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72" r:id="rId3"/>
  </p:sldMasterIdLst>
  <p:sldIdLst>
    <p:sldId id="430" r:id="rId4"/>
    <p:sldId id="301" r:id="rId5"/>
    <p:sldId id="435" r:id="rId6"/>
    <p:sldId id="436" r:id="rId7"/>
    <p:sldId id="437" r:id="rId8"/>
    <p:sldId id="438" r:id="rId9"/>
    <p:sldId id="439" r:id="rId10"/>
    <p:sldId id="441" r:id="rId11"/>
    <p:sldId id="440" r:id="rId12"/>
    <p:sldId id="442" r:id="rId13"/>
    <p:sldId id="444" r:id="rId14"/>
    <p:sldId id="443" r:id="rId15"/>
    <p:sldId id="432" r:id="rId16"/>
    <p:sldId id="433" r:id="rId17"/>
    <p:sldId id="26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83" autoAdjust="0"/>
    <p:restoredTop sz="94660"/>
  </p:normalViewPr>
  <p:slideViewPr>
    <p:cSldViewPr snapToGrid="0">
      <p:cViewPr>
        <p:scale>
          <a:sx n="91" d="100"/>
          <a:sy n="91" d="100"/>
        </p:scale>
        <p:origin x="832" y="5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2AC24A9-CCB6-4F8D-B8DB-C2F3692CFA5A}" type="datetimeFigureOut">
              <a:rPr lang="en-US" smtClean="0"/>
              <a:t>2/19/24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AC24A9-CCB6-4F8D-B8DB-C2F3692CFA5A}" type="datetimeFigureOut">
              <a:rPr lang="en-US" smtClean="0"/>
              <a:t>2/19/24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4530"/>
            <a:ext cx="9144000" cy="2387600"/>
          </a:xfrm>
        </p:spPr>
        <p:txBody>
          <a:bodyPr anchor="b">
            <a:normAutofit/>
          </a:bodyPr>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2400">
                <a:solidFill>
                  <a:schemeClr val="tx1">
                    <a:lumMod val="75000"/>
                    <a:lumOff val="2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2AC24A9-CCB6-4F8D-B8DB-C2F3692CFA5A}" type="datetimeFigureOut">
              <a:rPr lang="en-US" smtClean="0"/>
              <a:t>2/19/24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AC24A9-CCB6-4F8D-B8DB-C2F3692CFA5A}" type="datetimeFigureOut">
              <a:rPr lang="en-US" smtClean="0"/>
              <a:t>2/19/24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12423"/>
            <a:ext cx="10515600" cy="2851208"/>
          </a:xfrm>
        </p:spPr>
        <p:txBody>
          <a:bodyPr anchor="b">
            <a:normAutofit/>
          </a:bodyPr>
          <a:lstStyle>
            <a:lvl1pPr>
              <a:defRPr sz="6000" b="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52633"/>
            <a:ext cx="10515600" cy="1500187"/>
          </a:xfrm>
        </p:spPr>
        <p:txBody>
          <a:bodyPr anchor="t">
            <a:normAutofit/>
          </a:bodyPr>
          <a:lstStyle>
            <a:lvl1pPr marL="0" indent="0">
              <a:buNone/>
              <a:defRPr sz="24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0362"/>
            <a:ext cx="2628900"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838200" y="360362"/>
            <a:ext cx="7734300" cy="581183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4" name="Date Placeholder 3"/>
          <p:cNvSpPr>
            <a:spLocks noGrp="1"/>
          </p:cNvSpPr>
          <p:nvPr>
            <p:ph type="dt" sz="half" idx="10"/>
          </p:nvPr>
        </p:nvSpPr>
        <p:spPr/>
        <p:txBody>
          <a:bodyPr/>
          <a:lstStyle/>
          <a:p>
            <a:fld id="{02AC24A9-CCB6-4F8D-B8DB-C2F3692CFA5A}" type="datetimeFigureOut">
              <a:rPr lang="en-US" smtClean="0"/>
              <a:t>2/19/24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45127"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8800"/>
            <a:ext cx="5181600" cy="435133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45127" y="1681850"/>
            <a:ext cx="5156200" cy="825699"/>
          </a:xfrm>
        </p:spPr>
        <p:txBody>
          <a:bodyPr anchor="b">
            <a:normAutofit/>
          </a:bodyP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45127" y="2507550"/>
            <a:ext cx="5156200"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851"/>
            <a:ext cx="5181601" cy="825698"/>
          </a:xfrm>
        </p:spPr>
        <p:txBody>
          <a:bodyPr anchor="b"/>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7550"/>
            <a:ext cx="5181601" cy="368052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a:p>
        </p:txBody>
      </p:sp>
      <p:sp>
        <p:nvSpPr>
          <p:cNvPr id="7" name="Date Placeholder 6"/>
          <p:cNvSpPr>
            <a:spLocks noGrp="1"/>
          </p:cNvSpPr>
          <p:nvPr>
            <p:ph type="dt" sz="half" idx="10"/>
          </p:nvPr>
        </p:nvSpPr>
        <p:spPr/>
        <p:txBody>
          <a:bodyPr/>
          <a:lstStyle/>
          <a:p>
            <a:fld id="{02AC24A9-CCB6-4F8D-B8DB-C2F3692CFA5A}" type="datetimeFigureOut">
              <a:rPr lang="en-US" smtClean="0"/>
              <a:t>2/19/24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2DC25EE-239B-4C5F-AAD1-255A7D5F1EE2}" type="slidenum">
              <a:rPr lang="en-US" smtClean="0"/>
              <a:t>‹#›</a:t>
            </a:fld>
            <a:endParaRPr lang="en-US"/>
          </a:p>
        </p:txBody>
      </p:sp>
      <p:sp>
        <p:nvSpPr>
          <p:cNvPr id="10" name="Title 9"/>
          <p:cNvSpPr>
            <a:spLocks noGrp="1"/>
          </p:cNvSpPr>
          <p:nvPr>
            <p:ph type="title"/>
          </p:nvPr>
        </p:nvSpPr>
        <p:spPr/>
        <p:txBody>
          <a:bodyPr/>
          <a:lstStyle/>
          <a:p>
            <a:r>
              <a:rPr lang="zh-CN" altLang="en-US"/>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2AC24A9-CCB6-4F8D-B8DB-C2F3692CFA5A}" type="datetimeFigureOut">
              <a:rPr lang="en-US" smtClean="0"/>
              <a:t>2/19/24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2DC25EE-239B-4C5F-AAD1-255A7D5F1EE2}" type="slidenum">
              <a:rPr lang="en-US" smtClean="0"/>
              <a:t>‹#›</a:t>
            </a:fld>
            <a:endParaRPr lang="en-US"/>
          </a:p>
        </p:txBody>
      </p:sp>
      <p:sp>
        <p:nvSpPr>
          <p:cNvPr id="6" name="Title 5"/>
          <p:cNvSpPr>
            <a:spLocks noGrp="1"/>
          </p:cNvSpPr>
          <p:nvPr>
            <p:ph type="title"/>
          </p:nvPr>
        </p:nvSpPr>
        <p:spPr/>
        <p:txBody>
          <a:bodyPr/>
          <a:lstStyle/>
          <a:p>
            <a:r>
              <a:rPr lang="zh-CN" altLang="en-US"/>
              <a:t>单击此处编辑母版标题样式</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C24A9-CCB6-4F8D-B8DB-C2F3692CFA5A}" type="datetimeFigureOut">
              <a:rPr lang="en-US" smtClean="0"/>
              <a:t>2/19/24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197"/>
          </a:xfrm>
        </p:spPr>
        <p:txBody>
          <a:bodyPr anchor="b">
            <a:normAutofit/>
          </a:bodyPr>
          <a:lstStyle>
            <a:lvl1pPr>
              <a:defRPr sz="3200" b="0"/>
            </a:lvl1pPr>
          </a:lstStyle>
          <a:p>
            <a:r>
              <a:rPr lang="zh-CN" altLang="en-US"/>
              <a:t>单击此处编辑母版标题样式</a:t>
            </a:r>
            <a:endParaRPr lang="en-US" dirty="0"/>
          </a:p>
        </p:txBody>
      </p:sp>
      <p:sp>
        <p:nvSpPr>
          <p:cNvPr id="3" name="Content Placeholder 2"/>
          <p:cNvSpPr>
            <a:spLocks noGrp="1"/>
          </p:cNvSpPr>
          <p:nvPr>
            <p:ph idx="1"/>
          </p:nvPr>
        </p:nvSpPr>
        <p:spPr>
          <a:xfrm>
            <a:off x="5181600" y="990600"/>
            <a:ext cx="6172200" cy="4876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41248" y="2057399"/>
            <a:ext cx="3931920" cy="3810001"/>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931920" cy="1600200"/>
          </a:xfrm>
        </p:spPr>
        <p:txBody>
          <a:bodyPr anchor="b">
            <a:normAutofit/>
          </a:bodyPr>
          <a:lstStyle>
            <a:lvl1pPr>
              <a:defRPr sz="3200" b="0"/>
            </a:lvl1pPr>
          </a:lstStyle>
          <a:p>
            <a:r>
              <a:rPr lang="zh-CN" altLang="en-US"/>
              <a:t>单击此处编辑母版标题样式</a:t>
            </a:r>
            <a:endParaRPr lang="en-US" dirty="0"/>
          </a:p>
        </p:txBody>
      </p:sp>
      <p:sp>
        <p:nvSpPr>
          <p:cNvPr id="3" name="Picture Placeholder 2"/>
          <p:cNvSpPr>
            <a:spLocks noGrp="1"/>
          </p:cNvSpPr>
          <p:nvPr>
            <p:ph type="pic" idx="1"/>
          </p:nvPr>
        </p:nvSpPr>
        <p:spPr>
          <a:xfrm>
            <a:off x="5181600" y="990600"/>
            <a:ext cx="6172200" cy="4876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41248" y="2057400"/>
            <a:ext cx="3931920" cy="3810000"/>
          </a:xfrm>
        </p:spPr>
        <p:txBody>
          <a:bodyPr>
            <a:normAutofit/>
          </a:bodyPr>
          <a:lstStyle>
            <a:lvl1pPr marL="0" indent="0">
              <a:lnSpc>
                <a:spcPct val="90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2AC24A9-CCB6-4F8D-B8DB-C2F3692CFA5A}" type="datetimeFigureOut">
              <a:rPr lang="en-US" smtClean="0"/>
              <a:t>2/19/24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2DC25EE-239B-4C5F-AAD1-255A7D5F1EE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2AC24A9-CCB6-4F8D-B8DB-C2F3692CFA5A}" type="datetimeFigureOut">
              <a:rPr lang="en-US" smtClean="0"/>
              <a:t>2/19/24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2DC25EE-239B-4C5F-AAD1-255A7D5F1E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2AC24A9-CCB6-4F8D-B8DB-C2F3692CFA5A}" type="datetimeFigureOut">
              <a:rPr lang="en-US" smtClean="0"/>
              <a:t>2/19/24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2DC25EE-239B-4C5F-AAD1-255A7D5F1E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45127" y="365760"/>
            <a:ext cx="10515600" cy="132556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45127" y="1828800"/>
            <a:ext cx="10515600" cy="4351337"/>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fld id="{02AC24A9-CCB6-4F8D-B8DB-C2F3692CFA5A}" type="datetimeFigureOut">
              <a:rPr lang="en-US" smtClean="0"/>
              <a:t>2/19/24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lumMod val="65000"/>
                    <a:lumOff val="35000"/>
                  </a:schemeClr>
                </a:solidFill>
              </a:defRPr>
            </a:lvl1pPr>
          </a:lstStyle>
          <a:p>
            <a:endParaRPr lang="en-US"/>
          </a:p>
        </p:txBody>
      </p:sp>
      <p:sp>
        <p:nvSpPr>
          <p:cNvPr id="6" name="Slide Number Placeholder 5"/>
          <p:cNvSpPr>
            <a:spLocks noGrp="1"/>
          </p:cNvSpPr>
          <p:nvPr>
            <p:ph type="sldNum" sz="quarter" idx="4"/>
          </p:nvPr>
        </p:nvSpPr>
        <p:spPr>
          <a:xfrm>
            <a:off x="8617527"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B2DC25EE-239B-4C5F-AAD1-255A7D5F1EE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2" panose="05020102010507070707" pitchFamily="18"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2" panose="05020102010507070707" pitchFamily="18"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2" panose="05020102010507070707" pitchFamily="18"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2" panose="05020102010507070707" pitchFamily="18" charset="2"/>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Wingdings 2" panose="05020102010507070707" pitchFamily="18" charset="2"/>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副标题 2"/>
          <p:cNvSpPr>
            <a:spLocks noGrp="1"/>
          </p:cNvSpPr>
          <p:nvPr>
            <p:ph type="subTitle" idx="1"/>
          </p:nvPr>
        </p:nvSpPr>
        <p:spPr>
          <a:xfrm>
            <a:off x="692105" y="3105547"/>
            <a:ext cx="4620584" cy="1158179"/>
          </a:xfrm>
        </p:spPr>
        <p:txBody>
          <a:bodyPr>
            <a:noAutofit/>
          </a:bodyPr>
          <a:lstStyle/>
          <a:p>
            <a:pPr algn="l"/>
            <a:r>
              <a:rPr lang="en-US" altLang="zh-CN" sz="2000" dirty="0"/>
              <a:t>Name: </a:t>
            </a:r>
            <a:r>
              <a:rPr lang="zh-CN" altLang="en-US" sz="2000" dirty="0"/>
              <a:t>李瑾</a:t>
            </a:r>
            <a:endParaRPr lang="en-US" altLang="zh-CN" sz="2000" dirty="0"/>
          </a:p>
          <a:p>
            <a:pPr algn="l"/>
            <a:r>
              <a:rPr lang="en-US" altLang="zh-CN" sz="2000" dirty="0"/>
              <a:t>ID: g666501001</a:t>
            </a:r>
          </a:p>
          <a:p>
            <a:pPr algn="l"/>
            <a:r>
              <a:rPr lang="en" altLang="zh-CN" sz="2000" dirty="0"/>
              <a:t>February 1</a:t>
            </a:r>
            <a:r>
              <a:rPr lang="en-US" altLang="zh-CN" sz="2000" dirty="0"/>
              <a:t>9</a:t>
            </a:r>
            <a:r>
              <a:rPr lang="en" altLang="zh-CN" sz="2000" dirty="0"/>
              <a:t>, 2024</a:t>
            </a:r>
            <a:endParaRPr lang="zh-CN" altLang="en-US" sz="2000" dirty="0"/>
          </a:p>
        </p:txBody>
      </p:sp>
      <p:pic>
        <p:nvPicPr>
          <p:cNvPr id="18" name="Picture 3"/>
          <p:cNvPicPr>
            <a:picLocks noChangeAspect="1"/>
          </p:cNvPicPr>
          <p:nvPr/>
        </p:nvPicPr>
        <p:blipFill rotWithShape="1">
          <a:blip r:embed="rId2"/>
          <a:srcRect l="19351" r="1935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2" name="标题 1"/>
          <p:cNvSpPr>
            <a:spLocks noGrp="1"/>
          </p:cNvSpPr>
          <p:nvPr>
            <p:ph type="ctrTitle"/>
          </p:nvPr>
        </p:nvSpPr>
        <p:spPr>
          <a:xfrm>
            <a:off x="602653" y="1574845"/>
            <a:ext cx="8685359" cy="775495"/>
          </a:xfrm>
        </p:spPr>
        <p:txBody>
          <a:bodyPr>
            <a:noAutofit/>
          </a:bodyPr>
          <a:lstStyle/>
          <a:p>
            <a:pPr algn="l"/>
            <a:r>
              <a:rPr lang="en" altLang="zh-CN" sz="3600" dirty="0"/>
              <a:t>Structural Equation Modeling: R</a:t>
            </a:r>
            <a:r>
              <a:rPr lang="zh-CN" altLang="en-US" sz="3600" dirty="0"/>
              <a:t> </a:t>
            </a:r>
            <a:r>
              <a:rPr lang="en-US" altLang="zh-CN" sz="3600" dirty="0"/>
              <a:t>VS</a:t>
            </a:r>
            <a:r>
              <a:rPr lang="zh-CN" altLang="en-US" sz="3600" dirty="0"/>
              <a:t> </a:t>
            </a:r>
            <a:r>
              <a:rPr lang="en-US" altLang="zh-CN" sz="3600" dirty="0"/>
              <a:t>Python</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kern="1200" dirty="0">
                <a:solidFill>
                  <a:schemeClr val="tx1">
                    <a:lumMod val="85000"/>
                    <a:lumOff val="15000"/>
                  </a:schemeClr>
                </a:solidFill>
                <a:latin typeface="+mj-lt"/>
                <a:ea typeface="+mj-ea"/>
                <a:cs typeface="+mj-cs"/>
              </a:rPr>
              <a:t>Case Study Conclusion</a:t>
            </a:r>
            <a:endParaRPr lang="zh-CN" altLang="en-US" sz="3200" kern="1200" dirty="0">
              <a:solidFill>
                <a:schemeClr val="tx1">
                  <a:lumMod val="85000"/>
                  <a:lumOff val="15000"/>
                </a:schemeClr>
              </a:solidFill>
              <a:latin typeface="+mj-lt"/>
              <a:ea typeface="+mj-ea"/>
              <a:cs typeface="+mj-cs"/>
            </a:endParaRPr>
          </a:p>
        </p:txBody>
      </p:sp>
      <p:pic>
        <p:nvPicPr>
          <p:cNvPr id="13" name="图片 12">
            <a:extLst>
              <a:ext uri="{FF2B5EF4-FFF2-40B4-BE49-F238E27FC236}">
                <a16:creationId xmlns:a16="http://schemas.microsoft.com/office/drawing/2014/main" id="{EE2E71C6-D685-81CA-7147-19CAC903FD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237" y="1085516"/>
            <a:ext cx="8427525" cy="5423759"/>
          </a:xfrm>
          <a:prstGeom prst="rect">
            <a:avLst/>
          </a:prstGeom>
        </p:spPr>
      </p:pic>
    </p:spTree>
    <p:extLst>
      <p:ext uri="{BB962C8B-B14F-4D97-AF65-F5344CB8AC3E}">
        <p14:creationId xmlns:p14="http://schemas.microsoft.com/office/powerpoint/2010/main" val="895032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kern="1200" dirty="0">
                <a:solidFill>
                  <a:schemeClr val="tx1">
                    <a:lumMod val="85000"/>
                    <a:lumOff val="15000"/>
                  </a:schemeClr>
                </a:solidFill>
                <a:latin typeface="+mj-lt"/>
                <a:ea typeface="+mj-ea"/>
                <a:cs typeface="+mj-cs"/>
              </a:rPr>
              <a:t>Case Study Conclusion</a:t>
            </a:r>
            <a:endParaRPr lang="zh-CN" altLang="en-US" sz="3200" kern="1200" dirty="0">
              <a:solidFill>
                <a:schemeClr val="tx1">
                  <a:lumMod val="85000"/>
                  <a:lumOff val="15000"/>
                </a:schemeClr>
              </a:solidFill>
              <a:latin typeface="+mj-lt"/>
              <a:ea typeface="+mj-ea"/>
              <a:cs typeface="+mj-cs"/>
            </a:endParaRPr>
          </a:p>
        </p:txBody>
      </p:sp>
      <p:pic>
        <p:nvPicPr>
          <p:cNvPr id="9" name="图片 8">
            <a:extLst>
              <a:ext uri="{FF2B5EF4-FFF2-40B4-BE49-F238E27FC236}">
                <a16:creationId xmlns:a16="http://schemas.microsoft.com/office/drawing/2014/main" id="{8E6201E4-8CC3-8D69-C0E1-08A1B2870D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9935" y="1085516"/>
            <a:ext cx="8067788" cy="5556622"/>
          </a:xfrm>
          <a:prstGeom prst="rect">
            <a:avLst/>
          </a:prstGeom>
        </p:spPr>
      </p:pic>
    </p:spTree>
    <p:extLst>
      <p:ext uri="{BB962C8B-B14F-4D97-AF65-F5344CB8AC3E}">
        <p14:creationId xmlns:p14="http://schemas.microsoft.com/office/powerpoint/2010/main" val="4953931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latin typeface="+mj-lt"/>
                <a:ea typeface="+mj-ea"/>
                <a:cs typeface="+mj-cs"/>
              </a:rPr>
              <a:t>Python</a:t>
            </a:r>
            <a:r>
              <a:rPr lang="zh-CN" altLang="en-US" sz="3200" dirty="0">
                <a:solidFill>
                  <a:schemeClr val="tx1">
                    <a:lumMod val="85000"/>
                    <a:lumOff val="15000"/>
                  </a:schemeClr>
                </a:solidFill>
              </a:rPr>
              <a:t> </a:t>
            </a:r>
            <a:r>
              <a:rPr lang="en-US" altLang="zh-CN" sz="3200" dirty="0">
                <a:solidFill>
                  <a:schemeClr val="tx1">
                    <a:lumMod val="85000"/>
                    <a:lumOff val="15000"/>
                  </a:schemeClr>
                </a:solidFill>
              </a:rPr>
              <a:t>vs</a:t>
            </a:r>
            <a:r>
              <a:rPr lang="zh-CN" altLang="en-US" sz="3200" dirty="0">
                <a:solidFill>
                  <a:schemeClr val="tx1">
                    <a:lumMod val="85000"/>
                    <a:lumOff val="15000"/>
                  </a:schemeClr>
                </a:solidFill>
              </a:rPr>
              <a:t> </a:t>
            </a:r>
            <a:r>
              <a:rPr lang="en" altLang="zh-CN" sz="3200" dirty="0">
                <a:solidFill>
                  <a:schemeClr val="tx1">
                    <a:lumMod val="85000"/>
                    <a:lumOff val="15000"/>
                  </a:schemeClr>
                </a:solidFill>
                <a:latin typeface="+mj-lt"/>
                <a:ea typeface="+mj-ea"/>
                <a:cs typeface="+mj-cs"/>
              </a:rPr>
              <a:t>R</a:t>
            </a:r>
            <a:r>
              <a:rPr lang="zh-CN" altLang="en-US" sz="3200" dirty="0">
                <a:solidFill>
                  <a:schemeClr val="tx1">
                    <a:lumMod val="85000"/>
                    <a:lumOff val="15000"/>
                  </a:schemeClr>
                </a:solidFill>
                <a:latin typeface="+mj-lt"/>
                <a:ea typeface="+mj-ea"/>
                <a:cs typeface="+mj-cs"/>
              </a:rPr>
              <a:t> </a:t>
            </a:r>
            <a:r>
              <a:rPr lang="en-US" altLang="zh-CN" sz="3200" dirty="0">
                <a:solidFill>
                  <a:schemeClr val="tx1">
                    <a:lumMod val="85000"/>
                    <a:lumOff val="15000"/>
                  </a:schemeClr>
                </a:solidFill>
                <a:latin typeface="+mj-lt"/>
                <a:ea typeface="+mj-ea"/>
                <a:cs typeface="+mj-cs"/>
              </a:rPr>
              <a:t>-</a:t>
            </a:r>
            <a:r>
              <a:rPr lang="zh-CN" altLang="en-US" sz="3200" dirty="0">
                <a:solidFill>
                  <a:schemeClr val="tx1">
                    <a:lumMod val="85000"/>
                    <a:lumOff val="15000"/>
                  </a:schemeClr>
                </a:solidFill>
                <a:latin typeface="+mj-lt"/>
                <a:ea typeface="+mj-ea"/>
                <a:cs typeface="+mj-cs"/>
              </a:rPr>
              <a:t> </a:t>
            </a:r>
            <a:r>
              <a:rPr lang="en-US" altLang="zh-CN" sz="3200" dirty="0">
                <a:solidFill>
                  <a:schemeClr val="tx1">
                    <a:lumMod val="85000"/>
                    <a:lumOff val="15000"/>
                  </a:schemeClr>
                </a:solidFill>
              </a:rPr>
              <a:t>English</a:t>
            </a:r>
            <a:endParaRPr lang="zh-CN" altLang="en-US" sz="3200" kern="1200" dirty="0">
              <a:solidFill>
                <a:schemeClr val="tx1">
                  <a:lumMod val="85000"/>
                  <a:lumOff val="15000"/>
                </a:schemeClr>
              </a:solidFill>
              <a:latin typeface="+mj-lt"/>
              <a:ea typeface="+mj-ea"/>
              <a:cs typeface="+mj-cs"/>
            </a:endParaRPr>
          </a:p>
        </p:txBody>
      </p:sp>
      <p:pic>
        <p:nvPicPr>
          <p:cNvPr id="4" name="图片 3">
            <a:extLst>
              <a:ext uri="{FF2B5EF4-FFF2-40B4-BE49-F238E27FC236}">
                <a16:creationId xmlns:a16="http://schemas.microsoft.com/office/drawing/2014/main" id="{91266BA7-95E9-6269-FE3A-AB44EA8B34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4131" y="1072658"/>
            <a:ext cx="8907487" cy="5293538"/>
          </a:xfrm>
          <a:prstGeom prst="rect">
            <a:avLst/>
          </a:prstGeom>
        </p:spPr>
      </p:pic>
    </p:spTree>
    <p:extLst>
      <p:ext uri="{BB962C8B-B14F-4D97-AF65-F5344CB8AC3E}">
        <p14:creationId xmlns:p14="http://schemas.microsoft.com/office/powerpoint/2010/main" val="17030866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latin typeface="+mj-lt"/>
                <a:ea typeface="+mj-ea"/>
                <a:cs typeface="+mj-cs"/>
              </a:rPr>
              <a:t>Python</a:t>
            </a:r>
            <a:r>
              <a:rPr lang="zh-CN" altLang="en-US" sz="3200" dirty="0">
                <a:solidFill>
                  <a:schemeClr val="tx1">
                    <a:lumMod val="85000"/>
                    <a:lumOff val="15000"/>
                  </a:schemeClr>
                </a:solidFill>
              </a:rPr>
              <a:t> </a:t>
            </a:r>
            <a:r>
              <a:rPr lang="en-US" altLang="zh-CN" sz="3200" dirty="0">
                <a:solidFill>
                  <a:schemeClr val="tx1">
                    <a:lumMod val="85000"/>
                    <a:lumOff val="15000"/>
                  </a:schemeClr>
                </a:solidFill>
              </a:rPr>
              <a:t>vs</a:t>
            </a:r>
            <a:r>
              <a:rPr lang="zh-CN" altLang="en-US" sz="3200" dirty="0">
                <a:solidFill>
                  <a:schemeClr val="tx1">
                    <a:lumMod val="85000"/>
                    <a:lumOff val="15000"/>
                  </a:schemeClr>
                </a:solidFill>
              </a:rPr>
              <a:t> </a:t>
            </a:r>
            <a:r>
              <a:rPr lang="en" altLang="zh-CN" sz="3200" dirty="0">
                <a:solidFill>
                  <a:schemeClr val="tx1">
                    <a:lumMod val="85000"/>
                    <a:lumOff val="15000"/>
                  </a:schemeClr>
                </a:solidFill>
                <a:latin typeface="+mj-lt"/>
                <a:ea typeface="+mj-ea"/>
                <a:cs typeface="+mj-cs"/>
              </a:rPr>
              <a:t>R</a:t>
            </a:r>
            <a:r>
              <a:rPr lang="zh-CN" altLang="en-US" sz="3200" dirty="0">
                <a:solidFill>
                  <a:schemeClr val="tx1">
                    <a:lumMod val="85000"/>
                    <a:lumOff val="15000"/>
                  </a:schemeClr>
                </a:solidFill>
                <a:latin typeface="+mj-lt"/>
                <a:ea typeface="+mj-ea"/>
                <a:cs typeface="+mj-cs"/>
              </a:rPr>
              <a:t> </a:t>
            </a:r>
            <a:r>
              <a:rPr lang="en-US" altLang="zh-CN" sz="3200" dirty="0">
                <a:solidFill>
                  <a:schemeClr val="tx1">
                    <a:lumMod val="85000"/>
                    <a:lumOff val="15000"/>
                  </a:schemeClr>
                </a:solidFill>
                <a:latin typeface="+mj-lt"/>
                <a:ea typeface="+mj-ea"/>
                <a:cs typeface="+mj-cs"/>
              </a:rPr>
              <a:t>-</a:t>
            </a:r>
            <a:r>
              <a:rPr lang="zh-CN" altLang="en-US" sz="3200" dirty="0">
                <a:solidFill>
                  <a:schemeClr val="tx1">
                    <a:lumMod val="85000"/>
                    <a:lumOff val="15000"/>
                  </a:schemeClr>
                </a:solidFill>
                <a:latin typeface="+mj-lt"/>
                <a:ea typeface="+mj-ea"/>
                <a:cs typeface="+mj-cs"/>
              </a:rPr>
              <a:t> </a:t>
            </a:r>
            <a:r>
              <a:rPr lang="en-US" altLang="zh-CN" sz="3200" dirty="0">
                <a:solidFill>
                  <a:schemeClr val="tx1">
                    <a:lumMod val="85000"/>
                    <a:lumOff val="15000"/>
                  </a:schemeClr>
                </a:solidFill>
                <a:latin typeface="+mj-lt"/>
                <a:ea typeface="+mj-ea"/>
                <a:cs typeface="+mj-cs"/>
              </a:rPr>
              <a:t>Chinese</a:t>
            </a:r>
            <a:endParaRPr lang="zh-CN" altLang="en-US" sz="3200" kern="1200" dirty="0">
              <a:solidFill>
                <a:schemeClr val="tx1">
                  <a:lumMod val="85000"/>
                  <a:lumOff val="15000"/>
                </a:schemeClr>
              </a:solidFill>
              <a:latin typeface="+mj-lt"/>
              <a:ea typeface="+mj-ea"/>
              <a:cs typeface="+mj-cs"/>
            </a:endParaRPr>
          </a:p>
        </p:txBody>
      </p:sp>
      <p:pic>
        <p:nvPicPr>
          <p:cNvPr id="10" name="图片 9">
            <a:extLst>
              <a:ext uri="{FF2B5EF4-FFF2-40B4-BE49-F238E27FC236}">
                <a16:creationId xmlns:a16="http://schemas.microsoft.com/office/drawing/2014/main" id="{FC36C72A-5534-5BCF-3B63-F5056DA32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950" y="1369294"/>
            <a:ext cx="11320830" cy="457430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kern="1200" dirty="0">
                <a:solidFill>
                  <a:schemeClr val="tx1">
                    <a:lumMod val="85000"/>
                    <a:lumOff val="15000"/>
                  </a:schemeClr>
                </a:solidFill>
                <a:latin typeface="+mj-lt"/>
                <a:ea typeface="+mj-ea"/>
                <a:cs typeface="+mj-cs"/>
              </a:rPr>
              <a:t>Conclusion</a:t>
            </a:r>
            <a:endParaRPr lang="zh-CN" altLang="en-US" sz="3200" kern="1200" dirty="0">
              <a:solidFill>
                <a:schemeClr val="tx1">
                  <a:lumMod val="85000"/>
                  <a:lumOff val="15000"/>
                </a:schemeClr>
              </a:solidFill>
              <a:latin typeface="+mj-lt"/>
              <a:ea typeface="+mj-ea"/>
              <a:cs typeface="+mj-cs"/>
            </a:endParaRPr>
          </a:p>
        </p:txBody>
      </p:sp>
      <p:sp>
        <p:nvSpPr>
          <p:cNvPr id="8" name="文本框 7">
            <a:extLst>
              <a:ext uri="{FF2B5EF4-FFF2-40B4-BE49-F238E27FC236}">
                <a16:creationId xmlns:a16="http://schemas.microsoft.com/office/drawing/2014/main" id="{D4E14693-C1B0-2BF9-C47D-2FF2963263EE}"/>
              </a:ext>
            </a:extLst>
          </p:cNvPr>
          <p:cNvSpPr txBox="1"/>
          <p:nvPr/>
        </p:nvSpPr>
        <p:spPr>
          <a:xfrm>
            <a:off x="742950" y="1198178"/>
            <a:ext cx="10702816" cy="4524315"/>
          </a:xfrm>
          <a:prstGeom prst="rect">
            <a:avLst/>
          </a:prstGeom>
          <a:noFill/>
        </p:spPr>
        <p:txBody>
          <a:bodyPr wrap="square" rtlCol="0">
            <a:spAutoFit/>
          </a:bodyPr>
          <a:lstStyle/>
          <a:p>
            <a:r>
              <a:rPr kumimoji="1" lang="en" altLang="zh-CN" sz="2400" dirty="0"/>
              <a:t>Python and R are both mainstream programming languages in the field of data science, each with its unique advantages and characteristics.</a:t>
            </a:r>
          </a:p>
          <a:p>
            <a:endParaRPr kumimoji="1" lang="en" altLang="zh-CN" sz="2400" dirty="0"/>
          </a:p>
          <a:p>
            <a:r>
              <a:rPr kumimoji="1" lang="en" altLang="zh-CN" sz="2400" dirty="0"/>
              <a:t>In terms of implementing Structural Equation Modeling (SEM), Python's </a:t>
            </a:r>
            <a:r>
              <a:rPr kumimoji="1" lang="en" altLang="zh-CN" sz="2400" dirty="0" err="1"/>
              <a:t>semopy</a:t>
            </a:r>
            <a:r>
              <a:rPr kumimoji="1" lang="en" altLang="zh-CN" sz="2400" dirty="0"/>
              <a:t> and R's </a:t>
            </a:r>
            <a:r>
              <a:rPr kumimoji="1" lang="en" altLang="zh-CN" sz="2400" dirty="0" err="1"/>
              <a:t>lavaan</a:t>
            </a:r>
            <a:r>
              <a:rPr kumimoji="1" lang="en" altLang="zh-CN" sz="2400" dirty="0"/>
              <a:t> both provide powerful capabilities and flexible syntax to meet users' needs for SEM analysis.</a:t>
            </a:r>
          </a:p>
          <a:p>
            <a:endParaRPr kumimoji="1" lang="en" altLang="zh-CN" sz="2400" dirty="0"/>
          </a:p>
          <a:p>
            <a:r>
              <a:rPr kumimoji="1" lang="en" altLang="zh-CN" sz="2400" dirty="0"/>
              <a:t>However, for beginners, Python has a steeper learning curve and requires mastering more content, while R's syntax is more flexible, and it has a richer set of statistical libraries, resulting in a gentler learning curve.</a:t>
            </a:r>
          </a:p>
          <a:p>
            <a:endParaRPr kumimoji="1" lang="en" altLang="zh-CN" sz="2400" dirty="0"/>
          </a:p>
          <a:p>
            <a:r>
              <a:rPr kumimoji="1" lang="en" altLang="zh-CN" sz="2400" dirty="0"/>
              <a:t>For researchers in the social sciences, R may be the better choice. </a:t>
            </a:r>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userDrawn="1"/>
        </p:nvSpPr>
        <p:spPr>
          <a:xfrm>
            <a:off x="5560377" y="2843563"/>
            <a:ext cx="1071245" cy="706755"/>
          </a:xfrm>
          <a:prstGeom prst="rect">
            <a:avLst/>
          </a:prstGeom>
        </p:spPr>
        <p:txBody>
          <a:bodyPr wrap="none" rtlCol="0">
            <a:spAutoFit/>
          </a:bodyPr>
          <a:lstStyle/>
          <a:p>
            <a:r>
              <a:rPr lang="en-US" altLang="zh-CN" sz="4000" dirty="0"/>
              <a:t>END</a:t>
            </a:r>
            <a:endParaRPr lang="zh-CN" altLang="en-US" sz="4000" dirty="0"/>
          </a:p>
        </p:txBody>
      </p:sp>
      <p:sp>
        <p:nvSpPr>
          <p:cNvPr id="2" name="文本框 1">
            <a:extLst>
              <a:ext uri="{FF2B5EF4-FFF2-40B4-BE49-F238E27FC236}">
                <a16:creationId xmlns:a16="http://schemas.microsoft.com/office/drawing/2014/main" id="{45F9AFC8-5773-A12D-63C6-131AE348EEFD}"/>
              </a:ext>
            </a:extLst>
          </p:cNvPr>
          <p:cNvSpPr txBox="1"/>
          <p:nvPr/>
        </p:nvSpPr>
        <p:spPr>
          <a:xfrm>
            <a:off x="900332" y="5936566"/>
            <a:ext cx="5416996" cy="369332"/>
          </a:xfrm>
          <a:prstGeom prst="rect">
            <a:avLst/>
          </a:prstGeom>
          <a:noFill/>
        </p:spPr>
        <p:txBody>
          <a:bodyPr wrap="none" rtlCol="0">
            <a:spAutoFit/>
          </a:bodyPr>
          <a:lstStyle/>
          <a:p>
            <a:r>
              <a:rPr kumimoji="1" lang="en" altLang="zh-CN" dirty="0">
                <a:solidFill>
                  <a:schemeClr val="bg2">
                    <a:lumMod val="75000"/>
                  </a:schemeClr>
                </a:solidFill>
              </a:rPr>
              <a:t>https://</a:t>
            </a:r>
            <a:r>
              <a:rPr kumimoji="1" lang="en" altLang="zh-CN" dirty="0" err="1">
                <a:solidFill>
                  <a:schemeClr val="bg2">
                    <a:lumMod val="75000"/>
                  </a:schemeClr>
                </a:solidFill>
              </a:rPr>
              <a:t>github.com</a:t>
            </a:r>
            <a:r>
              <a:rPr kumimoji="1" lang="en" altLang="zh-CN" dirty="0">
                <a:solidFill>
                  <a:schemeClr val="bg2">
                    <a:lumMod val="75000"/>
                  </a:schemeClr>
                </a:solidFill>
              </a:rPr>
              <a:t>/</a:t>
            </a:r>
            <a:r>
              <a:rPr kumimoji="1" lang="en" altLang="zh-CN" dirty="0" err="1">
                <a:solidFill>
                  <a:schemeClr val="bg2">
                    <a:lumMod val="75000"/>
                  </a:schemeClr>
                </a:solidFill>
              </a:rPr>
              <a:t>githubjli</a:t>
            </a:r>
            <a:r>
              <a:rPr kumimoji="1" lang="en" altLang="zh-CN" dirty="0">
                <a:solidFill>
                  <a:schemeClr val="bg2">
                    <a:lumMod val="75000"/>
                  </a:schemeClr>
                </a:solidFill>
              </a:rPr>
              <a:t>/R-vs-python/tree/main/</a:t>
            </a:r>
            <a:r>
              <a:rPr kumimoji="1" lang="en" altLang="zh-CN" dirty="0" err="1">
                <a:solidFill>
                  <a:schemeClr val="bg2">
                    <a:lumMod val="75000"/>
                  </a:schemeClr>
                </a:solidFill>
              </a:rPr>
              <a:t>src</a:t>
            </a:r>
            <a:endParaRPr kumimoji="1" lang="zh-CN" altLang="en-US" dirty="0">
              <a:solidFill>
                <a:schemeClr val="bg2">
                  <a:lumMod val="75000"/>
                </a:schemeClr>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kern="1200" dirty="0">
                <a:solidFill>
                  <a:schemeClr val="tx1">
                    <a:lumMod val="85000"/>
                    <a:lumOff val="15000"/>
                  </a:schemeClr>
                </a:solidFill>
                <a:latin typeface="+mj-lt"/>
                <a:ea typeface="+mj-ea"/>
                <a:cs typeface="+mj-cs"/>
              </a:rPr>
              <a:t>Introduction to SEM</a:t>
            </a:r>
            <a:endParaRPr lang="zh-CN" altLang="en-US" sz="3200" kern="1200" dirty="0">
              <a:solidFill>
                <a:schemeClr val="tx1">
                  <a:lumMod val="85000"/>
                  <a:lumOff val="15000"/>
                </a:schemeClr>
              </a:solidFill>
              <a:latin typeface="+mj-lt"/>
              <a:ea typeface="+mj-ea"/>
              <a:cs typeface="+mj-cs"/>
            </a:endParaRPr>
          </a:p>
        </p:txBody>
      </p:sp>
      <p:sp>
        <p:nvSpPr>
          <p:cNvPr id="8" name="文本框 7">
            <a:extLst>
              <a:ext uri="{FF2B5EF4-FFF2-40B4-BE49-F238E27FC236}">
                <a16:creationId xmlns:a16="http://schemas.microsoft.com/office/drawing/2014/main" id="{3DFB0D80-5578-C47E-6E95-5DC370D301F7}"/>
              </a:ext>
            </a:extLst>
          </p:cNvPr>
          <p:cNvSpPr txBox="1"/>
          <p:nvPr/>
        </p:nvSpPr>
        <p:spPr>
          <a:xfrm>
            <a:off x="742949" y="1085516"/>
            <a:ext cx="10354541" cy="1754326"/>
          </a:xfrm>
          <a:prstGeom prst="rect">
            <a:avLst/>
          </a:prstGeom>
          <a:noFill/>
        </p:spPr>
        <p:txBody>
          <a:bodyPr wrap="square" rtlCol="0">
            <a:spAutoFit/>
          </a:bodyPr>
          <a:lstStyle/>
          <a:p>
            <a:r>
              <a:rPr kumimoji="1" lang="en" altLang="zh-CN" dirty="0"/>
              <a:t>Structural Equation Modeling (SEM) is a statistical technique that combines factor analysis and multiple regression analysis to analyze the relationships between observed variables and latent constructs. This approach is used to test theoretical models that include complex causal relationships among variables, allowing for both direct and indirect effects to be measured. SEM is particularly powerful for examining if a proposed theoretical model fits the data collected, making it a popular choice in social sciences, behavioral sciences, and business research.</a:t>
            </a:r>
          </a:p>
        </p:txBody>
      </p:sp>
      <p:sp>
        <p:nvSpPr>
          <p:cNvPr id="9" name="文本框 8">
            <a:extLst>
              <a:ext uri="{FF2B5EF4-FFF2-40B4-BE49-F238E27FC236}">
                <a16:creationId xmlns:a16="http://schemas.microsoft.com/office/drawing/2014/main" id="{65CBF203-7C18-EA49-5A55-2FCF44FAEEB9}"/>
              </a:ext>
            </a:extLst>
          </p:cNvPr>
          <p:cNvSpPr txBox="1"/>
          <p:nvPr/>
        </p:nvSpPr>
        <p:spPr>
          <a:xfrm>
            <a:off x="742950" y="3062159"/>
            <a:ext cx="10354541" cy="3416320"/>
          </a:xfrm>
          <a:prstGeom prst="rect">
            <a:avLst/>
          </a:prstGeom>
          <a:noFill/>
        </p:spPr>
        <p:txBody>
          <a:bodyPr wrap="square" rtlCol="0">
            <a:spAutoFit/>
          </a:bodyPr>
          <a:lstStyle/>
          <a:p>
            <a:r>
              <a:rPr lang="en" altLang="zh-CN" dirty="0">
                <a:effectLst/>
              </a:rPr>
              <a:t>Applications of Structural Equation Modeling (SEM):</a:t>
            </a:r>
            <a:br>
              <a:rPr lang="en" altLang="zh-CN" dirty="0">
                <a:solidFill>
                  <a:schemeClr val="tx1">
                    <a:lumMod val="50000"/>
                    <a:lumOff val="50000"/>
                  </a:schemeClr>
                </a:solidFill>
                <a:effectLst/>
              </a:rPr>
            </a:br>
            <a:r>
              <a:rPr lang="en" altLang="zh-CN" dirty="0">
                <a:solidFill>
                  <a:schemeClr val="tx1">
                    <a:lumMod val="50000"/>
                    <a:lumOff val="50000"/>
                  </a:schemeClr>
                </a:solidFill>
                <a:effectLst/>
              </a:rPr>
              <a:t>1. </a:t>
            </a:r>
            <a:r>
              <a:rPr lang="en" altLang="zh-CN" dirty="0">
                <a:effectLst/>
              </a:rPr>
              <a:t>Social Sciences</a:t>
            </a:r>
            <a:r>
              <a:rPr lang="en" altLang="zh-CN" dirty="0">
                <a:solidFill>
                  <a:schemeClr val="tx1">
                    <a:lumMod val="50000"/>
                    <a:lumOff val="50000"/>
                  </a:schemeClr>
                </a:solidFill>
                <a:effectLst/>
              </a:rPr>
              <a:t>: Widely used in psychology, sociology, education, etc., to study human behavior and societal phenomena, such as the relationship between family background, learning attitudes, and academic achievement.</a:t>
            </a:r>
            <a:br>
              <a:rPr lang="en" altLang="zh-CN" dirty="0">
                <a:solidFill>
                  <a:schemeClr val="tx1">
                    <a:lumMod val="50000"/>
                    <a:lumOff val="50000"/>
                  </a:schemeClr>
                </a:solidFill>
                <a:effectLst/>
              </a:rPr>
            </a:br>
            <a:r>
              <a:rPr lang="en" altLang="zh-CN" dirty="0">
                <a:solidFill>
                  <a:schemeClr val="tx1">
                    <a:lumMod val="50000"/>
                    <a:lumOff val="50000"/>
                  </a:schemeClr>
                </a:solidFill>
                <a:effectLst/>
              </a:rPr>
              <a:t>2. </a:t>
            </a:r>
            <a:r>
              <a:rPr lang="en" altLang="zh-CN" dirty="0">
                <a:effectLst/>
              </a:rPr>
              <a:t>Market Research</a:t>
            </a:r>
            <a:r>
              <a:rPr lang="en" altLang="zh-CN" dirty="0">
                <a:solidFill>
                  <a:schemeClr val="tx1">
                    <a:lumMod val="50000"/>
                    <a:lumOff val="50000"/>
                  </a:schemeClr>
                </a:solidFill>
                <a:effectLst/>
              </a:rPr>
              <a:t>: Businesses and market researchers use SEM to assess the relationships between brand image, customer satisfaction, and loyalty, and how these factors influence consumer purchase intentions.</a:t>
            </a:r>
            <a:br>
              <a:rPr lang="en" altLang="zh-CN" dirty="0">
                <a:solidFill>
                  <a:schemeClr val="tx1">
                    <a:lumMod val="50000"/>
                    <a:lumOff val="50000"/>
                  </a:schemeClr>
                </a:solidFill>
                <a:effectLst/>
              </a:rPr>
            </a:br>
            <a:r>
              <a:rPr lang="en" altLang="zh-CN" dirty="0">
                <a:solidFill>
                  <a:schemeClr val="tx1">
                    <a:lumMod val="50000"/>
                    <a:lumOff val="50000"/>
                  </a:schemeClr>
                </a:solidFill>
                <a:effectLst/>
              </a:rPr>
              <a:t>3. </a:t>
            </a:r>
            <a:r>
              <a:rPr lang="en" altLang="zh-CN" dirty="0">
                <a:effectLst/>
              </a:rPr>
              <a:t>Biostatistics and Medical Research: </a:t>
            </a:r>
            <a:r>
              <a:rPr lang="en" altLang="zh-CN" dirty="0">
                <a:solidFill>
                  <a:schemeClr val="tx1">
                    <a:lumMod val="50000"/>
                    <a:lumOff val="50000"/>
                  </a:schemeClr>
                </a:solidFill>
                <a:effectLst/>
              </a:rPr>
              <a:t>In biostatistics, SEM is utilized to analyze complex relationships between gene expression data, disease risk factors, and the likelihood of illness.</a:t>
            </a:r>
            <a:br>
              <a:rPr lang="en" altLang="zh-CN" dirty="0">
                <a:solidFill>
                  <a:schemeClr val="tx1">
                    <a:lumMod val="50000"/>
                    <a:lumOff val="50000"/>
                  </a:schemeClr>
                </a:solidFill>
                <a:effectLst/>
              </a:rPr>
            </a:br>
            <a:r>
              <a:rPr lang="en" altLang="zh-CN" dirty="0">
                <a:solidFill>
                  <a:schemeClr val="tx1">
                    <a:lumMod val="50000"/>
                    <a:lumOff val="50000"/>
                  </a:schemeClr>
                </a:solidFill>
                <a:effectLst/>
              </a:rPr>
              <a:t>4. </a:t>
            </a:r>
            <a:r>
              <a:rPr lang="en" altLang="zh-CN" dirty="0">
                <a:effectLst/>
              </a:rPr>
              <a:t>Environmental Science: </a:t>
            </a:r>
            <a:r>
              <a:rPr lang="en" altLang="zh-CN" dirty="0">
                <a:solidFill>
                  <a:schemeClr val="tx1">
                    <a:lumMod val="50000"/>
                    <a:lumOff val="50000"/>
                  </a:schemeClr>
                </a:solidFill>
                <a:effectLst/>
              </a:rPr>
              <a:t>Models the impact of environmental behavior on human health, e.g., assessing the potential impact of air pollution levels on public health.</a:t>
            </a:r>
            <a:br>
              <a:rPr lang="en" altLang="zh-CN" dirty="0">
                <a:solidFill>
                  <a:schemeClr val="tx1">
                    <a:lumMod val="50000"/>
                    <a:lumOff val="50000"/>
                  </a:schemeClr>
                </a:solidFill>
                <a:effectLst/>
              </a:rPr>
            </a:br>
            <a:r>
              <a:rPr lang="en" altLang="zh-CN" dirty="0">
                <a:solidFill>
                  <a:schemeClr val="tx1">
                    <a:lumMod val="50000"/>
                    <a:lumOff val="50000"/>
                  </a:schemeClr>
                </a:solidFill>
                <a:effectLst/>
              </a:rPr>
              <a:t>5. </a:t>
            </a:r>
            <a:r>
              <a:rPr lang="en" altLang="zh-CN" dirty="0">
                <a:effectLst/>
              </a:rPr>
              <a:t>Economics and Finance: </a:t>
            </a:r>
            <a:r>
              <a:rPr lang="en" altLang="zh-CN" dirty="0">
                <a:solidFill>
                  <a:schemeClr val="tx1">
                    <a:lumMod val="50000"/>
                    <a:lumOff val="50000"/>
                  </a:schemeClr>
                </a:solidFill>
                <a:effectLst/>
              </a:rPr>
              <a:t>SEM is applied to analyze issues related to economic policy, market structure, and financial risk management, exploring interactions between macroeconomic variables.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rPr>
              <a:t>Overview</a:t>
            </a:r>
            <a:endParaRPr lang="zh-CN" altLang="en-US" sz="3200" kern="1200" dirty="0">
              <a:solidFill>
                <a:schemeClr val="tx1">
                  <a:lumMod val="85000"/>
                  <a:lumOff val="15000"/>
                </a:schemeClr>
              </a:solidFill>
              <a:latin typeface="+mj-lt"/>
              <a:ea typeface="+mj-ea"/>
              <a:cs typeface="+mj-cs"/>
            </a:endParaRPr>
          </a:p>
        </p:txBody>
      </p:sp>
      <p:sp>
        <p:nvSpPr>
          <p:cNvPr id="8" name="文本框 7">
            <a:extLst>
              <a:ext uri="{FF2B5EF4-FFF2-40B4-BE49-F238E27FC236}">
                <a16:creationId xmlns:a16="http://schemas.microsoft.com/office/drawing/2014/main" id="{3DFB0D80-5578-C47E-6E95-5DC370D301F7}"/>
              </a:ext>
            </a:extLst>
          </p:cNvPr>
          <p:cNvSpPr txBox="1"/>
          <p:nvPr/>
        </p:nvSpPr>
        <p:spPr>
          <a:xfrm>
            <a:off x="742950" y="1170673"/>
            <a:ext cx="10354541" cy="4524315"/>
          </a:xfrm>
          <a:prstGeom prst="rect">
            <a:avLst/>
          </a:prstGeom>
          <a:noFill/>
        </p:spPr>
        <p:txBody>
          <a:bodyPr wrap="square" rtlCol="0">
            <a:spAutoFit/>
          </a:bodyPr>
          <a:lstStyle/>
          <a:p>
            <a:r>
              <a:rPr kumimoji="1" lang="en" altLang="zh-CN" dirty="0"/>
              <a:t>SEM in statistical analysis is reflected in several aspects: </a:t>
            </a:r>
            <a:endParaRPr kumimoji="1" lang="zh-CN" altLang="en-US" dirty="0"/>
          </a:p>
          <a:p>
            <a:endParaRPr kumimoji="1" lang="zh-CN" altLang="en-US" dirty="0"/>
          </a:p>
          <a:p>
            <a:r>
              <a:rPr kumimoji="1" lang="en-US" altLang="zh-CN" sz="1400" dirty="0"/>
              <a:t>1.</a:t>
            </a:r>
            <a:r>
              <a:rPr kumimoji="1" lang="zh-CN" altLang="en-US" sz="1400" dirty="0"/>
              <a:t> </a:t>
            </a:r>
            <a:r>
              <a:rPr kumimoji="1" lang="en-US" altLang="zh-CN" sz="1400" dirty="0"/>
              <a:t>Analysis of Multivariate Relationships: SEM allows for the complex analysis of relationships between multiple dependent variables, revealing direct and indirect effects and providing a comprehensive analytical perspective that traditional statistical methods, like linear regression, cannot achieve.</a:t>
            </a:r>
          </a:p>
          <a:p>
            <a:endParaRPr kumimoji="1" lang="en-US" altLang="zh-CN" sz="1400" dirty="0"/>
          </a:p>
          <a:p>
            <a:r>
              <a:rPr kumimoji="1" lang="en-US" altLang="zh-CN" sz="1400" dirty="0"/>
              <a:t>2.</a:t>
            </a:r>
            <a:r>
              <a:rPr kumimoji="1" lang="zh-CN" altLang="en-US" sz="1400" dirty="0"/>
              <a:t> </a:t>
            </a:r>
            <a:r>
              <a:rPr kumimoji="1" lang="en-US" altLang="zh-CN" sz="1400" dirty="0"/>
              <a:t>Modeling of Latent Variables: A key feature of SEM is its ability to include latent variables, which are not directly observable or measurable. The introduction of latent variables helps explain the relationships between observed variables, making the model closer to theoretical constructs.</a:t>
            </a:r>
          </a:p>
          <a:p>
            <a:endParaRPr kumimoji="1" lang="en-US" altLang="zh-CN" sz="1400" dirty="0"/>
          </a:p>
          <a:p>
            <a:r>
              <a:rPr kumimoji="1" lang="en-US" altLang="zh-CN" sz="1400" dirty="0"/>
              <a:t>3.</a:t>
            </a:r>
            <a:r>
              <a:rPr kumimoji="1" lang="zh-CN" altLang="en-US" sz="1400" dirty="0"/>
              <a:t> </a:t>
            </a:r>
            <a:r>
              <a:rPr kumimoji="1" lang="en-US" altLang="zh-CN" sz="1400" dirty="0"/>
              <a:t>Hypothesis-driven Research: SEM is a hypothesis-driven approach that requires researchers to build models based on theory or prior research. This methodology necessitates a clear statement of expected causal relationships, contributing to the rigor of scientific research and the development of theory.</a:t>
            </a:r>
          </a:p>
          <a:p>
            <a:endParaRPr kumimoji="1" lang="en-US" altLang="zh-CN" sz="1400" dirty="0"/>
          </a:p>
          <a:p>
            <a:r>
              <a:rPr kumimoji="1" lang="en-US" altLang="zh-CN" sz="1400" dirty="0"/>
              <a:t>4.</a:t>
            </a:r>
            <a:r>
              <a:rPr kumimoji="1" lang="zh-CN" altLang="en-US" sz="1400" dirty="0"/>
              <a:t> </a:t>
            </a:r>
            <a:r>
              <a:rPr kumimoji="1" lang="en-US" altLang="zh-CN" sz="1400" dirty="0"/>
              <a:t>Model Fit Assessment: SEM offers a range of statistical measures to assess how well a model fits the actual data, such as chi-square statistics, Comparative Fit Index (CFI), and Root Mean Square Error of Approximation (RMSEA), helping researchers evaluate the effectiveness of the model and determine if adjustments are necessary.</a:t>
            </a:r>
          </a:p>
          <a:p>
            <a:endParaRPr kumimoji="1" lang="en-US" altLang="zh-CN" sz="1400" dirty="0"/>
          </a:p>
          <a:p>
            <a:r>
              <a:rPr kumimoji="1" lang="en-US" altLang="zh-CN" sz="1400" dirty="0"/>
              <a:t>5.</a:t>
            </a:r>
            <a:r>
              <a:rPr kumimoji="1" lang="zh-CN" altLang="en-US" sz="1400" dirty="0"/>
              <a:t> </a:t>
            </a:r>
            <a:r>
              <a:rPr kumimoji="1" lang="en-US" altLang="zh-CN" sz="1400" dirty="0"/>
              <a:t>Analysis of Complex Data Structures: SEM supports the analysis of complex data structures, including longitudinal data over time and multilevel data. This makes SEM applicable across a broad range of disciplines, accommodating different types of data analysis needs.</a:t>
            </a:r>
          </a:p>
        </p:txBody>
      </p:sp>
    </p:spTree>
    <p:extLst>
      <p:ext uri="{BB962C8B-B14F-4D97-AF65-F5344CB8AC3E}">
        <p14:creationId xmlns:p14="http://schemas.microsoft.com/office/powerpoint/2010/main" val="35180492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rPr>
              <a:t>Case Study</a:t>
            </a:r>
            <a:endParaRPr lang="zh-CN" altLang="en-US" sz="3200" kern="1200" dirty="0">
              <a:solidFill>
                <a:schemeClr val="tx1">
                  <a:lumMod val="85000"/>
                  <a:lumOff val="15000"/>
                </a:schemeClr>
              </a:solidFill>
              <a:latin typeface="+mj-lt"/>
              <a:ea typeface="+mj-ea"/>
              <a:cs typeface="+mj-cs"/>
            </a:endParaRPr>
          </a:p>
        </p:txBody>
      </p:sp>
      <p:sp>
        <p:nvSpPr>
          <p:cNvPr id="8" name="文本框 7">
            <a:extLst>
              <a:ext uri="{FF2B5EF4-FFF2-40B4-BE49-F238E27FC236}">
                <a16:creationId xmlns:a16="http://schemas.microsoft.com/office/drawing/2014/main" id="{3DFB0D80-5578-C47E-6E95-5DC370D301F7}"/>
              </a:ext>
            </a:extLst>
          </p:cNvPr>
          <p:cNvSpPr txBox="1"/>
          <p:nvPr/>
        </p:nvSpPr>
        <p:spPr>
          <a:xfrm>
            <a:off x="742950" y="1170673"/>
            <a:ext cx="10354541" cy="5355312"/>
          </a:xfrm>
          <a:prstGeom prst="rect">
            <a:avLst/>
          </a:prstGeom>
          <a:noFill/>
        </p:spPr>
        <p:txBody>
          <a:bodyPr wrap="square" rtlCol="0">
            <a:spAutoFit/>
          </a:bodyPr>
          <a:lstStyle/>
          <a:p>
            <a:r>
              <a:rPr kumimoji="1" lang="en-US" altLang="zh-CN" dirty="0"/>
              <a:t>Young people's perceived service quality and environmental performance of hybrid electric bus service</a:t>
            </a:r>
          </a:p>
          <a:p>
            <a:r>
              <a:rPr kumimoji="1" lang="zh-CN" altLang="en-US" dirty="0"/>
              <a:t>年轻人对混合动力公交车（</a:t>
            </a:r>
            <a:r>
              <a:rPr kumimoji="1" lang="en" altLang="zh-CN" dirty="0"/>
              <a:t>HEB</a:t>
            </a:r>
            <a:r>
              <a:rPr kumimoji="1" lang="zh-CN" altLang="en" dirty="0"/>
              <a:t>）</a:t>
            </a:r>
            <a:r>
              <a:rPr kumimoji="1" lang="zh-CN" altLang="en-US" dirty="0"/>
              <a:t>环境绩效的服务质量感知</a:t>
            </a:r>
          </a:p>
          <a:p>
            <a:endParaRPr kumimoji="1" lang="zh-CN" altLang="en-US" dirty="0"/>
          </a:p>
          <a:p>
            <a:r>
              <a:rPr kumimoji="1" lang="en" altLang="zh-CN" dirty="0"/>
              <a:t>H1:Tangible feature of HEBs is positively associated with young people’s customer satisfaction.</a:t>
            </a:r>
          </a:p>
          <a:p>
            <a:r>
              <a:rPr kumimoji="1" lang="zh-CN" altLang="en-US" dirty="0"/>
              <a:t>混合动力公交车的有形特征与年轻人的客户满意度呈正相关。</a:t>
            </a:r>
          </a:p>
          <a:p>
            <a:endParaRPr kumimoji="1" lang="zh-CN" altLang="en-US" dirty="0"/>
          </a:p>
          <a:p>
            <a:r>
              <a:rPr kumimoji="1" lang="en" altLang="zh-CN" dirty="0"/>
              <a:t>H2:HEB driver’s quality is positively associated with young people’s customer satisfaction.</a:t>
            </a:r>
          </a:p>
          <a:p>
            <a:r>
              <a:rPr kumimoji="1" lang="zh-CN" altLang="en-US" dirty="0"/>
              <a:t>混合动力公交车司机的服务质量与年轻人的客户满意度呈正相关。</a:t>
            </a:r>
          </a:p>
          <a:p>
            <a:endParaRPr kumimoji="1" lang="zh-CN" altLang="en-US" dirty="0"/>
          </a:p>
          <a:p>
            <a:r>
              <a:rPr kumimoji="1" lang="en" altLang="zh-CN" dirty="0"/>
              <a:t>H3:HEB service provider’s empathy is positively associated with young people’s customer satisfaction.</a:t>
            </a:r>
          </a:p>
          <a:p>
            <a:r>
              <a:rPr kumimoji="1" lang="zh-CN" altLang="en-US" dirty="0"/>
              <a:t>混合动力公交车司机的同理心与年轻人的客户满意度呈正相关。</a:t>
            </a:r>
          </a:p>
          <a:p>
            <a:endParaRPr kumimoji="1" lang="zh-CN" altLang="en-US" dirty="0"/>
          </a:p>
          <a:p>
            <a:r>
              <a:rPr kumimoji="1" lang="en" altLang="zh-CN" dirty="0"/>
              <a:t>H4:Young people’s perceived environmental performance with HEBs is positively associated with customer satisfaction.</a:t>
            </a:r>
          </a:p>
          <a:p>
            <a:r>
              <a:rPr kumimoji="1" lang="zh-CN" altLang="en-US" dirty="0"/>
              <a:t>混合动力公交车的环境绩效感知年轻人客户满意度呈正相关。</a:t>
            </a:r>
          </a:p>
          <a:p>
            <a:endParaRPr kumimoji="1" lang="zh-CN" altLang="en-US" dirty="0"/>
          </a:p>
          <a:p>
            <a:r>
              <a:rPr kumimoji="1" lang="en" altLang="zh-CN" dirty="0"/>
              <a:t>H5:Young people’s customer satisfaction with HEBs is positively associated with life satisfaction of young people.</a:t>
            </a:r>
          </a:p>
          <a:p>
            <a:r>
              <a:rPr kumimoji="1" lang="zh-CN" altLang="en-US" dirty="0"/>
              <a:t>混合动力公交车的客户满意度与年轻人的生活满意度呈正相关。</a:t>
            </a:r>
          </a:p>
        </p:txBody>
      </p:sp>
    </p:spTree>
    <p:extLst>
      <p:ext uri="{BB962C8B-B14F-4D97-AF65-F5344CB8AC3E}">
        <p14:creationId xmlns:p14="http://schemas.microsoft.com/office/powerpoint/2010/main" val="239631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rPr>
              <a:t>Case Study – Conceptual Framework Diagram</a:t>
            </a:r>
            <a:endParaRPr lang="zh-CN" altLang="en-US" sz="3200" kern="1200" dirty="0">
              <a:solidFill>
                <a:schemeClr val="tx1">
                  <a:lumMod val="85000"/>
                  <a:lumOff val="15000"/>
                </a:schemeClr>
              </a:solidFill>
              <a:latin typeface="+mj-lt"/>
              <a:ea typeface="+mj-ea"/>
              <a:cs typeface="+mj-cs"/>
            </a:endParaRPr>
          </a:p>
        </p:txBody>
      </p:sp>
      <p:pic>
        <p:nvPicPr>
          <p:cNvPr id="4" name="图片 3">
            <a:extLst>
              <a:ext uri="{FF2B5EF4-FFF2-40B4-BE49-F238E27FC236}">
                <a16:creationId xmlns:a16="http://schemas.microsoft.com/office/drawing/2014/main" id="{92C4EB3E-C039-1943-EB2D-2106E7D640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1680" y="1285239"/>
            <a:ext cx="7018020" cy="4766405"/>
          </a:xfrm>
          <a:prstGeom prst="rect">
            <a:avLst/>
          </a:prstGeom>
        </p:spPr>
      </p:pic>
    </p:spTree>
    <p:extLst>
      <p:ext uri="{BB962C8B-B14F-4D97-AF65-F5344CB8AC3E}">
        <p14:creationId xmlns:p14="http://schemas.microsoft.com/office/powerpoint/2010/main" val="42763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rPr>
              <a:t>Python implementation of SEM</a:t>
            </a:r>
            <a:endParaRPr lang="zh-CN" altLang="en-US" sz="3200" kern="1200" dirty="0">
              <a:solidFill>
                <a:schemeClr val="tx1">
                  <a:lumMod val="85000"/>
                  <a:lumOff val="15000"/>
                </a:schemeClr>
              </a:solidFill>
              <a:latin typeface="+mj-lt"/>
              <a:ea typeface="+mj-ea"/>
              <a:cs typeface="+mj-cs"/>
            </a:endParaRPr>
          </a:p>
        </p:txBody>
      </p:sp>
      <p:sp>
        <p:nvSpPr>
          <p:cNvPr id="3" name="文本框 2">
            <a:extLst>
              <a:ext uri="{FF2B5EF4-FFF2-40B4-BE49-F238E27FC236}">
                <a16:creationId xmlns:a16="http://schemas.microsoft.com/office/drawing/2014/main" id="{09638AE6-8013-6232-D2FB-BBEF97B26995}"/>
              </a:ext>
            </a:extLst>
          </p:cNvPr>
          <p:cNvSpPr txBox="1"/>
          <p:nvPr/>
        </p:nvSpPr>
        <p:spPr>
          <a:xfrm>
            <a:off x="742950" y="1211580"/>
            <a:ext cx="4503349" cy="2031325"/>
          </a:xfrm>
          <a:prstGeom prst="rect">
            <a:avLst/>
          </a:prstGeom>
          <a:noFill/>
        </p:spPr>
        <p:txBody>
          <a:bodyPr wrap="none" rtlCol="0">
            <a:spAutoFit/>
          </a:bodyPr>
          <a:lstStyle/>
          <a:p>
            <a:r>
              <a:rPr kumimoji="1" lang="en" altLang="zh-CN" dirty="0"/>
              <a:t>Basic Environment</a:t>
            </a:r>
            <a:endParaRPr kumimoji="1" lang="zh-CN" altLang="en-US" dirty="0"/>
          </a:p>
          <a:p>
            <a:endParaRPr kumimoji="1" lang="zh-CN" altLang="en-US" dirty="0"/>
          </a:p>
          <a:p>
            <a:r>
              <a:rPr kumimoji="1" lang="en-US" altLang="zh-CN" dirty="0"/>
              <a:t>Language: python3</a:t>
            </a:r>
            <a:endParaRPr kumimoji="1" lang="en" altLang="zh-CN" dirty="0"/>
          </a:p>
          <a:p>
            <a:endParaRPr kumimoji="1" lang="en" altLang="zh-CN" dirty="0"/>
          </a:p>
          <a:p>
            <a:r>
              <a:rPr kumimoji="1" lang="en" altLang="zh-CN" dirty="0"/>
              <a:t>IDE: </a:t>
            </a:r>
            <a:r>
              <a:rPr kumimoji="1" lang="en" altLang="zh-CN" dirty="0" err="1"/>
              <a:t>Jupyter</a:t>
            </a:r>
            <a:r>
              <a:rPr kumimoji="1" lang="en" altLang="zh-CN" dirty="0"/>
              <a:t> Notebook</a:t>
            </a:r>
            <a:r>
              <a:rPr kumimoji="1" lang="zh-CN" altLang="en" dirty="0"/>
              <a:t>、</a:t>
            </a:r>
            <a:r>
              <a:rPr kumimoji="1" lang="en" altLang="zh-CN" dirty="0"/>
              <a:t>Anaconda</a:t>
            </a:r>
            <a:r>
              <a:rPr kumimoji="1" lang="zh-CN" altLang="en" dirty="0"/>
              <a:t>、</a:t>
            </a:r>
            <a:r>
              <a:rPr kumimoji="1" lang="en" altLang="zh-CN" dirty="0" err="1"/>
              <a:t>pycharm</a:t>
            </a:r>
            <a:endParaRPr kumimoji="1" lang="en" altLang="zh-CN" dirty="0"/>
          </a:p>
          <a:p>
            <a:endParaRPr kumimoji="1" lang="en" altLang="zh-CN" dirty="0"/>
          </a:p>
          <a:p>
            <a:r>
              <a:rPr kumimoji="1" lang="en-US" altLang="zh-CN" dirty="0"/>
              <a:t>Library: </a:t>
            </a:r>
            <a:r>
              <a:rPr kumimoji="1" lang="en" altLang="zh-CN" dirty="0" err="1"/>
              <a:t>semopy</a:t>
            </a:r>
            <a:endParaRPr kumimoji="1" lang="zh-CN" altLang="en-US" dirty="0"/>
          </a:p>
        </p:txBody>
      </p:sp>
      <p:pic>
        <p:nvPicPr>
          <p:cNvPr id="5" name="图片 4">
            <a:extLst>
              <a:ext uri="{FF2B5EF4-FFF2-40B4-BE49-F238E27FC236}">
                <a16:creationId xmlns:a16="http://schemas.microsoft.com/office/drawing/2014/main" id="{7E993AD4-F805-037E-DFC1-8CD450ECB0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5345" y="897250"/>
            <a:ext cx="4637445" cy="5556869"/>
          </a:xfrm>
          <a:prstGeom prst="rect">
            <a:avLst/>
          </a:prstGeom>
        </p:spPr>
      </p:pic>
      <p:sp>
        <p:nvSpPr>
          <p:cNvPr id="6" name="文本框 5">
            <a:extLst>
              <a:ext uri="{FF2B5EF4-FFF2-40B4-BE49-F238E27FC236}">
                <a16:creationId xmlns:a16="http://schemas.microsoft.com/office/drawing/2014/main" id="{9F1C4249-F22F-F54C-6A70-BC5D710463B2}"/>
              </a:ext>
            </a:extLst>
          </p:cNvPr>
          <p:cNvSpPr txBox="1"/>
          <p:nvPr/>
        </p:nvSpPr>
        <p:spPr>
          <a:xfrm>
            <a:off x="583605" y="6115565"/>
            <a:ext cx="5512395" cy="338554"/>
          </a:xfrm>
          <a:prstGeom prst="rect">
            <a:avLst/>
          </a:prstGeom>
          <a:noFill/>
        </p:spPr>
        <p:txBody>
          <a:bodyPr wrap="square" rtlCol="0">
            <a:spAutoFit/>
          </a:bodyPr>
          <a:lstStyle/>
          <a:p>
            <a:r>
              <a:rPr kumimoji="1" lang="zh-CN" altLang="en-US" sz="1600" dirty="0">
                <a:solidFill>
                  <a:schemeClr val="bg2">
                    <a:lumMod val="50000"/>
                  </a:schemeClr>
                </a:solidFill>
              </a:rPr>
              <a:t>代码：</a:t>
            </a:r>
            <a:r>
              <a:rPr kumimoji="1" lang="en" altLang="zh-CN" sz="1600" dirty="0">
                <a:solidFill>
                  <a:schemeClr val="bg2">
                    <a:lumMod val="50000"/>
                  </a:schemeClr>
                </a:solidFill>
              </a:rPr>
              <a:t>https://</a:t>
            </a:r>
            <a:r>
              <a:rPr kumimoji="1" lang="en" altLang="zh-CN" sz="1600" dirty="0" err="1">
                <a:solidFill>
                  <a:schemeClr val="bg2">
                    <a:lumMod val="50000"/>
                  </a:schemeClr>
                </a:solidFill>
              </a:rPr>
              <a:t>github.com</a:t>
            </a:r>
            <a:r>
              <a:rPr kumimoji="1" lang="en" altLang="zh-CN" sz="1600" dirty="0">
                <a:solidFill>
                  <a:schemeClr val="bg2">
                    <a:lumMod val="50000"/>
                  </a:schemeClr>
                </a:solidFill>
              </a:rPr>
              <a:t>/</a:t>
            </a:r>
            <a:r>
              <a:rPr kumimoji="1" lang="en" altLang="zh-CN" sz="1600" dirty="0" err="1">
                <a:solidFill>
                  <a:schemeClr val="bg2">
                    <a:lumMod val="50000"/>
                  </a:schemeClr>
                </a:solidFill>
              </a:rPr>
              <a:t>githubjli</a:t>
            </a:r>
            <a:r>
              <a:rPr kumimoji="1" lang="en" altLang="zh-CN" sz="1600" dirty="0">
                <a:solidFill>
                  <a:schemeClr val="bg2">
                    <a:lumMod val="50000"/>
                  </a:schemeClr>
                </a:solidFill>
              </a:rPr>
              <a:t>/R-vs-python/tree/main/</a:t>
            </a:r>
            <a:r>
              <a:rPr kumimoji="1" lang="en" altLang="zh-CN" sz="1600" dirty="0" err="1">
                <a:solidFill>
                  <a:schemeClr val="bg2">
                    <a:lumMod val="50000"/>
                  </a:schemeClr>
                </a:solidFill>
              </a:rPr>
              <a:t>src</a:t>
            </a:r>
            <a:endParaRPr kumimoji="1" lang="zh-CN" altLang="en-US" sz="1600" dirty="0">
              <a:solidFill>
                <a:schemeClr val="bg2">
                  <a:lumMod val="50000"/>
                </a:schemeClr>
              </a:solidFill>
            </a:endParaRPr>
          </a:p>
        </p:txBody>
      </p:sp>
    </p:spTree>
    <p:extLst>
      <p:ext uri="{BB962C8B-B14F-4D97-AF65-F5344CB8AC3E}">
        <p14:creationId xmlns:p14="http://schemas.microsoft.com/office/powerpoint/2010/main" val="3205585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kern="1200" dirty="0">
                <a:solidFill>
                  <a:schemeClr val="tx1">
                    <a:lumMod val="85000"/>
                    <a:lumOff val="15000"/>
                  </a:schemeClr>
                </a:solidFill>
                <a:latin typeface="+mj-lt"/>
                <a:ea typeface="+mj-ea"/>
                <a:cs typeface="+mj-cs"/>
              </a:rPr>
              <a:t>Python Output</a:t>
            </a:r>
            <a:endParaRPr lang="zh-CN" altLang="en-US" sz="3200" kern="1200" dirty="0">
              <a:solidFill>
                <a:schemeClr val="tx1">
                  <a:lumMod val="85000"/>
                  <a:lumOff val="15000"/>
                </a:schemeClr>
              </a:solidFill>
              <a:latin typeface="+mj-lt"/>
              <a:ea typeface="+mj-ea"/>
              <a:cs typeface="+mj-cs"/>
            </a:endParaRPr>
          </a:p>
        </p:txBody>
      </p:sp>
      <p:sp>
        <p:nvSpPr>
          <p:cNvPr id="3" name="文本框 2">
            <a:extLst>
              <a:ext uri="{FF2B5EF4-FFF2-40B4-BE49-F238E27FC236}">
                <a16:creationId xmlns:a16="http://schemas.microsoft.com/office/drawing/2014/main" id="{09638AE6-8013-6232-D2FB-BBEF97B26995}"/>
              </a:ext>
            </a:extLst>
          </p:cNvPr>
          <p:cNvSpPr txBox="1"/>
          <p:nvPr/>
        </p:nvSpPr>
        <p:spPr>
          <a:xfrm>
            <a:off x="742951" y="1211580"/>
            <a:ext cx="3749039" cy="4401205"/>
          </a:xfrm>
          <a:prstGeom prst="rect">
            <a:avLst/>
          </a:prstGeom>
          <a:noFill/>
        </p:spPr>
        <p:txBody>
          <a:bodyPr wrap="square" rtlCol="0">
            <a:spAutoFit/>
          </a:bodyPr>
          <a:lstStyle/>
          <a:p>
            <a:r>
              <a:rPr kumimoji="1" lang="en" altLang="zh-CN" sz="1400" dirty="0"/>
              <a:t>The Python output shows the results of the structural equation model (SEM) analysis, including the independent variables (</a:t>
            </a:r>
            <a:r>
              <a:rPr kumimoji="1" lang="en" altLang="zh-CN" sz="1400" dirty="0" err="1"/>
              <a:t>rval</a:t>
            </a:r>
            <a:r>
              <a:rPr kumimoji="1" lang="en" altLang="zh-CN" sz="1400" dirty="0"/>
              <a:t> column), dependent variables (</a:t>
            </a:r>
            <a:r>
              <a:rPr kumimoji="1" lang="en" altLang="zh-CN" sz="1400" dirty="0" err="1"/>
              <a:t>lval</a:t>
            </a:r>
            <a:r>
              <a:rPr kumimoji="1" lang="en" altLang="zh-CN" sz="1400" dirty="0"/>
              <a:t> column), and the estimated coefficients (Estimate), standard errors (Std. Err), z-values (z-value), and p-values (p-value) for the relationships between them.</a:t>
            </a:r>
          </a:p>
          <a:p>
            <a:endParaRPr kumimoji="1" lang="en" altLang="zh-CN" sz="1400" dirty="0"/>
          </a:p>
          <a:p>
            <a:r>
              <a:rPr kumimoji="1" lang="en" altLang="zh-CN" sz="1400" dirty="0"/>
              <a:t>Both z-values and p-values are used to assess the statistical significance of the results, but they represent different aspects.</a:t>
            </a:r>
          </a:p>
          <a:p>
            <a:endParaRPr kumimoji="1" lang="en-US" altLang="zh-CN" sz="1400" dirty="0"/>
          </a:p>
          <a:p>
            <a:r>
              <a:rPr kumimoji="1" lang="en" altLang="zh-CN" sz="1400" dirty="0" err="1"/>
              <a:t>CustomerSatisfaction</a:t>
            </a:r>
            <a:r>
              <a:rPr kumimoji="1" lang="en" altLang="zh-CN" sz="1400" dirty="0"/>
              <a:t> ~ </a:t>
            </a:r>
            <a:r>
              <a:rPr kumimoji="1" lang="en" altLang="zh-CN" sz="1400" dirty="0" err="1"/>
              <a:t>BusTangible</a:t>
            </a:r>
            <a:r>
              <a:rPr kumimoji="1" lang="en" altLang="zh-CN" sz="1400" dirty="0"/>
              <a:t> represents the relationship between customer satisfaction (dependent variable) and bus tangible features (independent variable). The estimated coefficient (Estimate) shows the size and direction of this relationship, while the p-value tells us whether this relationship is statistically significant.</a:t>
            </a:r>
          </a:p>
        </p:txBody>
      </p:sp>
      <p:sp>
        <p:nvSpPr>
          <p:cNvPr id="6" name="文本框 5">
            <a:extLst>
              <a:ext uri="{FF2B5EF4-FFF2-40B4-BE49-F238E27FC236}">
                <a16:creationId xmlns:a16="http://schemas.microsoft.com/office/drawing/2014/main" id="{9F1C4249-F22F-F54C-6A70-BC5D710463B2}"/>
              </a:ext>
            </a:extLst>
          </p:cNvPr>
          <p:cNvSpPr txBox="1"/>
          <p:nvPr/>
        </p:nvSpPr>
        <p:spPr>
          <a:xfrm>
            <a:off x="742805" y="5869343"/>
            <a:ext cx="4148415" cy="584775"/>
          </a:xfrm>
          <a:prstGeom prst="rect">
            <a:avLst/>
          </a:prstGeom>
          <a:noFill/>
        </p:spPr>
        <p:txBody>
          <a:bodyPr wrap="square" rtlCol="0">
            <a:spAutoFit/>
          </a:bodyPr>
          <a:lstStyle/>
          <a:p>
            <a:r>
              <a:rPr kumimoji="1" lang="zh-CN" altLang="en-US" sz="1600" dirty="0">
                <a:solidFill>
                  <a:schemeClr val="bg2">
                    <a:lumMod val="50000"/>
                  </a:schemeClr>
                </a:solidFill>
              </a:rPr>
              <a:t>代码：</a:t>
            </a:r>
            <a:r>
              <a:rPr kumimoji="1" lang="en" altLang="zh-CN" sz="1600" dirty="0">
                <a:solidFill>
                  <a:schemeClr val="bg2">
                    <a:lumMod val="50000"/>
                  </a:schemeClr>
                </a:solidFill>
              </a:rPr>
              <a:t>https://</a:t>
            </a:r>
            <a:r>
              <a:rPr kumimoji="1" lang="en" altLang="zh-CN" sz="1600" dirty="0" err="1">
                <a:solidFill>
                  <a:schemeClr val="bg2">
                    <a:lumMod val="50000"/>
                  </a:schemeClr>
                </a:solidFill>
              </a:rPr>
              <a:t>github.com</a:t>
            </a:r>
            <a:r>
              <a:rPr kumimoji="1" lang="en" altLang="zh-CN" sz="1600" dirty="0">
                <a:solidFill>
                  <a:schemeClr val="bg2">
                    <a:lumMod val="50000"/>
                  </a:schemeClr>
                </a:solidFill>
              </a:rPr>
              <a:t>/</a:t>
            </a:r>
            <a:r>
              <a:rPr kumimoji="1" lang="en" altLang="zh-CN" sz="1600" dirty="0" err="1">
                <a:solidFill>
                  <a:schemeClr val="bg2">
                    <a:lumMod val="50000"/>
                  </a:schemeClr>
                </a:solidFill>
              </a:rPr>
              <a:t>githubjli</a:t>
            </a:r>
            <a:r>
              <a:rPr kumimoji="1" lang="en" altLang="zh-CN" sz="1600" dirty="0">
                <a:solidFill>
                  <a:schemeClr val="bg2">
                    <a:lumMod val="50000"/>
                  </a:schemeClr>
                </a:solidFill>
              </a:rPr>
              <a:t>/R-vs-python/tree/main/</a:t>
            </a:r>
            <a:r>
              <a:rPr kumimoji="1" lang="en" altLang="zh-CN" sz="1600" dirty="0" err="1">
                <a:solidFill>
                  <a:schemeClr val="bg2">
                    <a:lumMod val="50000"/>
                  </a:schemeClr>
                </a:solidFill>
              </a:rPr>
              <a:t>src</a:t>
            </a:r>
            <a:endParaRPr kumimoji="1" lang="zh-CN" altLang="en-US" sz="1600" dirty="0">
              <a:solidFill>
                <a:schemeClr val="bg2">
                  <a:lumMod val="50000"/>
                </a:schemeClr>
              </a:solidFill>
            </a:endParaRPr>
          </a:p>
        </p:txBody>
      </p:sp>
      <p:pic>
        <p:nvPicPr>
          <p:cNvPr id="7" name="图片 6">
            <a:extLst>
              <a:ext uri="{FF2B5EF4-FFF2-40B4-BE49-F238E27FC236}">
                <a16:creationId xmlns:a16="http://schemas.microsoft.com/office/drawing/2014/main" id="{5A42637E-09CC-1AF7-C556-503DA3136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68669" y="1085515"/>
            <a:ext cx="6380526" cy="5368603"/>
          </a:xfrm>
          <a:prstGeom prst="rect">
            <a:avLst/>
          </a:prstGeom>
        </p:spPr>
      </p:pic>
    </p:spTree>
    <p:extLst>
      <p:ext uri="{BB962C8B-B14F-4D97-AF65-F5344CB8AC3E}">
        <p14:creationId xmlns:p14="http://schemas.microsoft.com/office/powerpoint/2010/main" val="1351930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rPr>
              <a:t>R Implementation of SEM</a:t>
            </a:r>
            <a:endParaRPr lang="zh-CN" altLang="en-US" sz="3200" kern="1200" dirty="0">
              <a:solidFill>
                <a:schemeClr val="tx1">
                  <a:lumMod val="85000"/>
                  <a:lumOff val="15000"/>
                </a:schemeClr>
              </a:solidFill>
              <a:latin typeface="+mj-lt"/>
              <a:ea typeface="+mj-ea"/>
              <a:cs typeface="+mj-cs"/>
            </a:endParaRPr>
          </a:p>
        </p:txBody>
      </p:sp>
      <p:sp>
        <p:nvSpPr>
          <p:cNvPr id="3" name="文本框 2">
            <a:extLst>
              <a:ext uri="{FF2B5EF4-FFF2-40B4-BE49-F238E27FC236}">
                <a16:creationId xmlns:a16="http://schemas.microsoft.com/office/drawing/2014/main" id="{09638AE6-8013-6232-D2FB-BBEF97B26995}"/>
              </a:ext>
            </a:extLst>
          </p:cNvPr>
          <p:cNvSpPr txBox="1"/>
          <p:nvPr/>
        </p:nvSpPr>
        <p:spPr>
          <a:xfrm>
            <a:off x="742950" y="1211580"/>
            <a:ext cx="1917448" cy="2031325"/>
          </a:xfrm>
          <a:prstGeom prst="rect">
            <a:avLst/>
          </a:prstGeom>
          <a:noFill/>
        </p:spPr>
        <p:txBody>
          <a:bodyPr wrap="none" rtlCol="0">
            <a:spAutoFit/>
          </a:bodyPr>
          <a:lstStyle/>
          <a:p>
            <a:r>
              <a:rPr kumimoji="1" lang="en" altLang="zh-CN" dirty="0"/>
              <a:t>Basic Environment</a:t>
            </a:r>
            <a:endParaRPr kumimoji="1" lang="zh-CN" altLang="en-US" dirty="0"/>
          </a:p>
          <a:p>
            <a:endParaRPr kumimoji="1" lang="en-US" altLang="zh-CN" dirty="0"/>
          </a:p>
          <a:p>
            <a:r>
              <a:rPr kumimoji="1" lang="en-US" altLang="zh-CN" dirty="0"/>
              <a:t>Language : </a:t>
            </a:r>
            <a:r>
              <a:rPr kumimoji="1" lang="en" altLang="zh-CN" dirty="0"/>
              <a:t>R</a:t>
            </a:r>
          </a:p>
          <a:p>
            <a:endParaRPr kumimoji="1" lang="en" altLang="zh-CN" dirty="0"/>
          </a:p>
          <a:p>
            <a:r>
              <a:rPr kumimoji="1" lang="en" altLang="zh-CN" dirty="0"/>
              <a:t>IDE: RStudio</a:t>
            </a:r>
          </a:p>
          <a:p>
            <a:endParaRPr kumimoji="1" lang="en" altLang="zh-CN" dirty="0"/>
          </a:p>
          <a:p>
            <a:r>
              <a:rPr kumimoji="1" lang="en-US" altLang="zh-CN" dirty="0"/>
              <a:t>Library : </a:t>
            </a:r>
            <a:r>
              <a:rPr kumimoji="1" lang="en" altLang="zh-CN" dirty="0" err="1"/>
              <a:t>lavaan</a:t>
            </a:r>
            <a:endParaRPr kumimoji="1" lang="zh-CN" altLang="en-US" dirty="0"/>
          </a:p>
        </p:txBody>
      </p:sp>
      <p:sp>
        <p:nvSpPr>
          <p:cNvPr id="6" name="文本框 5">
            <a:extLst>
              <a:ext uri="{FF2B5EF4-FFF2-40B4-BE49-F238E27FC236}">
                <a16:creationId xmlns:a16="http://schemas.microsoft.com/office/drawing/2014/main" id="{9F1C4249-F22F-F54C-6A70-BC5D710463B2}"/>
              </a:ext>
            </a:extLst>
          </p:cNvPr>
          <p:cNvSpPr txBox="1"/>
          <p:nvPr/>
        </p:nvSpPr>
        <p:spPr>
          <a:xfrm>
            <a:off x="583605" y="6115565"/>
            <a:ext cx="5512395" cy="338554"/>
          </a:xfrm>
          <a:prstGeom prst="rect">
            <a:avLst/>
          </a:prstGeom>
          <a:noFill/>
        </p:spPr>
        <p:txBody>
          <a:bodyPr wrap="square" rtlCol="0">
            <a:spAutoFit/>
          </a:bodyPr>
          <a:lstStyle/>
          <a:p>
            <a:r>
              <a:rPr kumimoji="1" lang="zh-CN" altLang="en-US" sz="1600" dirty="0">
                <a:solidFill>
                  <a:schemeClr val="bg2">
                    <a:lumMod val="50000"/>
                  </a:schemeClr>
                </a:solidFill>
              </a:rPr>
              <a:t>代码：</a:t>
            </a:r>
            <a:r>
              <a:rPr kumimoji="1" lang="en" altLang="zh-CN" sz="1600" dirty="0">
                <a:solidFill>
                  <a:schemeClr val="bg2">
                    <a:lumMod val="50000"/>
                  </a:schemeClr>
                </a:solidFill>
              </a:rPr>
              <a:t>https://</a:t>
            </a:r>
            <a:r>
              <a:rPr kumimoji="1" lang="en" altLang="zh-CN" sz="1600" dirty="0" err="1">
                <a:solidFill>
                  <a:schemeClr val="bg2">
                    <a:lumMod val="50000"/>
                  </a:schemeClr>
                </a:solidFill>
              </a:rPr>
              <a:t>github.com</a:t>
            </a:r>
            <a:r>
              <a:rPr kumimoji="1" lang="en" altLang="zh-CN" sz="1600" dirty="0">
                <a:solidFill>
                  <a:schemeClr val="bg2">
                    <a:lumMod val="50000"/>
                  </a:schemeClr>
                </a:solidFill>
              </a:rPr>
              <a:t>/</a:t>
            </a:r>
            <a:r>
              <a:rPr kumimoji="1" lang="en" altLang="zh-CN" sz="1600" dirty="0" err="1">
                <a:solidFill>
                  <a:schemeClr val="bg2">
                    <a:lumMod val="50000"/>
                  </a:schemeClr>
                </a:solidFill>
              </a:rPr>
              <a:t>githubjli</a:t>
            </a:r>
            <a:r>
              <a:rPr kumimoji="1" lang="en" altLang="zh-CN" sz="1600" dirty="0">
                <a:solidFill>
                  <a:schemeClr val="bg2">
                    <a:lumMod val="50000"/>
                  </a:schemeClr>
                </a:solidFill>
              </a:rPr>
              <a:t>/R-vs-python/tree/main/</a:t>
            </a:r>
            <a:r>
              <a:rPr kumimoji="1" lang="en" altLang="zh-CN" sz="1600" dirty="0" err="1">
                <a:solidFill>
                  <a:schemeClr val="bg2">
                    <a:lumMod val="50000"/>
                  </a:schemeClr>
                </a:solidFill>
              </a:rPr>
              <a:t>src</a:t>
            </a:r>
            <a:endParaRPr kumimoji="1" lang="zh-CN" altLang="en-US" sz="1600" dirty="0">
              <a:solidFill>
                <a:schemeClr val="bg2">
                  <a:lumMod val="50000"/>
                </a:schemeClr>
              </a:solidFill>
            </a:endParaRPr>
          </a:p>
        </p:txBody>
      </p:sp>
      <p:pic>
        <p:nvPicPr>
          <p:cNvPr id="7" name="图片 6">
            <a:extLst>
              <a:ext uri="{FF2B5EF4-FFF2-40B4-BE49-F238E27FC236}">
                <a16:creationId xmlns:a16="http://schemas.microsoft.com/office/drawing/2014/main" id="{D52E0540-2A57-497D-E256-9E3E5A699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75070" y="732330"/>
            <a:ext cx="5333325" cy="5707594"/>
          </a:xfrm>
          <a:prstGeom prst="rect">
            <a:avLst/>
          </a:prstGeom>
        </p:spPr>
      </p:pic>
    </p:spTree>
    <p:extLst>
      <p:ext uri="{BB962C8B-B14F-4D97-AF65-F5344CB8AC3E}">
        <p14:creationId xmlns:p14="http://schemas.microsoft.com/office/powerpoint/2010/main" val="3170563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2950" y="403881"/>
            <a:ext cx="10515600" cy="681635"/>
          </a:xfrm>
        </p:spPr>
        <p:txBody>
          <a:bodyPr vert="horz" lIns="91440" tIns="45720" rIns="91440" bIns="45720" rtlCol="0" anchor="ctr">
            <a:normAutofit/>
          </a:bodyPr>
          <a:lstStyle/>
          <a:p>
            <a:r>
              <a:rPr lang="en" altLang="zh-CN" sz="3200" dirty="0">
                <a:solidFill>
                  <a:schemeClr val="tx1">
                    <a:lumMod val="85000"/>
                    <a:lumOff val="15000"/>
                  </a:schemeClr>
                </a:solidFill>
              </a:rPr>
              <a:t>R</a:t>
            </a:r>
            <a:r>
              <a:rPr lang="zh-CN" altLang="en-US" sz="3200" dirty="0">
                <a:solidFill>
                  <a:schemeClr val="tx1">
                    <a:lumMod val="85000"/>
                    <a:lumOff val="15000"/>
                  </a:schemeClr>
                </a:solidFill>
              </a:rPr>
              <a:t> </a:t>
            </a:r>
            <a:r>
              <a:rPr lang="en" altLang="zh-CN" sz="3200" kern="1200" dirty="0">
                <a:solidFill>
                  <a:schemeClr val="tx1">
                    <a:lumMod val="85000"/>
                    <a:lumOff val="15000"/>
                  </a:schemeClr>
                </a:solidFill>
                <a:latin typeface="+mj-lt"/>
                <a:ea typeface="+mj-ea"/>
                <a:cs typeface="+mj-cs"/>
              </a:rPr>
              <a:t>Output</a:t>
            </a:r>
            <a:endParaRPr lang="zh-CN" altLang="en-US" sz="3200" kern="1200" dirty="0">
              <a:solidFill>
                <a:schemeClr val="tx1">
                  <a:lumMod val="85000"/>
                  <a:lumOff val="15000"/>
                </a:schemeClr>
              </a:solidFill>
              <a:latin typeface="+mj-lt"/>
              <a:ea typeface="+mj-ea"/>
              <a:cs typeface="+mj-cs"/>
            </a:endParaRPr>
          </a:p>
        </p:txBody>
      </p:sp>
      <p:sp>
        <p:nvSpPr>
          <p:cNvPr id="3" name="文本框 2">
            <a:extLst>
              <a:ext uri="{FF2B5EF4-FFF2-40B4-BE49-F238E27FC236}">
                <a16:creationId xmlns:a16="http://schemas.microsoft.com/office/drawing/2014/main" id="{09638AE6-8013-6232-D2FB-BBEF97B26995}"/>
              </a:ext>
            </a:extLst>
          </p:cNvPr>
          <p:cNvSpPr txBox="1"/>
          <p:nvPr/>
        </p:nvSpPr>
        <p:spPr>
          <a:xfrm>
            <a:off x="742951" y="1211580"/>
            <a:ext cx="3749039" cy="4862870"/>
          </a:xfrm>
          <a:prstGeom prst="rect">
            <a:avLst/>
          </a:prstGeom>
          <a:noFill/>
        </p:spPr>
        <p:txBody>
          <a:bodyPr wrap="square" rtlCol="0">
            <a:spAutoFit/>
          </a:bodyPr>
          <a:lstStyle/>
          <a:p>
            <a:r>
              <a:rPr lang="en" altLang="zh-CN" sz="1400" dirty="0">
                <a:solidFill>
                  <a:schemeClr val="tx1">
                    <a:lumMod val="85000"/>
                    <a:lumOff val="15000"/>
                  </a:schemeClr>
                </a:solidFill>
              </a:rPr>
              <a:t>The output from R shows detailed results of the structural equation model (SEM) analysis, including the relationships between variables in the model. Here, </a:t>
            </a:r>
            <a:r>
              <a:rPr lang="en" altLang="zh-CN" sz="1400" dirty="0" err="1">
                <a:solidFill>
                  <a:schemeClr val="tx1">
                    <a:lumMod val="85000"/>
                    <a:lumOff val="15000"/>
                  </a:schemeClr>
                </a:solidFill>
              </a:rPr>
              <a:t>lhs</a:t>
            </a:r>
            <a:r>
              <a:rPr lang="en" altLang="zh-CN" sz="1400" dirty="0">
                <a:solidFill>
                  <a:schemeClr val="tx1">
                    <a:lumMod val="85000"/>
                    <a:lumOff val="15000"/>
                  </a:schemeClr>
                </a:solidFill>
              </a:rPr>
              <a:t> represents the left-hand side variable (dependent variable), op represents the operator (~= for measurement model indicator variables, ~ for structural model regression relationships, ~~ for variances or covariances), </a:t>
            </a:r>
            <a:r>
              <a:rPr lang="en" altLang="zh-CN" sz="1400" dirty="0" err="1">
                <a:solidFill>
                  <a:schemeClr val="tx1">
                    <a:lumMod val="85000"/>
                    <a:lumOff val="15000"/>
                  </a:schemeClr>
                </a:solidFill>
              </a:rPr>
              <a:t>rhs</a:t>
            </a:r>
            <a:r>
              <a:rPr lang="en" altLang="zh-CN" sz="1400" dirty="0">
                <a:solidFill>
                  <a:schemeClr val="tx1">
                    <a:lumMod val="85000"/>
                    <a:lumOff val="15000"/>
                  </a:schemeClr>
                </a:solidFill>
              </a:rPr>
              <a:t> represents the right-hand side variable (independent or latent variable), </a:t>
            </a:r>
            <a:r>
              <a:rPr lang="en" altLang="zh-CN" sz="1400" dirty="0" err="1">
                <a:solidFill>
                  <a:schemeClr val="tx1">
                    <a:lumMod val="85000"/>
                    <a:lumOff val="15000"/>
                  </a:schemeClr>
                </a:solidFill>
              </a:rPr>
              <a:t>est.std</a:t>
            </a:r>
            <a:r>
              <a:rPr lang="en" altLang="zh-CN" sz="1400" dirty="0">
                <a:solidFill>
                  <a:schemeClr val="tx1">
                    <a:lumMod val="85000"/>
                    <a:lumOff val="15000"/>
                  </a:schemeClr>
                </a:solidFill>
              </a:rPr>
              <a:t> is the standardized estimate, se is the standard error, z is the z-value, </a:t>
            </a:r>
            <a:r>
              <a:rPr lang="en" altLang="zh-CN" sz="1400" dirty="0" err="1">
                <a:solidFill>
                  <a:schemeClr val="tx1">
                    <a:lumMod val="85000"/>
                    <a:lumOff val="15000"/>
                  </a:schemeClr>
                </a:solidFill>
              </a:rPr>
              <a:t>pvalue</a:t>
            </a:r>
            <a:r>
              <a:rPr lang="en" altLang="zh-CN" sz="1400" dirty="0">
                <a:solidFill>
                  <a:schemeClr val="tx1">
                    <a:lumMod val="85000"/>
                    <a:lumOff val="15000"/>
                  </a:schemeClr>
                </a:solidFill>
              </a:rPr>
              <a:t> is the p-value, and </a:t>
            </a:r>
            <a:r>
              <a:rPr lang="en" altLang="zh-CN" sz="1400" dirty="0" err="1">
                <a:solidFill>
                  <a:schemeClr val="tx1">
                    <a:lumMod val="85000"/>
                    <a:lumOff val="15000"/>
                  </a:schemeClr>
                </a:solidFill>
              </a:rPr>
              <a:t>ci.lower</a:t>
            </a:r>
            <a:r>
              <a:rPr lang="en" altLang="zh-CN" sz="1400" dirty="0">
                <a:solidFill>
                  <a:schemeClr val="tx1">
                    <a:lumMod val="85000"/>
                    <a:lumOff val="15000"/>
                  </a:schemeClr>
                </a:solidFill>
              </a:rPr>
              <a:t> and </a:t>
            </a:r>
            <a:r>
              <a:rPr lang="en" altLang="zh-CN" sz="1400" dirty="0" err="1">
                <a:solidFill>
                  <a:schemeClr val="tx1">
                    <a:lumMod val="85000"/>
                    <a:lumOff val="15000"/>
                  </a:schemeClr>
                </a:solidFill>
              </a:rPr>
              <a:t>ci.upper</a:t>
            </a:r>
            <a:r>
              <a:rPr lang="en" altLang="zh-CN" sz="1400" dirty="0">
                <a:solidFill>
                  <a:schemeClr val="tx1">
                    <a:lumMod val="85000"/>
                    <a:lumOff val="15000"/>
                  </a:schemeClr>
                </a:solidFill>
              </a:rPr>
              <a:t> are the lower and upper bounds of the confidence interval. </a:t>
            </a:r>
            <a:endParaRPr lang="zh-CN" altLang="en-US" sz="1400" dirty="0">
              <a:solidFill>
                <a:schemeClr val="tx1">
                  <a:lumMod val="85000"/>
                  <a:lumOff val="15000"/>
                </a:schemeClr>
              </a:solidFill>
            </a:endParaRPr>
          </a:p>
          <a:p>
            <a:endParaRPr lang="zh-CN" altLang="en-US" sz="1600" dirty="0">
              <a:solidFill>
                <a:schemeClr val="tx1">
                  <a:lumMod val="85000"/>
                  <a:lumOff val="15000"/>
                </a:schemeClr>
              </a:solidFill>
            </a:endParaRPr>
          </a:p>
          <a:p>
            <a:r>
              <a:rPr lang="en" altLang="zh-CN" sz="1400" dirty="0">
                <a:solidFill>
                  <a:schemeClr val="tx1">
                    <a:lumMod val="85000"/>
                    <a:lumOff val="15000"/>
                  </a:schemeClr>
                </a:solidFill>
              </a:rPr>
              <a:t>Independent Variables: Typically located in the </a:t>
            </a:r>
            <a:r>
              <a:rPr lang="en" altLang="zh-CN" sz="1400" dirty="0" err="1">
                <a:solidFill>
                  <a:schemeClr val="tx1">
                    <a:lumMod val="85000"/>
                    <a:lumOff val="15000"/>
                  </a:schemeClr>
                </a:solidFill>
              </a:rPr>
              <a:t>rhs</a:t>
            </a:r>
            <a:r>
              <a:rPr lang="en" altLang="zh-CN" sz="1400" dirty="0">
                <a:solidFill>
                  <a:schemeClr val="tx1">
                    <a:lumMod val="85000"/>
                    <a:lumOff val="15000"/>
                  </a:schemeClr>
                </a:solidFill>
              </a:rPr>
              <a:t> column, indicating the variables in the model that serve as predictors.</a:t>
            </a:r>
            <a:endParaRPr lang="zh-CN" altLang="en-US" sz="1400" dirty="0">
              <a:solidFill>
                <a:schemeClr val="tx1">
                  <a:lumMod val="85000"/>
                  <a:lumOff val="15000"/>
                </a:schemeClr>
              </a:solidFill>
            </a:endParaRPr>
          </a:p>
          <a:p>
            <a:endParaRPr lang="zh-CN" altLang="en-US" sz="1400" dirty="0">
              <a:solidFill>
                <a:schemeClr val="tx1">
                  <a:lumMod val="85000"/>
                  <a:lumOff val="15000"/>
                </a:schemeClr>
              </a:solidFill>
            </a:endParaRPr>
          </a:p>
          <a:p>
            <a:r>
              <a:rPr lang="en" altLang="zh-CN" sz="1400" dirty="0">
                <a:solidFill>
                  <a:schemeClr val="tx1">
                    <a:lumMod val="85000"/>
                    <a:lumOff val="15000"/>
                  </a:schemeClr>
                </a:solidFill>
              </a:rPr>
              <a:t>Dependent Variables: Typically located in the </a:t>
            </a:r>
            <a:r>
              <a:rPr lang="en" altLang="zh-CN" sz="1400" dirty="0" err="1">
                <a:solidFill>
                  <a:schemeClr val="tx1">
                    <a:lumMod val="85000"/>
                    <a:lumOff val="15000"/>
                  </a:schemeClr>
                </a:solidFill>
              </a:rPr>
              <a:t>lhs</a:t>
            </a:r>
            <a:r>
              <a:rPr lang="en" altLang="zh-CN" sz="1400" dirty="0">
                <a:solidFill>
                  <a:schemeClr val="tx1">
                    <a:lumMod val="85000"/>
                    <a:lumOff val="15000"/>
                  </a:schemeClr>
                </a:solidFill>
              </a:rPr>
              <a:t> column, indicating the variables in the model that are predicted or explained.</a:t>
            </a:r>
          </a:p>
        </p:txBody>
      </p:sp>
      <p:sp>
        <p:nvSpPr>
          <p:cNvPr id="6" name="文本框 5">
            <a:extLst>
              <a:ext uri="{FF2B5EF4-FFF2-40B4-BE49-F238E27FC236}">
                <a16:creationId xmlns:a16="http://schemas.microsoft.com/office/drawing/2014/main" id="{9F1C4249-F22F-F54C-6A70-BC5D710463B2}"/>
              </a:ext>
            </a:extLst>
          </p:cNvPr>
          <p:cNvSpPr txBox="1"/>
          <p:nvPr/>
        </p:nvSpPr>
        <p:spPr>
          <a:xfrm>
            <a:off x="742950" y="6161731"/>
            <a:ext cx="3908385" cy="584775"/>
          </a:xfrm>
          <a:prstGeom prst="rect">
            <a:avLst/>
          </a:prstGeom>
          <a:noFill/>
        </p:spPr>
        <p:txBody>
          <a:bodyPr wrap="square" rtlCol="0">
            <a:spAutoFit/>
          </a:bodyPr>
          <a:lstStyle/>
          <a:p>
            <a:r>
              <a:rPr kumimoji="1" lang="zh-CN" altLang="en-US" sz="1600" dirty="0">
                <a:solidFill>
                  <a:schemeClr val="bg2">
                    <a:lumMod val="50000"/>
                  </a:schemeClr>
                </a:solidFill>
              </a:rPr>
              <a:t>代码：</a:t>
            </a:r>
            <a:r>
              <a:rPr kumimoji="1" lang="en" altLang="zh-CN" sz="1600" dirty="0">
                <a:solidFill>
                  <a:schemeClr val="bg2">
                    <a:lumMod val="50000"/>
                  </a:schemeClr>
                </a:solidFill>
              </a:rPr>
              <a:t>https://</a:t>
            </a:r>
            <a:r>
              <a:rPr kumimoji="1" lang="en" altLang="zh-CN" sz="1600" dirty="0" err="1">
                <a:solidFill>
                  <a:schemeClr val="bg2">
                    <a:lumMod val="50000"/>
                  </a:schemeClr>
                </a:solidFill>
              </a:rPr>
              <a:t>github.com</a:t>
            </a:r>
            <a:r>
              <a:rPr kumimoji="1" lang="en" altLang="zh-CN" sz="1600" dirty="0">
                <a:solidFill>
                  <a:schemeClr val="bg2">
                    <a:lumMod val="50000"/>
                  </a:schemeClr>
                </a:solidFill>
              </a:rPr>
              <a:t>/</a:t>
            </a:r>
            <a:r>
              <a:rPr kumimoji="1" lang="en" altLang="zh-CN" sz="1600" dirty="0" err="1">
                <a:solidFill>
                  <a:schemeClr val="bg2">
                    <a:lumMod val="50000"/>
                  </a:schemeClr>
                </a:solidFill>
              </a:rPr>
              <a:t>githubjli</a:t>
            </a:r>
            <a:r>
              <a:rPr kumimoji="1" lang="en" altLang="zh-CN" sz="1600" dirty="0">
                <a:solidFill>
                  <a:schemeClr val="bg2">
                    <a:lumMod val="50000"/>
                  </a:schemeClr>
                </a:solidFill>
              </a:rPr>
              <a:t>/R-vs-python/tree/main/</a:t>
            </a:r>
            <a:r>
              <a:rPr kumimoji="1" lang="en" altLang="zh-CN" sz="1600" dirty="0" err="1">
                <a:solidFill>
                  <a:schemeClr val="bg2">
                    <a:lumMod val="50000"/>
                  </a:schemeClr>
                </a:solidFill>
              </a:rPr>
              <a:t>src</a:t>
            </a:r>
            <a:endParaRPr kumimoji="1" lang="zh-CN" altLang="en-US" sz="1600" dirty="0">
              <a:solidFill>
                <a:schemeClr val="bg2">
                  <a:lumMod val="50000"/>
                </a:schemeClr>
              </a:solidFill>
            </a:endParaRPr>
          </a:p>
        </p:txBody>
      </p:sp>
      <p:pic>
        <p:nvPicPr>
          <p:cNvPr id="5" name="图片 4">
            <a:extLst>
              <a:ext uri="{FF2B5EF4-FFF2-40B4-BE49-F238E27FC236}">
                <a16:creationId xmlns:a16="http://schemas.microsoft.com/office/drawing/2014/main" id="{4B6AD58A-F66C-FD4F-0E75-4E962CB6CF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9454" y="540016"/>
            <a:ext cx="6776317" cy="6206490"/>
          </a:xfrm>
          <a:prstGeom prst="rect">
            <a:avLst/>
          </a:prstGeom>
        </p:spPr>
      </p:pic>
    </p:spTree>
    <p:extLst>
      <p:ext uri="{BB962C8B-B14F-4D97-AF65-F5344CB8AC3E}">
        <p14:creationId xmlns:p14="http://schemas.microsoft.com/office/powerpoint/2010/main" val="3049884952"/>
      </p:ext>
    </p:extLst>
  </p:cSld>
  <p:clrMapOvr>
    <a:masterClrMapping/>
  </p:clrMapOvr>
</p:sld>
</file>

<file path=ppt/theme/theme1.xml><?xml version="1.0" encoding="utf-8"?>
<a:theme xmlns:a="http://schemas.openxmlformats.org/drawingml/2006/main" name="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HDOfficeLightV0">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1290</Words>
  <Application>Microsoft Macintosh PowerPoint</Application>
  <PresentationFormat>宽屏</PresentationFormat>
  <Paragraphs>84</Paragraphs>
  <Slides>15</Slides>
  <Notes>0</Notes>
  <HiddenSlides>0</HiddenSlides>
  <MMClips>0</MMClips>
  <ScaleCrop>false</ScaleCrop>
  <HeadingPairs>
    <vt:vector size="6" baseType="variant">
      <vt:variant>
        <vt:lpstr>已用的字体</vt:lpstr>
      </vt:variant>
      <vt:variant>
        <vt:i4>3</vt:i4>
      </vt:variant>
      <vt:variant>
        <vt:lpstr>主题</vt:lpstr>
      </vt:variant>
      <vt:variant>
        <vt:i4>3</vt:i4>
      </vt:variant>
      <vt:variant>
        <vt:lpstr>幻灯片标题</vt:lpstr>
      </vt:variant>
      <vt:variant>
        <vt:i4>15</vt:i4>
      </vt:variant>
    </vt:vector>
  </HeadingPairs>
  <TitlesOfParts>
    <vt:vector size="21" baseType="lpstr">
      <vt:lpstr>Calibri</vt:lpstr>
      <vt:lpstr>Calibri Light</vt:lpstr>
      <vt:lpstr>Wingdings 2</vt:lpstr>
      <vt:lpstr>HDOfficeLightV0</vt:lpstr>
      <vt:lpstr>1_HDOfficeLightV0</vt:lpstr>
      <vt:lpstr>2_HDOfficeLightV0</vt:lpstr>
      <vt:lpstr>Structural Equation Modeling: R VS Python</vt:lpstr>
      <vt:lpstr>Introduction to SEM</vt:lpstr>
      <vt:lpstr>Overview</vt:lpstr>
      <vt:lpstr>Case Study</vt:lpstr>
      <vt:lpstr>Case Study – Conceptual Framework Diagram</vt:lpstr>
      <vt:lpstr>Python implementation of SEM</vt:lpstr>
      <vt:lpstr>Python Output</vt:lpstr>
      <vt:lpstr>R Implementation of SEM</vt:lpstr>
      <vt:lpstr>R Output</vt:lpstr>
      <vt:lpstr>Case Study Conclusion</vt:lpstr>
      <vt:lpstr>Case Study Conclusion</vt:lpstr>
      <vt:lpstr>Python vs R - English</vt:lpstr>
      <vt:lpstr>Python vs R - Chinese</vt:lpstr>
      <vt:lpstr>Conclusion</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渲染农场每周报告</dc:title>
  <dc:creator>lijin</dc:creator>
  <cp:lastModifiedBy>Li Jenny</cp:lastModifiedBy>
  <cp:revision>9</cp:revision>
  <dcterms:created xsi:type="dcterms:W3CDTF">2024-02-06T02:10:57Z</dcterms:created>
  <dcterms:modified xsi:type="dcterms:W3CDTF">2024-02-19T02:16:45Z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2052-0.0.0.0</vt:lpwstr>
  </property>
</Properties>
</file>