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tags/tag15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6"/>
  </p:notesMasterIdLst>
  <p:sldIdLst>
    <p:sldId id="359" r:id="rId3"/>
    <p:sldId id="360" r:id="rId4"/>
    <p:sldId id="257" r:id="rId5"/>
    <p:sldId id="258" r:id="rId6"/>
    <p:sldId id="285" r:id="rId7"/>
    <p:sldId id="361" r:id="rId8"/>
    <p:sldId id="298" r:id="rId9"/>
    <p:sldId id="362" r:id="rId10"/>
    <p:sldId id="262" r:id="rId11"/>
    <p:sldId id="305" r:id="rId12"/>
    <p:sldId id="364" r:id="rId13"/>
    <p:sldId id="293" r:id="rId14"/>
    <p:sldId id="356" r:id="rId15"/>
    <p:sldId id="306" r:id="rId16"/>
    <p:sldId id="308" r:id="rId17"/>
    <p:sldId id="370" r:id="rId18"/>
    <p:sldId id="365" r:id="rId19"/>
    <p:sldId id="310" r:id="rId20"/>
    <p:sldId id="366" r:id="rId21"/>
    <p:sldId id="367" r:id="rId22"/>
    <p:sldId id="312" r:id="rId23"/>
    <p:sldId id="368" r:id="rId24"/>
    <p:sldId id="36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26" autoAdjust="0"/>
  </p:normalViewPr>
  <p:slideViewPr>
    <p:cSldViewPr snapToGrid="0" showGuides="1">
      <p:cViewPr varScale="1">
        <p:scale>
          <a:sx n="55" d="100"/>
          <a:sy n="55" d="100"/>
        </p:scale>
        <p:origin x="28" y="1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5608A1-7903-4BF5-8FBE-2A03C6DCDBD5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D836D-DF62-4721-8338-EBAAA7B285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57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+mn-lt"/>
              <a:cs typeface="TH Sarabun New" panose="020B0500040200020003" pitchFamily="34" charset="-3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102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84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076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05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25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39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1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780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698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859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359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27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9220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3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492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25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1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7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1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129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88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8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D836D-DF62-4721-8338-EBAAA7B285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130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E7722-D2C2-BFD6-1B4B-4EF7E402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497D98-E05F-2E8E-5E4A-E45D73374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CCAE0-E2A4-F73D-7497-B1B1DDB9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E0E46-8884-7A06-C239-0CC514C4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52CE5-465D-E878-8028-AC25C38B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BA532-B13C-6039-8882-5C98D248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479CBD-7EAB-0745-5D38-D0F18F12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FD14B6-FCB2-AE22-8927-25DADC15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284E2E-62F1-8DBA-BD94-9D1401B2D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0D2BBC-379F-AB8E-3FDB-2B17693C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42AE72-450B-C534-00C5-5F72726B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6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419A5-E3B6-DB7D-5CE0-3A00F29F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5BB85B-D6DD-4EA3-095B-77C64383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3F574-ED19-0EE2-A81A-E6D4C01B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269DF-126A-05AF-2D28-0B0D14B4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305B6-65E7-6051-3C86-07A3FB17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578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54A4F4-3EE8-4EC2-1560-88F70FA1D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66CEC2-E4E2-C1F9-430A-D18BD28FE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F4863-A885-2494-B719-CDB432C3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FB3F23-82C7-B072-2A5E-E1D49576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1CFC7-A166-39B4-1C36-F2E266BF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25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内容占位符 2">
            <a:extLst>
              <a:ext uri="{FF2B5EF4-FFF2-40B4-BE49-F238E27FC236}">
                <a16:creationId xmlns:a16="http://schemas.microsoft.com/office/drawing/2014/main" id="{B1A122C2-D9E5-4D78-AC6E-D7A9936722F3}"/>
              </a:ext>
            </a:extLst>
          </p:cNvPr>
          <p:cNvSpPr>
            <a:spLocks noGrp="1"/>
          </p:cNvSpPr>
          <p:nvPr>
            <p:ph orient="vert" sz="quarter" idx="10"/>
          </p:nvPr>
        </p:nvSpPr>
        <p:spPr>
          <a:xfrm>
            <a:off x="2707798" y="843179"/>
            <a:ext cx="7705725" cy="46878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17650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61E90-2849-4786-9D8B-5C6D701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3642DC-8D9A-92AB-AEC1-7E0884BB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8F072-785C-6EC7-A53D-0C0D224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675E93-9BE1-5733-7FD2-6158D21B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2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2023/8/23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44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052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5440-F2B1-A81A-D410-744D16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13F4F-7268-EE58-3750-0CD0A147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D9FB8-242B-5839-5044-F2B2C3384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E7453-676E-56DE-8BFD-200A20A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633DF-0BD0-E1E6-CD78-765FD9DF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83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A57E75CD-94FC-682D-6EA9-7CFAC8451872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黑暗中的光&#10;&#10;中度可信度描述已自动生成">
            <a:extLst>
              <a:ext uri="{FF2B5EF4-FFF2-40B4-BE49-F238E27FC236}">
                <a16:creationId xmlns:a16="http://schemas.microsoft.com/office/drawing/2014/main" id="{E19B0093-7D34-D49B-6259-22613C9EE5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60170" y="206990"/>
            <a:ext cx="7450476" cy="6976919"/>
          </a:xfrm>
          <a:prstGeom prst="rect">
            <a:avLst/>
          </a:prstGeom>
        </p:spPr>
      </p:pic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EE0826AD-C517-3401-5563-812065E8C1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/>
          <a:stretch/>
        </p:blipFill>
        <p:spPr>
          <a:xfrm>
            <a:off x="5894962" y="-242"/>
            <a:ext cx="6296606" cy="68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46BA6-98AB-6F4C-F9A9-F6657D9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46419-7417-DA53-1781-B8D926406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ADFCEC-0E19-4E4E-A36F-35308FB5E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A6DAAF-0287-7E24-6BED-35ED6962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205B5-16F0-2BC8-693E-E5DDAE5B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9B7C58-24F2-C82C-384A-61981E02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7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E463F-9EEF-215D-9471-377DB4A0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182F0E-6B11-BEFC-ABB6-E5D9FD16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89A0B0-24E5-4A15-420A-22312F822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F35F2E-FA82-82FF-4E08-92DBE9F61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25B9D4-8B3F-A29A-39C7-F046ECA78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15375B-0674-78FA-3684-C10701768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6270A2-0C65-2CFD-28A8-2EA1341F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644297-3B48-F5CC-1759-C63F53CE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729904" y="672843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174252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98B2EF-F323-1063-ECD7-FC4668046277}"/>
              </a:ext>
            </a:extLst>
          </p:cNvPr>
          <p:cNvSpPr/>
          <p:nvPr userDrawn="1"/>
        </p:nvSpPr>
        <p:spPr>
          <a:xfrm>
            <a:off x="0" y="-242"/>
            <a:ext cx="12192000" cy="6858242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黑暗中的光&#10;&#10;中度可信度描述已自动生成">
            <a:extLst>
              <a:ext uri="{FF2B5EF4-FFF2-40B4-BE49-F238E27FC236}">
                <a16:creationId xmlns:a16="http://schemas.microsoft.com/office/drawing/2014/main" id="{38DA081B-E105-93B5-7741-78A2E9BAF0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75070">
            <a:off x="-179960" y="387839"/>
            <a:ext cx="1386558" cy="129842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CD2F1451-46ED-322B-1E2C-40864627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290544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AFAAD8E9-BED4-B8E1-07DF-26C1BE1B3B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816" y="871997"/>
            <a:ext cx="323005" cy="31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5C443-A1F8-059A-BABB-687EEADE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6A3F27-89FC-7C46-CB99-8247C267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BB0D12-0766-BE87-A771-7C5C38A3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04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3D092-60BB-0B59-36CB-6299913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0C86F-C06B-1E8B-8846-26EB44F9E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F911C8-43C5-821A-4FC3-058E5BADF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13E6EB-B970-94A3-E701-8A8200A0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686402-1D9F-0FD9-B0EF-A779F80E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EB367-0F26-7A76-7748-57B7A97B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7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FD71B-A902-8297-4CC2-3C8F389EC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1B3156-C00B-C90B-9F45-27A72A64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B6E0-C9DD-765B-D159-ADCF16ECB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D7CC1-70CD-42AC-B027-099F5DA882A7}" type="datetimeFigureOut">
              <a:rPr lang="zh-CN" altLang="en-US" smtClean="0"/>
              <a:t>2023/8/23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2E1C8-5DF7-C7B8-5A5A-E6DBAC8D2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5E577A-7A4C-089D-8944-86CACACA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9BE5F-A91B-4E77-BE08-6E0CEAF76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8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9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表格&#10;&#10;描述已自动生成">
            <a:extLst>
              <a:ext uri="{FF2B5EF4-FFF2-40B4-BE49-F238E27FC236}">
                <a16:creationId xmlns:a16="http://schemas.microsoft.com/office/drawing/2014/main" id="{8A03E6BD-23AD-0A4A-64C1-96E16386C7C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242"/>
            <a:ext cx="12191569" cy="6858242"/>
          </a:xfrm>
          <a:prstGeom prst="rect">
            <a:avLst/>
          </a:prstGeom>
        </p:spPr>
      </p:pic>
      <p:pic>
        <p:nvPicPr>
          <p:cNvPr id="5" name="图片 4" descr="黑暗中亮着灯&#10;&#10;低可信度描述已自动生成">
            <a:extLst>
              <a:ext uri="{FF2B5EF4-FFF2-40B4-BE49-F238E27FC236}">
                <a16:creationId xmlns:a16="http://schemas.microsoft.com/office/drawing/2014/main" id="{DB97C752-60C9-15BB-7E36-6ABF71B3D9B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59" y="-242"/>
            <a:ext cx="12191570" cy="6858241"/>
          </a:xfrm>
          <a:prstGeom prst="rect">
            <a:avLst/>
          </a:prstGeom>
        </p:spPr>
      </p:pic>
      <p:sp>
        <p:nvSpPr>
          <p:cNvPr id="2" name="ïṡ1îḍè">
            <a:extLst>
              <a:ext uri="{FF2B5EF4-FFF2-40B4-BE49-F238E27FC236}">
                <a16:creationId xmlns:a16="http://schemas.microsoft.com/office/drawing/2014/main" id="{2AA5B72F-DA82-522D-86EB-21CB1CEAAA03}"/>
              </a:ext>
            </a:extLst>
          </p:cNvPr>
          <p:cNvSpPr/>
          <p:nvPr/>
        </p:nvSpPr>
        <p:spPr>
          <a:xfrm>
            <a:off x="1510219" y="1702650"/>
            <a:ext cx="9369700" cy="20005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32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R workshop</a:t>
            </a:r>
          </a:p>
          <a:p>
            <a:pPr algn="ctr">
              <a:lnSpc>
                <a:spcPct val="20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《</a:t>
            </a:r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数字经济下的创新绩效</a:t>
            </a:r>
            <a:endParaRPr lang="en-US" altLang="zh-CN" sz="2000" b="1" dirty="0">
              <a:solidFill>
                <a:schemeClr val="accent1"/>
              </a:solidFill>
              <a:latin typeface="+mj-lt"/>
              <a:cs typeface="TH Sarabun New" panose="020B0500040200020003" pitchFamily="34" charset="-34"/>
              <a:sym typeface="+mn-lt"/>
            </a:endParaRPr>
          </a:p>
          <a:p>
            <a:pPr algn="ctr"/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——</a:t>
            </a:r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数字平台能力、即兴能力和组织准备真的重要吗？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》</a:t>
            </a:r>
            <a:endParaRPr lang="nl-NL" altLang="zh-CN" sz="2000" b="1" dirty="0">
              <a:solidFill>
                <a:schemeClr val="accent1"/>
              </a:solidFill>
              <a:latin typeface="+mj-lt"/>
              <a:cs typeface="TH Sarabun New" panose="020B0500040200020003" pitchFamily="34" charset="-34"/>
              <a:sym typeface="+mn-lt"/>
            </a:endParaRPr>
          </a:p>
        </p:txBody>
      </p:sp>
      <p:sp>
        <p:nvSpPr>
          <p:cNvPr id="3" name="ïṡ1îḍè">
            <a:extLst>
              <a:ext uri="{FF2B5EF4-FFF2-40B4-BE49-F238E27FC236}">
                <a16:creationId xmlns:a16="http://schemas.microsoft.com/office/drawing/2014/main" id="{EC207701-0DCD-17BF-8877-2AD8D7F3A6AD}"/>
              </a:ext>
            </a:extLst>
          </p:cNvPr>
          <p:cNvSpPr/>
          <p:nvPr/>
        </p:nvSpPr>
        <p:spPr>
          <a:xfrm>
            <a:off x="7488469" y="5796171"/>
            <a:ext cx="3464011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汇报人：潘薇</a:t>
            </a:r>
            <a:endParaRPr lang="en-US" altLang="zh-CN" sz="2000" b="1" dirty="0">
              <a:solidFill>
                <a:schemeClr val="accent1"/>
              </a:solidFill>
              <a:latin typeface="+mj-lt"/>
              <a:cs typeface="TH Sarabun New" panose="020B0500040200020003" pitchFamily="34" charset="-34"/>
              <a:sym typeface="+mn-lt"/>
            </a:endParaRPr>
          </a:p>
          <a:p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日期：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2023</a:t>
            </a:r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年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8</a:t>
            </a:r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月</a:t>
            </a:r>
            <a:r>
              <a:rPr lang="en-US" altLang="zh-CN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23</a:t>
            </a:r>
            <a:r>
              <a:rPr lang="zh-CN" altLang="en-US" sz="2000" b="1" dirty="0">
                <a:solidFill>
                  <a:schemeClr val="accent1"/>
                </a:solidFill>
                <a:latin typeface="+mj-lt"/>
                <a:cs typeface="TH Sarabun New" panose="020B0500040200020003" pitchFamily="34" charset="-34"/>
                <a:sym typeface="+mn-lt"/>
              </a:rPr>
              <a:t>日</a:t>
            </a:r>
            <a:endParaRPr lang="nl-NL" altLang="zh-CN" sz="2000" b="1" dirty="0">
              <a:solidFill>
                <a:schemeClr val="accent1"/>
              </a:solidFill>
              <a:latin typeface="+mj-lt"/>
              <a:cs typeface="TH Sarabun New" panose="020B0500040200020003" pitchFamily="34" charset="-34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339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20CF1-8D0B-BBF2-E750-0DEB1D74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研究假设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ACF5823-E821-1FEC-F28B-B263A83C7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937" y="2161684"/>
            <a:ext cx="9546126" cy="36928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2398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992281" y="32976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研究方法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FA3745-B622-A17B-FC7C-870201EDE33D}"/>
              </a:ext>
            </a:extLst>
          </p:cNvPr>
          <p:cNvGrpSpPr/>
          <p:nvPr/>
        </p:nvGrpSpPr>
        <p:grpSpPr>
          <a:xfrm>
            <a:off x="4611100" y="1695827"/>
            <a:ext cx="4886351" cy="598533"/>
            <a:chOff x="6135682" y="1122250"/>
            <a:chExt cx="4886351" cy="598533"/>
          </a:xfrm>
        </p:grpSpPr>
        <p:sp>
          <p:nvSpPr>
            <p:cNvPr id="3" name="iSļïḍê">
              <a:extLst>
                <a:ext uri="{FF2B5EF4-FFF2-40B4-BE49-F238E27FC236}">
                  <a16:creationId xmlns:a16="http://schemas.microsoft.com/office/drawing/2014/main" id="{348539EB-2B47-755C-6E68-6B0E7F1D0E22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研究方式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í$1íḋè">
              <a:extLst>
                <a:ext uri="{FF2B5EF4-FFF2-40B4-BE49-F238E27FC236}">
                  <a16:creationId xmlns:a16="http://schemas.microsoft.com/office/drawing/2014/main" id="{2674A921-C35A-3175-B998-777F7CD29B56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37762-6002-4284-2055-7144D4CE3D2E}"/>
              </a:ext>
            </a:extLst>
          </p:cNvPr>
          <p:cNvGrpSpPr/>
          <p:nvPr/>
        </p:nvGrpSpPr>
        <p:grpSpPr>
          <a:xfrm>
            <a:off x="4611100" y="2796824"/>
            <a:ext cx="4886351" cy="598533"/>
            <a:chOff x="6135682" y="1122250"/>
            <a:chExt cx="4886351" cy="598533"/>
          </a:xfrm>
        </p:grpSpPr>
        <p:sp>
          <p:nvSpPr>
            <p:cNvPr id="9" name="iSļïḍê">
              <a:extLst>
                <a:ext uri="{FF2B5EF4-FFF2-40B4-BE49-F238E27FC236}">
                  <a16:creationId xmlns:a16="http://schemas.microsoft.com/office/drawing/2014/main" id="{F03DBB3E-CE1B-83B2-D7D9-6EF6988EDA4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问卷收集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$1íḋè">
              <a:extLst>
                <a:ext uri="{FF2B5EF4-FFF2-40B4-BE49-F238E27FC236}">
                  <a16:creationId xmlns:a16="http://schemas.microsoft.com/office/drawing/2014/main" id="{AC98F851-B7AA-2958-B7FD-E9E22B2308E5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C960983-93F6-1560-56EA-413202EC5740}"/>
              </a:ext>
            </a:extLst>
          </p:cNvPr>
          <p:cNvGrpSpPr/>
          <p:nvPr/>
        </p:nvGrpSpPr>
        <p:grpSpPr>
          <a:xfrm>
            <a:off x="4611100" y="3906556"/>
            <a:ext cx="4886351" cy="598533"/>
            <a:chOff x="6135682" y="1122250"/>
            <a:chExt cx="4886351" cy="598533"/>
          </a:xfrm>
        </p:grpSpPr>
        <p:sp>
          <p:nvSpPr>
            <p:cNvPr id="7" name="iSļïḍê">
              <a:extLst>
                <a:ext uri="{FF2B5EF4-FFF2-40B4-BE49-F238E27FC236}">
                  <a16:creationId xmlns:a16="http://schemas.microsoft.com/office/drawing/2014/main" id="{62666B28-0F4D-A4BC-523A-102D0E542495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研究量表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$1íḋè">
              <a:extLst>
                <a:ext uri="{FF2B5EF4-FFF2-40B4-BE49-F238E27FC236}">
                  <a16:creationId xmlns:a16="http://schemas.microsoft.com/office/drawing/2014/main" id="{6B55B61D-65AC-FD39-3742-F09D8B1FC722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3EA9B493-1584-8A76-2DF1-6F1FFE9B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研究方法</a:t>
            </a:r>
          </a:p>
        </p:txBody>
      </p:sp>
      <p:graphicFrame>
        <p:nvGraphicFramePr>
          <p:cNvPr id="2" name="表格 18">
            <a:extLst>
              <a:ext uri="{FF2B5EF4-FFF2-40B4-BE49-F238E27FC236}">
                <a16:creationId xmlns:a16="http://schemas.microsoft.com/office/drawing/2014/main" id="{EFD39D44-4853-3B3E-B0BF-B0F3D15DD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367"/>
              </p:ext>
            </p:extLst>
          </p:nvPr>
        </p:nvGraphicFramePr>
        <p:xfrm>
          <a:off x="1292506" y="2797492"/>
          <a:ext cx="9606988" cy="1468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127">
                  <a:extLst>
                    <a:ext uri="{9D8B030D-6E8A-4147-A177-3AD203B41FA5}">
                      <a16:colId xmlns:a16="http://schemas.microsoft.com/office/drawing/2014/main" val="2662475635"/>
                    </a:ext>
                  </a:extLst>
                </a:gridCol>
                <a:gridCol w="8057861">
                  <a:extLst>
                    <a:ext uri="{9D8B030D-6E8A-4147-A177-3AD203B41FA5}">
                      <a16:colId xmlns:a16="http://schemas.microsoft.com/office/drawing/2014/main" val="161258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47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研究方式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cs typeface="+mn-ea"/>
                          <a:sym typeface="+mn-lt"/>
                        </a:rPr>
                        <a:t>问卷调查的方式，采用相关性分析、回归分析和结构方程模型探索变量间的关系，采用</a:t>
                      </a:r>
                      <a:r>
                        <a:rPr lang="en-US" altLang="zh-CN" sz="2000" dirty="0" err="1">
                          <a:cs typeface="+mn-ea"/>
                          <a:sym typeface="+mn-lt"/>
                        </a:rPr>
                        <a:t>sobel</a:t>
                      </a:r>
                      <a:r>
                        <a:rPr lang="zh-CN" altLang="en-US" sz="2000" dirty="0">
                          <a:cs typeface="+mn-ea"/>
                          <a:sym typeface="+mn-lt"/>
                        </a:rPr>
                        <a:t>检验法和</a:t>
                      </a:r>
                      <a:r>
                        <a:rPr lang="en-US" altLang="zh-CN" sz="2000" dirty="0">
                          <a:cs typeface="+mn-ea"/>
                          <a:sym typeface="+mn-lt"/>
                        </a:rPr>
                        <a:t>bootstrap</a:t>
                      </a:r>
                      <a:r>
                        <a:rPr lang="zh-CN" altLang="en-US" sz="2000" dirty="0">
                          <a:cs typeface="+mn-ea"/>
                          <a:sym typeface="+mn-lt"/>
                        </a:rPr>
                        <a:t>检验法验证中介效应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问卷收集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647</a:t>
                      </a:r>
                      <a:r>
                        <a:rPr lang="zh-CN" altLang="en-US" sz="2000" dirty="0"/>
                        <a:t>份有效问卷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0881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9747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C1FF33-108E-45E3-994A-1AA36A42E160}"/>
              </a:ext>
            </a:extLst>
          </p:cNvPr>
          <p:cNvGrpSpPr/>
          <p:nvPr/>
        </p:nvGrpSpPr>
        <p:grpSpPr>
          <a:xfrm>
            <a:off x="3951377" y="2433083"/>
            <a:ext cx="48943" cy="3674195"/>
            <a:chOff x="2576159" y="1869739"/>
            <a:chExt cx="5948" cy="436515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D9A126F-CF22-4D61-BE0D-E80857730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9191" y="1869739"/>
              <a:ext cx="2916" cy="208042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B386A1A-F2EA-436C-9D52-36C59248B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6159" y="4154471"/>
              <a:ext cx="3021" cy="208042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7B6DD6C-893B-B1F5-DFF5-71A37273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808446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研究量表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2192886-BEF1-4C1E-E54A-6EFFB0B7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37821"/>
              </p:ext>
            </p:extLst>
          </p:nvPr>
        </p:nvGraphicFramePr>
        <p:xfrm>
          <a:off x="691777" y="1726140"/>
          <a:ext cx="1080844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6930">
                  <a:extLst>
                    <a:ext uri="{9D8B030D-6E8A-4147-A177-3AD203B41FA5}">
                      <a16:colId xmlns:a16="http://schemas.microsoft.com/office/drawing/2014/main" val="1403474498"/>
                    </a:ext>
                  </a:extLst>
                </a:gridCol>
                <a:gridCol w="8741516">
                  <a:extLst>
                    <a:ext uri="{9D8B030D-6E8A-4147-A177-3AD203B41FA5}">
                      <a16:colId xmlns:a16="http://schemas.microsoft.com/office/drawing/2014/main" val="81680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数字平台能力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通过在线市场或通信渠道与商业世界保持联系的能力，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个子维度，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个题项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429127"/>
                  </a:ext>
                </a:extLst>
              </a:tr>
            </a:tbl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1C65FB-4808-9FE3-E080-C8B22CA82F79}"/>
              </a:ext>
            </a:extLst>
          </p:cNvPr>
          <p:cNvGrpSpPr/>
          <p:nvPr/>
        </p:nvGrpSpPr>
        <p:grpSpPr>
          <a:xfrm>
            <a:off x="3193358" y="2344356"/>
            <a:ext cx="5805284" cy="4357190"/>
            <a:chOff x="2175137" y="2332781"/>
            <a:chExt cx="5805284" cy="435719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AB2AA05-D479-70DC-4ABF-06088E0CCF10}"/>
                </a:ext>
              </a:extLst>
            </p:cNvPr>
            <p:cNvGrpSpPr/>
            <p:nvPr/>
          </p:nvGrpSpPr>
          <p:grpSpPr>
            <a:xfrm>
              <a:off x="2175137" y="2332781"/>
              <a:ext cx="5805284" cy="3440499"/>
              <a:chOff x="2175137" y="2332781"/>
              <a:chExt cx="5805284" cy="3440499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CA54150-0528-AE6E-75D8-09450F95CBF7}"/>
                  </a:ext>
                </a:extLst>
              </p:cNvPr>
              <p:cNvSpPr txBox="1"/>
              <p:nvPr/>
            </p:nvSpPr>
            <p:spPr>
              <a:xfrm>
                <a:off x="2175137" y="386007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数字平台能力</a:t>
                </a:r>
              </a:p>
            </p:txBody>
          </p:sp>
          <p:sp>
            <p:nvSpPr>
              <p:cNvPr id="6" name="左大括号 5">
                <a:extLst>
                  <a:ext uri="{FF2B5EF4-FFF2-40B4-BE49-F238E27FC236}">
                    <a16:creationId xmlns:a16="http://schemas.microsoft.com/office/drawing/2014/main" id="{46C070A6-8527-6BFD-230D-25998B796196}"/>
                  </a:ext>
                </a:extLst>
              </p:cNvPr>
              <p:cNvSpPr/>
              <p:nvPr/>
            </p:nvSpPr>
            <p:spPr>
              <a:xfrm>
                <a:off x="4001449" y="2977941"/>
                <a:ext cx="516436" cy="21336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D1656AD-A7F2-2136-BE9B-743BE42E8309}"/>
                  </a:ext>
                </a:extLst>
              </p:cNvPr>
              <p:cNvSpPr txBox="1"/>
              <p:nvPr/>
            </p:nvSpPr>
            <p:spPr>
              <a:xfrm>
                <a:off x="4111485" y="280985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平台整合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B18425C-0C6E-2385-5634-41A5CC6723E2}"/>
                  </a:ext>
                </a:extLst>
              </p:cNvPr>
              <p:cNvSpPr txBox="1"/>
              <p:nvPr/>
            </p:nvSpPr>
            <p:spPr>
              <a:xfrm>
                <a:off x="4111484" y="492687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平台重配置</a:t>
                </a:r>
              </a:p>
            </p:txBody>
          </p:sp>
          <p:sp>
            <p:nvSpPr>
              <p:cNvPr id="9" name="左大括号 8">
                <a:extLst>
                  <a:ext uri="{FF2B5EF4-FFF2-40B4-BE49-F238E27FC236}">
                    <a16:creationId xmlns:a16="http://schemas.microsoft.com/office/drawing/2014/main" id="{232FDF99-0345-16D8-7E80-764FE13F1655}"/>
                  </a:ext>
                </a:extLst>
              </p:cNvPr>
              <p:cNvSpPr/>
              <p:nvPr/>
            </p:nvSpPr>
            <p:spPr>
              <a:xfrm>
                <a:off x="6007055" y="2332781"/>
                <a:ext cx="516436" cy="1323479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左大括号 9">
                <a:extLst>
                  <a:ext uri="{FF2B5EF4-FFF2-40B4-BE49-F238E27FC236}">
                    <a16:creationId xmlns:a16="http://schemas.microsoft.com/office/drawing/2014/main" id="{9CBCF2BD-3A25-7D07-F381-178C01F2E9FA}"/>
                  </a:ext>
                </a:extLst>
              </p:cNvPr>
              <p:cNvSpPr/>
              <p:nvPr/>
            </p:nvSpPr>
            <p:spPr>
              <a:xfrm>
                <a:off x="6007055" y="4449801"/>
                <a:ext cx="516436" cy="1323479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341A8BE-2C16-481D-F642-0CC4ECA2B446}"/>
                  </a:ext>
                </a:extLst>
              </p:cNvPr>
              <p:cNvSpPr txBox="1"/>
              <p:nvPr/>
            </p:nvSpPr>
            <p:spPr>
              <a:xfrm>
                <a:off x="5826632" y="2394355"/>
                <a:ext cx="21537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</a:p>
              <a:p>
                <a:pPr algn="ctr"/>
                <a:r>
                  <a:rPr lang="en-US" altLang="zh-CN" dirty="0"/>
                  <a:t>2</a:t>
                </a:r>
              </a:p>
              <a:p>
                <a:pPr algn="ctr"/>
                <a:r>
                  <a:rPr lang="en-US" altLang="zh-CN" dirty="0"/>
                  <a:t>3</a:t>
                </a:r>
              </a:p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2A6DBAF-AA66-BF0C-6FC2-2A4A2E23E619}"/>
                  </a:ext>
                </a:extLst>
              </p:cNvPr>
              <p:cNvSpPr txBox="1"/>
              <p:nvPr/>
            </p:nvSpPr>
            <p:spPr>
              <a:xfrm>
                <a:off x="5826631" y="4511375"/>
                <a:ext cx="21537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</a:p>
              <a:p>
                <a:pPr algn="ctr"/>
                <a:r>
                  <a:rPr lang="en-US" altLang="zh-CN" dirty="0"/>
                  <a:t>2</a:t>
                </a:r>
              </a:p>
              <a:p>
                <a:pPr algn="ctr"/>
                <a:r>
                  <a:rPr lang="en-US" altLang="zh-CN" dirty="0"/>
                  <a:t>3</a:t>
                </a:r>
              </a:p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5483B07-196D-2DFA-7C77-B838D69577BD}"/>
                </a:ext>
              </a:extLst>
            </p:cNvPr>
            <p:cNvSpPr txBox="1"/>
            <p:nvPr/>
          </p:nvSpPr>
          <p:spPr>
            <a:xfrm>
              <a:off x="2725638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一级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7E0CD0-20F6-E8A5-E3ED-DA7A6792BA65}"/>
                </a:ext>
              </a:extLst>
            </p:cNvPr>
            <p:cNvSpPr txBox="1"/>
            <p:nvPr/>
          </p:nvSpPr>
          <p:spPr>
            <a:xfrm>
              <a:off x="4517885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二级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E8247D1-4D55-D5F3-E821-D55B6099FB7B}"/>
                </a:ext>
              </a:extLst>
            </p:cNvPr>
            <p:cNvSpPr txBox="1"/>
            <p:nvPr/>
          </p:nvSpPr>
          <p:spPr>
            <a:xfrm>
              <a:off x="6265273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三级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450BAEF-6BAF-23A1-C18E-9363DE79BF4A}"/>
                </a:ext>
              </a:extLst>
            </p:cNvPr>
            <p:cNvCxnSpPr/>
            <p:nvPr/>
          </p:nvCxnSpPr>
          <p:spPr>
            <a:xfrm>
              <a:off x="3251200" y="4511375"/>
              <a:ext cx="0" cy="180926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3CF7BAA-931A-4E62-97C8-F3EFE8610792}"/>
                </a:ext>
              </a:extLst>
            </p:cNvPr>
            <p:cNvCxnSpPr>
              <a:cxnSpLocks/>
            </p:cNvCxnSpPr>
            <p:nvPr/>
          </p:nvCxnSpPr>
          <p:spPr>
            <a:xfrm>
              <a:off x="5019040" y="5559304"/>
              <a:ext cx="0" cy="76133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03C2136F-50C7-2C88-23EF-C4001ED2E151}"/>
                </a:ext>
              </a:extLst>
            </p:cNvPr>
            <p:cNvCxnSpPr>
              <a:cxnSpLocks/>
            </p:cNvCxnSpPr>
            <p:nvPr/>
          </p:nvCxnSpPr>
          <p:spPr>
            <a:xfrm>
              <a:off x="6771511" y="5923838"/>
              <a:ext cx="0" cy="36687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80708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38C1FF33-108E-45E3-994A-1AA36A42E160}"/>
              </a:ext>
            </a:extLst>
          </p:cNvPr>
          <p:cNvGrpSpPr/>
          <p:nvPr/>
        </p:nvGrpSpPr>
        <p:grpSpPr>
          <a:xfrm>
            <a:off x="2468142" y="2312374"/>
            <a:ext cx="17199" cy="3770763"/>
            <a:chOff x="2575953" y="1687072"/>
            <a:chExt cx="2090" cy="1529927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D9A126F-CF22-4D61-BE0D-E808577307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7091" y="1687072"/>
              <a:ext cx="983" cy="7184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CB386A1A-F2EA-436C-9D52-36C59248B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5953" y="2498580"/>
              <a:ext cx="1019" cy="71841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标题 1">
            <a:extLst>
              <a:ext uri="{FF2B5EF4-FFF2-40B4-BE49-F238E27FC236}">
                <a16:creationId xmlns:a16="http://schemas.microsoft.com/office/drawing/2014/main" id="{A8C69B58-6E3D-0685-4FB9-E507CB0E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0808446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研究量表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A976FDB-FE86-59C9-D306-5613E58308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123147"/>
              </p:ext>
            </p:extLst>
          </p:nvPr>
        </p:nvGraphicFramePr>
        <p:xfrm>
          <a:off x="1132719" y="2551836"/>
          <a:ext cx="9926562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00658">
                  <a:extLst>
                    <a:ext uri="{9D8B030D-6E8A-4147-A177-3AD203B41FA5}">
                      <a16:colId xmlns:a16="http://schemas.microsoft.com/office/drawing/2014/main" val="1403474498"/>
                    </a:ext>
                  </a:extLst>
                </a:gridCol>
                <a:gridCol w="8325904">
                  <a:extLst>
                    <a:ext uri="{9D8B030D-6E8A-4147-A177-3AD203B41FA5}">
                      <a16:colId xmlns:a16="http://schemas.microsoft.com/office/drawing/2014/main" val="81680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即兴能力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dirty="0"/>
                        <a:t>在时间紧迫、缺乏详细规划和对环境了解不足时自发做出的创造性反应，单维度，</a:t>
                      </a:r>
                      <a:r>
                        <a:rPr lang="en-US" altLang="zh-CN" sz="2000" b="0" dirty="0"/>
                        <a:t>3</a:t>
                      </a:r>
                      <a:r>
                        <a:rPr lang="zh-CN" altLang="en-US" sz="2000" b="0" dirty="0"/>
                        <a:t>个题项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42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组织准备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适应所需变化的意愿和能力，单维度，</a:t>
                      </a:r>
                      <a:r>
                        <a:rPr lang="en-US" altLang="zh-CN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个题项</a:t>
                      </a:r>
                      <a:endParaRPr lang="en-US" altLang="zh-C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99429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9628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DD6C-893B-B1F5-DFF5-71A3727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研究量表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F5CAED-0658-6732-7E23-2354165DE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44870"/>
              </p:ext>
            </p:extLst>
          </p:nvPr>
        </p:nvGraphicFramePr>
        <p:xfrm>
          <a:off x="1063256" y="1459194"/>
          <a:ext cx="9606988" cy="640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127">
                  <a:extLst>
                    <a:ext uri="{9D8B030D-6E8A-4147-A177-3AD203B41FA5}">
                      <a16:colId xmlns:a16="http://schemas.microsoft.com/office/drawing/2014/main" val="1403474498"/>
                    </a:ext>
                  </a:extLst>
                </a:gridCol>
                <a:gridCol w="8057861">
                  <a:extLst>
                    <a:ext uri="{9D8B030D-6E8A-4147-A177-3AD203B41FA5}">
                      <a16:colId xmlns:a16="http://schemas.microsoft.com/office/drawing/2014/main" val="816800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创新绩效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公司在改进产品、公司新产品和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或世界市场新产品方面进行突破性创新的能力，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个子维度，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个题项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889402"/>
                  </a:ext>
                </a:extLst>
              </a:tr>
            </a:tbl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A2795B74-ECF6-F3A1-227E-6DAF9FB43F39}"/>
              </a:ext>
            </a:extLst>
          </p:cNvPr>
          <p:cNvGrpSpPr/>
          <p:nvPr/>
        </p:nvGrpSpPr>
        <p:grpSpPr>
          <a:xfrm>
            <a:off x="3193358" y="2025571"/>
            <a:ext cx="5805283" cy="4675976"/>
            <a:chOff x="2175137" y="2117514"/>
            <a:chExt cx="5805283" cy="4572457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E3CA762-E657-4243-1340-F36DCE625A26}"/>
                </a:ext>
              </a:extLst>
            </p:cNvPr>
            <p:cNvGrpSpPr/>
            <p:nvPr/>
          </p:nvGrpSpPr>
          <p:grpSpPr>
            <a:xfrm>
              <a:off x="2175137" y="2117514"/>
              <a:ext cx="5805283" cy="3655766"/>
              <a:chOff x="2175137" y="2117514"/>
              <a:chExt cx="5805283" cy="3655766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F88BDD8-A288-F7F4-5D30-36314B3CD7A7}"/>
                  </a:ext>
                </a:extLst>
              </p:cNvPr>
              <p:cNvSpPr txBox="1"/>
              <p:nvPr/>
            </p:nvSpPr>
            <p:spPr>
              <a:xfrm>
                <a:off x="2175137" y="386007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创新绩效</a:t>
                </a:r>
              </a:p>
            </p:txBody>
          </p:sp>
          <p:sp>
            <p:nvSpPr>
              <p:cNvPr id="14" name="左大括号 13">
                <a:extLst>
                  <a:ext uri="{FF2B5EF4-FFF2-40B4-BE49-F238E27FC236}">
                    <a16:creationId xmlns:a16="http://schemas.microsoft.com/office/drawing/2014/main" id="{2AD2129A-252B-2442-948B-11439F0D8F55}"/>
                  </a:ext>
                </a:extLst>
              </p:cNvPr>
              <p:cNvSpPr/>
              <p:nvPr/>
            </p:nvSpPr>
            <p:spPr>
              <a:xfrm>
                <a:off x="4001449" y="2977941"/>
                <a:ext cx="516436" cy="2133600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C7D4E7-3EFB-9CB9-848A-123F9504AF5B}"/>
                  </a:ext>
                </a:extLst>
              </p:cNvPr>
              <p:cNvSpPr txBox="1"/>
              <p:nvPr/>
            </p:nvSpPr>
            <p:spPr>
              <a:xfrm>
                <a:off x="4111485" y="280985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创新效能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E0E1555-E845-7D7E-FD7A-911192A74994}"/>
                  </a:ext>
                </a:extLst>
              </p:cNvPr>
              <p:cNvSpPr txBox="1"/>
              <p:nvPr/>
            </p:nvSpPr>
            <p:spPr>
              <a:xfrm>
                <a:off x="4111484" y="4926875"/>
                <a:ext cx="2153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创新效率</a:t>
                </a:r>
              </a:p>
            </p:txBody>
          </p:sp>
          <p:sp>
            <p:nvSpPr>
              <p:cNvPr id="17" name="左大括号 16">
                <a:extLst>
                  <a:ext uri="{FF2B5EF4-FFF2-40B4-BE49-F238E27FC236}">
                    <a16:creationId xmlns:a16="http://schemas.microsoft.com/office/drawing/2014/main" id="{8A8A2114-DA0A-47A1-1AD5-A7D95EC1DDED}"/>
                  </a:ext>
                </a:extLst>
              </p:cNvPr>
              <p:cNvSpPr/>
              <p:nvPr/>
            </p:nvSpPr>
            <p:spPr>
              <a:xfrm>
                <a:off x="6007055" y="2332781"/>
                <a:ext cx="516436" cy="1323479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左大括号 17">
                <a:extLst>
                  <a:ext uri="{FF2B5EF4-FFF2-40B4-BE49-F238E27FC236}">
                    <a16:creationId xmlns:a16="http://schemas.microsoft.com/office/drawing/2014/main" id="{02A8AFD4-BCFB-C40B-D35B-55FA0B2324D0}"/>
                  </a:ext>
                </a:extLst>
              </p:cNvPr>
              <p:cNvSpPr/>
              <p:nvPr/>
            </p:nvSpPr>
            <p:spPr>
              <a:xfrm>
                <a:off x="6007055" y="4449801"/>
                <a:ext cx="516436" cy="1323479"/>
              </a:xfrm>
              <a:prstGeom prst="leftBrac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EBE8A13-24EA-198B-BA36-57DBFC5ADA6B}"/>
                  </a:ext>
                </a:extLst>
              </p:cNvPr>
              <p:cNvSpPr txBox="1"/>
              <p:nvPr/>
            </p:nvSpPr>
            <p:spPr>
              <a:xfrm>
                <a:off x="5826631" y="2117514"/>
                <a:ext cx="21537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</a:p>
              <a:p>
                <a:pPr algn="ctr"/>
                <a:r>
                  <a:rPr lang="en-US" altLang="zh-CN" dirty="0"/>
                  <a:t>2</a:t>
                </a:r>
              </a:p>
              <a:p>
                <a:pPr algn="ctr"/>
                <a:r>
                  <a:rPr lang="en-US" altLang="zh-CN" dirty="0"/>
                  <a:t>3</a:t>
                </a:r>
              </a:p>
              <a:p>
                <a:pPr algn="ctr"/>
                <a:r>
                  <a:rPr lang="en-US" altLang="zh-CN" dirty="0"/>
                  <a:t>4</a:t>
                </a:r>
              </a:p>
              <a:p>
                <a:pPr algn="ctr"/>
                <a:r>
                  <a:rPr lang="en-US" altLang="zh-CN" dirty="0"/>
                  <a:t>5</a:t>
                </a:r>
              </a:p>
              <a:p>
                <a:pPr algn="ctr"/>
                <a:r>
                  <a:rPr lang="en-US" altLang="zh-CN" dirty="0"/>
                  <a:t>6</a:t>
                </a:r>
              </a:p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3FE1E91-D2A2-8F6E-91F8-65931024C1A2}"/>
                  </a:ext>
                </a:extLst>
              </p:cNvPr>
              <p:cNvSpPr txBox="1"/>
              <p:nvPr/>
            </p:nvSpPr>
            <p:spPr>
              <a:xfrm>
                <a:off x="5826631" y="4511375"/>
                <a:ext cx="21537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1</a:t>
                </a:r>
              </a:p>
              <a:p>
                <a:pPr algn="ctr"/>
                <a:r>
                  <a:rPr lang="en-US" altLang="zh-CN" dirty="0"/>
                  <a:t>2</a:t>
                </a:r>
              </a:p>
              <a:p>
                <a:pPr algn="ctr"/>
                <a:r>
                  <a:rPr lang="en-US" altLang="zh-CN" dirty="0"/>
                  <a:t>3</a:t>
                </a:r>
              </a:p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2BA158D-EB9B-68A6-290C-22751FDDDFAC}"/>
                </a:ext>
              </a:extLst>
            </p:cNvPr>
            <p:cNvSpPr txBox="1"/>
            <p:nvPr/>
          </p:nvSpPr>
          <p:spPr>
            <a:xfrm>
              <a:off x="2725638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一级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A39286E-DBF4-D8BB-9EC7-061CD6AF472C}"/>
                </a:ext>
              </a:extLst>
            </p:cNvPr>
            <p:cNvSpPr txBox="1"/>
            <p:nvPr/>
          </p:nvSpPr>
          <p:spPr>
            <a:xfrm>
              <a:off x="4517885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二级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6313E7-6CA7-16B5-C014-63259DEBDB8E}"/>
                </a:ext>
              </a:extLst>
            </p:cNvPr>
            <p:cNvSpPr txBox="1"/>
            <p:nvPr/>
          </p:nvSpPr>
          <p:spPr>
            <a:xfrm>
              <a:off x="6265273" y="6320639"/>
              <a:ext cx="968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三级</a:t>
              </a: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ACEE0AC-E9F3-FFE6-A8C0-B31FD8FD9FA6}"/>
                </a:ext>
              </a:extLst>
            </p:cNvPr>
            <p:cNvCxnSpPr/>
            <p:nvPr/>
          </p:nvCxnSpPr>
          <p:spPr>
            <a:xfrm>
              <a:off x="3251200" y="4511375"/>
              <a:ext cx="0" cy="180926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11F969D-7670-FA27-20F8-E137BB3F158B}"/>
                </a:ext>
              </a:extLst>
            </p:cNvPr>
            <p:cNvCxnSpPr>
              <a:cxnSpLocks/>
            </p:cNvCxnSpPr>
            <p:nvPr/>
          </p:nvCxnSpPr>
          <p:spPr>
            <a:xfrm>
              <a:off x="5019040" y="5559304"/>
              <a:ext cx="0" cy="76133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E6FD4D2-E8F0-4BDA-3872-0EB6E2B4218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511" y="5923838"/>
              <a:ext cx="0" cy="366879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1141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6DD6C-893B-B1F5-DFF5-71A37273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研究量表</a:t>
            </a:r>
            <a:endParaRPr lang="en-US" altLang="zh-CN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690F849-3376-69E2-83BA-BBBB194AF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0"/>
          <a:stretch/>
        </p:blipFill>
        <p:spPr>
          <a:xfrm>
            <a:off x="913090" y="1690688"/>
            <a:ext cx="10140378" cy="32864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2430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992281" y="32976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研究结果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FA3745-B622-A17B-FC7C-870201EDE33D}"/>
              </a:ext>
            </a:extLst>
          </p:cNvPr>
          <p:cNvGrpSpPr/>
          <p:nvPr/>
        </p:nvGrpSpPr>
        <p:grpSpPr>
          <a:xfrm>
            <a:off x="4611100" y="2400965"/>
            <a:ext cx="4886351" cy="598533"/>
            <a:chOff x="6135682" y="1122250"/>
            <a:chExt cx="4886351" cy="598533"/>
          </a:xfrm>
        </p:grpSpPr>
        <p:sp>
          <p:nvSpPr>
            <p:cNvPr id="3" name="iSļïḍê">
              <a:extLst>
                <a:ext uri="{FF2B5EF4-FFF2-40B4-BE49-F238E27FC236}">
                  <a16:creationId xmlns:a16="http://schemas.microsoft.com/office/drawing/2014/main" id="{348539EB-2B47-755C-6E68-6B0E7F1D0E22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统计表格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í$1íḋè">
              <a:extLst>
                <a:ext uri="{FF2B5EF4-FFF2-40B4-BE49-F238E27FC236}">
                  <a16:creationId xmlns:a16="http://schemas.microsoft.com/office/drawing/2014/main" id="{2674A921-C35A-3175-B998-777F7CD29B56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37762-6002-4284-2055-7144D4CE3D2E}"/>
              </a:ext>
            </a:extLst>
          </p:cNvPr>
          <p:cNvGrpSpPr/>
          <p:nvPr/>
        </p:nvGrpSpPr>
        <p:grpSpPr>
          <a:xfrm>
            <a:off x="4611100" y="3488085"/>
            <a:ext cx="4886351" cy="598533"/>
            <a:chOff x="6135682" y="1122250"/>
            <a:chExt cx="4886351" cy="598533"/>
          </a:xfrm>
        </p:grpSpPr>
        <p:sp>
          <p:nvSpPr>
            <p:cNvPr id="9" name="iSļïḍê">
              <a:extLst>
                <a:ext uri="{FF2B5EF4-FFF2-40B4-BE49-F238E27FC236}">
                  <a16:creationId xmlns:a16="http://schemas.microsoft.com/office/drawing/2014/main" id="{F03DBB3E-CE1B-83B2-D7D9-6EF6988EDA4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路径系数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$1íḋè">
              <a:extLst>
                <a:ext uri="{FF2B5EF4-FFF2-40B4-BE49-F238E27FC236}">
                  <a16:creationId xmlns:a16="http://schemas.microsoft.com/office/drawing/2014/main" id="{AC98F851-B7AA-2958-B7FD-E9E22B2308E5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84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C0F-8BA3-EF39-1E29-FB6EB98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统计表格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A2EA6E7-D7B6-D143-58E0-F530F951A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43951"/>
              </p:ext>
            </p:extLst>
          </p:nvPr>
        </p:nvGraphicFramePr>
        <p:xfrm>
          <a:off x="3283348" y="2131060"/>
          <a:ext cx="5850359" cy="2595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28677">
                  <a:extLst>
                    <a:ext uri="{9D8B030D-6E8A-4147-A177-3AD203B41FA5}">
                      <a16:colId xmlns:a16="http://schemas.microsoft.com/office/drawing/2014/main" val="3196827845"/>
                    </a:ext>
                  </a:extLst>
                </a:gridCol>
                <a:gridCol w="5021682">
                  <a:extLst>
                    <a:ext uri="{9D8B030D-6E8A-4147-A177-3AD203B41FA5}">
                      <a16:colId xmlns:a16="http://schemas.microsoft.com/office/drawing/2014/main" val="3983709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检验内容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9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量表信效度检验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68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模型拟合度检验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26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变量相关性检验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中介模型的直接效应和后半段中介效应检验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3444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中介效应检验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83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表</a:t>
                      </a:r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中介效应检验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08713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172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C0F-8BA3-EF39-1E29-FB6EB98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路径系数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3A1F7-BEFD-F2B5-DFB9-3BC5D7683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85" y="2199865"/>
            <a:ext cx="10717230" cy="42930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32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DBB259-CB33-5DDF-5B1B-C40000EBA2FD}"/>
              </a:ext>
            </a:extLst>
          </p:cNvPr>
          <p:cNvSpPr/>
          <p:nvPr/>
        </p:nvSpPr>
        <p:spPr>
          <a:xfrm>
            <a:off x="0" y="237827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964288-94F0-54BC-427E-2A2A1F3CE1E1}"/>
              </a:ext>
            </a:extLst>
          </p:cNvPr>
          <p:cNvGrpSpPr/>
          <p:nvPr/>
        </p:nvGrpSpPr>
        <p:grpSpPr>
          <a:xfrm>
            <a:off x="4557759" y="3744832"/>
            <a:ext cx="4886351" cy="598533"/>
            <a:chOff x="6135682" y="1122250"/>
            <a:chExt cx="4886351" cy="598533"/>
          </a:xfrm>
        </p:grpSpPr>
        <p:sp>
          <p:nvSpPr>
            <p:cNvPr id="24" name="iSļïḍê">
              <a:extLst>
                <a:ext uri="{FF2B5EF4-FFF2-40B4-BE49-F238E27FC236}">
                  <a16:creationId xmlns:a16="http://schemas.microsoft.com/office/drawing/2014/main" id="{8FA41596-5AB2-B258-2127-3B00E560BE84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数据分析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$1íḋè">
              <a:extLst>
                <a:ext uri="{FF2B5EF4-FFF2-40B4-BE49-F238E27FC236}">
                  <a16:creationId xmlns:a16="http://schemas.microsoft.com/office/drawing/2014/main" id="{8C665955-29E7-2575-02F7-790C2A1E879F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F2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B94D809-57BC-4878-0A94-2601B580FE7D}"/>
              </a:ext>
            </a:extLst>
          </p:cNvPr>
          <p:cNvGrpSpPr/>
          <p:nvPr/>
        </p:nvGrpSpPr>
        <p:grpSpPr>
          <a:xfrm>
            <a:off x="4557759" y="2698127"/>
            <a:ext cx="4886351" cy="598533"/>
            <a:chOff x="6135682" y="1122250"/>
            <a:chExt cx="4886351" cy="598533"/>
          </a:xfrm>
        </p:grpSpPr>
        <p:sp>
          <p:nvSpPr>
            <p:cNvPr id="14" name="iSļïḍê">
              <a:extLst>
                <a:ext uri="{FF2B5EF4-FFF2-40B4-BE49-F238E27FC236}">
                  <a16:creationId xmlns:a16="http://schemas.microsoft.com/office/drawing/2014/main" id="{4C8FFF74-FB4E-A316-39DB-0ADB353E241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理论架构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5" name="í$1íḋè">
              <a:extLst>
                <a:ext uri="{FF2B5EF4-FFF2-40B4-BE49-F238E27FC236}">
                  <a16:creationId xmlns:a16="http://schemas.microsoft.com/office/drawing/2014/main" id="{1B6B30C0-7CC1-49A1-8208-54170F38CF92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F1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ïṡ1îḍè">
            <a:extLst>
              <a:ext uri="{FF2B5EF4-FFF2-40B4-BE49-F238E27FC236}">
                <a16:creationId xmlns:a16="http://schemas.microsoft.com/office/drawing/2014/main" id="{59D8C68E-21B2-3507-4DD1-9234E957C39A}"/>
              </a:ext>
            </a:extLst>
          </p:cNvPr>
          <p:cNvSpPr/>
          <p:nvPr/>
        </p:nvSpPr>
        <p:spPr>
          <a:xfrm>
            <a:off x="266462" y="3119881"/>
            <a:ext cx="3745474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汇报内容</a:t>
            </a:r>
            <a:endParaRPr lang="en-US" altLang="zh-CN" sz="4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65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735801" y="3297677"/>
            <a:ext cx="27494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讨论与结论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FA3745-B622-A17B-FC7C-870201EDE33D}"/>
              </a:ext>
            </a:extLst>
          </p:cNvPr>
          <p:cNvGrpSpPr/>
          <p:nvPr/>
        </p:nvGrpSpPr>
        <p:grpSpPr>
          <a:xfrm>
            <a:off x="4611100" y="2400965"/>
            <a:ext cx="4886351" cy="598533"/>
            <a:chOff x="6135682" y="1122250"/>
            <a:chExt cx="4886351" cy="598533"/>
          </a:xfrm>
        </p:grpSpPr>
        <p:sp>
          <p:nvSpPr>
            <p:cNvPr id="3" name="iSļïḍê">
              <a:extLst>
                <a:ext uri="{FF2B5EF4-FFF2-40B4-BE49-F238E27FC236}">
                  <a16:creationId xmlns:a16="http://schemas.microsoft.com/office/drawing/2014/main" id="{348539EB-2B47-755C-6E68-6B0E7F1D0E22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讨论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í$1íḋè">
              <a:extLst>
                <a:ext uri="{FF2B5EF4-FFF2-40B4-BE49-F238E27FC236}">
                  <a16:creationId xmlns:a16="http://schemas.microsoft.com/office/drawing/2014/main" id="{2674A921-C35A-3175-B998-777F7CD29B56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37762-6002-4284-2055-7144D4CE3D2E}"/>
              </a:ext>
            </a:extLst>
          </p:cNvPr>
          <p:cNvGrpSpPr/>
          <p:nvPr/>
        </p:nvGrpSpPr>
        <p:grpSpPr>
          <a:xfrm>
            <a:off x="4611100" y="3488085"/>
            <a:ext cx="4886351" cy="598533"/>
            <a:chOff x="6135682" y="1122250"/>
            <a:chExt cx="4886351" cy="598533"/>
          </a:xfrm>
        </p:grpSpPr>
        <p:sp>
          <p:nvSpPr>
            <p:cNvPr id="9" name="iSļïḍê">
              <a:extLst>
                <a:ext uri="{FF2B5EF4-FFF2-40B4-BE49-F238E27FC236}">
                  <a16:creationId xmlns:a16="http://schemas.microsoft.com/office/drawing/2014/main" id="{F03DBB3E-CE1B-83B2-D7D9-6EF6988EDA4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结论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$1íḋè">
              <a:extLst>
                <a:ext uri="{FF2B5EF4-FFF2-40B4-BE49-F238E27FC236}">
                  <a16:creationId xmlns:a16="http://schemas.microsoft.com/office/drawing/2014/main" id="{AC98F851-B7AA-2958-B7FD-E9E22B2308E5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951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C0F-8BA3-EF39-1E29-FB6EB98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讨论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0BF230-2DC4-C7FC-DF9C-1D6EB4604CB7}"/>
              </a:ext>
            </a:extLst>
          </p:cNvPr>
          <p:cNvSpPr txBox="1"/>
          <p:nvPr/>
        </p:nvSpPr>
        <p:spPr>
          <a:xfrm>
            <a:off x="605302" y="1591692"/>
            <a:ext cx="10981396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各变量对创新绩效的影响：</a:t>
            </a:r>
            <a:endParaRPr lang="en-US" altLang="zh-CN" sz="2400" b="1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数字平台能力正向影响创新绩效</a:t>
            </a:r>
            <a:r>
              <a:rPr lang="en-US" altLang="zh-CN" sz="2400" dirty="0"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cs typeface="+mn-ea"/>
                <a:sym typeface="+mn-lt"/>
              </a:rPr>
              <a:t> H1</a:t>
            </a:r>
            <a:r>
              <a:rPr lang="zh-CN" altLang="en-US" sz="2400" dirty="0">
                <a:cs typeface="+mn-ea"/>
                <a:sym typeface="+mn-lt"/>
              </a:rPr>
              <a:t>成立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即兴能力正向影响创新绩效       </a:t>
            </a:r>
            <a:r>
              <a:rPr lang="en-US" altLang="zh-CN" sz="2400" dirty="0">
                <a:cs typeface="+mn-ea"/>
                <a:sym typeface="Wingdings" panose="05000000000000000000" pitchFamily="2" charset="2"/>
              </a:rPr>
              <a:t>H2</a:t>
            </a:r>
            <a:r>
              <a:rPr lang="zh-CN" altLang="en-US" sz="2400" dirty="0">
                <a:cs typeface="+mn-ea"/>
                <a:sym typeface="Wingdings" panose="05000000000000000000" pitchFamily="2" charset="2"/>
              </a:rPr>
              <a:t>成立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组织准备正向影响创新绩效       </a:t>
            </a:r>
            <a:r>
              <a:rPr lang="en-US" altLang="zh-CN" sz="2400" dirty="0">
                <a:cs typeface="+mn-ea"/>
                <a:sym typeface="Wingdings" panose="05000000000000000000" pitchFamily="2" charset="2"/>
              </a:rPr>
              <a:t>H3</a:t>
            </a:r>
            <a:r>
              <a:rPr lang="zh-CN" altLang="en-US" sz="2400" dirty="0">
                <a:cs typeface="+mn-ea"/>
                <a:sym typeface="Wingdings" panose="05000000000000000000" pitchFamily="2" charset="2"/>
              </a:rPr>
              <a:t>成立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48D6A4-D59D-E377-944F-57667D590538}"/>
              </a:ext>
            </a:extLst>
          </p:cNvPr>
          <p:cNvSpPr txBox="1"/>
          <p:nvPr/>
        </p:nvSpPr>
        <p:spPr>
          <a:xfrm>
            <a:off x="605302" y="3834742"/>
            <a:ext cx="10885658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组织准备的中介效应</a:t>
            </a:r>
            <a:r>
              <a:rPr lang="zh-CN" altLang="en-US" sz="2400" b="1" dirty="0">
                <a:cs typeface="+mn-ea"/>
                <a:sym typeface="Wingdings" panose="05000000000000000000" pitchFamily="2" charset="2"/>
              </a:rPr>
              <a:t>：创新点</a:t>
            </a:r>
            <a:endParaRPr lang="en-US" altLang="zh-CN" sz="2400" b="1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组织准备在数字平台能力和创新绩效关系中的中介作用显著</a:t>
            </a:r>
            <a:r>
              <a:rPr lang="en-US" altLang="zh-CN" sz="2400" dirty="0">
                <a:cs typeface="+mn-ea"/>
                <a:sym typeface="Wingdings" panose="05000000000000000000" pitchFamily="2" charset="2"/>
              </a:rPr>
              <a:t>H4</a:t>
            </a:r>
            <a:r>
              <a:rPr lang="zh-CN" altLang="en-US" sz="2400" dirty="0">
                <a:cs typeface="+mn-ea"/>
                <a:sym typeface="Wingdings" panose="05000000000000000000" pitchFamily="2" charset="2"/>
              </a:rPr>
              <a:t>成立</a:t>
            </a:r>
            <a:endParaRPr lang="en-US" altLang="zh-CN" sz="2400" dirty="0">
              <a:cs typeface="+mn-ea"/>
              <a:sym typeface="Wingdings" panose="05000000000000000000" pitchFamily="2" charset="2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Wingdings" panose="05000000000000000000" pitchFamily="2" charset="2"/>
              </a:rPr>
              <a:t>组织准备在即兴能力和创新绩效关系中的中介作用显著       </a:t>
            </a:r>
            <a:r>
              <a:rPr lang="en-US" altLang="zh-CN" sz="2400" dirty="0">
                <a:cs typeface="+mn-ea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cs typeface="+mn-ea"/>
                <a:sym typeface="+mn-lt"/>
              </a:rPr>
              <a:t>H5</a:t>
            </a:r>
            <a:r>
              <a:rPr lang="zh-CN" altLang="en-US" sz="2400" dirty="0">
                <a:cs typeface="+mn-ea"/>
                <a:sym typeface="+mn-lt"/>
              </a:rPr>
              <a:t>成立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83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C0F-8BA3-EF39-1E29-FB6EB98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结论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40BF230-2DC4-C7FC-DF9C-1D6EB4604CB7}"/>
              </a:ext>
            </a:extLst>
          </p:cNvPr>
          <p:cNvSpPr txBox="1"/>
          <p:nvPr/>
        </p:nvSpPr>
        <p:spPr>
          <a:xfrm>
            <a:off x="605302" y="1591692"/>
            <a:ext cx="10981396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理论启示：</a:t>
            </a:r>
            <a:endParaRPr lang="en-US" altLang="zh-CN" sz="2400" b="1" dirty="0"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主要贡献：创造性的提出组织准备与创新绩效的组合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通过研究发现，组织准备是决定数字经济下创新绩效的关键因素。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为组织准备在数字平台能力和创新绩效之间的中介关系，即兴能力和创新绩效之间的中介关系提供了理论支撑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479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EFC0F-8BA3-EF39-1E29-FB6EB98C1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结论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48D6A4-D59D-E377-944F-57667D590538}"/>
              </a:ext>
            </a:extLst>
          </p:cNvPr>
          <p:cNvSpPr txBox="1"/>
          <p:nvPr/>
        </p:nvSpPr>
        <p:spPr>
          <a:xfrm>
            <a:off x="653171" y="1459195"/>
            <a:ext cx="10885658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cs typeface="+mn-ea"/>
                <a:sym typeface="+mn-lt"/>
              </a:rPr>
              <a:t>实践启示</a:t>
            </a:r>
            <a:r>
              <a:rPr lang="zh-CN" altLang="en-US" sz="2400" b="1" dirty="0">
                <a:cs typeface="+mn-ea"/>
                <a:sym typeface="Wingdings" panose="05000000000000000000" pitchFamily="2" charset="2"/>
              </a:rPr>
              <a:t>：</a:t>
            </a:r>
            <a:endParaRPr lang="en-US" altLang="zh-CN" sz="2400" b="1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实证了数字平台能力对于创新绩效在实践管理中的重要作用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证明了即兴能力有助于组织更有效地应对新的机遇和挑战，从而在数字经济中发展持续的创新绩效。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管理层应关注组织通过</a:t>
            </a:r>
            <a:r>
              <a:rPr lang="en-US" altLang="zh-CN" sz="2400" dirty="0">
                <a:cs typeface="+mn-ea"/>
                <a:sym typeface="+mn-lt"/>
              </a:rPr>
              <a:t>DPC</a:t>
            </a:r>
            <a:r>
              <a:rPr lang="zh-CN" altLang="en-US" sz="2400" dirty="0">
                <a:cs typeface="+mn-ea"/>
                <a:sym typeface="+mn-lt"/>
              </a:rPr>
              <a:t>创新以达到中小企业的创新绩效。</a:t>
            </a:r>
            <a:endParaRPr lang="en-US" altLang="zh-CN" sz="2400" dirty="0">
              <a:cs typeface="+mn-ea"/>
              <a:sym typeface="+mn-lt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cs typeface="+mn-ea"/>
                <a:sym typeface="+mn-lt"/>
              </a:rPr>
              <a:t>通过即兴能力和组织准备来提高创新能力。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085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2DBB259-CB33-5DDF-5B1B-C40000EBA2FD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5F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9964288-94F0-54BC-427E-2A2A1F3CE1E1}"/>
              </a:ext>
            </a:extLst>
          </p:cNvPr>
          <p:cNvGrpSpPr/>
          <p:nvPr/>
        </p:nvGrpSpPr>
        <p:grpSpPr>
          <a:xfrm>
            <a:off x="4611100" y="1110645"/>
            <a:ext cx="4886351" cy="598533"/>
            <a:chOff x="6135682" y="1122250"/>
            <a:chExt cx="4886351" cy="598533"/>
          </a:xfrm>
        </p:grpSpPr>
        <p:sp>
          <p:nvSpPr>
            <p:cNvPr id="24" name="iSļïḍê">
              <a:extLst>
                <a:ext uri="{FF2B5EF4-FFF2-40B4-BE49-F238E27FC236}">
                  <a16:creationId xmlns:a16="http://schemas.microsoft.com/office/drawing/2014/main" id="{8FA41596-5AB2-B258-2127-3B00E560BE84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基本信息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25" name="í$1íḋè">
              <a:extLst>
                <a:ext uri="{FF2B5EF4-FFF2-40B4-BE49-F238E27FC236}">
                  <a16:creationId xmlns:a16="http://schemas.microsoft.com/office/drawing/2014/main" id="{8C665955-29E7-2575-02F7-790C2A1E879F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B61BF82-0358-7E44-D051-BE9097364507}"/>
              </a:ext>
            </a:extLst>
          </p:cNvPr>
          <p:cNvGrpSpPr/>
          <p:nvPr/>
        </p:nvGrpSpPr>
        <p:grpSpPr>
          <a:xfrm>
            <a:off x="4611100" y="1975719"/>
            <a:ext cx="4886351" cy="598533"/>
            <a:chOff x="7316058" y="2507824"/>
            <a:chExt cx="4886351" cy="598533"/>
          </a:xfrm>
        </p:grpSpPr>
        <p:sp>
          <p:nvSpPr>
            <p:cNvPr id="29" name="islïdê">
              <a:extLst>
                <a:ext uri="{FF2B5EF4-FFF2-40B4-BE49-F238E27FC236}">
                  <a16:creationId xmlns:a16="http://schemas.microsoft.com/office/drawing/2014/main" id="{43EAD514-3F06-6726-6E87-DA01B28A6261}"/>
                </a:ext>
              </a:extLst>
            </p:cNvPr>
            <p:cNvSpPr txBox="1"/>
            <p:nvPr/>
          </p:nvSpPr>
          <p:spPr>
            <a:xfrm>
              <a:off x="8324080" y="2600813"/>
              <a:ext cx="3878329" cy="4557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研究内容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0" name="íṣ1îďe">
              <a:extLst>
                <a:ext uri="{FF2B5EF4-FFF2-40B4-BE49-F238E27FC236}">
                  <a16:creationId xmlns:a16="http://schemas.microsoft.com/office/drawing/2014/main" id="{98052412-62AF-2740-6FFC-54255EEB0A67}"/>
                </a:ext>
              </a:extLst>
            </p:cNvPr>
            <p:cNvSpPr/>
            <p:nvPr/>
          </p:nvSpPr>
          <p:spPr>
            <a:xfrm>
              <a:off x="7316058" y="2507824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444A48-004E-AA49-89C0-69B6637E30DB}"/>
              </a:ext>
            </a:extLst>
          </p:cNvPr>
          <p:cNvGrpSpPr/>
          <p:nvPr/>
        </p:nvGrpSpPr>
        <p:grpSpPr>
          <a:xfrm>
            <a:off x="4611100" y="2924576"/>
            <a:ext cx="4886351" cy="614129"/>
            <a:chOff x="7317083" y="3885329"/>
            <a:chExt cx="4886351" cy="614129"/>
          </a:xfrm>
        </p:grpSpPr>
        <p:sp>
          <p:nvSpPr>
            <p:cNvPr id="34" name="îṥlïďe">
              <a:extLst>
                <a:ext uri="{FF2B5EF4-FFF2-40B4-BE49-F238E27FC236}">
                  <a16:creationId xmlns:a16="http://schemas.microsoft.com/office/drawing/2014/main" id="{94C461C2-34EC-2970-43F9-D481D57169BF}"/>
                </a:ext>
              </a:extLst>
            </p:cNvPr>
            <p:cNvSpPr txBox="1"/>
            <p:nvPr/>
          </p:nvSpPr>
          <p:spPr>
            <a:xfrm>
              <a:off x="8325105" y="3885329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研究方法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35" name="îšľiďé">
              <a:extLst>
                <a:ext uri="{FF2B5EF4-FFF2-40B4-BE49-F238E27FC236}">
                  <a16:creationId xmlns:a16="http://schemas.microsoft.com/office/drawing/2014/main" id="{41A96625-EEC1-55C9-271B-730DC5E7AE27}"/>
                </a:ext>
              </a:extLst>
            </p:cNvPr>
            <p:cNvSpPr/>
            <p:nvPr/>
          </p:nvSpPr>
          <p:spPr>
            <a:xfrm>
              <a:off x="7317083" y="3893398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574175B-93B4-1DB6-00A2-FDF63680BF21}"/>
              </a:ext>
            </a:extLst>
          </p:cNvPr>
          <p:cNvGrpSpPr/>
          <p:nvPr/>
        </p:nvGrpSpPr>
        <p:grpSpPr>
          <a:xfrm>
            <a:off x="4611100" y="3857805"/>
            <a:ext cx="4886351" cy="614129"/>
            <a:chOff x="6300084" y="5270904"/>
            <a:chExt cx="4886351" cy="614129"/>
          </a:xfrm>
        </p:grpSpPr>
        <p:sp>
          <p:nvSpPr>
            <p:cNvPr id="39" name="íṣlîḑé">
              <a:extLst>
                <a:ext uri="{FF2B5EF4-FFF2-40B4-BE49-F238E27FC236}">
                  <a16:creationId xmlns:a16="http://schemas.microsoft.com/office/drawing/2014/main" id="{4544C68B-BEE5-1CA3-D423-C3ECE183D085}"/>
                </a:ext>
              </a:extLst>
            </p:cNvPr>
            <p:cNvSpPr txBox="1"/>
            <p:nvPr/>
          </p:nvSpPr>
          <p:spPr>
            <a:xfrm>
              <a:off x="7308106" y="5270904"/>
              <a:ext cx="3878329" cy="6141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研究结果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40" name="iṡļïḋê">
              <a:extLst>
                <a:ext uri="{FF2B5EF4-FFF2-40B4-BE49-F238E27FC236}">
                  <a16:creationId xmlns:a16="http://schemas.microsoft.com/office/drawing/2014/main" id="{4D4CFE24-C076-4643-6752-08A7F73882C1}"/>
                </a:ext>
              </a:extLst>
            </p:cNvPr>
            <p:cNvSpPr/>
            <p:nvPr/>
          </p:nvSpPr>
          <p:spPr>
            <a:xfrm>
              <a:off x="6300084" y="527897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ïṡ1îḍè">
            <a:extLst>
              <a:ext uri="{FF2B5EF4-FFF2-40B4-BE49-F238E27FC236}">
                <a16:creationId xmlns:a16="http://schemas.microsoft.com/office/drawing/2014/main" id="{272A3C1D-4B78-ECD3-7D34-426D82341C60}"/>
              </a:ext>
            </a:extLst>
          </p:cNvPr>
          <p:cNvSpPr/>
          <p:nvPr/>
        </p:nvSpPr>
        <p:spPr>
          <a:xfrm>
            <a:off x="303533" y="3119881"/>
            <a:ext cx="3745474" cy="70788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b" anchorCtr="0">
            <a:sp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理论架构</a:t>
            </a:r>
            <a:endParaRPr lang="en-US" altLang="zh-CN" sz="4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2531649C-88AE-24A7-4966-B6B275C5E6C1}"/>
              </a:ext>
            </a:extLst>
          </p:cNvPr>
          <p:cNvGrpSpPr/>
          <p:nvPr/>
        </p:nvGrpSpPr>
        <p:grpSpPr>
          <a:xfrm>
            <a:off x="4611100" y="4752751"/>
            <a:ext cx="6493495" cy="606600"/>
            <a:chOff x="6300084" y="5270905"/>
            <a:chExt cx="6493495" cy="606600"/>
          </a:xfrm>
        </p:grpSpPr>
        <p:sp>
          <p:nvSpPr>
            <p:cNvPr id="45" name="íṣlîḑé">
              <a:extLst>
                <a:ext uri="{FF2B5EF4-FFF2-40B4-BE49-F238E27FC236}">
                  <a16:creationId xmlns:a16="http://schemas.microsoft.com/office/drawing/2014/main" id="{D94F8886-E427-FD70-7048-B21183905214}"/>
                </a:ext>
              </a:extLst>
            </p:cNvPr>
            <p:cNvSpPr txBox="1"/>
            <p:nvPr/>
          </p:nvSpPr>
          <p:spPr>
            <a:xfrm>
              <a:off x="7308106" y="5270905"/>
              <a:ext cx="5485473" cy="5985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>
                <a:buSzPct val="25000"/>
                <a:defRPr sz="2400" b="1">
                  <a:solidFill>
                    <a:schemeClr val="accent1"/>
                  </a:solidFill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结论与讨论</a:t>
              </a:r>
              <a:endParaRPr lang="en-US" altLang="zh-CN" dirty="0">
                <a:sym typeface="+mn-lt"/>
              </a:endParaRPr>
            </a:p>
          </p:txBody>
        </p:sp>
        <p:sp>
          <p:nvSpPr>
            <p:cNvPr id="46" name="iṡļïḋê">
              <a:extLst>
                <a:ext uri="{FF2B5EF4-FFF2-40B4-BE49-F238E27FC236}">
                  <a16:creationId xmlns:a16="http://schemas.microsoft.com/office/drawing/2014/main" id="{9E5DA6C9-95EC-5A75-DFE0-C3475D1BE1EC}"/>
                </a:ext>
              </a:extLst>
            </p:cNvPr>
            <p:cNvSpPr/>
            <p:nvPr/>
          </p:nvSpPr>
          <p:spPr>
            <a:xfrm>
              <a:off x="6300084" y="5278972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05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992281" y="32976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基本信息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FA3745-B622-A17B-FC7C-870201EDE33D}"/>
              </a:ext>
            </a:extLst>
          </p:cNvPr>
          <p:cNvGrpSpPr/>
          <p:nvPr/>
        </p:nvGrpSpPr>
        <p:grpSpPr>
          <a:xfrm>
            <a:off x="4611100" y="2400965"/>
            <a:ext cx="4886351" cy="598533"/>
            <a:chOff x="6135682" y="1122250"/>
            <a:chExt cx="4886351" cy="598533"/>
          </a:xfrm>
        </p:grpSpPr>
        <p:sp>
          <p:nvSpPr>
            <p:cNvPr id="3" name="iSļïḍê">
              <a:extLst>
                <a:ext uri="{FF2B5EF4-FFF2-40B4-BE49-F238E27FC236}">
                  <a16:creationId xmlns:a16="http://schemas.microsoft.com/office/drawing/2014/main" id="{348539EB-2B47-755C-6E68-6B0E7F1D0E22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期刊信息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í$1íḋè">
              <a:extLst>
                <a:ext uri="{FF2B5EF4-FFF2-40B4-BE49-F238E27FC236}">
                  <a16:creationId xmlns:a16="http://schemas.microsoft.com/office/drawing/2014/main" id="{2674A921-C35A-3175-B998-777F7CD29B56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37762-6002-4284-2055-7144D4CE3D2E}"/>
              </a:ext>
            </a:extLst>
          </p:cNvPr>
          <p:cNvGrpSpPr/>
          <p:nvPr/>
        </p:nvGrpSpPr>
        <p:grpSpPr>
          <a:xfrm>
            <a:off x="4611100" y="3488085"/>
            <a:ext cx="4886351" cy="598533"/>
            <a:chOff x="6135682" y="1122250"/>
            <a:chExt cx="4886351" cy="598533"/>
          </a:xfrm>
        </p:grpSpPr>
        <p:sp>
          <p:nvSpPr>
            <p:cNvPr id="9" name="iSļïḍê">
              <a:extLst>
                <a:ext uri="{FF2B5EF4-FFF2-40B4-BE49-F238E27FC236}">
                  <a16:creationId xmlns:a16="http://schemas.microsoft.com/office/drawing/2014/main" id="{F03DBB3E-CE1B-83B2-D7D9-6EF6988EDA4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作者信息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$1íḋè">
              <a:extLst>
                <a:ext uri="{FF2B5EF4-FFF2-40B4-BE49-F238E27FC236}">
                  <a16:creationId xmlns:a16="http://schemas.microsoft.com/office/drawing/2014/main" id="{AC98F851-B7AA-2958-B7FD-E9E22B2308E5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85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3226-54DD-353E-0CD7-B437AE5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期刊信息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E365867-2A13-3C03-E1A4-E601C7BE37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27"/>
          <a:stretch/>
        </p:blipFill>
        <p:spPr>
          <a:xfrm>
            <a:off x="-10160" y="1730224"/>
            <a:ext cx="12186705" cy="51277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308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73226-54DD-353E-0CD7-B437AE5B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期刊信息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9C2884-17E8-C9C1-86FB-880D73994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53" y="1635760"/>
            <a:ext cx="9919707" cy="2211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E5F4354-CB8A-5DA2-CE11-EE2DE8D90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256" y="1856956"/>
            <a:ext cx="9919706" cy="45438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009C723-1201-870A-6CF1-C073757C4FEA}"/>
              </a:ext>
            </a:extLst>
          </p:cNvPr>
          <p:cNvSpPr/>
          <p:nvPr/>
        </p:nvSpPr>
        <p:spPr>
          <a:xfrm>
            <a:off x="10515600" y="1635760"/>
            <a:ext cx="467361" cy="221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B7F6BA2-A304-4837-9C2A-539E4627231E}"/>
              </a:ext>
            </a:extLst>
          </p:cNvPr>
          <p:cNvSpPr/>
          <p:nvPr/>
        </p:nvSpPr>
        <p:spPr>
          <a:xfrm>
            <a:off x="1063252" y="1635760"/>
            <a:ext cx="2777228" cy="2211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63306C-C5A4-4025-3E5C-AB15731F08A3}"/>
              </a:ext>
            </a:extLst>
          </p:cNvPr>
          <p:cNvSpPr/>
          <p:nvPr/>
        </p:nvSpPr>
        <p:spPr>
          <a:xfrm>
            <a:off x="7711440" y="4318000"/>
            <a:ext cx="1412240" cy="58928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173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4">
            <a:extLst>
              <a:ext uri="{FF2B5EF4-FFF2-40B4-BE49-F238E27FC236}">
                <a16:creationId xmlns:a16="http://schemas.microsoft.com/office/drawing/2014/main" id="{10B60F55-F418-4606-AF54-9C027BDA422C}"/>
              </a:ext>
            </a:extLst>
          </p:cNvPr>
          <p:cNvSpPr/>
          <p:nvPr/>
        </p:nvSpPr>
        <p:spPr>
          <a:xfrm>
            <a:off x="8126440" y="0"/>
            <a:ext cx="3446761" cy="2554194"/>
          </a:xfrm>
          <a:custGeom>
            <a:avLst/>
            <a:gdLst>
              <a:gd name="connsiteX0" fmla="*/ 1016357 w 2108259"/>
              <a:gd name="connsiteY0" fmla="*/ 0 h 1562308"/>
              <a:gd name="connsiteX1" fmla="*/ 2108259 w 2108259"/>
              <a:gd name="connsiteY1" fmla="*/ 0 h 1562308"/>
              <a:gd name="connsiteX2" fmla="*/ 659020 w 2108259"/>
              <a:gd name="connsiteY2" fmla="*/ 1449238 h 1562308"/>
              <a:gd name="connsiteX3" fmla="*/ 113069 w 2108259"/>
              <a:gd name="connsiteY3" fmla="*/ 1449238 h 1562308"/>
              <a:gd name="connsiteX4" fmla="*/ 113070 w 2108259"/>
              <a:gd name="connsiteY4" fmla="*/ 1449239 h 1562308"/>
              <a:gd name="connsiteX5" fmla="*/ 113070 w 2108259"/>
              <a:gd name="connsiteY5" fmla="*/ 903287 h 156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8259" h="1562308">
                <a:moveTo>
                  <a:pt x="1016357" y="0"/>
                </a:moveTo>
                <a:lnTo>
                  <a:pt x="2108259" y="0"/>
                </a:lnTo>
                <a:lnTo>
                  <a:pt x="659020" y="1449238"/>
                </a:lnTo>
                <a:cubicBezTo>
                  <a:pt x="508260" y="1599998"/>
                  <a:pt x="263829" y="1599998"/>
                  <a:pt x="113069" y="1449238"/>
                </a:cubicBezTo>
                <a:lnTo>
                  <a:pt x="113070" y="1449239"/>
                </a:lnTo>
                <a:cubicBezTo>
                  <a:pt x="-37690" y="1298479"/>
                  <a:pt x="-37690" y="1054048"/>
                  <a:pt x="113070" y="903287"/>
                </a:cubicBezTo>
                <a:close/>
              </a:path>
            </a:pathLst>
          </a:cu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 15">
            <a:extLst>
              <a:ext uri="{FF2B5EF4-FFF2-40B4-BE49-F238E27FC236}">
                <a16:creationId xmlns:a16="http://schemas.microsoft.com/office/drawing/2014/main" id="{B0955061-2928-43C5-903B-975DC58B76C6}"/>
              </a:ext>
            </a:extLst>
          </p:cNvPr>
          <p:cNvSpPr/>
          <p:nvPr/>
        </p:nvSpPr>
        <p:spPr>
          <a:xfrm flipH="1" flipV="1">
            <a:off x="8126440" y="4303806"/>
            <a:ext cx="3446761" cy="2554194"/>
          </a:xfrm>
          <a:custGeom>
            <a:avLst/>
            <a:gdLst>
              <a:gd name="connsiteX0" fmla="*/ 1016357 w 2108259"/>
              <a:gd name="connsiteY0" fmla="*/ 0 h 1562308"/>
              <a:gd name="connsiteX1" fmla="*/ 2108259 w 2108259"/>
              <a:gd name="connsiteY1" fmla="*/ 0 h 1562308"/>
              <a:gd name="connsiteX2" fmla="*/ 659020 w 2108259"/>
              <a:gd name="connsiteY2" fmla="*/ 1449238 h 1562308"/>
              <a:gd name="connsiteX3" fmla="*/ 113069 w 2108259"/>
              <a:gd name="connsiteY3" fmla="*/ 1449238 h 1562308"/>
              <a:gd name="connsiteX4" fmla="*/ 113070 w 2108259"/>
              <a:gd name="connsiteY4" fmla="*/ 1449239 h 1562308"/>
              <a:gd name="connsiteX5" fmla="*/ 113070 w 2108259"/>
              <a:gd name="connsiteY5" fmla="*/ 903287 h 156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8259" h="1562308">
                <a:moveTo>
                  <a:pt x="1016357" y="0"/>
                </a:moveTo>
                <a:lnTo>
                  <a:pt x="2108259" y="0"/>
                </a:lnTo>
                <a:lnTo>
                  <a:pt x="659020" y="1449238"/>
                </a:lnTo>
                <a:cubicBezTo>
                  <a:pt x="508260" y="1599998"/>
                  <a:pt x="263829" y="1599998"/>
                  <a:pt x="113069" y="1449238"/>
                </a:cubicBezTo>
                <a:lnTo>
                  <a:pt x="113070" y="1449239"/>
                </a:lnTo>
                <a:cubicBezTo>
                  <a:pt x="-37690" y="1298479"/>
                  <a:pt x="-37690" y="1054048"/>
                  <a:pt x="113070" y="903287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E55AF6-1ABA-57C4-5135-B72F8FA9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作者信息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D73DE45-268F-921C-D55C-28B61C63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056" y="1554480"/>
            <a:ext cx="5770944" cy="326384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82B78DE-F7CF-D215-104E-39EE393C884D}"/>
              </a:ext>
            </a:extLst>
          </p:cNvPr>
          <p:cNvGrpSpPr/>
          <p:nvPr/>
        </p:nvGrpSpPr>
        <p:grpSpPr>
          <a:xfrm>
            <a:off x="6096000" y="1554480"/>
            <a:ext cx="5867702" cy="4642925"/>
            <a:chOff x="6096000" y="1668559"/>
            <a:chExt cx="5867702" cy="4642925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171C44A-6356-E881-3C99-7363C80EE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1668559"/>
              <a:ext cx="5867702" cy="1771741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A79E89B-037F-887B-ADF6-AE7778E6A5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2233"/>
            <a:stretch/>
          </p:blipFill>
          <p:spPr>
            <a:xfrm>
              <a:off x="6096000" y="3325157"/>
              <a:ext cx="5867702" cy="2986327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881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F99F873-407B-3992-0349-CC8BA93B22FB}"/>
              </a:ext>
            </a:extLst>
          </p:cNvPr>
          <p:cNvSpPr txBox="1"/>
          <p:nvPr/>
        </p:nvSpPr>
        <p:spPr>
          <a:xfrm>
            <a:off x="992281" y="329767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accent1"/>
                </a:solidFill>
                <a:cs typeface="+mn-ea"/>
                <a:sym typeface="+mn-lt"/>
              </a:rPr>
              <a:t>研究内容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4FA3745-B622-A17B-FC7C-870201EDE33D}"/>
              </a:ext>
            </a:extLst>
          </p:cNvPr>
          <p:cNvGrpSpPr/>
          <p:nvPr/>
        </p:nvGrpSpPr>
        <p:grpSpPr>
          <a:xfrm>
            <a:off x="4509500" y="1684262"/>
            <a:ext cx="4886351" cy="598533"/>
            <a:chOff x="6135682" y="1122250"/>
            <a:chExt cx="4886351" cy="598533"/>
          </a:xfrm>
        </p:grpSpPr>
        <p:sp>
          <p:nvSpPr>
            <p:cNvPr id="3" name="iSļïḍê">
              <a:extLst>
                <a:ext uri="{FF2B5EF4-FFF2-40B4-BE49-F238E27FC236}">
                  <a16:creationId xmlns:a16="http://schemas.microsoft.com/office/drawing/2014/main" id="{348539EB-2B47-755C-6E68-6B0E7F1D0E22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研究对象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4" name="í$1íḋè">
              <a:extLst>
                <a:ext uri="{FF2B5EF4-FFF2-40B4-BE49-F238E27FC236}">
                  <a16:creationId xmlns:a16="http://schemas.microsoft.com/office/drawing/2014/main" id="{2674A921-C35A-3175-B998-777F7CD29B56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F37762-6002-4284-2055-7144D4CE3D2E}"/>
              </a:ext>
            </a:extLst>
          </p:cNvPr>
          <p:cNvGrpSpPr/>
          <p:nvPr/>
        </p:nvGrpSpPr>
        <p:grpSpPr>
          <a:xfrm>
            <a:off x="4509500" y="2619928"/>
            <a:ext cx="4886351" cy="598533"/>
            <a:chOff x="6135682" y="1122250"/>
            <a:chExt cx="4886351" cy="598533"/>
          </a:xfrm>
        </p:grpSpPr>
        <p:sp>
          <p:nvSpPr>
            <p:cNvPr id="9" name="iSļïḍê">
              <a:extLst>
                <a:ext uri="{FF2B5EF4-FFF2-40B4-BE49-F238E27FC236}">
                  <a16:creationId xmlns:a16="http://schemas.microsoft.com/office/drawing/2014/main" id="{F03DBB3E-CE1B-83B2-D7D9-6EF6988EDA49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研究目标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0" name="í$1íḋè">
              <a:extLst>
                <a:ext uri="{FF2B5EF4-FFF2-40B4-BE49-F238E27FC236}">
                  <a16:creationId xmlns:a16="http://schemas.microsoft.com/office/drawing/2014/main" id="{AC98F851-B7AA-2958-B7FD-E9E22B2308E5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97847DC-CE3B-3644-BAD7-E92775CF213D}"/>
              </a:ext>
            </a:extLst>
          </p:cNvPr>
          <p:cNvGrpSpPr/>
          <p:nvPr/>
        </p:nvGrpSpPr>
        <p:grpSpPr>
          <a:xfrm>
            <a:off x="4509500" y="3555594"/>
            <a:ext cx="4886351" cy="598533"/>
            <a:chOff x="6135682" y="1122250"/>
            <a:chExt cx="4886351" cy="598533"/>
          </a:xfrm>
        </p:grpSpPr>
        <p:sp>
          <p:nvSpPr>
            <p:cNvPr id="7" name="iSļïḍê">
              <a:extLst>
                <a:ext uri="{FF2B5EF4-FFF2-40B4-BE49-F238E27FC236}">
                  <a16:creationId xmlns:a16="http://schemas.microsoft.com/office/drawing/2014/main" id="{76F795B8-A886-30F2-C7E2-CC6C1D8431F4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研究变量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1" name="í$1íḋè">
              <a:extLst>
                <a:ext uri="{FF2B5EF4-FFF2-40B4-BE49-F238E27FC236}">
                  <a16:creationId xmlns:a16="http://schemas.microsoft.com/office/drawing/2014/main" id="{63EE0F93-3DC9-D112-3A8D-DE51857A9251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DC0A400-C582-3887-10A0-93A6E03CB25B}"/>
              </a:ext>
            </a:extLst>
          </p:cNvPr>
          <p:cNvGrpSpPr/>
          <p:nvPr/>
        </p:nvGrpSpPr>
        <p:grpSpPr>
          <a:xfrm>
            <a:off x="4509500" y="4491260"/>
            <a:ext cx="4886351" cy="598533"/>
            <a:chOff x="6135682" y="1122250"/>
            <a:chExt cx="4886351" cy="598533"/>
          </a:xfrm>
        </p:grpSpPr>
        <p:sp>
          <p:nvSpPr>
            <p:cNvPr id="13" name="iSļïḍê">
              <a:extLst>
                <a:ext uri="{FF2B5EF4-FFF2-40B4-BE49-F238E27FC236}">
                  <a16:creationId xmlns:a16="http://schemas.microsoft.com/office/drawing/2014/main" id="{507EC436-91A4-A7F1-5A11-4F9BD090F6C7}"/>
                </a:ext>
              </a:extLst>
            </p:cNvPr>
            <p:cNvSpPr txBox="1"/>
            <p:nvPr/>
          </p:nvSpPr>
          <p:spPr>
            <a:xfrm>
              <a:off x="7143704" y="1261733"/>
              <a:ext cx="3878329" cy="31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  <a:cs typeface="+mn-ea"/>
                  <a:sym typeface="+mn-lt"/>
                </a:rPr>
                <a:t>研究假设</a:t>
              </a:r>
              <a:endParaRPr lang="en-US" altLang="zh-CN" sz="2400" b="1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14" name="í$1íḋè">
              <a:extLst>
                <a:ext uri="{FF2B5EF4-FFF2-40B4-BE49-F238E27FC236}">
                  <a16:creationId xmlns:a16="http://schemas.microsoft.com/office/drawing/2014/main" id="{6A982338-ABD2-56A6-1779-5838EF8AA7A2}"/>
                </a:ext>
              </a:extLst>
            </p:cNvPr>
            <p:cNvSpPr/>
            <p:nvPr/>
          </p:nvSpPr>
          <p:spPr>
            <a:xfrm>
              <a:off x="6135682" y="1122250"/>
              <a:ext cx="598533" cy="598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accent1"/>
                  </a:solidFill>
                  <a:cs typeface="+mn-ea"/>
                  <a:sym typeface="+mn-lt"/>
                </a:rPr>
                <a:t>04</a:t>
              </a:r>
              <a:endParaRPr lang="zh-CN" altLang="en-US" sz="16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6692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26">
            <a:extLst>
              <a:ext uri="{FF2B5EF4-FFF2-40B4-BE49-F238E27FC236}">
                <a16:creationId xmlns:a16="http://schemas.microsoft.com/office/drawing/2014/main" id="{9EEC08C9-A80D-41EF-9CE3-DBE47FFDB224}"/>
              </a:ext>
            </a:extLst>
          </p:cNvPr>
          <p:cNvSpPr/>
          <p:nvPr/>
        </p:nvSpPr>
        <p:spPr>
          <a:xfrm>
            <a:off x="9596954" y="1"/>
            <a:ext cx="2595047" cy="3501357"/>
          </a:xfrm>
          <a:custGeom>
            <a:avLst/>
            <a:gdLst>
              <a:gd name="connsiteX0" fmla="*/ 2774618 w 3082193"/>
              <a:gd name="connsiteY0" fmla="*/ 0 h 4158637"/>
              <a:gd name="connsiteX1" fmla="*/ 3082193 w 3082193"/>
              <a:gd name="connsiteY1" fmla="*/ 0 h 4158637"/>
              <a:gd name="connsiteX2" fmla="*/ 3082193 w 3082193"/>
              <a:gd name="connsiteY2" fmla="*/ 2460465 h 4158637"/>
              <a:gd name="connsiteX3" fmla="*/ 1670661 w 3082193"/>
              <a:gd name="connsiteY3" fmla="*/ 3871998 h 4158637"/>
              <a:gd name="connsiteX4" fmla="*/ 286641 w 3082193"/>
              <a:gd name="connsiteY4" fmla="*/ 3871998 h 4158637"/>
              <a:gd name="connsiteX5" fmla="*/ 286641 w 3082193"/>
              <a:gd name="connsiteY5" fmla="*/ 2487977 h 4158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2193" h="4158637">
                <a:moveTo>
                  <a:pt x="2774618" y="0"/>
                </a:moveTo>
                <a:lnTo>
                  <a:pt x="3082193" y="0"/>
                </a:lnTo>
                <a:lnTo>
                  <a:pt x="3082193" y="2460465"/>
                </a:lnTo>
                <a:lnTo>
                  <a:pt x="1670661" y="3871998"/>
                </a:lnTo>
                <a:cubicBezTo>
                  <a:pt x="1288474" y="4254184"/>
                  <a:pt x="668827" y="4254184"/>
                  <a:pt x="286641" y="3871998"/>
                </a:cubicBezTo>
                <a:cubicBezTo>
                  <a:pt x="-95546" y="3489811"/>
                  <a:pt x="-95546" y="2870164"/>
                  <a:pt x="286641" y="248797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30">
            <a:extLst>
              <a:ext uri="{FF2B5EF4-FFF2-40B4-BE49-F238E27FC236}">
                <a16:creationId xmlns:a16="http://schemas.microsoft.com/office/drawing/2014/main" id="{F3FE0BCD-12DB-41BD-A0DD-5C59504B0D8B}"/>
              </a:ext>
            </a:extLst>
          </p:cNvPr>
          <p:cNvSpPr/>
          <p:nvPr/>
        </p:nvSpPr>
        <p:spPr>
          <a:xfrm>
            <a:off x="9351146" y="0"/>
            <a:ext cx="2108259" cy="1562308"/>
          </a:xfrm>
          <a:custGeom>
            <a:avLst/>
            <a:gdLst>
              <a:gd name="connsiteX0" fmla="*/ 1016357 w 2108259"/>
              <a:gd name="connsiteY0" fmla="*/ 0 h 1562308"/>
              <a:gd name="connsiteX1" fmla="*/ 2108259 w 2108259"/>
              <a:gd name="connsiteY1" fmla="*/ 0 h 1562308"/>
              <a:gd name="connsiteX2" fmla="*/ 659020 w 2108259"/>
              <a:gd name="connsiteY2" fmla="*/ 1449238 h 1562308"/>
              <a:gd name="connsiteX3" fmla="*/ 113069 w 2108259"/>
              <a:gd name="connsiteY3" fmla="*/ 1449238 h 1562308"/>
              <a:gd name="connsiteX4" fmla="*/ 113070 w 2108259"/>
              <a:gd name="connsiteY4" fmla="*/ 1449239 h 1562308"/>
              <a:gd name="connsiteX5" fmla="*/ 113070 w 2108259"/>
              <a:gd name="connsiteY5" fmla="*/ 903287 h 1562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8259" h="1562308">
                <a:moveTo>
                  <a:pt x="1016357" y="0"/>
                </a:moveTo>
                <a:lnTo>
                  <a:pt x="2108259" y="0"/>
                </a:lnTo>
                <a:lnTo>
                  <a:pt x="659020" y="1449238"/>
                </a:lnTo>
                <a:cubicBezTo>
                  <a:pt x="508260" y="1599998"/>
                  <a:pt x="263829" y="1599998"/>
                  <a:pt x="113069" y="1449238"/>
                </a:cubicBezTo>
                <a:lnTo>
                  <a:pt x="113070" y="1449239"/>
                </a:lnTo>
                <a:cubicBezTo>
                  <a:pt x="-37690" y="1298479"/>
                  <a:pt x="-37690" y="1054048"/>
                  <a:pt x="113070" y="903287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8108810-FBB0-C5BE-03FF-37B5F68D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56" y="365125"/>
            <a:ext cx="11128744" cy="132556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研究内容</a:t>
            </a:r>
            <a:endParaRPr lang="en-US" altLang="zh-CN" sz="40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6" name="表格 18">
            <a:extLst>
              <a:ext uri="{FF2B5EF4-FFF2-40B4-BE49-F238E27FC236}">
                <a16:creationId xmlns:a16="http://schemas.microsoft.com/office/drawing/2014/main" id="{57AD9FE5-A706-CF55-191A-C5CF70FCE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98530"/>
              </p:ext>
            </p:extLst>
          </p:nvPr>
        </p:nvGraphicFramePr>
        <p:xfrm>
          <a:off x="1287489" y="2350452"/>
          <a:ext cx="9606988" cy="3175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49127">
                  <a:extLst>
                    <a:ext uri="{9D8B030D-6E8A-4147-A177-3AD203B41FA5}">
                      <a16:colId xmlns:a16="http://schemas.microsoft.com/office/drawing/2014/main" val="2662475635"/>
                    </a:ext>
                  </a:extLst>
                </a:gridCol>
                <a:gridCol w="8057861">
                  <a:extLst>
                    <a:ext uri="{9D8B030D-6E8A-4147-A177-3AD203B41FA5}">
                      <a16:colId xmlns:a16="http://schemas.microsoft.com/office/drawing/2014/main" val="161258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547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研究对象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>
                          <a:cs typeface="+mn-ea"/>
                          <a:sym typeface="+mn-lt"/>
                        </a:rPr>
                        <a:t>制造业领域中基于信息通信技术、最新技术、使用加密货币为运营机制的中小企业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594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研究目标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1.</a:t>
                      </a:r>
                      <a:r>
                        <a:rPr lang="zh-CN" altLang="en-US" sz="2000" dirty="0"/>
                        <a:t>探索数字平台能力、即兴能力、组织准备对创新绩效的影响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en-US" altLang="zh-CN" sz="2000" dirty="0"/>
                        <a:t>2.</a:t>
                      </a:r>
                      <a:r>
                        <a:rPr lang="zh-CN" altLang="en-US" sz="2000" dirty="0"/>
                        <a:t>探索组织准备的中介效应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851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研究变量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/>
                        <a:t>自变量：数字平台能力</a:t>
                      </a:r>
                      <a:r>
                        <a:rPr lang="en-US" altLang="zh-CN" sz="2000" baseline="30000" dirty="0"/>
                        <a:t>1</a:t>
                      </a:r>
                      <a:r>
                        <a:rPr lang="zh-CN" altLang="en-US" sz="2000" dirty="0"/>
                        <a:t>、即兴能力</a:t>
                      </a:r>
                      <a:r>
                        <a:rPr lang="en-US" altLang="zh-CN" sz="2000" baseline="30000" dirty="0"/>
                        <a:t>2</a:t>
                      </a:r>
                    </a:p>
                    <a:p>
                      <a:pPr algn="l"/>
                      <a:r>
                        <a:rPr lang="zh-CN" altLang="en-US" sz="2000" dirty="0"/>
                        <a:t>中介变量：组织准备</a:t>
                      </a:r>
                      <a:endParaRPr lang="en-US" altLang="zh-CN" sz="2000" dirty="0"/>
                    </a:p>
                    <a:p>
                      <a:pPr algn="l"/>
                      <a:r>
                        <a:rPr lang="zh-CN" altLang="en-US" sz="2000" dirty="0"/>
                        <a:t>因变量：创新绩效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8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492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73551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19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2676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00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00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00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00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00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5411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14571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14567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751686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577122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2676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2676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602676;"/>
</p:tagLst>
</file>

<file path=ppt/theme/theme1.xml><?xml version="1.0" encoding="utf-8"?>
<a:theme xmlns:a="http://schemas.openxmlformats.org/drawingml/2006/main" name="第一PPT，www.1ppt.com">
  <a:themeElements>
    <a:clrScheme name="自定义 131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1BA4"/>
      </a:accent1>
      <a:accent2>
        <a:srgbClr val="4D4D4D"/>
      </a:accent2>
      <a:accent3>
        <a:srgbClr val="717171"/>
      </a:accent3>
      <a:accent4>
        <a:srgbClr val="999999"/>
      </a:accent4>
      <a:accent5>
        <a:srgbClr val="B6B6B6"/>
      </a:accent5>
      <a:accent6>
        <a:srgbClr val="D1D1D1"/>
      </a:accent6>
      <a:hlink>
        <a:srgbClr val="4472C4"/>
      </a:hlink>
      <a:folHlink>
        <a:srgbClr val="BFBFBF"/>
      </a:folHlink>
    </a:clrScheme>
    <a:fontScheme name="ywr0ebnu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660</Words>
  <Application>Microsoft Office PowerPoint</Application>
  <PresentationFormat>宽屏</PresentationFormat>
  <Paragraphs>172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期刊信息</vt:lpstr>
      <vt:lpstr>期刊信息</vt:lpstr>
      <vt:lpstr>作者信息</vt:lpstr>
      <vt:lpstr>PowerPoint 演示文稿</vt:lpstr>
      <vt:lpstr>研究内容</vt:lpstr>
      <vt:lpstr>研究假设</vt:lpstr>
      <vt:lpstr>PowerPoint 演示文稿</vt:lpstr>
      <vt:lpstr>研究方法</vt:lpstr>
      <vt:lpstr>研究量表</vt:lpstr>
      <vt:lpstr>研究量表</vt:lpstr>
      <vt:lpstr>研究量表</vt:lpstr>
      <vt:lpstr>研究量表</vt:lpstr>
      <vt:lpstr>PowerPoint 演示文稿</vt:lpstr>
      <vt:lpstr>统计表格</vt:lpstr>
      <vt:lpstr>路径系数</vt:lpstr>
      <vt:lpstr>PowerPoint 演示文稿</vt:lpstr>
      <vt:lpstr>讨论</vt:lpstr>
      <vt:lpstr>结论</vt:lpstr>
      <vt:lpstr>结论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pan</dc:creator>
  <cp:lastModifiedBy>wei pan</cp:lastModifiedBy>
  <cp:revision>59</cp:revision>
  <dcterms:created xsi:type="dcterms:W3CDTF">2022-05-03T07:19:15Z</dcterms:created>
  <dcterms:modified xsi:type="dcterms:W3CDTF">2023-08-23T00:49:16Z</dcterms:modified>
</cp:coreProperties>
</file>