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3"/>
    <p:sldId id="340" r:id="rId4"/>
    <p:sldId id="264" r:id="rId5"/>
    <p:sldId id="336" r:id="rId6"/>
    <p:sldId id="341" r:id="rId7"/>
    <p:sldId id="337" r:id="rId8"/>
    <p:sldId id="338" r:id="rId9"/>
    <p:sldId id="344" r:id="rId10"/>
    <p:sldId id="342" r:id="rId11"/>
    <p:sldId id="267" r:id="rId12"/>
    <p:sldId id="343" r:id="rId13"/>
    <p:sldId id="266" r:id="rId14"/>
  </p:sldIdLst>
  <p:sldSz cx="12192000" cy="6858000"/>
  <p:notesSz cx="6858000" cy="9144000"/>
  <p:embeddedFontLst>
    <p:embeddedFont>
      <p:font typeface="Calibri Light" pitchFamily="34" charset="0"/>
      <p:regular r:id="rId18"/>
    </p:embeddedFont>
    <p:embeddedFont>
      <p:font typeface="Calibri" panose="020F0502020204030204" charset="0"/>
      <p:regular r:id="rId19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E6B82"/>
    <a:srgbClr val="AE5A2C"/>
    <a:srgbClr val="AD5225"/>
    <a:srgbClr val="56201E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158" y="60"/>
      </p:cViewPr>
      <p:guideLst>
        <p:guide orient="horz" pos="2160"/>
        <p:guide pos="3936"/>
        <p:guide pos="3455"/>
        <p:guide pos="10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9D18-EB09-4198-98EA-FBDE0D5D0B8B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C5B2-794E-4705-B223-E996E8B50DD3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FCD4-60A6-41F5-8F71-F56C524FA4DE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4013-6110-4D4B-BDE3-1AAFCEDB173E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DD78-A5CD-416E-AB6D-9B3A8EC0ABCA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739-7AAE-4C72-896E-F4432F11E33E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E984-AC2B-467E-ADA3-E23CBF15F749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F908-489E-4B9A-AC0B-55B0AA3AB47A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1F0F-CA14-4EF9-9546-5346BD297DAD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C7BB-0DE0-4DA0-9842-9A6F440BE07F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8A7A-D3AB-4464-8DAF-4D845C52D6FD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7A961-27F8-4029-AF6A-6465A4507E24}" type="slidenum">
              <a:rPr lang="zh-CN" altLang="zh-CN" smtClean="0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82570" y="2282825"/>
            <a:ext cx="69322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300" dirty="0">
                <a:solidFill>
                  <a:schemeClr val="bg1"/>
                </a:solidFill>
              </a:rPr>
              <a:t>R</a:t>
            </a:r>
            <a:r>
              <a:rPr lang="zh-CN" altLang="en-US" sz="5400" spc="300" dirty="0">
                <a:solidFill>
                  <a:schemeClr val="bg1"/>
                </a:solidFill>
              </a:rPr>
              <a:t>语言学习之路</a:t>
            </a:r>
            <a:endParaRPr lang="zh-CN" altLang="en-US" sz="5400" spc="3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19725" y="3578860"/>
            <a:ext cx="1885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130" dirty="0">
                <a:solidFill>
                  <a:srgbClr val="D5D5D5"/>
                </a:solidFill>
                <a:latin typeface="Calibri Light" pitchFamily="34" charset="0"/>
                <a:ea typeface="Roboto Th" pitchFamily="2" charset="0"/>
              </a:rPr>
              <a:t>寻求帮助</a:t>
            </a:r>
            <a:endParaRPr lang="zh-CN" altLang="en-US" sz="2400" spc="130" dirty="0">
              <a:solidFill>
                <a:srgbClr val="D5D5D5"/>
              </a:solidFill>
              <a:latin typeface="Calibri Light" pitchFamily="34" charset="0"/>
              <a:ea typeface="Roboto Th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1916" y="1182653"/>
            <a:ext cx="496855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pc="300" dirty="0">
                <a:solidFill>
                  <a:schemeClr val="bg1"/>
                </a:solidFill>
              </a:rPr>
              <a:t>工作目录</a:t>
            </a:r>
            <a:r>
              <a:rPr lang="en-US" altLang="zh-CN" sz="2800" spc="300" dirty="0">
                <a:solidFill>
                  <a:schemeClr val="bg1"/>
                </a:solidFill>
              </a:rPr>
              <a:t> </a:t>
            </a:r>
            <a:endParaRPr lang="en-US" altLang="zh-CN" sz="2800" spc="3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5130" y="2284095"/>
            <a:ext cx="5487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pc="130" dirty="0">
                <a:solidFill>
                  <a:srgbClr val="D5D5D5"/>
                </a:solidFill>
                <a:latin typeface="Calibri Light" pitchFamily="34" charset="0"/>
                <a:ea typeface="Roboto Th" pitchFamily="2" charset="0"/>
              </a:rPr>
              <a:t>其实Rstudio 已经在console左上角显示了</a:t>
            </a:r>
            <a:r>
              <a:rPr lang="zh-CN" altLang="en-US" sz="1800" spc="130" dirty="0">
                <a:solidFill>
                  <a:srgbClr val="D5D5D5"/>
                </a:solidFill>
                <a:latin typeface="Calibri Light" pitchFamily="34" charset="0"/>
                <a:ea typeface="Roboto Th" pitchFamily="2" charset="0"/>
              </a:rPr>
              <a:t>工作</a:t>
            </a:r>
            <a:r>
              <a:rPr lang="en-US" altLang="zh-CN" sz="1800" spc="130" dirty="0">
                <a:solidFill>
                  <a:srgbClr val="D5D5D5"/>
                </a:solidFill>
                <a:latin typeface="Calibri Light" pitchFamily="34" charset="0"/>
                <a:ea typeface="Roboto Th" pitchFamily="2" charset="0"/>
              </a:rPr>
              <a:t>目录在哪里了</a:t>
            </a:r>
            <a:endParaRPr lang="en-US" altLang="zh-CN" sz="1800" spc="130" dirty="0">
              <a:solidFill>
                <a:srgbClr val="D5D5D5"/>
              </a:solidFill>
              <a:latin typeface="Calibri Light" pitchFamily="34" charset="0"/>
              <a:ea typeface="Roboto Th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92775" y="3406140"/>
            <a:ext cx="476821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13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输入</a:t>
            </a:r>
            <a:r>
              <a:rPr lang="en-US" altLang="zh-CN" sz="2000" spc="13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getwd() </a:t>
            </a:r>
            <a:endParaRPr lang="en-US" altLang="zh-CN" sz="2000" spc="13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CN" sz="2000" spc="13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spc="13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wd就是工作目录的缩写</a:t>
            </a:r>
            <a:endParaRPr lang="en-US" altLang="zh-CN" sz="2000" spc="13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spc="13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get 就是获取</a:t>
            </a:r>
            <a:endParaRPr lang="en-US" altLang="zh-CN" sz="2000" spc="13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spc="13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运行后显示的就是</a:t>
            </a:r>
            <a:r>
              <a:rPr lang="zh-CN" altLang="en-US" sz="2000" spc="13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文件</a:t>
            </a:r>
            <a:r>
              <a:rPr lang="en-US" altLang="zh-CN" sz="2000" spc="13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所在的目录了</a:t>
            </a:r>
            <a:endParaRPr lang="en-US" altLang="zh-CN" sz="2000" spc="13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15" y="1027430"/>
            <a:ext cx="4102100" cy="520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15" y="2945130"/>
            <a:ext cx="6311900" cy="2768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79770" y="1103630"/>
            <a:ext cx="332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pc="130" dirty="0">
                <a:solidFill>
                  <a:srgbClr val="D5D5D5"/>
                </a:solidFill>
                <a:latin typeface="Calibri Light" pitchFamily="34" charset="0"/>
                <a:ea typeface="Roboto Th" pitchFamily="2" charset="0"/>
                <a:sym typeface="+mn-ea"/>
              </a:rPr>
              <a:t>console左上角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98460" y="4145280"/>
            <a:ext cx="4023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pc="13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  <a:sym typeface="+mn-ea"/>
              </a:rPr>
              <a:t>运行后显示的就是</a:t>
            </a:r>
            <a:r>
              <a:rPr lang="zh-CN" altLang="en-US" spc="13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  <a:sym typeface="+mn-ea"/>
              </a:rPr>
              <a:t>文件</a:t>
            </a:r>
            <a:r>
              <a:rPr lang="en-US" altLang="zh-CN" spc="13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  <a:sym typeface="+mn-ea"/>
              </a:rPr>
              <a:t>所在的目录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19736" y="2708920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pc="300" dirty="0">
                <a:solidFill>
                  <a:schemeClr val="bg1"/>
                </a:solidFill>
              </a:rPr>
              <a:t>THANK YOU</a:t>
            </a:r>
            <a:endParaRPr lang="zh-CN" altLang="en-US" sz="4000" spc="3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5340" y="3340100"/>
            <a:ext cx="3223260" cy="17272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83832" y="3262337"/>
            <a:ext cx="439248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160" dirty="0">
                <a:solidFill>
                  <a:srgbClr val="D5D5D5"/>
                </a:solidFill>
                <a:latin typeface="Calibri Light" pitchFamily="34" charset="0"/>
                <a:ea typeface="Roboto Th" pitchFamily="2" charset="0"/>
              </a:rPr>
              <a:t>NCU-R-Weaving</a:t>
            </a:r>
            <a:endParaRPr lang="en-US" altLang="zh-CN" sz="1400" spc="160" dirty="0">
              <a:solidFill>
                <a:srgbClr val="D5D5D5"/>
              </a:solidFill>
              <a:latin typeface="Calibri Light" pitchFamily="34" charset="0"/>
              <a:ea typeface="Roboto Th" pitchFamily="2" charset="0"/>
            </a:endParaRPr>
          </a:p>
          <a:p>
            <a:r>
              <a:rPr lang="en-US" altLang="zh-CN" sz="1400" spc="160" dirty="0">
                <a:solidFill>
                  <a:srgbClr val="D5D5D5"/>
                </a:solidFill>
                <a:latin typeface="Calibri Light" pitchFamily="34" charset="0"/>
                <a:ea typeface="Roboto Th" pitchFamily="2" charset="0"/>
              </a:rPr>
              <a:t>LuFeng</a:t>
            </a:r>
            <a:endParaRPr lang="en-US" altLang="zh-CN" sz="1400" spc="160" dirty="0">
              <a:solidFill>
                <a:srgbClr val="D5D5D5"/>
              </a:solidFill>
              <a:latin typeface="Calibri Light" pitchFamily="34" charset="0"/>
              <a:ea typeface="Roboto Th" pitchFamily="2" charset="0"/>
            </a:endParaRPr>
          </a:p>
          <a:p>
            <a:r>
              <a:rPr lang="en-US" altLang="zh-CN" sz="1400" spc="160" dirty="0">
                <a:solidFill>
                  <a:srgbClr val="D5D5D5"/>
                </a:solidFill>
                <a:latin typeface="Calibri Light" pitchFamily="34" charset="0"/>
                <a:ea typeface="Roboto Th" pitchFamily="2" charset="0"/>
              </a:rPr>
              <a:t>2566/8/23</a:t>
            </a:r>
            <a:endParaRPr lang="en-US" altLang="zh-CN" sz="1400" spc="160" dirty="0">
              <a:solidFill>
                <a:srgbClr val="D5D5D5"/>
              </a:solidFill>
              <a:latin typeface="Calibri Light" pitchFamily="34" charset="0"/>
              <a:ea typeface="Roboto Th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15" y="309880"/>
            <a:ext cx="6998335" cy="6067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39816" y="1340768"/>
            <a:ext cx="49685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>
                <a:solidFill>
                  <a:schemeClr val="bg1"/>
                </a:solidFill>
              </a:rPr>
              <a:t>获取某个</a:t>
            </a:r>
            <a:r>
              <a:rPr lang="zh-CN" altLang="en-US" sz="2800" spc="300" dirty="0">
                <a:solidFill>
                  <a:schemeClr val="bg1"/>
                </a:solidFill>
              </a:rPr>
              <a:t>函数帮助</a:t>
            </a:r>
            <a:endParaRPr lang="zh-CN" altLang="en-US" sz="2800" spc="3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91133" y="2275736"/>
            <a:ext cx="43924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pc="130" dirty="0">
                <a:solidFill>
                  <a:srgbClr val="D5D5D5"/>
                </a:solidFill>
                <a:latin typeface="Calibri Light" pitchFamily="34" charset="0"/>
                <a:ea typeface="Roboto Th" pitchFamily="2" charset="0"/>
              </a:rPr>
              <a:t>怎么能在R语言中找到你需要用的函数</a:t>
            </a:r>
            <a:endParaRPr lang="en-US" altLang="zh-CN" sz="1800" spc="130" dirty="0">
              <a:solidFill>
                <a:srgbClr val="D5D5D5"/>
              </a:solidFill>
              <a:latin typeface="Calibri Light" pitchFamily="34" charset="0"/>
              <a:ea typeface="Roboto Th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57275" y="3257183"/>
            <a:ext cx="44644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3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输入这样一行代码</a:t>
            </a:r>
            <a:r>
              <a:rPr lang="en-US" altLang="zh-CN" sz="1600" spc="13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？hepl</a:t>
            </a:r>
            <a:endParaRPr lang="en-US" altLang="zh-CN" sz="1600" spc="13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207010"/>
            <a:ext cx="6057900" cy="6443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484505"/>
            <a:ext cx="3644900" cy="876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0820" y="1475740"/>
            <a:ext cx="2409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对函数对描述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" y="1959610"/>
            <a:ext cx="3772535" cy="10452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74775" y="3110865"/>
            <a:ext cx="2409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列举了一些函数参数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38935" y="6101715"/>
            <a:ext cx="2409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对函数</a:t>
            </a:r>
            <a:r>
              <a:rPr lang="zh-CN" altLang="en-US">
                <a:solidFill>
                  <a:schemeClr val="bg1"/>
                </a:solidFill>
              </a:rPr>
              <a:t>详细描述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07705" y="1776095"/>
            <a:ext cx="1824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做出相应对说明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07730" y="4661535"/>
            <a:ext cx="1107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对其举例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" y="3749675"/>
            <a:ext cx="4514215" cy="21913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110" y="363855"/>
            <a:ext cx="5948680" cy="11182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7110" y="2773045"/>
            <a:ext cx="5849620" cy="1518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39920" y="1340485"/>
            <a:ext cx="564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>
                <a:solidFill>
                  <a:schemeClr val="bg1"/>
                </a:solidFill>
              </a:rPr>
              <a:t>当输入两个“？”关键词</a:t>
            </a:r>
            <a:r>
              <a:rPr lang="zh-CN" altLang="en-US" sz="2800" spc="300" dirty="0">
                <a:solidFill>
                  <a:schemeClr val="bg1"/>
                </a:solidFill>
              </a:rPr>
              <a:t>帮助</a:t>
            </a:r>
            <a:endParaRPr lang="zh-CN" altLang="en-US" sz="2800" spc="3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1265" y="2133600"/>
            <a:ext cx="34188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130" dirty="0">
                <a:solidFill>
                  <a:srgbClr val="D5D5D5"/>
                </a:solidFill>
                <a:latin typeface="Calibri Light" pitchFamily="34" charset="0"/>
                <a:ea typeface="Roboto Th" pitchFamily="2" charset="0"/>
              </a:rPr>
              <a:t>??help</a:t>
            </a:r>
            <a:endParaRPr lang="en-US" altLang="zh-CN" sz="2000" spc="130" dirty="0">
              <a:solidFill>
                <a:srgbClr val="D5D5D5"/>
              </a:solidFill>
              <a:latin typeface="Calibri Light" pitchFamily="34" charset="0"/>
              <a:ea typeface="Roboto Th" pitchFamily="2" charset="0"/>
            </a:endParaRPr>
          </a:p>
          <a:p>
            <a:endParaRPr lang="en-US" altLang="zh-CN" sz="2000" spc="130" dirty="0">
              <a:solidFill>
                <a:srgbClr val="D5D5D5"/>
              </a:solidFill>
              <a:latin typeface="Calibri Light" pitchFamily="34" charset="0"/>
              <a:ea typeface="Roboto Th" pitchFamily="2" charset="0"/>
            </a:endParaRPr>
          </a:p>
          <a:p>
            <a:r>
              <a:rPr lang="en-US" altLang="zh-CN" sz="2000" spc="130" dirty="0">
                <a:solidFill>
                  <a:srgbClr val="D5D5D5"/>
                </a:solidFill>
                <a:latin typeface="Calibri Light" pitchFamily="34" charset="0"/>
                <a:ea typeface="Roboto Th" pitchFamily="2" charset="0"/>
              </a:rPr>
              <a:t>help.search("library")</a:t>
            </a:r>
            <a:endParaRPr lang="en-US" altLang="zh-CN" sz="2000" spc="130" dirty="0">
              <a:solidFill>
                <a:srgbClr val="D5D5D5"/>
              </a:solidFill>
              <a:latin typeface="Calibri Light" pitchFamily="34" charset="0"/>
              <a:ea typeface="Roboto Th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87975" y="3418840"/>
            <a:ext cx="552259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pc="13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凡事涉及help对关键词</a:t>
            </a:r>
            <a:r>
              <a:rPr lang="zh-CN" altLang="en-US" sz="1800" spc="13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的函数</a:t>
            </a:r>
            <a:r>
              <a:rPr lang="en-US" altLang="zh-CN" sz="1800" spc="13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都会呈现出来</a:t>
            </a:r>
            <a:endParaRPr lang="en-US" altLang="zh-CN" sz="1800" spc="13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20" y="67945"/>
            <a:ext cx="7172325" cy="6721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30495" y="1340485"/>
            <a:ext cx="5400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>
                <a:solidFill>
                  <a:schemeClr val="bg1"/>
                </a:solidFill>
              </a:rPr>
              <a:t>某个package的帮助</a:t>
            </a:r>
            <a:r>
              <a:rPr lang="zh-CN" altLang="en-US" sz="2800" spc="300" dirty="0">
                <a:solidFill>
                  <a:schemeClr val="bg1"/>
                </a:solidFill>
              </a:rPr>
              <a:t>（</a:t>
            </a:r>
            <a:r>
              <a:rPr lang="zh-CN" altLang="en-US" sz="2800" spc="300" dirty="0">
                <a:solidFill>
                  <a:schemeClr val="bg1"/>
                </a:solidFill>
              </a:rPr>
              <a:t>包）</a:t>
            </a:r>
            <a:endParaRPr lang="zh-CN" altLang="en-US" sz="2800" spc="3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34948" y="2234461"/>
            <a:ext cx="43924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130" dirty="0">
                <a:solidFill>
                  <a:srgbClr val="D5D5D5"/>
                </a:solidFill>
                <a:latin typeface="Calibri Light" pitchFamily="34" charset="0"/>
                <a:ea typeface="Roboto Th" pitchFamily="2" charset="0"/>
              </a:rPr>
              <a:t>help(package = "ggplot2")</a:t>
            </a:r>
            <a:endParaRPr lang="en-US" altLang="zh-CN" sz="2000" spc="130" dirty="0">
              <a:solidFill>
                <a:srgbClr val="D5D5D5"/>
              </a:solidFill>
              <a:latin typeface="Calibri Light" pitchFamily="34" charset="0"/>
              <a:ea typeface="Roboto Th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23290" y="3272423"/>
            <a:ext cx="446449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pc="13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助界面的看到就是ggplot2</a:t>
            </a:r>
            <a:r>
              <a:rPr lang="zh-CN" altLang="en-US" sz="2000" spc="13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整个</a:t>
            </a:r>
            <a:r>
              <a:rPr lang="en-US" altLang="zh-CN" sz="2000" spc="13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包的帮助文档</a:t>
            </a:r>
            <a:endParaRPr lang="en-US" altLang="zh-CN" sz="2000" spc="13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spc="13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点击进入某个函数</a:t>
            </a:r>
            <a:r>
              <a:rPr lang="zh-CN" altLang="en-US" sz="2000" spc="13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，</a:t>
            </a:r>
            <a:r>
              <a:rPr lang="en-US" altLang="zh-CN" sz="2000" spc="13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就是某个函数的帮助介绍了</a:t>
            </a:r>
            <a:endParaRPr lang="en-US" altLang="zh-CN" sz="2000" spc="13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855" y="181610"/>
            <a:ext cx="5633720" cy="6494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376</Words>
  <Application>WPS 文字</Application>
  <PresentationFormat>宽屏</PresentationFormat>
  <Paragraphs>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3" baseType="lpstr">
      <vt:lpstr>Arial</vt:lpstr>
      <vt:lpstr>宋体</vt:lpstr>
      <vt:lpstr>Wingdings</vt:lpstr>
      <vt:lpstr>汉仪书宋二KW</vt:lpstr>
      <vt:lpstr>Calibri Light</vt:lpstr>
      <vt:lpstr>Roboto Th</vt:lpstr>
      <vt:lpstr>苹方-简</vt:lpstr>
      <vt:lpstr>Kozuka Gothic Pr6N EL</vt:lpstr>
      <vt:lpstr>方正幼线简体</vt:lpstr>
      <vt:lpstr>Aparajita</vt:lpstr>
      <vt:lpstr>冬青黑体简体中文</vt:lpstr>
      <vt:lpstr>方正行黑简体</vt:lpstr>
      <vt:lpstr>汉仪中黑KW</vt:lpstr>
      <vt:lpstr>Aharoni</vt:lpstr>
      <vt:lpstr>微软雅黑</vt:lpstr>
      <vt:lpstr>汉仪旗黑</vt:lpstr>
      <vt:lpstr>宋体</vt:lpstr>
      <vt:lpstr>Arial Unicode MS</vt:lpstr>
      <vt:lpstr>Calibri</vt:lpstr>
      <vt:lpstr>宋体-简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枫雅ༀམཎིཔདྨེཧཱུྃ</cp:lastModifiedBy>
  <cp:revision>39</cp:revision>
  <dcterms:created xsi:type="dcterms:W3CDTF">2023-08-23T04:19:09Z</dcterms:created>
  <dcterms:modified xsi:type="dcterms:W3CDTF">2023-08-23T04:19:09Z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KSOTemplateUUID">
    <vt:lpwstr>v1.0_mb_WJQh1R27ieqBCH09qVbu2g==</vt:lpwstr>
  </property>
  <property fmtid="{D5CDD505-2E9C-101B-9397-08002B2CF9AE}" pid="4" name="ICV">
    <vt:lpwstr>A997D4ECC4ADDCC6B182E464583835B2_41</vt:lpwstr>
  </property>
</Properties>
</file>