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21"/>
  </p:notesMasterIdLst>
  <p:sldIdLst>
    <p:sldId id="256" r:id="rId2"/>
    <p:sldId id="257" r:id="rId3"/>
    <p:sldId id="261" r:id="rId4"/>
    <p:sldId id="260" r:id="rId5"/>
    <p:sldId id="266" r:id="rId6"/>
    <p:sldId id="267" r:id="rId7"/>
    <p:sldId id="268" r:id="rId8"/>
    <p:sldId id="269" r:id="rId9"/>
    <p:sldId id="270" r:id="rId10"/>
    <p:sldId id="271" r:id="rId11"/>
    <p:sldId id="258" r:id="rId12"/>
    <p:sldId id="259" r:id="rId13"/>
    <p:sldId id="262" r:id="rId14"/>
    <p:sldId id="265" r:id="rId15"/>
    <p:sldId id="263" r:id="rId16"/>
    <p:sldId id="272" r:id="rId17"/>
    <p:sldId id="273" r:id="rId18"/>
    <p:sldId id="274"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486"/>
  </p:normalViewPr>
  <p:slideViewPr>
    <p:cSldViewPr snapToGrid="0" snapToObjects="1">
      <p:cViewPr varScale="1">
        <p:scale>
          <a:sx n="89" d="100"/>
          <a:sy n="89" d="100"/>
        </p:scale>
        <p:origin x="13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52D39-3762-5D43-B0EA-C41E89C17930}" type="datetimeFigureOut">
              <a:rPr lang="en-US" smtClean="0"/>
              <a:t>8/27/19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C4535-281E-0D48-A68E-ACD357461ACB}" type="slidenum">
              <a:rPr lang="en-US" smtClean="0"/>
              <a:t>‹#›</a:t>
            </a:fld>
            <a:endParaRPr lang="en-US"/>
          </a:p>
        </p:txBody>
      </p:sp>
    </p:spTree>
    <p:extLst>
      <p:ext uri="{BB962C8B-B14F-4D97-AF65-F5344CB8AC3E}">
        <p14:creationId xmlns:p14="http://schemas.microsoft.com/office/powerpoint/2010/main" val="3460074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C4535-281E-0D48-A68E-ACD357461ACB}" type="slidenum">
              <a:rPr lang="en-US" smtClean="0"/>
              <a:t>1</a:t>
            </a:fld>
            <a:endParaRPr lang="en-US"/>
          </a:p>
        </p:txBody>
      </p:sp>
    </p:spTree>
    <p:extLst>
      <p:ext uri="{BB962C8B-B14F-4D97-AF65-F5344CB8AC3E}">
        <p14:creationId xmlns:p14="http://schemas.microsoft.com/office/powerpoint/2010/main" val="312222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supermarket dataset describes the spending, product, and shopping date of supermarket customer. The dataset also consists of sales of the supermarket which have recorded in 4 different branches for one year and six months of data. We can use this information to find the pattern of customer behavior and extract the insight that brings it into business action. </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70C4535-281E-0D48-A68E-ACD357461ACB}" type="slidenum">
              <a:rPr lang="en-US" smtClean="0"/>
              <a:t>2</a:t>
            </a:fld>
            <a:endParaRPr lang="en-US"/>
          </a:p>
        </p:txBody>
      </p:sp>
    </p:spTree>
    <p:extLst>
      <p:ext uri="{BB962C8B-B14F-4D97-AF65-F5344CB8AC3E}">
        <p14:creationId xmlns:p14="http://schemas.microsoft.com/office/powerpoint/2010/main" val="3326238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C4535-281E-0D48-A68E-ACD357461ACB}" type="slidenum">
              <a:rPr lang="en-US" smtClean="0"/>
              <a:t>3</a:t>
            </a:fld>
            <a:endParaRPr lang="en-US"/>
          </a:p>
        </p:txBody>
      </p:sp>
    </p:spTree>
    <p:extLst>
      <p:ext uri="{BB962C8B-B14F-4D97-AF65-F5344CB8AC3E}">
        <p14:creationId xmlns:p14="http://schemas.microsoft.com/office/powerpoint/2010/main" val="463823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th-TH" dirty="0"/>
              <a:t>ดูว่าช่วงไหน ยอดขายไม่ดี จะได้ จัด</a:t>
            </a:r>
            <a:r>
              <a:rPr lang="en-US" dirty="0"/>
              <a:t> promotion </a:t>
            </a:r>
            <a:r>
              <a:rPr lang="th-TH" dirty="0"/>
              <a:t>ช่วง นั้น เพื่อกระตุ้นยอดขาย</a:t>
            </a:r>
          </a:p>
          <a:p>
            <a:pPr marL="228600" indent="-228600">
              <a:buAutoNum type="arabicPeriod"/>
            </a:pPr>
            <a:r>
              <a:rPr lang="th-TH" dirty="0"/>
              <a:t>ดูว่า </a:t>
            </a:r>
            <a:r>
              <a:rPr lang="en-US" dirty="0"/>
              <a:t>Product </a:t>
            </a:r>
            <a:r>
              <a:rPr lang="th-TH" dirty="0"/>
              <a:t>ที่ขายดี และลูกค้าให้ความสนใจมาก จะได้หา สินค้าที่มีลักษณะเดียวกันมาขายเพิ่ม</a:t>
            </a:r>
            <a:endParaRPr lang="en-US" dirty="0"/>
          </a:p>
          <a:p>
            <a:r>
              <a:rPr lang="en-US" dirty="0"/>
              <a:t>3. </a:t>
            </a:r>
            <a:r>
              <a:rPr lang="th-TH" dirty="0"/>
              <a:t>เพื่อที่ว่า จะทำยังไง ให้ลูกค้า มาบ่อยขึ้น เพื่อเพิ่ม </a:t>
            </a:r>
            <a:r>
              <a:rPr lang="en-US" dirty="0"/>
              <a:t>% Active LTM </a:t>
            </a:r>
            <a:r>
              <a:rPr lang="th-TH" dirty="0"/>
              <a:t>ซึ่งจะทำให้ลูกค้ามีโอกาส </a:t>
            </a:r>
            <a:r>
              <a:rPr lang="en-US" dirty="0"/>
              <a:t>Spend </a:t>
            </a:r>
            <a:r>
              <a:rPr lang="th-TH" dirty="0"/>
              <a:t>มากยิ่งขึ้น</a:t>
            </a:r>
            <a:endParaRPr lang="en-US" dirty="0"/>
          </a:p>
          <a:p>
            <a:r>
              <a:rPr lang="en-US" dirty="0"/>
              <a:t>4. </a:t>
            </a:r>
            <a:r>
              <a:rPr lang="th-TH" dirty="0"/>
              <a:t>ถ้า </a:t>
            </a:r>
            <a:r>
              <a:rPr lang="en-US" dirty="0"/>
              <a:t>Location </a:t>
            </a:r>
            <a:r>
              <a:rPr lang="th-TH" dirty="0"/>
              <a:t>ไม่มีผล เช่น ตอนนั้นยอดตก ก็คือ ตกทุกสาขา จะได้ ตัดสาเหตุจาก </a:t>
            </a:r>
            <a:r>
              <a:rPr lang="en-US" dirty="0"/>
              <a:t>location </a:t>
            </a:r>
            <a:r>
              <a:rPr lang="th-TH" dirty="0"/>
              <a:t>ทิ้งไป</a:t>
            </a:r>
            <a:endParaRPr lang="en-US" dirty="0"/>
          </a:p>
        </p:txBody>
      </p:sp>
      <p:sp>
        <p:nvSpPr>
          <p:cNvPr id="4" name="Slide Number Placeholder 3"/>
          <p:cNvSpPr>
            <a:spLocks noGrp="1"/>
          </p:cNvSpPr>
          <p:nvPr>
            <p:ph type="sldNum" sz="quarter" idx="5"/>
          </p:nvPr>
        </p:nvSpPr>
        <p:spPr/>
        <p:txBody>
          <a:bodyPr/>
          <a:lstStyle/>
          <a:p>
            <a:fld id="{E70C4535-281E-0D48-A68E-ACD357461ACB}" type="slidenum">
              <a:rPr lang="en-US" smtClean="0"/>
              <a:t>4</a:t>
            </a:fld>
            <a:endParaRPr lang="en-US"/>
          </a:p>
        </p:txBody>
      </p:sp>
    </p:spTree>
    <p:extLst>
      <p:ext uri="{BB962C8B-B14F-4D97-AF65-F5344CB8AC3E}">
        <p14:creationId xmlns:p14="http://schemas.microsoft.com/office/powerpoint/2010/main" val="3216344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แบ่ง </a:t>
            </a:r>
            <a:r>
              <a:rPr lang="en-US" dirty="0"/>
              <a:t>cluster </a:t>
            </a:r>
            <a:r>
              <a:rPr lang="th-TH" dirty="0"/>
              <a:t>ทำไม และ ควรใส่ </a:t>
            </a:r>
            <a:r>
              <a:rPr lang="en-US" dirty="0"/>
              <a:t>legend </a:t>
            </a:r>
            <a:r>
              <a:rPr lang="th-TH"/>
              <a:t>ด้วย</a:t>
            </a:r>
            <a:endParaRPr lang="en-US" dirty="0"/>
          </a:p>
        </p:txBody>
      </p:sp>
      <p:sp>
        <p:nvSpPr>
          <p:cNvPr id="4" name="Slide Number Placeholder 3"/>
          <p:cNvSpPr>
            <a:spLocks noGrp="1"/>
          </p:cNvSpPr>
          <p:nvPr>
            <p:ph type="sldNum" sz="quarter" idx="5"/>
          </p:nvPr>
        </p:nvSpPr>
        <p:spPr/>
        <p:txBody>
          <a:bodyPr/>
          <a:lstStyle/>
          <a:p>
            <a:fld id="{E70C4535-281E-0D48-A68E-ACD357461ACB}" type="slidenum">
              <a:rPr lang="en-US" smtClean="0"/>
              <a:t>12</a:t>
            </a:fld>
            <a:endParaRPr lang="en-US"/>
          </a:p>
        </p:txBody>
      </p:sp>
    </p:spTree>
    <p:extLst>
      <p:ext uri="{BB962C8B-B14F-4D97-AF65-F5344CB8AC3E}">
        <p14:creationId xmlns:p14="http://schemas.microsoft.com/office/powerpoint/2010/main" val="1101575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C4535-281E-0D48-A68E-ACD357461ACB}" type="slidenum">
              <a:rPr lang="en-US" smtClean="0"/>
              <a:t>14</a:t>
            </a:fld>
            <a:endParaRPr lang="en-US"/>
          </a:p>
        </p:txBody>
      </p:sp>
    </p:spTree>
    <p:extLst>
      <p:ext uri="{BB962C8B-B14F-4D97-AF65-F5344CB8AC3E}">
        <p14:creationId xmlns:p14="http://schemas.microsoft.com/office/powerpoint/2010/main" val="1158762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ปีกกา </a:t>
            </a:r>
            <a:r>
              <a:rPr lang="en-US" dirty="0" err="1"/>
              <a:t>chris</a:t>
            </a:r>
            <a:r>
              <a:rPr lang="en-US" dirty="0"/>
              <a:t> effect</a:t>
            </a:r>
          </a:p>
        </p:txBody>
      </p:sp>
      <p:sp>
        <p:nvSpPr>
          <p:cNvPr id="4" name="Slide Number Placeholder 3"/>
          <p:cNvSpPr>
            <a:spLocks noGrp="1"/>
          </p:cNvSpPr>
          <p:nvPr>
            <p:ph type="sldNum" sz="quarter" idx="5"/>
          </p:nvPr>
        </p:nvSpPr>
        <p:spPr/>
        <p:txBody>
          <a:bodyPr/>
          <a:lstStyle/>
          <a:p>
            <a:fld id="{E70C4535-281E-0D48-A68E-ACD357461ACB}" type="slidenum">
              <a:rPr lang="en-US" smtClean="0"/>
              <a:t>15</a:t>
            </a:fld>
            <a:endParaRPr lang="en-US"/>
          </a:p>
        </p:txBody>
      </p:sp>
    </p:spTree>
    <p:extLst>
      <p:ext uri="{BB962C8B-B14F-4D97-AF65-F5344CB8AC3E}">
        <p14:creationId xmlns:p14="http://schemas.microsoft.com/office/powerpoint/2010/main" val="3475886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above chart, customer cluster 3 and 2 have the number of customer is 719/4891 = 14.7% can generate sales up to 995,666/1,244,919 = 80.0% which follow </a:t>
            </a: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Pareto principle</a:t>
            </a:r>
            <a:r>
              <a:rPr lang="en-US" sz="1200" b="0" i="0" u="none" strike="noStrike" kern="1200" dirty="0">
                <a:solidFill>
                  <a:schemeClr val="tx1"/>
                </a:solidFill>
                <a:effectLst/>
                <a:latin typeface="+mn-lt"/>
                <a:ea typeface="+mn-ea"/>
                <a:cs typeface="+mn-cs"/>
              </a:rPr>
              <a:t> (also known as the </a:t>
            </a:r>
            <a:r>
              <a:rPr lang="en-US" sz="1200" b="1" i="0" u="none" strike="noStrike" kern="1200" dirty="0">
                <a:solidFill>
                  <a:schemeClr val="tx1"/>
                </a:solidFill>
                <a:effectLst/>
                <a:latin typeface="+mn-lt"/>
                <a:ea typeface="+mn-ea"/>
                <a:cs typeface="+mn-cs"/>
              </a:rPr>
              <a:t>80/20 rule</a:t>
            </a:r>
            <a:r>
              <a:rPr lang="en-US" sz="1200" b="0" i="0" u="none" strike="noStrike" kern="1200" dirty="0">
                <a:solidFill>
                  <a:schemeClr val="tx1"/>
                </a:solidFill>
                <a:effectLst/>
                <a:latin typeface="+mn-lt"/>
                <a:ea typeface="+mn-ea"/>
                <a:cs typeface="+mn-cs"/>
              </a:rPr>
              <a:t>, the </a:t>
            </a:r>
            <a:r>
              <a:rPr lang="en-US" sz="1200" b="1" i="0" u="none" strike="noStrike" kern="1200" dirty="0">
                <a:solidFill>
                  <a:schemeClr val="tx1"/>
                </a:solidFill>
                <a:effectLst/>
                <a:latin typeface="+mn-lt"/>
                <a:ea typeface="+mn-ea"/>
                <a:cs typeface="+mn-cs"/>
              </a:rPr>
              <a:t>law of the vital few) </a:t>
            </a:r>
            <a:r>
              <a:rPr lang="en-US" sz="1200" b="0" i="0" u="none" strike="noStrike" kern="1200" dirty="0">
                <a:solidFill>
                  <a:schemeClr val="tx1"/>
                </a:solidFill>
                <a:effectLst/>
                <a:latin typeface="+mn-lt"/>
                <a:ea typeface="+mn-ea"/>
                <a:cs typeface="+mn-cs"/>
              </a:rPr>
              <a:t>states that, for many events, roughly 80% of the effects come from 20% of the causes.</a:t>
            </a:r>
            <a:endParaRPr lang="en-US" dirty="0"/>
          </a:p>
        </p:txBody>
      </p:sp>
      <p:sp>
        <p:nvSpPr>
          <p:cNvPr id="4" name="Slide Number Placeholder 3"/>
          <p:cNvSpPr>
            <a:spLocks noGrp="1"/>
          </p:cNvSpPr>
          <p:nvPr>
            <p:ph type="sldNum" sz="quarter" idx="5"/>
          </p:nvPr>
        </p:nvSpPr>
        <p:spPr/>
        <p:txBody>
          <a:bodyPr/>
          <a:lstStyle/>
          <a:p>
            <a:fld id="{E70C4535-281E-0D48-A68E-ACD357461ACB}" type="slidenum">
              <a:rPr lang="en-US" smtClean="0"/>
              <a:t>18</a:t>
            </a:fld>
            <a:endParaRPr lang="en-US"/>
          </a:p>
        </p:txBody>
      </p:sp>
    </p:spTree>
    <p:extLst>
      <p:ext uri="{BB962C8B-B14F-4D97-AF65-F5344CB8AC3E}">
        <p14:creationId xmlns:p14="http://schemas.microsoft.com/office/powerpoint/2010/main" val="2335611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smtClean="0"/>
              <a:t>8/27/19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428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8/27/19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941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smtClean="0"/>
              <a:t>8/27/19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5068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smtClean="0"/>
              <a:t>8/27/19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034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smtClean="0"/>
              <a:t>8/27/19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7472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8/27/19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039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smtClean="0"/>
              <a:t>8/27/19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4732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8/27/19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3982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8/27/19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315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8/27/19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325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8/27/19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839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8/27/19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749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8/27/19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516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8/27/19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806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8/27/19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419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8/27/19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75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8/27/19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6465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smtClean="0"/>
              <a:t>8/27/19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897699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tacafethailan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9E31-4F7B-0E47-A53D-F20F4DF57824}"/>
              </a:ext>
            </a:extLst>
          </p:cNvPr>
          <p:cNvSpPr>
            <a:spLocks noGrp="1"/>
          </p:cNvSpPr>
          <p:nvPr>
            <p:ph type="ctrTitle"/>
          </p:nvPr>
        </p:nvSpPr>
        <p:spPr/>
        <p:txBody>
          <a:bodyPr/>
          <a:lstStyle/>
          <a:p>
            <a:r>
              <a:rPr lang="en-US" dirty="0"/>
              <a:t>Supermarket dataset</a:t>
            </a:r>
          </a:p>
        </p:txBody>
      </p:sp>
      <p:sp>
        <p:nvSpPr>
          <p:cNvPr id="3" name="Subtitle 2">
            <a:extLst>
              <a:ext uri="{FF2B5EF4-FFF2-40B4-BE49-F238E27FC236}">
                <a16:creationId xmlns:a16="http://schemas.microsoft.com/office/drawing/2014/main" id="{EA57104C-BDA9-0F46-988B-222AF365B10F}"/>
              </a:ext>
            </a:extLst>
          </p:cNvPr>
          <p:cNvSpPr>
            <a:spLocks noGrp="1"/>
          </p:cNvSpPr>
          <p:nvPr>
            <p:ph type="subTitle" idx="1"/>
          </p:nvPr>
        </p:nvSpPr>
        <p:spPr>
          <a:xfrm rot="21420000">
            <a:off x="983062" y="3405193"/>
            <a:ext cx="9755187" cy="550333"/>
          </a:xfrm>
        </p:spPr>
        <p:txBody>
          <a:bodyPr/>
          <a:lstStyle/>
          <a:p>
            <a:r>
              <a:rPr lang="en-US" dirty="0"/>
              <a:t>Parin </a:t>
            </a:r>
            <a:r>
              <a:rPr lang="en-US" dirty="0" err="1"/>
              <a:t>kittipongdaja</a:t>
            </a:r>
            <a:endParaRPr lang="en-US" dirty="0"/>
          </a:p>
          <a:p>
            <a:r>
              <a:rPr lang="en-US" b="1" dirty="0">
                <a:latin typeface="Rockwell Condensed" panose="02060603050405020104" pitchFamily="18" charset="77"/>
              </a:rPr>
              <a:t>M.Sc. CSIS : Data Science</a:t>
            </a:r>
            <a:endParaRPr lang="en-US" dirty="0"/>
          </a:p>
        </p:txBody>
      </p:sp>
      <p:sp>
        <p:nvSpPr>
          <p:cNvPr id="5" name="Subtitle 2">
            <a:extLst>
              <a:ext uri="{FF2B5EF4-FFF2-40B4-BE49-F238E27FC236}">
                <a16:creationId xmlns:a16="http://schemas.microsoft.com/office/drawing/2014/main" id="{B86C5D80-2D40-E945-99CB-3E7FC5D6D78E}"/>
              </a:ext>
            </a:extLst>
          </p:cNvPr>
          <p:cNvSpPr txBox="1">
            <a:spLocks/>
          </p:cNvSpPr>
          <p:nvPr/>
        </p:nvSpPr>
        <p:spPr>
          <a:xfrm rot="21420000">
            <a:off x="1189252" y="4928334"/>
            <a:ext cx="9755187" cy="550333"/>
          </a:xfrm>
          <a:prstGeom prst="rect">
            <a:avLst/>
          </a:prstGeom>
        </p:spPr>
        <p:txBody>
          <a:bodyPr vert="horz" lIns="91440" tIns="45720" rIns="91440" bIns="45720" rtlCol="0" anchor="t">
            <a:noAutofit/>
          </a:bodyPr>
          <a:lstStyle>
            <a:lvl1pPr marL="0" indent="0" algn="r" defTabSz="914400" rtl="0" eaLnBrk="1" latinLnBrk="0" hangingPunct="1">
              <a:lnSpc>
                <a:spcPct val="120000"/>
              </a:lnSpc>
              <a:spcBef>
                <a:spcPts val="1000"/>
              </a:spcBef>
              <a:buClr>
                <a:schemeClr val="accent1"/>
              </a:buClr>
              <a:buSzPct val="160000"/>
              <a:buFont typeface="Arial" panose="020B0604020202020204" pitchFamily="34" charset="0"/>
              <a:buNone/>
              <a:defRPr sz="28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9pPr>
          </a:lstStyle>
          <a:p>
            <a:r>
              <a:rPr lang="en-US" sz="2000" dirty="0">
                <a:solidFill>
                  <a:schemeClr val="bg2">
                    <a:lumMod val="20000"/>
                    <a:lumOff val="80000"/>
                  </a:schemeClr>
                </a:solidFill>
              </a:rPr>
              <a:t>Presentation for Applying Data Scientist Position @ </a:t>
            </a:r>
            <a:r>
              <a:rPr lang="en-US" sz="2000" dirty="0">
                <a:solidFill>
                  <a:srgbClr val="00B0F0"/>
                </a:solidFill>
                <a:hlinkClick r:id="rId3">
                  <a:extLst>
                    <a:ext uri="{A12FA001-AC4F-418D-AE19-62706E023703}">
                      <ahyp:hlinkClr xmlns:ahyp="http://schemas.microsoft.com/office/drawing/2018/hyperlinkcolor" val="tx"/>
                    </a:ext>
                  </a:extLst>
                </a:hlinkClick>
              </a:rPr>
              <a:t>Data Café Thailand</a:t>
            </a:r>
          </a:p>
        </p:txBody>
      </p:sp>
    </p:spTree>
    <p:extLst>
      <p:ext uri="{BB962C8B-B14F-4D97-AF65-F5344CB8AC3E}">
        <p14:creationId xmlns:p14="http://schemas.microsoft.com/office/powerpoint/2010/main" val="2220555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4794-61FC-7447-9605-8F8ADCFABF46}"/>
              </a:ext>
            </a:extLst>
          </p:cNvPr>
          <p:cNvSpPr>
            <a:spLocks noGrp="1"/>
          </p:cNvSpPr>
          <p:nvPr>
            <p:ph type="title"/>
          </p:nvPr>
        </p:nvSpPr>
        <p:spPr/>
        <p:txBody>
          <a:bodyPr/>
          <a:lstStyle/>
          <a:p>
            <a:r>
              <a:rPr lang="en-US" dirty="0"/>
              <a:t>Processing Step (4/4)</a:t>
            </a:r>
          </a:p>
        </p:txBody>
      </p:sp>
      <p:sp>
        <p:nvSpPr>
          <p:cNvPr id="3" name="Content Placeholder 2">
            <a:extLst>
              <a:ext uri="{FF2B5EF4-FFF2-40B4-BE49-F238E27FC236}">
                <a16:creationId xmlns:a16="http://schemas.microsoft.com/office/drawing/2014/main" id="{BD0AD2B2-EC66-9F47-B6F8-55E6DC132655}"/>
              </a:ext>
            </a:extLst>
          </p:cNvPr>
          <p:cNvSpPr>
            <a:spLocks noGrp="1"/>
          </p:cNvSpPr>
          <p:nvPr>
            <p:ph sz="quarter" idx="13"/>
          </p:nvPr>
        </p:nvSpPr>
        <p:spPr/>
        <p:txBody>
          <a:bodyPr>
            <a:normAutofit/>
          </a:bodyPr>
          <a:lstStyle/>
          <a:p>
            <a:r>
              <a:rPr lang="en-US" sz="2200" b="1" u="sng" dirty="0">
                <a:latin typeface="Arial" panose="020B0604020202020204" pitchFamily="34" charset="0"/>
                <a:cs typeface="Arial" panose="020B0604020202020204" pitchFamily="34" charset="0"/>
              </a:rPr>
              <a:t>Store Profile </a:t>
            </a:r>
          </a:p>
          <a:p>
            <a:pPr lvl="1"/>
            <a:r>
              <a:rPr lang="en-US" dirty="0">
                <a:latin typeface="Arial" panose="020B0604020202020204" pitchFamily="34" charset="0"/>
                <a:cs typeface="Arial" panose="020B0604020202020204" pitchFamily="34" charset="0"/>
              </a:rPr>
              <a:t>Create new Measures name ‘Sales per month’ using ‘Sales’ and ‘Shop date’ column to calculate sales per month.</a:t>
            </a:r>
          </a:p>
          <a:p>
            <a:pPr lvl="1"/>
            <a:r>
              <a:rPr lang="en-US" dirty="0">
                <a:latin typeface="Arial" panose="020B0604020202020204" pitchFamily="34" charset="0"/>
                <a:cs typeface="Arial" panose="020B0604020202020204" pitchFamily="34" charset="0"/>
              </a:rPr>
              <a:t>Create store profile chart using Count distinct of ‘Cust Code’ and ‘ Sales per month’ and separate by ‘store Code’ into each quarter to look profile of sales of each store.</a:t>
            </a:r>
          </a:p>
        </p:txBody>
      </p:sp>
    </p:spTree>
    <p:extLst>
      <p:ext uri="{BB962C8B-B14F-4D97-AF65-F5344CB8AC3E}">
        <p14:creationId xmlns:p14="http://schemas.microsoft.com/office/powerpoint/2010/main" val="127439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A6A0-5554-D34D-AC53-E76D610A46FC}"/>
              </a:ext>
            </a:extLst>
          </p:cNvPr>
          <p:cNvSpPr>
            <a:spLocks noGrp="1"/>
          </p:cNvSpPr>
          <p:nvPr>
            <p:ph type="title"/>
          </p:nvPr>
        </p:nvSpPr>
        <p:spPr/>
        <p:txBody>
          <a:bodyPr>
            <a:normAutofit/>
          </a:bodyPr>
          <a:lstStyle/>
          <a:p>
            <a:r>
              <a:rPr lang="en-US" sz="3600" dirty="0"/>
              <a:t>1. What is the sales amount of the supermarket in hourly time?</a:t>
            </a:r>
          </a:p>
        </p:txBody>
      </p:sp>
      <p:sp>
        <p:nvSpPr>
          <p:cNvPr id="3" name="Content Placeholder 2">
            <a:extLst>
              <a:ext uri="{FF2B5EF4-FFF2-40B4-BE49-F238E27FC236}">
                <a16:creationId xmlns:a16="http://schemas.microsoft.com/office/drawing/2014/main" id="{9FDD6943-6C20-0E43-8CA4-EA6872E2755A}"/>
              </a:ext>
            </a:extLst>
          </p:cNvPr>
          <p:cNvSpPr>
            <a:spLocks noGrp="1"/>
          </p:cNvSpPr>
          <p:nvPr>
            <p:ph sz="quarter" idx="13"/>
          </p:nvPr>
        </p:nvSpPr>
        <p:spPr>
          <a:xfrm>
            <a:off x="5943601" y="2063396"/>
            <a:ext cx="5136906" cy="3311189"/>
          </a:xfrm>
        </p:spPr>
        <p:txBody>
          <a:bodyPr/>
          <a:lstStyle/>
          <a:p>
            <a:r>
              <a:rPr lang="en-US" dirty="0">
                <a:latin typeface="Arial" panose="020B0604020202020204" pitchFamily="34" charset="0"/>
                <a:cs typeface="Arial" panose="020B0604020202020204" pitchFamily="34" charset="0"/>
              </a:rPr>
              <a:t>During 8-12 and 17-21 of shop hour has sales below average </a:t>
            </a:r>
          </a:p>
          <a:p>
            <a:r>
              <a:rPr lang="en-US" dirty="0">
                <a:latin typeface="Arial" panose="020B0604020202020204" pitchFamily="34" charset="0"/>
                <a:cs typeface="Arial" panose="020B0604020202020204" pitchFamily="34" charset="0"/>
              </a:rPr>
              <a:t>We should set up promotion on this period for increasing the sales</a:t>
            </a:r>
          </a:p>
        </p:txBody>
      </p:sp>
      <p:pic>
        <p:nvPicPr>
          <p:cNvPr id="5" name="Picture 4">
            <a:extLst>
              <a:ext uri="{FF2B5EF4-FFF2-40B4-BE49-F238E27FC236}">
                <a16:creationId xmlns:a16="http://schemas.microsoft.com/office/drawing/2014/main" id="{1E8FF341-BB6A-AE4E-AD52-42866D8D79ED}"/>
              </a:ext>
            </a:extLst>
          </p:cNvPr>
          <p:cNvPicPr>
            <a:picLocks noChangeAspect="1"/>
          </p:cNvPicPr>
          <p:nvPr/>
        </p:nvPicPr>
        <p:blipFill>
          <a:blip r:embed="rId2"/>
          <a:stretch>
            <a:fillRect/>
          </a:stretch>
        </p:blipFill>
        <p:spPr>
          <a:xfrm>
            <a:off x="881744" y="1837765"/>
            <a:ext cx="4865914" cy="4771921"/>
          </a:xfrm>
          <a:prstGeom prst="rect">
            <a:avLst/>
          </a:prstGeom>
        </p:spPr>
      </p:pic>
    </p:spTree>
    <p:extLst>
      <p:ext uri="{BB962C8B-B14F-4D97-AF65-F5344CB8AC3E}">
        <p14:creationId xmlns:p14="http://schemas.microsoft.com/office/powerpoint/2010/main" val="388507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B2DA-1D51-684C-8075-AFE7E416BB53}"/>
              </a:ext>
            </a:extLst>
          </p:cNvPr>
          <p:cNvSpPr>
            <a:spLocks noGrp="1"/>
          </p:cNvSpPr>
          <p:nvPr>
            <p:ph type="title"/>
          </p:nvPr>
        </p:nvSpPr>
        <p:spPr/>
        <p:txBody>
          <a:bodyPr>
            <a:normAutofit/>
          </a:bodyPr>
          <a:lstStyle/>
          <a:p>
            <a:r>
              <a:rPr lang="en-US" sz="3600" dirty="0"/>
              <a:t>2. Which product can generate the highest sales and number of the customer?</a:t>
            </a:r>
          </a:p>
        </p:txBody>
      </p:sp>
      <p:pic>
        <p:nvPicPr>
          <p:cNvPr id="5" name="Picture 4">
            <a:extLst>
              <a:ext uri="{FF2B5EF4-FFF2-40B4-BE49-F238E27FC236}">
                <a16:creationId xmlns:a16="http://schemas.microsoft.com/office/drawing/2014/main" id="{A81E2E02-73BF-E345-B9A4-422801FA439C}"/>
              </a:ext>
            </a:extLst>
          </p:cNvPr>
          <p:cNvPicPr>
            <a:picLocks noChangeAspect="1"/>
          </p:cNvPicPr>
          <p:nvPr/>
        </p:nvPicPr>
        <p:blipFill>
          <a:blip r:embed="rId3"/>
          <a:stretch>
            <a:fillRect/>
          </a:stretch>
        </p:blipFill>
        <p:spPr>
          <a:xfrm>
            <a:off x="440871" y="1837765"/>
            <a:ext cx="5492646" cy="4579364"/>
          </a:xfrm>
          <a:prstGeom prst="rect">
            <a:avLst/>
          </a:prstGeom>
        </p:spPr>
      </p:pic>
      <p:sp>
        <p:nvSpPr>
          <p:cNvPr id="6" name="Content Placeholder 2">
            <a:extLst>
              <a:ext uri="{FF2B5EF4-FFF2-40B4-BE49-F238E27FC236}">
                <a16:creationId xmlns:a16="http://schemas.microsoft.com/office/drawing/2014/main" id="{3C551F4F-59EB-4247-A861-3925D70951CB}"/>
              </a:ext>
            </a:extLst>
          </p:cNvPr>
          <p:cNvSpPr txBox="1">
            <a:spLocks/>
          </p:cNvSpPr>
          <p:nvPr/>
        </p:nvSpPr>
        <p:spPr>
          <a:xfrm>
            <a:off x="5943601" y="2063396"/>
            <a:ext cx="5136906" cy="331118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latin typeface="Arial" panose="020B0604020202020204" pitchFamily="34" charset="0"/>
                <a:cs typeface="Arial" panose="020B0604020202020204" pitchFamily="34" charset="0"/>
              </a:rPr>
              <a:t>Prd0904358 , Prd0903052, and Prd0900121 can generate good both sales and number of customer. </a:t>
            </a:r>
          </a:p>
          <a:p>
            <a:r>
              <a:rPr lang="en-US" dirty="0">
                <a:latin typeface="Arial" panose="020B0604020202020204" pitchFamily="34" charset="0"/>
                <a:cs typeface="Arial" panose="020B0604020202020204" pitchFamily="34" charset="0"/>
              </a:rPr>
              <a:t>We can use these product profile to import a similar product for increasing the sales.</a:t>
            </a:r>
          </a:p>
        </p:txBody>
      </p:sp>
    </p:spTree>
    <p:extLst>
      <p:ext uri="{BB962C8B-B14F-4D97-AF65-F5344CB8AC3E}">
        <p14:creationId xmlns:p14="http://schemas.microsoft.com/office/powerpoint/2010/main" val="94487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53E1-4C20-4945-9070-E3BCD25F634F}"/>
              </a:ext>
            </a:extLst>
          </p:cNvPr>
          <p:cNvSpPr>
            <a:spLocks noGrp="1"/>
          </p:cNvSpPr>
          <p:nvPr>
            <p:ph type="title"/>
          </p:nvPr>
        </p:nvSpPr>
        <p:spPr/>
        <p:txBody>
          <a:bodyPr>
            <a:normAutofit/>
          </a:bodyPr>
          <a:lstStyle/>
          <a:p>
            <a:r>
              <a:rPr lang="en-US" sz="3600" dirty="0"/>
              <a:t>3. What customer distribution look like?</a:t>
            </a:r>
          </a:p>
        </p:txBody>
      </p:sp>
      <p:pic>
        <p:nvPicPr>
          <p:cNvPr id="4" name="Content Placeholder 3">
            <a:extLst>
              <a:ext uri="{FF2B5EF4-FFF2-40B4-BE49-F238E27FC236}">
                <a16:creationId xmlns:a16="http://schemas.microsoft.com/office/drawing/2014/main" id="{112BC7AB-9DB1-9E45-A225-AB8AE30ACDB6}"/>
              </a:ext>
            </a:extLst>
          </p:cNvPr>
          <p:cNvPicPr>
            <a:picLocks noGrp="1" noChangeAspect="1"/>
          </p:cNvPicPr>
          <p:nvPr>
            <p:ph sz="quarter" idx="13"/>
          </p:nvPr>
        </p:nvPicPr>
        <p:blipFill>
          <a:blip r:embed="rId2"/>
          <a:stretch>
            <a:fillRect/>
          </a:stretch>
        </p:blipFill>
        <p:spPr>
          <a:xfrm>
            <a:off x="685801" y="1671864"/>
            <a:ext cx="4660947" cy="4469221"/>
          </a:xfrm>
          <a:prstGeom prst="rect">
            <a:avLst/>
          </a:prstGeom>
        </p:spPr>
      </p:pic>
      <p:sp>
        <p:nvSpPr>
          <p:cNvPr id="5" name="Content Placeholder 2">
            <a:extLst>
              <a:ext uri="{FF2B5EF4-FFF2-40B4-BE49-F238E27FC236}">
                <a16:creationId xmlns:a16="http://schemas.microsoft.com/office/drawing/2014/main" id="{029E437D-A144-424D-8E67-3E011019C87F}"/>
              </a:ext>
            </a:extLst>
          </p:cNvPr>
          <p:cNvSpPr txBox="1">
            <a:spLocks/>
          </p:cNvSpPr>
          <p:nvPr/>
        </p:nvSpPr>
        <p:spPr>
          <a:xfrm>
            <a:off x="5943601" y="2063396"/>
            <a:ext cx="5339442" cy="3311189"/>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latin typeface="Arial" panose="020B0604020202020204" pitchFamily="34" charset="0"/>
                <a:cs typeface="Arial" panose="020B0604020202020204" pitchFamily="34" charset="0"/>
              </a:rPr>
              <a:t>The more % active LTM, the more chance of customer spending is increased.</a:t>
            </a:r>
          </a:p>
          <a:p>
            <a:r>
              <a:rPr lang="en-US" dirty="0">
                <a:latin typeface="Arial" panose="020B0604020202020204" pitchFamily="34" charset="0"/>
                <a:cs typeface="Arial" panose="020B0604020202020204" pitchFamily="34" charset="0"/>
              </a:rPr>
              <a:t>Customer cluster 3 is the cluster we should maintain their spending</a:t>
            </a:r>
          </a:p>
          <a:p>
            <a:r>
              <a:rPr lang="en-US" dirty="0">
                <a:latin typeface="Arial" panose="020B0604020202020204" pitchFamily="34" charset="0"/>
                <a:cs typeface="Arial" panose="020B0604020202020204" pitchFamily="34" charset="0"/>
              </a:rPr>
              <a:t>Customer Cluster 2 is the cluster we should focus on to increase their spending</a:t>
            </a:r>
          </a:p>
          <a:p>
            <a:r>
              <a:rPr lang="en-US" dirty="0">
                <a:latin typeface="Arial" panose="020B0604020202020204" pitchFamily="34" charset="0"/>
                <a:cs typeface="Arial" panose="020B0604020202020204" pitchFamily="34" charset="0"/>
              </a:rPr>
              <a:t>Customer Cluster 1 with high % active LTM we have plenty of room to improve the sales</a:t>
            </a:r>
          </a:p>
        </p:txBody>
      </p:sp>
      <p:pic>
        <p:nvPicPr>
          <p:cNvPr id="9" name="Picture 8">
            <a:extLst>
              <a:ext uri="{FF2B5EF4-FFF2-40B4-BE49-F238E27FC236}">
                <a16:creationId xmlns:a16="http://schemas.microsoft.com/office/drawing/2014/main" id="{879D6588-AF8F-974D-8A5A-1EAEFEF270E1}"/>
              </a:ext>
            </a:extLst>
          </p:cNvPr>
          <p:cNvPicPr>
            <a:picLocks noChangeAspect="1"/>
          </p:cNvPicPr>
          <p:nvPr/>
        </p:nvPicPr>
        <p:blipFill>
          <a:blip r:embed="rId3"/>
          <a:stretch>
            <a:fillRect/>
          </a:stretch>
        </p:blipFill>
        <p:spPr>
          <a:xfrm>
            <a:off x="1403374" y="2823829"/>
            <a:ext cx="1490610" cy="1185446"/>
          </a:xfrm>
          <a:prstGeom prst="rect">
            <a:avLst/>
          </a:prstGeom>
        </p:spPr>
      </p:pic>
    </p:spTree>
    <p:extLst>
      <p:ext uri="{BB962C8B-B14F-4D97-AF65-F5344CB8AC3E}">
        <p14:creationId xmlns:p14="http://schemas.microsoft.com/office/powerpoint/2010/main" val="167752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E2B0-13E6-664D-9716-24AA7EC2E9FF}"/>
              </a:ext>
            </a:extLst>
          </p:cNvPr>
          <p:cNvSpPr>
            <a:spLocks noGrp="1"/>
          </p:cNvSpPr>
          <p:nvPr>
            <p:ph type="title"/>
          </p:nvPr>
        </p:nvSpPr>
        <p:spPr/>
        <p:txBody>
          <a:bodyPr>
            <a:normAutofit/>
          </a:bodyPr>
          <a:lstStyle/>
          <a:p>
            <a:r>
              <a:rPr lang="en-US" sz="3600" dirty="0"/>
              <a:t>4. Which store has the most top performance?</a:t>
            </a:r>
          </a:p>
        </p:txBody>
      </p:sp>
      <p:sp>
        <p:nvSpPr>
          <p:cNvPr id="5" name="Content Placeholder 2">
            <a:extLst>
              <a:ext uri="{FF2B5EF4-FFF2-40B4-BE49-F238E27FC236}">
                <a16:creationId xmlns:a16="http://schemas.microsoft.com/office/drawing/2014/main" id="{60B71F2A-5FD7-D943-987A-CC60BE5630C8}"/>
              </a:ext>
            </a:extLst>
          </p:cNvPr>
          <p:cNvSpPr txBox="1">
            <a:spLocks/>
          </p:cNvSpPr>
          <p:nvPr/>
        </p:nvSpPr>
        <p:spPr>
          <a:xfrm>
            <a:off x="5943601" y="2063396"/>
            <a:ext cx="5472112" cy="331118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latin typeface="Arial" panose="020B0604020202020204" pitchFamily="34" charset="0"/>
                <a:cs typeface="Arial" panose="020B0604020202020204" pitchFamily="34" charset="0"/>
              </a:rPr>
              <a:t>Store00003 and Store 00001 are the top performance.</a:t>
            </a:r>
          </a:p>
          <a:p>
            <a:r>
              <a:rPr lang="en-US" dirty="0">
                <a:latin typeface="Arial" panose="020B0604020202020204" pitchFamily="34" charset="0"/>
                <a:cs typeface="Arial" panose="020B0604020202020204" pitchFamily="34" charset="0"/>
              </a:rPr>
              <a:t>At 2008 Q1 the sales per month decrease every store; therefore, the cause of sales drop should not come from location.</a:t>
            </a:r>
          </a:p>
        </p:txBody>
      </p:sp>
      <p:pic>
        <p:nvPicPr>
          <p:cNvPr id="7" name="Picture 6">
            <a:extLst>
              <a:ext uri="{FF2B5EF4-FFF2-40B4-BE49-F238E27FC236}">
                <a16:creationId xmlns:a16="http://schemas.microsoft.com/office/drawing/2014/main" id="{520CBA1D-F3C2-2C48-AC77-EE8783AD1EF9}"/>
              </a:ext>
            </a:extLst>
          </p:cNvPr>
          <p:cNvPicPr>
            <a:picLocks noChangeAspect="1"/>
          </p:cNvPicPr>
          <p:nvPr/>
        </p:nvPicPr>
        <p:blipFill>
          <a:blip r:embed="rId3"/>
          <a:stretch>
            <a:fillRect/>
          </a:stretch>
        </p:blipFill>
        <p:spPr>
          <a:xfrm>
            <a:off x="222816" y="1543850"/>
            <a:ext cx="5661426" cy="5020235"/>
          </a:xfrm>
          <a:prstGeom prst="rect">
            <a:avLst/>
          </a:prstGeom>
        </p:spPr>
      </p:pic>
    </p:spTree>
    <p:extLst>
      <p:ext uri="{BB962C8B-B14F-4D97-AF65-F5344CB8AC3E}">
        <p14:creationId xmlns:p14="http://schemas.microsoft.com/office/powerpoint/2010/main" val="2953262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B337-BE1C-244A-9C0D-CADF10CB98B5}"/>
              </a:ext>
            </a:extLst>
          </p:cNvPr>
          <p:cNvSpPr>
            <a:spLocks noGrp="1"/>
          </p:cNvSpPr>
          <p:nvPr>
            <p:ph type="title"/>
          </p:nvPr>
        </p:nvSpPr>
        <p:spPr/>
        <p:txBody>
          <a:bodyPr/>
          <a:lstStyle/>
          <a:p>
            <a:r>
              <a:rPr lang="en-US" dirty="0"/>
              <a:t>Other interesting insight</a:t>
            </a:r>
          </a:p>
        </p:txBody>
      </p:sp>
      <p:pic>
        <p:nvPicPr>
          <p:cNvPr id="4" name="Picture 3">
            <a:extLst>
              <a:ext uri="{FF2B5EF4-FFF2-40B4-BE49-F238E27FC236}">
                <a16:creationId xmlns:a16="http://schemas.microsoft.com/office/drawing/2014/main" id="{4B276AE4-C7C4-1742-83E7-ADAA37E64E80}"/>
              </a:ext>
            </a:extLst>
          </p:cNvPr>
          <p:cNvPicPr>
            <a:picLocks noChangeAspect="1"/>
          </p:cNvPicPr>
          <p:nvPr/>
        </p:nvPicPr>
        <p:blipFill>
          <a:blip r:embed="rId3"/>
          <a:stretch>
            <a:fillRect/>
          </a:stretch>
        </p:blipFill>
        <p:spPr>
          <a:xfrm>
            <a:off x="240634" y="1723465"/>
            <a:ext cx="5702967" cy="4611183"/>
          </a:xfrm>
          <a:prstGeom prst="rect">
            <a:avLst/>
          </a:prstGeom>
        </p:spPr>
      </p:pic>
      <p:sp>
        <p:nvSpPr>
          <p:cNvPr id="5" name="Content Placeholder 2">
            <a:extLst>
              <a:ext uri="{FF2B5EF4-FFF2-40B4-BE49-F238E27FC236}">
                <a16:creationId xmlns:a16="http://schemas.microsoft.com/office/drawing/2014/main" id="{2CE3B30A-57DA-2840-B90C-50CF5C6847C9}"/>
              </a:ext>
            </a:extLst>
          </p:cNvPr>
          <p:cNvSpPr txBox="1">
            <a:spLocks/>
          </p:cNvSpPr>
          <p:nvPr/>
        </p:nvSpPr>
        <p:spPr>
          <a:xfrm>
            <a:off x="5943601" y="2063396"/>
            <a:ext cx="5339442" cy="331118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latin typeface="Arial" panose="020B0604020202020204" pitchFamily="34" charset="0"/>
                <a:cs typeface="Arial" panose="020B0604020202020204" pitchFamily="34" charset="0"/>
              </a:rPr>
              <a:t>There has a peak of sale at December 22, 2007 and Lowest point at December 26, 2007.</a:t>
            </a:r>
          </a:p>
          <a:p>
            <a:r>
              <a:rPr lang="en-US" dirty="0">
                <a:latin typeface="Arial" panose="020B0604020202020204" pitchFamily="34" charset="0"/>
                <a:cs typeface="Arial" panose="020B0604020202020204" pitchFamily="34" charset="0"/>
              </a:rPr>
              <a:t>It could be the Christmas day that many people go out for shopping and stay at home after that</a:t>
            </a:r>
          </a:p>
        </p:txBody>
      </p:sp>
    </p:spTree>
    <p:extLst>
      <p:ext uri="{BB962C8B-B14F-4D97-AF65-F5344CB8AC3E}">
        <p14:creationId xmlns:p14="http://schemas.microsoft.com/office/powerpoint/2010/main" val="3136375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B337-BE1C-244A-9C0D-CADF10CB98B5}"/>
              </a:ext>
            </a:extLst>
          </p:cNvPr>
          <p:cNvSpPr>
            <a:spLocks noGrp="1"/>
          </p:cNvSpPr>
          <p:nvPr>
            <p:ph type="title"/>
          </p:nvPr>
        </p:nvSpPr>
        <p:spPr/>
        <p:txBody>
          <a:bodyPr/>
          <a:lstStyle/>
          <a:p>
            <a:r>
              <a:rPr lang="en-US" dirty="0"/>
              <a:t>Other interesting insight</a:t>
            </a:r>
          </a:p>
        </p:txBody>
      </p:sp>
      <p:sp>
        <p:nvSpPr>
          <p:cNvPr id="5" name="Content Placeholder 2">
            <a:extLst>
              <a:ext uri="{FF2B5EF4-FFF2-40B4-BE49-F238E27FC236}">
                <a16:creationId xmlns:a16="http://schemas.microsoft.com/office/drawing/2014/main" id="{2CE3B30A-57DA-2840-B90C-50CF5C6847C9}"/>
              </a:ext>
            </a:extLst>
          </p:cNvPr>
          <p:cNvSpPr txBox="1">
            <a:spLocks/>
          </p:cNvSpPr>
          <p:nvPr/>
        </p:nvSpPr>
        <p:spPr>
          <a:xfrm>
            <a:off x="5943601" y="2063396"/>
            <a:ext cx="5339442" cy="331118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latin typeface="Arial" panose="020B0604020202020204" pitchFamily="34" charset="0"/>
                <a:cs typeface="Arial" panose="020B0604020202020204" pitchFamily="34" charset="0"/>
              </a:rPr>
              <a:t>The product that generate great number of customer and sales has price between 0.7 – 1.70 </a:t>
            </a:r>
          </a:p>
          <a:p>
            <a:r>
              <a:rPr lang="en-US" dirty="0">
                <a:latin typeface="Arial" panose="020B0604020202020204" pitchFamily="34" charset="0"/>
                <a:cs typeface="Arial" panose="020B0604020202020204" pitchFamily="34" charset="0"/>
              </a:rPr>
              <a:t>We can use product which these price to increase number of customer.</a:t>
            </a:r>
          </a:p>
        </p:txBody>
      </p:sp>
      <p:pic>
        <p:nvPicPr>
          <p:cNvPr id="7" name="Picture 6">
            <a:extLst>
              <a:ext uri="{FF2B5EF4-FFF2-40B4-BE49-F238E27FC236}">
                <a16:creationId xmlns:a16="http://schemas.microsoft.com/office/drawing/2014/main" id="{D8F2D2BF-013F-9946-A258-F87A926FE767}"/>
              </a:ext>
            </a:extLst>
          </p:cNvPr>
          <p:cNvPicPr>
            <a:picLocks noChangeAspect="1"/>
          </p:cNvPicPr>
          <p:nvPr/>
        </p:nvPicPr>
        <p:blipFill>
          <a:blip r:embed="rId2"/>
          <a:stretch>
            <a:fillRect/>
          </a:stretch>
        </p:blipFill>
        <p:spPr>
          <a:xfrm>
            <a:off x="300037" y="2063396"/>
            <a:ext cx="5513425" cy="3022954"/>
          </a:xfrm>
          <a:prstGeom prst="rect">
            <a:avLst/>
          </a:prstGeom>
        </p:spPr>
      </p:pic>
    </p:spTree>
    <p:extLst>
      <p:ext uri="{BB962C8B-B14F-4D97-AF65-F5344CB8AC3E}">
        <p14:creationId xmlns:p14="http://schemas.microsoft.com/office/powerpoint/2010/main" val="2063690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B337-BE1C-244A-9C0D-CADF10CB98B5}"/>
              </a:ext>
            </a:extLst>
          </p:cNvPr>
          <p:cNvSpPr>
            <a:spLocks noGrp="1"/>
          </p:cNvSpPr>
          <p:nvPr>
            <p:ph type="title"/>
          </p:nvPr>
        </p:nvSpPr>
        <p:spPr/>
        <p:txBody>
          <a:bodyPr/>
          <a:lstStyle/>
          <a:p>
            <a:r>
              <a:rPr lang="en-US" dirty="0"/>
              <a:t>Other interesting insight</a:t>
            </a:r>
          </a:p>
        </p:txBody>
      </p:sp>
      <p:sp>
        <p:nvSpPr>
          <p:cNvPr id="5" name="Content Placeholder 2">
            <a:extLst>
              <a:ext uri="{FF2B5EF4-FFF2-40B4-BE49-F238E27FC236}">
                <a16:creationId xmlns:a16="http://schemas.microsoft.com/office/drawing/2014/main" id="{2CE3B30A-57DA-2840-B90C-50CF5C6847C9}"/>
              </a:ext>
            </a:extLst>
          </p:cNvPr>
          <p:cNvSpPr txBox="1">
            <a:spLocks/>
          </p:cNvSpPr>
          <p:nvPr/>
        </p:nvSpPr>
        <p:spPr>
          <a:xfrm>
            <a:off x="5943601" y="2063396"/>
            <a:ext cx="5339442" cy="331118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latin typeface="Arial" panose="020B0604020202020204" pitchFamily="34" charset="0"/>
                <a:cs typeface="Arial" panose="020B0604020202020204" pitchFamily="34" charset="0"/>
              </a:rPr>
              <a:t>There are some product that did not generate great number of customer but still generate good sales.</a:t>
            </a:r>
          </a:p>
        </p:txBody>
      </p:sp>
      <p:pic>
        <p:nvPicPr>
          <p:cNvPr id="3" name="Picture 2">
            <a:extLst>
              <a:ext uri="{FF2B5EF4-FFF2-40B4-BE49-F238E27FC236}">
                <a16:creationId xmlns:a16="http://schemas.microsoft.com/office/drawing/2014/main" id="{6273710A-62CE-7446-BFEA-303B6565F917}"/>
              </a:ext>
            </a:extLst>
          </p:cNvPr>
          <p:cNvPicPr>
            <a:picLocks noChangeAspect="1"/>
          </p:cNvPicPr>
          <p:nvPr/>
        </p:nvPicPr>
        <p:blipFill>
          <a:blip r:embed="rId2"/>
          <a:stretch>
            <a:fillRect/>
          </a:stretch>
        </p:blipFill>
        <p:spPr>
          <a:xfrm>
            <a:off x="685801" y="2063396"/>
            <a:ext cx="5175250" cy="4046746"/>
          </a:xfrm>
          <a:prstGeom prst="rect">
            <a:avLst/>
          </a:prstGeom>
        </p:spPr>
      </p:pic>
    </p:spTree>
    <p:extLst>
      <p:ext uri="{BB962C8B-B14F-4D97-AF65-F5344CB8AC3E}">
        <p14:creationId xmlns:p14="http://schemas.microsoft.com/office/powerpoint/2010/main" val="133081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B337-BE1C-244A-9C0D-CADF10CB98B5}"/>
              </a:ext>
            </a:extLst>
          </p:cNvPr>
          <p:cNvSpPr>
            <a:spLocks noGrp="1"/>
          </p:cNvSpPr>
          <p:nvPr>
            <p:ph type="title"/>
          </p:nvPr>
        </p:nvSpPr>
        <p:spPr/>
        <p:txBody>
          <a:bodyPr/>
          <a:lstStyle/>
          <a:p>
            <a:r>
              <a:rPr lang="en-US" dirty="0"/>
              <a:t>Other interesting insight</a:t>
            </a:r>
          </a:p>
        </p:txBody>
      </p:sp>
      <p:pic>
        <p:nvPicPr>
          <p:cNvPr id="7" name="Picture 6">
            <a:extLst>
              <a:ext uri="{FF2B5EF4-FFF2-40B4-BE49-F238E27FC236}">
                <a16:creationId xmlns:a16="http://schemas.microsoft.com/office/drawing/2014/main" id="{C5A1F2AB-15E9-B74B-99A3-D43EBF2A02D4}"/>
              </a:ext>
            </a:extLst>
          </p:cNvPr>
          <p:cNvPicPr>
            <a:picLocks noChangeAspect="1"/>
          </p:cNvPicPr>
          <p:nvPr/>
        </p:nvPicPr>
        <p:blipFill>
          <a:blip r:embed="rId3"/>
          <a:stretch>
            <a:fillRect/>
          </a:stretch>
        </p:blipFill>
        <p:spPr>
          <a:xfrm>
            <a:off x="1024284" y="1837765"/>
            <a:ext cx="10058399" cy="4313663"/>
          </a:xfrm>
          <a:prstGeom prst="rect">
            <a:avLst/>
          </a:prstGeom>
        </p:spPr>
      </p:pic>
      <p:sp>
        <p:nvSpPr>
          <p:cNvPr id="9" name="TextBox 8">
            <a:extLst>
              <a:ext uri="{FF2B5EF4-FFF2-40B4-BE49-F238E27FC236}">
                <a16:creationId xmlns:a16="http://schemas.microsoft.com/office/drawing/2014/main" id="{82DE403D-534E-F34F-A004-0BD6F5BA672F}"/>
              </a:ext>
            </a:extLst>
          </p:cNvPr>
          <p:cNvSpPr txBox="1"/>
          <p:nvPr/>
        </p:nvSpPr>
        <p:spPr>
          <a:xfrm>
            <a:off x="1684919" y="2510165"/>
            <a:ext cx="5330305" cy="738664"/>
          </a:xfrm>
          <a:prstGeom prst="rect">
            <a:avLst/>
          </a:prstGeom>
          <a:noFill/>
        </p:spPr>
        <p:txBody>
          <a:bodyPr wrap="none" rtlCol="0">
            <a:spAutoFit/>
          </a:bodyPr>
          <a:lstStyle/>
          <a:p>
            <a:r>
              <a:rPr lang="en-US" sz="1400" dirty="0">
                <a:solidFill>
                  <a:srgbClr val="FF0000"/>
                </a:solidFill>
                <a:latin typeface="Arial" panose="020B0604020202020204" pitchFamily="34" charset="0"/>
                <a:cs typeface="Arial" panose="020B0604020202020204" pitchFamily="34" charset="0"/>
              </a:rPr>
              <a:t>The number of customer in cluster 3 and 2 is 719/4,891 = 14.7% </a:t>
            </a:r>
          </a:p>
          <a:p>
            <a:r>
              <a:rPr lang="en-US" sz="1400" dirty="0">
                <a:solidFill>
                  <a:srgbClr val="FF0000"/>
                </a:solidFill>
                <a:latin typeface="Arial" panose="020B0604020202020204" pitchFamily="34" charset="0"/>
                <a:cs typeface="Arial" panose="020B0604020202020204" pitchFamily="34" charset="0"/>
              </a:rPr>
              <a:t>can generate sales up to 995,666/1,244,919 = 80.0% </a:t>
            </a:r>
          </a:p>
          <a:p>
            <a:r>
              <a:rPr lang="en-US" sz="1400" dirty="0">
                <a:solidFill>
                  <a:srgbClr val="FF0000"/>
                </a:solidFill>
                <a:latin typeface="Arial" panose="020B0604020202020204" pitchFamily="34" charset="0"/>
                <a:cs typeface="Arial" panose="020B0604020202020204" pitchFamily="34" charset="0"/>
              </a:rPr>
              <a:t>which follow the </a:t>
            </a:r>
            <a:r>
              <a:rPr lang="en-US" sz="1400" b="1" dirty="0">
                <a:solidFill>
                  <a:srgbClr val="FF0000"/>
                </a:solidFill>
                <a:latin typeface="Arial" panose="020B0604020202020204" pitchFamily="34" charset="0"/>
                <a:cs typeface="Arial" panose="020B0604020202020204" pitchFamily="34" charset="0"/>
              </a:rPr>
              <a:t>Pareto principle (80/20 rule).</a:t>
            </a:r>
            <a:endParaRPr lang="en-US" sz="1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971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96E2-8D1E-E94F-9AE3-49381F914689}"/>
              </a:ext>
            </a:extLst>
          </p:cNvPr>
          <p:cNvSpPr>
            <a:spLocks noGrp="1"/>
          </p:cNvSpPr>
          <p:nvPr>
            <p:ph type="title"/>
          </p:nvPr>
        </p:nvSpPr>
        <p:spPr/>
        <p:txBody>
          <a:bodyPr>
            <a:normAutofit/>
          </a:bodyPr>
          <a:lstStyle/>
          <a:p>
            <a:r>
              <a:rPr lang="en-US" dirty="0"/>
              <a:t>Conclusion </a:t>
            </a:r>
            <a:r>
              <a:rPr lang="en-US" sz="3600" dirty="0"/>
              <a:t>(Business in Action)</a:t>
            </a:r>
            <a:endParaRPr lang="en-US" dirty="0"/>
          </a:p>
        </p:txBody>
      </p:sp>
      <p:sp>
        <p:nvSpPr>
          <p:cNvPr id="3" name="Content Placeholder 2">
            <a:extLst>
              <a:ext uri="{FF2B5EF4-FFF2-40B4-BE49-F238E27FC236}">
                <a16:creationId xmlns:a16="http://schemas.microsoft.com/office/drawing/2014/main" id="{7264811E-55F3-CE48-8C6C-424A9B18CC60}"/>
              </a:ext>
            </a:extLst>
          </p:cNvPr>
          <p:cNvSpPr>
            <a:spLocks noGrp="1"/>
          </p:cNvSpPr>
          <p:nvPr>
            <p:ph sz="quarter" idx="13"/>
          </p:nvPr>
        </p:nvSpPr>
        <p:spPr/>
        <p:txBody>
          <a:bodyPr>
            <a:normAutofit lnSpcReduction="10000"/>
          </a:bodyPr>
          <a:lstStyle/>
          <a:p>
            <a:r>
              <a:rPr lang="en-US" dirty="0">
                <a:latin typeface="Arial" panose="020B0604020202020204" pitchFamily="34" charset="0"/>
                <a:cs typeface="Arial" panose="020B0604020202020204" pitchFamily="34" charset="0"/>
              </a:rPr>
              <a:t>During 8-12 and 17-21 of shop hour should set up promotion.</a:t>
            </a:r>
          </a:p>
          <a:p>
            <a:r>
              <a:rPr lang="en-US" dirty="0">
                <a:latin typeface="Arial" panose="020B0604020202020204" pitchFamily="34" charset="0"/>
                <a:cs typeface="Arial" panose="020B0604020202020204" pitchFamily="34" charset="0"/>
              </a:rPr>
              <a:t>Importing the product that similar to Prd0904358, Prd0903052, and Prd0900121 for increasing the sales</a:t>
            </a:r>
          </a:p>
          <a:p>
            <a:r>
              <a:rPr lang="en-US" dirty="0">
                <a:latin typeface="Arial" panose="020B0604020202020204" pitchFamily="34" charset="0"/>
                <a:cs typeface="Arial" panose="020B0604020202020204" pitchFamily="34" charset="0"/>
              </a:rPr>
              <a:t>The more % active LTM, the more chance of customer spending is rising. We should figure out the way to improve % active LTM, and it will increase the chance of increasing sales. </a:t>
            </a:r>
          </a:p>
          <a:p>
            <a:r>
              <a:rPr lang="en-US" dirty="0">
                <a:latin typeface="Arial" panose="020B0604020202020204" pitchFamily="34" charset="0"/>
                <a:cs typeface="Arial" panose="020B0604020202020204" pitchFamily="34" charset="0"/>
              </a:rPr>
              <a:t>The Products priced from 0.7 - 1.7 can attract more customers which can improve % active LTM.</a:t>
            </a:r>
            <a:endParaRPr lang="en-US" dirty="0"/>
          </a:p>
        </p:txBody>
      </p:sp>
    </p:spTree>
    <p:extLst>
      <p:ext uri="{BB962C8B-B14F-4D97-AF65-F5344CB8AC3E}">
        <p14:creationId xmlns:p14="http://schemas.microsoft.com/office/powerpoint/2010/main" val="63981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2FD8-7E96-DA40-9A70-3439A3BCC4C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004A987-6C91-7B43-9C06-CA8479E454F2}"/>
              </a:ext>
            </a:extLst>
          </p:cNvPr>
          <p:cNvSpPr>
            <a:spLocks noGrp="1"/>
          </p:cNvSpPr>
          <p:nvPr>
            <p:ph sz="quarter" idx="13"/>
          </p:nvPr>
        </p:nvSpPr>
        <p:spPr/>
        <p:txBody>
          <a:bodyPr>
            <a:normAutofit/>
          </a:bodyPr>
          <a:lstStyle/>
          <a:p>
            <a:r>
              <a:rPr lang="en-US" dirty="0">
                <a:latin typeface="Arial" panose="020B0604020202020204" pitchFamily="34" charset="0"/>
                <a:cs typeface="Arial" panose="020B0604020202020204" pitchFamily="34" charset="0"/>
              </a:rPr>
              <a:t>The supermarket dataset describes the spending, product, and shopping date of supermarket customer. The dataset also consists of sales of the supermarket which have recorded in 4 different branches for one year and six months of data. We can use this information to find the pattern of customer behavior and extract the insight that brings them into business action. </a:t>
            </a:r>
          </a:p>
        </p:txBody>
      </p:sp>
    </p:spTree>
    <p:extLst>
      <p:ext uri="{BB962C8B-B14F-4D97-AF65-F5344CB8AC3E}">
        <p14:creationId xmlns:p14="http://schemas.microsoft.com/office/powerpoint/2010/main" val="417119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2FD8-7E96-DA40-9A70-3439A3BCC4C4}"/>
              </a:ext>
            </a:extLst>
          </p:cNvPr>
          <p:cNvSpPr>
            <a:spLocks noGrp="1"/>
          </p:cNvSpPr>
          <p:nvPr>
            <p:ph type="title"/>
          </p:nvPr>
        </p:nvSpPr>
        <p:spPr/>
        <p:txBody>
          <a:bodyPr/>
          <a:lstStyle/>
          <a:p>
            <a:r>
              <a:rPr lang="en-US" dirty="0"/>
              <a:t>Column   Description</a:t>
            </a:r>
          </a:p>
        </p:txBody>
      </p:sp>
      <p:sp>
        <p:nvSpPr>
          <p:cNvPr id="3" name="Content Placeholder 2">
            <a:extLst>
              <a:ext uri="{FF2B5EF4-FFF2-40B4-BE49-F238E27FC236}">
                <a16:creationId xmlns:a16="http://schemas.microsoft.com/office/drawing/2014/main" id="{4004A987-6C91-7B43-9C06-CA8479E454F2}"/>
              </a:ext>
            </a:extLst>
          </p:cNvPr>
          <p:cNvSpPr>
            <a:spLocks noGrp="1"/>
          </p:cNvSpPr>
          <p:nvPr>
            <p:ph sz="quarter" idx="13"/>
          </p:nvPr>
        </p:nvSpPr>
        <p:spPr>
          <a:xfrm>
            <a:off x="685800" y="2063396"/>
            <a:ext cx="10658475" cy="3311189"/>
          </a:xfrm>
        </p:spPr>
        <p:txBody>
          <a:bodyPr>
            <a:normAutofit fontScale="92500" lnSpcReduction="10000"/>
          </a:bodyPr>
          <a:lstStyle/>
          <a:p>
            <a:r>
              <a:rPr lang="en-US" b="1" dirty="0">
                <a:latin typeface="Arial" panose="020B0604020202020204" pitchFamily="34" charset="0"/>
                <a:cs typeface="Arial" panose="020B0604020202020204" pitchFamily="34" charset="0"/>
              </a:rPr>
              <a:t>SHOP_DATE </a:t>
            </a:r>
            <a:r>
              <a:rPr lang="en-US" dirty="0">
                <a:latin typeface="Arial" panose="020B0604020202020204" pitchFamily="34" charset="0"/>
                <a:cs typeface="Arial" panose="020B0604020202020204" pitchFamily="34" charset="0"/>
              </a:rPr>
              <a:t>: Date when shopping has been made. Date is specified in the </a:t>
            </a:r>
            <a:r>
              <a:rPr lang="en-US" dirty="0" err="1">
                <a:latin typeface="Arial" panose="020B0604020202020204" pitchFamily="34" charset="0"/>
                <a:cs typeface="Arial" panose="020B0604020202020204" pitchFamily="34" charset="0"/>
              </a:rPr>
              <a:t>yyyymmdd</a:t>
            </a:r>
            <a:r>
              <a:rPr lang="en-US" dirty="0">
                <a:latin typeface="Arial" panose="020B0604020202020204" pitchFamily="34" charset="0"/>
                <a:cs typeface="Arial" panose="020B0604020202020204" pitchFamily="34" charset="0"/>
              </a:rPr>
              <a:t> format</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SHOP_HOUR </a:t>
            </a:r>
            <a:r>
              <a:rPr lang="en-US" dirty="0">
                <a:latin typeface="Arial" panose="020B0604020202020204" pitchFamily="34" charset="0"/>
                <a:cs typeface="Arial" panose="020B0604020202020204" pitchFamily="34" charset="0"/>
              </a:rPr>
              <a:t>: Hour slot of the shopping 0=00:00 …23=23:00 -00:59, 1=01:00 -23:59 -01:59,</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BASKET_ID</a:t>
            </a:r>
            <a:r>
              <a:rPr lang="en-US" dirty="0">
                <a:latin typeface="Arial" panose="020B0604020202020204" pitchFamily="34" charset="0"/>
                <a:cs typeface="Arial" panose="020B0604020202020204" pitchFamily="34" charset="0"/>
              </a:rPr>
              <a:t> : Basket ID. All items in a basket share the same </a:t>
            </a:r>
            <a:r>
              <a:rPr lang="en-US" dirty="0" err="1">
                <a:latin typeface="Arial" panose="020B0604020202020204" pitchFamily="34" charset="0"/>
                <a:cs typeface="Arial" panose="020B0604020202020204" pitchFamily="34" charset="0"/>
              </a:rPr>
              <a:t>basket_id</a:t>
            </a:r>
            <a:r>
              <a:rPr lang="en-US" dirty="0">
                <a:latin typeface="Arial" panose="020B0604020202020204" pitchFamily="34" charset="0"/>
                <a:cs typeface="Arial" panose="020B0604020202020204" pitchFamily="34" charset="0"/>
              </a:rPr>
              <a:t> value.</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CUST_CODE </a:t>
            </a:r>
            <a:r>
              <a:rPr lang="en-US" dirty="0">
                <a:latin typeface="Arial" panose="020B0604020202020204" pitchFamily="34" charset="0"/>
                <a:cs typeface="Arial" panose="020B0604020202020204" pitchFamily="34" charset="0"/>
              </a:rPr>
              <a:t>: Customer Code </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STORE_CODE </a:t>
            </a:r>
            <a:r>
              <a:rPr lang="en-US" dirty="0">
                <a:latin typeface="Arial" panose="020B0604020202020204" pitchFamily="34" charset="0"/>
                <a:cs typeface="Arial" panose="020B0604020202020204" pitchFamily="34" charset="0"/>
              </a:rPr>
              <a:t>: Store Code </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PROD_CODE </a:t>
            </a:r>
            <a:r>
              <a:rPr lang="en-US" dirty="0">
                <a:latin typeface="Arial" panose="020B0604020202020204" pitchFamily="34" charset="0"/>
                <a:cs typeface="Arial" panose="020B0604020202020204" pitchFamily="34" charset="0"/>
              </a:rPr>
              <a:t>: Product Code </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QUANTITY</a:t>
            </a:r>
            <a:r>
              <a:rPr lang="en-US" dirty="0">
                <a:latin typeface="Arial" panose="020B0604020202020204" pitchFamily="34" charset="0"/>
                <a:cs typeface="Arial" panose="020B0604020202020204" pitchFamily="34" charset="0"/>
              </a:rPr>
              <a:t> : Number of items of the same product bought in this basket</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SPEND</a:t>
            </a:r>
            <a:r>
              <a:rPr lang="en-US" dirty="0">
                <a:latin typeface="Arial" panose="020B0604020202020204" pitchFamily="34" charset="0"/>
                <a:cs typeface="Arial" panose="020B0604020202020204" pitchFamily="34" charset="0"/>
              </a:rPr>
              <a:t> : Spend associated to the items bought</a:t>
            </a:r>
          </a:p>
        </p:txBody>
      </p:sp>
    </p:spTree>
    <p:extLst>
      <p:ext uri="{BB962C8B-B14F-4D97-AF65-F5344CB8AC3E}">
        <p14:creationId xmlns:p14="http://schemas.microsoft.com/office/powerpoint/2010/main" val="179893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5FE9-CD18-784C-B9A6-2BDE9DD01A93}"/>
              </a:ext>
            </a:extLst>
          </p:cNvPr>
          <p:cNvSpPr>
            <a:spLocks noGrp="1"/>
          </p:cNvSpPr>
          <p:nvPr>
            <p:ph type="title"/>
          </p:nvPr>
        </p:nvSpPr>
        <p:spPr/>
        <p:txBody>
          <a:bodyPr/>
          <a:lstStyle/>
          <a:p>
            <a:r>
              <a:rPr lang="en-US" dirty="0"/>
              <a:t>business questions</a:t>
            </a:r>
          </a:p>
        </p:txBody>
      </p:sp>
      <p:sp>
        <p:nvSpPr>
          <p:cNvPr id="3" name="Content Placeholder 2">
            <a:extLst>
              <a:ext uri="{FF2B5EF4-FFF2-40B4-BE49-F238E27FC236}">
                <a16:creationId xmlns:a16="http://schemas.microsoft.com/office/drawing/2014/main" id="{1BD1921D-A041-A24C-8E7C-B7A57C16A1B6}"/>
              </a:ext>
            </a:extLst>
          </p:cNvPr>
          <p:cNvSpPr>
            <a:spLocks noGrp="1"/>
          </p:cNvSpPr>
          <p:nvPr>
            <p:ph sz="quarter" idx="13"/>
          </p:nvPr>
        </p:nvSpPr>
        <p:spPr>
          <a:xfrm>
            <a:off x="685800" y="1631576"/>
            <a:ext cx="10394707" cy="3743009"/>
          </a:xfrm>
        </p:spPr>
        <p:txBody>
          <a:bodyPr>
            <a:normAutofit fontScale="92500" lnSpcReduction="20000"/>
          </a:bodyPr>
          <a:lstStyle/>
          <a:p>
            <a:r>
              <a:rPr lang="en-US" dirty="0">
                <a:latin typeface="Arial" panose="020B0604020202020204" pitchFamily="34" charset="0"/>
                <a:cs typeface="Arial" panose="020B0604020202020204" pitchFamily="34" charset="0"/>
              </a:rPr>
              <a:t>1. What is the sales amount of the supermarket in hourly time?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 to find which period of the day is a poor performance that we will set up a promotion for increasing sales.</a:t>
            </a:r>
          </a:p>
          <a:p>
            <a:r>
              <a:rPr lang="en-US" dirty="0">
                <a:latin typeface="Arial" panose="020B0604020202020204" pitchFamily="34" charset="0"/>
                <a:cs typeface="Arial" panose="020B0604020202020204" pitchFamily="34" charset="0"/>
              </a:rPr>
              <a:t>2. Which product can generate the highest sales and number of the customer?</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 To find a profile of the top sale product that can let the supermarket import a similar product to increase the sales.</a:t>
            </a:r>
          </a:p>
          <a:p>
            <a:r>
              <a:rPr lang="en-US" dirty="0">
                <a:latin typeface="Arial" panose="020B0604020202020204" pitchFamily="34" charset="0"/>
                <a:cs typeface="Arial" panose="020B0604020202020204" pitchFamily="34" charset="0"/>
              </a:rPr>
              <a:t>3. What customer distribution look like?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  To find which customer group profile spending the most.</a:t>
            </a:r>
          </a:p>
          <a:p>
            <a:r>
              <a:rPr lang="en-US" dirty="0">
                <a:latin typeface="Arial" panose="020B0604020202020204" pitchFamily="34" charset="0"/>
                <a:cs typeface="Arial" panose="020B0604020202020204" pitchFamily="34" charset="0"/>
              </a:rPr>
              <a:t>4. Which store has the most top performance?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 To figure out whether location is affect the sales amount.</a:t>
            </a:r>
          </a:p>
        </p:txBody>
      </p:sp>
    </p:spTree>
    <p:extLst>
      <p:ext uri="{BB962C8B-B14F-4D97-AF65-F5344CB8AC3E}">
        <p14:creationId xmlns:p14="http://schemas.microsoft.com/office/powerpoint/2010/main" val="85470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D47B-BD62-2E4C-B6E3-B4CEAC9C34BE}"/>
              </a:ext>
            </a:extLst>
          </p:cNvPr>
          <p:cNvSpPr>
            <a:spLocks noGrp="1"/>
          </p:cNvSpPr>
          <p:nvPr>
            <p:ph type="title"/>
          </p:nvPr>
        </p:nvSpPr>
        <p:spPr/>
        <p:txBody>
          <a:bodyPr/>
          <a:lstStyle/>
          <a:p>
            <a:r>
              <a:rPr lang="en-US" dirty="0"/>
              <a:t>Analytics Techniques</a:t>
            </a:r>
          </a:p>
        </p:txBody>
      </p:sp>
      <p:sp>
        <p:nvSpPr>
          <p:cNvPr id="3" name="Content Placeholder 2">
            <a:extLst>
              <a:ext uri="{FF2B5EF4-FFF2-40B4-BE49-F238E27FC236}">
                <a16:creationId xmlns:a16="http://schemas.microsoft.com/office/drawing/2014/main" id="{950224F1-B4F7-8B47-9998-A755D05844FC}"/>
              </a:ext>
            </a:extLst>
          </p:cNvPr>
          <p:cNvSpPr>
            <a:spLocks noGrp="1"/>
          </p:cNvSpPr>
          <p:nvPr>
            <p:ph sz="quarter" idx="13"/>
          </p:nvPr>
        </p:nvSpPr>
        <p:spPr/>
        <p:txBody>
          <a:bodyPr/>
          <a:lstStyle/>
          <a:p>
            <a:r>
              <a:rPr lang="en-US" dirty="0">
                <a:latin typeface="Arial" panose="020B0604020202020204" pitchFamily="34" charset="0"/>
                <a:cs typeface="Arial" panose="020B0604020202020204" pitchFamily="34" charset="0"/>
              </a:rPr>
              <a:t>We are using Tableau for analyzing which can get actionable insights fast and make awesome analyzing interactive visualization.</a:t>
            </a:r>
          </a:p>
          <a:p>
            <a:r>
              <a:rPr lang="en-US" dirty="0">
                <a:latin typeface="Arial" panose="020B0604020202020204" pitchFamily="34" charset="0"/>
                <a:cs typeface="Arial" panose="020B0604020202020204" pitchFamily="34" charset="0"/>
              </a:rPr>
              <a:t>for Clustering Analysis, we use K-means Algorithm in Tableau.</a:t>
            </a:r>
          </a:p>
        </p:txBody>
      </p:sp>
      <p:pic>
        <p:nvPicPr>
          <p:cNvPr id="4" name="Picture 3">
            <a:extLst>
              <a:ext uri="{FF2B5EF4-FFF2-40B4-BE49-F238E27FC236}">
                <a16:creationId xmlns:a16="http://schemas.microsoft.com/office/drawing/2014/main" id="{CECD65CF-7540-7A49-98A6-BC1B41259DF1}"/>
              </a:ext>
            </a:extLst>
          </p:cNvPr>
          <p:cNvPicPr>
            <a:picLocks noChangeAspect="1"/>
          </p:cNvPicPr>
          <p:nvPr/>
        </p:nvPicPr>
        <p:blipFill>
          <a:blip r:embed="rId2"/>
          <a:stretch>
            <a:fillRect/>
          </a:stretch>
        </p:blipFill>
        <p:spPr>
          <a:xfrm>
            <a:off x="7797524" y="886515"/>
            <a:ext cx="3086376" cy="750533"/>
          </a:xfrm>
          <a:prstGeom prst="rect">
            <a:avLst/>
          </a:prstGeom>
        </p:spPr>
      </p:pic>
    </p:spTree>
    <p:extLst>
      <p:ext uri="{BB962C8B-B14F-4D97-AF65-F5344CB8AC3E}">
        <p14:creationId xmlns:p14="http://schemas.microsoft.com/office/powerpoint/2010/main" val="411280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48BB-A176-504B-88C2-9F87C18A7750}"/>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B2042715-6238-E241-9A4D-9720791426A3}"/>
              </a:ext>
            </a:extLst>
          </p:cNvPr>
          <p:cNvSpPr>
            <a:spLocks noGrp="1"/>
          </p:cNvSpPr>
          <p:nvPr>
            <p:ph sz="quarter" idx="13"/>
          </p:nvPr>
        </p:nvSpPr>
        <p:spPr/>
        <p:txBody>
          <a:bodyPr>
            <a:normAutofit lnSpcReduction="10000"/>
          </a:bodyPr>
          <a:lstStyle/>
          <a:p>
            <a:r>
              <a:rPr lang="en-US" dirty="0">
                <a:latin typeface="Arial" panose="020B0604020202020204" pitchFamily="34" charset="0"/>
                <a:cs typeface="Arial" panose="020B0604020202020204" pitchFamily="34" charset="0"/>
              </a:rPr>
              <a:t>Before we begin the analysis, we must connect to our data and then set up the data source. We use Tableau to connect the data source name ‘</a:t>
            </a:r>
            <a:r>
              <a:rPr lang="en-US" dirty="0" err="1">
                <a:latin typeface="Arial" panose="020B0604020202020204" pitchFamily="34" charset="0"/>
                <a:cs typeface="Arial" panose="020B0604020202020204" pitchFamily="34" charset="0"/>
              </a:rPr>
              <a:t>supermarket_data.csv</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data come in eight columns then we convert the data type to type as proper follow:</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SHOP_DATE : Date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SHOP_HOUR, BASKET_ID, CUST_CODE, STORE_CODE, PROD_CODE: Dimensions or object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QUANTITY, SPEND: Measures or numeric</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271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B49A-D7AB-E840-B0F1-BC3DF0118D03}"/>
              </a:ext>
            </a:extLst>
          </p:cNvPr>
          <p:cNvSpPr>
            <a:spLocks noGrp="1"/>
          </p:cNvSpPr>
          <p:nvPr>
            <p:ph type="title"/>
          </p:nvPr>
        </p:nvSpPr>
        <p:spPr/>
        <p:txBody>
          <a:bodyPr/>
          <a:lstStyle/>
          <a:p>
            <a:r>
              <a:rPr lang="en-US" dirty="0"/>
              <a:t>Processing Step (1/4)</a:t>
            </a:r>
          </a:p>
        </p:txBody>
      </p:sp>
      <p:sp>
        <p:nvSpPr>
          <p:cNvPr id="3" name="Content Placeholder 2">
            <a:extLst>
              <a:ext uri="{FF2B5EF4-FFF2-40B4-BE49-F238E27FC236}">
                <a16:creationId xmlns:a16="http://schemas.microsoft.com/office/drawing/2014/main" id="{E1A3CF4F-FC59-1747-98B1-4893389D2E29}"/>
              </a:ext>
            </a:extLst>
          </p:cNvPr>
          <p:cNvSpPr>
            <a:spLocks noGrp="1"/>
          </p:cNvSpPr>
          <p:nvPr>
            <p:ph sz="quarter" idx="13"/>
          </p:nvPr>
        </p:nvSpPr>
        <p:spPr>
          <a:xfrm>
            <a:off x="685799" y="2063396"/>
            <a:ext cx="10931578" cy="3823054"/>
          </a:xfrm>
        </p:spPr>
        <p:txBody>
          <a:bodyPr>
            <a:normAutofit fontScale="92500"/>
          </a:bodyPr>
          <a:lstStyle/>
          <a:p>
            <a:r>
              <a:rPr lang="en-US" dirty="0">
                <a:latin typeface="Arial" panose="020B0604020202020204" pitchFamily="34" charset="0"/>
                <a:cs typeface="Arial" panose="020B0604020202020204" pitchFamily="34" charset="0"/>
              </a:rPr>
              <a:t>According to business questions, we will create four dashboards to answer four questions include </a:t>
            </a:r>
            <a:r>
              <a:rPr lang="en-US" b="1" dirty="0">
                <a:latin typeface="Arial" panose="020B0604020202020204" pitchFamily="34" charset="0"/>
                <a:cs typeface="Arial" panose="020B0604020202020204" pitchFamily="34" charset="0"/>
              </a:rPr>
              <a:t>‘sales profile’, ‘Product Profile’, ‘Customer Profile’, ‘Store Profile’</a:t>
            </a:r>
          </a:p>
          <a:p>
            <a:r>
              <a:rPr lang="en-US" sz="2200" b="1" u="sng" dirty="0">
                <a:latin typeface="Arial" panose="020B0604020202020204" pitchFamily="34" charset="0"/>
                <a:cs typeface="Arial" panose="020B0604020202020204" pitchFamily="34" charset="0"/>
              </a:rPr>
              <a:t>sales profile</a:t>
            </a:r>
          </a:p>
          <a:p>
            <a:pPr lvl="1"/>
            <a:r>
              <a:rPr lang="en-US" sz="2000" dirty="0">
                <a:latin typeface="Arial" panose="020B0604020202020204" pitchFamily="34" charset="0"/>
                <a:cs typeface="Arial" panose="020B0604020202020204" pitchFamily="34" charset="0"/>
              </a:rPr>
              <a:t>Create shop hour performance chart  by using ’Shop hour’ and ‘Spend’ columns.</a:t>
            </a:r>
          </a:p>
          <a:p>
            <a:pPr lvl="1"/>
            <a:r>
              <a:rPr lang="en-US" sz="2000" dirty="0">
                <a:latin typeface="Arial" panose="020B0604020202020204" pitchFamily="34" charset="0"/>
                <a:cs typeface="Arial" panose="020B0604020202020204" pitchFamily="34" charset="0"/>
              </a:rPr>
              <a:t>Create sales trend chart by using ‘Spend’ and ‘Shop date’ column.</a:t>
            </a:r>
          </a:p>
          <a:p>
            <a:pPr lvl="1"/>
            <a:r>
              <a:rPr lang="en-US" sz="2000" dirty="0">
                <a:latin typeface="Arial" panose="020B0604020202020204" pitchFamily="34" charset="0"/>
                <a:cs typeface="Arial" panose="020B0604020202020204" pitchFamily="34" charset="0"/>
              </a:rPr>
              <a:t>Create new measures name ‘Price’ by using ‘Sales’ and ‘Quantity’ column.</a:t>
            </a:r>
          </a:p>
          <a:p>
            <a:pPr lvl="1"/>
            <a:r>
              <a:rPr lang="en-US" sz="2000" dirty="0">
                <a:latin typeface="Arial" panose="020B0604020202020204" pitchFamily="34" charset="0"/>
                <a:cs typeface="Arial" panose="020B0604020202020204" pitchFamily="34" charset="0"/>
              </a:rPr>
              <a:t>Ranking the product order by Sales, Quantity, and Price.</a:t>
            </a:r>
          </a:p>
          <a:p>
            <a:pPr lvl="1"/>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392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4794-61FC-7447-9605-8F8ADCFABF46}"/>
              </a:ext>
            </a:extLst>
          </p:cNvPr>
          <p:cNvSpPr>
            <a:spLocks noGrp="1"/>
          </p:cNvSpPr>
          <p:nvPr>
            <p:ph type="title"/>
          </p:nvPr>
        </p:nvSpPr>
        <p:spPr/>
        <p:txBody>
          <a:bodyPr/>
          <a:lstStyle/>
          <a:p>
            <a:r>
              <a:rPr lang="en-US" dirty="0"/>
              <a:t>Processing Step (2/4)</a:t>
            </a:r>
          </a:p>
        </p:txBody>
      </p:sp>
      <p:sp>
        <p:nvSpPr>
          <p:cNvPr id="3" name="Content Placeholder 2">
            <a:extLst>
              <a:ext uri="{FF2B5EF4-FFF2-40B4-BE49-F238E27FC236}">
                <a16:creationId xmlns:a16="http://schemas.microsoft.com/office/drawing/2014/main" id="{BD0AD2B2-EC66-9F47-B6F8-55E6DC132655}"/>
              </a:ext>
            </a:extLst>
          </p:cNvPr>
          <p:cNvSpPr>
            <a:spLocks noGrp="1"/>
          </p:cNvSpPr>
          <p:nvPr>
            <p:ph sz="quarter" idx="13"/>
          </p:nvPr>
        </p:nvSpPr>
        <p:spPr/>
        <p:txBody>
          <a:bodyPr/>
          <a:lstStyle/>
          <a:p>
            <a:r>
              <a:rPr lang="en-US" b="1" u="sng" dirty="0">
                <a:latin typeface="Arial" panose="020B0604020202020204" pitchFamily="34" charset="0"/>
                <a:cs typeface="Arial" panose="020B0604020202020204" pitchFamily="34" charset="0"/>
              </a:rPr>
              <a:t>Product Profile</a:t>
            </a:r>
          </a:p>
          <a:p>
            <a:pPr lvl="1"/>
            <a:r>
              <a:rPr lang="en-US" dirty="0">
                <a:latin typeface="Arial" panose="020B0604020202020204" pitchFamily="34" charset="0"/>
                <a:cs typeface="Arial" panose="020B0604020202020204" pitchFamily="34" charset="0"/>
              </a:rPr>
              <a:t>Create product distribution bubble chart by using Count distinct of ‘Basket id’ and ‘Cust code’ columns, ‘Spend’ column as size of bubble, and use these three column for Clustering Analysis into three clusters.</a:t>
            </a:r>
          </a:p>
          <a:p>
            <a:pPr lvl="1"/>
            <a:r>
              <a:rPr lang="en-US" dirty="0">
                <a:latin typeface="Arial" panose="020B0604020202020204" pitchFamily="34" charset="0"/>
                <a:cs typeface="Arial" panose="020B0604020202020204" pitchFamily="34" charset="0"/>
              </a:rPr>
              <a:t>Ranking product by Price and Sales.  </a:t>
            </a:r>
            <a:endParaRPr lang="en-US" b="1" u="sng" dirty="0">
              <a:latin typeface="Arial" panose="020B0604020202020204" pitchFamily="34" charset="0"/>
              <a:cs typeface="Arial" panose="020B0604020202020204" pitchFamily="34" charset="0"/>
            </a:endParaRPr>
          </a:p>
          <a:p>
            <a:pPr lvl="1"/>
            <a:endParaRPr lang="en-US" b="1" u="sng" dirty="0">
              <a:latin typeface="Arial" panose="020B0604020202020204" pitchFamily="34" charset="0"/>
              <a:cs typeface="Arial" panose="020B0604020202020204" pitchFamily="34" charset="0"/>
            </a:endParaRPr>
          </a:p>
          <a:p>
            <a:pPr lvl="1"/>
            <a:endParaRPr lang="en-US" u="sng" dirty="0"/>
          </a:p>
        </p:txBody>
      </p:sp>
    </p:spTree>
    <p:extLst>
      <p:ext uri="{BB962C8B-B14F-4D97-AF65-F5344CB8AC3E}">
        <p14:creationId xmlns:p14="http://schemas.microsoft.com/office/powerpoint/2010/main" val="97849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4794-61FC-7447-9605-8F8ADCFABF46}"/>
              </a:ext>
            </a:extLst>
          </p:cNvPr>
          <p:cNvSpPr>
            <a:spLocks noGrp="1"/>
          </p:cNvSpPr>
          <p:nvPr>
            <p:ph type="title"/>
          </p:nvPr>
        </p:nvSpPr>
        <p:spPr/>
        <p:txBody>
          <a:bodyPr/>
          <a:lstStyle/>
          <a:p>
            <a:r>
              <a:rPr lang="en-US" dirty="0"/>
              <a:t>Processing Step (3/4)</a:t>
            </a:r>
          </a:p>
        </p:txBody>
      </p:sp>
      <p:sp>
        <p:nvSpPr>
          <p:cNvPr id="3" name="Content Placeholder 2">
            <a:extLst>
              <a:ext uri="{FF2B5EF4-FFF2-40B4-BE49-F238E27FC236}">
                <a16:creationId xmlns:a16="http://schemas.microsoft.com/office/drawing/2014/main" id="{BD0AD2B2-EC66-9F47-B6F8-55E6DC132655}"/>
              </a:ext>
            </a:extLst>
          </p:cNvPr>
          <p:cNvSpPr>
            <a:spLocks noGrp="1"/>
          </p:cNvSpPr>
          <p:nvPr>
            <p:ph sz="quarter" idx="13"/>
          </p:nvPr>
        </p:nvSpPr>
        <p:spPr/>
        <p:txBody>
          <a:bodyPr>
            <a:normAutofit fontScale="92500" lnSpcReduction="20000"/>
          </a:bodyPr>
          <a:lstStyle/>
          <a:p>
            <a:r>
              <a:rPr lang="en-US" b="1" u="sng" dirty="0">
                <a:latin typeface="Arial" panose="020B0604020202020204" pitchFamily="34" charset="0"/>
                <a:cs typeface="Arial" panose="020B0604020202020204" pitchFamily="34" charset="0"/>
              </a:rPr>
              <a:t>Customer Profile</a:t>
            </a:r>
          </a:p>
          <a:p>
            <a:pPr lvl="1"/>
            <a:r>
              <a:rPr lang="en-US" dirty="0">
                <a:latin typeface="Arial" panose="020B0604020202020204" pitchFamily="34" charset="0"/>
                <a:cs typeface="Arial" panose="020B0604020202020204" pitchFamily="34" charset="0"/>
              </a:rPr>
              <a:t>Create new dimensions name ‘﻿Shop Date (Month / Year)’ using ‘Shop date’ column to extract only year and month.</a:t>
            </a:r>
          </a:p>
          <a:p>
            <a:pPr lvl="1"/>
            <a:r>
              <a:rPr lang="en-US" dirty="0">
                <a:latin typeface="Arial" panose="020B0604020202020204" pitchFamily="34" charset="0"/>
                <a:cs typeface="Arial" panose="020B0604020202020204" pitchFamily="34" charset="0"/>
              </a:rPr>
              <a:t>Create new Measures name ‘No. of LTM’ using ﻿COUNT Distinct of ‘Shop Date (Month / Year)’ to count number of visiting of each customer.</a:t>
            </a:r>
          </a:p>
          <a:p>
            <a:pPr lvl="1"/>
            <a:r>
              <a:rPr lang="en-US" dirty="0">
                <a:latin typeface="Arial" panose="020B0604020202020204" pitchFamily="34" charset="0"/>
                <a:cs typeface="Arial" panose="020B0604020202020204" pitchFamily="34" charset="0"/>
              </a:rPr>
              <a:t>Create new Measures name ‘Total LTM’ using different first and last time ﻿’Shop date’ to calculate total lifetime of each customer.</a:t>
            </a:r>
          </a:p>
          <a:p>
            <a:pPr lvl="1"/>
            <a:r>
              <a:rPr lang="en-US" dirty="0">
                <a:latin typeface="Arial" panose="020B0604020202020204" pitchFamily="34" charset="0"/>
                <a:cs typeface="Arial" panose="020B0604020202020204" pitchFamily="34" charset="0"/>
              </a:rPr>
              <a:t>Create new Measures name ‘% Active LTM’ using ‘No. of LTM’  and ‘Total LTM’ to calculate the percentage of active lifetime.</a:t>
            </a:r>
          </a:p>
          <a:p>
            <a:pPr lvl="1"/>
            <a:r>
              <a:rPr lang="en-US" dirty="0">
                <a:latin typeface="Arial" panose="020B0604020202020204" pitchFamily="34" charset="0"/>
                <a:cs typeface="Arial" panose="020B0604020202020204" pitchFamily="34" charset="0"/>
              </a:rPr>
              <a:t>Create customer distribution chart using ‘% Active LTM’  and ‘Spend’ column  and use ‘Spend’ column for Clustering Analysis into three clusters.</a:t>
            </a:r>
          </a:p>
        </p:txBody>
      </p:sp>
    </p:spTree>
    <p:extLst>
      <p:ext uri="{BB962C8B-B14F-4D97-AF65-F5344CB8AC3E}">
        <p14:creationId xmlns:p14="http://schemas.microsoft.com/office/powerpoint/2010/main" val="4120268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{F1E7363B-11CE-D041-8D7F-C5E0CF2007F4}tf10001069</Template>
  <TotalTime>810</TotalTime>
  <Words>1011</Words>
  <Application>Microsoft Macintosh PowerPoint</Application>
  <PresentationFormat>Widescreen</PresentationFormat>
  <Paragraphs>88</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Cordia New</vt:lpstr>
      <vt:lpstr>Impact</vt:lpstr>
      <vt:lpstr>Rockwell Condensed</vt:lpstr>
      <vt:lpstr>Main Event</vt:lpstr>
      <vt:lpstr>Supermarket dataset</vt:lpstr>
      <vt:lpstr>Introduction</vt:lpstr>
      <vt:lpstr>Column   Description</vt:lpstr>
      <vt:lpstr>business questions</vt:lpstr>
      <vt:lpstr>Analytics Techniques</vt:lpstr>
      <vt:lpstr>Preparing Data</vt:lpstr>
      <vt:lpstr>Processing Step (1/4)</vt:lpstr>
      <vt:lpstr>Processing Step (2/4)</vt:lpstr>
      <vt:lpstr>Processing Step (3/4)</vt:lpstr>
      <vt:lpstr>Processing Step (4/4)</vt:lpstr>
      <vt:lpstr>1. What is the sales amount of the supermarket in hourly time?</vt:lpstr>
      <vt:lpstr>2. Which product can generate the highest sales and number of the customer?</vt:lpstr>
      <vt:lpstr>3. What customer distribution look like?</vt:lpstr>
      <vt:lpstr>4. Which store has the most top performance?</vt:lpstr>
      <vt:lpstr>Other interesting insight</vt:lpstr>
      <vt:lpstr>Other interesting insight</vt:lpstr>
      <vt:lpstr>Other interesting insight</vt:lpstr>
      <vt:lpstr>Other interesting insight</vt:lpstr>
      <vt:lpstr>Conclusion (Business in Action)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Parin Kittipongdaja</dc:creator>
  <cp:lastModifiedBy>Parin Kittipongdaja</cp:lastModifiedBy>
  <cp:revision>83</cp:revision>
  <cp:lastPrinted>2019-08-26T13:36:05Z</cp:lastPrinted>
  <dcterms:created xsi:type="dcterms:W3CDTF">2019-08-26T02:48:51Z</dcterms:created>
  <dcterms:modified xsi:type="dcterms:W3CDTF">2019-08-27T05:12:08Z</dcterms:modified>
</cp:coreProperties>
</file>