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36" r:id="rId2"/>
    <p:sldId id="330" r:id="rId3"/>
    <p:sldId id="331" r:id="rId4"/>
    <p:sldId id="332" r:id="rId5"/>
    <p:sldId id="333" r:id="rId6"/>
    <p:sldId id="337" r:id="rId7"/>
    <p:sldId id="339" r:id="rId8"/>
    <p:sldId id="338" r:id="rId9"/>
    <p:sldId id="318" r:id="rId10"/>
    <p:sldId id="348" r:id="rId11"/>
    <p:sldId id="349" r:id="rId12"/>
    <p:sldId id="316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5" autoAdjust="0"/>
    <p:restoredTop sz="92901" autoAdjust="0"/>
  </p:normalViewPr>
  <p:slideViewPr>
    <p:cSldViewPr snapToGrid="0" snapToObjects="1">
      <p:cViewPr varScale="1">
        <p:scale>
          <a:sx n="79" d="100"/>
          <a:sy n="7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CA58C-FFD6-8A4F-BF8A-67D6722DCF55}" type="datetimeFigureOut">
              <a:t>EEE,  08/24/2017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BB652-F646-CF48-BF84-728E3B5B3D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2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EBB2-5602-3948-B78E-E26084B4F03E}" type="datetimeFigureOut">
              <a:rPr lang="en-US" smtClean="0"/>
              <a:t>EEE,  08/24/2017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C0FE-CE6E-264E-8938-49D69ADF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Convert CIViC Curations to </a:t>
            </a:r>
            <a:br>
              <a:rPr lang="en-US"/>
            </a:br>
            <a:r>
              <a:rPr lang="en-US"/>
              <a:t>ClinVar</a:t>
            </a:r>
            <a:endParaRPr lang="en-US" u="sng"/>
          </a:p>
        </p:txBody>
      </p:sp>
      <p:sp>
        <p:nvSpPr>
          <p:cNvPr id="5" name="Rectangle 4"/>
          <p:cNvSpPr/>
          <p:nvPr/>
        </p:nvSpPr>
        <p:spPr>
          <a:xfrm>
            <a:off x="2992" y="5905"/>
            <a:ext cx="9144000" cy="159540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47" y="6705690"/>
            <a:ext cx="9144000" cy="159540"/>
          </a:xfrm>
          <a:prstGeom prst="rect">
            <a:avLst/>
          </a:prstGeom>
          <a:gradFill flip="none" rotWithShape="1">
            <a:gsLst>
              <a:gs pos="100000">
                <a:srgbClr val="66006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103" y="156004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Question: Getting a time stamp in the Clinical output file? </a:t>
            </a:r>
            <a:br>
              <a:rPr lang="en-US"/>
            </a:br>
            <a:r>
              <a:rPr lang="en-US"/>
              <a:t>ClinVar prefers a "date last assessed" and it seems CIViC collects this info but not present in file? </a:t>
            </a:r>
          </a:p>
        </p:txBody>
      </p:sp>
    </p:spTree>
    <p:extLst>
      <p:ext uri="{BB962C8B-B14F-4D97-AF65-F5344CB8AC3E}">
        <p14:creationId xmlns:p14="http://schemas.microsoft.com/office/powerpoint/2010/main" val="310315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103" y="156004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Question: Identifying the EIDs contributed by Somatic WG curators from the output files?</a:t>
            </a:r>
          </a:p>
        </p:txBody>
      </p:sp>
    </p:spTree>
    <p:extLst>
      <p:ext uri="{BB962C8B-B14F-4D97-AF65-F5344CB8AC3E}">
        <p14:creationId xmlns:p14="http://schemas.microsoft.com/office/powerpoint/2010/main" val="292188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71" y="0"/>
            <a:ext cx="4572000" cy="69249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/>
              <a:t>(Canopy 32bit) dritter-mac:CIVIC-to-CLINVAR dritter$ head -n 1 01-Mar-2017-ClinicalEvidenceSummaries.tsv | tr \\t \\n | cat -n</a:t>
            </a:r>
          </a:p>
          <a:p>
            <a:r>
              <a:rPr lang="en-US" sz="1200"/>
              <a:t>     1	gene</a:t>
            </a:r>
          </a:p>
          <a:p>
            <a:r>
              <a:rPr lang="en-US" sz="1200"/>
              <a:t>     2	entrez_id</a:t>
            </a:r>
          </a:p>
          <a:p>
            <a:r>
              <a:rPr lang="en-US" sz="1200"/>
              <a:t>     3	variant</a:t>
            </a:r>
          </a:p>
          <a:p>
            <a:r>
              <a:rPr lang="en-US" sz="1200"/>
              <a:t>     4	disease</a:t>
            </a:r>
          </a:p>
          <a:p>
            <a:r>
              <a:rPr lang="en-US" sz="1200"/>
              <a:t>     5	doid</a:t>
            </a:r>
          </a:p>
          <a:p>
            <a:r>
              <a:rPr lang="en-US" sz="1200"/>
              <a:t>     6	drugs</a:t>
            </a:r>
          </a:p>
          <a:p>
            <a:r>
              <a:rPr lang="en-US" sz="1200"/>
              <a:t>     7	evidence_type</a:t>
            </a:r>
          </a:p>
          <a:p>
            <a:r>
              <a:rPr lang="en-US" sz="1200"/>
              <a:t>     8	evidence_direction</a:t>
            </a:r>
          </a:p>
          <a:p>
            <a:r>
              <a:rPr lang="en-US" sz="1200"/>
              <a:t>     9	evidence_level</a:t>
            </a:r>
          </a:p>
          <a:p>
            <a:r>
              <a:rPr lang="en-US" sz="1200"/>
              <a:t>    10	clinical_significance</a:t>
            </a:r>
          </a:p>
          <a:p>
            <a:r>
              <a:rPr lang="en-US" sz="1200"/>
              <a:t>    11	evidence_statement</a:t>
            </a:r>
          </a:p>
          <a:p>
            <a:r>
              <a:rPr lang="en-US" sz="1200"/>
              <a:t>    12	pubmed_id</a:t>
            </a:r>
          </a:p>
          <a:p>
            <a:r>
              <a:rPr lang="en-US" sz="1200"/>
              <a:t>    13	citation</a:t>
            </a:r>
          </a:p>
          <a:p>
            <a:r>
              <a:rPr lang="en-US" sz="1200"/>
              <a:t>    14	rating</a:t>
            </a:r>
          </a:p>
          <a:p>
            <a:r>
              <a:rPr lang="en-US" sz="1200"/>
              <a:t>    15	evidence_status</a:t>
            </a:r>
          </a:p>
          <a:p>
            <a:r>
              <a:rPr lang="en-US" sz="1200"/>
              <a:t>    16	evidence_id = THIS COULD BE </a:t>
            </a:r>
            <a:r>
              <a:rPr lang="en-US" sz="1200" b="1">
                <a:solidFill>
                  <a:srgbClr val="0000FF"/>
                </a:solidFill>
              </a:rPr>
              <a:t>CLINVAR FIELD 0 </a:t>
            </a:r>
          </a:p>
          <a:p>
            <a:r>
              <a:rPr lang="en-US" sz="1200"/>
              <a:t>    17	variant_id</a:t>
            </a:r>
          </a:p>
          <a:p>
            <a:r>
              <a:rPr lang="en-US" sz="1200"/>
              <a:t>    18	gene_id</a:t>
            </a:r>
          </a:p>
          <a:p>
            <a:r>
              <a:rPr lang="en-US" sz="1200"/>
              <a:t>    19	chromosome</a:t>
            </a:r>
          </a:p>
          <a:p>
            <a:r>
              <a:rPr lang="en-US" sz="1200"/>
              <a:t>    20	start</a:t>
            </a:r>
          </a:p>
          <a:p>
            <a:r>
              <a:rPr lang="en-US" sz="1200"/>
              <a:t>    21	stop</a:t>
            </a:r>
          </a:p>
          <a:p>
            <a:r>
              <a:rPr lang="en-US" sz="1200"/>
              <a:t>    22	reference_bases</a:t>
            </a:r>
          </a:p>
          <a:p>
            <a:r>
              <a:rPr lang="en-US" sz="1200"/>
              <a:t>    23	variant_bases</a:t>
            </a:r>
          </a:p>
          <a:p>
            <a:r>
              <a:rPr lang="en-US" sz="1200"/>
              <a:t>    24	representative_transcript</a:t>
            </a:r>
          </a:p>
          <a:p>
            <a:r>
              <a:rPr lang="en-US" sz="1200"/>
              <a:t>    25	chromosome2</a:t>
            </a:r>
          </a:p>
          <a:p>
            <a:r>
              <a:rPr lang="en-US" sz="1200"/>
              <a:t>    26	start2</a:t>
            </a:r>
          </a:p>
          <a:p>
            <a:r>
              <a:rPr lang="en-US" sz="1200"/>
              <a:t>    27	stop2</a:t>
            </a:r>
          </a:p>
          <a:p>
            <a:r>
              <a:rPr lang="en-US" sz="1200"/>
              <a:t>    28	representative_transcript2</a:t>
            </a:r>
          </a:p>
          <a:p>
            <a:r>
              <a:rPr lang="en-US" sz="1200"/>
              <a:t>    29	ensembl_version</a:t>
            </a:r>
          </a:p>
          <a:p>
            <a:r>
              <a:rPr lang="en-US" sz="1200"/>
              <a:t>    30	reference_build</a:t>
            </a:r>
          </a:p>
          <a:p>
            <a:r>
              <a:rPr lang="en-US" sz="1200"/>
              <a:t>    31	variant_summary</a:t>
            </a:r>
          </a:p>
          <a:p>
            <a:r>
              <a:rPr lang="en-US" sz="1200"/>
              <a:t>    32	variant_origin</a:t>
            </a:r>
          </a:p>
          <a:p>
            <a:r>
              <a:rPr lang="en-US" sz="1200"/>
              <a:t>    33	evidence_civic_url</a:t>
            </a:r>
          </a:p>
          <a:p>
            <a:r>
              <a:rPr lang="en-US" sz="1200"/>
              <a:t>    34	variant_civic_url</a:t>
            </a:r>
          </a:p>
          <a:p>
            <a:r>
              <a:rPr lang="en-US" sz="1200"/>
              <a:t>    35	gene_civic_url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5486" y="166914"/>
            <a:ext cx="402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Headers from the Clinical Summaries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4114" y="1197429"/>
            <a:ext cx="4370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there is HGVS, that goes into CLINVAR </a:t>
            </a:r>
          </a:p>
          <a:p>
            <a:r>
              <a:rPr lang="en-US"/>
              <a:t>field 3 (refseq or enst) and field 4 (the c.XXX)</a:t>
            </a:r>
          </a:p>
          <a:p>
            <a:r>
              <a:rPr lang="en-US"/>
              <a:t>If there is no HGVS, then fields 18,19,and 20</a:t>
            </a:r>
          </a:p>
          <a:p>
            <a:r>
              <a:rPr lang="en-US"/>
              <a:t>from Clinical file go to CLINVAR fields 5,6,7</a:t>
            </a:r>
          </a:p>
        </p:txBody>
      </p:sp>
    </p:spTree>
    <p:extLst>
      <p:ext uri="{BB962C8B-B14F-4D97-AF65-F5344CB8AC3E}">
        <p14:creationId xmlns:p14="http://schemas.microsoft.com/office/powerpoint/2010/main" val="936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5486" y="166914"/>
            <a:ext cx="40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Headers from the Variant Summaries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486" y="639418"/>
            <a:ext cx="4572000" cy="5047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/>
              <a:t>(Canopy 32bit) dritter-mac:CIVIC-to-CLINVAR dritter$ head -n 1 01-Mar-2017-VariantSummaries.tsv | tr \\t \\n | cat -n</a:t>
            </a:r>
          </a:p>
          <a:p>
            <a:r>
              <a:rPr lang="en-US" sz="1400"/>
              <a:t>     1	variant_id</a:t>
            </a:r>
          </a:p>
          <a:p>
            <a:r>
              <a:rPr lang="en-US" sz="1400"/>
              <a:t>     2	variant_civic_url</a:t>
            </a:r>
          </a:p>
          <a:p>
            <a:r>
              <a:rPr lang="en-US" sz="1400"/>
              <a:t>     3	gene</a:t>
            </a:r>
          </a:p>
          <a:p>
            <a:r>
              <a:rPr lang="en-US" sz="1400"/>
              <a:t>     4	entrez_id</a:t>
            </a:r>
          </a:p>
          <a:p>
            <a:r>
              <a:rPr lang="en-US" sz="1400"/>
              <a:t>     5	variant</a:t>
            </a:r>
          </a:p>
          <a:p>
            <a:r>
              <a:rPr lang="en-US" sz="1400"/>
              <a:t>     6	summary</a:t>
            </a:r>
          </a:p>
          <a:p>
            <a:r>
              <a:rPr lang="en-US" sz="1400"/>
              <a:t>     7	variant_groups</a:t>
            </a:r>
          </a:p>
          <a:p>
            <a:r>
              <a:rPr lang="en-US" sz="1400"/>
              <a:t>     8	chromosome</a:t>
            </a:r>
          </a:p>
          <a:p>
            <a:r>
              <a:rPr lang="en-US" sz="1400"/>
              <a:t>     9	start</a:t>
            </a:r>
          </a:p>
          <a:p>
            <a:r>
              <a:rPr lang="en-US" sz="1400"/>
              <a:t>    10	stop</a:t>
            </a:r>
          </a:p>
          <a:p>
            <a:r>
              <a:rPr lang="en-US" sz="1400"/>
              <a:t>    11	reference_bases</a:t>
            </a:r>
          </a:p>
          <a:p>
            <a:r>
              <a:rPr lang="en-US" sz="1400"/>
              <a:t>    12	variant_bases</a:t>
            </a:r>
          </a:p>
          <a:p>
            <a:r>
              <a:rPr lang="en-US" sz="1400"/>
              <a:t>    13	representative_transcript</a:t>
            </a:r>
          </a:p>
          <a:p>
            <a:r>
              <a:rPr lang="en-US" sz="1400"/>
              <a:t>    14	ensembl_version</a:t>
            </a:r>
          </a:p>
          <a:p>
            <a:r>
              <a:rPr lang="en-US" sz="1400"/>
              <a:t>    15	reference_build</a:t>
            </a:r>
          </a:p>
          <a:p>
            <a:r>
              <a:rPr lang="en-US" sz="1400"/>
              <a:t>    16	chromosome2</a:t>
            </a:r>
          </a:p>
          <a:p>
            <a:r>
              <a:rPr lang="en-US" sz="1400"/>
              <a:t>    17	start2</a:t>
            </a:r>
          </a:p>
          <a:p>
            <a:r>
              <a:rPr lang="en-US" sz="1400"/>
              <a:t>    18	stop2</a:t>
            </a:r>
          </a:p>
          <a:p>
            <a:r>
              <a:rPr lang="en-US" sz="1400"/>
              <a:t>    19	representative_transcript2</a:t>
            </a:r>
          </a:p>
          <a:p>
            <a:r>
              <a:rPr lang="en-US" sz="1400"/>
              <a:t>    20	variant_types</a:t>
            </a:r>
          </a:p>
          <a:p>
            <a:r>
              <a:rPr lang="en-US" sz="1400"/>
              <a:t>    21	hgvs_expressions</a:t>
            </a:r>
          </a:p>
        </p:txBody>
      </p:sp>
    </p:spTree>
    <p:extLst>
      <p:ext uri="{BB962C8B-B14F-4D97-AF65-F5344CB8AC3E}">
        <p14:creationId xmlns:p14="http://schemas.microsoft.com/office/powerpoint/2010/main" val="238267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332" y="3268219"/>
            <a:ext cx="118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BRONZE!!!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" y="5905"/>
            <a:ext cx="9144000" cy="159540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47" y="6705690"/>
            <a:ext cx="9144000" cy="159540"/>
          </a:xfrm>
          <a:prstGeom prst="rect">
            <a:avLst/>
          </a:prstGeom>
          <a:gradFill flip="none" rotWithShape="1">
            <a:gsLst>
              <a:gs pos="100000">
                <a:srgbClr val="66006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206" y="197208"/>
            <a:ext cx="9136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Develop Code to Convert CIViC Curations to ClinVar Submissions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8687" y="1417290"/>
            <a:ext cx="88665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/>
              <a:t>Understand CIViC text files (fields, contents, map to ClinVar)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/>
              <a:t>Understand ClinVar Submission File (fields, contents, map to CIViC)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/>
              <a:t>Develop script to convert CIViC to ClinVar </a:t>
            </a:r>
          </a:p>
        </p:txBody>
      </p:sp>
      <p:pic>
        <p:nvPicPr>
          <p:cNvPr id="5" name="Picture 4" descr="example-convert-civic-clinva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" y="2788557"/>
            <a:ext cx="9144000" cy="36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5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332" y="3268219"/>
            <a:ext cx="118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BRONZE!!!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" y="5905"/>
            <a:ext cx="9144000" cy="159540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47" y="6705690"/>
            <a:ext cx="9144000" cy="159540"/>
          </a:xfrm>
          <a:prstGeom prst="rect">
            <a:avLst/>
          </a:prstGeom>
          <a:gradFill flip="none" rotWithShape="1">
            <a:gsLst>
              <a:gs pos="100000">
                <a:srgbClr val="66006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206" y="197208"/>
            <a:ext cx="9136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Develop Code to Convert CIViC Curations to ClinVar Submissions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6741" y="1513892"/>
            <a:ext cx="666871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Ex. ClinVar "Condition Category" allows only </a:t>
            </a:r>
          </a:p>
          <a:p>
            <a:r>
              <a:rPr lang="en-US"/>
              <a:t>	DrugResponse, Disease, Finding, BloodGroup, Other</a:t>
            </a:r>
          </a:p>
          <a:p>
            <a:r>
              <a:rPr lang="en-US"/>
              <a:t>CIViC has: Predictive (Drug response associated) == DrugResponse</a:t>
            </a:r>
          </a:p>
          <a:p>
            <a:r>
              <a:rPr lang="en-US"/>
              <a:t>	Prognostic (clinical outcome associated) == Finding</a:t>
            </a:r>
          </a:p>
          <a:p>
            <a:r>
              <a:rPr lang="en-US"/>
              <a:t>	Diagnostic (diagnosis associated)   == Finding</a:t>
            </a:r>
          </a:p>
          <a:p>
            <a:r>
              <a:rPr lang="en-US"/>
              <a:t>	Predisposing (risk factor associated) == Disease (Default ClinVar)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914" y="3299562"/>
            <a:ext cx="85935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Ex. ClinVar "Clinical Significance" allows only </a:t>
            </a:r>
          </a:p>
          <a:p>
            <a:r>
              <a:rPr lang="en-US"/>
              <a:t>	Pathogenic, Likely Path, Uncertain, Likely Benign, Benign, association, drug response, </a:t>
            </a:r>
          </a:p>
          <a:p>
            <a:r>
              <a:rPr lang="en-US"/>
              <a:t>	confers sensitivity, protective, risk factor, other, not provided </a:t>
            </a:r>
          </a:p>
          <a:p>
            <a:r>
              <a:rPr lang="en-US"/>
              <a:t>CIViC has: Predictive (Drug response associated) == DrugResponse == drug response</a:t>
            </a:r>
          </a:p>
          <a:p>
            <a:r>
              <a:rPr lang="en-US"/>
              <a:t>	Prognostic (clinical outcome associated) == Finding == Other </a:t>
            </a:r>
          </a:p>
          <a:p>
            <a:r>
              <a:rPr lang="en-US"/>
              <a:t>	Diagnostic (diagnosis associated)   == Finding == Other</a:t>
            </a:r>
          </a:p>
          <a:p>
            <a:r>
              <a:rPr lang="en-US"/>
              <a:t>	Predisposing (risk factor associated) == Disease (Default ClinVar) == risk 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914" y="5432363"/>
            <a:ext cx="890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"Other" explain in "</a:t>
            </a:r>
            <a:r>
              <a: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Explanation if clinical significance is other or drug response"</a:t>
            </a:r>
            <a:r>
              <a:rPr lang="en-US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914" y="5801695"/>
            <a:ext cx="88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Collapse 3 fields of CIViC into an explanation</a:t>
            </a:r>
            <a:r>
              <a:rPr lang="en-US">
                <a:latin typeface="Calibri"/>
                <a:cs typeface="Calibri"/>
              </a:rPr>
              <a:t>: (</a:t>
            </a:r>
            <a:r>
              <a:rPr lang="en-US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MEK Inhibitor,Sorafenib_Supports_Sensitivity)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37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332" y="3268219"/>
            <a:ext cx="118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BRONZE!!!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" y="5905"/>
            <a:ext cx="9144000" cy="159540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47" y="6705690"/>
            <a:ext cx="9144000" cy="159540"/>
          </a:xfrm>
          <a:prstGeom prst="rect">
            <a:avLst/>
          </a:prstGeom>
          <a:gradFill flip="none" rotWithShape="1">
            <a:gsLst>
              <a:gs pos="100000">
                <a:srgbClr val="66006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206" y="197208"/>
            <a:ext cx="9136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Develop Code to Convert CIViC Curations to ClinVar Submissions</a:t>
            </a:r>
            <a:endParaRPr lang="en-US" sz="3600" b="1" dirty="0"/>
          </a:p>
        </p:txBody>
      </p:sp>
      <p:pic>
        <p:nvPicPr>
          <p:cNvPr id="2" name="Picture 1" descr="code-civic-clinva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7" y="1541466"/>
            <a:ext cx="5588586" cy="5040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9963" y="1545094"/>
            <a:ext cx="3631010" cy="4985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Of 1699 lines in March</a:t>
            </a:r>
          </a:p>
          <a:p>
            <a:r>
              <a:rPr lang="en-US" sz="2800"/>
              <a:t>	Clinical file  </a:t>
            </a:r>
          </a:p>
          <a:p>
            <a:r>
              <a:rPr lang="en-US" sz="2800"/>
              <a:t>395 lines contain </a:t>
            </a:r>
          </a:p>
          <a:p>
            <a:r>
              <a:rPr lang="en-US" sz="2800"/>
              <a:t>	"canonical" var </a:t>
            </a:r>
          </a:p>
          <a:p>
            <a:r>
              <a:rPr lang="en-US" sz="2800"/>
              <a:t>(-3 miss chr,start,stop)</a:t>
            </a:r>
          </a:p>
          <a:p>
            <a:r>
              <a:rPr lang="en-US" sz="2800" b="1"/>
              <a:t>Total:</a:t>
            </a:r>
          </a:p>
          <a:p>
            <a:r>
              <a:rPr lang="en-US" sz="2800"/>
              <a:t>	392 entries to </a:t>
            </a:r>
          </a:p>
          <a:p>
            <a:r>
              <a:rPr lang="en-US" sz="2800"/>
              <a:t>	submit to ClinVar</a:t>
            </a:r>
          </a:p>
          <a:p>
            <a:endParaRPr lang="en-US" sz="1000"/>
          </a:p>
          <a:p>
            <a:r>
              <a:rPr lang="en-US" sz="2800" i="1"/>
              <a:t>174 Unique Variants</a:t>
            </a:r>
          </a:p>
          <a:p>
            <a:r>
              <a:rPr lang="en-US" sz="2800" i="1"/>
              <a:t>56 Variants with no</a:t>
            </a:r>
          </a:p>
          <a:p>
            <a:r>
              <a:rPr lang="en-US" sz="2800" i="1"/>
              <a:t>  ClinVar somatic entry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6284" y="1625600"/>
            <a:ext cx="30275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Accepts only:</a:t>
            </a:r>
          </a:p>
          <a:p>
            <a:r>
              <a:rPr lang="en-US" sz="2400">
                <a:solidFill>
                  <a:schemeClr val="bg1"/>
                </a:solidFill>
              </a:rPr>
              <a:t>(1) canonical variants</a:t>
            </a:r>
          </a:p>
          <a:p>
            <a:r>
              <a:rPr lang="en-US" sz="2400">
                <a:solidFill>
                  <a:schemeClr val="bg1"/>
                </a:solidFill>
              </a:rPr>
              <a:t>	like V600E</a:t>
            </a:r>
          </a:p>
          <a:p>
            <a:r>
              <a:rPr lang="en-US" sz="2400">
                <a:solidFill>
                  <a:schemeClr val="bg1"/>
                </a:solidFill>
              </a:rPr>
              <a:t>(2) with HGVS or chr, </a:t>
            </a:r>
          </a:p>
          <a:p>
            <a:r>
              <a:rPr lang="en-US" sz="2400">
                <a:solidFill>
                  <a:schemeClr val="bg1"/>
                </a:solidFill>
              </a:rPr>
              <a:t>	start, stop, ref, var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Does not (yet) accept:</a:t>
            </a:r>
          </a:p>
          <a:p>
            <a:r>
              <a:rPr lang="en-US" sz="2400">
                <a:solidFill>
                  <a:schemeClr val="bg1"/>
                </a:solidFill>
              </a:rPr>
              <a:t>G12* </a:t>
            </a:r>
          </a:p>
          <a:p>
            <a:r>
              <a:rPr lang="en-US" sz="2400">
                <a:solidFill>
                  <a:schemeClr val="bg1"/>
                </a:solidFill>
              </a:rPr>
              <a:t>"mutation" , fusion etc</a:t>
            </a:r>
          </a:p>
        </p:txBody>
      </p:sp>
    </p:spTree>
    <p:extLst>
      <p:ext uri="{BB962C8B-B14F-4D97-AF65-F5344CB8AC3E}">
        <p14:creationId xmlns:p14="http://schemas.microsoft.com/office/powerpoint/2010/main" val="126278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332" y="3268219"/>
            <a:ext cx="118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BRONZE!!!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" y="5905"/>
            <a:ext cx="9144000" cy="159540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47" y="6705690"/>
            <a:ext cx="9144000" cy="159540"/>
          </a:xfrm>
          <a:prstGeom prst="rect">
            <a:avLst/>
          </a:prstGeom>
          <a:gradFill flip="none" rotWithShape="1">
            <a:gsLst>
              <a:gs pos="100000">
                <a:srgbClr val="66006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206" y="197208"/>
            <a:ext cx="913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Examples of "Non-canonical" variants 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6284" y="1625600"/>
            <a:ext cx="30275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Accepts only:</a:t>
            </a:r>
          </a:p>
          <a:p>
            <a:r>
              <a:rPr lang="en-US" sz="2400">
                <a:solidFill>
                  <a:schemeClr val="bg1"/>
                </a:solidFill>
              </a:rPr>
              <a:t>(1) canonical variants</a:t>
            </a:r>
          </a:p>
          <a:p>
            <a:r>
              <a:rPr lang="en-US" sz="2400">
                <a:solidFill>
                  <a:schemeClr val="bg1"/>
                </a:solidFill>
              </a:rPr>
              <a:t>	like V600E</a:t>
            </a:r>
          </a:p>
          <a:p>
            <a:r>
              <a:rPr lang="en-US" sz="2400">
                <a:solidFill>
                  <a:schemeClr val="bg1"/>
                </a:solidFill>
              </a:rPr>
              <a:t>(2) with HGVS or chr, </a:t>
            </a:r>
          </a:p>
          <a:p>
            <a:r>
              <a:rPr lang="en-US" sz="2400">
                <a:solidFill>
                  <a:schemeClr val="bg1"/>
                </a:solidFill>
              </a:rPr>
              <a:t>	start, stop, ref, var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Does not (yet) accept:</a:t>
            </a:r>
          </a:p>
          <a:p>
            <a:r>
              <a:rPr lang="en-US" sz="2400">
                <a:solidFill>
                  <a:schemeClr val="bg1"/>
                </a:solidFill>
              </a:rPr>
              <a:t>G12* </a:t>
            </a:r>
          </a:p>
          <a:p>
            <a:r>
              <a:rPr lang="en-US" sz="2400">
                <a:solidFill>
                  <a:schemeClr val="bg1"/>
                </a:solidFill>
              </a:rPr>
              <a:t>"mutation" , fusion etc</a:t>
            </a:r>
          </a:p>
        </p:txBody>
      </p:sp>
      <p:pic>
        <p:nvPicPr>
          <p:cNvPr id="3" name="Picture 2" descr="civic-variant-term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2" y="789062"/>
            <a:ext cx="7808687" cy="58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332" y="3268219"/>
            <a:ext cx="118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BRONZE!!!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" y="5905"/>
            <a:ext cx="9144000" cy="159540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47" y="6705690"/>
            <a:ext cx="9144000" cy="159540"/>
          </a:xfrm>
          <a:prstGeom prst="rect">
            <a:avLst/>
          </a:prstGeom>
          <a:gradFill flip="none" rotWithShape="1">
            <a:gsLst>
              <a:gs pos="100000">
                <a:srgbClr val="66006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206" y="197208"/>
            <a:ext cx="913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Example of Output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6284" y="1625600"/>
            <a:ext cx="30275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Accepts only:</a:t>
            </a:r>
          </a:p>
          <a:p>
            <a:r>
              <a:rPr lang="en-US" sz="2400">
                <a:solidFill>
                  <a:schemeClr val="bg1"/>
                </a:solidFill>
              </a:rPr>
              <a:t>(1) canonical variants</a:t>
            </a:r>
          </a:p>
          <a:p>
            <a:r>
              <a:rPr lang="en-US" sz="2400">
                <a:solidFill>
                  <a:schemeClr val="bg1"/>
                </a:solidFill>
              </a:rPr>
              <a:t>	like V600E</a:t>
            </a:r>
          </a:p>
          <a:p>
            <a:r>
              <a:rPr lang="en-US" sz="2400">
                <a:solidFill>
                  <a:schemeClr val="bg1"/>
                </a:solidFill>
              </a:rPr>
              <a:t>(2) with HGVS or chr, </a:t>
            </a:r>
          </a:p>
          <a:p>
            <a:r>
              <a:rPr lang="en-US" sz="2400">
                <a:solidFill>
                  <a:schemeClr val="bg1"/>
                </a:solidFill>
              </a:rPr>
              <a:t>	start, stop, ref, var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Does not (yet) accept:</a:t>
            </a:r>
          </a:p>
          <a:p>
            <a:r>
              <a:rPr lang="en-US" sz="2400">
                <a:solidFill>
                  <a:schemeClr val="bg1"/>
                </a:solidFill>
              </a:rPr>
              <a:t>G12* </a:t>
            </a:r>
          </a:p>
          <a:p>
            <a:r>
              <a:rPr lang="en-US" sz="2400">
                <a:solidFill>
                  <a:schemeClr val="bg1"/>
                </a:solidFill>
              </a:rPr>
              <a:t>"mutation" , fusion etc</a:t>
            </a:r>
          </a:p>
        </p:txBody>
      </p:sp>
      <p:pic>
        <p:nvPicPr>
          <p:cNvPr id="2" name="Picture 1" descr="output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4" y="1797812"/>
            <a:ext cx="8854216" cy="30453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934" y="900653"/>
            <a:ext cx="6199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/>
              <a:t>Creates a ClinVar submission sheet in text file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/>
              <a:t>Maps the CIViC fields to ClinVar fields</a:t>
            </a:r>
          </a:p>
        </p:txBody>
      </p:sp>
    </p:spTree>
    <p:extLst>
      <p:ext uri="{BB962C8B-B14F-4D97-AF65-F5344CB8AC3E}">
        <p14:creationId xmlns:p14="http://schemas.microsoft.com/office/powerpoint/2010/main" val="125897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332" y="3268219"/>
            <a:ext cx="118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BRONZE!!!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" y="5905"/>
            <a:ext cx="9144000" cy="159540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47" y="6705690"/>
            <a:ext cx="9144000" cy="159540"/>
          </a:xfrm>
          <a:prstGeom prst="rect">
            <a:avLst/>
          </a:prstGeom>
          <a:gradFill flip="none" rotWithShape="1">
            <a:gsLst>
              <a:gs pos="100000">
                <a:srgbClr val="66006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206" y="197208"/>
            <a:ext cx="913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Example of Output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6284" y="1625600"/>
            <a:ext cx="30275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Accepts only:</a:t>
            </a:r>
          </a:p>
          <a:p>
            <a:r>
              <a:rPr lang="en-US" sz="2400">
                <a:solidFill>
                  <a:schemeClr val="bg1"/>
                </a:solidFill>
              </a:rPr>
              <a:t>(1) canonical variants</a:t>
            </a:r>
          </a:p>
          <a:p>
            <a:r>
              <a:rPr lang="en-US" sz="2400">
                <a:solidFill>
                  <a:schemeClr val="bg1"/>
                </a:solidFill>
              </a:rPr>
              <a:t>	like V600E</a:t>
            </a:r>
          </a:p>
          <a:p>
            <a:r>
              <a:rPr lang="en-US" sz="2400">
                <a:solidFill>
                  <a:schemeClr val="bg1"/>
                </a:solidFill>
              </a:rPr>
              <a:t>(2) with HGVS or chr, </a:t>
            </a:r>
          </a:p>
          <a:p>
            <a:r>
              <a:rPr lang="en-US" sz="2400">
                <a:solidFill>
                  <a:schemeClr val="bg1"/>
                </a:solidFill>
              </a:rPr>
              <a:t>	start, stop, ref, var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Does not (yet) accept:</a:t>
            </a:r>
          </a:p>
          <a:p>
            <a:r>
              <a:rPr lang="en-US" sz="2400">
                <a:solidFill>
                  <a:schemeClr val="bg1"/>
                </a:solidFill>
              </a:rPr>
              <a:t>G12* </a:t>
            </a:r>
          </a:p>
          <a:p>
            <a:r>
              <a:rPr lang="en-US" sz="2400">
                <a:solidFill>
                  <a:schemeClr val="bg1"/>
                </a:solidFill>
              </a:rPr>
              <a:t>"mutation" , fusion etc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934" y="900653"/>
            <a:ext cx="6199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/>
              <a:t>Creates a ClinVar submission sheet in text file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/>
              <a:t>Maps the CIViC fields to ClinVar fields</a:t>
            </a:r>
          </a:p>
        </p:txBody>
      </p:sp>
      <p:pic>
        <p:nvPicPr>
          <p:cNvPr id="3" name="Picture 2" descr="output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508"/>
            <a:ext cx="9144000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332" y="3268219"/>
            <a:ext cx="118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BRONZE!!!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" y="5905"/>
            <a:ext cx="9144000" cy="159540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47" y="6705690"/>
            <a:ext cx="9144000" cy="159540"/>
          </a:xfrm>
          <a:prstGeom prst="rect">
            <a:avLst/>
          </a:prstGeom>
          <a:gradFill flip="none" rotWithShape="1">
            <a:gsLst>
              <a:gs pos="100000">
                <a:srgbClr val="66006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206" y="197208"/>
            <a:ext cx="913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Example of Output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6284" y="1625600"/>
            <a:ext cx="30275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Accepts only:</a:t>
            </a:r>
          </a:p>
          <a:p>
            <a:r>
              <a:rPr lang="en-US" sz="2400">
                <a:solidFill>
                  <a:schemeClr val="bg1"/>
                </a:solidFill>
              </a:rPr>
              <a:t>(1) canonical variants</a:t>
            </a:r>
          </a:p>
          <a:p>
            <a:r>
              <a:rPr lang="en-US" sz="2400">
                <a:solidFill>
                  <a:schemeClr val="bg1"/>
                </a:solidFill>
              </a:rPr>
              <a:t>	like V600E</a:t>
            </a:r>
          </a:p>
          <a:p>
            <a:r>
              <a:rPr lang="en-US" sz="2400">
                <a:solidFill>
                  <a:schemeClr val="bg1"/>
                </a:solidFill>
              </a:rPr>
              <a:t>(2) with HGVS or chr, </a:t>
            </a:r>
          </a:p>
          <a:p>
            <a:r>
              <a:rPr lang="en-US" sz="2400">
                <a:solidFill>
                  <a:schemeClr val="bg1"/>
                </a:solidFill>
              </a:rPr>
              <a:t>	start, stop, ref, var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Does not (yet) accept:</a:t>
            </a:r>
          </a:p>
          <a:p>
            <a:r>
              <a:rPr lang="en-US" sz="2400">
                <a:solidFill>
                  <a:schemeClr val="bg1"/>
                </a:solidFill>
              </a:rPr>
              <a:t>G12* </a:t>
            </a:r>
          </a:p>
          <a:p>
            <a:r>
              <a:rPr lang="en-US" sz="2400">
                <a:solidFill>
                  <a:schemeClr val="bg1"/>
                </a:solidFill>
              </a:rPr>
              <a:t>"mutation" , fusion etc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934" y="900653"/>
            <a:ext cx="6199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/>
              <a:t>Creates a ClinVar submission sheet in text file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/>
              <a:t>Maps the CIViC fields to ClinVar fields</a:t>
            </a:r>
          </a:p>
        </p:txBody>
      </p:sp>
      <p:pic>
        <p:nvPicPr>
          <p:cNvPr id="3" name="Picture 2" descr="output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" y="1960437"/>
            <a:ext cx="9144000" cy="46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1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4236" y="2522320"/>
            <a:ext cx="792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Additional Questions/Topics for CIViC and Curation Discussion</a:t>
            </a:r>
          </a:p>
        </p:txBody>
      </p:sp>
    </p:spTree>
    <p:extLst>
      <p:ext uri="{BB962C8B-B14F-4D97-AF65-F5344CB8AC3E}">
        <p14:creationId xmlns:p14="http://schemas.microsoft.com/office/powerpoint/2010/main" val="136298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800">
            <a:latin typeface="Menlo Bold"/>
            <a:cs typeface="Menlo Bold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17969</TotalTime>
  <Words>416</Words>
  <Application>Microsoft Macintosh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Convert CIViC Curations to  ClinVar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Getting a time stamp in the Clinical output file?  ClinVar prefers a "date last assessed" and it seems CIViC collects this info but not present in file? </vt:lpstr>
      <vt:lpstr>Question: Identifying the EIDs contributed by Somatic WG curators from the output files?</vt:lpstr>
      <vt:lpstr>PowerPoint Presentation</vt:lpstr>
      <vt:lpstr>PowerPoint Presentation</vt:lpstr>
    </vt:vector>
  </TitlesOfParts>
  <Company>Baylor College of Medicine - HGSC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CIViC to ClinVar</dc:title>
  <dc:creator>Deborah Ritter</dc:creator>
  <cp:lastModifiedBy>Deborah Ritter</cp:lastModifiedBy>
  <cp:revision>159</cp:revision>
  <dcterms:created xsi:type="dcterms:W3CDTF">2017-02-08T16:36:44Z</dcterms:created>
  <dcterms:modified xsi:type="dcterms:W3CDTF">2017-08-24T18:10:35Z</dcterms:modified>
</cp:coreProperties>
</file>