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9" r:id="rId4"/>
    <p:sldMasterId id="2147483785" r:id="rId5"/>
    <p:sldMasterId id="2147483797" r:id="rId6"/>
  </p:sldMasterIdLst>
  <p:notesMasterIdLst>
    <p:notesMasterId r:id="rId36"/>
  </p:notesMasterIdLst>
  <p:handoutMasterIdLst>
    <p:handoutMasterId r:id="rId37"/>
  </p:handoutMasterIdLst>
  <p:sldIdLst>
    <p:sldId id="382" r:id="rId7"/>
    <p:sldId id="419" r:id="rId8"/>
    <p:sldId id="402" r:id="rId9"/>
    <p:sldId id="386" r:id="rId10"/>
    <p:sldId id="415" r:id="rId11"/>
    <p:sldId id="423" r:id="rId12"/>
    <p:sldId id="422" r:id="rId13"/>
    <p:sldId id="393" r:id="rId14"/>
    <p:sldId id="396" r:id="rId15"/>
    <p:sldId id="424" r:id="rId16"/>
    <p:sldId id="418" r:id="rId17"/>
    <p:sldId id="401" r:id="rId18"/>
    <p:sldId id="399" r:id="rId19"/>
    <p:sldId id="390" r:id="rId20"/>
    <p:sldId id="387" r:id="rId21"/>
    <p:sldId id="391" r:id="rId22"/>
    <p:sldId id="398" r:id="rId23"/>
    <p:sldId id="416" r:id="rId24"/>
    <p:sldId id="403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26" r:id="rId33"/>
    <p:sldId id="427" r:id="rId34"/>
    <p:sldId id="425" r:id="rId35"/>
  </p:sldIdLst>
  <p:sldSz cx="9144000" cy="6858000" type="screen4x3"/>
  <p:notesSz cx="6834188" cy="99790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E5EFDEA-6921-694F-844A-DDAA9223D5AA}">
          <p14:sldIdLst>
            <p14:sldId id="382"/>
          </p14:sldIdLst>
        </p14:section>
        <p14:section name="Overview" id="{CF7D6BD5-D317-5B4B-92A6-3A9DB94AD83A}">
          <p14:sldIdLst>
            <p14:sldId id="419"/>
            <p14:sldId id="402"/>
            <p14:sldId id="386"/>
            <p14:sldId id="415"/>
          </p14:sldIdLst>
        </p14:section>
        <p14:section name="Capability views" id="{2AB04B48-D259-4D16-BDBD-F26DED5ED6F3}">
          <p14:sldIdLst>
            <p14:sldId id="423"/>
            <p14:sldId id="422"/>
            <p14:sldId id="393"/>
            <p14:sldId id="396"/>
          </p14:sldIdLst>
        </p14:section>
        <p14:section name="DVP Sub Domains" id="{77DD81C5-B299-C347-A055-D1C49E78C480}">
          <p14:sldIdLst>
            <p14:sldId id="424"/>
            <p14:sldId id="418"/>
            <p14:sldId id="401"/>
            <p14:sldId id="399"/>
            <p14:sldId id="390"/>
            <p14:sldId id="387"/>
            <p14:sldId id="391"/>
            <p14:sldId id="398"/>
            <p14:sldId id="416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-Appendix" id="{DB731916-21A0-4EC8-ABF2-50B867708F99}">
          <p14:sldIdLst>
            <p14:sldId id="426"/>
            <p14:sldId id="427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4E9"/>
    <a:srgbClr val="8FA8A0"/>
    <a:srgbClr val="7BA96B"/>
    <a:srgbClr val="ECE5CB"/>
    <a:srgbClr val="D4BEBF"/>
    <a:srgbClr val="E1D6AC"/>
    <a:srgbClr val="BB9799"/>
    <a:srgbClr val="A5B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42" autoAdjust="0"/>
    <p:restoredTop sz="97208" autoAdjust="0"/>
  </p:normalViewPr>
  <p:slideViewPr>
    <p:cSldViewPr snapToGrid="0">
      <p:cViewPr>
        <p:scale>
          <a:sx n="75" d="100"/>
          <a:sy n="75" d="100"/>
        </p:scale>
        <p:origin x="-1566" y="-66"/>
      </p:cViewPr>
      <p:guideLst>
        <p:guide orient="horz" pos="1208"/>
        <p:guide orient="horz" pos="957"/>
        <p:guide orient="horz" pos="3711"/>
        <p:guide pos="272"/>
        <p:guide pos="5488"/>
        <p:guide pos="2976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5" d="100"/>
          <a:sy n="65" d="100"/>
        </p:scale>
        <p:origin x="-1554" y="-72"/>
      </p:cViewPr>
      <p:guideLst>
        <p:guide orient="horz" pos="3143"/>
        <p:guide pos="215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3973B9A0-9AAB-BB49-8AB2-5DA940031068}" type="datetimeFigureOut">
              <a:rPr lang="sv-SE"/>
              <a:pPr/>
              <a:t>2017-01-10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E7B8D063-F5DE-9944-85B4-8D4E23960DF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329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BDEAA9BD-2E9A-A845-A3EE-90D0462C655B}" type="datetimeFigureOut">
              <a:rPr lang="sv-SE"/>
              <a:pPr/>
              <a:t>2017-01-10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B115E559-0CCE-CA44-91E4-2713B5AA9A6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429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ts val="1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>
              <a:latin typeface="Arial" charset="0"/>
              <a:cs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9597CE-B1B7-6440-93AC-8AA08E518357}" type="slidenum">
              <a:rPr lang="sv-SE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 preferRelativeResize="0"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sv-SE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sv-SE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1439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7ABC2-CC74-F348-9D5C-3F572334D9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1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410575" cy="1143000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2263" y="1876425"/>
            <a:ext cx="7772400" cy="3898900"/>
          </a:xfrm>
        </p:spPr>
        <p:txBody>
          <a:bodyPr rtlCol="0">
            <a:normAutofit/>
          </a:bodyPr>
          <a:lstStyle/>
          <a:p>
            <a:pPr lvl="0"/>
            <a:r>
              <a:rPr lang="sv-SE" noProof="0" smtClean="0"/>
              <a:t>Click icon to add chart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1DA07-65F8-3646-BC2F-F63D9E2E78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185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46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00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712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391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301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875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969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93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2F1E1-9AE6-D041-A84A-8DDD7460D8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7525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535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357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020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 preferRelativeResize="0"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965325"/>
            <a:ext cx="5738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0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sv-SE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sv-SE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5450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2F1E1-9AE6-D041-A84A-8DDD7460D8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9335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/>
          </p:nvPr>
        </p:nvSpPr>
        <p:spPr>
          <a:xfrm>
            <a:off x="347138" y="959145"/>
            <a:ext cx="8240271" cy="40869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A8937-CD40-CB4E-882C-C9C4887F93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6157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9A288-9E56-FD4D-BA20-58E28CAE13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06583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5E67E-8280-DF40-8FE9-BBC85F1D442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7810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821AC-AD25-BF4D-9292-C0F48B2378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7209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85725" cy="25193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6" name="Slide Number Placeholder 8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173C911-50B7-814A-9609-91A09848B7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5"/>
          </p:nvPr>
        </p:nvSpPr>
        <p:spPr/>
        <p:txBody>
          <a:bodyPr/>
          <a:lstStyle>
            <a:lvl1pPr>
              <a:spcBef>
                <a:spcPct val="0"/>
              </a:spcBef>
              <a:defRPr sz="1000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451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/>
          </p:nvPr>
        </p:nvSpPr>
        <p:spPr>
          <a:xfrm>
            <a:off x="347138" y="959145"/>
            <a:ext cx="8240271" cy="408690"/>
          </a:xfrm>
        </p:spPr>
        <p:txBody>
          <a:bodyPr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A8937-CD40-CB4E-882C-C9C4887F93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808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EB2BF-70C2-2741-88E7-5550942910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5384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CC23-5081-FD46-889A-C50217C4C2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half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55227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7ABC2-CC74-F348-9D5C-3F572334D9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85552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441325"/>
            <a:ext cx="8410575" cy="1143000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2263" y="1876425"/>
            <a:ext cx="7772400" cy="3898900"/>
          </a:xfrm>
        </p:spPr>
        <p:txBody>
          <a:bodyPr rtlCol="0">
            <a:normAutofit/>
          </a:bodyPr>
          <a:lstStyle/>
          <a:p>
            <a:pPr lvl="0"/>
            <a:r>
              <a:rPr lang="sv-SE" noProof="0" smtClean="0"/>
              <a:t>Click icon to add chart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1DA07-65F8-3646-BC2F-F63D9E2E78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91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9A288-9E56-FD4D-BA20-58E28CAE13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94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5E67E-8280-DF40-8FE9-BBC85F1D44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542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821AC-AD25-BF4D-9292-C0F48B2378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986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85725" cy="25193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2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6" name="Slide Number Placeholder 8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173C911-50B7-814A-9609-91A09848B7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5"/>
          </p:nvPr>
        </p:nvSpPr>
        <p:spPr/>
        <p:txBody>
          <a:bodyPr/>
          <a:lstStyle>
            <a:lvl1pPr>
              <a:spcBef>
                <a:spcPct val="0"/>
              </a:spcBef>
              <a:defRPr sz="1000" smtClean="0"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80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EB2BF-70C2-2741-88E7-5550942910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757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sv-S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8" y="349884"/>
            <a:ext cx="3961967" cy="1143000"/>
          </a:xfrm>
        </p:spPr>
        <p:txBody>
          <a:bodyPr/>
          <a:lstStyle/>
          <a:p>
            <a:r>
              <a:rPr lang="sv-SE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FCC23-5081-FD46-889A-C50217C4C2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half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67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_VolvoAB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38138" y="3540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5438" y="1692275"/>
            <a:ext cx="8229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</a:t>
            </a:r>
          </a:p>
        </p:txBody>
      </p:sp>
      <p:grpSp>
        <p:nvGrpSpPr>
          <p:cNvPr id="1029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034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100" b="1"/>
              <a:t>Volvo Group Headquarters</a:t>
            </a:r>
            <a:endParaRPr lang="en-US" sz="1000"/>
          </a:p>
        </p:txBody>
      </p:sp>
      <p:sp>
        <p:nvSpPr>
          <p:cNvPr id="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452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E6F02B0-F07C-7846-9223-A69CC0FC85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436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0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[Month], [Year]</a:t>
            </a:r>
            <a:endParaRPr lang="en-US" dirty="0"/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84" r:id="rId7"/>
    <p:sldLayoutId id="2147483779" r:id="rId8"/>
    <p:sldLayoutId id="2147483780" r:id="rId9"/>
    <p:sldLayoutId id="2147483781" r:id="rId10"/>
    <p:sldLayoutId id="214748378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ts val="1800"/>
        </a:spcBef>
        <a:spcAft>
          <a:spcPct val="0"/>
        </a:spcAft>
        <a:buFont typeface="Symbol" charset="0"/>
        <a:defRPr lang="en-US" sz="20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03238" indent="-250825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60425" indent="-317500" algn="l" rtl="0" eaLnBrk="1" fontAlgn="base" hangingPunct="1">
        <a:spcBef>
          <a:spcPts val="1800"/>
        </a:spcBef>
        <a:spcAft>
          <a:spcPct val="0"/>
        </a:spcAft>
        <a:buSzPct val="90000"/>
        <a:buFont typeface="Arial" charset="0"/>
        <a:buChar char="•"/>
        <a:defRPr lang="en-US"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993775" indent="-252413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219200" indent="-212725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94DA47C-67F2-49D2-90B9-76627A35C26B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DFC86C-1923-4DA7-9937-D0979A78BA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55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_VolvoAB_pp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0"/>
            <a:ext cx="47529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38138" y="3540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5438" y="1692275"/>
            <a:ext cx="8229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</a:t>
            </a:r>
          </a:p>
        </p:txBody>
      </p:sp>
      <p:grpSp>
        <p:nvGrpSpPr>
          <p:cNvPr id="1029" name="Group 20"/>
          <p:cNvGrpSpPr>
            <a:grpSpLocks/>
          </p:cNvGrpSpPr>
          <p:nvPr/>
        </p:nvGrpSpPr>
        <p:grpSpPr bwMode="auto">
          <a:xfrm>
            <a:off x="0" y="6186488"/>
            <a:ext cx="9144000" cy="671512"/>
            <a:chOff x="0" y="3897"/>
            <a:chExt cx="5760" cy="423"/>
          </a:xfrm>
        </p:grpSpPr>
        <p:pic>
          <p:nvPicPr>
            <p:cNvPr id="1034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Line 11"/>
            <p:cNvSpPr>
              <a:spLocks noChangeShapeType="1"/>
            </p:cNvSpPr>
            <p:nvPr userDrawn="1"/>
          </p:nvSpPr>
          <p:spPr bwMode="auto">
            <a:xfrm>
              <a:off x="0" y="3897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100" b="1">
                <a:solidFill>
                  <a:srgbClr val="000000"/>
                </a:solidFill>
              </a:rPr>
              <a:t>Volvo Group Headquarters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45275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E6F02B0-F07C-7846-9223-A69CC0FC857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6436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0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5" y="6426200"/>
            <a:ext cx="6873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Corporate Process and </a:t>
            </a:r>
            <a:r>
              <a:rPr lang="en-CA" dirty="0" smtClean="0"/>
              <a:t>IT, Åke Liljenberg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9786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algn="l" rtl="0" eaLnBrk="1" fontAlgn="base" hangingPunct="1">
        <a:spcBef>
          <a:spcPts val="1800"/>
        </a:spcBef>
        <a:spcAft>
          <a:spcPct val="0"/>
        </a:spcAft>
        <a:buFont typeface="Symbol" charset="0"/>
        <a:defRPr lang="en-US" sz="20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03238" indent="-250825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60425" indent="-317500" algn="l" rtl="0" eaLnBrk="1" fontAlgn="base" hangingPunct="1">
        <a:spcBef>
          <a:spcPts val="1800"/>
        </a:spcBef>
        <a:spcAft>
          <a:spcPct val="0"/>
        </a:spcAft>
        <a:buSzPct val="90000"/>
        <a:buFont typeface="Arial" charset="0"/>
        <a:buChar char="•"/>
        <a:defRPr lang="en-US"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993775" indent="-252413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219200" indent="-212725" algn="l" rtl="0" eaLnBrk="1" fontAlgn="base" hangingPunct="1">
        <a:spcBef>
          <a:spcPts val="1800"/>
        </a:spcBef>
        <a:spcAft>
          <a:spcPct val="0"/>
        </a:spcAft>
        <a:buClr>
          <a:schemeClr val="tx2"/>
        </a:buClr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DVP </a:t>
            </a:r>
            <a:r>
              <a:rPr lang="en-US" dirty="0" smtClean="0"/>
              <a:t>Information</a:t>
            </a:r>
            <a:r>
              <a:rPr lang="sv-SE" dirty="0" smtClean="0"/>
              <a:t> Model</a:t>
            </a:r>
            <a:br>
              <a:rPr lang="sv-SE" dirty="0" smtClean="0"/>
            </a:br>
            <a:r>
              <a:rPr lang="sv-SE" dirty="0" smtClean="0"/>
              <a:t>(Conceptual) v0.5 Draft</a:t>
            </a:r>
            <a:endParaRPr lang="en-CA" dirty="0">
              <a:latin typeface="Arial" charset="0"/>
              <a:cs typeface="Arial" charset="0"/>
            </a:endParaRPr>
          </a:p>
        </p:txBody>
      </p:sp>
      <p:sp>
        <p:nvSpPr>
          <p:cNvPr id="4099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Symbol" charset="0"/>
              <a:buNone/>
            </a:pPr>
            <a:endParaRPr lang="en-CA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21AC-AD25-BF4D-9292-C0F48B2378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[Month], [Year]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Corporate Process and IT, Åke Liljenberg</a:t>
            </a:r>
            <a:endParaRPr lang="sv-SE" dirty="0"/>
          </a:p>
        </p:txBody>
      </p:sp>
      <p:grpSp>
        <p:nvGrpSpPr>
          <p:cNvPr id="8" name="ContentGroup"/>
          <p:cNvGrpSpPr/>
          <p:nvPr/>
        </p:nvGrpSpPr>
        <p:grpSpPr>
          <a:xfrm>
            <a:off x="2124075" y="2062998"/>
            <a:ext cx="6289675" cy="1112871"/>
            <a:chOff x="2124075" y="2133600"/>
            <a:chExt cx="6289675" cy="1112871"/>
          </a:xfrm>
        </p:grpSpPr>
        <p:sp>
          <p:nvSpPr>
            <p:cNvPr id="5" name="ContentRectangle"/>
            <p:cNvSpPr/>
            <p:nvPr/>
          </p:nvSpPr>
          <p:spPr>
            <a:xfrm>
              <a:off x="2124075" y="2877139"/>
              <a:ext cx="6289675" cy="35877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 smtClean="0">
                <a:solidFill>
                  <a:schemeClr val="tx1"/>
                </a:solidFill>
              </a:endParaRPr>
            </a:p>
          </p:txBody>
        </p:sp>
        <p:sp>
          <p:nvSpPr>
            <p:cNvPr id="6" name="ContentTextBox"/>
            <p:cNvSpPr txBox="1"/>
            <p:nvPr/>
          </p:nvSpPr>
          <p:spPr>
            <a:xfrm>
              <a:off x="2268538" y="2133600"/>
              <a:ext cx="169790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1. 	Overview</a:t>
              </a:r>
            </a:p>
          </p:txBody>
        </p:sp>
        <p:cxnSp>
          <p:nvCxnSpPr>
            <p:cNvPr id="7" name="ContentLine"/>
            <p:cNvCxnSpPr/>
            <p:nvPr/>
          </p:nvCxnSpPr>
          <p:spPr>
            <a:xfrm>
              <a:off x="2124075" y="2133600"/>
              <a:ext cx="0" cy="1107996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pability views"/>
            <p:cNvSpPr txBox="1"/>
            <p:nvPr/>
          </p:nvSpPr>
          <p:spPr>
            <a:xfrm>
              <a:off x="2268538" y="2508839"/>
              <a:ext cx="246734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2. 	Capability views</a:t>
              </a:r>
            </a:p>
          </p:txBody>
        </p:sp>
        <p:sp>
          <p:nvSpPr>
            <p:cNvPr id="17" name="DVP Sub Domains"/>
            <p:cNvSpPr txBox="1"/>
            <p:nvPr/>
          </p:nvSpPr>
          <p:spPr>
            <a:xfrm>
              <a:off x="2268538" y="2877139"/>
              <a:ext cx="268118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3. 	DVP Sub Domains</a:t>
              </a:r>
            </a:p>
          </p:txBody>
        </p:sp>
      </p:grpSp>
      <p:sp>
        <p:nvSpPr>
          <p:cNvPr id="9" name="Content"/>
          <p:cNvSpPr txBox="1"/>
          <p:nvPr/>
        </p:nvSpPr>
        <p:spPr>
          <a:xfrm>
            <a:off x="736600" y="2476500"/>
            <a:ext cx="108234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smtClean="0">
                <a:solidFill>
                  <a:srgbClr val="616161"/>
                </a:solidFill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705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7774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PROJECT SCHEDULING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47" y="746715"/>
            <a:ext cx="6385033" cy="590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9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7" y="907304"/>
            <a:ext cx="7333446" cy="577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858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OBJECT MANAGEMENT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7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69" y="971793"/>
            <a:ext cx="7278031" cy="551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74099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ITEM TO VARIANT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8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02" y="1474599"/>
            <a:ext cx="4476996" cy="454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51951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PROTOTYPE WAREHOUSE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63" y="1905054"/>
            <a:ext cx="6686473" cy="31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608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PROTOTYPE MATERIAL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6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4" y="1248354"/>
            <a:ext cx="7182872" cy="521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12762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PRE-PROD PROCUREMENT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4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00" y="1035903"/>
            <a:ext cx="6876000" cy="5484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09115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PRODUCT CERTIFICATION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50" y="1055837"/>
            <a:ext cx="6928396" cy="530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8274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ESW TEA2+ SECURITY CONCEPT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omain: Breakdow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99" y="755068"/>
            <a:ext cx="3810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29458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SOFTWARE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BREAKDOWN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21AC-AD25-BF4D-9292-C0F48B2378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[Month], [Year]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Corporate Process and IT, Åke Liljenberg</a:t>
            </a:r>
            <a:endParaRPr lang="sv-SE" dirty="0"/>
          </a:p>
        </p:txBody>
      </p:sp>
      <p:grpSp>
        <p:nvGrpSpPr>
          <p:cNvPr id="8" name="ContentGroup"/>
          <p:cNvGrpSpPr/>
          <p:nvPr/>
        </p:nvGrpSpPr>
        <p:grpSpPr>
          <a:xfrm>
            <a:off x="2124075" y="2063161"/>
            <a:ext cx="6289675" cy="1112546"/>
            <a:chOff x="2124075" y="2133600"/>
            <a:chExt cx="6289675" cy="1112546"/>
          </a:xfrm>
        </p:grpSpPr>
        <p:sp>
          <p:nvSpPr>
            <p:cNvPr id="5" name="ContentRectangle"/>
            <p:cNvSpPr/>
            <p:nvPr/>
          </p:nvSpPr>
          <p:spPr>
            <a:xfrm>
              <a:off x="2124075" y="2133600"/>
              <a:ext cx="6289675" cy="35877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 smtClean="0">
                <a:solidFill>
                  <a:schemeClr val="tx1"/>
                </a:solidFill>
              </a:endParaRPr>
            </a:p>
          </p:txBody>
        </p:sp>
        <p:sp>
          <p:nvSpPr>
            <p:cNvPr id="6" name="ContentTextBox"/>
            <p:cNvSpPr txBox="1"/>
            <p:nvPr/>
          </p:nvSpPr>
          <p:spPr>
            <a:xfrm>
              <a:off x="2268538" y="2133600"/>
              <a:ext cx="169790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1. 	Overview</a:t>
              </a:r>
            </a:p>
          </p:txBody>
        </p:sp>
        <p:cxnSp>
          <p:nvCxnSpPr>
            <p:cNvPr id="7" name="ContentLine"/>
            <p:cNvCxnSpPr/>
            <p:nvPr/>
          </p:nvCxnSpPr>
          <p:spPr>
            <a:xfrm>
              <a:off x="2124075" y="2133600"/>
              <a:ext cx="0" cy="1107996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pability views"/>
            <p:cNvSpPr txBox="1"/>
            <p:nvPr/>
          </p:nvSpPr>
          <p:spPr>
            <a:xfrm>
              <a:off x="2268538" y="2508514"/>
              <a:ext cx="246734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2. 	Capability views</a:t>
              </a:r>
            </a:p>
          </p:txBody>
        </p:sp>
        <p:sp>
          <p:nvSpPr>
            <p:cNvPr id="17" name="DVP Sub Domains"/>
            <p:cNvSpPr txBox="1"/>
            <p:nvPr/>
          </p:nvSpPr>
          <p:spPr>
            <a:xfrm>
              <a:off x="2268538" y="2876814"/>
              <a:ext cx="268118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3. 	DVP Sub Domains</a:t>
              </a:r>
            </a:p>
          </p:txBody>
        </p:sp>
      </p:grpSp>
      <p:sp>
        <p:nvSpPr>
          <p:cNvPr id="9" name="Content"/>
          <p:cNvSpPr txBox="1"/>
          <p:nvPr/>
        </p:nvSpPr>
        <p:spPr>
          <a:xfrm>
            <a:off x="736600" y="2476500"/>
            <a:ext cx="108234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dirty="0" smtClean="0">
                <a:solidFill>
                  <a:srgbClr val="616161"/>
                </a:solidFill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241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omain: DC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24" y="1263566"/>
            <a:ext cx="4838249" cy="458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16530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DCN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4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omain: Diagnostic Objec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77" y="1473636"/>
            <a:ext cx="6340046" cy="311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75095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DIAGNOSTIC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OBJECT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Domain: ESW File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91" y="829380"/>
            <a:ext cx="6758696" cy="58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47401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FILES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 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omain: Operati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0" y="891232"/>
            <a:ext cx="6506482" cy="512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8921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OPERATION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5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omain: Par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449"/>
            <a:ext cx="9113264" cy="424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10091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PART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omain: Produc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2" y="825404"/>
            <a:ext cx="6122102" cy="580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25692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PRODUCT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2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omain: Product Specificati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29" y="1429179"/>
            <a:ext cx="5945981" cy="392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01242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ESW PRODUCT SPECIFICATION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- Conceptual Information model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5482"/>
          </a:xfrm>
        </p:spPr>
        <p:txBody>
          <a:bodyPr>
            <a:noAutofit/>
          </a:bodyPr>
          <a:lstStyle/>
          <a:p>
            <a:r>
              <a:rPr lang="sv-SE" sz="2400" b="1" smtClean="0"/>
              <a:t>View 1 </a:t>
            </a:r>
            <a:r>
              <a:rPr lang="sv-SE" sz="2000" smtClean="0"/>
              <a:t>Applications mapped to Capabilities with status coloring</a:t>
            </a:r>
            <a:endParaRPr lang="sv-SE" sz="2000"/>
          </a:p>
        </p:txBody>
      </p:sp>
      <p:sp>
        <p:nvSpPr>
          <p:cNvPr id="31" name="Rounded Rectangle 30"/>
          <p:cNvSpPr/>
          <p:nvPr/>
        </p:nvSpPr>
        <p:spPr>
          <a:xfrm>
            <a:off x="55733" y="601420"/>
            <a:ext cx="3796510" cy="4879225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Develop and Industrialize Solution</a:t>
            </a:r>
          </a:p>
        </p:txBody>
      </p:sp>
      <p:grpSp>
        <p:nvGrpSpPr>
          <p:cNvPr id="2048" name="Group 2047"/>
          <p:cNvGrpSpPr/>
          <p:nvPr/>
        </p:nvGrpSpPr>
        <p:grpSpPr>
          <a:xfrm>
            <a:off x="245043" y="1016149"/>
            <a:ext cx="1553029" cy="4320480"/>
            <a:chOff x="245043" y="1016149"/>
            <a:chExt cx="1553029" cy="4320480"/>
          </a:xfrm>
        </p:grpSpPr>
        <p:sp>
          <p:nvSpPr>
            <p:cNvPr id="32" name="Rounded Rectangle 31"/>
            <p:cNvSpPr/>
            <p:nvPr/>
          </p:nvSpPr>
          <p:spPr>
            <a:xfrm>
              <a:off x="245043" y="1016149"/>
              <a:ext cx="1553029" cy="4320480"/>
            </a:xfrm>
            <a:prstGeom prst="roundRect">
              <a:avLst>
                <a:gd name="adj" fmla="val 1307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>
                <a:spcBef>
                  <a:spcPct val="50000"/>
                </a:spcBef>
              </a:pPr>
              <a:r>
                <a:rPr lang="sv-SE" sz="1100" dirty="0">
                  <a:solidFill>
                    <a:srgbClr val="FFFFFF">
                      <a:lumMod val="50000"/>
                    </a:srgbClr>
                  </a:solidFill>
                </a:rPr>
                <a:t>Product </a:t>
              </a:r>
              <a:r>
                <a:rPr lang="sv-SE" sz="1100" dirty="0" err="1">
                  <a:solidFill>
                    <a:srgbClr val="FFFFFF">
                      <a:lumMod val="50000"/>
                    </a:srgbClr>
                  </a:solidFill>
                </a:rPr>
                <a:t>Engineering</a:t>
              </a:r>
              <a:endParaRPr lang="sv-SE" sz="1100" dirty="0">
                <a:solidFill>
                  <a:srgbClr val="FFFFFF">
                    <a:lumMod val="50000"/>
                  </a:srgbClr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sv-SE" sz="1200" dirty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48832" y="1304181"/>
              <a:ext cx="1296430" cy="494845"/>
              <a:chOff x="3650829" y="1480070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34" name="Rounded Rectangle 33"/>
              <p:cNvSpPr/>
              <p:nvPr/>
            </p:nvSpPr>
            <p:spPr>
              <a:xfrm>
                <a:off x="3650829" y="1480070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35" name="Rounded Rectangle 16"/>
              <p:cNvSpPr/>
              <p:nvPr/>
            </p:nvSpPr>
            <p:spPr>
              <a:xfrm>
                <a:off x="3663190" y="1492431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Product Styling &amp; Design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48832" y="1875545"/>
              <a:ext cx="1296430" cy="494845"/>
              <a:chOff x="3650829" y="2036383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37" name="Rounded Rectangle 36"/>
              <p:cNvSpPr/>
              <p:nvPr/>
            </p:nvSpPr>
            <p:spPr>
              <a:xfrm>
                <a:off x="3650829" y="2036383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38" name="Rounded Rectangle 18"/>
              <p:cNvSpPr/>
              <p:nvPr/>
            </p:nvSpPr>
            <p:spPr>
              <a:xfrm>
                <a:off x="3663190" y="2048744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smtClean="0">
                    <a:solidFill>
                      <a:sysClr val="window" lastClr="FFFFFF"/>
                    </a:solidFill>
                  </a:rPr>
                  <a:t>Mechanical </a:t>
                </a:r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CAD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48832" y="2459229"/>
              <a:ext cx="1296430" cy="494845"/>
              <a:chOff x="3650829" y="2523364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40" name="Rounded Rectangle 39"/>
              <p:cNvSpPr/>
              <p:nvPr/>
            </p:nvSpPr>
            <p:spPr>
              <a:xfrm>
                <a:off x="3650829" y="2523364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41" name="Rounded Rectangle 20"/>
              <p:cNvSpPr/>
              <p:nvPr/>
            </p:nvSpPr>
            <p:spPr>
              <a:xfrm>
                <a:off x="3663190" y="2535725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smtClean="0">
                    <a:solidFill>
                      <a:sysClr val="window" lastClr="FFFFFF"/>
                    </a:solidFill>
                  </a:rPr>
                  <a:t>Electrical </a:t>
                </a:r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CAD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48832" y="3035293"/>
              <a:ext cx="1296430" cy="494845"/>
              <a:chOff x="3650829" y="3010344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43" name="Rounded Rectangle 42"/>
              <p:cNvSpPr/>
              <p:nvPr/>
            </p:nvSpPr>
            <p:spPr>
              <a:xfrm>
                <a:off x="3650829" y="3010344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44" name="Rounded Rectangle 22"/>
              <p:cNvSpPr/>
              <p:nvPr/>
            </p:nvSpPr>
            <p:spPr>
              <a:xfrm>
                <a:off x="3663190" y="3022705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en-US" sz="1100" b="1" kern="0" dirty="0">
                    <a:solidFill>
                      <a:sysClr val="window" lastClr="FFFFFF"/>
                    </a:solidFill>
                  </a:rPr>
                  <a:t>Embedded</a:t>
                </a:r>
                <a:br>
                  <a:rPr lang="en-US" sz="1100" b="1" kern="0" dirty="0">
                    <a:solidFill>
                      <a:sysClr val="window" lastClr="FFFFFF"/>
                    </a:solidFill>
                  </a:rPr>
                </a:br>
                <a:r>
                  <a:rPr lang="en-US" sz="1100" b="1" kern="0" dirty="0">
                    <a:solidFill>
                      <a:sysClr val="window" lastClr="FFFFFF"/>
                    </a:solidFill>
                  </a:rPr>
                  <a:t>Software </a:t>
                </a:r>
                <a:r>
                  <a:rPr lang="en-US" sz="1100" b="1" kern="0" dirty="0" err="1">
                    <a:solidFill>
                      <a:sysClr val="window" lastClr="FFFFFF"/>
                    </a:solidFill>
                  </a:rPr>
                  <a:t>Dev</a:t>
                </a:r>
                <a:endParaRPr lang="sv-SE" sz="1100" b="1" kern="0" dirty="0">
                  <a:solidFill>
                    <a:sysClr val="window" lastClr="FFFFFF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61193" y="3629974"/>
              <a:ext cx="1296430" cy="458891"/>
              <a:chOff x="3650829" y="3497324"/>
              <a:chExt cx="1296430" cy="422049"/>
            </a:xfrm>
            <a:scene3d>
              <a:camera prst="orthographicFront"/>
              <a:lightRig rig="chilly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3650829" y="3497324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47" name="Rounded Rectangle 24"/>
              <p:cNvSpPr/>
              <p:nvPr/>
            </p:nvSpPr>
            <p:spPr>
              <a:xfrm>
                <a:off x="3663190" y="3509687"/>
                <a:ext cx="1271708" cy="397327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smtClean="0">
                    <a:solidFill>
                      <a:sysClr val="window" lastClr="FFFFFF"/>
                    </a:solidFill>
                  </a:rPr>
                  <a:t>CAE</a:t>
                </a:r>
                <a:endParaRPr lang="sv-SE" sz="1100" b="1" kern="0" dirty="0">
                  <a:solidFill>
                    <a:sysClr val="window" lastClr="FFFFFF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73554" y="4198442"/>
              <a:ext cx="1296430" cy="479685"/>
              <a:chOff x="3650829" y="3984305"/>
              <a:chExt cx="1296430" cy="479685"/>
            </a:xfrm>
            <a:scene3d>
              <a:camera prst="orthographicFront"/>
              <a:lightRig rig="chilly" dir="t"/>
            </a:scene3d>
          </p:grpSpPr>
          <p:sp>
            <p:nvSpPr>
              <p:cNvPr id="49" name="Rounded Rectangle 48"/>
              <p:cNvSpPr/>
              <p:nvPr/>
            </p:nvSpPr>
            <p:spPr>
              <a:xfrm>
                <a:off x="3650829" y="3984305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50" name="Rounded Rectangle 26"/>
              <p:cNvSpPr/>
              <p:nvPr/>
            </p:nvSpPr>
            <p:spPr>
              <a:xfrm>
                <a:off x="3663190" y="3996666"/>
                <a:ext cx="1271708" cy="467324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Multi CAD Data Management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57648" y="4734233"/>
              <a:ext cx="1296430" cy="536876"/>
              <a:chOff x="3650829" y="4471285"/>
              <a:chExt cx="1296430" cy="536876"/>
            </a:xfrm>
            <a:scene3d>
              <a:camera prst="orthographicFront"/>
              <a:lightRig rig="chilly" dir="t"/>
            </a:scene3d>
          </p:grpSpPr>
          <p:sp>
            <p:nvSpPr>
              <p:cNvPr id="52" name="Rounded Rectangle 51"/>
              <p:cNvSpPr/>
              <p:nvPr/>
            </p:nvSpPr>
            <p:spPr>
              <a:xfrm>
                <a:off x="3650829" y="4471285"/>
                <a:ext cx="1296430" cy="422049"/>
              </a:xfrm>
              <a:prstGeom prst="roundRect">
                <a:avLst>
                  <a:gd name="adj" fmla="val 10000"/>
                </a:avLst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</p:sp>
          <p:sp>
            <p:nvSpPr>
              <p:cNvPr id="53" name="Rounded Rectangle 28"/>
              <p:cNvSpPr/>
              <p:nvPr/>
            </p:nvSpPr>
            <p:spPr>
              <a:xfrm>
                <a:off x="3663190" y="4483646"/>
                <a:ext cx="1271708" cy="524515"/>
              </a:xfrm>
              <a:prstGeom prst="rect">
                <a:avLst/>
              </a:prstGeom>
              <a:solidFill>
                <a:srgbClr val="6B95C7"/>
              </a:solidFill>
              <a:ln w="22225" cap="flat" cmpd="sng" algn="ctr">
                <a:solidFill>
                  <a:srgbClr val="4F81B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lIns="45720" rIns="45720" anchor="t"/>
              <a:lstStyle/>
              <a:p>
                <a:pPr algn="ctr"/>
                <a:r>
                  <a:rPr lang="sv-SE" sz="1100" b="1" kern="0" dirty="0">
                    <a:solidFill>
                      <a:sysClr val="window" lastClr="FFFFFF"/>
                    </a:solidFill>
                  </a:rPr>
                  <a:t>Virtual Product &amp; Context Mgmt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2261267" y="1304181"/>
            <a:ext cx="1267442" cy="494845"/>
            <a:chOff x="5392908" y="1546508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55" name="Rounded Rectangle 54"/>
            <p:cNvSpPr/>
            <p:nvPr/>
          </p:nvSpPr>
          <p:spPr>
            <a:xfrm>
              <a:off x="5392908" y="1546508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56" name="Rounded Rectangle 30"/>
            <p:cNvSpPr/>
            <p:nvPr/>
          </p:nvSpPr>
          <p:spPr>
            <a:xfrm>
              <a:off x="5407402" y="1561002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050" b="1" kern="0" dirty="0">
                  <a:solidFill>
                    <a:sysClr val="window" lastClr="FFFFFF"/>
                  </a:solidFill>
                </a:rPr>
                <a:t>Product Structure &amp; Variant Management</a:t>
              </a:r>
            </a:p>
          </p:txBody>
        </p:sp>
      </p:grpSp>
      <p:sp>
        <p:nvSpPr>
          <p:cNvPr id="59" name="Rounded Rectangle 32"/>
          <p:cNvSpPr/>
          <p:nvPr/>
        </p:nvSpPr>
        <p:spPr>
          <a:xfrm>
            <a:off x="2275437" y="1898044"/>
            <a:ext cx="1253272" cy="511068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100" b="1" kern="0" dirty="0">
                <a:solidFill>
                  <a:sysClr val="window" lastClr="FFFFFF"/>
                </a:solidFill>
              </a:rPr>
              <a:t>Product Technical Specification &amp; Documentation</a:t>
            </a:r>
          </a:p>
        </p:txBody>
      </p:sp>
      <p:sp>
        <p:nvSpPr>
          <p:cNvPr id="62" name="Rounded Rectangle 34"/>
          <p:cNvSpPr/>
          <p:nvPr/>
        </p:nvSpPr>
        <p:spPr>
          <a:xfrm>
            <a:off x="2254020" y="2519923"/>
            <a:ext cx="1267442" cy="727577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100" b="1" kern="0" dirty="0">
                <a:solidFill>
                  <a:sysClr val="window" lastClr="FFFFFF"/>
                </a:solidFill>
              </a:rPr>
              <a:t>Product Configuration </a:t>
            </a:r>
            <a:r>
              <a:rPr lang="sv-SE" sz="1100" b="1" kern="0">
                <a:solidFill>
                  <a:sysClr val="window" lastClr="FFFFFF"/>
                </a:solidFill>
              </a:rPr>
              <a:t>&amp; </a:t>
            </a:r>
            <a:r>
              <a:rPr lang="sv-SE" sz="1100" b="1" kern="0" smtClean="0">
                <a:solidFill>
                  <a:sysClr val="window" lastClr="FFFFFF"/>
                </a:solidFill>
              </a:rPr>
              <a:t>Context </a:t>
            </a:r>
            <a:r>
              <a:rPr lang="sv-SE" sz="1100" b="1" kern="0" dirty="0">
                <a:solidFill>
                  <a:sysClr val="window" lastClr="FFFFFF"/>
                </a:solidFill>
              </a:rPr>
              <a:t>Management</a:t>
            </a:r>
          </a:p>
        </p:txBody>
      </p:sp>
      <p:sp>
        <p:nvSpPr>
          <p:cNvPr id="65" name="Rounded Rectangle 36"/>
          <p:cNvSpPr/>
          <p:nvPr/>
        </p:nvSpPr>
        <p:spPr>
          <a:xfrm>
            <a:off x="2254020" y="3335229"/>
            <a:ext cx="1267442" cy="465857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100" b="1" kern="0" dirty="0">
                <a:solidFill>
                  <a:sysClr val="window" lastClr="FFFFFF"/>
                </a:solidFill>
              </a:rPr>
              <a:t>Product Change Management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217947" y="3971642"/>
            <a:ext cx="1296430" cy="446519"/>
            <a:chOff x="5392908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5392908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68" name="Rounded Rectangle 38"/>
            <p:cNvSpPr/>
            <p:nvPr/>
          </p:nvSpPr>
          <p:spPr>
            <a:xfrm>
              <a:off x="5407402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Prototype Management</a:t>
              </a:r>
            </a:p>
          </p:txBody>
        </p:sp>
      </p:grpSp>
      <p:sp>
        <p:nvSpPr>
          <p:cNvPr id="71" name="Rounded Rectangle 40"/>
          <p:cNvSpPr/>
          <p:nvPr/>
        </p:nvSpPr>
        <p:spPr>
          <a:xfrm>
            <a:off x="2207368" y="4591773"/>
            <a:ext cx="1267442" cy="527751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100" b="1" kern="0" dirty="0">
                <a:solidFill>
                  <a:sysClr val="window" lastClr="FFFFFF"/>
                </a:solidFill>
              </a:rPr>
              <a:t>IP, Security &amp; JV Management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059490" y="1016149"/>
            <a:ext cx="1592186" cy="4320480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sv-SE" sz="1100" dirty="0">
                <a:solidFill>
                  <a:srgbClr val="FFFFFF">
                    <a:lumMod val="50000"/>
                  </a:srgbClr>
                </a:solidFill>
              </a:rPr>
              <a:t>Product </a:t>
            </a:r>
            <a:r>
              <a:rPr lang="sv-SE" sz="1100" dirty="0" err="1">
                <a:solidFill>
                  <a:srgbClr val="FFFFFF">
                    <a:lumMod val="50000"/>
                  </a:srgbClr>
                </a:solidFill>
              </a:rPr>
              <a:t>Engineering</a:t>
            </a:r>
            <a:endParaRPr lang="sv-SE" sz="1100" dirty="0">
              <a:solidFill>
                <a:srgbClr val="FFFFFF">
                  <a:lumMod val="50000"/>
                </a:srgbClr>
              </a:solidFill>
            </a:endParaRPr>
          </a:p>
          <a:p>
            <a:pPr algn="ctr">
              <a:spcBef>
                <a:spcPct val="50000"/>
              </a:spcBef>
            </a:pPr>
            <a:endParaRPr lang="sv-SE" sz="1100" dirty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160189" y="1191272"/>
            <a:ext cx="1296430" cy="494845"/>
            <a:chOff x="1908750" y="1546508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74" name="Rounded Rectangle 73"/>
            <p:cNvSpPr/>
            <p:nvPr/>
          </p:nvSpPr>
          <p:spPr>
            <a:xfrm>
              <a:off x="1908750" y="1546508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75" name="Rounded Rectangle 4"/>
            <p:cNvSpPr/>
            <p:nvPr/>
          </p:nvSpPr>
          <p:spPr>
            <a:xfrm>
              <a:off x="1923244" y="1561002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Requirements Management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91877" y="4131838"/>
            <a:ext cx="1296430" cy="628727"/>
            <a:chOff x="1908750" y="2117484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77" name="Rounded Rectangle 76"/>
            <p:cNvSpPr/>
            <p:nvPr/>
          </p:nvSpPr>
          <p:spPr>
            <a:xfrm>
              <a:off x="1908750" y="2117484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78" name="Rounded Rectangle 6"/>
            <p:cNvSpPr/>
            <p:nvPr/>
          </p:nvSpPr>
          <p:spPr>
            <a:xfrm>
              <a:off x="1923244" y="2131978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Systems Architecture and Modeling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89177" y="2346320"/>
            <a:ext cx="1296430" cy="494845"/>
            <a:chOff x="1908750" y="268845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80" name="Rounded Rectangle 79"/>
            <p:cNvSpPr/>
            <p:nvPr/>
          </p:nvSpPr>
          <p:spPr>
            <a:xfrm>
              <a:off x="1908750" y="268845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81" name="Rounded Rectangle 8"/>
            <p:cNvSpPr/>
            <p:nvPr/>
          </p:nvSpPr>
          <p:spPr>
            <a:xfrm>
              <a:off x="1923244" y="270295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Simulation &amp; Validation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03671" y="2922384"/>
            <a:ext cx="1296430" cy="494845"/>
            <a:chOff x="1908750" y="3259434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83" name="Rounded Rectangle 82"/>
            <p:cNvSpPr/>
            <p:nvPr/>
          </p:nvSpPr>
          <p:spPr>
            <a:xfrm>
              <a:off x="1908750" y="3259434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84" name="Rounded Rectangle 10"/>
            <p:cNvSpPr/>
            <p:nvPr/>
          </p:nvSpPr>
          <p:spPr>
            <a:xfrm>
              <a:off x="1923244" y="3273928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Requirements Verification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88582" y="3517065"/>
            <a:ext cx="1296430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86" name="Rounded Rectangle 85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87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Test Systems Management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174683" y="1762636"/>
            <a:ext cx="1296430" cy="494845"/>
            <a:chOff x="1908750" y="4401384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89" name="Rounded Rectangle 88"/>
            <p:cNvSpPr/>
            <p:nvPr/>
          </p:nvSpPr>
          <p:spPr>
            <a:xfrm>
              <a:off x="1908750" y="4401384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90" name="Rounded Rectangle 14"/>
            <p:cNvSpPr/>
            <p:nvPr/>
          </p:nvSpPr>
          <p:spPr>
            <a:xfrm>
              <a:off x="1923244" y="4415878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Product Certification</a:t>
              </a: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4004643" y="626393"/>
            <a:ext cx="1595706" cy="4854251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Validate customer features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5875734" y="1160165"/>
            <a:ext cx="1296430" cy="422049"/>
            <a:chOff x="166671" y="1549403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66671" y="1549403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94" name="Rounded Rectangle 4"/>
            <p:cNvSpPr/>
            <p:nvPr/>
          </p:nvSpPr>
          <p:spPr>
            <a:xfrm>
              <a:off x="179032" y="1561764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Product Portfolio Management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875734" y="1731529"/>
            <a:ext cx="1296430" cy="422049"/>
            <a:chOff x="166671" y="2036383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96" name="Rounded Rectangle 95"/>
            <p:cNvSpPr/>
            <p:nvPr/>
          </p:nvSpPr>
          <p:spPr>
            <a:xfrm>
              <a:off x="166671" y="2036383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97" name="Rounded Rectangle 6"/>
            <p:cNvSpPr/>
            <p:nvPr/>
          </p:nvSpPr>
          <p:spPr>
            <a:xfrm>
              <a:off x="179032" y="2048744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Project Portfolio Management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875734" y="2315213"/>
            <a:ext cx="1296430" cy="422049"/>
            <a:chOff x="166671" y="2523364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99" name="Rounded Rectangle 98"/>
            <p:cNvSpPr/>
            <p:nvPr/>
          </p:nvSpPr>
          <p:spPr>
            <a:xfrm>
              <a:off x="166671" y="2523364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ounded Rectangle 8"/>
            <p:cNvSpPr/>
            <p:nvPr/>
          </p:nvSpPr>
          <p:spPr>
            <a:xfrm>
              <a:off x="179032" y="2535725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Project Process Management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5734" y="2891277"/>
            <a:ext cx="1296430" cy="422049"/>
            <a:chOff x="166671" y="3010344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102" name="Rounded Rectangle 101"/>
            <p:cNvSpPr/>
            <p:nvPr/>
          </p:nvSpPr>
          <p:spPr>
            <a:xfrm>
              <a:off x="166671" y="3010344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03" name="Rounded Rectangle 10"/>
            <p:cNvSpPr/>
            <p:nvPr/>
          </p:nvSpPr>
          <p:spPr>
            <a:xfrm>
              <a:off x="179032" y="3022705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Project Execution Management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875734" y="3485958"/>
            <a:ext cx="1296430" cy="422049"/>
            <a:chOff x="176200" y="3468750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105" name="Rounded Rectangle 104"/>
            <p:cNvSpPr/>
            <p:nvPr/>
          </p:nvSpPr>
          <p:spPr>
            <a:xfrm>
              <a:off x="176200" y="3468750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06" name="Rounded Rectangle 12"/>
            <p:cNvSpPr/>
            <p:nvPr/>
          </p:nvSpPr>
          <p:spPr>
            <a:xfrm>
              <a:off x="188561" y="3481111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Resource Management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882473" y="4068443"/>
            <a:ext cx="1296430" cy="422049"/>
            <a:chOff x="166671" y="3984305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108" name="Rounded Rectangle 107"/>
            <p:cNvSpPr/>
            <p:nvPr/>
          </p:nvSpPr>
          <p:spPr>
            <a:xfrm>
              <a:off x="166671" y="3984305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ounded Rectangle 14"/>
            <p:cNvSpPr/>
            <p:nvPr/>
          </p:nvSpPr>
          <p:spPr>
            <a:xfrm>
              <a:off x="179032" y="3996666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Cost Management</a:t>
              </a:r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5732835" y="626394"/>
            <a:ext cx="1595706" cy="3994098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Manage Project Portfolios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472557" y="643783"/>
            <a:ext cx="1595706" cy="4836862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Purchasing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7622195" y="1160165"/>
            <a:ext cx="1296430" cy="404901"/>
            <a:chOff x="7134987" y="1547767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13" name="Rounded Rectangle 112"/>
            <p:cNvSpPr/>
            <p:nvPr/>
          </p:nvSpPr>
          <p:spPr>
            <a:xfrm>
              <a:off x="7134987" y="1547767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14" name="Rounded Rectangle 4"/>
            <p:cNvSpPr/>
            <p:nvPr/>
          </p:nvSpPr>
          <p:spPr>
            <a:xfrm>
              <a:off x="7144569" y="1557349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Strategic Sourcing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22195" y="1714382"/>
            <a:ext cx="1296430" cy="428503"/>
            <a:chOff x="7134987" y="1925271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16" name="Rounded Rectangle 115"/>
            <p:cNvSpPr/>
            <p:nvPr/>
          </p:nvSpPr>
          <p:spPr>
            <a:xfrm>
              <a:off x="7134987" y="1925271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17" name="Rounded Rectangle 6"/>
            <p:cNvSpPr/>
            <p:nvPr/>
          </p:nvSpPr>
          <p:spPr>
            <a:xfrm>
              <a:off x="7144569" y="1934853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Supplier Management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622195" y="2298066"/>
            <a:ext cx="1296430" cy="397327"/>
            <a:chOff x="7134987" y="2302775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19" name="Rounded Rectangle 118"/>
            <p:cNvSpPr/>
            <p:nvPr/>
          </p:nvSpPr>
          <p:spPr>
            <a:xfrm>
              <a:off x="7134987" y="2302775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Rounded Rectangle 8"/>
            <p:cNvSpPr/>
            <p:nvPr/>
          </p:nvSpPr>
          <p:spPr>
            <a:xfrm>
              <a:off x="7144569" y="2312357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Price &amp; Contract Management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622195" y="2874130"/>
            <a:ext cx="1296430" cy="409688"/>
            <a:chOff x="7134987" y="2680279"/>
            <a:chExt cx="1296430" cy="409688"/>
          </a:xfrm>
          <a:scene3d>
            <a:camera prst="orthographicFront"/>
            <a:lightRig rig="chilly" dir="t"/>
          </a:scene3d>
        </p:grpSpPr>
        <p:sp>
          <p:nvSpPr>
            <p:cNvPr id="122" name="Rounded Rectangle 121"/>
            <p:cNvSpPr/>
            <p:nvPr/>
          </p:nvSpPr>
          <p:spPr>
            <a:xfrm>
              <a:off x="7134987" y="2680279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23" name="Rounded Rectangle 10"/>
            <p:cNvSpPr/>
            <p:nvPr/>
          </p:nvSpPr>
          <p:spPr>
            <a:xfrm>
              <a:off x="7144569" y="2689861"/>
              <a:ext cx="1277266" cy="4001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Tooling Management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622195" y="4566142"/>
            <a:ext cx="1296430" cy="405626"/>
            <a:chOff x="7134987" y="4190296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25" name="Rounded Rectangle 124"/>
            <p:cNvSpPr/>
            <p:nvPr/>
          </p:nvSpPr>
          <p:spPr>
            <a:xfrm>
              <a:off x="7134987" y="4190296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26" name="Rounded Rectangle 18"/>
            <p:cNvSpPr/>
            <p:nvPr/>
          </p:nvSpPr>
          <p:spPr>
            <a:xfrm>
              <a:off x="7144569" y="4199878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Supplier </a:t>
              </a:r>
              <a:br>
                <a:rPr lang="sv-SE" sz="1100" b="1" kern="0" dirty="0">
                  <a:solidFill>
                    <a:sysClr val="window" lastClr="FFFFFF"/>
                  </a:solidFill>
                </a:rPr>
              </a:br>
              <a:r>
                <a:rPr lang="sv-SE" sz="1100" b="1" kern="0" dirty="0" err="1">
                  <a:solidFill>
                    <a:sysClr val="window" lastClr="FFFFFF"/>
                  </a:solidFill>
                </a:rPr>
                <a:t>Collaboration</a:t>
              </a:r>
              <a:endParaRPr lang="sv-SE" sz="1100" b="1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42661" y="5109946"/>
            <a:ext cx="1296430" cy="327170"/>
            <a:chOff x="7134987" y="4567801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28" name="Rounded Rectangle 127"/>
            <p:cNvSpPr/>
            <p:nvPr/>
          </p:nvSpPr>
          <p:spPr>
            <a:xfrm>
              <a:off x="7134987" y="4567801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29" name="Rounded Rectangle 20"/>
            <p:cNvSpPr/>
            <p:nvPr/>
          </p:nvSpPr>
          <p:spPr>
            <a:xfrm>
              <a:off x="7144569" y="4577383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BW &amp; Reporting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622195" y="3468811"/>
            <a:ext cx="1296430" cy="397327"/>
            <a:chOff x="7134987" y="3057784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31" name="Rounded Rectangle 130"/>
            <p:cNvSpPr/>
            <p:nvPr/>
          </p:nvSpPr>
          <p:spPr>
            <a:xfrm>
              <a:off x="7134987" y="3057784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Rounded Rectangle 12"/>
            <p:cNvSpPr/>
            <p:nvPr/>
          </p:nvSpPr>
          <p:spPr>
            <a:xfrm>
              <a:off x="7144569" y="3067366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Requisition &amp; Order Management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2195" y="4035664"/>
            <a:ext cx="1296430" cy="409688"/>
            <a:chOff x="7134987" y="3435288"/>
            <a:chExt cx="1296430" cy="327170"/>
          </a:xfrm>
          <a:scene3d>
            <a:camera prst="orthographicFront"/>
            <a:lightRig rig="chilly" dir="t"/>
          </a:scene3d>
        </p:grpSpPr>
        <p:sp>
          <p:nvSpPr>
            <p:cNvPr id="134" name="Rounded Rectangle 133"/>
            <p:cNvSpPr/>
            <p:nvPr/>
          </p:nvSpPr>
          <p:spPr>
            <a:xfrm>
              <a:off x="7134987" y="3435288"/>
              <a:ext cx="1296430" cy="327170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35" name="Rounded Rectangle 14"/>
            <p:cNvSpPr/>
            <p:nvPr/>
          </p:nvSpPr>
          <p:spPr>
            <a:xfrm>
              <a:off x="7144569" y="3444870"/>
              <a:ext cx="1277266" cy="308006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>
                  <a:solidFill>
                    <a:sysClr val="window" lastClr="FFFFFF"/>
                  </a:solidFill>
                </a:rPr>
                <a:t>Quality Management</a:t>
              </a:r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245043" y="5607550"/>
            <a:ext cx="1553029" cy="1025224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Plan Product and Technology</a:t>
            </a:r>
          </a:p>
        </p:txBody>
      </p:sp>
      <p:sp>
        <p:nvSpPr>
          <p:cNvPr id="137" name="Rounded Rectangle 12"/>
          <p:cNvSpPr/>
          <p:nvPr/>
        </p:nvSpPr>
        <p:spPr>
          <a:xfrm>
            <a:off x="415773" y="6078482"/>
            <a:ext cx="1267442" cy="465857"/>
          </a:xfrm>
          <a:prstGeom prst="rect">
            <a:avLst/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  <a:scene3d>
            <a:camera prst="orthographicFront"/>
            <a:lightRig rig="chilly" dir="t"/>
          </a:scene3d>
        </p:spPr>
        <p:txBody>
          <a:bodyPr lIns="45720" rIns="45720" anchor="t"/>
          <a:lstStyle/>
          <a:p>
            <a:pPr algn="ctr"/>
            <a:r>
              <a:rPr lang="sv-SE" sz="1050" b="1" kern="0" dirty="0">
                <a:solidFill>
                  <a:sysClr val="window" lastClr="FFFFFF"/>
                </a:solidFill>
              </a:rPr>
              <a:t>Plan Products/</a:t>
            </a:r>
          </a:p>
          <a:p>
            <a:pPr algn="ctr"/>
            <a:r>
              <a:rPr lang="sv-SE" sz="1050" b="1" kern="0" dirty="0" err="1">
                <a:solidFill>
                  <a:sysClr val="window" lastClr="FFFFFF"/>
                </a:solidFill>
              </a:rPr>
              <a:t>Technology</a:t>
            </a:r>
            <a:endParaRPr lang="sv-SE" sz="1050" b="1" kern="0" dirty="0">
              <a:solidFill>
                <a:sysClr val="window" lastClr="FFFFFF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055970" y="5612231"/>
            <a:ext cx="1595706" cy="1020544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Develop Technologies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4016173" y="5612230"/>
            <a:ext cx="5052090" cy="1020545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775280" y="5680243"/>
            <a:ext cx="2697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Support MAS/DCL &amp; PRD processes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215687" y="6083628"/>
            <a:ext cx="1296430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142" name="Rounded Rectangle 141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43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 err="1">
                  <a:solidFill>
                    <a:sysClr val="window" lastClr="FFFFFF"/>
                  </a:solidFill>
                </a:rPr>
                <a:t>DevTechnologies</a:t>
              </a:r>
              <a:r>
                <a:rPr lang="sv-SE" sz="1100" b="1" kern="0" dirty="0">
                  <a:solidFill>
                    <a:sysClr val="window" lastClr="FFFFFF"/>
                  </a:solidFill>
                </a:rPr>
                <a:t>/ </a:t>
              </a:r>
              <a:r>
                <a:rPr lang="sv-SE" sz="1100" b="1" kern="0" dirty="0" err="1">
                  <a:solidFill>
                    <a:sysClr val="window" lastClr="FFFFFF"/>
                  </a:solidFill>
                </a:rPr>
                <a:t>Concptets</a:t>
              </a:r>
              <a:endParaRPr lang="sv-SE" sz="1100" b="1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173714" y="6056871"/>
            <a:ext cx="1421049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145" name="Rounded Rectangle 144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46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en-US" sz="1050" b="1" kern="0" dirty="0">
                  <a:solidFill>
                    <a:sysClr val="window" lastClr="FFFFFF"/>
                  </a:solidFill>
                </a:rPr>
                <a:t>Provide Service &amp; Product Information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875734" y="6046418"/>
            <a:ext cx="1421049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148" name="Rounded Rectangle 147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49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en-US" sz="1100" b="1" kern="0" dirty="0">
                  <a:solidFill>
                    <a:sysClr val="window" lastClr="FFFFFF"/>
                  </a:solidFill>
                </a:rPr>
                <a:t>Service &amp;</a:t>
              </a:r>
            </a:p>
            <a:p>
              <a:pPr algn="ctr"/>
              <a:r>
                <a:rPr lang="en-US" sz="1100" b="1" kern="0" dirty="0">
                  <a:solidFill>
                    <a:sysClr val="window" lastClr="FFFFFF"/>
                  </a:solidFill>
                </a:rPr>
                <a:t> Repair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63676" y="6040283"/>
            <a:ext cx="1421049" cy="494845"/>
            <a:chOff x="1908750" y="3830409"/>
            <a:chExt cx="1296430" cy="494845"/>
          </a:xfrm>
          <a:scene3d>
            <a:camera prst="orthographicFront"/>
            <a:lightRig rig="chilly" dir="t"/>
          </a:scene3d>
        </p:grpSpPr>
        <p:sp>
          <p:nvSpPr>
            <p:cNvPr id="151" name="Rounded Rectangle 150"/>
            <p:cNvSpPr/>
            <p:nvPr/>
          </p:nvSpPr>
          <p:spPr>
            <a:xfrm>
              <a:off x="1908750" y="3830409"/>
              <a:ext cx="1296430" cy="494845"/>
            </a:xfrm>
            <a:prstGeom prst="roundRect">
              <a:avLst>
                <a:gd name="adj" fmla="val 10000"/>
              </a:avLst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</p:sp>
        <p:sp>
          <p:nvSpPr>
            <p:cNvPr id="152" name="Rounded Rectangle 12"/>
            <p:cNvSpPr/>
            <p:nvPr/>
          </p:nvSpPr>
          <p:spPr>
            <a:xfrm>
              <a:off x="1923244" y="3844903"/>
              <a:ext cx="1267442" cy="46585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en-US" sz="1100" b="1" kern="0" dirty="0">
                  <a:solidFill>
                    <a:sysClr val="window" lastClr="FFFFFF"/>
                  </a:solidFill>
                </a:rPr>
                <a:t>Warranty </a:t>
              </a:r>
            </a:p>
            <a:p>
              <a:pPr algn="ctr"/>
              <a:r>
                <a:rPr lang="en-US" sz="1100" b="1" kern="0" dirty="0">
                  <a:solidFill>
                    <a:sysClr val="window" lastClr="FFFFFF"/>
                  </a:solidFill>
                </a:rPr>
                <a:t>Analysis</a:t>
              </a:r>
            </a:p>
          </p:txBody>
        </p:sp>
      </p:grpSp>
      <p:sp>
        <p:nvSpPr>
          <p:cNvPr id="153" name="Rounded Rectangle 152"/>
          <p:cNvSpPr/>
          <p:nvPr/>
        </p:nvSpPr>
        <p:spPr>
          <a:xfrm>
            <a:off x="5726096" y="4678128"/>
            <a:ext cx="1595706" cy="874526"/>
          </a:xfrm>
          <a:prstGeom prst="roundRect">
            <a:avLst>
              <a:gd name="adj" fmla="val 1307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Control Product Cost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5888381" y="5105365"/>
            <a:ext cx="1296430" cy="422049"/>
            <a:chOff x="166671" y="3984305"/>
            <a:chExt cx="1296430" cy="422049"/>
          </a:xfrm>
          <a:scene3d>
            <a:camera prst="orthographicFront"/>
            <a:lightRig rig="chilly" dir="t"/>
          </a:scene3d>
        </p:grpSpPr>
        <p:sp>
          <p:nvSpPr>
            <p:cNvPr id="155" name="Rounded Rectangle 154"/>
            <p:cNvSpPr/>
            <p:nvPr/>
          </p:nvSpPr>
          <p:spPr>
            <a:xfrm>
              <a:off x="166671" y="3984305"/>
              <a:ext cx="1296430" cy="422049"/>
            </a:xfrm>
            <a:prstGeom prst="roundRect">
              <a:avLst>
                <a:gd name="adj" fmla="val 10000"/>
              </a:avLst>
            </a:prstGeom>
            <a:solidFill>
              <a:srgbClr val="62789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6" name="Rounded Rectangle 14"/>
            <p:cNvSpPr/>
            <p:nvPr/>
          </p:nvSpPr>
          <p:spPr>
            <a:xfrm>
              <a:off x="179032" y="3996666"/>
              <a:ext cx="1271708" cy="397327"/>
            </a:xfrm>
            <a:prstGeom prst="rect">
              <a:avLst/>
            </a:prstGeom>
            <a:solidFill>
              <a:srgbClr val="6B95C7"/>
            </a:solidFill>
            <a:ln w="22225" cap="flat" cmpd="sng" algn="ctr">
              <a:solidFill>
                <a:srgbClr val="4F81B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5720" rIns="45720" anchor="t"/>
            <a:lstStyle/>
            <a:p>
              <a:pPr algn="ctr"/>
              <a:r>
                <a:rPr lang="sv-SE" sz="1100" b="1" kern="0" dirty="0" err="1">
                  <a:solidFill>
                    <a:sysClr val="window" lastClr="FFFFFF"/>
                  </a:solidFill>
                </a:rPr>
                <a:t>Manage</a:t>
              </a:r>
              <a:r>
                <a:rPr lang="sv-SE" sz="1100" b="1" kern="0" dirty="0">
                  <a:solidFill>
                    <a:sysClr val="window" lastClr="FFFFFF"/>
                  </a:solidFill>
                </a:rPr>
                <a:t> Product </a:t>
              </a:r>
              <a:r>
                <a:rPr lang="sv-SE" sz="1100" b="1" kern="0" dirty="0" err="1">
                  <a:solidFill>
                    <a:sysClr val="window" lastClr="FFFFFF"/>
                  </a:solidFill>
                </a:rPr>
                <a:t>Cost</a:t>
              </a:r>
              <a:endParaRPr lang="sv-SE" sz="1100" b="1" kern="0" dirty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1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834" y="1819834"/>
            <a:ext cx="3836895" cy="4858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Develop and Industialize Solution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859" y="2545975"/>
            <a:ext cx="2940423" cy="381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mtClean="0">
                <a:solidFill>
                  <a:schemeClr val="tx1"/>
                </a:solidFill>
              </a:rPr>
              <a:t>Prototype Mgmt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dirty="0" smtClean="0"/>
              <a:t>Information objects / capability (via applications)</a:t>
            </a:r>
            <a:endParaRPr lang="sv-SE" sz="2800" dirty="0"/>
          </a:p>
        </p:txBody>
      </p:sp>
      <p:sp>
        <p:nvSpPr>
          <p:cNvPr id="3" name="Rectangle 2"/>
          <p:cNvSpPr/>
          <p:nvPr/>
        </p:nvSpPr>
        <p:spPr>
          <a:xfrm>
            <a:off x="1138439" y="3210446"/>
            <a:ext cx="2259261" cy="1630496"/>
          </a:xfrm>
          <a:prstGeom prst="rect">
            <a:avLst/>
          </a:prstGeom>
          <a:solidFill>
            <a:srgbClr val="00B050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 eaLnBrk="0" hangingPunct="0">
              <a:spcBef>
                <a:spcPct val="50000"/>
              </a:spcBef>
            </a:pPr>
            <a:r>
              <a:rPr lang="sv-SE" sz="1600" b="1">
                <a:solidFill>
                  <a:schemeClr val="bg1"/>
                </a:solidFill>
                <a:latin typeface="Arial" charset="0"/>
              </a:rPr>
              <a:t>GLORIA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70" y="4307633"/>
            <a:ext cx="4554333" cy="212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65270" y="3684494"/>
            <a:ext cx="42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Prototype </a:t>
            </a:r>
            <a:r>
              <a:rPr lang="sv-SE" smtClean="0"/>
              <a:t>Material</a:t>
            </a:r>
            <a:r>
              <a:rPr lang="sv-SE"/>
              <a:t> –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/>
              <a:t>Conceptual Information Model</a:t>
            </a:r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3397700" y="3210446"/>
            <a:ext cx="967570" cy="109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38439" y="4840942"/>
            <a:ext cx="3226831" cy="152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2F1E1-9AE6-D041-A84A-8DDD7460D825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[Month], [Year]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Corporate Process and IT, Åke Liljenberg</a:t>
            </a:r>
            <a:endParaRPr lang="sv-S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54542"/>
              </p:ext>
            </p:extLst>
          </p:nvPr>
        </p:nvGraphicFramePr>
        <p:xfrm>
          <a:off x="458598" y="1187276"/>
          <a:ext cx="8056227" cy="282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46"/>
                <a:gridCol w="3792272"/>
                <a:gridCol w="2685409"/>
              </a:tblGrid>
              <a:tr h="60974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Version</a:t>
                      </a:r>
                      <a:r>
                        <a:rPr lang="sv-SE" sz="1400" baseline="0" dirty="0" smtClean="0"/>
                        <a:t> &amp; 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Change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Who</a:t>
                      </a:r>
                      <a:endParaRPr lang="sv-SE" sz="1400" dirty="0"/>
                    </a:p>
                  </a:txBody>
                  <a:tcPr/>
                </a:tc>
              </a:tr>
              <a:tr h="609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/>
                        <a:t>2013-11-06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dirty="0" smtClean="0"/>
                        <a:t>v0.5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 Definition, Test Object Management, Certification, Product Cost, Virtual Structure,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Åke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Liljenberg</a:t>
                      </a:r>
                      <a:r>
                        <a:rPr lang="en-US" sz="1400" dirty="0" smtClean="0"/>
                        <a:t>, Hans Westman</a:t>
                      </a:r>
                    </a:p>
                  </a:txBody>
                  <a:tcPr/>
                </a:tc>
              </a:tr>
              <a:tr h="3364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2013-11-12 v0.2 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 Scheduling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Hans Westman, </a:t>
                      </a:r>
                      <a:r>
                        <a:rPr lang="en-US" sz="1400" dirty="0" err="1" smtClean="0"/>
                        <a:t>Cyrill</a:t>
                      </a:r>
                      <a:r>
                        <a:rPr lang="en-US" sz="1400" dirty="0" smtClean="0"/>
                        <a:t> Cauchy</a:t>
                      </a:r>
                    </a:p>
                  </a:txBody>
                  <a:tcPr/>
                </a:tc>
              </a:tr>
              <a:tr h="3125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2013-12-04 v0.3 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ESW sub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Hans Westman</a:t>
                      </a:r>
                    </a:p>
                  </a:txBody>
                  <a:tcPr/>
                </a:tc>
              </a:tr>
              <a:tr h="3472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2014-01-22 v0.4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ESW big chart and Security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Hans Westman</a:t>
                      </a:r>
                    </a:p>
                  </a:txBody>
                  <a:tcPr/>
                </a:tc>
              </a:tr>
              <a:tr h="6097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2014-10-29 v0.5 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Updated Business Capabilities slide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(to draft version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Hans Westman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6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7244" y="6255474"/>
            <a:ext cx="148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smtClean="0"/>
              <a:t>Draft!</a:t>
            </a:r>
            <a:br>
              <a:rPr lang="sv-SE" sz="1400" i="1" smtClean="0"/>
            </a:br>
            <a:r>
              <a:rPr lang="sv-SE" sz="1400" i="1" smtClean="0"/>
              <a:t>Not complete.</a:t>
            </a:r>
            <a:endParaRPr lang="sv-SE" sz="1400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74" y="649199"/>
            <a:ext cx="7331380" cy="612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14908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DVP BOTTOM UP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DOMAINS </a:t>
                      </a: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Information Domains per Application with Dependencies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2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6931"/>
            <a:ext cx="9144000" cy="617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079" y="6252809"/>
            <a:ext cx="148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smtClean="0"/>
              <a:t>Draft!</a:t>
            </a:r>
            <a:br>
              <a:rPr lang="sv-SE" sz="1400" i="1" smtClean="0"/>
            </a:br>
            <a:r>
              <a:rPr lang="sv-SE" sz="1400" i="1" smtClean="0"/>
              <a:t>Not complete.</a:t>
            </a:r>
            <a:endParaRPr lang="sv-SE" sz="1400" i="1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4738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DVP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CONCEPTUAL INFORMATION MODEL – BIG CHART 1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85" y="729204"/>
            <a:ext cx="7351996" cy="612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3079" y="6252809"/>
            <a:ext cx="148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smtClean="0"/>
              <a:t>Draft!</a:t>
            </a:r>
            <a:br>
              <a:rPr lang="sv-SE" sz="1400" i="1" smtClean="0"/>
            </a:br>
            <a:r>
              <a:rPr lang="sv-SE" sz="1400" i="1" smtClean="0"/>
              <a:t>Not complete.</a:t>
            </a:r>
            <a:endParaRPr lang="sv-SE" sz="1400" i="1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06777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DVP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CONCEPTUAL INFORMATION MODEL – BIG CHART 2 (ESW)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0.5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Han</a:t>
                      </a:r>
                      <a:r>
                        <a:rPr lang="sv-SE" sz="800" baseline="0" dirty="0" smtClean="0"/>
                        <a:t>s Westman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2014-06-10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21AC-AD25-BF4D-9292-C0F48B2378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[Month], [Year]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Corporate Process and IT, Åke Liljenberg</a:t>
            </a:r>
            <a:endParaRPr lang="sv-SE" dirty="0"/>
          </a:p>
        </p:txBody>
      </p:sp>
      <p:grpSp>
        <p:nvGrpSpPr>
          <p:cNvPr id="8" name="ContentGroup"/>
          <p:cNvGrpSpPr/>
          <p:nvPr/>
        </p:nvGrpSpPr>
        <p:grpSpPr>
          <a:xfrm>
            <a:off x="2124075" y="2062998"/>
            <a:ext cx="6289675" cy="1112871"/>
            <a:chOff x="2124075" y="2133600"/>
            <a:chExt cx="6289675" cy="1112871"/>
          </a:xfrm>
        </p:grpSpPr>
        <p:sp>
          <p:nvSpPr>
            <p:cNvPr id="5" name="ContentRectangle"/>
            <p:cNvSpPr/>
            <p:nvPr/>
          </p:nvSpPr>
          <p:spPr>
            <a:xfrm>
              <a:off x="2124075" y="2508839"/>
              <a:ext cx="6289675" cy="35877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000" smtClean="0">
                <a:solidFill>
                  <a:schemeClr val="tx1"/>
                </a:solidFill>
              </a:endParaRPr>
            </a:p>
          </p:txBody>
        </p:sp>
        <p:sp>
          <p:nvSpPr>
            <p:cNvPr id="6" name="ContentTextBox"/>
            <p:cNvSpPr txBox="1"/>
            <p:nvPr/>
          </p:nvSpPr>
          <p:spPr>
            <a:xfrm>
              <a:off x="2268538" y="2133600"/>
              <a:ext cx="169790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1. 	Overview</a:t>
              </a:r>
            </a:p>
          </p:txBody>
        </p:sp>
        <p:cxnSp>
          <p:nvCxnSpPr>
            <p:cNvPr id="7" name="ContentLine"/>
            <p:cNvCxnSpPr/>
            <p:nvPr/>
          </p:nvCxnSpPr>
          <p:spPr>
            <a:xfrm>
              <a:off x="2124075" y="2133600"/>
              <a:ext cx="0" cy="1107996"/>
            </a:xfrm>
            <a:prstGeom prst="line">
              <a:avLst/>
            </a:prstGeom>
            <a:ln w="127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pability views"/>
            <p:cNvSpPr txBox="1"/>
            <p:nvPr/>
          </p:nvSpPr>
          <p:spPr>
            <a:xfrm>
              <a:off x="2268538" y="2508839"/>
              <a:ext cx="246734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2. 	Capability views</a:t>
              </a:r>
            </a:p>
          </p:txBody>
        </p:sp>
        <p:sp>
          <p:nvSpPr>
            <p:cNvPr id="18" name="DVP Sub Domains"/>
            <p:cNvSpPr txBox="1"/>
            <p:nvPr/>
          </p:nvSpPr>
          <p:spPr>
            <a:xfrm>
              <a:off x="2268538" y="2877139"/>
              <a:ext cx="2681183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ct val="50000"/>
                </a:spcBef>
                <a:buClrTx/>
                <a:buSzTx/>
                <a:buNone/>
                <a:tabLst>
                  <a:tab pos="482600" algn="l"/>
                </a:tabLst>
                <a:defRPr/>
              </a:pPr>
              <a:r>
                <a:rPr lang="sv-SE" b="1" smtClean="0">
                  <a:solidFill>
                    <a:srgbClr val="616161"/>
                  </a:solidFill>
                  <a:latin typeface="Arial"/>
                </a:rPr>
                <a:t>3. 	DVP Sub Domains</a:t>
              </a:r>
            </a:p>
          </p:txBody>
        </p:sp>
      </p:grpSp>
      <p:sp>
        <p:nvSpPr>
          <p:cNvPr id="9" name="Content"/>
          <p:cNvSpPr txBox="1"/>
          <p:nvPr/>
        </p:nvSpPr>
        <p:spPr>
          <a:xfrm>
            <a:off x="736600" y="2476500"/>
            <a:ext cx="108234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smtClean="0">
                <a:solidFill>
                  <a:srgbClr val="616161"/>
                </a:solidFill>
                <a:latin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636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92" y="754353"/>
            <a:ext cx="7429501" cy="6036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68471" y="6421979"/>
            <a:ext cx="352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400" i="1" dirty="0" smtClean="0"/>
              <a:t>Draft version 2 beta 2014-10-29</a:t>
            </a:r>
            <a:endParaRPr lang="sv-SE" sz="1400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06044"/>
              </p:ext>
            </p:extLst>
          </p:nvPr>
        </p:nvGraphicFramePr>
        <p:xfrm>
          <a:off x="260350" y="152400"/>
          <a:ext cx="8623300" cy="47827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61734"/>
                <a:gridCol w="463296"/>
                <a:gridCol w="1475232"/>
                <a:gridCol w="774192"/>
                <a:gridCol w="1255776"/>
                <a:gridCol w="761170"/>
                <a:gridCol w="1231900"/>
              </a:tblGrid>
              <a:tr h="277849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dirty="0" smtClean="0">
                          <a:solidFill>
                            <a:schemeClr val="tx1"/>
                          </a:solidFill>
                        </a:rPr>
                        <a:t>DVP </a:t>
                      </a:r>
                      <a:r>
                        <a:rPr lang="sv-SE" sz="1400" baseline="0" dirty="0" smtClean="0">
                          <a:solidFill>
                            <a:schemeClr val="tx1"/>
                          </a:solidFill>
                        </a:rPr>
                        <a:t>BUSINESS CAPABILITIES</a:t>
                      </a:r>
                      <a:endParaRPr lang="sv-SE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800" dirty="0" smtClean="0">
                          <a:solidFill>
                            <a:schemeClr val="tx1"/>
                          </a:solidFill>
                        </a:rPr>
                        <a:t>Conceptual Information Model</a:t>
                      </a: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Version: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2.0</a:t>
                      </a:r>
                      <a:r>
                        <a:rPr lang="sv-SE" sz="800" baseline="0" dirty="0" smtClean="0"/>
                        <a:t> DRAFT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Author: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Emeric</a:t>
                      </a:r>
                      <a:r>
                        <a:rPr lang="sv-SE" sz="800" baseline="0" dirty="0" smtClean="0"/>
                        <a:t> Nectoux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b="1" dirty="0" smtClean="0"/>
                        <a:t>Last modified:</a:t>
                      </a:r>
                      <a:endParaRPr lang="sv-SE" sz="800" b="1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800" dirty="0" smtClean="0"/>
                        <a:t>2014-10-29</a:t>
                      </a:r>
                      <a:endParaRPr lang="sv-SE" sz="800" dirty="0"/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0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834" y="1819834"/>
            <a:ext cx="3836895" cy="4858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sv-SE">
                <a:solidFill>
                  <a:srgbClr val="FFFFFF">
                    <a:lumMod val="50000"/>
                  </a:srgbClr>
                </a:solidFill>
              </a:rPr>
              <a:t>Develop and Industialize Solution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97859" y="2545975"/>
            <a:ext cx="2940423" cy="3164543"/>
          </a:xfrm>
          <a:prstGeom prst="roundRect">
            <a:avLst>
              <a:gd name="adj" fmla="val 6911"/>
            </a:avLst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400" b="1" kern="0">
                <a:solidFill>
                  <a:sysClr val="window" lastClr="FFFFFF"/>
                </a:solidFill>
                <a:latin typeface="Arial" charset="0"/>
                <a:ea typeface="ＭＳ Ｐゴシック" charset="0"/>
                <a:cs typeface="Arial" charset="0"/>
              </a:rPr>
              <a:t>Prototype Mgmt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dirty="0" smtClean="0"/>
              <a:t>Example: Information </a:t>
            </a:r>
            <a:r>
              <a:rPr lang="sv-SE" sz="2800" dirty="0"/>
              <a:t>objects / capability </a:t>
            </a:r>
            <a:r>
              <a:rPr lang="sv-SE" sz="2800" dirty="0" smtClean="0"/>
              <a:t/>
            </a:r>
            <a:br>
              <a:rPr lang="sv-SE" sz="2800" dirty="0" smtClean="0"/>
            </a:br>
            <a:r>
              <a:rPr lang="sv-SE" sz="2800" dirty="0" smtClean="0"/>
              <a:t>(</a:t>
            </a:r>
            <a:r>
              <a:rPr lang="sv-SE" sz="2800" dirty="0"/>
              <a:t>via applications)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36258" y="4007659"/>
            <a:ext cx="1129012" cy="299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18329" y="4598893"/>
            <a:ext cx="1146941" cy="1833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335741" y="3209366"/>
            <a:ext cx="1900517" cy="627530"/>
          </a:xfrm>
          <a:prstGeom prst="roundRect">
            <a:avLst/>
          </a:prstGeom>
          <a:solidFill>
            <a:schemeClr val="bg1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100" b="1" kern="0">
                <a:latin typeface="Arial" charset="0"/>
              </a:rPr>
              <a:t>Pre-Prod Procurement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35741" y="3971363"/>
            <a:ext cx="1900517" cy="627530"/>
          </a:xfrm>
          <a:prstGeom prst="roundRect">
            <a:avLst/>
          </a:prstGeom>
          <a:solidFill>
            <a:schemeClr val="bg1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100" b="1" kern="0"/>
              <a:t>Prototype Material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17812" y="4742328"/>
            <a:ext cx="1900517" cy="627530"/>
          </a:xfrm>
          <a:prstGeom prst="roundRect">
            <a:avLst/>
          </a:prstGeom>
          <a:solidFill>
            <a:schemeClr val="bg1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100" b="1" kern="0"/>
              <a:t>Prototype Warehouse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70" y="4307633"/>
            <a:ext cx="4554333" cy="2124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365270" y="3684494"/>
            <a:ext cx="42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Prototype </a:t>
            </a:r>
            <a:r>
              <a:rPr lang="sv-SE" smtClean="0"/>
              <a:t>Material</a:t>
            </a:r>
            <a:r>
              <a:rPr lang="sv-SE"/>
              <a:t> –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/>
              <a:t>Conceptual Information Model</a:t>
            </a:r>
            <a:endParaRPr lang="sv-SE"/>
          </a:p>
        </p:txBody>
      </p:sp>
      <p:sp>
        <p:nvSpPr>
          <p:cNvPr id="33" name="Freeform 32"/>
          <p:cNvSpPr/>
          <p:nvPr/>
        </p:nvSpPr>
        <p:spPr bwMode="auto">
          <a:xfrm>
            <a:off x="1479615" y="4307629"/>
            <a:ext cx="734665" cy="250137"/>
          </a:xfrm>
          <a:custGeom>
            <a:avLst/>
            <a:gdLst>
              <a:gd name="connsiteX0" fmla="*/ 0 w 1872208"/>
              <a:gd name="connsiteY0" fmla="*/ 39976 h 239850"/>
              <a:gd name="connsiteX1" fmla="*/ 39976 w 1872208"/>
              <a:gd name="connsiteY1" fmla="*/ 0 h 239850"/>
              <a:gd name="connsiteX2" fmla="*/ 1832232 w 1872208"/>
              <a:gd name="connsiteY2" fmla="*/ 0 h 239850"/>
              <a:gd name="connsiteX3" fmla="*/ 1872208 w 1872208"/>
              <a:gd name="connsiteY3" fmla="*/ 39976 h 239850"/>
              <a:gd name="connsiteX4" fmla="*/ 1872208 w 1872208"/>
              <a:gd name="connsiteY4" fmla="*/ 199874 h 239850"/>
              <a:gd name="connsiteX5" fmla="*/ 1832232 w 1872208"/>
              <a:gd name="connsiteY5" fmla="*/ 239850 h 239850"/>
              <a:gd name="connsiteX6" fmla="*/ 39976 w 1872208"/>
              <a:gd name="connsiteY6" fmla="*/ 239850 h 239850"/>
              <a:gd name="connsiteX7" fmla="*/ 0 w 1872208"/>
              <a:gd name="connsiteY7" fmla="*/ 199874 h 239850"/>
              <a:gd name="connsiteX8" fmla="*/ 0 w 1872208"/>
              <a:gd name="connsiteY8" fmla="*/ 39976 h 2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2208" h="239850">
                <a:moveTo>
                  <a:pt x="0" y="39976"/>
                </a:moveTo>
                <a:cubicBezTo>
                  <a:pt x="0" y="17898"/>
                  <a:pt x="17898" y="0"/>
                  <a:pt x="39976" y="0"/>
                </a:cubicBezTo>
                <a:lnTo>
                  <a:pt x="1832232" y="0"/>
                </a:lnTo>
                <a:cubicBezTo>
                  <a:pt x="1854310" y="0"/>
                  <a:pt x="1872208" y="17898"/>
                  <a:pt x="1872208" y="39976"/>
                </a:cubicBezTo>
                <a:lnTo>
                  <a:pt x="1872208" y="199874"/>
                </a:lnTo>
                <a:cubicBezTo>
                  <a:pt x="1872208" y="221952"/>
                  <a:pt x="1854310" y="239850"/>
                  <a:pt x="1832232" y="239850"/>
                </a:cubicBezTo>
                <a:lnTo>
                  <a:pt x="39976" y="239850"/>
                </a:lnTo>
                <a:cubicBezTo>
                  <a:pt x="17898" y="239850"/>
                  <a:pt x="0" y="221952"/>
                  <a:pt x="0" y="199874"/>
                </a:cubicBezTo>
                <a:lnTo>
                  <a:pt x="0" y="39976"/>
                </a:lnTo>
                <a:close/>
              </a:path>
            </a:pathLst>
          </a:custGeom>
          <a:solidFill>
            <a:srgbClr val="00B050"/>
          </a:solidFill>
          <a:ln w="19050" cap="flat" algn="ctr">
            <a:solidFill>
              <a:sysClr val="window" lastClr="FFFFFF"/>
            </a:solidFill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 eaLnBrk="0" hangingPunct="0">
              <a:defRPr/>
            </a:pPr>
            <a:r>
              <a:rPr lang="en-US" sz="1200" b="1" kern="0" smtClean="0">
                <a:solidFill>
                  <a:srgbClr val="FFFFFF"/>
                </a:solidFill>
                <a:latin typeface="Calibri"/>
              </a:rPr>
              <a:t>GLORIA</a:t>
            </a:r>
            <a:endParaRPr lang="en-US" sz="800" b="1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479614" y="5050824"/>
            <a:ext cx="734665" cy="250137"/>
          </a:xfrm>
          <a:custGeom>
            <a:avLst/>
            <a:gdLst>
              <a:gd name="connsiteX0" fmla="*/ 0 w 1872208"/>
              <a:gd name="connsiteY0" fmla="*/ 39976 h 239850"/>
              <a:gd name="connsiteX1" fmla="*/ 39976 w 1872208"/>
              <a:gd name="connsiteY1" fmla="*/ 0 h 239850"/>
              <a:gd name="connsiteX2" fmla="*/ 1832232 w 1872208"/>
              <a:gd name="connsiteY2" fmla="*/ 0 h 239850"/>
              <a:gd name="connsiteX3" fmla="*/ 1872208 w 1872208"/>
              <a:gd name="connsiteY3" fmla="*/ 39976 h 239850"/>
              <a:gd name="connsiteX4" fmla="*/ 1872208 w 1872208"/>
              <a:gd name="connsiteY4" fmla="*/ 199874 h 239850"/>
              <a:gd name="connsiteX5" fmla="*/ 1832232 w 1872208"/>
              <a:gd name="connsiteY5" fmla="*/ 239850 h 239850"/>
              <a:gd name="connsiteX6" fmla="*/ 39976 w 1872208"/>
              <a:gd name="connsiteY6" fmla="*/ 239850 h 239850"/>
              <a:gd name="connsiteX7" fmla="*/ 0 w 1872208"/>
              <a:gd name="connsiteY7" fmla="*/ 199874 h 239850"/>
              <a:gd name="connsiteX8" fmla="*/ 0 w 1872208"/>
              <a:gd name="connsiteY8" fmla="*/ 39976 h 2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2208" h="239850">
                <a:moveTo>
                  <a:pt x="0" y="39976"/>
                </a:moveTo>
                <a:cubicBezTo>
                  <a:pt x="0" y="17898"/>
                  <a:pt x="17898" y="0"/>
                  <a:pt x="39976" y="0"/>
                </a:cubicBezTo>
                <a:lnTo>
                  <a:pt x="1832232" y="0"/>
                </a:lnTo>
                <a:cubicBezTo>
                  <a:pt x="1854310" y="0"/>
                  <a:pt x="1872208" y="17898"/>
                  <a:pt x="1872208" y="39976"/>
                </a:cubicBezTo>
                <a:lnTo>
                  <a:pt x="1872208" y="199874"/>
                </a:lnTo>
                <a:cubicBezTo>
                  <a:pt x="1872208" y="221952"/>
                  <a:pt x="1854310" y="239850"/>
                  <a:pt x="1832232" y="239850"/>
                </a:cubicBezTo>
                <a:lnTo>
                  <a:pt x="39976" y="239850"/>
                </a:lnTo>
                <a:cubicBezTo>
                  <a:pt x="17898" y="239850"/>
                  <a:pt x="0" y="221952"/>
                  <a:pt x="0" y="199874"/>
                </a:cubicBezTo>
                <a:lnTo>
                  <a:pt x="0" y="39976"/>
                </a:lnTo>
                <a:close/>
              </a:path>
            </a:pathLst>
          </a:custGeom>
          <a:solidFill>
            <a:srgbClr val="00B050"/>
          </a:solidFill>
          <a:ln w="19050" cap="flat" algn="ctr">
            <a:solidFill>
              <a:sysClr val="window" lastClr="FFFFFF"/>
            </a:solidFill>
            <a:round/>
            <a:headEnd/>
            <a:tailEnd/>
          </a:ln>
        </p:spPr>
        <p:txBody>
          <a:bodyPr lIns="18000" tIns="18000" rIns="18000" bIns="18000" anchor="ctr"/>
          <a:lstStyle/>
          <a:p>
            <a:pPr algn="ctr" eaLnBrk="0" hangingPunct="0">
              <a:defRPr/>
            </a:pPr>
            <a:r>
              <a:rPr lang="en-US" sz="1200" b="1" kern="0" smtClean="0">
                <a:solidFill>
                  <a:srgbClr val="FFFFFF"/>
                </a:solidFill>
                <a:latin typeface="Calibri"/>
              </a:rPr>
              <a:t>GLORIA</a:t>
            </a:r>
            <a:endParaRPr lang="en-US" sz="800" b="1" kern="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1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834" y="1819834"/>
            <a:ext cx="3836895" cy="48588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spcBef>
                <a:spcPct val="50000"/>
              </a:spcBef>
            </a:pPr>
            <a:r>
              <a:rPr lang="sv-SE">
                <a:solidFill>
                  <a:srgbClr val="FFFFFF">
                    <a:lumMod val="50000"/>
                  </a:srgbClr>
                </a:solidFill>
              </a:rPr>
              <a:t>Develop and Industialize 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97859" y="2545975"/>
            <a:ext cx="2940423" cy="3164543"/>
          </a:xfrm>
          <a:prstGeom prst="roundRect">
            <a:avLst>
              <a:gd name="adj" fmla="val 6911"/>
            </a:avLst>
          </a:prstGeom>
          <a:solidFill>
            <a:srgbClr val="6B95C7"/>
          </a:solidFill>
          <a:ln w="22225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5720" rIns="45720" anchor="t"/>
          <a:lstStyle/>
          <a:p>
            <a:pPr algn="ctr"/>
            <a:r>
              <a:rPr lang="sv-SE" sz="1400" b="1" kern="0">
                <a:solidFill>
                  <a:sysClr val="window" lastClr="FFFFFF"/>
                </a:solidFill>
                <a:latin typeface="Arial" charset="0"/>
                <a:ea typeface="ＭＳ Ｐゴシック" charset="0"/>
                <a:cs typeface="Arial" charset="0"/>
              </a:rPr>
              <a:t>Prototype Mgmt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dirty="0" smtClean="0"/>
              <a:t>Example: Database objects </a:t>
            </a:r>
            <a:r>
              <a:rPr lang="sv-SE" sz="2800" dirty="0"/>
              <a:t>/ capability </a:t>
            </a:r>
            <a:r>
              <a:rPr lang="sv-SE" sz="2800" dirty="0" smtClean="0"/>
              <a:t/>
            </a:r>
            <a:br>
              <a:rPr lang="sv-SE" sz="2800" dirty="0" smtClean="0"/>
            </a:br>
            <a:r>
              <a:rPr lang="sv-SE" sz="2800" dirty="0" smtClean="0"/>
              <a:t>(</a:t>
            </a:r>
            <a:r>
              <a:rPr lang="sv-SE" sz="2800" dirty="0"/>
              <a:t>via applications)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8439" y="3210445"/>
            <a:ext cx="2259261" cy="2159413"/>
          </a:xfrm>
          <a:prstGeom prst="rect">
            <a:avLst/>
          </a:prstGeom>
          <a:solidFill>
            <a:srgbClr val="00B050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lIns="18000" tIns="18000" rIns="18000" bIns="18000" anchor="t"/>
          <a:lstStyle/>
          <a:p>
            <a:pPr algn="ctr" eaLnBrk="0" hangingPunct="0">
              <a:spcBef>
                <a:spcPct val="50000"/>
              </a:spcBef>
            </a:pPr>
            <a:r>
              <a:rPr lang="sv-SE" sz="16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GLORIA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6988" y="1685363"/>
            <a:ext cx="422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Prototype </a:t>
            </a:r>
            <a:r>
              <a:rPr lang="sv-SE" smtClean="0"/>
              <a:t>Material</a:t>
            </a:r>
            <a:r>
              <a:rPr lang="sv-SE"/>
              <a:t> – </a:t>
            </a:r>
          </a:p>
          <a:p>
            <a:r>
              <a:rPr lang="sv-SE" smtClean="0"/>
              <a:t>DB Information Model</a:t>
            </a:r>
            <a:endParaRPr lang="sv-SE"/>
          </a:p>
        </p:txBody>
      </p:sp>
      <p:pic>
        <p:nvPicPr>
          <p:cNvPr id="3074" name="Picture 2" descr="\\Vcn.ds.volvo.net\it-got\home04\V066962\My Documents\_PLM Target Architecture\GLORIA\MaterialDomain.bmp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54" y="2331693"/>
            <a:ext cx="3279099" cy="43666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3218329" y="2331694"/>
            <a:ext cx="1337725" cy="1818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18329" y="4598893"/>
            <a:ext cx="1337725" cy="2079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317812" y="3630707"/>
            <a:ext cx="1900517" cy="4482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smtClean="0">
                <a:solidFill>
                  <a:schemeClr val="tx1"/>
                </a:solidFill>
              </a:rPr>
              <a:t>Pre-Prod Procurement</a:t>
            </a:r>
            <a:endParaRPr lang="sv-SE" sz="16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7812" y="4150658"/>
            <a:ext cx="1900517" cy="4482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smtClean="0">
                <a:solidFill>
                  <a:schemeClr val="tx1"/>
                </a:solidFill>
              </a:rPr>
              <a:t>Prototype</a:t>
            </a:r>
            <a:br>
              <a:rPr lang="sv-SE" sz="1600" smtClean="0">
                <a:solidFill>
                  <a:schemeClr val="tx1"/>
                </a:solidFill>
              </a:rPr>
            </a:br>
            <a:r>
              <a:rPr lang="sv-SE" sz="1600" smtClean="0">
                <a:solidFill>
                  <a:schemeClr val="tx1"/>
                </a:solidFill>
              </a:rPr>
              <a:t>Material</a:t>
            </a:r>
            <a:endParaRPr lang="sv-SE" sz="16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17812" y="4688541"/>
            <a:ext cx="1900517" cy="4482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smtClean="0">
                <a:solidFill>
                  <a:schemeClr val="tx1"/>
                </a:solidFill>
              </a:rPr>
              <a:t>Prototype</a:t>
            </a:r>
            <a:br>
              <a:rPr lang="sv-SE" sz="1600" smtClean="0">
                <a:solidFill>
                  <a:schemeClr val="tx1"/>
                </a:solidFill>
              </a:rPr>
            </a:br>
            <a:r>
              <a:rPr lang="sv-SE" sz="1600" smtClean="0">
                <a:solidFill>
                  <a:schemeClr val="tx1"/>
                </a:solidFill>
              </a:rPr>
              <a:t>Warehouse</a:t>
            </a:r>
            <a:endParaRPr lang="sv-SE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 Corporate Process and IT Slide Master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Generic Corporate Process and IT Slide Master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5614CA5E17D419663BAFC31ECE549" ma:contentTypeVersion="0" ma:contentTypeDescription="Create a new document." ma:contentTypeScope="" ma:versionID="c11e0b54e9c1620200f40ff31c6dcd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4BA2B2-0885-48A0-B600-0F9090027F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DF312A-D667-4EEF-92F3-88C0099FCEB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656FA59-BEC2-4098-88CC-1755CDF2CE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Generic Corporate Process and IT Slide Master.potm</Template>
  <TotalTime>0</TotalTime>
  <Words>790</Words>
  <Application>Microsoft Office PowerPoint</Application>
  <PresentationFormat>On-screen Show (4:3)</PresentationFormat>
  <Paragraphs>285</Paragraphs>
  <Slides>29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Generic Corporate Process and IT Slide Master</vt:lpstr>
      <vt:lpstr>Office Theme</vt:lpstr>
      <vt:lpstr>1_Generic Corporate Process and IT Slide Master</vt:lpstr>
      <vt:lpstr>DVP Information Model (Conceptual) v0.5 Draft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Information objects / capability  (via applications)</vt:lpstr>
      <vt:lpstr>Example: Database objects / capability  (via applications)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 1 Applications mapped to Capabilities with status coloring</vt:lpstr>
      <vt:lpstr>Information objects / capability (via applications)</vt:lpstr>
      <vt:lpstr>Document 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2012-02-15T20:29:21Z</dcterms:created>
  <dcterms:modified xsi:type="dcterms:W3CDTF">2017-01-10T14:03:46Z</dcterms:modified>
  <cp:category>Process and IT Slide 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0x01010028A5614CA5E17D419663BAFC31ECE549</vt:lpwstr>
  </property>
  <property fmtid="{D5CDD505-2E9C-101B-9397-08002B2CF9AE}" pid="3" name="Publication Date">
    <vt:lpwstr>2012-02-06T00:00:00+01:00</vt:lpwstr>
  </property>
  <property fmtid="{D5CDD505-2E9C-101B-9397-08002B2CF9AE}" pid="4" name="Owner">
    <vt:lpwstr>Palmgren Ingemar16</vt:lpwstr>
  </property>
  <property fmtid="{D5CDD505-2E9C-101B-9397-08002B2CF9AE}" pid="5" name="_Version">
    <vt:lpwstr>1.0</vt:lpwstr>
  </property>
  <property fmtid="{D5CDD505-2E9C-101B-9397-08002B2CF9AE}" pid="6" name="Comment">
    <vt:lpwstr>P&amp;IT Slide master</vt:lpwstr>
  </property>
</Properties>
</file>