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</p:sldIdLst>
  <p:sldSz cx="9906000" cy="6858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onents" id="{062CFC60-2841-4D66-959C-500DE3F3D352}">
          <p14:sldIdLst>
            <p14:sldId id="261"/>
            <p14:sldId id="262"/>
          </p14:sldIdLst>
        </p14:section>
        <p14:section name="Overview" id="{70A08EC6-C85B-492B-ABDD-BFD18283A150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E8"/>
    <a:srgbClr val="9A8695"/>
    <a:srgbClr val="D7D246"/>
    <a:srgbClr val="B1BCC8"/>
    <a:srgbClr val="B193A6"/>
    <a:srgbClr val="627890"/>
    <a:srgbClr val="81687B"/>
    <a:srgbClr val="7BA96B"/>
    <a:srgbClr val="E5DAA2"/>
    <a:srgbClr val="9D9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64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450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4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451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94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616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879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15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976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85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10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00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0CA1-C617-43C0-8E8B-F4431279981D}" type="datetimeFigureOut">
              <a:rPr lang="sv-SE" smtClean="0"/>
              <a:t>2016-11-22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03D1-55AC-41F8-B21D-BF249FF502F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161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4429" y="1863560"/>
            <a:ext cx="1805161" cy="2736304"/>
          </a:xfrm>
          <a:prstGeom prst="rect">
            <a:avLst/>
          </a:prstGeom>
          <a:solidFill>
            <a:srgbClr val="9D9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/>
              <a:t>DATA HANDLER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00475" y="1088694"/>
            <a:ext cx="1054981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M-LOG</a:t>
            </a:r>
            <a:endParaRPr lang="sv-SE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00474" y="2048768"/>
            <a:ext cx="1054981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PHOTO</a:t>
            </a:r>
            <a:endParaRPr lang="sv-SE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200473" y="3008842"/>
            <a:ext cx="1054981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VIDEO</a:t>
            </a:r>
            <a:endParaRPr lang="sv-SE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00472" y="3968916"/>
            <a:ext cx="1054981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CANAlyzer</a:t>
            </a:r>
            <a:endParaRPr lang="sv-SE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5574429" y="4869160"/>
            <a:ext cx="1805161" cy="402133"/>
          </a:xfrm>
          <a:prstGeom prst="rect">
            <a:avLst/>
          </a:prstGeom>
          <a:solidFill>
            <a:srgbClr val="A65E6D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STORAGE</a:t>
            </a:r>
            <a:endParaRPr lang="sv-SE" dirty="0"/>
          </a:p>
        </p:txBody>
      </p:sp>
      <p:sp>
        <p:nvSpPr>
          <p:cNvPr id="12" name="Left-Right Arrow 11"/>
          <p:cNvSpPr/>
          <p:nvPr/>
        </p:nvSpPr>
        <p:spPr>
          <a:xfrm>
            <a:off x="7473280" y="2833770"/>
            <a:ext cx="931143" cy="715889"/>
          </a:xfrm>
          <a:prstGeom prst="leftRightArrow">
            <a:avLst>
              <a:gd name="adj1" fmla="val 52661"/>
              <a:gd name="adj2" fmla="val 50000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ight Arrow 12"/>
          <p:cNvSpPr/>
          <p:nvPr/>
        </p:nvSpPr>
        <p:spPr>
          <a:xfrm>
            <a:off x="4953000" y="2833770"/>
            <a:ext cx="504056" cy="715889"/>
          </a:xfrm>
          <a:prstGeom prst="rightArrow">
            <a:avLst/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8559055" y="2397031"/>
            <a:ext cx="1013073" cy="1669361"/>
          </a:xfrm>
          <a:prstGeom prst="rect">
            <a:avLst/>
          </a:prstGeom>
          <a:solidFill>
            <a:srgbClr val="9D9E9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FAULT REPORT</a:t>
            </a:r>
            <a:endParaRPr lang="sv-SE" dirty="0"/>
          </a:p>
        </p:txBody>
      </p:sp>
      <p:sp>
        <p:nvSpPr>
          <p:cNvPr id="15" name="Rectangle 14"/>
          <p:cNvSpPr/>
          <p:nvPr/>
        </p:nvSpPr>
        <p:spPr>
          <a:xfrm>
            <a:off x="5574429" y="2299311"/>
            <a:ext cx="1805161" cy="372218"/>
          </a:xfrm>
          <a:prstGeom prst="rect">
            <a:avLst/>
          </a:prstGeom>
          <a:solidFill>
            <a:srgbClr val="E5DAA2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VIEW/LISTEN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4429" y="2744394"/>
            <a:ext cx="1805161" cy="372218"/>
          </a:xfrm>
          <a:prstGeom prst="rect">
            <a:avLst/>
          </a:prstGeom>
          <a:solidFill>
            <a:srgbClr val="E5DAA2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74429" y="3188620"/>
            <a:ext cx="1805161" cy="372218"/>
          </a:xfrm>
          <a:prstGeom prst="rect">
            <a:avLst/>
          </a:prstGeom>
          <a:solidFill>
            <a:srgbClr val="E5DAA2"/>
          </a:solidFill>
          <a:ln w="127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0472" y="4928990"/>
            <a:ext cx="1054981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RS232</a:t>
            </a:r>
            <a:endParaRPr lang="sv-SE" sz="1400" b="1" dirty="0"/>
          </a:p>
        </p:txBody>
      </p:sp>
      <p:sp>
        <p:nvSpPr>
          <p:cNvPr id="20" name="Rectangle 19"/>
          <p:cNvSpPr/>
          <p:nvPr/>
        </p:nvSpPr>
        <p:spPr>
          <a:xfrm>
            <a:off x="5574428" y="980728"/>
            <a:ext cx="1805161" cy="618157"/>
          </a:xfrm>
          <a:prstGeom prst="rect">
            <a:avLst/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ONLINE / OFFLINE (Sync)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1712640" y="0"/>
            <a:ext cx="1368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1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81795" y="1863560"/>
            <a:ext cx="1054981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Import and view. JPEG and PNG.</a:t>
            </a:r>
            <a:endParaRPr lang="sv-SE" sz="1000" dirty="0"/>
          </a:p>
        </p:txBody>
      </p:sp>
      <p:sp>
        <p:nvSpPr>
          <p:cNvPr id="22" name="Rectangle 21"/>
          <p:cNvSpPr/>
          <p:nvPr/>
        </p:nvSpPr>
        <p:spPr>
          <a:xfrm>
            <a:off x="3224808" y="0"/>
            <a:ext cx="1368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Step 2</a:t>
            </a: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381392" y="1884205"/>
            <a:ext cx="1054981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Edit. Point at fault and mark vehicle position.</a:t>
            </a:r>
          </a:p>
        </p:txBody>
      </p:sp>
      <p:cxnSp>
        <p:nvCxnSpPr>
          <p:cNvPr id="3" name="Straight Arrow Connector 2"/>
          <p:cNvCxnSpPr>
            <a:stCxn id="6" idx="3"/>
          </p:cNvCxnSpPr>
          <p:nvPr/>
        </p:nvCxnSpPr>
        <p:spPr>
          <a:xfrm>
            <a:off x="1255455" y="2234877"/>
            <a:ext cx="410314" cy="0"/>
          </a:xfrm>
          <a:prstGeom prst="straightConnector1">
            <a:avLst/>
          </a:prstGeom>
          <a:ln w="28575">
            <a:solidFill>
              <a:srgbClr val="6278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69225" y="2866874"/>
            <a:ext cx="1054981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Import and view.</a:t>
            </a:r>
            <a:endParaRPr lang="sv-SE" sz="1000" dirty="0"/>
          </a:p>
        </p:txBody>
      </p:sp>
      <p:sp>
        <p:nvSpPr>
          <p:cNvPr id="32" name="Rectangle 31"/>
          <p:cNvSpPr/>
          <p:nvPr/>
        </p:nvSpPr>
        <p:spPr>
          <a:xfrm>
            <a:off x="3391711" y="2881040"/>
            <a:ext cx="1054981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Simple edit</a:t>
            </a:r>
            <a:r>
              <a:rPr lang="sv-SE" sz="1000" dirty="0"/>
              <a:t>.</a:t>
            </a:r>
            <a:r>
              <a:rPr lang="sv-SE" sz="1000" dirty="0" smtClean="0"/>
              <a:t> Possible to convert and compress.</a:t>
            </a:r>
            <a:endParaRPr lang="sv-SE" sz="1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55456" y="3188216"/>
            <a:ext cx="410314" cy="0"/>
          </a:xfrm>
          <a:prstGeom prst="straightConnector1">
            <a:avLst/>
          </a:prstGeom>
          <a:ln w="28575">
            <a:solidFill>
              <a:srgbClr val="6278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58744" y="4155025"/>
            <a:ext cx="410314" cy="0"/>
          </a:xfrm>
          <a:prstGeom prst="straightConnector1">
            <a:avLst/>
          </a:prstGeom>
          <a:ln w="28575">
            <a:solidFill>
              <a:srgbClr val="6278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255453" y="5115099"/>
            <a:ext cx="410314" cy="0"/>
          </a:xfrm>
          <a:prstGeom prst="straightConnector1">
            <a:avLst/>
          </a:prstGeom>
          <a:ln w="28575">
            <a:solidFill>
              <a:srgbClr val="6278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258744" y="1274803"/>
            <a:ext cx="410314" cy="0"/>
          </a:xfrm>
          <a:prstGeom prst="straightConnector1">
            <a:avLst/>
          </a:prstGeom>
          <a:ln w="28575">
            <a:solidFill>
              <a:srgbClr val="6278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28464" y="953597"/>
            <a:ext cx="1512168" cy="4947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967" y="136507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TEST CASE</a:t>
            </a:r>
            <a:endParaRPr lang="sv-SE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235966" y="194232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</a:t>
            </a:r>
          </a:p>
          <a:p>
            <a:pPr algn="ctr"/>
            <a:r>
              <a:rPr lang="sv-SE" sz="1000" b="1" dirty="0" smtClean="0"/>
              <a:t>(Test case group)</a:t>
            </a:r>
            <a:endParaRPr lang="sv-SE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235965" y="251957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</a:t>
            </a:r>
            <a:endParaRPr lang="sv-SE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235964" y="309682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MAP ROUTES</a:t>
            </a:r>
            <a:endParaRPr lang="sv-SE" sz="1100" b="1" dirty="0"/>
          </a:p>
        </p:txBody>
      </p:sp>
      <p:sp>
        <p:nvSpPr>
          <p:cNvPr id="19" name="Rectangle 18"/>
          <p:cNvSpPr/>
          <p:nvPr/>
        </p:nvSpPr>
        <p:spPr>
          <a:xfrm>
            <a:off x="235964" y="367407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INFORMATION</a:t>
            </a:r>
            <a:endParaRPr lang="sv-SE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235964" y="425132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FAULT INJECTION</a:t>
            </a:r>
            <a:endParaRPr lang="sv-SE" sz="1100" b="1" dirty="0"/>
          </a:p>
        </p:txBody>
      </p:sp>
      <p:sp>
        <p:nvSpPr>
          <p:cNvPr id="28" name="Rectangle 27"/>
          <p:cNvSpPr/>
          <p:nvPr/>
        </p:nvSpPr>
        <p:spPr>
          <a:xfrm>
            <a:off x="235964" y="4828579"/>
            <a:ext cx="1260000" cy="360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FAULT REPORT VERIFICATION</a:t>
            </a:r>
            <a:endParaRPr lang="sv-SE" sz="1100" b="1" dirty="0"/>
          </a:p>
        </p:txBody>
      </p:sp>
      <p:sp>
        <p:nvSpPr>
          <p:cNvPr id="37" name="Rectangle 36"/>
          <p:cNvSpPr/>
          <p:nvPr/>
        </p:nvSpPr>
        <p:spPr>
          <a:xfrm>
            <a:off x="8283300" y="933031"/>
            <a:ext cx="1512168" cy="49685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409384" y="1990797"/>
            <a:ext cx="1260000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PROCEDURE A</a:t>
            </a:r>
            <a:endParaRPr lang="sv-SE" sz="1000" dirty="0"/>
          </a:p>
        </p:txBody>
      </p:sp>
      <p:sp>
        <p:nvSpPr>
          <p:cNvPr id="40" name="Rectangle 39"/>
          <p:cNvSpPr/>
          <p:nvPr/>
        </p:nvSpPr>
        <p:spPr>
          <a:xfrm>
            <a:off x="5097016" y="948861"/>
            <a:ext cx="2952328" cy="1440000"/>
          </a:xfrm>
          <a:prstGeom prst="rect">
            <a:avLst/>
          </a:prstGeom>
          <a:solidFill>
            <a:srgbClr val="9A869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000" b="1" dirty="0" smtClean="0"/>
              <a:t>A procedure is container for components.</a:t>
            </a:r>
            <a:endParaRPr lang="sv-SE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1890564" y="953597"/>
            <a:ext cx="2952328" cy="1435264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b="1" dirty="0"/>
          </a:p>
        </p:txBody>
      </p:sp>
      <p:sp>
        <p:nvSpPr>
          <p:cNvPr id="43" name="Rectangle 42"/>
          <p:cNvSpPr/>
          <p:nvPr/>
        </p:nvSpPr>
        <p:spPr>
          <a:xfrm>
            <a:off x="2000672" y="1241629"/>
            <a:ext cx="2700904" cy="504000"/>
          </a:xfrm>
          <a:prstGeom prst="rect">
            <a:avLst/>
          </a:prstGeom>
          <a:solidFill>
            <a:srgbClr val="B1BCC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100" b="1" dirty="0"/>
          </a:p>
        </p:txBody>
      </p:sp>
      <p:sp>
        <p:nvSpPr>
          <p:cNvPr id="44" name="Rectangle 43"/>
          <p:cNvSpPr/>
          <p:nvPr/>
        </p:nvSpPr>
        <p:spPr>
          <a:xfrm>
            <a:off x="2000672" y="1818540"/>
            <a:ext cx="2700160" cy="503209"/>
          </a:xfrm>
          <a:prstGeom prst="rect">
            <a:avLst/>
          </a:prstGeom>
          <a:solidFill>
            <a:srgbClr val="B1BCC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b="1" dirty="0" smtClean="0"/>
              <a:t>Answer back could pre-defined (OK / NOK / NT etc), written comment, audio comment, attached file etc.</a:t>
            </a:r>
            <a:endParaRPr lang="sv-SE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1890564" y="2509506"/>
            <a:ext cx="2952328" cy="339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different component types can be used to create standard building blocks to be used in different procedures and tests.</a:t>
            </a:r>
            <a:endParaRPr lang="sv-S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45739" y="3202750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TEST CASE A</a:t>
            </a:r>
            <a:endParaRPr lang="sv-SE" sz="1100" b="1" dirty="0"/>
          </a:p>
        </p:txBody>
      </p:sp>
      <p:sp>
        <p:nvSpPr>
          <p:cNvPr id="47" name="Rectangle 46"/>
          <p:cNvSpPr/>
          <p:nvPr/>
        </p:nvSpPr>
        <p:spPr>
          <a:xfrm>
            <a:off x="3441576" y="3202750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TEST CASE B</a:t>
            </a:r>
            <a:endParaRPr lang="sv-SE" sz="1100" b="1" dirty="0"/>
          </a:p>
        </p:txBody>
      </p:sp>
      <p:sp>
        <p:nvSpPr>
          <p:cNvPr id="48" name="Rectangle 47"/>
          <p:cNvSpPr/>
          <p:nvPr/>
        </p:nvSpPr>
        <p:spPr>
          <a:xfrm>
            <a:off x="2045739" y="3727368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A</a:t>
            </a:r>
            <a:endParaRPr lang="sv-SE" sz="1100" b="1" dirty="0"/>
          </a:p>
        </p:txBody>
      </p:sp>
      <p:sp>
        <p:nvSpPr>
          <p:cNvPr id="49" name="Rectangle 48"/>
          <p:cNvSpPr/>
          <p:nvPr/>
        </p:nvSpPr>
        <p:spPr>
          <a:xfrm>
            <a:off x="3441576" y="3695133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A</a:t>
            </a:r>
            <a:endParaRPr lang="sv-SE" sz="1100" b="1" dirty="0"/>
          </a:p>
        </p:txBody>
      </p:sp>
      <p:sp>
        <p:nvSpPr>
          <p:cNvPr id="50" name="Rectangle 49"/>
          <p:cNvSpPr/>
          <p:nvPr/>
        </p:nvSpPr>
        <p:spPr>
          <a:xfrm>
            <a:off x="2045739" y="4269581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B</a:t>
            </a:r>
            <a:endParaRPr lang="sv-SE" sz="1100" b="1" dirty="0"/>
          </a:p>
        </p:txBody>
      </p:sp>
      <p:sp>
        <p:nvSpPr>
          <p:cNvPr id="51" name="Rectangle 50"/>
          <p:cNvSpPr/>
          <p:nvPr/>
        </p:nvSpPr>
        <p:spPr>
          <a:xfrm>
            <a:off x="3440832" y="4269600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C</a:t>
            </a:r>
            <a:endParaRPr lang="sv-SE" sz="1100" b="1" dirty="0"/>
          </a:p>
        </p:txBody>
      </p:sp>
      <p:sp>
        <p:nvSpPr>
          <p:cNvPr id="52" name="Rectangle 51"/>
          <p:cNvSpPr/>
          <p:nvPr/>
        </p:nvSpPr>
        <p:spPr>
          <a:xfrm>
            <a:off x="2045739" y="4797405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INFORMATION A</a:t>
            </a:r>
            <a:endParaRPr lang="sv-SE" sz="1100" b="1" dirty="0"/>
          </a:p>
        </p:txBody>
      </p:sp>
      <p:sp>
        <p:nvSpPr>
          <p:cNvPr id="54" name="Rectangle 53"/>
          <p:cNvSpPr/>
          <p:nvPr/>
        </p:nvSpPr>
        <p:spPr>
          <a:xfrm>
            <a:off x="5097016" y="2509505"/>
            <a:ext cx="2952328" cy="33920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Procedures can be created and stored to be used in different tests. ”Test method”</a:t>
            </a:r>
            <a:endParaRPr lang="sv-S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77176" y="3202750"/>
            <a:ext cx="1260000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PROCEDURE A</a:t>
            </a:r>
            <a:endParaRPr lang="sv-SE" sz="1000" dirty="0"/>
          </a:p>
        </p:txBody>
      </p:sp>
      <p:sp>
        <p:nvSpPr>
          <p:cNvPr id="56" name="Rectangle 55"/>
          <p:cNvSpPr/>
          <p:nvPr/>
        </p:nvSpPr>
        <p:spPr>
          <a:xfrm>
            <a:off x="6624991" y="3214402"/>
            <a:ext cx="1260000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PROCEDURE B</a:t>
            </a:r>
            <a:endParaRPr lang="sv-SE" sz="1000" dirty="0"/>
          </a:p>
        </p:txBody>
      </p:sp>
      <p:sp>
        <p:nvSpPr>
          <p:cNvPr id="58" name="Rectangle 57"/>
          <p:cNvSpPr/>
          <p:nvPr/>
        </p:nvSpPr>
        <p:spPr>
          <a:xfrm>
            <a:off x="5277920" y="4046572"/>
            <a:ext cx="1260000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PVT CHECK</a:t>
            </a:r>
            <a:endParaRPr lang="sv-SE" sz="1000" dirty="0"/>
          </a:p>
        </p:txBody>
      </p:sp>
      <p:sp>
        <p:nvSpPr>
          <p:cNvPr id="59" name="Rectangle 58"/>
          <p:cNvSpPr/>
          <p:nvPr/>
        </p:nvSpPr>
        <p:spPr>
          <a:xfrm>
            <a:off x="6624991" y="4046572"/>
            <a:ext cx="1260000" cy="701344"/>
          </a:xfrm>
          <a:prstGeom prst="rect">
            <a:avLst/>
          </a:prstGeom>
          <a:solidFill>
            <a:srgbClr val="81687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PVT TOTAL</a:t>
            </a:r>
            <a:endParaRPr lang="sv-SE" sz="1000" dirty="0"/>
          </a:p>
        </p:txBody>
      </p:sp>
      <p:sp>
        <p:nvSpPr>
          <p:cNvPr id="61" name="Rectangle 60"/>
          <p:cNvSpPr/>
          <p:nvPr/>
        </p:nvSpPr>
        <p:spPr>
          <a:xfrm>
            <a:off x="5187180" y="1241629"/>
            <a:ext cx="2772000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B</a:t>
            </a:r>
            <a:endParaRPr lang="sv-SE" sz="1100" b="1" dirty="0"/>
          </a:p>
        </p:txBody>
      </p:sp>
      <p:sp>
        <p:nvSpPr>
          <p:cNvPr id="62" name="Rectangle 61"/>
          <p:cNvSpPr/>
          <p:nvPr/>
        </p:nvSpPr>
        <p:spPr>
          <a:xfrm>
            <a:off x="5190302" y="1510439"/>
            <a:ext cx="2772000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A</a:t>
            </a:r>
            <a:endParaRPr lang="sv-SE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5187180" y="1789142"/>
            <a:ext cx="2772000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C</a:t>
            </a:r>
            <a:endParaRPr lang="sv-SE" sz="1100" b="1" dirty="0"/>
          </a:p>
        </p:txBody>
      </p:sp>
      <p:sp>
        <p:nvSpPr>
          <p:cNvPr id="64" name="Rectangle 63"/>
          <p:cNvSpPr/>
          <p:nvPr/>
        </p:nvSpPr>
        <p:spPr>
          <a:xfrm>
            <a:off x="254548" y="5405831"/>
            <a:ext cx="126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UNKNOWN</a:t>
            </a:r>
            <a:endParaRPr lang="sv-SE" sz="1100" b="1" dirty="0"/>
          </a:p>
        </p:txBody>
      </p:sp>
      <p:sp>
        <p:nvSpPr>
          <p:cNvPr id="65" name="Rectangle 64"/>
          <p:cNvSpPr/>
          <p:nvPr/>
        </p:nvSpPr>
        <p:spPr>
          <a:xfrm>
            <a:off x="128464" y="116632"/>
            <a:ext cx="9667004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1602136" y="2398180"/>
            <a:ext cx="360000" cy="360000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ight Arrow 66"/>
          <p:cNvSpPr/>
          <p:nvPr/>
        </p:nvSpPr>
        <p:spPr>
          <a:xfrm>
            <a:off x="4813758" y="2388861"/>
            <a:ext cx="360000" cy="360000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187180" y="2060619"/>
            <a:ext cx="2772000" cy="216000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ROUTINE A</a:t>
            </a:r>
            <a:endParaRPr lang="sv-SE" sz="1100" b="1" dirty="0"/>
          </a:p>
        </p:txBody>
      </p:sp>
      <p:sp>
        <p:nvSpPr>
          <p:cNvPr id="69" name="Right Arrow 68"/>
          <p:cNvSpPr/>
          <p:nvPr/>
        </p:nvSpPr>
        <p:spPr>
          <a:xfrm rot="5400000">
            <a:off x="8859384" y="635514"/>
            <a:ext cx="360000" cy="360000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8301512" y="217143"/>
            <a:ext cx="1260000" cy="372218"/>
          </a:xfrm>
          <a:prstGeom prst="rect">
            <a:avLst/>
          </a:prstGeom>
          <a:solidFill>
            <a:srgbClr val="D7D24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REQUEST</a:t>
            </a:r>
          </a:p>
          <a:p>
            <a:pPr algn="ctr"/>
            <a:r>
              <a:rPr lang="sv-S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(GHOST)</a:t>
            </a:r>
            <a:endParaRPr lang="sv-S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89344" y="226668"/>
            <a:ext cx="1260000" cy="372218"/>
          </a:xfrm>
          <a:prstGeom prst="rect">
            <a:avLst/>
          </a:prstGeom>
          <a:solidFill>
            <a:srgbClr val="D7D24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OBJECT SPECIFICATION</a:t>
            </a:r>
            <a:endParaRPr lang="sv-SE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440832" y="4792679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D</a:t>
            </a:r>
            <a:endParaRPr lang="sv-SE" sz="1100" b="1" dirty="0"/>
          </a:p>
        </p:txBody>
      </p:sp>
      <p:sp>
        <p:nvSpPr>
          <p:cNvPr id="73" name="Rectangle 72"/>
          <p:cNvSpPr/>
          <p:nvPr/>
        </p:nvSpPr>
        <p:spPr>
          <a:xfrm>
            <a:off x="8409384" y="2801953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SEQUENCE D</a:t>
            </a:r>
            <a:endParaRPr lang="sv-SE" sz="1100" b="1" dirty="0"/>
          </a:p>
        </p:txBody>
      </p:sp>
      <p:sp>
        <p:nvSpPr>
          <p:cNvPr id="74" name="Rectangle 73"/>
          <p:cNvSpPr/>
          <p:nvPr/>
        </p:nvSpPr>
        <p:spPr>
          <a:xfrm>
            <a:off x="8409384" y="1496448"/>
            <a:ext cx="1260000" cy="372218"/>
          </a:xfrm>
          <a:prstGeom prst="rect">
            <a:avLst/>
          </a:prstGeom>
          <a:solidFill>
            <a:srgbClr val="62789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 smtClean="0"/>
              <a:t>INFORMATION </a:t>
            </a:r>
            <a:endParaRPr lang="sv-SE" sz="1100" b="1" dirty="0"/>
          </a:p>
        </p:txBody>
      </p:sp>
      <p:sp>
        <p:nvSpPr>
          <p:cNvPr id="75" name="Rectangle 74"/>
          <p:cNvSpPr/>
          <p:nvPr/>
        </p:nvSpPr>
        <p:spPr>
          <a:xfrm>
            <a:off x="128464" y="6102879"/>
            <a:ext cx="9667004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sv-SE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5400000">
            <a:off x="8859384" y="5805232"/>
            <a:ext cx="360000" cy="360000"/>
          </a:xfrm>
          <a:prstGeom prst="rightArrow">
            <a:avLst>
              <a:gd name="adj1" fmla="val 37687"/>
              <a:gd name="adj2" fmla="val 56031"/>
            </a:avLst>
          </a:prstGeom>
          <a:solidFill>
            <a:srgbClr val="7BA96B"/>
          </a:solidFill>
          <a:ln w="127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7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512" y="188640"/>
            <a:ext cx="8928992" cy="64807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DA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64441" y="188640"/>
            <a:ext cx="8925063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REFINER - Overview</a:t>
            </a:r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736" y="874212"/>
            <a:ext cx="3604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DATA FROM SELECTED TRUCKS/TESTS</a:t>
            </a:r>
            <a:endParaRPr lang="sv-SE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544" y="1234289"/>
            <a:ext cx="864096" cy="216024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FH-1900</a:t>
            </a:r>
            <a:endParaRPr lang="sv-S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5040" y="1234289"/>
            <a:ext cx="864096" cy="216024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FH-1903</a:t>
            </a:r>
            <a:endParaRPr lang="sv-S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1536" y="1234289"/>
            <a:ext cx="48728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sv-SE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528" y="1594292"/>
            <a:ext cx="780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	NAME		DATE	              TAG		FAULT REPORT ID</a:t>
            </a:r>
            <a:endParaRPr lang="sv-SE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767930" y="1681398"/>
            <a:ext cx="173440" cy="72008"/>
            <a:chOff x="1865040" y="2996952"/>
            <a:chExt cx="173440" cy="72008"/>
          </a:xfrm>
        </p:grpSpPr>
        <p:sp>
          <p:nvSpPr>
            <p:cNvPr id="13" name="Isosceles Triangle 12"/>
            <p:cNvSpPr/>
            <p:nvPr/>
          </p:nvSpPr>
          <p:spPr>
            <a:xfrm>
              <a:off x="1865040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1954951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8460" y="1681398"/>
            <a:ext cx="173440" cy="72008"/>
            <a:chOff x="1865040" y="2996952"/>
            <a:chExt cx="173440" cy="72008"/>
          </a:xfrm>
        </p:grpSpPr>
        <p:sp>
          <p:nvSpPr>
            <p:cNvPr id="17" name="Isosceles Triangle 16"/>
            <p:cNvSpPr/>
            <p:nvPr/>
          </p:nvSpPr>
          <p:spPr>
            <a:xfrm>
              <a:off x="1865040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8" name="Isosceles Triangle 17"/>
            <p:cNvSpPr/>
            <p:nvPr/>
          </p:nvSpPr>
          <p:spPr>
            <a:xfrm rot="10800000">
              <a:off x="1954951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45247" y="1681398"/>
            <a:ext cx="173440" cy="72008"/>
            <a:chOff x="1865040" y="2996952"/>
            <a:chExt cx="173440" cy="72008"/>
          </a:xfrm>
        </p:grpSpPr>
        <p:sp>
          <p:nvSpPr>
            <p:cNvPr id="20" name="Isosceles Triangle 19"/>
            <p:cNvSpPr/>
            <p:nvPr/>
          </p:nvSpPr>
          <p:spPr>
            <a:xfrm>
              <a:off x="1865040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1954951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891455" y="1978124"/>
            <a:ext cx="899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M-LOG EVENT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M-LOG EVENT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M-LOG EVENT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VIDEO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M-LOG EVENT</a:t>
            </a:r>
            <a:endParaRPr lang="sv-SE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47639" y="1973248"/>
            <a:ext cx="1048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MEA020_E0001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MEA023_E0004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MEA023_E0005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glare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reflections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MEA025_E0001</a:t>
            </a:r>
            <a:endParaRPr lang="sv-SE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6936" y="1978139"/>
            <a:ext cx="1146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2016-04-03 12:00:00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2016-04-04 12:02:23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2016-05-05 16:00:00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2016-05-06 08:36:24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2016-05-06 08:42:56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2016-05-07 10:30:22</a:t>
            </a:r>
            <a:endParaRPr lang="sv-SE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\\Vcn.ds.volvo.net\cli-hm\hm0114\A022595\My Documents\Icons\PNG\64px\014-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2611234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Vcn.ds.volvo.net\cli-hm\hm0114\A022595\My Documents\Icons\PNG\64px\021-video-came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2791242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\\Vcn.ds.volvo.net\cli-hm\hm0114\A022595\My Documents\Icons\PNG\64px\180-target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2071162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\\Vcn.ds.volvo.net\cli-hm\hm0114\A022595\My Documents\Icons\PNG\64px\180-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2251194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\\Vcn.ds.volvo.net\cli-hm\hm0114\A022595\My Documents\Icons\PNG\64px\180-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2427079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6183755" y="1681398"/>
            <a:ext cx="173440" cy="72008"/>
            <a:chOff x="1865040" y="2996952"/>
            <a:chExt cx="173440" cy="72008"/>
          </a:xfrm>
        </p:grpSpPr>
        <p:sp>
          <p:nvSpPr>
            <p:cNvPr id="28" name="Isosceles Triangle 27"/>
            <p:cNvSpPr/>
            <p:nvPr/>
          </p:nvSpPr>
          <p:spPr>
            <a:xfrm>
              <a:off x="1865040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9" name="Isosceles Triangle 28"/>
            <p:cNvSpPr/>
            <p:nvPr/>
          </p:nvSpPr>
          <p:spPr>
            <a:xfrm rot="10800000">
              <a:off x="1954951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30" name="Picture 4" descr="\\Vcn.ds.volvo.net\cli-hm\hm0114\A022595\My Documents\Icons\PNG\64px\180-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2971274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6536" y="1810316"/>
            <a:ext cx="8398445" cy="167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UNHANDELD DATA</a:t>
            </a:r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699" y="3226669"/>
            <a:ext cx="8398445" cy="1678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TAG: SCHWUNG</a:t>
            </a:r>
            <a:endParaRPr lang="sv-SE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1455" y="339936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M-LOG EVENT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M-LOG EVENT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47639" y="3394492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MEA018_E0001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MEA018_E0002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76936" y="3399383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2016-04-01 12:00:00</a:t>
            </a:r>
          </a:p>
          <a:p>
            <a:pPr>
              <a:lnSpc>
                <a:spcPct val="150000"/>
              </a:lnSpc>
            </a:pPr>
            <a:r>
              <a:rPr lang="sv-SE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2016-04-01 12:02:23</a:t>
            </a:r>
          </a:p>
        </p:txBody>
      </p:sp>
      <p:pic>
        <p:nvPicPr>
          <p:cNvPr id="36" name="Picture 4" descr="\\Vcn.ds.volvo.net\cli-hm\hm0114\A022595\My Documents\Icons\PNG\64px\180-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3492406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\\Vcn.ds.volvo.net\cli-hm\hm0114\A022595\My Documents\Icons\PNG\64px\180-targ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27" y="3672438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53139" y="3486184"/>
            <a:ext cx="756045" cy="126032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SCHWUNG</a:t>
            </a:r>
            <a:endParaRPr lang="sv-SE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857021" y="3644372"/>
            <a:ext cx="756045" cy="126032"/>
          </a:xfrm>
          <a:prstGeom prst="rect">
            <a:avLst/>
          </a:prstGeom>
          <a:solidFill>
            <a:srgbClr val="92D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SCHWUNG</a:t>
            </a:r>
            <a:endParaRPr lang="sv-SE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379960" y="1681398"/>
            <a:ext cx="173440" cy="72008"/>
            <a:chOff x="1865040" y="2996952"/>
            <a:chExt cx="173440" cy="72008"/>
          </a:xfrm>
        </p:grpSpPr>
        <p:sp>
          <p:nvSpPr>
            <p:cNvPr id="41" name="Isosceles Triangle 40"/>
            <p:cNvSpPr/>
            <p:nvPr/>
          </p:nvSpPr>
          <p:spPr>
            <a:xfrm>
              <a:off x="1865040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2" name="Isosceles Triangle 41"/>
            <p:cNvSpPr/>
            <p:nvPr/>
          </p:nvSpPr>
          <p:spPr>
            <a:xfrm rot="10800000">
              <a:off x="1954951" y="2996952"/>
              <a:ext cx="83529" cy="720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76536" y="512704"/>
            <a:ext cx="1224000" cy="252000"/>
            <a:chOff x="776536" y="512704"/>
            <a:chExt cx="1224000" cy="252000"/>
          </a:xfrm>
        </p:grpSpPr>
        <p:sp>
          <p:nvSpPr>
            <p:cNvPr id="43" name="Rectangle 42">
              <a:hlinkClick r:id="rId5" action="ppaction://hlinksldjump"/>
            </p:cNvPr>
            <p:cNvSpPr/>
            <p:nvPr/>
          </p:nvSpPr>
          <p:spPr>
            <a:xfrm>
              <a:off x="776536" y="512704"/>
              <a:ext cx="1224000" cy="252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sv-SE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</a:t>
              </a:r>
              <a:endParaRPr lang="sv-SE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Picture 2" descr="\\Vcn.ds.volvo.net\cli-hm\hm0114\A022595\My Documents\Icons\PNG\64px\001-ho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726" y="541209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2090896" y="512704"/>
            <a:ext cx="1224000" cy="252000"/>
            <a:chOff x="2090896" y="512704"/>
            <a:chExt cx="1224000" cy="252000"/>
          </a:xfrm>
        </p:grpSpPr>
        <p:sp>
          <p:nvSpPr>
            <p:cNvPr id="47" name="Rectangle 46">
              <a:hlinkClick r:id="" action="ppaction://noaction"/>
            </p:cNvPr>
            <p:cNvSpPr/>
            <p:nvPr/>
          </p:nvSpPr>
          <p:spPr>
            <a:xfrm>
              <a:off x="2090896" y="512704"/>
              <a:ext cx="1224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sv-SE" sz="12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DATA</a:t>
              </a:r>
              <a:endParaRPr lang="sv-SE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Picture 3" descr="\\Vcn.ds.volvo.net\cli-hm\hm0114\A022595\My Documents\Icons\PNG\64px\196-cloud-upload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276" y="548704"/>
              <a:ext cx="180000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00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18180</TotalTime>
  <Words>254</Words>
  <Application>Microsoft Office PowerPoint</Application>
  <PresentationFormat>A4 Paper (210x297 mm)</PresentationFormat>
  <Paragraphs>92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Mattila Arto</dc:creator>
  <cp:lastModifiedBy>Lövdinger Per</cp:lastModifiedBy>
  <cp:revision>35</cp:revision>
  <dcterms:created xsi:type="dcterms:W3CDTF">2016-10-11T13:44:20Z</dcterms:created>
  <dcterms:modified xsi:type="dcterms:W3CDTF">2016-11-22T07:22:37Z</dcterms:modified>
</cp:coreProperties>
</file>