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71" r:id="rId6"/>
    <p:sldId id="274" r:id="rId7"/>
    <p:sldId id="270" r:id="rId8"/>
    <p:sldId id="269" r:id="rId9"/>
    <p:sldId id="263" r:id="rId10"/>
    <p:sldId id="275" r:id="rId11"/>
    <p:sldId id="267" r:id="rId12"/>
    <p:sldId id="265" r:id="rId13"/>
    <p:sldId id="268" r:id="rId14"/>
    <p:sldId id="266" r:id="rId15"/>
    <p:sldId id="261" r:id="rId16"/>
    <p:sldId id="264" r:id="rId17"/>
    <p:sldId id="262" r:id="rId18"/>
    <p:sldId id="278" r:id="rId19"/>
    <p:sldId id="279" r:id="rId20"/>
    <p:sldId id="260" r:id="rId21"/>
    <p:sldId id="284" r:id="rId22"/>
    <p:sldId id="285" r:id="rId23"/>
    <p:sldId id="286" r:id="rId24"/>
    <p:sldId id="287" r:id="rId25"/>
    <p:sldId id="288" r:id="rId26"/>
    <p:sldId id="289" r:id="rId27"/>
    <p:sldId id="291" r:id="rId28"/>
    <p:sldId id="290" r:id="rId29"/>
    <p:sldId id="277" r:id="rId30"/>
    <p:sldId id="280" r:id="rId31"/>
    <p:sldId id="281" r:id="rId32"/>
    <p:sldId id="259" r:id="rId33"/>
    <p:sldId id="282" r:id="rId34"/>
    <p:sldId id="27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0" autoAdjust="0"/>
    <p:restoredTop sz="94660"/>
  </p:normalViewPr>
  <p:slideViewPr>
    <p:cSldViewPr>
      <p:cViewPr>
        <p:scale>
          <a:sx n="90" d="100"/>
          <a:sy n="90" d="100"/>
        </p:scale>
        <p:origin x="-1596" y="-4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8FC48-4C33-49D8-B327-1D315F65CC5A}"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237498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D8FC48-4C33-49D8-B327-1D315F65CC5A}"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411637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D8FC48-4C33-49D8-B327-1D315F65CC5A}"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273656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D8FC48-4C33-49D8-B327-1D315F65CC5A}"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31823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D8FC48-4C33-49D8-B327-1D315F65CC5A}"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168782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D8FC48-4C33-49D8-B327-1D315F65CC5A}"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282235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D8FC48-4C33-49D8-B327-1D315F65CC5A}"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381913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D8FC48-4C33-49D8-B327-1D315F65CC5A}"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165319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8FC48-4C33-49D8-B327-1D315F65CC5A}"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381940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8FC48-4C33-49D8-B327-1D315F65CC5A}"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64469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8FC48-4C33-49D8-B327-1D315F65CC5A}"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1D76F-6BB8-43C5-B55A-195DE5158C19}" type="slidenum">
              <a:rPr lang="en-US" smtClean="0"/>
              <a:t>‹#›</a:t>
            </a:fld>
            <a:endParaRPr lang="en-US"/>
          </a:p>
        </p:txBody>
      </p:sp>
    </p:spTree>
    <p:extLst>
      <p:ext uri="{BB962C8B-B14F-4D97-AF65-F5344CB8AC3E}">
        <p14:creationId xmlns:p14="http://schemas.microsoft.com/office/powerpoint/2010/main" val="355706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8FC48-4C33-49D8-B327-1D315F65CC5A}" type="datetimeFigureOut">
              <a:rPr lang="en-US" smtClean="0"/>
              <a:t>10/10/2016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1D76F-6BB8-43C5-B55A-195DE5158C19}" type="slidenum">
              <a:rPr lang="en-US" smtClean="0"/>
              <a:t>‹#›</a:t>
            </a:fld>
            <a:endParaRPr lang="en-US"/>
          </a:p>
        </p:txBody>
      </p:sp>
    </p:spTree>
    <p:extLst>
      <p:ext uri="{BB962C8B-B14F-4D97-AF65-F5344CB8AC3E}">
        <p14:creationId xmlns:p14="http://schemas.microsoft.com/office/powerpoint/2010/main" val="69920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teamplace.volvo.com/sites/enterprise-architecture/Target%20architecture%20and%20Principles/Forms/AllItems.aspx?RootFolder=/sites/enterprise-architecture/Target%20architecture%20and%20Principles/Ten%20Architectural%20Principles%20Explained&amp;FolderCTID=0x012000A0944B081770D845A82FF659F4A5E702&amp;View=%7bD1DB6856-2AF2-437E-AA3B-B24122939BFB%7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Prestudy NG RDM\EFACTS\TEST MANAGER</a:t>
            </a:r>
            <a:endParaRPr lang="en-US" dirty="0"/>
          </a:p>
        </p:txBody>
      </p:sp>
      <p:sp>
        <p:nvSpPr>
          <p:cNvPr id="3" name="Subtitle 2"/>
          <p:cNvSpPr>
            <a:spLocks noGrp="1"/>
          </p:cNvSpPr>
          <p:nvPr>
            <p:ph type="subTitle" idx="1"/>
          </p:nvPr>
        </p:nvSpPr>
        <p:spPr/>
        <p:txBody>
          <a:bodyPr/>
          <a:lstStyle/>
          <a:p>
            <a:r>
              <a:rPr lang="sv-SE" dirty="0" smtClean="0"/>
              <a:t>Author: Martin Andersson</a:t>
            </a:r>
            <a:endParaRPr lang="en-US" dirty="0"/>
          </a:p>
        </p:txBody>
      </p:sp>
    </p:spTree>
    <p:extLst>
      <p:ext uri="{BB962C8B-B14F-4D97-AF65-F5344CB8AC3E}">
        <p14:creationId xmlns:p14="http://schemas.microsoft.com/office/powerpoint/2010/main" val="30826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Terminology\Definitions</a:t>
            </a:r>
            <a:endParaRPr lang="en-US" dirty="0"/>
          </a:p>
        </p:txBody>
      </p:sp>
      <p:sp>
        <p:nvSpPr>
          <p:cNvPr id="3" name="Content Placeholder 2"/>
          <p:cNvSpPr>
            <a:spLocks noGrp="1"/>
          </p:cNvSpPr>
          <p:nvPr>
            <p:ph idx="1"/>
          </p:nvPr>
        </p:nvSpPr>
        <p:spPr/>
        <p:txBody>
          <a:bodyPr/>
          <a:lstStyle/>
          <a:p>
            <a:r>
              <a:rPr lang="sv-SE" dirty="0" smtClean="0"/>
              <a:t>Test code\sekvens</a:t>
            </a:r>
          </a:p>
          <a:p>
            <a:r>
              <a:rPr lang="sv-SE" dirty="0" smtClean="0"/>
              <a:t>Test routine(Not used today)</a:t>
            </a:r>
          </a:p>
          <a:p>
            <a:r>
              <a:rPr lang="sv-SE" dirty="0" smtClean="0"/>
              <a:t>Test procedure(Not used today)</a:t>
            </a:r>
            <a:endParaRPr lang="en-US" dirty="0"/>
          </a:p>
        </p:txBody>
      </p:sp>
    </p:spTree>
    <p:extLst>
      <p:ext uri="{BB962C8B-B14F-4D97-AF65-F5344CB8AC3E}">
        <p14:creationId xmlns:p14="http://schemas.microsoft.com/office/powerpoint/2010/main" val="349674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6" y="404664"/>
            <a:ext cx="8932736" cy="5861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770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AET(Endurance Test)</a:t>
            </a:r>
            <a:br>
              <a:rPr lang="sv-SE" dirty="0" smtClean="0"/>
            </a:br>
            <a:r>
              <a:rPr lang="sv-SE" sz="2700" dirty="0" smtClean="0"/>
              <a:t>-Uthållighetstest</a:t>
            </a:r>
            <a:endParaRPr lang="en-US" sz="2700" dirty="0"/>
          </a:p>
        </p:txBody>
      </p:sp>
      <p:sp>
        <p:nvSpPr>
          <p:cNvPr id="3" name="Content Placeholder 2"/>
          <p:cNvSpPr>
            <a:spLocks noGrp="1"/>
          </p:cNvSpPr>
          <p:nvPr>
            <p:ph idx="1"/>
          </p:nvPr>
        </p:nvSpPr>
        <p:spPr/>
        <p:txBody>
          <a:bodyPr/>
          <a:lstStyle/>
          <a:p>
            <a:pPr marL="0" indent="0">
              <a:buNone/>
            </a:pPr>
            <a:r>
              <a:rPr lang="sv-SE" dirty="0" smtClean="0"/>
              <a:t>Preconditions: </a:t>
            </a:r>
          </a:p>
          <a:p>
            <a:r>
              <a:rPr lang="sv-SE" dirty="0" smtClean="0"/>
              <a:t>Often only the driver in the vehicle</a:t>
            </a:r>
          </a:p>
          <a:p>
            <a:r>
              <a:rPr lang="sv-SE" dirty="0" smtClean="0"/>
              <a:t>Test performed at test track</a:t>
            </a:r>
          </a:p>
          <a:p>
            <a:r>
              <a:rPr lang="sv-SE" dirty="0" smtClean="0"/>
              <a:t>Test preparation: Basically manual process</a:t>
            </a:r>
          </a:p>
          <a:p>
            <a:r>
              <a:rPr lang="sv-SE" dirty="0" smtClean="0"/>
              <a:t>Test execution:Basically manual process</a:t>
            </a:r>
          </a:p>
          <a:p>
            <a:r>
              <a:rPr lang="sv-SE" dirty="0" smtClean="0"/>
              <a:t>Test analyze: Basically manual process, reports in Protus</a:t>
            </a:r>
            <a:endParaRPr lang="en-US" dirty="0" smtClean="0"/>
          </a:p>
          <a:p>
            <a:endParaRPr lang="en-US" dirty="0"/>
          </a:p>
        </p:txBody>
      </p:sp>
    </p:spTree>
    <p:extLst>
      <p:ext uri="{BB962C8B-B14F-4D97-AF65-F5344CB8AC3E}">
        <p14:creationId xmlns:p14="http://schemas.microsoft.com/office/powerpoint/2010/main" val="163793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Terminology\definitions</a:t>
            </a:r>
            <a:endParaRPr lang="en-US" dirty="0"/>
          </a:p>
        </p:txBody>
      </p:sp>
      <p:sp>
        <p:nvSpPr>
          <p:cNvPr id="3" name="Content Placeholder 2"/>
          <p:cNvSpPr>
            <a:spLocks noGrp="1"/>
          </p:cNvSpPr>
          <p:nvPr>
            <p:ph idx="1"/>
          </p:nvPr>
        </p:nvSpPr>
        <p:spPr/>
        <p:txBody>
          <a:bodyPr>
            <a:normAutofit/>
          </a:bodyPr>
          <a:lstStyle/>
          <a:p>
            <a:r>
              <a:rPr lang="sv-SE" dirty="0" smtClean="0"/>
              <a:t> Test method(provmetod)</a:t>
            </a:r>
          </a:p>
          <a:p>
            <a:pPr marL="0" indent="0">
              <a:buNone/>
            </a:pPr>
            <a:r>
              <a:rPr lang="sv-SE" sz="1700" dirty="0"/>
              <a:t>Våra metoder är en nedbrytning av krav som ställts från "Lundby" med avseende på vibrationer och aktiviteter som på något sätt kvantifierats. Våra metoder är anpassade för Hällered och andra banor är liknande men utfallet skiftar.  Metoderna innehåller aktiviteter både beträffande körning på de olika banorna och verkstadsaktiviteter</a:t>
            </a:r>
            <a:r>
              <a:rPr lang="sv-SE" sz="1700" dirty="0" smtClean="0"/>
              <a:t>.</a:t>
            </a:r>
          </a:p>
          <a:p>
            <a:r>
              <a:rPr lang="sv-SE" dirty="0" smtClean="0"/>
              <a:t>Test cycle</a:t>
            </a:r>
            <a:endParaRPr lang="sv-SE" dirty="0"/>
          </a:p>
          <a:p>
            <a:pPr marL="0" indent="0">
              <a:buNone/>
            </a:pPr>
            <a:r>
              <a:rPr lang="sv-SE" sz="1900" dirty="0"/>
              <a:t>En beskrivning av vad som skall genomföras beträffande mängd körning samt aktiviteter och i vilken ordning detta skall utföras. Detta möjliggör att vi når samma mängd körning och aktivitet för olika provobjekt och vi håller reda på var vi är eller hur lång vi kommit i provförfarandet</a:t>
            </a:r>
            <a:r>
              <a:rPr lang="sv-SE" sz="1900" dirty="0" smtClean="0"/>
              <a:t>.</a:t>
            </a:r>
          </a:p>
          <a:p>
            <a:pPr marL="0" indent="0">
              <a:buNone/>
            </a:pPr>
            <a:endParaRPr lang="sv-SE" sz="1900" dirty="0"/>
          </a:p>
          <a:p>
            <a:pPr marL="0" indent="0">
              <a:buNone/>
            </a:pPr>
            <a:r>
              <a:rPr lang="sv-SE" sz="1900" dirty="0" smtClean="0"/>
              <a:t>En slags exekvering av provmetod men inte allt i provmetoden det görs också </a:t>
            </a:r>
            <a:r>
              <a:rPr lang="en-US" sz="2000" dirty="0" smtClean="0"/>
              <a:t>en </a:t>
            </a:r>
            <a:r>
              <a:rPr lang="en-US" sz="2000" dirty="0"/>
              <a:t>del </a:t>
            </a:r>
            <a:r>
              <a:rPr lang="en-US" sz="2000" dirty="0" err="1"/>
              <a:t>inspektioner</a:t>
            </a:r>
            <a:r>
              <a:rPr lang="en-US" sz="2000" dirty="0"/>
              <a:t>, </a:t>
            </a:r>
            <a:r>
              <a:rPr lang="en-US" sz="2000" dirty="0" smtClean="0"/>
              <a:t>administration/</a:t>
            </a:r>
            <a:r>
              <a:rPr lang="en-US" sz="2000" dirty="0" err="1" smtClean="0"/>
              <a:t>planering</a:t>
            </a:r>
            <a:r>
              <a:rPr lang="en-US" sz="2000" dirty="0" smtClean="0"/>
              <a:t> </a:t>
            </a:r>
            <a:r>
              <a:rPr lang="en-US" sz="2000" dirty="0" err="1" smtClean="0"/>
              <a:t>som</a:t>
            </a:r>
            <a:r>
              <a:rPr lang="en-US" sz="2000" dirty="0" smtClean="0"/>
              <a:t> ligger </a:t>
            </a:r>
            <a:r>
              <a:rPr lang="en-US" sz="2000" dirty="0" err="1" smtClean="0"/>
              <a:t>utanför</a:t>
            </a:r>
            <a:r>
              <a:rPr lang="en-US" sz="2000" dirty="0" smtClean="0"/>
              <a:t> </a:t>
            </a:r>
            <a:r>
              <a:rPr lang="en-US" sz="2000" dirty="0" err="1" smtClean="0"/>
              <a:t>testcykeln</a:t>
            </a:r>
            <a:r>
              <a:rPr lang="en-US" sz="2000" dirty="0" smtClean="0"/>
              <a:t>.</a:t>
            </a:r>
            <a:endParaRPr lang="en-US" sz="2000" dirty="0"/>
          </a:p>
          <a:p>
            <a:pPr marL="0" indent="0">
              <a:buNone/>
            </a:pPr>
            <a:endParaRPr lang="sv-SE" sz="1900" dirty="0"/>
          </a:p>
          <a:p>
            <a:pPr marL="0" indent="0">
              <a:buNone/>
            </a:pPr>
            <a:endParaRPr lang="sv-SE" sz="1900" dirty="0"/>
          </a:p>
          <a:p>
            <a:pPr marL="0" indent="0">
              <a:buNone/>
            </a:pPr>
            <a:endParaRPr lang="en-US" dirty="0"/>
          </a:p>
        </p:txBody>
      </p:sp>
    </p:spTree>
    <p:extLst>
      <p:ext uri="{BB962C8B-B14F-4D97-AF65-F5344CB8AC3E}">
        <p14:creationId xmlns:p14="http://schemas.microsoft.com/office/powerpoint/2010/main" val="1918807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 y="260648"/>
            <a:ext cx="9022062" cy="6119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46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RT(Relaibility Tests)</a:t>
            </a:r>
            <a:br>
              <a:rPr lang="sv-SE" dirty="0" smtClean="0"/>
            </a:br>
            <a:r>
              <a:rPr lang="sv-SE" dirty="0" smtClean="0"/>
              <a:t>-</a:t>
            </a:r>
            <a:r>
              <a:rPr lang="sv-SE" sz="2700" dirty="0" smtClean="0"/>
              <a:t>Pålitlighetstest</a:t>
            </a:r>
            <a:endParaRPr lang="en-US" sz="2700" dirty="0"/>
          </a:p>
        </p:txBody>
      </p:sp>
      <p:sp>
        <p:nvSpPr>
          <p:cNvPr id="3" name="Content Placeholder 2"/>
          <p:cNvSpPr>
            <a:spLocks noGrp="1"/>
          </p:cNvSpPr>
          <p:nvPr>
            <p:ph idx="1"/>
          </p:nvPr>
        </p:nvSpPr>
        <p:spPr/>
        <p:txBody>
          <a:bodyPr/>
          <a:lstStyle/>
          <a:p>
            <a:pPr marL="0" indent="0">
              <a:buNone/>
            </a:pPr>
            <a:r>
              <a:rPr lang="sv-SE" dirty="0" smtClean="0"/>
              <a:t>Often only the driver in the vehicle</a:t>
            </a:r>
          </a:p>
          <a:p>
            <a:pPr marL="0" indent="0">
              <a:buNone/>
            </a:pPr>
            <a:r>
              <a:rPr lang="sv-SE" dirty="0" smtClean="0"/>
              <a:t>Test preparation: Basically manual process</a:t>
            </a:r>
          </a:p>
          <a:p>
            <a:pPr marL="0" indent="0">
              <a:buNone/>
            </a:pPr>
            <a:r>
              <a:rPr lang="sv-SE" dirty="0" smtClean="0"/>
              <a:t>Test execution:Basically manual process</a:t>
            </a:r>
          </a:p>
          <a:p>
            <a:pPr marL="0" indent="0">
              <a:buNone/>
            </a:pPr>
            <a:r>
              <a:rPr lang="sv-SE" dirty="0" smtClean="0"/>
              <a:t>Test analyze: Use EFACTS and sometimes RDM, data collector</a:t>
            </a:r>
            <a:endParaRPr lang="en-US" dirty="0"/>
          </a:p>
        </p:txBody>
      </p:sp>
    </p:spTree>
    <p:extLst>
      <p:ext uri="{BB962C8B-B14F-4D97-AF65-F5344CB8AC3E}">
        <p14:creationId xmlns:p14="http://schemas.microsoft.com/office/powerpoint/2010/main" val="3875561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8692462" cy="6037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186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SAFETY</a:t>
            </a:r>
            <a:r>
              <a:rPr lang="en-US" dirty="0"/>
              <a:t/>
            </a:r>
            <a:br>
              <a:rPr lang="en-US" dirty="0"/>
            </a:br>
            <a:r>
              <a:rPr lang="en-US" dirty="0" smtClean="0"/>
              <a:t>-In scope and preconditions</a:t>
            </a:r>
            <a:endParaRPr lang="en-US" dirty="0"/>
          </a:p>
        </p:txBody>
      </p:sp>
      <p:sp>
        <p:nvSpPr>
          <p:cNvPr id="3" name="Content Placeholder 2"/>
          <p:cNvSpPr>
            <a:spLocks noGrp="1"/>
          </p:cNvSpPr>
          <p:nvPr>
            <p:ph idx="1"/>
          </p:nvPr>
        </p:nvSpPr>
        <p:spPr/>
        <p:txBody>
          <a:bodyPr/>
          <a:lstStyle/>
          <a:p>
            <a:r>
              <a:rPr lang="sv-SE" dirty="0" smtClean="0"/>
              <a:t>Oftast 2 personer(förare samt test engineer(genomför testerna).</a:t>
            </a:r>
          </a:p>
          <a:p>
            <a:pPr marL="0" indent="0">
              <a:buNone/>
            </a:pPr>
            <a:r>
              <a:rPr lang="sv-SE" dirty="0"/>
              <a:t>Test preparation: Basically manual </a:t>
            </a:r>
            <a:r>
              <a:rPr lang="sv-SE" dirty="0" smtClean="0"/>
              <a:t>process(Excel)</a:t>
            </a:r>
            <a:endParaRPr lang="sv-SE" dirty="0"/>
          </a:p>
          <a:p>
            <a:pPr marL="0" indent="0">
              <a:buNone/>
            </a:pPr>
            <a:r>
              <a:rPr lang="sv-SE" dirty="0"/>
              <a:t>Test execution:Basically manual </a:t>
            </a:r>
            <a:r>
              <a:rPr lang="sv-SE" dirty="0" smtClean="0"/>
              <a:t>process(Excel)</a:t>
            </a:r>
            <a:endParaRPr lang="sv-SE" dirty="0"/>
          </a:p>
          <a:p>
            <a:pPr marL="0" indent="0">
              <a:buNone/>
            </a:pPr>
            <a:r>
              <a:rPr lang="sv-SE" dirty="0"/>
              <a:t>Test analyze</a:t>
            </a:r>
            <a:r>
              <a:rPr lang="sv-SE"/>
              <a:t>: </a:t>
            </a:r>
            <a:r>
              <a:rPr lang="sv-SE" smtClean="0"/>
              <a:t>canalyser</a:t>
            </a:r>
            <a:endParaRPr lang="en-US" dirty="0"/>
          </a:p>
          <a:p>
            <a:pPr marL="0" indent="0">
              <a:buNone/>
            </a:pPr>
            <a:endParaRPr lang="en-US" dirty="0"/>
          </a:p>
        </p:txBody>
      </p:sp>
    </p:spTree>
    <p:extLst>
      <p:ext uri="{BB962C8B-B14F-4D97-AF65-F5344CB8AC3E}">
        <p14:creationId xmlns:p14="http://schemas.microsoft.com/office/powerpoint/2010/main" val="498073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Terminology\definitions</a:t>
            </a:r>
            <a:endParaRPr lang="en-US"/>
          </a:p>
        </p:txBody>
      </p:sp>
      <p:sp>
        <p:nvSpPr>
          <p:cNvPr id="3" name="Content Placeholder 2"/>
          <p:cNvSpPr>
            <a:spLocks noGrp="1"/>
          </p:cNvSpPr>
          <p:nvPr>
            <p:ph idx="1"/>
          </p:nvPr>
        </p:nvSpPr>
        <p:spPr/>
        <p:txBody>
          <a:bodyPr/>
          <a:lstStyle/>
          <a:p>
            <a:r>
              <a:rPr lang="sv-SE" dirty="0" smtClean="0"/>
              <a:t>Provmetod</a:t>
            </a:r>
          </a:p>
          <a:p>
            <a:pPr marL="0" indent="0">
              <a:buNone/>
            </a:pPr>
            <a:r>
              <a:rPr lang="sv-SE" sz="1800" dirty="0"/>
              <a:t>FRS(Function Req specification)bryts ner till valida test(testmetod). El tar fram FRS till komplettvagn.</a:t>
            </a:r>
            <a:endParaRPr lang="sv-SE" sz="1800" dirty="0" smtClean="0"/>
          </a:p>
          <a:p>
            <a:r>
              <a:rPr lang="sv-SE" dirty="0" smtClean="0"/>
              <a:t>Delar av provmetod(utvalda test case ur provmetod)</a:t>
            </a:r>
          </a:p>
          <a:p>
            <a:endParaRPr lang="en-US" dirty="0"/>
          </a:p>
        </p:txBody>
      </p:sp>
    </p:spTree>
    <p:extLst>
      <p:ext uri="{BB962C8B-B14F-4D97-AF65-F5344CB8AC3E}">
        <p14:creationId xmlns:p14="http://schemas.microsoft.com/office/powerpoint/2010/main" val="1313237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22418"/>
            <a:ext cx="7776864" cy="5782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417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Background</a:t>
            </a:r>
            <a:endParaRPr lang="en-US" dirty="0"/>
          </a:p>
        </p:txBody>
      </p:sp>
      <p:sp>
        <p:nvSpPr>
          <p:cNvPr id="3" name="Content Placeholder 2"/>
          <p:cNvSpPr>
            <a:spLocks noGrp="1"/>
          </p:cNvSpPr>
          <p:nvPr>
            <p:ph idx="1"/>
          </p:nvPr>
        </p:nvSpPr>
        <p:spPr/>
        <p:txBody>
          <a:bodyPr/>
          <a:lstStyle/>
          <a:p>
            <a:pPr marL="0" indent="0" fontAlgn="b">
              <a:buNone/>
            </a:pPr>
            <a:r>
              <a:rPr lang="sv-SE" sz="1100" dirty="0" smtClean="0">
                <a:solidFill>
                  <a:srgbClr val="000000"/>
                </a:solidFill>
              </a:rPr>
              <a:t>Within FVV there is a </a:t>
            </a:r>
            <a:r>
              <a:rPr lang="sv-SE" sz="1100" dirty="0" smtClean="0">
                <a:solidFill>
                  <a:srgbClr val="000000"/>
                </a:solidFill>
              </a:rPr>
              <a:t>difference </a:t>
            </a:r>
            <a:r>
              <a:rPr lang="sv-SE" sz="1100" dirty="0" smtClean="0">
                <a:solidFill>
                  <a:srgbClr val="000000"/>
                </a:solidFill>
              </a:rPr>
              <a:t>between groups how </a:t>
            </a:r>
            <a:r>
              <a:rPr lang="sv-SE" sz="1100" dirty="0" smtClean="0">
                <a:solidFill>
                  <a:srgbClr val="000000"/>
                </a:solidFill>
              </a:rPr>
              <a:t>they</a:t>
            </a:r>
            <a:r>
              <a:rPr lang="sv-SE" sz="1100" dirty="0" smtClean="0">
                <a:solidFill>
                  <a:srgbClr val="000000"/>
                </a:solidFill>
              </a:rPr>
              <a:t> </a:t>
            </a:r>
            <a:r>
              <a:rPr lang="sv-SE" sz="1100" dirty="0" smtClean="0">
                <a:solidFill>
                  <a:srgbClr val="000000"/>
                </a:solidFill>
              </a:rPr>
              <a:t>work </a:t>
            </a:r>
            <a:r>
              <a:rPr lang="sv-SE" sz="1100" dirty="0" smtClean="0">
                <a:solidFill>
                  <a:srgbClr val="000000"/>
                </a:solidFill>
              </a:rPr>
              <a:t>with test of  </a:t>
            </a:r>
            <a:r>
              <a:rPr lang="sv-SE" sz="1100" dirty="0" smtClean="0">
                <a:solidFill>
                  <a:srgbClr val="000000"/>
                </a:solidFill>
              </a:rPr>
              <a:t>complete vehicle </a:t>
            </a:r>
            <a:r>
              <a:rPr lang="sv-SE" sz="1100" dirty="0" smtClean="0">
                <a:solidFill>
                  <a:srgbClr val="000000"/>
                </a:solidFill>
              </a:rPr>
              <a:t>.  </a:t>
            </a:r>
            <a:r>
              <a:rPr lang="sv-SE" sz="1100" dirty="0">
                <a:solidFill>
                  <a:srgbClr val="000000"/>
                </a:solidFill>
              </a:rPr>
              <a:t>W</a:t>
            </a:r>
            <a:r>
              <a:rPr lang="sv-SE" sz="1100" dirty="0" smtClean="0">
                <a:solidFill>
                  <a:srgbClr val="000000"/>
                </a:solidFill>
              </a:rPr>
              <a:t>ork performed within this area is to a large extent manual work with limited system support. There is a difference between groups, for instance PVT has today system support for preparing testcases  , retrieve logfiles and analyze of tests. System support could be improved, functionality is lacking, performance and reliability of the systems are not satisfying.</a:t>
            </a:r>
          </a:p>
          <a:p>
            <a:pPr marL="0" indent="0" fontAlgn="b">
              <a:buNone/>
            </a:pPr>
            <a:endParaRPr lang="sv-SE" sz="1100" dirty="0" smtClean="0">
              <a:solidFill>
                <a:srgbClr val="000000"/>
              </a:solidFill>
            </a:endParaRPr>
          </a:p>
          <a:p>
            <a:pPr marL="0" indent="0" fontAlgn="b">
              <a:buNone/>
            </a:pPr>
            <a:r>
              <a:rPr lang="sv-SE" sz="1100" dirty="0" smtClean="0">
                <a:solidFill>
                  <a:srgbClr val="000000"/>
                </a:solidFill>
              </a:rPr>
              <a:t>AET\RT does not have any system support when it comes to create and plan testing(they work with physical ledgers), they  use trigger functionality in the car to talk about an error when it appears during test and sometimes they also use the CAN logfiles created when triggering a recording for analyse purposes. </a:t>
            </a:r>
          </a:p>
          <a:p>
            <a:pPr marL="0" indent="0" fontAlgn="b">
              <a:buNone/>
            </a:pPr>
            <a:endParaRPr lang="sv-SE" sz="1100" dirty="0">
              <a:solidFill>
                <a:srgbClr val="000000"/>
              </a:solidFill>
            </a:endParaRPr>
          </a:p>
          <a:p>
            <a:pPr marL="0" indent="0" fontAlgn="b">
              <a:buNone/>
            </a:pPr>
            <a:r>
              <a:rPr lang="sv-SE" sz="1100" dirty="0" smtClean="0">
                <a:solidFill>
                  <a:srgbClr val="000000"/>
                </a:solidFill>
              </a:rPr>
              <a:t>Safety:  </a:t>
            </a:r>
          </a:p>
          <a:p>
            <a:pPr marL="0" indent="0" fontAlgn="b">
              <a:buNone/>
            </a:pPr>
            <a:endParaRPr lang="sv-SE" sz="1100" dirty="0" smtClean="0">
              <a:solidFill>
                <a:srgbClr val="000000"/>
              </a:solidFill>
            </a:endParaRPr>
          </a:p>
          <a:p>
            <a:pPr marL="0" indent="0" fontAlgn="b">
              <a:buNone/>
            </a:pPr>
            <a:r>
              <a:rPr lang="sv-SE" sz="1100" dirty="0" smtClean="0">
                <a:solidFill>
                  <a:srgbClr val="000000"/>
                </a:solidFill>
              </a:rPr>
              <a:t>Main system tools </a:t>
            </a:r>
          </a:p>
          <a:p>
            <a:pPr marL="0" indent="0" fontAlgn="b">
              <a:buNone/>
            </a:pPr>
            <a:r>
              <a:rPr lang="sv-SE" sz="1100" dirty="0" smtClean="0">
                <a:solidFill>
                  <a:srgbClr val="000000"/>
                </a:solidFill>
              </a:rPr>
              <a:t>eFACTS:</a:t>
            </a:r>
          </a:p>
          <a:p>
            <a:pPr marL="0" indent="0" fontAlgn="b">
              <a:buNone/>
            </a:pPr>
            <a:r>
              <a:rPr lang="sv-SE" sz="1100" dirty="0" smtClean="0">
                <a:solidFill>
                  <a:srgbClr val="000000"/>
                </a:solidFill>
              </a:rPr>
              <a:t>Is a set </a:t>
            </a:r>
            <a:r>
              <a:rPr lang="sv-SE" sz="1100" dirty="0">
                <a:solidFill>
                  <a:srgbClr val="000000"/>
                </a:solidFill>
              </a:rPr>
              <a:t>of applications </a:t>
            </a:r>
            <a:r>
              <a:rPr lang="sv-SE" sz="1100" dirty="0" smtClean="0">
                <a:solidFill>
                  <a:srgbClr val="000000"/>
                </a:solidFill>
              </a:rPr>
              <a:t>that are </a:t>
            </a:r>
            <a:r>
              <a:rPr lang="sv-SE" sz="1100" dirty="0">
                <a:solidFill>
                  <a:srgbClr val="000000"/>
                </a:solidFill>
              </a:rPr>
              <a:t>used in Complete Vehicle </a:t>
            </a:r>
            <a:r>
              <a:rPr lang="sv-SE" sz="1100" dirty="0" smtClean="0">
                <a:solidFill>
                  <a:srgbClr val="000000"/>
                </a:solidFill>
              </a:rPr>
              <a:t>testing. User organisations that use the system are PVT</a:t>
            </a:r>
            <a:r>
              <a:rPr lang="sv-SE" sz="1100" dirty="0">
                <a:solidFill>
                  <a:srgbClr val="000000"/>
                </a:solidFill>
              </a:rPr>
              <a:t>, RT, AET, Field Testing, Safety, VCE testing, Bus testing </a:t>
            </a:r>
            <a:r>
              <a:rPr lang="sv-SE" sz="1100" dirty="0" smtClean="0">
                <a:solidFill>
                  <a:srgbClr val="000000"/>
                </a:solidFill>
              </a:rPr>
              <a:t>.   </a:t>
            </a:r>
            <a:r>
              <a:rPr lang="sv-SE" sz="1100" dirty="0">
                <a:solidFill>
                  <a:srgbClr val="000000"/>
                </a:solidFill>
              </a:rPr>
              <a:t>The tool is used for log files connected to PROTUS reports, test cases and test execution management.</a:t>
            </a:r>
          </a:p>
          <a:p>
            <a:pPr marL="0" indent="0" fontAlgn="b">
              <a:buNone/>
            </a:pPr>
            <a:r>
              <a:rPr lang="en-US" sz="1100" dirty="0">
                <a:solidFill>
                  <a:srgbClr val="000000"/>
                </a:solidFill>
              </a:rPr>
              <a:t>The tool was designed and created from a blank paper without </a:t>
            </a:r>
            <a:r>
              <a:rPr lang="en-US" sz="1100" dirty="0" smtClean="0">
                <a:solidFill>
                  <a:srgbClr val="000000"/>
                </a:solidFill>
              </a:rPr>
              <a:t>requirements</a:t>
            </a:r>
            <a:endParaRPr lang="en-US" sz="1100" dirty="0">
              <a:solidFill>
                <a:srgbClr val="000000"/>
              </a:solidFill>
            </a:endParaRPr>
          </a:p>
          <a:p>
            <a:pPr marL="799577" lvl="1" indent="-171450" fontAlgn="b">
              <a:buFont typeface="Arial" pitchFamily="34" charset="0"/>
              <a:buChar char="•"/>
            </a:pPr>
            <a:r>
              <a:rPr lang="en-US" sz="1100" dirty="0">
                <a:solidFill>
                  <a:srgbClr val="000000"/>
                </a:solidFill>
              </a:rPr>
              <a:t>Work started after FDCG had passed in P2540 = </a:t>
            </a:r>
            <a:r>
              <a:rPr lang="en-US" sz="1100" dirty="0" smtClean="0">
                <a:solidFill>
                  <a:srgbClr val="000000"/>
                </a:solidFill>
              </a:rPr>
              <a:t>There was a </a:t>
            </a:r>
            <a:r>
              <a:rPr lang="en-US" sz="1100" dirty="0">
                <a:solidFill>
                  <a:srgbClr val="000000"/>
                </a:solidFill>
              </a:rPr>
              <a:t>lot of pressure to deliver </a:t>
            </a:r>
            <a:r>
              <a:rPr lang="en-US" sz="1100" dirty="0" smtClean="0">
                <a:solidFill>
                  <a:srgbClr val="000000"/>
                </a:solidFill>
              </a:rPr>
              <a:t>a solution fast</a:t>
            </a:r>
            <a:endParaRPr lang="en-US" sz="1100" dirty="0">
              <a:solidFill>
                <a:srgbClr val="000000"/>
              </a:solidFill>
            </a:endParaRPr>
          </a:p>
          <a:p>
            <a:pPr marL="799577" lvl="1" indent="-171450" fontAlgn="b">
              <a:buFont typeface="Arial" pitchFamily="34" charset="0"/>
              <a:buChar char="•"/>
            </a:pPr>
            <a:r>
              <a:rPr lang="en-US" sz="1100" dirty="0">
                <a:solidFill>
                  <a:srgbClr val="000000"/>
                </a:solidFill>
              </a:rPr>
              <a:t>Original intention: to be used at one site with a small number of users working with few vehicles from one </a:t>
            </a:r>
            <a:r>
              <a:rPr lang="en-US" sz="1100" dirty="0" smtClean="0">
                <a:solidFill>
                  <a:srgbClr val="000000"/>
                </a:solidFill>
              </a:rPr>
              <a:t>brand</a:t>
            </a:r>
          </a:p>
          <a:p>
            <a:pPr marL="799577" lvl="1" indent="-171450" fontAlgn="b">
              <a:buFont typeface="Arial" pitchFamily="34" charset="0"/>
              <a:buChar char="•"/>
            </a:pPr>
            <a:r>
              <a:rPr lang="sv-SE" sz="1100" dirty="0" smtClean="0">
                <a:solidFill>
                  <a:srgbClr val="000000"/>
                </a:solidFill>
              </a:rPr>
              <a:t>eFACTS has not been developed according to Volvo Group Architectural Principals</a:t>
            </a:r>
            <a:endParaRPr lang="en-US" sz="1100" dirty="0">
              <a:solidFill>
                <a:srgbClr val="000000"/>
              </a:solidFill>
            </a:endParaRPr>
          </a:p>
          <a:p>
            <a:pPr marL="0" indent="0">
              <a:buNone/>
            </a:pPr>
            <a:endParaRPr lang="en-US" dirty="0"/>
          </a:p>
        </p:txBody>
      </p:sp>
    </p:spTree>
    <p:extLst>
      <p:ext uri="{BB962C8B-B14F-4D97-AF65-F5344CB8AC3E}">
        <p14:creationId xmlns:p14="http://schemas.microsoft.com/office/powerpoint/2010/main" val="720860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To-BE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92562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Requirements work</a:t>
            </a:r>
            <a:endParaRPr lang="en-US" dirty="0"/>
          </a:p>
        </p:txBody>
      </p:sp>
      <p:sp>
        <p:nvSpPr>
          <p:cNvPr id="3" name="Subtitle 2"/>
          <p:cNvSpPr>
            <a:spLocks noGrp="1"/>
          </p:cNvSpPr>
          <p:nvPr>
            <p:ph type="subTitle" idx="1"/>
          </p:nvPr>
        </p:nvSpPr>
        <p:spPr>
          <a:xfrm>
            <a:off x="539552" y="3886200"/>
            <a:ext cx="7848872" cy="1752600"/>
          </a:xfrm>
        </p:spPr>
        <p:txBody>
          <a:bodyPr/>
          <a:lstStyle/>
          <a:p>
            <a:r>
              <a:rPr lang="sv-SE" dirty="0" smtClean="0"/>
              <a:t>Pre-study</a:t>
            </a:r>
          </a:p>
          <a:p>
            <a:r>
              <a:rPr lang="sv-SE" dirty="0" smtClean="0"/>
              <a:t>Next Generation RDM\EFACTS\Test Manager</a:t>
            </a:r>
            <a:endParaRPr lang="en-US" dirty="0"/>
          </a:p>
        </p:txBody>
      </p:sp>
    </p:spTree>
    <p:extLst>
      <p:ext uri="{BB962C8B-B14F-4D97-AF65-F5344CB8AC3E}">
        <p14:creationId xmlns:p14="http://schemas.microsoft.com/office/powerpoint/2010/main" val="1920951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Holistic view</a:t>
            </a:r>
            <a:endParaRPr lang="en-US" dirty="0"/>
          </a:p>
        </p:txBody>
      </p:sp>
      <p:sp>
        <p:nvSpPr>
          <p:cNvPr id="5" name="Rectangle 4"/>
          <p:cNvSpPr/>
          <p:nvPr/>
        </p:nvSpPr>
        <p:spPr>
          <a:xfrm>
            <a:off x="1331640" y="1700808"/>
            <a:ext cx="1944216"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EPICS</a:t>
            </a:r>
          </a:p>
          <a:p>
            <a:pPr algn="ctr"/>
            <a:r>
              <a:rPr lang="sv-SE" dirty="0" smtClean="0"/>
              <a:t>(Logical way to group test cases) functional area or process step</a:t>
            </a:r>
            <a:endParaRPr lang="en-US" dirty="0"/>
          </a:p>
        </p:txBody>
      </p:sp>
      <p:sp>
        <p:nvSpPr>
          <p:cNvPr id="6" name="Rectangle 5"/>
          <p:cNvSpPr/>
          <p:nvPr/>
        </p:nvSpPr>
        <p:spPr>
          <a:xfrm>
            <a:off x="3851920" y="3212976"/>
            <a:ext cx="1944216" cy="51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Test case 1</a:t>
            </a:r>
            <a:endParaRPr lang="en-US" dirty="0"/>
          </a:p>
        </p:txBody>
      </p:sp>
      <p:sp>
        <p:nvSpPr>
          <p:cNvPr id="7" name="Rectangle 6"/>
          <p:cNvSpPr/>
          <p:nvPr/>
        </p:nvSpPr>
        <p:spPr>
          <a:xfrm>
            <a:off x="3851920" y="3879718"/>
            <a:ext cx="1944216" cy="51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Test case 2</a:t>
            </a:r>
            <a:endParaRPr lang="en-US" dirty="0"/>
          </a:p>
        </p:txBody>
      </p:sp>
      <p:cxnSp>
        <p:nvCxnSpPr>
          <p:cNvPr id="9" name="Elbow Connector 8"/>
          <p:cNvCxnSpPr>
            <a:stCxn id="5" idx="3"/>
            <a:endCxn id="6" idx="1"/>
          </p:cNvCxnSpPr>
          <p:nvPr/>
        </p:nvCxnSpPr>
        <p:spPr>
          <a:xfrm>
            <a:off x="3275856" y="2456892"/>
            <a:ext cx="576064" cy="10132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5" idx="3"/>
            <a:endCxn id="7" idx="1"/>
          </p:cNvCxnSpPr>
          <p:nvPr/>
        </p:nvCxnSpPr>
        <p:spPr>
          <a:xfrm>
            <a:off x="3275856" y="2456892"/>
            <a:ext cx="576064" cy="16799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51920" y="4653136"/>
            <a:ext cx="1944216" cy="51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Test case X....</a:t>
            </a:r>
            <a:endParaRPr lang="en-US" dirty="0"/>
          </a:p>
        </p:txBody>
      </p:sp>
      <p:cxnSp>
        <p:nvCxnSpPr>
          <p:cNvPr id="15" name="Elbow Connector 14"/>
          <p:cNvCxnSpPr>
            <a:stCxn id="5" idx="3"/>
            <a:endCxn id="13" idx="1"/>
          </p:cNvCxnSpPr>
          <p:nvPr/>
        </p:nvCxnSpPr>
        <p:spPr>
          <a:xfrm>
            <a:off x="3275856" y="2456892"/>
            <a:ext cx="576064" cy="245341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a:off x="6228184" y="3068960"/>
            <a:ext cx="648072" cy="2304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92280" y="3075471"/>
            <a:ext cx="1440160" cy="2585323"/>
          </a:xfrm>
          <a:prstGeom prst="rect">
            <a:avLst/>
          </a:prstGeom>
          <a:noFill/>
        </p:spPr>
        <p:txBody>
          <a:bodyPr wrap="square" rtlCol="0">
            <a:spAutoFit/>
          </a:bodyPr>
          <a:lstStyle/>
          <a:p>
            <a:r>
              <a:rPr lang="sv-SE" dirty="0" smtClean="0"/>
              <a:t>One to many prototype mockups to verify towards business and to simplify development work</a:t>
            </a:r>
            <a:endParaRPr lang="en-US" dirty="0"/>
          </a:p>
        </p:txBody>
      </p:sp>
      <p:sp>
        <p:nvSpPr>
          <p:cNvPr id="24" name="TextBox 23"/>
          <p:cNvSpPr txBox="1"/>
          <p:nvPr/>
        </p:nvSpPr>
        <p:spPr>
          <a:xfrm>
            <a:off x="718708" y="5348630"/>
            <a:ext cx="5509476" cy="1200329"/>
          </a:xfrm>
          <a:prstGeom prst="rect">
            <a:avLst/>
          </a:prstGeom>
          <a:noFill/>
        </p:spPr>
        <p:txBody>
          <a:bodyPr wrap="square" rtlCol="0">
            <a:spAutoFit/>
          </a:bodyPr>
          <a:lstStyle/>
          <a:p>
            <a:r>
              <a:rPr lang="sv-SE" dirty="0" smtClean="0"/>
              <a:t>Test case is used instead of ”user stories”. It is decided that test cases should be the way to document requirements. This will also make it easier to implement TDD(Test Driven Development)</a:t>
            </a:r>
            <a:endParaRPr lang="en-US" dirty="0"/>
          </a:p>
        </p:txBody>
      </p:sp>
    </p:spTree>
    <p:extLst>
      <p:ext uri="{BB962C8B-B14F-4D97-AF65-F5344CB8AC3E}">
        <p14:creationId xmlns:p14="http://schemas.microsoft.com/office/powerpoint/2010/main" val="3586189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Business Requirements Breakdown</a:t>
            </a:r>
            <a:endParaRPr lang="en-US" dirty="0"/>
          </a:p>
        </p:txBody>
      </p:sp>
      <p:sp>
        <p:nvSpPr>
          <p:cNvPr id="3" name="Content Placeholder 2"/>
          <p:cNvSpPr>
            <a:spLocks noGrp="1"/>
          </p:cNvSpPr>
          <p:nvPr>
            <p:ph idx="1"/>
          </p:nvPr>
        </p:nvSpPr>
        <p:spPr/>
        <p:txBody>
          <a:bodyPr/>
          <a:lstStyle/>
          <a:p>
            <a:r>
              <a:rPr lang="sv-SE" dirty="0" smtClean="0"/>
              <a:t>Prestudy should define the Business Requirement Breakdown to a certain level</a:t>
            </a:r>
          </a:p>
          <a:p>
            <a:r>
              <a:rPr lang="sv-SE" dirty="0" smtClean="0"/>
              <a:t>Basically it is a way to breakdown high-level business goals into requirements and how to meet those with appointed IT solutions</a:t>
            </a:r>
          </a:p>
          <a:p>
            <a:r>
              <a:rPr lang="sv-SE" dirty="0" smtClean="0"/>
              <a:t>Business Requirement Breakdown is required as an artifact to pass Enterprise Architectual review at gate XX.</a:t>
            </a:r>
            <a:endParaRPr lang="en-US" dirty="0"/>
          </a:p>
        </p:txBody>
      </p:sp>
    </p:spTree>
    <p:extLst>
      <p:ext uri="{BB962C8B-B14F-4D97-AF65-F5344CB8AC3E}">
        <p14:creationId xmlns:p14="http://schemas.microsoft.com/office/powerpoint/2010/main" val="2539336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Architectual Critical Requirements</a:t>
            </a:r>
            <a:endParaRPr lang="en-US" dirty="0"/>
          </a:p>
        </p:txBody>
      </p:sp>
      <p:sp>
        <p:nvSpPr>
          <p:cNvPr id="3" name="Content Placeholder 2"/>
          <p:cNvSpPr>
            <a:spLocks noGrp="1"/>
          </p:cNvSpPr>
          <p:nvPr>
            <p:ph idx="1"/>
          </p:nvPr>
        </p:nvSpPr>
        <p:spPr/>
        <p:txBody>
          <a:bodyPr/>
          <a:lstStyle/>
          <a:p>
            <a:r>
              <a:rPr lang="sv-SE" dirty="0" smtClean="0"/>
              <a:t>Prestudy should define what architectual critical requirements there is</a:t>
            </a:r>
          </a:p>
          <a:p>
            <a:r>
              <a:rPr lang="sv-SE" dirty="0" smtClean="0"/>
              <a:t>This will be necessary to be able to evaluate </a:t>
            </a:r>
            <a:r>
              <a:rPr lang="sv-SE" dirty="0" smtClean="0"/>
              <a:t>possible </a:t>
            </a:r>
            <a:r>
              <a:rPr lang="sv-SE" dirty="0" smtClean="0"/>
              <a:t>solutions </a:t>
            </a:r>
            <a:r>
              <a:rPr lang="sv-SE" dirty="0" smtClean="0"/>
              <a:t>and to be able to design solutions that meet business demands.</a:t>
            </a:r>
            <a:endParaRPr lang="en-US" dirty="0"/>
          </a:p>
        </p:txBody>
      </p:sp>
    </p:spTree>
    <p:extLst>
      <p:ext uri="{BB962C8B-B14F-4D97-AF65-F5344CB8AC3E}">
        <p14:creationId xmlns:p14="http://schemas.microsoft.com/office/powerpoint/2010/main" val="1352911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Prepare for Integration Request work</a:t>
            </a:r>
            <a:br>
              <a:rPr lang="sv-SE" dirty="0" smtClean="0"/>
            </a:br>
            <a:r>
              <a:rPr lang="sv-SE" dirty="0" smtClean="0"/>
              <a:t>-Business Part</a:t>
            </a:r>
            <a:endParaRPr lang="en-US" dirty="0"/>
          </a:p>
        </p:txBody>
      </p:sp>
      <p:sp>
        <p:nvSpPr>
          <p:cNvPr id="3" name="Content Placeholder 2"/>
          <p:cNvSpPr>
            <a:spLocks noGrp="1"/>
          </p:cNvSpPr>
          <p:nvPr>
            <p:ph idx="1"/>
          </p:nvPr>
        </p:nvSpPr>
        <p:spPr/>
        <p:txBody>
          <a:bodyPr>
            <a:normAutofit lnSpcReduction="10000"/>
          </a:bodyPr>
          <a:lstStyle/>
          <a:p>
            <a:r>
              <a:rPr lang="sv-SE" dirty="0" smtClean="0"/>
              <a:t>During this job we should identify what need there is to integrate towards other systems</a:t>
            </a:r>
          </a:p>
          <a:p>
            <a:r>
              <a:rPr lang="sv-SE" dirty="0" smtClean="0"/>
              <a:t>We should at least identify what type of data that is required and what sources there are to offer needed information(i.e. Existing services).</a:t>
            </a:r>
          </a:p>
          <a:p>
            <a:r>
              <a:rPr lang="sv-SE" dirty="0" smtClean="0"/>
              <a:t>We should also identify what systems that will require data from systems in scope to meet business needs.</a:t>
            </a:r>
          </a:p>
          <a:p>
            <a:pPr marL="0" indent="0">
              <a:buNone/>
            </a:pPr>
            <a:endParaRPr lang="sv-SE" dirty="0" smtClean="0"/>
          </a:p>
        </p:txBody>
      </p:sp>
    </p:spTree>
    <p:extLst>
      <p:ext uri="{BB962C8B-B14F-4D97-AF65-F5344CB8AC3E}">
        <p14:creationId xmlns:p14="http://schemas.microsoft.com/office/powerpoint/2010/main" val="1660521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EPICS – Functional areas</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b="1" dirty="0"/>
              <a:t>User and  group administration</a:t>
            </a:r>
          </a:p>
          <a:p>
            <a:pPr lvl="0"/>
            <a:r>
              <a:rPr lang="en-US" dirty="0"/>
              <a:t>Add\remove users</a:t>
            </a:r>
          </a:p>
          <a:p>
            <a:pPr lvl="0"/>
            <a:r>
              <a:rPr lang="en-US" dirty="0"/>
              <a:t>Add\remove groups</a:t>
            </a:r>
          </a:p>
          <a:p>
            <a:pPr lvl="0"/>
            <a:r>
              <a:rPr lang="en-US" dirty="0"/>
              <a:t>Add\ remove roles</a:t>
            </a:r>
          </a:p>
          <a:p>
            <a:pPr marL="0" indent="0">
              <a:buNone/>
            </a:pPr>
            <a:r>
              <a:rPr lang="en-US" dirty="0"/>
              <a:t> </a:t>
            </a:r>
          </a:p>
          <a:p>
            <a:pPr marL="0" indent="0">
              <a:buNone/>
            </a:pPr>
            <a:r>
              <a:rPr lang="en-US" b="1" dirty="0"/>
              <a:t>Manage test components</a:t>
            </a:r>
          </a:p>
          <a:p>
            <a:pPr lvl="0"/>
            <a:r>
              <a:rPr lang="en-US" dirty="0"/>
              <a:t>Test case(CRUD)</a:t>
            </a:r>
          </a:p>
          <a:p>
            <a:pPr lvl="0"/>
            <a:r>
              <a:rPr lang="en-US" dirty="0"/>
              <a:t>Test sequence(CRUD)</a:t>
            </a:r>
          </a:p>
          <a:p>
            <a:pPr lvl="0"/>
            <a:r>
              <a:rPr lang="en-US" dirty="0"/>
              <a:t>Test routine(CRUD)</a:t>
            </a:r>
          </a:p>
          <a:p>
            <a:pPr lvl="0"/>
            <a:r>
              <a:rPr lang="en-US" dirty="0"/>
              <a:t>Test procedure(CRUD)</a:t>
            </a:r>
          </a:p>
          <a:p>
            <a:pPr lvl="0"/>
            <a:r>
              <a:rPr lang="en-US" dirty="0"/>
              <a:t>Test routes\map(CRUD)</a:t>
            </a:r>
          </a:p>
          <a:p>
            <a:pPr marL="0" indent="0">
              <a:buNone/>
            </a:pPr>
            <a:endParaRPr lang="en-US" dirty="0" smtClean="0"/>
          </a:p>
          <a:p>
            <a:pPr marL="0" indent="0">
              <a:buNone/>
            </a:pPr>
            <a:r>
              <a:rPr lang="en-US" b="1" dirty="0" smtClean="0"/>
              <a:t>Create </a:t>
            </a:r>
            <a:r>
              <a:rPr lang="en-US" b="1" dirty="0"/>
              <a:t>test specification</a:t>
            </a:r>
          </a:p>
          <a:p>
            <a:pPr lvl="0"/>
            <a:r>
              <a:rPr lang="en-US" dirty="0"/>
              <a:t>Retrieve information from Ghost</a:t>
            </a:r>
          </a:p>
          <a:p>
            <a:pPr lvl="1"/>
            <a:r>
              <a:rPr lang="en-US" dirty="0"/>
              <a:t>WBS(</a:t>
            </a:r>
            <a:r>
              <a:rPr lang="en-US" dirty="0" err="1"/>
              <a:t>sätter</a:t>
            </a:r>
            <a:r>
              <a:rPr lang="en-US" dirty="0"/>
              <a:t> </a:t>
            </a:r>
            <a:r>
              <a:rPr lang="en-US" dirty="0" err="1"/>
              <a:t>tid</a:t>
            </a:r>
            <a:r>
              <a:rPr lang="en-US" dirty="0"/>
              <a:t> </a:t>
            </a:r>
            <a:r>
              <a:rPr lang="en-US" dirty="0" err="1"/>
              <a:t>på</a:t>
            </a:r>
            <a:r>
              <a:rPr lang="en-US" dirty="0"/>
              <a:t>)</a:t>
            </a:r>
          </a:p>
          <a:p>
            <a:pPr lvl="1"/>
            <a:r>
              <a:rPr lang="en-US" dirty="0" err="1"/>
              <a:t>Vagnsid</a:t>
            </a:r>
            <a:endParaRPr lang="en-US" dirty="0"/>
          </a:p>
          <a:p>
            <a:pPr lvl="1"/>
            <a:r>
              <a:rPr lang="en-US" dirty="0" err="1"/>
              <a:t>Chassiid</a:t>
            </a:r>
            <a:endParaRPr lang="en-US" dirty="0"/>
          </a:p>
          <a:p>
            <a:pPr lvl="1"/>
            <a:r>
              <a:rPr lang="en-US" dirty="0"/>
              <a:t>Etc.</a:t>
            </a:r>
          </a:p>
          <a:p>
            <a:endParaRPr lang="en-US" dirty="0" smtClean="0"/>
          </a:p>
          <a:p>
            <a:pPr marL="0" indent="0">
              <a:buNone/>
            </a:pPr>
            <a:r>
              <a:rPr lang="en-US" b="1" dirty="0" smtClean="0"/>
              <a:t>Execute </a:t>
            </a:r>
            <a:r>
              <a:rPr lang="en-US" b="1" dirty="0"/>
              <a:t>test:</a:t>
            </a:r>
          </a:p>
          <a:p>
            <a:pPr lvl="0"/>
            <a:r>
              <a:rPr lang="en-US" dirty="0" err="1"/>
              <a:t>Öppna</a:t>
            </a:r>
            <a:r>
              <a:rPr lang="en-US" dirty="0"/>
              <a:t> test </a:t>
            </a:r>
            <a:r>
              <a:rPr lang="en-US" dirty="0" err="1"/>
              <a:t>specifikation</a:t>
            </a:r>
            <a:endParaRPr lang="en-US" dirty="0"/>
          </a:p>
          <a:p>
            <a:pPr marL="0" lvl="0" indent="0">
              <a:buNone/>
            </a:pPr>
            <a:r>
              <a:rPr lang="en-US" dirty="0"/>
              <a:t> </a:t>
            </a:r>
          </a:p>
          <a:p>
            <a:pPr marL="0" indent="0">
              <a:buNone/>
            </a:pPr>
            <a:endParaRPr lang="en-US" dirty="0"/>
          </a:p>
          <a:p>
            <a:pPr marL="0" indent="0">
              <a:buNone/>
            </a:pPr>
            <a:r>
              <a:rPr lang="en-US" b="1" dirty="0"/>
              <a:t>Analyze follow up:</a:t>
            </a:r>
          </a:p>
          <a:p>
            <a:endParaRPr lang="en-US" dirty="0" smtClean="0"/>
          </a:p>
          <a:p>
            <a:pPr marL="0" indent="0">
              <a:buNone/>
            </a:pPr>
            <a:r>
              <a:rPr lang="en-US" dirty="0"/>
              <a:t> </a:t>
            </a:r>
          </a:p>
          <a:p>
            <a:pPr marL="0" indent="0">
              <a:buNone/>
            </a:pPr>
            <a:r>
              <a:rPr lang="en-US" b="1" dirty="0"/>
              <a:t>Report test:</a:t>
            </a:r>
          </a:p>
          <a:p>
            <a:endParaRPr lang="en-US" dirty="0"/>
          </a:p>
        </p:txBody>
      </p:sp>
    </p:spTree>
    <p:extLst>
      <p:ext uri="{BB962C8B-B14F-4D97-AF65-F5344CB8AC3E}">
        <p14:creationId xmlns:p14="http://schemas.microsoft.com/office/powerpoint/2010/main" val="3495310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Product Backlog</a:t>
            </a:r>
            <a:br>
              <a:rPr lang="sv-SE" dirty="0" smtClean="0"/>
            </a:br>
            <a:r>
              <a:rPr lang="sv-SE" dirty="0" smtClean="0"/>
              <a:t>- Test cases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59074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Result</a:t>
            </a:r>
            <a:endParaRPr lang="en-US" dirty="0"/>
          </a:p>
        </p:txBody>
      </p:sp>
      <p:sp>
        <p:nvSpPr>
          <p:cNvPr id="3" name="Content Placeholder 2"/>
          <p:cNvSpPr>
            <a:spLocks noGrp="1"/>
          </p:cNvSpPr>
          <p:nvPr>
            <p:ph idx="1"/>
          </p:nvPr>
        </p:nvSpPr>
        <p:spPr/>
        <p:txBody>
          <a:bodyPr/>
          <a:lstStyle/>
          <a:p>
            <a:pPr marL="0" indent="0">
              <a:buNone/>
            </a:pPr>
            <a:r>
              <a:rPr lang="sv-SE" dirty="0" smtClean="0"/>
              <a:t>Conceptual solutions</a:t>
            </a:r>
          </a:p>
          <a:p>
            <a:r>
              <a:rPr lang="sv-SE" dirty="0" smtClean="0"/>
              <a:t>Replace RDM\EFACTS\TEST MANAGER with development following architectual principals and Volvo Group target architecture</a:t>
            </a:r>
          </a:p>
          <a:p>
            <a:r>
              <a:rPr lang="sv-SE" dirty="0" smtClean="0"/>
              <a:t>Solution including COTS solution</a:t>
            </a:r>
          </a:p>
          <a:p>
            <a:pPr marL="0" indent="0">
              <a:buNone/>
            </a:pPr>
            <a:r>
              <a:rPr lang="sv-SE" dirty="0" smtClean="0"/>
              <a:t>Delivery approach:</a:t>
            </a:r>
          </a:p>
          <a:p>
            <a:r>
              <a:rPr lang="sv-SE" dirty="0" smtClean="0"/>
              <a:t>Order of delivery</a:t>
            </a:r>
          </a:p>
          <a:p>
            <a:r>
              <a:rPr lang="sv-SE" dirty="0" smtClean="0"/>
              <a:t>One or more projects</a:t>
            </a:r>
          </a:p>
        </p:txBody>
      </p:sp>
    </p:spTree>
    <p:extLst>
      <p:ext uri="{BB962C8B-B14F-4D97-AF65-F5344CB8AC3E}">
        <p14:creationId xmlns:p14="http://schemas.microsoft.com/office/powerpoint/2010/main" val="887827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COTS VS Inhouse Development</a:t>
            </a:r>
            <a:endParaRPr lang="en-US" dirty="0"/>
          </a:p>
        </p:txBody>
      </p:sp>
      <p:sp>
        <p:nvSpPr>
          <p:cNvPr id="3" name="Content Placeholder 2"/>
          <p:cNvSpPr>
            <a:spLocks noGrp="1"/>
          </p:cNvSpPr>
          <p:nvPr>
            <p:ph idx="1"/>
          </p:nvPr>
        </p:nvSpPr>
        <p:spPr/>
        <p:txBody>
          <a:bodyPr/>
          <a:lstStyle/>
          <a:p>
            <a:r>
              <a:rPr lang="sv-SE" dirty="0" smtClean="0"/>
              <a:t>Is there any COTS products to investigate</a:t>
            </a:r>
          </a:p>
          <a:p>
            <a:r>
              <a:rPr lang="sv-SE" dirty="0" smtClean="0"/>
              <a:t>If Volvo ITS development</a:t>
            </a:r>
          </a:p>
          <a:p>
            <a:pPr lvl="1"/>
            <a:r>
              <a:rPr lang="sv-SE" dirty="0" smtClean="0"/>
              <a:t>What platform to choose</a:t>
            </a:r>
          </a:p>
          <a:p>
            <a:pPr lvl="1"/>
            <a:r>
              <a:rPr lang="en-US" b="1" dirty="0"/>
              <a:t>NVS </a:t>
            </a:r>
            <a:r>
              <a:rPr lang="en-US" dirty="0"/>
              <a:t>- .NET for Volvo Solutions reference architecture</a:t>
            </a:r>
          </a:p>
          <a:p>
            <a:pPr lvl="1"/>
            <a:r>
              <a:rPr lang="sv-SE" b="1" dirty="0" smtClean="0"/>
              <a:t>JVS</a:t>
            </a:r>
            <a:r>
              <a:rPr lang="sv-SE" dirty="0" smtClean="0"/>
              <a:t> – Java for Volvo Solutions reference architecture</a:t>
            </a:r>
            <a:endParaRPr lang="en-US" dirty="0"/>
          </a:p>
        </p:txBody>
      </p:sp>
    </p:spTree>
    <p:extLst>
      <p:ext uri="{BB962C8B-B14F-4D97-AF65-F5344CB8AC3E}">
        <p14:creationId xmlns:p14="http://schemas.microsoft.com/office/powerpoint/2010/main" val="168781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AS-IS situation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36776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Inhouse development</a:t>
            </a:r>
            <a:endParaRPr lang="en-US" dirty="0"/>
          </a:p>
        </p:txBody>
      </p:sp>
      <p:sp>
        <p:nvSpPr>
          <p:cNvPr id="3" name="Content Placeholder 2"/>
          <p:cNvSpPr>
            <a:spLocks noGrp="1"/>
          </p:cNvSpPr>
          <p:nvPr>
            <p:ph idx="1"/>
          </p:nvPr>
        </p:nvSpPr>
        <p:spPr/>
        <p:txBody>
          <a:bodyPr>
            <a:normAutofit/>
          </a:bodyPr>
          <a:lstStyle/>
          <a:p>
            <a:r>
              <a:rPr lang="sv-SE" dirty="0"/>
              <a:t>Follow </a:t>
            </a:r>
            <a:r>
              <a:rPr lang="sv-SE" dirty="0" smtClean="0">
                <a:hlinkClick r:id="rId2"/>
              </a:rPr>
              <a:t>10 Architectual principles</a:t>
            </a:r>
            <a:endParaRPr lang="sv-SE" dirty="0" smtClean="0"/>
          </a:p>
          <a:p>
            <a:pPr lvl="1"/>
            <a:r>
              <a:rPr lang="sv-SE" dirty="0" smtClean="0"/>
              <a:t>DDD(Domain Driven </a:t>
            </a:r>
            <a:r>
              <a:rPr lang="sv-SE" dirty="0"/>
              <a:t>D</a:t>
            </a:r>
            <a:r>
              <a:rPr lang="sv-SE" dirty="0" smtClean="0"/>
              <a:t>esign)</a:t>
            </a:r>
          </a:p>
          <a:p>
            <a:pPr lvl="1"/>
            <a:r>
              <a:rPr lang="sv-SE" dirty="0" smtClean="0"/>
              <a:t>TDD(Test Driven Design)</a:t>
            </a:r>
          </a:p>
          <a:p>
            <a:pPr marL="0" indent="0">
              <a:buNone/>
            </a:pPr>
            <a:r>
              <a:rPr lang="sv-SE" b="1" dirty="0" smtClean="0"/>
              <a:t>Platforms either:</a:t>
            </a:r>
            <a:endParaRPr lang="en-US" b="1" dirty="0" smtClean="0"/>
          </a:p>
          <a:p>
            <a:r>
              <a:rPr lang="en-US" b="1" dirty="0" smtClean="0"/>
              <a:t>NVS </a:t>
            </a:r>
            <a:r>
              <a:rPr lang="en-US" dirty="0"/>
              <a:t>- .NET for Volvo Solutions reference architecture</a:t>
            </a:r>
          </a:p>
          <a:p>
            <a:r>
              <a:rPr lang="sv-SE" b="1" dirty="0"/>
              <a:t>JVS</a:t>
            </a:r>
            <a:r>
              <a:rPr lang="sv-SE" dirty="0"/>
              <a:t> – Java for Volvo Solutions reference architecture</a:t>
            </a:r>
            <a:endParaRPr lang="en-US" dirty="0"/>
          </a:p>
        </p:txBody>
      </p:sp>
    </p:spTree>
    <p:extLst>
      <p:ext uri="{BB962C8B-B14F-4D97-AF65-F5344CB8AC3E}">
        <p14:creationId xmlns:p14="http://schemas.microsoft.com/office/powerpoint/2010/main" val="3560843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Inhouse development</a:t>
            </a:r>
            <a:endParaRPr lang="en-US" dirty="0"/>
          </a:p>
        </p:txBody>
      </p:sp>
      <p:sp>
        <p:nvSpPr>
          <p:cNvPr id="3" name="Content Placeholder 2"/>
          <p:cNvSpPr>
            <a:spLocks noGrp="1"/>
          </p:cNvSpPr>
          <p:nvPr>
            <p:ph idx="1"/>
          </p:nvPr>
        </p:nvSpPr>
        <p:spPr/>
        <p:txBody>
          <a:bodyPr/>
          <a:lstStyle/>
          <a:p>
            <a:r>
              <a:rPr lang="sv-SE" dirty="0" smtClean="0"/>
              <a:t>Development method: Scrum\Kanban</a:t>
            </a:r>
          </a:p>
          <a:p>
            <a:pPr lvl="1"/>
            <a:r>
              <a:rPr lang="sv-SE" dirty="0" smtClean="0"/>
              <a:t>Dedicated resources</a:t>
            </a:r>
          </a:p>
          <a:p>
            <a:pPr lvl="1"/>
            <a:r>
              <a:rPr lang="sv-SE" dirty="0" smtClean="0"/>
              <a:t>At least 3-4 developer in the same location</a:t>
            </a:r>
            <a:endParaRPr lang="en-US" dirty="0"/>
          </a:p>
        </p:txBody>
      </p:sp>
    </p:spTree>
    <p:extLst>
      <p:ext uri="{BB962C8B-B14F-4D97-AF65-F5344CB8AC3E}">
        <p14:creationId xmlns:p14="http://schemas.microsoft.com/office/powerpoint/2010/main" val="1020408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Areas for improvement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52304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65979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Migration need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0439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Current tools</a:t>
            </a:r>
            <a:endParaRPr lang="en-US" dirty="0"/>
          </a:p>
        </p:txBody>
      </p:sp>
      <p:sp>
        <p:nvSpPr>
          <p:cNvPr id="3" name="Content Placeholder 2"/>
          <p:cNvSpPr>
            <a:spLocks noGrp="1"/>
          </p:cNvSpPr>
          <p:nvPr>
            <p:ph idx="1"/>
          </p:nvPr>
        </p:nvSpPr>
        <p:spPr/>
        <p:txBody>
          <a:bodyPr/>
          <a:lstStyle/>
          <a:p>
            <a:r>
              <a:rPr lang="sv-SE" dirty="0" smtClean="0"/>
              <a:t>PVT Test Manager</a:t>
            </a:r>
          </a:p>
          <a:p>
            <a:r>
              <a:rPr lang="sv-SE" dirty="0" smtClean="0"/>
              <a:t>EFACTS</a:t>
            </a:r>
          </a:p>
          <a:p>
            <a:r>
              <a:rPr lang="sv-SE" dirty="0" smtClean="0"/>
              <a:t>RDM</a:t>
            </a:r>
            <a:endParaRPr lang="en-US" dirty="0"/>
          </a:p>
        </p:txBody>
      </p:sp>
    </p:spTree>
    <p:extLst>
      <p:ext uri="{BB962C8B-B14F-4D97-AF65-F5344CB8AC3E}">
        <p14:creationId xmlns:p14="http://schemas.microsoft.com/office/powerpoint/2010/main" val="152394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RDM Architectual Review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800" dirty="0"/>
              <a:t>Non-standard components and technology used according to VIAP</a:t>
            </a:r>
            <a:r>
              <a:rPr lang="en-US" sz="1800" dirty="0"/>
              <a:t> </a:t>
            </a:r>
            <a:r>
              <a:rPr lang="en-GB" sz="1800" dirty="0"/>
              <a:t>(</a:t>
            </a:r>
            <a:r>
              <a:rPr lang="en-US" sz="1800" dirty="0"/>
              <a:t>Nginx Webserver 1.6, Pivotal RabbitMQ Server 3.4,Redis Server, Coffe Script, Ruby)  </a:t>
            </a:r>
          </a:p>
          <a:p>
            <a:pPr lvl="1"/>
            <a:r>
              <a:rPr lang="en-GB" sz="1400" b="1" dirty="0"/>
              <a:t>Proposed </a:t>
            </a:r>
            <a:r>
              <a:rPr lang="en-GB" sz="1400" b="1" dirty="0" smtClean="0"/>
              <a:t>Action:</a:t>
            </a:r>
            <a:r>
              <a:rPr lang="en-GB" sz="1400" dirty="0"/>
              <a:t> </a:t>
            </a:r>
            <a:r>
              <a:rPr lang="en-US" sz="1400" dirty="0"/>
              <a:t>Rewrite the application using any of the Volvo reference architectures for Java or .NET with an evolutionary approach instead of big-bang. </a:t>
            </a:r>
          </a:p>
          <a:p>
            <a:pPr>
              <a:buFont typeface="Wingdings" panose="05000000000000000000" pitchFamily="2" charset="2"/>
              <a:buChar char="Ø"/>
            </a:pPr>
            <a:r>
              <a:rPr lang="en-GB" sz="1800" dirty="0"/>
              <a:t>Non-compliant integration methods and </a:t>
            </a:r>
            <a:r>
              <a:rPr lang="en-GB" sz="1800" dirty="0" smtClean="0"/>
              <a:t>technology</a:t>
            </a:r>
            <a:endParaRPr lang="en-US" sz="1800" dirty="0"/>
          </a:p>
          <a:p>
            <a:pPr lvl="1"/>
            <a:r>
              <a:rPr lang="en-US" sz="1400" b="1" dirty="0" smtClean="0"/>
              <a:t>Proposed Action: </a:t>
            </a:r>
            <a:r>
              <a:rPr lang="en-US" sz="1400" dirty="0" smtClean="0"/>
              <a:t>Rewrite </a:t>
            </a:r>
            <a:r>
              <a:rPr lang="en-US" sz="1400" dirty="0"/>
              <a:t>the application using any of the Volvo reference architectures for Java or .NET with compliant integration methods and technologies and an evolutionary approach instead of big-bang.</a:t>
            </a:r>
          </a:p>
          <a:p>
            <a:pPr>
              <a:buFont typeface="Wingdings" panose="05000000000000000000" pitchFamily="2" charset="2"/>
              <a:buChar char="Ø"/>
            </a:pPr>
            <a:r>
              <a:rPr lang="en-US" sz="1800" b="1" dirty="0"/>
              <a:t> </a:t>
            </a:r>
            <a:r>
              <a:rPr lang="en-GB" sz="1800" dirty="0"/>
              <a:t>Non-compliant solution development process</a:t>
            </a:r>
            <a:endParaRPr lang="en-US" sz="1800" dirty="0"/>
          </a:p>
          <a:p>
            <a:pPr lvl="1"/>
            <a:r>
              <a:rPr lang="en-GB" sz="1400" dirty="0"/>
              <a:t>The process used does not comply with any of these principles as defined at Volvo:</a:t>
            </a:r>
            <a:endParaRPr lang="en-US" sz="1400" dirty="0"/>
          </a:p>
          <a:p>
            <a:pPr lvl="2"/>
            <a:r>
              <a:rPr lang="en-US" sz="1000" dirty="0"/>
              <a:t>Agile / Lean-principles </a:t>
            </a:r>
          </a:p>
          <a:p>
            <a:pPr lvl="2"/>
            <a:r>
              <a:rPr lang="en-US" sz="1000" dirty="0"/>
              <a:t>ADF - Application Development Framework </a:t>
            </a:r>
          </a:p>
          <a:p>
            <a:pPr lvl="2"/>
            <a:r>
              <a:rPr lang="en-US" sz="1000" dirty="0"/>
              <a:t>Scrum /</a:t>
            </a:r>
            <a:r>
              <a:rPr lang="en-US" sz="1000" dirty="0" err="1"/>
              <a:t>Kanban</a:t>
            </a:r>
            <a:endParaRPr lang="en-US" sz="1000" dirty="0"/>
          </a:p>
          <a:p>
            <a:pPr lvl="1"/>
            <a:r>
              <a:rPr lang="en-GB" sz="1400" b="1" dirty="0" smtClean="0"/>
              <a:t>Proposed Action:</a:t>
            </a:r>
            <a:r>
              <a:rPr lang="en-GB" sz="1400" dirty="0"/>
              <a:t> </a:t>
            </a:r>
            <a:r>
              <a:rPr lang="en-US" sz="1400" dirty="0"/>
              <a:t>Provide education about ways of working according to the appointed Solution Development Processes at Volvo.</a:t>
            </a:r>
          </a:p>
          <a:p>
            <a:pPr marL="0" indent="0">
              <a:buNone/>
            </a:pPr>
            <a:endParaRPr lang="en-US" sz="1800" dirty="0"/>
          </a:p>
          <a:p>
            <a:pPr marL="0" indent="0">
              <a:buNone/>
            </a:pPr>
            <a:endParaRPr lang="en-US" sz="1800" dirty="0" smtClean="0"/>
          </a:p>
          <a:p>
            <a:pPr>
              <a:buFont typeface="+mj-lt"/>
              <a:buAutoNum type="arabicPeriod"/>
            </a:pPr>
            <a:endParaRPr lang="en-US" sz="1800" dirty="0" smtClean="0"/>
          </a:p>
          <a:p>
            <a:pPr marL="457200" lvl="1" indent="0">
              <a:buNone/>
            </a:pPr>
            <a:endParaRPr lang="sv-SE" sz="1400" dirty="0"/>
          </a:p>
          <a:p>
            <a:pPr marL="457200" lvl="1" indent="0">
              <a:buNone/>
            </a:pPr>
            <a:endParaRPr lang="en-US" sz="1400" dirty="0" smtClean="0"/>
          </a:p>
          <a:p>
            <a:pPr marL="0" indent="0">
              <a:buNone/>
            </a:pPr>
            <a:endParaRPr lang="sv-SE" sz="1400" dirty="0"/>
          </a:p>
          <a:p>
            <a:pPr marL="0" indent="0">
              <a:buNone/>
            </a:pPr>
            <a:endParaRPr lang="sv-SE" sz="1400" dirty="0"/>
          </a:p>
        </p:txBody>
      </p:sp>
    </p:spTree>
    <p:extLst>
      <p:ext uri="{BB962C8B-B14F-4D97-AF65-F5344CB8AC3E}">
        <p14:creationId xmlns:p14="http://schemas.microsoft.com/office/powerpoint/2010/main" val="410001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eFACTS(incl. PVT Manager) - Architectual Review</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5112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Architectual Review EFACTS</a:t>
            </a:r>
            <a:endParaRPr lang="en-US" dirty="0"/>
          </a:p>
        </p:txBody>
      </p:sp>
      <p:sp>
        <p:nvSpPr>
          <p:cNvPr id="3" name="Content Placeholder 2"/>
          <p:cNvSpPr>
            <a:spLocks noGrp="1"/>
          </p:cNvSpPr>
          <p:nvPr>
            <p:ph idx="1"/>
          </p:nvPr>
        </p:nvSpPr>
        <p:spPr/>
        <p:txBody>
          <a:bodyPr>
            <a:normAutofit/>
          </a:bodyPr>
          <a:lstStyle/>
          <a:p>
            <a:pPr marL="0" indent="0">
              <a:buNone/>
            </a:pPr>
            <a:r>
              <a:rPr lang="sv-SE" dirty="0" smtClean="0"/>
              <a:t>According to the EA review basically a full rewrite of EFACTS is required.</a:t>
            </a:r>
          </a:p>
          <a:p>
            <a:pPr marL="0" indent="0">
              <a:buNone/>
            </a:pPr>
            <a:r>
              <a:rPr lang="sv-SE" dirty="0" smtClean="0"/>
              <a:t>It does not follow Volvo Group Architectual principals.</a:t>
            </a:r>
          </a:p>
          <a:p>
            <a:pPr marL="0" indent="0">
              <a:buNone/>
            </a:pPr>
            <a:r>
              <a:rPr lang="sv-SE" dirty="0" smtClean="0">
                <a:solidFill>
                  <a:srgbClr val="FF0000"/>
                </a:solidFill>
              </a:rPr>
              <a:t>Internal architecture is not domain oriented</a:t>
            </a:r>
          </a:p>
          <a:p>
            <a:pPr marL="0" indent="0">
              <a:buNone/>
            </a:pPr>
            <a:r>
              <a:rPr lang="sv-SE" dirty="0" smtClean="0">
                <a:solidFill>
                  <a:srgbClr val="FF0000"/>
                </a:solidFill>
              </a:rPr>
              <a:t>It’s not loosly coupled to other systems</a:t>
            </a:r>
          </a:p>
          <a:p>
            <a:pPr marL="0" indent="0">
              <a:buNone/>
            </a:pPr>
            <a:r>
              <a:rPr lang="sv-SE" dirty="0" smtClean="0">
                <a:solidFill>
                  <a:srgbClr val="FF0000"/>
                </a:solidFill>
              </a:rPr>
              <a:t>It does not integrate with other systems in a correct way.</a:t>
            </a:r>
          </a:p>
          <a:p>
            <a:pPr marL="0" indent="0">
              <a:buNone/>
            </a:pPr>
            <a:endParaRPr lang="sv-SE" dirty="0" smtClean="0">
              <a:solidFill>
                <a:srgbClr val="FF0000"/>
              </a:solidFill>
            </a:endParaRPr>
          </a:p>
          <a:p>
            <a:pPr marL="0" indent="0">
              <a:buNone/>
            </a:pPr>
            <a:endParaRPr lang="sv-SE" dirty="0" smtClean="0"/>
          </a:p>
          <a:p>
            <a:pPr marL="0" indent="0">
              <a:buNone/>
            </a:pPr>
            <a:endParaRPr lang="sv-SE" dirty="0"/>
          </a:p>
        </p:txBody>
      </p:sp>
    </p:spTree>
    <p:extLst>
      <p:ext uri="{BB962C8B-B14F-4D97-AF65-F5344CB8AC3E}">
        <p14:creationId xmlns:p14="http://schemas.microsoft.com/office/powerpoint/2010/main" val="370402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585" y="548680"/>
            <a:ext cx="7632848" cy="5577483"/>
          </a:xfrm>
          <a:prstGeom prst="rect">
            <a:avLst/>
          </a:prstGeom>
        </p:spPr>
      </p:pic>
    </p:spTree>
    <p:extLst>
      <p:ext uri="{BB962C8B-B14F-4D97-AF65-F5344CB8AC3E}">
        <p14:creationId xmlns:p14="http://schemas.microsoft.com/office/powerpoint/2010/main" val="524213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PVT - test</a:t>
            </a:r>
            <a:endParaRPr lang="en-US" dirty="0"/>
          </a:p>
        </p:txBody>
      </p:sp>
      <p:sp>
        <p:nvSpPr>
          <p:cNvPr id="3" name="Content Placeholder 2"/>
          <p:cNvSpPr>
            <a:spLocks noGrp="1"/>
          </p:cNvSpPr>
          <p:nvPr>
            <p:ph idx="1"/>
          </p:nvPr>
        </p:nvSpPr>
        <p:spPr/>
        <p:txBody>
          <a:bodyPr/>
          <a:lstStyle/>
          <a:p>
            <a:pPr marL="0" indent="0">
              <a:buNone/>
            </a:pPr>
            <a:r>
              <a:rPr lang="sv-SE" dirty="0" smtClean="0"/>
              <a:t>Preconditions:</a:t>
            </a:r>
          </a:p>
          <a:p>
            <a:pPr marL="0" indent="0">
              <a:buNone/>
            </a:pPr>
            <a:r>
              <a:rPr lang="sv-SE" dirty="0" smtClean="0"/>
              <a:t>Often 2 people in the vehicle(Often two drivers)</a:t>
            </a:r>
          </a:p>
          <a:p>
            <a:pPr marL="0" indent="0">
              <a:buNone/>
            </a:pPr>
            <a:r>
              <a:rPr lang="sv-SE" dirty="0" smtClean="0"/>
              <a:t>System usage: PVT Manager, EFACTS(EFACTS refiner), RDM</a:t>
            </a:r>
            <a:endParaRPr lang="en-US" dirty="0"/>
          </a:p>
        </p:txBody>
      </p:sp>
    </p:spTree>
    <p:extLst>
      <p:ext uri="{BB962C8B-B14F-4D97-AF65-F5344CB8AC3E}">
        <p14:creationId xmlns:p14="http://schemas.microsoft.com/office/powerpoint/2010/main" val="3291398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942</Words>
  <Application>Microsoft Office PowerPoint</Application>
  <PresentationFormat>On-screen Show (4:3)</PresentationFormat>
  <Paragraphs>160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Prestudy NG RDM\EFACTS\TEST MANAGER</vt:lpstr>
      <vt:lpstr>Background</vt:lpstr>
      <vt:lpstr>AS-IS situation</vt:lpstr>
      <vt:lpstr>Current tools</vt:lpstr>
      <vt:lpstr>RDM Architectual Review</vt:lpstr>
      <vt:lpstr>eFACTS(incl. PVT Manager) - Architectual Review</vt:lpstr>
      <vt:lpstr>Architectual Review EFACTS</vt:lpstr>
      <vt:lpstr>PowerPoint Presentation</vt:lpstr>
      <vt:lpstr>PVT - test</vt:lpstr>
      <vt:lpstr>Terminology\Definitions</vt:lpstr>
      <vt:lpstr>PowerPoint Presentation</vt:lpstr>
      <vt:lpstr>AET(Endurance Test) -Uthållighetstest</vt:lpstr>
      <vt:lpstr>Terminology\definitions</vt:lpstr>
      <vt:lpstr>PowerPoint Presentation</vt:lpstr>
      <vt:lpstr>RT(Relaibility Tests) -Pålitlighetstest</vt:lpstr>
      <vt:lpstr>PowerPoint Presentation</vt:lpstr>
      <vt:lpstr>SAFETY -In scope and preconditions</vt:lpstr>
      <vt:lpstr>Terminology\definitions</vt:lpstr>
      <vt:lpstr>PowerPoint Presentation</vt:lpstr>
      <vt:lpstr>To-BE</vt:lpstr>
      <vt:lpstr>Requirements work</vt:lpstr>
      <vt:lpstr>Holistic view</vt:lpstr>
      <vt:lpstr>Business Requirements Breakdown</vt:lpstr>
      <vt:lpstr>Architectual Critical Requirements</vt:lpstr>
      <vt:lpstr>Prepare for Integration Request work -Business Part</vt:lpstr>
      <vt:lpstr>EPICS – Functional areas</vt:lpstr>
      <vt:lpstr>Product Backlog - Test cases</vt:lpstr>
      <vt:lpstr>Result</vt:lpstr>
      <vt:lpstr>COTS VS Inhouse Development</vt:lpstr>
      <vt:lpstr>Inhouse development</vt:lpstr>
      <vt:lpstr>Inhouse development</vt:lpstr>
      <vt:lpstr>Areas for improvement</vt:lpstr>
      <vt:lpstr>PowerPoint Presentation</vt:lpstr>
      <vt:lpstr>Migration need</vt:lpstr>
    </vt:vector>
  </TitlesOfParts>
  <Company>Volvo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Prestudy NG RDM\EFACTS\TEST MANAGER</dc:title>
  <dc:creator>Andersson Martin (9)</dc:creator>
  <cp:lastModifiedBy>Andersson Martin (9)</cp:lastModifiedBy>
  <cp:revision>46</cp:revision>
  <dcterms:created xsi:type="dcterms:W3CDTF">2016-09-23T05:17:40Z</dcterms:created>
  <dcterms:modified xsi:type="dcterms:W3CDTF">2016-10-10T07:14:21Z</dcterms:modified>
</cp:coreProperties>
</file>