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499F21-F21A-41BB-8A9F-CEE2BA6CA261}">
          <p14:sldIdLst>
            <p14:sldId id="256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Untitled Section" id="{B44EAB19-09AD-4EFD-9888-AE569ABF65E2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091D6-F2B4-4A52-8258-8BAA73D37225}" type="datetimeFigureOut">
              <a:rPr lang="sv-SE" smtClean="0"/>
              <a:t>2016-11-22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B3513-5000-4673-9C4C-41A0073B58E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697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1944E-1737-4DCB-AAA2-47EBED23FC3E}" type="slidenum">
              <a:rPr lang="sv-SE" smtClean="0"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877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1944E-1737-4DCB-AAA2-47EBED23FC3E}" type="slidenum">
              <a:rPr lang="sv-SE" smtClean="0"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8774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1944E-1737-4DCB-AAA2-47EBED23FC3E}" type="slidenum">
              <a:rPr lang="sv-SE" smtClean="0"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877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93D4-D950-43D0-A86E-5D4EBE7C4C14}" type="datetimeFigureOut">
              <a:rPr lang="sv-SE" smtClean="0"/>
              <a:t>2016-11-22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38B0-34C4-4B9A-A09E-A3DD5A1B996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747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93D4-D950-43D0-A86E-5D4EBE7C4C14}" type="datetimeFigureOut">
              <a:rPr lang="sv-SE" smtClean="0"/>
              <a:t>2016-11-22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38B0-34C4-4B9A-A09E-A3DD5A1B996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264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93D4-D950-43D0-A86E-5D4EBE7C4C14}" type="datetimeFigureOut">
              <a:rPr lang="sv-SE" smtClean="0"/>
              <a:t>2016-11-22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38B0-34C4-4B9A-A09E-A3DD5A1B996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81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93D4-D950-43D0-A86E-5D4EBE7C4C14}" type="datetimeFigureOut">
              <a:rPr lang="sv-SE" smtClean="0"/>
              <a:t>2016-11-22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38B0-34C4-4B9A-A09E-A3DD5A1B996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862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93D4-D950-43D0-A86E-5D4EBE7C4C14}" type="datetimeFigureOut">
              <a:rPr lang="sv-SE" smtClean="0"/>
              <a:t>2016-11-22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38B0-34C4-4B9A-A09E-A3DD5A1B996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861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93D4-D950-43D0-A86E-5D4EBE7C4C14}" type="datetimeFigureOut">
              <a:rPr lang="sv-SE" smtClean="0"/>
              <a:t>2016-11-22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38B0-34C4-4B9A-A09E-A3DD5A1B996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761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93D4-D950-43D0-A86E-5D4EBE7C4C14}" type="datetimeFigureOut">
              <a:rPr lang="sv-SE" smtClean="0"/>
              <a:t>2016-11-22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38B0-34C4-4B9A-A09E-A3DD5A1B996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225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93D4-D950-43D0-A86E-5D4EBE7C4C14}" type="datetimeFigureOut">
              <a:rPr lang="sv-SE" smtClean="0"/>
              <a:t>2016-11-22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38B0-34C4-4B9A-A09E-A3DD5A1B996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977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93D4-D950-43D0-A86E-5D4EBE7C4C14}" type="datetimeFigureOut">
              <a:rPr lang="sv-SE" smtClean="0"/>
              <a:t>2016-11-22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38B0-34C4-4B9A-A09E-A3DD5A1B996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50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93D4-D950-43D0-A86E-5D4EBE7C4C14}" type="datetimeFigureOut">
              <a:rPr lang="sv-SE" smtClean="0"/>
              <a:t>2016-11-22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38B0-34C4-4B9A-A09E-A3DD5A1B996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404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93D4-D950-43D0-A86E-5D4EBE7C4C14}" type="datetimeFigureOut">
              <a:rPr lang="sv-SE" smtClean="0"/>
              <a:t>2016-11-22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38B0-34C4-4B9A-A09E-A3DD5A1B996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817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E93D4-D950-43D0-A86E-5D4EBE7C4C14}" type="datetimeFigureOut">
              <a:rPr lang="sv-SE" smtClean="0"/>
              <a:t>2016-11-22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238B0-34C4-4B9A-A09E-A3DD5A1B996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482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19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3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41.png"/><Relationship Id="rId5" Type="http://schemas.openxmlformats.org/officeDocument/2006/relationships/image" Target="../media/image3.png"/><Relationship Id="rId15" Type="http://schemas.openxmlformats.org/officeDocument/2006/relationships/image" Target="../media/image5.png"/><Relationship Id="rId10" Type="http://schemas.openxmlformats.org/officeDocument/2006/relationships/image" Target="../media/image40.png"/><Relationship Id="rId4" Type="http://schemas.openxmlformats.org/officeDocument/2006/relationships/image" Target="../media/image2.png"/><Relationship Id="rId9" Type="http://schemas.openxmlformats.org/officeDocument/2006/relationships/image" Target="../media/image39.png"/><Relationship Id="rId1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3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5" Type="http://schemas.openxmlformats.org/officeDocument/2006/relationships/image" Target="../media/image46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To Be - Notes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7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812347" y="887985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ID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25" name="Elbow Connector 24"/>
          <p:cNvCxnSpPr>
            <a:stCxn id="32" idx="2"/>
            <a:endCxn id="22" idx="1"/>
          </p:cNvCxnSpPr>
          <p:nvPr/>
        </p:nvCxnSpPr>
        <p:spPr>
          <a:xfrm rot="16200000" flipH="1">
            <a:off x="1329154" y="574916"/>
            <a:ext cx="395672" cy="570716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39553" y="230390"/>
            <a:ext cx="1404157" cy="43204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TEST CASE</a:t>
            </a:r>
            <a:endParaRPr lang="sv-SE" sz="1600" dirty="0">
              <a:solidFill>
                <a:schemeClr val="bg1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12348" y="1340846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PARENT ID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26" name="Elbow Connector 25"/>
          <p:cNvCxnSpPr>
            <a:stCxn id="32" idx="2"/>
            <a:endCxn id="20" idx="1"/>
          </p:cNvCxnSpPr>
          <p:nvPr/>
        </p:nvCxnSpPr>
        <p:spPr>
          <a:xfrm rot="16200000" flipH="1">
            <a:off x="1102724" y="801346"/>
            <a:ext cx="848533" cy="570717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12347" y="1789498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DESCRIPTION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812348" y="2242359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EXPECTED RESULT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31" name="Elbow Connector 30"/>
          <p:cNvCxnSpPr>
            <a:stCxn id="32" idx="2"/>
            <a:endCxn id="29" idx="1"/>
          </p:cNvCxnSpPr>
          <p:nvPr/>
        </p:nvCxnSpPr>
        <p:spPr>
          <a:xfrm rot="16200000" flipH="1">
            <a:off x="878396" y="1025673"/>
            <a:ext cx="1297186" cy="570716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32" idx="2"/>
            <a:endCxn id="30" idx="1"/>
          </p:cNvCxnSpPr>
          <p:nvPr/>
        </p:nvCxnSpPr>
        <p:spPr>
          <a:xfrm rot="16200000" flipH="1">
            <a:off x="651966" y="1252103"/>
            <a:ext cx="1750046" cy="570717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812348" y="2685515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VARIANT FILTER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38" name="Elbow Connector 37"/>
          <p:cNvCxnSpPr>
            <a:stCxn id="32" idx="2"/>
            <a:endCxn id="37" idx="1"/>
          </p:cNvCxnSpPr>
          <p:nvPr/>
        </p:nvCxnSpPr>
        <p:spPr>
          <a:xfrm rot="16200000" flipH="1">
            <a:off x="430389" y="1473681"/>
            <a:ext cx="2193203" cy="570717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817314" y="3128672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PRODUCT CLASS FILTER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43" name="Elbow Connector 42"/>
          <p:cNvCxnSpPr>
            <a:stCxn id="32" idx="2"/>
            <a:endCxn id="41" idx="1"/>
          </p:cNvCxnSpPr>
          <p:nvPr/>
        </p:nvCxnSpPr>
        <p:spPr>
          <a:xfrm rot="16200000" flipH="1">
            <a:off x="211293" y="1692777"/>
            <a:ext cx="2636359" cy="575683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805439" y="3569596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VISIBLE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46" name="Elbow Connector 45"/>
          <p:cNvCxnSpPr>
            <a:stCxn id="32" idx="2"/>
            <a:endCxn id="45" idx="1"/>
          </p:cNvCxnSpPr>
          <p:nvPr/>
        </p:nvCxnSpPr>
        <p:spPr>
          <a:xfrm rot="16200000" flipH="1">
            <a:off x="-15106" y="1919176"/>
            <a:ext cx="3077284" cy="563808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812349" y="4012752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TAGS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50" name="Elbow Connector 49"/>
          <p:cNvCxnSpPr>
            <a:stCxn id="32" idx="2"/>
            <a:endCxn id="49" idx="1"/>
          </p:cNvCxnSpPr>
          <p:nvPr/>
        </p:nvCxnSpPr>
        <p:spPr>
          <a:xfrm rot="16200000" flipH="1">
            <a:off x="-233230" y="2137299"/>
            <a:ext cx="3520440" cy="570718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812350" y="4456602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TOOLS NEEDED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54" name="Elbow Connector 53"/>
          <p:cNvCxnSpPr>
            <a:stCxn id="32" idx="2"/>
            <a:endCxn id="53" idx="1"/>
          </p:cNvCxnSpPr>
          <p:nvPr/>
        </p:nvCxnSpPr>
        <p:spPr>
          <a:xfrm rot="16200000" flipH="1">
            <a:off x="-455154" y="2359223"/>
            <a:ext cx="3964290" cy="570719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812351" y="4899759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IMAGES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05439" y="5342915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REPETITION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62" name="Elbow Connector 61"/>
          <p:cNvCxnSpPr>
            <a:stCxn id="32" idx="2"/>
            <a:endCxn id="57" idx="1"/>
          </p:cNvCxnSpPr>
          <p:nvPr/>
        </p:nvCxnSpPr>
        <p:spPr>
          <a:xfrm rot="16200000" flipH="1">
            <a:off x="-676732" y="2580802"/>
            <a:ext cx="4407446" cy="570720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32" idx="2"/>
            <a:endCxn id="58" idx="1"/>
          </p:cNvCxnSpPr>
          <p:nvPr/>
        </p:nvCxnSpPr>
        <p:spPr>
          <a:xfrm rot="16200000" flipH="1">
            <a:off x="-901766" y="2805835"/>
            <a:ext cx="4850603" cy="563808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812352" y="5788977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LAST CHANGE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66" name="Elbow Connector 65"/>
          <p:cNvCxnSpPr>
            <a:stCxn id="32" idx="2"/>
            <a:endCxn id="65" idx="1"/>
          </p:cNvCxnSpPr>
          <p:nvPr/>
        </p:nvCxnSpPr>
        <p:spPr>
          <a:xfrm rot="16200000" flipH="1">
            <a:off x="-1121340" y="3025410"/>
            <a:ext cx="5296664" cy="570721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076056" y="887985"/>
            <a:ext cx="2089142" cy="1434829"/>
          </a:xfrm>
          <a:prstGeom prst="rect">
            <a:avLst/>
          </a:prstGeom>
          <a:solidFill>
            <a:srgbClr val="FFFF66"/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LOCATION</a:t>
            </a:r>
          </a:p>
          <a:p>
            <a:r>
              <a:rPr lang="sv-SE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Possibility to connect a test case to one or several areas. GPS. When entering area test case should be displayed.</a:t>
            </a:r>
            <a:endParaRPr lang="sv-SE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76056" y="2421717"/>
            <a:ext cx="2089142" cy="1957789"/>
          </a:xfrm>
          <a:prstGeom prst="rect">
            <a:avLst/>
          </a:prstGeom>
          <a:solidFill>
            <a:srgbClr val="FFFF66"/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LINK</a:t>
            </a:r>
          </a:p>
          <a:p>
            <a:r>
              <a:rPr lang="sv-SE" sz="1200" dirty="0">
                <a:solidFill>
                  <a:schemeClr val="tx1"/>
                </a:solidFill>
                <a:latin typeface="Rockwell" panose="02060603020205020403" pitchFamily="18" charset="0"/>
              </a:rPr>
              <a:t>Possibility to connect a test case to one or </a:t>
            </a:r>
            <a:r>
              <a:rPr lang="sv-SE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several test cases. When a test case with a link is displayed, the test cases linked with it should be displayed as ”relevant”.</a:t>
            </a:r>
            <a:endParaRPr lang="sv-SE" sz="1200" dirty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pPr algn="ctr"/>
            <a:endParaRPr lang="sv-SE" sz="120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cxnSp>
        <p:nvCxnSpPr>
          <p:cNvPr id="72" name="Elbow Connector 71"/>
          <p:cNvCxnSpPr>
            <a:stCxn id="32" idx="3"/>
            <a:endCxn id="70" idx="1"/>
          </p:cNvCxnSpPr>
          <p:nvPr/>
        </p:nvCxnSpPr>
        <p:spPr>
          <a:xfrm>
            <a:off x="1943710" y="446415"/>
            <a:ext cx="3132347" cy="1158985"/>
          </a:xfrm>
          <a:prstGeom prst="bentConnector3">
            <a:avLst>
              <a:gd name="adj1" fmla="val 83363"/>
            </a:avLst>
          </a:prstGeom>
          <a:ln w="3810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32" idx="3"/>
            <a:endCxn id="71" idx="1"/>
          </p:cNvCxnSpPr>
          <p:nvPr/>
        </p:nvCxnSpPr>
        <p:spPr>
          <a:xfrm>
            <a:off x="1943710" y="446415"/>
            <a:ext cx="3132347" cy="2954197"/>
          </a:xfrm>
          <a:prstGeom prst="bentConnector3">
            <a:avLst>
              <a:gd name="adj1" fmla="val 83363"/>
            </a:avLst>
          </a:prstGeom>
          <a:ln w="38100">
            <a:solidFill>
              <a:srgbClr val="CC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644008" y="5011435"/>
            <a:ext cx="388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If another column is needed in the database in the future, it should be possible to add this without breaking the code. </a:t>
            </a:r>
            <a:endParaRPr lang="sv-S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Straight Arrow Connector 90"/>
          <p:cNvCxnSpPr>
            <a:stCxn id="90" idx="1"/>
          </p:cNvCxnSpPr>
          <p:nvPr/>
        </p:nvCxnSpPr>
        <p:spPr>
          <a:xfrm flipH="1">
            <a:off x="3707904" y="5380767"/>
            <a:ext cx="936104" cy="73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816872" y="6226668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TEST CASE NOTES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95" name="Elbow Connector 94"/>
          <p:cNvCxnSpPr>
            <a:stCxn id="32" idx="2"/>
            <a:endCxn id="94" idx="1"/>
          </p:cNvCxnSpPr>
          <p:nvPr/>
        </p:nvCxnSpPr>
        <p:spPr>
          <a:xfrm rot="16200000" flipH="1">
            <a:off x="-1337927" y="3241996"/>
            <a:ext cx="5734356" cy="575241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796137" y="349842"/>
            <a:ext cx="3051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2000" b="1" u="sng" dirty="0" smtClean="0"/>
              <a:t>TEST CASE CONTENT</a:t>
            </a:r>
            <a:endParaRPr lang="sv-SE" sz="2000" b="1" u="sng" dirty="0"/>
          </a:p>
        </p:txBody>
      </p:sp>
    </p:spTree>
    <p:extLst>
      <p:ext uri="{BB962C8B-B14F-4D97-AF65-F5344CB8AC3E}">
        <p14:creationId xmlns:p14="http://schemas.microsoft.com/office/powerpoint/2010/main" val="190211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7222596" y="3774638"/>
            <a:ext cx="1512168" cy="148319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  <a:scene3d>
            <a:camera prst="isometricOffAxis1Top"/>
            <a:lightRig rig="threePt" dir="t"/>
          </a:scene3d>
          <a:sp3d extrusionH="14605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TEST CASE 1</a:t>
            </a:r>
            <a:endParaRPr lang="sv-SE" sz="1600" dirty="0">
              <a:solidFill>
                <a:schemeClr val="bg1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22596" y="3443230"/>
            <a:ext cx="1512168" cy="148319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  <a:scene3d>
            <a:camera prst="isometricOffAxis1Top"/>
            <a:lightRig rig="threePt" dir="t"/>
          </a:scene3d>
          <a:sp3d extrusionH="14605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TEST CASE 1</a:t>
            </a:r>
            <a:endParaRPr lang="sv-SE" sz="1600" dirty="0">
              <a:solidFill>
                <a:schemeClr val="bg1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222596" y="3083362"/>
            <a:ext cx="1512168" cy="148319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  <a:scene3d>
            <a:camera prst="isometricOffAxis1Top"/>
            <a:lightRig rig="threePt" dir="t"/>
          </a:scene3d>
          <a:sp3d extrusionH="14605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TEST CASE 1</a:t>
            </a:r>
            <a:endParaRPr lang="sv-SE" sz="1600" dirty="0">
              <a:solidFill>
                <a:schemeClr val="bg1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22596" y="2723473"/>
            <a:ext cx="1512168" cy="148319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  <a:scene3d>
            <a:camera prst="isometricOffAxis1Top"/>
            <a:lightRig rig="threePt" dir="t"/>
          </a:scene3d>
          <a:sp3d extrusionH="14605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TEST CASE 1</a:t>
            </a:r>
            <a:endParaRPr lang="sv-SE" sz="1600" dirty="0">
              <a:solidFill>
                <a:schemeClr val="bg1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42476" y="1455809"/>
            <a:ext cx="1512168" cy="3542794"/>
          </a:xfrm>
          <a:prstGeom prst="rect">
            <a:avLst/>
          </a:prstGeom>
          <a:ln/>
          <a:scene3d>
            <a:camera prst="isometricOffAxis1Left"/>
            <a:lightRig rig="threePt" dir="t"/>
          </a:scene3d>
          <a:sp3d extrusionH="209550" prstMaterial="dkEdge"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SEQUENCE</a:t>
            </a:r>
            <a:endParaRPr lang="sv-SE" sz="1600" dirty="0">
              <a:solidFill>
                <a:schemeClr val="bg1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12347" y="887985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ID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48" name="Elbow Connector 47"/>
          <p:cNvCxnSpPr>
            <a:stCxn id="51" idx="2"/>
            <a:endCxn id="47" idx="1"/>
          </p:cNvCxnSpPr>
          <p:nvPr/>
        </p:nvCxnSpPr>
        <p:spPr>
          <a:xfrm rot="16200000" flipH="1">
            <a:off x="1329154" y="574916"/>
            <a:ext cx="395672" cy="570716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9553" y="230390"/>
            <a:ext cx="1404157" cy="4320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SEQUENCE</a:t>
            </a:r>
            <a:endParaRPr lang="sv-SE" sz="1600" dirty="0">
              <a:solidFill>
                <a:schemeClr val="bg1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17298" y="1342683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NAME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55" name="Elbow Connector 54"/>
          <p:cNvCxnSpPr>
            <a:stCxn id="51" idx="2"/>
            <a:endCxn id="52" idx="1"/>
          </p:cNvCxnSpPr>
          <p:nvPr/>
        </p:nvCxnSpPr>
        <p:spPr>
          <a:xfrm rot="16200000" flipH="1">
            <a:off x="1104279" y="799790"/>
            <a:ext cx="850370" cy="575667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817298" y="1793577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TYPE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59" name="Elbow Connector 58"/>
          <p:cNvCxnSpPr>
            <a:stCxn id="51" idx="2"/>
            <a:endCxn id="56" idx="1"/>
          </p:cNvCxnSpPr>
          <p:nvPr/>
        </p:nvCxnSpPr>
        <p:spPr>
          <a:xfrm rot="16200000" flipH="1">
            <a:off x="878833" y="1025237"/>
            <a:ext cx="1301264" cy="575667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817298" y="2245458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PRIVATE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61" name="Elbow Connector 60"/>
          <p:cNvCxnSpPr>
            <a:stCxn id="51" idx="2"/>
            <a:endCxn id="60" idx="1"/>
          </p:cNvCxnSpPr>
          <p:nvPr/>
        </p:nvCxnSpPr>
        <p:spPr>
          <a:xfrm rot="16200000" flipH="1">
            <a:off x="652892" y="1251177"/>
            <a:ext cx="1753146" cy="575667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816855" y="2699864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LAST USAGE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67" name="Elbow Connector 66"/>
          <p:cNvCxnSpPr>
            <a:stCxn id="51" idx="2"/>
            <a:endCxn id="63" idx="1"/>
          </p:cNvCxnSpPr>
          <p:nvPr/>
        </p:nvCxnSpPr>
        <p:spPr>
          <a:xfrm rot="16200000" flipH="1">
            <a:off x="425468" y="1478602"/>
            <a:ext cx="2207551" cy="575224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816855" y="3161231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LAST CHANGE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69" name="Elbow Connector 68"/>
          <p:cNvCxnSpPr>
            <a:stCxn id="51" idx="2"/>
            <a:endCxn id="68" idx="1"/>
          </p:cNvCxnSpPr>
          <p:nvPr/>
        </p:nvCxnSpPr>
        <p:spPr>
          <a:xfrm rot="16200000" flipH="1">
            <a:off x="194785" y="1709285"/>
            <a:ext cx="2668919" cy="575224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796137" y="349842"/>
            <a:ext cx="3051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2000" b="1" u="sng" dirty="0" smtClean="0"/>
              <a:t>SEQUENCES</a:t>
            </a:r>
            <a:endParaRPr lang="sv-SE" sz="2000" b="1" u="sng" dirty="0"/>
          </a:p>
        </p:txBody>
      </p:sp>
      <p:sp>
        <p:nvSpPr>
          <p:cNvPr id="74" name="TextBox 73"/>
          <p:cNvSpPr txBox="1"/>
          <p:nvPr/>
        </p:nvSpPr>
        <p:spPr>
          <a:xfrm>
            <a:off x="1247458" y="4549047"/>
            <a:ext cx="52687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sequence contains test cases. A sequence can belong to different groups. (Default / Dev / etc). And a sequence can be private, only visible to you. When doing development tests, before they are ready etc.</a:t>
            </a:r>
          </a:p>
          <a:p>
            <a:r>
              <a:rPr lang="sv-S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There should be a possibility for a sequence to be strict, driver is only able to follow the list exactly as it is without sorting or searching.  </a:t>
            </a:r>
            <a:endParaRPr lang="sv-S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823590" y="3618762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TEST CASES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77" name="Elbow Connector 76"/>
          <p:cNvCxnSpPr>
            <a:stCxn id="51" idx="2"/>
            <a:endCxn id="76" idx="1"/>
          </p:cNvCxnSpPr>
          <p:nvPr/>
        </p:nvCxnSpPr>
        <p:spPr>
          <a:xfrm rot="16200000" flipH="1">
            <a:off x="-30614" y="1934683"/>
            <a:ext cx="3126450" cy="581959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822911" y="4072392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STRICT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25" name="Elbow Connector 24"/>
          <p:cNvCxnSpPr>
            <a:stCxn id="51" idx="2"/>
            <a:endCxn id="24" idx="1"/>
          </p:cNvCxnSpPr>
          <p:nvPr/>
        </p:nvCxnSpPr>
        <p:spPr>
          <a:xfrm rot="16200000" flipH="1">
            <a:off x="-257769" y="2161838"/>
            <a:ext cx="3580080" cy="581280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67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1812347" y="887985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ID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48" name="Elbow Connector 47"/>
          <p:cNvCxnSpPr>
            <a:stCxn id="51" idx="2"/>
            <a:endCxn id="47" idx="1"/>
          </p:cNvCxnSpPr>
          <p:nvPr/>
        </p:nvCxnSpPr>
        <p:spPr>
          <a:xfrm rot="16200000" flipH="1">
            <a:off x="1329154" y="574916"/>
            <a:ext cx="395672" cy="570716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9553" y="230390"/>
            <a:ext cx="1404157" cy="43204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ROUTINE</a:t>
            </a:r>
            <a:endParaRPr lang="sv-SE" sz="1600" dirty="0">
              <a:solidFill>
                <a:schemeClr val="bg1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17298" y="1342683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NAME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55" name="Elbow Connector 54"/>
          <p:cNvCxnSpPr>
            <a:stCxn id="51" idx="2"/>
            <a:endCxn id="52" idx="1"/>
          </p:cNvCxnSpPr>
          <p:nvPr/>
        </p:nvCxnSpPr>
        <p:spPr>
          <a:xfrm rot="16200000" flipH="1">
            <a:off x="1104279" y="799790"/>
            <a:ext cx="850370" cy="575667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817298" y="1793577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PROTOCOL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59" name="Elbow Connector 58"/>
          <p:cNvCxnSpPr>
            <a:stCxn id="51" idx="2"/>
            <a:endCxn id="56" idx="1"/>
          </p:cNvCxnSpPr>
          <p:nvPr/>
        </p:nvCxnSpPr>
        <p:spPr>
          <a:xfrm rot="16200000" flipH="1">
            <a:off x="878833" y="1025237"/>
            <a:ext cx="1301264" cy="575667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817298" y="2245458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DESCRIPTION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61" name="Elbow Connector 60"/>
          <p:cNvCxnSpPr>
            <a:stCxn id="51" idx="2"/>
            <a:endCxn id="60" idx="1"/>
          </p:cNvCxnSpPr>
          <p:nvPr/>
        </p:nvCxnSpPr>
        <p:spPr>
          <a:xfrm rot="16200000" flipH="1">
            <a:off x="652892" y="1251177"/>
            <a:ext cx="1753146" cy="575667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819205" y="2699864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LAST USAGE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67" name="Elbow Connector 66"/>
          <p:cNvCxnSpPr>
            <a:stCxn id="51" idx="2"/>
            <a:endCxn id="63" idx="1"/>
          </p:cNvCxnSpPr>
          <p:nvPr/>
        </p:nvCxnSpPr>
        <p:spPr>
          <a:xfrm rot="16200000" flipH="1">
            <a:off x="426643" y="1477427"/>
            <a:ext cx="2207551" cy="577574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819205" y="3161231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LAST CHANGE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69" name="Elbow Connector 68"/>
          <p:cNvCxnSpPr>
            <a:stCxn id="51" idx="2"/>
            <a:endCxn id="68" idx="1"/>
          </p:cNvCxnSpPr>
          <p:nvPr/>
        </p:nvCxnSpPr>
        <p:spPr>
          <a:xfrm rot="16200000" flipH="1">
            <a:off x="195959" y="1708110"/>
            <a:ext cx="2668919" cy="577574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796137" y="349842"/>
            <a:ext cx="3051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2000" b="1" u="sng" dirty="0" smtClean="0"/>
              <a:t>ROUTINE</a:t>
            </a:r>
            <a:endParaRPr lang="sv-SE" sz="2000" b="1" u="sng" dirty="0"/>
          </a:p>
        </p:txBody>
      </p:sp>
      <p:sp>
        <p:nvSpPr>
          <p:cNvPr id="74" name="TextBox 73"/>
          <p:cNvSpPr txBox="1"/>
          <p:nvPr/>
        </p:nvSpPr>
        <p:spPr>
          <a:xfrm>
            <a:off x="1241630" y="4725144"/>
            <a:ext cx="55626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routine is an activity you do once, or periodically (daily/weekly etc). A routine can contain a protocol. A list of things you have to check off. The routine also contains a description.</a:t>
            </a:r>
          </a:p>
          <a:p>
            <a:endParaRPr lang="sv-S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result of a routine during a test is an acknowledgement that the routine is done, and the protocol if it’s part of the routine, and comments from the driver.  </a:t>
            </a:r>
            <a:endParaRPr lang="sv-S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825940" y="3618762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VERSION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77" name="Elbow Connector 76"/>
          <p:cNvCxnSpPr>
            <a:stCxn id="51" idx="2"/>
            <a:endCxn id="76" idx="1"/>
          </p:cNvCxnSpPr>
          <p:nvPr/>
        </p:nvCxnSpPr>
        <p:spPr>
          <a:xfrm rot="16200000" flipH="1">
            <a:off x="-29439" y="1933508"/>
            <a:ext cx="3126450" cy="584309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52712" y="1342683"/>
            <a:ext cx="2664296" cy="1811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smtClean="0">
                <a:solidFill>
                  <a:schemeClr val="tx1"/>
                </a:solidFill>
              </a:rPr>
              <a:t>DAILY INSPECTION</a:t>
            </a:r>
          </a:p>
          <a:p>
            <a:r>
              <a:rPr lang="sv-SE" sz="1200" dirty="0" smtClean="0">
                <a:solidFill>
                  <a:schemeClr val="tx1"/>
                </a:solidFill>
              </a:rPr>
              <a:t>Make a daily inspection of the vehicle, check the following things.</a:t>
            </a:r>
          </a:p>
          <a:p>
            <a:endParaRPr lang="sv-SE" sz="1200" dirty="0">
              <a:solidFill>
                <a:schemeClr val="tx1"/>
              </a:solidFill>
            </a:endParaRPr>
          </a:p>
          <a:p>
            <a:r>
              <a:rPr lang="sv-SE" sz="1200" dirty="0" smtClean="0">
                <a:solidFill>
                  <a:schemeClr val="tx1"/>
                </a:solidFill>
              </a:rPr>
              <a:t>Fluids</a:t>
            </a:r>
          </a:p>
          <a:p>
            <a:r>
              <a:rPr lang="sv-SE" sz="1200" dirty="0" smtClean="0">
                <a:solidFill>
                  <a:schemeClr val="tx1"/>
                </a:solidFill>
              </a:rPr>
              <a:t>Tires</a:t>
            </a:r>
          </a:p>
          <a:p>
            <a:r>
              <a:rPr lang="sv-SE" sz="1200" dirty="0" smtClean="0">
                <a:solidFill>
                  <a:schemeClr val="tx1"/>
                </a:solidFill>
              </a:rPr>
              <a:t>Lights</a:t>
            </a:r>
          </a:p>
          <a:p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50721" y="2440509"/>
            <a:ext cx="103820" cy="135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44612" y="2651889"/>
            <a:ext cx="103820" cy="135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44612" y="2863269"/>
            <a:ext cx="103820" cy="135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6369802" y="2401396"/>
            <a:ext cx="77190" cy="129332"/>
          </a:xfrm>
          <a:custGeom>
            <a:avLst/>
            <a:gdLst>
              <a:gd name="connsiteX0" fmla="*/ 0 w 154379"/>
              <a:gd name="connsiteY0" fmla="*/ 95003 h 215553"/>
              <a:gd name="connsiteX1" fmla="*/ 35626 w 154379"/>
              <a:gd name="connsiteY1" fmla="*/ 154379 h 215553"/>
              <a:gd name="connsiteX2" fmla="*/ 47501 w 154379"/>
              <a:gd name="connsiteY2" fmla="*/ 213756 h 215553"/>
              <a:gd name="connsiteX3" fmla="*/ 83127 w 154379"/>
              <a:gd name="connsiteY3" fmla="*/ 190005 h 215553"/>
              <a:gd name="connsiteX4" fmla="*/ 95003 w 154379"/>
              <a:gd name="connsiteY4" fmla="*/ 106878 h 215553"/>
              <a:gd name="connsiteX5" fmla="*/ 142504 w 154379"/>
              <a:gd name="connsiteY5" fmla="*/ 35626 h 215553"/>
              <a:gd name="connsiteX6" fmla="*/ 154379 w 154379"/>
              <a:gd name="connsiteY6" fmla="*/ 0 h 21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379" h="215553">
                <a:moveTo>
                  <a:pt x="0" y="95003"/>
                </a:moveTo>
                <a:cubicBezTo>
                  <a:pt x="11875" y="114795"/>
                  <a:pt x="27054" y="132949"/>
                  <a:pt x="35626" y="154379"/>
                </a:cubicBezTo>
                <a:cubicBezTo>
                  <a:pt x="43122" y="173120"/>
                  <a:pt x="31354" y="201645"/>
                  <a:pt x="47501" y="213756"/>
                </a:cubicBezTo>
                <a:cubicBezTo>
                  <a:pt x="58919" y="222320"/>
                  <a:pt x="71252" y="197922"/>
                  <a:pt x="83127" y="190005"/>
                </a:cubicBezTo>
                <a:cubicBezTo>
                  <a:pt x="87086" y="162296"/>
                  <a:pt x="84955" y="133003"/>
                  <a:pt x="95003" y="106878"/>
                </a:cubicBezTo>
                <a:cubicBezTo>
                  <a:pt x="105250" y="80236"/>
                  <a:pt x="142504" y="35626"/>
                  <a:pt x="142504" y="35626"/>
                </a:cubicBezTo>
                <a:lnTo>
                  <a:pt x="154379" y="0"/>
                </a:lnTo>
              </a:path>
            </a:pathLst>
          </a:cu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ectangle 29"/>
          <p:cNvSpPr/>
          <p:nvPr/>
        </p:nvSpPr>
        <p:spPr>
          <a:xfrm>
            <a:off x="5556936" y="3314844"/>
            <a:ext cx="2664296" cy="928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smtClean="0">
                <a:solidFill>
                  <a:schemeClr val="tx1"/>
                </a:solidFill>
              </a:rPr>
              <a:t>OVERNIGHT STAY</a:t>
            </a:r>
          </a:p>
          <a:p>
            <a:r>
              <a:rPr lang="sv-SE" sz="1200" dirty="0" smtClean="0">
                <a:solidFill>
                  <a:schemeClr val="tx1"/>
                </a:solidFill>
              </a:rPr>
              <a:t>Sleep in the cab. Evaluate cab heater, curtains, living enviroment.</a:t>
            </a:r>
          </a:p>
          <a:p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25941" y="4080800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REPEAT EVERY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33" name="Elbow Connector 32"/>
          <p:cNvCxnSpPr>
            <a:stCxn id="51" idx="2"/>
            <a:endCxn id="31" idx="1"/>
          </p:cNvCxnSpPr>
          <p:nvPr/>
        </p:nvCxnSpPr>
        <p:spPr>
          <a:xfrm rot="16200000" flipH="1">
            <a:off x="-260458" y="2164527"/>
            <a:ext cx="3588487" cy="584310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111375" y="310202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sv-SE" altLang="sv-S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111375" y="310202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sv-SE" altLang="sv-S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08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1812347" y="887985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ID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48" name="Elbow Connector 47"/>
          <p:cNvCxnSpPr>
            <a:stCxn id="51" idx="2"/>
            <a:endCxn id="47" idx="1"/>
          </p:cNvCxnSpPr>
          <p:nvPr/>
        </p:nvCxnSpPr>
        <p:spPr>
          <a:xfrm rot="16200000" flipH="1">
            <a:off x="1329154" y="574916"/>
            <a:ext cx="395672" cy="570716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9553" y="230390"/>
            <a:ext cx="1404157" cy="43204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PROCEDURE</a:t>
            </a:r>
            <a:endParaRPr lang="sv-SE" sz="1600" dirty="0">
              <a:solidFill>
                <a:schemeClr val="bg1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17298" y="1342683"/>
            <a:ext cx="1729102" cy="3402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NAME</a:t>
            </a:r>
            <a:endParaRPr lang="sv-SE" sz="12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55" name="Elbow Connector 54"/>
          <p:cNvCxnSpPr>
            <a:stCxn id="51" idx="2"/>
            <a:endCxn id="52" idx="1"/>
          </p:cNvCxnSpPr>
          <p:nvPr/>
        </p:nvCxnSpPr>
        <p:spPr>
          <a:xfrm rot="16200000" flipH="1">
            <a:off x="1104279" y="799790"/>
            <a:ext cx="850370" cy="575667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796137" y="349842"/>
            <a:ext cx="3051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2000" b="1" u="sng" dirty="0" smtClean="0"/>
              <a:t>PROCEDURE</a:t>
            </a:r>
            <a:endParaRPr lang="sv-SE" sz="2000" b="1" u="sng" dirty="0"/>
          </a:p>
        </p:txBody>
      </p:sp>
      <p:sp>
        <p:nvSpPr>
          <p:cNvPr id="74" name="TextBox 73"/>
          <p:cNvSpPr txBox="1"/>
          <p:nvPr/>
        </p:nvSpPr>
        <p:spPr>
          <a:xfrm>
            <a:off x="539552" y="5416421"/>
            <a:ext cx="80648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procedure is a container for sequences and routines. A list where you place sequences and routines in the order you want them. Also the ability to add repeating routines, performed without connection to the order. Ex. Daily inspection </a:t>
            </a:r>
            <a:endParaRPr lang="sv-S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111375" y="310202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sv-SE" altLang="sv-S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111375" y="310202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sv-SE" altLang="sv-S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28062" y="897984"/>
            <a:ext cx="3312368" cy="433296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PROCEDURE</a:t>
            </a:r>
            <a:endParaRPr lang="sv-SE" sz="1600" dirty="0">
              <a:solidFill>
                <a:schemeClr val="bg1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0858" y="1860067"/>
            <a:ext cx="2927407" cy="4320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SEQUENCE 1</a:t>
            </a:r>
            <a:endParaRPr lang="sv-SE" sz="1600" dirty="0">
              <a:solidFill>
                <a:schemeClr val="bg1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20546" y="2403745"/>
            <a:ext cx="2927407" cy="4320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SEQUENCE 2</a:t>
            </a:r>
            <a:endParaRPr lang="sv-SE" sz="1600" dirty="0">
              <a:solidFill>
                <a:schemeClr val="bg1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20858" y="2933944"/>
            <a:ext cx="2927407" cy="43204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ROUTINE</a:t>
            </a:r>
            <a:endParaRPr lang="sv-SE" sz="1600" dirty="0">
              <a:solidFill>
                <a:schemeClr val="bg1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020545" y="1328269"/>
            <a:ext cx="2927407" cy="43204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ROUTINE</a:t>
            </a:r>
            <a:endParaRPr lang="sv-SE" sz="1600" dirty="0">
              <a:solidFill>
                <a:schemeClr val="bg1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20544" y="3460009"/>
            <a:ext cx="2927407" cy="4320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SEQUENCE 2</a:t>
            </a:r>
            <a:endParaRPr lang="sv-SE" sz="1600" dirty="0">
              <a:solidFill>
                <a:schemeClr val="bg1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20858" y="3994072"/>
            <a:ext cx="2927407" cy="4320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SEQUENCE 3</a:t>
            </a:r>
            <a:endParaRPr lang="sv-SE" sz="1600" dirty="0">
              <a:solidFill>
                <a:schemeClr val="bg1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20858" y="4525972"/>
            <a:ext cx="2927407" cy="43204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ROUTINE</a:t>
            </a:r>
            <a:endParaRPr lang="sv-SE" sz="1600" dirty="0">
              <a:solidFill>
                <a:schemeClr val="bg1"/>
              </a:solidFill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28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75557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25400" dist="127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endParaRPr lang="sv-SE" sz="1200" dirty="0" smtClean="0">
              <a:latin typeface="Segoe UI Light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sv-SE" sz="1400" dirty="0">
              <a:latin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468154"/>
            <a:ext cx="755571" cy="65780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latin typeface="Segoe UI Light" panose="020B0502040204020203" pitchFamily="34" charset="0"/>
              </a:rPr>
              <a:t>     </a:t>
            </a:r>
            <a:endParaRPr lang="sv-SE" dirty="0">
              <a:latin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182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dirty="0" smtClean="0">
                <a:latin typeface="Segoe UI Light" panose="020B0502040204020203" pitchFamily="34" charset="0"/>
              </a:rPr>
              <a:t>    </a:t>
            </a:r>
            <a:r>
              <a:rPr lang="sv-SE" sz="1600" dirty="0" smtClean="0">
                <a:latin typeface="Segoe UI Semibold" panose="020B0702040204020203" pitchFamily="34" charset="0"/>
              </a:rPr>
              <a:t>PVT</a:t>
            </a:r>
            <a:r>
              <a:rPr lang="sv-SE" sz="1600" dirty="0" smtClean="0">
                <a:latin typeface="Segoe UI Light" panose="020B0502040204020203" pitchFamily="34" charset="0"/>
              </a:rPr>
              <a:t> TEST MANAGER					           </a:t>
            </a:r>
            <a:r>
              <a:rPr lang="sv-SE" sz="1200" dirty="0" smtClean="0">
                <a:latin typeface="Segoe UI Light" panose="020B0502040204020203" pitchFamily="34" charset="0"/>
              </a:rPr>
              <a:t>Editor</a:t>
            </a:r>
            <a:r>
              <a:rPr lang="sv-SE" sz="1600" dirty="0" smtClean="0">
                <a:latin typeface="Segoe UI Light" panose="020B0502040204020203" pitchFamily="34" charset="0"/>
              </a:rPr>
              <a:t>            </a:t>
            </a:r>
            <a:r>
              <a:rPr lang="sv-SE" sz="1200" dirty="0" smtClean="0">
                <a:latin typeface="Segoe UI Light" panose="020B0502040204020203" pitchFamily="34" charset="0"/>
              </a:rPr>
              <a:t>Arto Mattila</a:t>
            </a:r>
            <a:endParaRPr lang="sv-SE" sz="1200" dirty="0">
              <a:latin typeface="Segoe UI Light" panose="020B0502040204020203" pitchFamily="34" charset="0"/>
            </a:endParaRPr>
          </a:p>
        </p:txBody>
      </p:sp>
      <p:pic>
        <p:nvPicPr>
          <p:cNvPr id="1027" name="Picture 3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0" y="6768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\\Vcn.ds.volvo.net\cli-hm\hm0114\A022595\My Documents\Icons\PNG\16px\114-us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6768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\\Vcn.ds.volvo.net\cli-hm\hm0114\A022595\My Documents\Icons\PNG\16px\142-key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902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99592" y="468154"/>
            <a:ext cx="4752528" cy="62444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sv-SE" sz="1600" dirty="0" smtClean="0">
                <a:solidFill>
                  <a:schemeClr val="tx1"/>
                </a:solidFill>
              </a:rPr>
              <a:t>List </a:t>
            </a:r>
            <a:r>
              <a:rPr lang="sv-SE" sz="1600" dirty="0">
                <a:solidFill>
                  <a:schemeClr val="tx1"/>
                </a:solidFill>
              </a:rPr>
              <a:t>av all NOK from ALL sites in the lates 14 </a:t>
            </a:r>
            <a:r>
              <a:rPr lang="sv-SE" sz="1600" dirty="0" smtClean="0">
                <a:solidFill>
                  <a:schemeClr val="tx1"/>
                </a:solidFill>
              </a:rPr>
              <a:t>days</a:t>
            </a:r>
          </a:p>
          <a:p>
            <a:pPr marL="285750" indent="-285750">
              <a:buFont typeface="Arial" charset="0"/>
              <a:buChar char="•"/>
            </a:pPr>
            <a:r>
              <a:rPr lang="sv-SE" sz="1600" dirty="0" smtClean="0">
                <a:solidFill>
                  <a:schemeClr val="tx1"/>
                </a:solidFill>
              </a:rPr>
              <a:t>Status (graph) on FH-XXXX</a:t>
            </a:r>
          </a:p>
          <a:p>
            <a:pPr marL="285750" indent="-285750">
              <a:buFont typeface="Arial" charset="0"/>
              <a:buChar char="•"/>
            </a:pPr>
            <a:r>
              <a:rPr lang="sv-SE" sz="1600" dirty="0" smtClean="0">
                <a:solidFill>
                  <a:schemeClr val="tx1"/>
                </a:solidFill>
              </a:rPr>
              <a:t>Test case change log</a:t>
            </a:r>
          </a:p>
          <a:p>
            <a:pPr marL="285750" indent="-285750">
              <a:buFont typeface="Arial" charset="0"/>
              <a:buChar char="•"/>
            </a:pPr>
            <a:r>
              <a:rPr lang="sv-SE" sz="1600" dirty="0" smtClean="0">
                <a:solidFill>
                  <a:schemeClr val="tx1"/>
                </a:solidFill>
              </a:rPr>
              <a:t>etc </a:t>
            </a:r>
          </a:p>
          <a:p>
            <a:pPr marL="285750" indent="-285750">
              <a:buFont typeface="Arial" charset="0"/>
              <a:buChar char="•"/>
            </a:pPr>
            <a:endParaRPr lang="sv-SE" sz="1600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charset="0"/>
              <a:buChar char="•"/>
            </a:pPr>
            <a:endParaRPr lang="sv-SE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84261" y="3632133"/>
            <a:ext cx="3240360" cy="660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ADD ANOTHER FAVORITE VIEW</a:t>
            </a:r>
            <a:endParaRPr lang="sv-SE" sz="11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2" name="Picture 2" descr="\\Vcn.ds.volvo.net\cli-hm\hm0114\A022595\My Documents\Icons\PNG\32px\001-home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2" y="501298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\\Vcn.ds.volvo.net\cli-hm\hm0114\A022595\My Documents\Icons\PNG\32px\006-pencil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8" y="1271068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\\Vcn.ds.volvo.net\cli-hm\hm0114\A022595\My Documents\Icons\PNG\32px\047-stack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8" y="2136025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\\Vcn.ds.volvo.net\cli-hm\hm0114\A022595\My Documents\Icons\PNG\32px\093-drawer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2" y="2996952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\\Vcn.ds.volvo.net\cli-hm\hm0114\A022595\My Documents\Icons\PNG\32px\149-cog.png"/>
          <p:cNvPicPr>
            <a:picLocks noChangeAspect="1" noChangeArrowheads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8" y="5238890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" y="867427"/>
            <a:ext cx="75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OVERVIEW</a:t>
            </a:r>
            <a:endParaRPr lang="sv-SE" sz="9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" y="1640182"/>
            <a:ext cx="75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TEST CREATOR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2" y="2501785"/>
            <a:ext cx="75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SEQUENCE HANDLER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3" y="3429000"/>
            <a:ext cx="75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TEST CASE MANAGER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4" y="5618436"/>
            <a:ext cx="75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SETTINGS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1" name="Picture 7" descr="\\Vcn.ds.volvo.net\cli-hm\hm0114\A022595\My Documents\Icons\PNG\32px\269-info.png"/>
          <p:cNvPicPr>
            <a:picLocks noChangeAspect="1" noChangeArrowheads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2" y="5987292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-5" y="6353052"/>
            <a:ext cx="75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HELP &amp; INFO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2" name="Picture 8" descr="\\Vcn.ds.volvo.net\cli-hm\hm0114\A022595\My Documents\Icons\PNG\32px\155-pie-chart.png"/>
          <p:cNvPicPr>
            <a:picLocks noChangeAspect="1" noChangeArrowheads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11" y="4529465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-6" y="4898659"/>
            <a:ext cx="75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STATISTICS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7372" y="4192436"/>
            <a:ext cx="65644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784261" y="468154"/>
            <a:ext cx="3240360" cy="14162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smtClean="0">
                <a:latin typeface="Segoe UI Light" panose="020B0502040204020203" pitchFamily="34" charset="0"/>
              </a:rPr>
              <a:t>ONGOING TESTS : </a:t>
            </a:r>
            <a:r>
              <a:rPr lang="sv-SE" dirty="0" smtClean="0">
                <a:latin typeface="Segoe UI Semibold" panose="020B0702040204020203" pitchFamily="34" charset="0"/>
              </a:rPr>
              <a:t>SITE GOT</a:t>
            </a:r>
          </a:p>
          <a:p>
            <a:r>
              <a:rPr lang="sv-SE" sz="1200" dirty="0">
                <a:latin typeface="Segoe UI Semibold" panose="020B0702040204020203" pitchFamily="34" charset="0"/>
              </a:rPr>
              <a:t> </a:t>
            </a:r>
            <a:r>
              <a:rPr lang="sv-SE" sz="1200" dirty="0" smtClean="0">
                <a:latin typeface="Segoe UI Semibold" panose="020B0702040204020203" pitchFamily="34" charset="0"/>
              </a:rPr>
              <a:t>    </a:t>
            </a:r>
            <a:r>
              <a:rPr lang="sv-SE" sz="1200" dirty="0" smtClean="0">
                <a:latin typeface="Segoe UI Light" panose="020B0502040204020203" pitchFamily="34" charset="0"/>
              </a:rPr>
              <a:t>FH-1824 PVT Total w1607 [ 34% ]</a:t>
            </a:r>
          </a:p>
          <a:p>
            <a:r>
              <a:rPr lang="sv-SE" sz="1200" dirty="0">
                <a:latin typeface="Segoe UI Light" panose="020B0502040204020203" pitchFamily="34" charset="0"/>
              </a:rPr>
              <a:t> </a:t>
            </a:r>
            <a:r>
              <a:rPr lang="sv-SE" sz="1200" dirty="0" smtClean="0">
                <a:latin typeface="Segoe UI Light" panose="020B0502040204020203" pitchFamily="34" charset="0"/>
              </a:rPr>
              <a:t>    FH-1407 PVT Dev P2967 w1606 [ 4% ]</a:t>
            </a:r>
          </a:p>
          <a:p>
            <a:r>
              <a:rPr lang="sv-SE" sz="1200" dirty="0">
                <a:latin typeface="Segoe UI Light" panose="020B0502040204020203" pitchFamily="34" charset="0"/>
              </a:rPr>
              <a:t> </a:t>
            </a:r>
            <a:r>
              <a:rPr lang="sv-SE" sz="1200" dirty="0" smtClean="0">
                <a:latin typeface="Segoe UI Light" panose="020B0502040204020203" pitchFamily="34" charset="0"/>
              </a:rPr>
              <a:t>    FH-1381 PVT Dev I-See E QJ w1605 [ 35% ]</a:t>
            </a:r>
            <a:endParaRPr lang="sv-SE" sz="1200" dirty="0">
              <a:latin typeface="Segoe UI Light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84261" y="3061324"/>
            <a:ext cx="3240360" cy="40141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Take a look</a:t>
            </a:r>
            <a:endParaRPr lang="sv-SE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84261" y="2046447"/>
            <a:ext cx="2016224" cy="10148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latin typeface="Segoe UI Light" panose="020B0502040204020203" pitchFamily="34" charset="0"/>
              </a:rPr>
              <a:t>TASKHANDLER</a:t>
            </a:r>
            <a:endParaRPr lang="sv-SE" dirty="0">
              <a:latin typeface="Segoe UI Light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800485" y="2046448"/>
            <a:ext cx="1224136" cy="10228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smtClean="0">
                <a:latin typeface="Segoe UI Semibold" panose="020B0702040204020203" pitchFamily="34" charset="0"/>
              </a:rPr>
              <a:t>12</a:t>
            </a:r>
          </a:p>
          <a:p>
            <a:pPr algn="ctr"/>
            <a:r>
              <a:rPr lang="sv-SE" sz="1100" dirty="0" smtClean="0">
                <a:latin typeface="Segoe UI Semibold" panose="020B0702040204020203" pitchFamily="34" charset="0"/>
              </a:rPr>
              <a:t>TASKS</a:t>
            </a:r>
            <a:endParaRPr lang="sv-SE" dirty="0">
              <a:latin typeface="Segoe UI Semibold" panose="020B0702040204020203" pitchFamily="34" charset="0"/>
            </a:endParaRPr>
          </a:p>
        </p:txBody>
      </p:sp>
      <p:pic>
        <p:nvPicPr>
          <p:cNvPr id="37" name="Picture 2" descr="\\Vcn.ds.volvo.net\cli-hm\hm0114\A022595\My Documents\Icons\PNG\16px\323-circle-right.png"/>
          <p:cNvPicPr>
            <a:picLocks noChangeAspect="1" noChangeArrowheads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460" y="883128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\\Vcn.ds.volvo.net\cli-hm\hm0114\A022595\My Documents\Icons\PNG\16px\323-circle-right.png"/>
          <p:cNvPicPr>
            <a:picLocks noChangeAspect="1" noChangeArrowheads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460" y="1096589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\\Vcn.ds.volvo.net\cli-hm\hm0114\A022595\My Documents\Icons\PNG\16px\323-circle-right.png"/>
          <p:cNvPicPr>
            <a:picLocks noChangeAspect="1" noChangeArrowheads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460" y="1316609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\\Vcn.ds.volvo.net\cli-hm\hm0114\A022595\My Documents\Icons\PNG\32px\267-plus.png"/>
          <p:cNvPicPr>
            <a:picLocks noChangeAspect="1" noChangeArrowheads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860" y="3841541"/>
            <a:ext cx="202556" cy="24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89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75557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25400" dist="127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endParaRPr lang="sv-SE" sz="1200" dirty="0" smtClean="0">
              <a:latin typeface="Segoe UI Light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sv-SE" sz="1400" dirty="0">
              <a:latin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1207111"/>
            <a:ext cx="755571" cy="82494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latin typeface="Segoe UI Light" panose="020B0502040204020203" pitchFamily="34" charset="0"/>
              </a:rPr>
              <a:t>     </a:t>
            </a:r>
            <a:endParaRPr lang="sv-SE" dirty="0">
              <a:latin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182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dirty="0" smtClean="0">
                <a:latin typeface="Segoe UI Light" panose="020B0502040204020203" pitchFamily="34" charset="0"/>
              </a:rPr>
              <a:t>    </a:t>
            </a:r>
            <a:r>
              <a:rPr lang="sv-SE" sz="1600" dirty="0" smtClean="0">
                <a:latin typeface="Segoe UI Semibold" panose="020B0702040204020203" pitchFamily="34" charset="0"/>
              </a:rPr>
              <a:t>PVT</a:t>
            </a:r>
            <a:r>
              <a:rPr lang="sv-SE" sz="1600" dirty="0" smtClean="0">
                <a:latin typeface="Segoe UI Light" panose="020B0502040204020203" pitchFamily="34" charset="0"/>
              </a:rPr>
              <a:t> TEST MANAGER					           </a:t>
            </a:r>
            <a:r>
              <a:rPr lang="sv-SE" sz="1200" dirty="0" smtClean="0">
                <a:latin typeface="Segoe UI Light" panose="020B0502040204020203" pitchFamily="34" charset="0"/>
              </a:rPr>
              <a:t>Test leader         Johan J</a:t>
            </a:r>
            <a:endParaRPr lang="sv-SE" sz="1200" dirty="0">
              <a:latin typeface="Segoe UI Light" panose="020B0502040204020203" pitchFamily="34" charset="0"/>
            </a:endParaRPr>
          </a:p>
        </p:txBody>
      </p:sp>
      <p:pic>
        <p:nvPicPr>
          <p:cNvPr id="1027" name="Picture 3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0" y="6768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\\Vcn.ds.volvo.net\cli-hm\hm0114\A022595\My Documents\Icons\PNG\16px\114-us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6768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\\Vcn.ds.volvo.net\cli-hm\hm0114\A022595\My Documents\Icons\PNG\16px\142-key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902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99592" y="468154"/>
            <a:ext cx="3672408" cy="62444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endParaRPr lang="sv-SE" sz="1600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charset="0"/>
              <a:buChar char="•"/>
            </a:pPr>
            <a:endParaRPr lang="sv-SE" sz="1600" dirty="0">
              <a:solidFill>
                <a:schemeClr val="tx1"/>
              </a:solidFill>
            </a:endParaRPr>
          </a:p>
        </p:txBody>
      </p:sp>
      <p:pic>
        <p:nvPicPr>
          <p:cNvPr id="2" name="Picture 2" descr="\\Vcn.ds.volvo.net\cli-hm\hm0114\A022595\My Documents\Icons\PNG\32px\001-home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2" y="501298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\\Vcn.ds.volvo.net\cli-hm\hm0114\A022595\My Documents\Icons\PNG\32px\006-pencil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8" y="1271068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\\Vcn.ds.volvo.net\cli-hm\hm0114\A022595\My Documents\Icons\PNG\32px\047-stack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8" y="2136025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\\Vcn.ds.volvo.net\cli-hm\hm0114\A022595\My Documents\Icons\PNG\32px\093-drawer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2" y="2996952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\\Vcn.ds.volvo.net\cli-hm\hm0114\A022595\My Documents\Icons\PNG\32px\149-cog.png"/>
          <p:cNvPicPr>
            <a:picLocks noChangeAspect="1" noChangeArrowheads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8" y="5238890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" y="867427"/>
            <a:ext cx="75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OVERVIEW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" y="1640182"/>
            <a:ext cx="75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TEST CREATOR</a:t>
            </a:r>
            <a:endParaRPr lang="sv-SE" sz="9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2" y="2501785"/>
            <a:ext cx="75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SEQUENCE HANDLER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3" y="3429000"/>
            <a:ext cx="75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TEST CASE MANAGER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4" y="5618436"/>
            <a:ext cx="75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SETTINGS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1" name="Picture 7" descr="\\Vcn.ds.volvo.net\cli-hm\hm0114\A022595\My Documents\Icons\PNG\32px\269-info.png"/>
          <p:cNvPicPr>
            <a:picLocks noChangeAspect="1" noChangeArrowheads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2" y="5987292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-5" y="6353052"/>
            <a:ext cx="75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HELP &amp; INFO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2" name="Picture 8" descr="\\Vcn.ds.volvo.net\cli-hm\hm0114\A022595\My Documents\Icons\PNG\32px\155-pie-chart.png"/>
          <p:cNvPicPr>
            <a:picLocks noChangeAspect="1" noChangeArrowheads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11" y="4529465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-6" y="4898659"/>
            <a:ext cx="75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STATISTICS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7372" y="4192436"/>
            <a:ext cx="65644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432304" y="318254"/>
            <a:ext cx="711696" cy="65397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sv-SE" sz="16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026" name="Picture 2" descr="\\Vcn.ds.volvo.net\cli-hm\hm0114\A022595\My Documents\Icons\PNG\32px\049-folder-open.png"/>
          <p:cNvPicPr>
            <a:picLocks noChangeAspect="1" noChangeArrowheads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752" y="501667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8432305" y="867057"/>
            <a:ext cx="7118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OPEN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3" name="Picture 3" descr="\\Vcn.ds.volvo.net\cli-hm\hm0114\A022595\My Documents\Icons\PNG\32px\047-stack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644" y="2032058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\Vcn.ds.volvo.net\cli-hm\hm0114\A022595\My Documents\Icons\PNG\32px\099-floppy-disk.png"/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752" y="1298840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8432305" y="1663339"/>
            <a:ext cx="75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SAVE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27196" y="2388052"/>
            <a:ext cx="711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ADD SEQUENCE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029" name="Picture 5" descr="\\Vcn.ds.volvo.net\cli-hm\hm0114\A022595\My Documents\Icons\PNG\32px\185-clipboard.png"/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752" y="2996952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8427196" y="3362712"/>
            <a:ext cx="711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ADD ROUTINE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29909" y="1268761"/>
            <a:ext cx="3385134" cy="2992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rPr>
              <a:t>Test name ...</a:t>
            </a:r>
            <a:endParaRPr lang="sv-SE" sz="12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603804" y="468154"/>
            <a:ext cx="3672408" cy="62444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endParaRPr lang="sv-SE" sz="1600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charset="0"/>
              <a:buChar char="•"/>
            </a:pPr>
            <a:endParaRPr lang="sv-SE" sz="16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716016" y="1254649"/>
            <a:ext cx="3442022" cy="299204"/>
          </a:xfrm>
          <a:prstGeom prst="rect">
            <a:avLst/>
          </a:prstGeom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START OF TEST</a:t>
            </a:r>
            <a:endParaRPr lang="sv-SE" sz="1400" dirty="0">
              <a:solidFill>
                <a:schemeClr val="bg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718997" y="1939144"/>
            <a:ext cx="3442022" cy="29920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CHECK</a:t>
            </a:r>
            <a:endParaRPr lang="sv-SE" sz="1400" dirty="0">
              <a:solidFill>
                <a:schemeClr val="bg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39180" y="936362"/>
            <a:ext cx="2877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>
                <a:latin typeface="Segoe UI Light" panose="020B0502040204020203" pitchFamily="34" charset="0"/>
              </a:rPr>
              <a:t>PROCEDURE:</a:t>
            </a:r>
            <a:endParaRPr lang="sv-SE" sz="1200" dirty="0">
              <a:latin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12912" y="1596672"/>
            <a:ext cx="3442022" cy="299204"/>
          </a:xfrm>
          <a:prstGeom prst="rect">
            <a:avLst/>
          </a:prstGeom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READ OUT FAULT CODES</a:t>
            </a:r>
            <a:endParaRPr lang="sv-SE" sz="1400" dirty="0">
              <a:solidFill>
                <a:schemeClr val="bg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718997" y="2620880"/>
            <a:ext cx="3442022" cy="29920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BASE LOOP 1</a:t>
            </a:r>
            <a:endParaRPr lang="sv-SE" sz="1400" dirty="0">
              <a:solidFill>
                <a:schemeClr val="bg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718997" y="2284590"/>
            <a:ext cx="3442022" cy="299204"/>
          </a:xfrm>
          <a:prstGeom prst="rect">
            <a:avLst/>
          </a:prstGeom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GO / NO GO</a:t>
            </a:r>
            <a:endParaRPr lang="sv-SE" sz="1400" dirty="0">
              <a:solidFill>
                <a:schemeClr val="bg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716016" y="2956977"/>
            <a:ext cx="3442022" cy="29920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BASE LOOP 2</a:t>
            </a:r>
            <a:endParaRPr lang="sv-SE" sz="1400" dirty="0">
              <a:solidFill>
                <a:schemeClr val="bg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718997" y="3294096"/>
            <a:ext cx="3442022" cy="299204"/>
          </a:xfrm>
          <a:prstGeom prst="rect">
            <a:avLst/>
          </a:prstGeom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READ OUT FAULT CODES</a:t>
            </a:r>
            <a:endParaRPr lang="sv-SE" sz="1400" dirty="0">
              <a:solidFill>
                <a:schemeClr val="bg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718997" y="3964730"/>
            <a:ext cx="3442022" cy="299204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TOTAL</a:t>
            </a:r>
            <a:endParaRPr lang="sv-SE" sz="1400" dirty="0">
              <a:solidFill>
                <a:schemeClr val="bg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712912" y="3631465"/>
            <a:ext cx="3442022" cy="299204"/>
          </a:xfrm>
          <a:prstGeom prst="rect">
            <a:avLst/>
          </a:prstGeom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MINI EXPEDITION</a:t>
            </a:r>
            <a:endParaRPr lang="sv-SE" sz="1400" dirty="0">
              <a:solidFill>
                <a:schemeClr val="bg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12912" y="4300022"/>
            <a:ext cx="3442022" cy="299204"/>
          </a:xfrm>
          <a:prstGeom prst="rect">
            <a:avLst/>
          </a:prstGeom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READ OUT FAULT CODES</a:t>
            </a:r>
            <a:endParaRPr lang="sv-SE" sz="1400" dirty="0">
              <a:solidFill>
                <a:schemeClr val="bg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716016" y="4632765"/>
            <a:ext cx="3442022" cy="299204"/>
          </a:xfrm>
          <a:prstGeom prst="rect">
            <a:avLst/>
          </a:prstGeom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END OF TEST</a:t>
            </a:r>
            <a:endParaRPr lang="sv-SE" sz="1400" dirty="0">
              <a:solidFill>
                <a:schemeClr val="bg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20156" y="5589241"/>
            <a:ext cx="2877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>
                <a:latin typeface="Segoe UI Light" panose="020B0502040204020203" pitchFamily="34" charset="0"/>
              </a:rPr>
              <a:t>RECCURING ROUTINES:</a:t>
            </a:r>
            <a:endParaRPr lang="sv-SE" sz="1200" dirty="0">
              <a:latin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18997" y="5881664"/>
            <a:ext cx="3442022" cy="299204"/>
          </a:xfrm>
          <a:prstGeom prst="rect">
            <a:avLst/>
          </a:prstGeom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DAILY INSPECTION</a:t>
            </a:r>
            <a:endParaRPr lang="sv-SE" sz="1400" dirty="0">
              <a:solidFill>
                <a:schemeClr val="bg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91454" y="588642"/>
            <a:ext cx="3524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>
                <a:latin typeface="Segoe UI Light" panose="020B0502040204020203" pitchFamily="34" charset="0"/>
              </a:rPr>
              <a:t>PROCEDURE: </a:t>
            </a:r>
            <a:r>
              <a:rPr lang="sv-SE" sz="1400" dirty="0" smtClean="0">
                <a:latin typeface="Segoe UI Light" panose="020B0502040204020203" pitchFamily="34" charset="0"/>
              </a:rPr>
              <a:t>PVT TOTAL (Default)</a:t>
            </a:r>
            <a:endParaRPr lang="sv-SE" sz="1400" dirty="0">
              <a:latin typeface="Segoe UI Light" panose="020B0502040204020203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716016" y="6222732"/>
            <a:ext cx="3442022" cy="299204"/>
          </a:xfrm>
          <a:prstGeom prst="rect">
            <a:avLst/>
          </a:prstGeom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SAVE LOG FILES</a:t>
            </a:r>
            <a:endParaRPr lang="sv-SE" sz="1400" dirty="0">
              <a:solidFill>
                <a:schemeClr val="bg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030288" y="1654375"/>
            <a:ext cx="3385134" cy="2992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rPr>
              <a:t>Test leader</a:t>
            </a:r>
            <a:endParaRPr lang="sv-SE" sz="12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190816" y="1654375"/>
            <a:ext cx="224606" cy="29920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sz="12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17" name="Picture 6" descr="\\Vcn.ds.volvo.net\cli-hm\hm0114\A022595\My Documents\Icons\PNG\16px\324-circle-down.png"/>
          <p:cNvPicPr>
            <a:picLocks noChangeAspect="1" noChangeArrowheads="1"/>
          </p:cNvPicPr>
          <p:nvPr/>
        </p:nvPicPr>
        <p:blipFill>
          <a:blip r:embed="rId1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414" y="1701596"/>
            <a:ext cx="183687" cy="22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1115617" y="577484"/>
            <a:ext cx="2877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>
                <a:latin typeface="Segoe UI Light" panose="020B0502040204020203" pitchFamily="34" charset="0"/>
              </a:rPr>
              <a:t>CREATE TEST</a:t>
            </a:r>
            <a:endParaRPr lang="sv-SE" sz="1400" dirty="0">
              <a:latin typeface="Segoe UI Light" panose="020B0502040204020203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030288" y="6124029"/>
            <a:ext cx="3368812" cy="358290"/>
          </a:xfrm>
          <a:prstGeom prst="roundRect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latin typeface="Segoe UI Light" panose="020B0502040204020203" pitchFamily="34" charset="0"/>
              </a:rPr>
              <a:t>SAVE</a:t>
            </a:r>
            <a:endParaRPr lang="sv-SE" sz="1400" dirty="0">
              <a:latin typeface="Segoe UI Light" panose="020B050204020402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18598" y="934552"/>
            <a:ext cx="2877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>
                <a:latin typeface="Segoe UI Light" panose="020B0502040204020203" pitchFamily="34" charset="0"/>
              </a:rPr>
              <a:t>SETUP:</a:t>
            </a:r>
            <a:endParaRPr lang="sv-SE" sz="1200" dirty="0">
              <a:latin typeface="Segoe UI Light" panose="020B0502040204020203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18598" y="2059687"/>
            <a:ext cx="2877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>
                <a:latin typeface="Segoe UI Light" panose="020B0502040204020203" pitchFamily="34" charset="0"/>
              </a:rPr>
              <a:t>TEST OBJECT:</a:t>
            </a:r>
            <a:endParaRPr lang="sv-SE" sz="1200" dirty="0">
              <a:latin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30288" y="2392086"/>
            <a:ext cx="3385134" cy="2992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rPr>
              <a:t>Vehicle </a:t>
            </a:r>
            <a:r>
              <a:rPr lang="sv-S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rPr>
              <a:t>(Automatically from GHOST?)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190816" y="2392086"/>
            <a:ext cx="224606" cy="29920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sz="12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73" name="Picture 6" descr="\\Vcn.ds.volvo.net\cli-hm\hm0114\A022595\My Documents\Icons\PNG\16px\324-circle-down.png"/>
          <p:cNvPicPr>
            <a:picLocks noChangeAspect="1" noChangeArrowheads="1"/>
          </p:cNvPicPr>
          <p:nvPr/>
        </p:nvPicPr>
        <p:blipFill>
          <a:blip r:embed="rId1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414" y="2439307"/>
            <a:ext cx="183687" cy="22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/>
          <p:cNvSpPr/>
          <p:nvPr/>
        </p:nvSpPr>
        <p:spPr>
          <a:xfrm>
            <a:off x="1030288" y="2781308"/>
            <a:ext cx="3385134" cy="2992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rPr>
              <a:t>Software </a:t>
            </a:r>
            <a:r>
              <a:rPr lang="sv-S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rPr>
              <a:t>(Automatically from GHOST?)</a:t>
            </a:r>
            <a:endParaRPr lang="sv-SE" sz="12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190816" y="2781308"/>
            <a:ext cx="224606" cy="29920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sz="12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76" name="Picture 6" descr="\\Vcn.ds.volvo.net\cli-hm\hm0114\A022595\My Documents\Icons\PNG\16px\324-circle-down.png"/>
          <p:cNvPicPr>
            <a:picLocks noChangeAspect="1" noChangeArrowheads="1"/>
          </p:cNvPicPr>
          <p:nvPr/>
        </p:nvPicPr>
        <p:blipFill>
          <a:blip r:embed="rId1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414" y="2828529"/>
            <a:ext cx="183687" cy="22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/>
          <p:cNvSpPr/>
          <p:nvPr/>
        </p:nvSpPr>
        <p:spPr>
          <a:xfrm>
            <a:off x="1030288" y="3181063"/>
            <a:ext cx="3385134" cy="2992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rPr>
              <a:t>WBS </a:t>
            </a:r>
            <a:r>
              <a:rPr lang="sv-S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rPr>
              <a:t>(Automatically from GHOST?)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18598" y="3669065"/>
            <a:ext cx="2877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>
                <a:latin typeface="Segoe UI Light" panose="020B0502040204020203" pitchFamily="34" charset="0"/>
              </a:rPr>
              <a:t>EQUIPMENT:</a:t>
            </a:r>
            <a:endParaRPr lang="sv-SE" sz="1200" dirty="0">
              <a:latin typeface="Segoe UI Light" panose="020B0502040204020203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030289" y="4008544"/>
            <a:ext cx="2784743" cy="2992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rPr>
              <a:t>M-logger</a:t>
            </a:r>
            <a:endParaRPr lang="sv-SE" sz="12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608264" y="4008544"/>
            <a:ext cx="224606" cy="29920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sz="12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83" name="Picture 6" descr="\\Vcn.ds.volvo.net\cli-hm\hm0114\A022595\My Documents\Icons\PNG\16px\324-circle-down.png"/>
          <p:cNvPicPr>
            <a:picLocks noChangeAspect="1" noChangeArrowheads="1"/>
          </p:cNvPicPr>
          <p:nvPr/>
        </p:nvPicPr>
        <p:blipFill>
          <a:blip r:embed="rId1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862" y="4055766"/>
            <a:ext cx="183687" cy="22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/>
          <p:cNvSpPr/>
          <p:nvPr/>
        </p:nvSpPr>
        <p:spPr>
          <a:xfrm>
            <a:off x="3923929" y="4008544"/>
            <a:ext cx="491115" cy="29920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ADD</a:t>
            </a:r>
            <a:endParaRPr lang="sv-SE" sz="12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55532" y="4329196"/>
            <a:ext cx="2877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sv-SE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</a:rPr>
              <a:t>Trailer (ID)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sv-SE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</a:rPr>
              <a:t>Container (ID)</a:t>
            </a:r>
            <a:endParaRPr lang="sv-SE" sz="1200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2050" name="Picture 2" descr="\\Vcn.ds.volvo.net\cli-hm\hm0114\A022595\My Documents\Icons\PNG\16px\049-folder-open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917" y="67043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\\Vcn.ds.volvo.net\cli-hm\hm0114\A022595\My Documents\Icons\PNG\16px\146-wrench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9" y="67311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\\Vcn.ds.volvo.net\cli-hm\hm0114\A022595\My Documents\Icons\PNG\16px\177-truck.png"/>
          <p:cNvPicPr>
            <a:picLocks noChangeAspect="1" noChangeArrowheads="1"/>
          </p:cNvPicPr>
          <p:nvPr/>
        </p:nvPicPr>
        <p:blipFill>
          <a:blip r:embed="rId1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17" y="2135478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\\Vcn.ds.volvo.net\cli-hm\hm0114\A022595\My Documents\Icons\PNG\16px\149-cog.png"/>
          <p:cNvPicPr>
            <a:picLocks noChangeAspect="1" noChangeArrowheads="1"/>
          </p:cNvPicPr>
          <p:nvPr/>
        </p:nvPicPr>
        <p:blipFill>
          <a:blip r:embed="rId1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84" y="1012801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\\Vcn.ds.volvo.net\cli-hm\hm0114\A022595\My Documents\Icons\PNG\16px\169-hammer2.png"/>
          <p:cNvPicPr>
            <a:picLocks noChangeAspect="1" noChangeArrowheads="1"/>
          </p:cNvPicPr>
          <p:nvPr/>
        </p:nvPicPr>
        <p:blipFill>
          <a:blip r:embed="rId2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09" y="3758989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115617" y="4950083"/>
            <a:ext cx="2877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>
                <a:latin typeface="Segoe UI Light" panose="020B0502040204020203" pitchFamily="34" charset="0"/>
              </a:rPr>
              <a:t>PERSONNEL:</a:t>
            </a:r>
            <a:endParaRPr lang="sv-SE" sz="1200" dirty="0">
              <a:latin typeface="Segoe UI Light" panose="020B0502040204020203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027308" y="5281828"/>
            <a:ext cx="2784743" cy="2992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rPr>
              <a:t>Peter Andersson</a:t>
            </a:r>
            <a:endParaRPr lang="sv-SE" sz="12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05283" y="5281828"/>
            <a:ext cx="224606" cy="29920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sz="12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87" name="Picture 6" descr="\\Vcn.ds.volvo.net\cli-hm\hm0114\A022595\My Documents\Icons\PNG\16px\324-circle-down.png"/>
          <p:cNvPicPr>
            <a:picLocks noChangeAspect="1" noChangeArrowheads="1"/>
          </p:cNvPicPr>
          <p:nvPr/>
        </p:nvPicPr>
        <p:blipFill>
          <a:blip r:embed="rId1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881" y="5329050"/>
            <a:ext cx="183687" cy="22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/>
          <p:cNvSpPr/>
          <p:nvPr/>
        </p:nvSpPr>
        <p:spPr>
          <a:xfrm>
            <a:off x="3920948" y="5281828"/>
            <a:ext cx="491115" cy="29920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ADD</a:t>
            </a:r>
            <a:endParaRPr lang="sv-SE" sz="12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52551" y="5602480"/>
            <a:ext cx="2877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sv-SE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</a:rPr>
              <a:t>Driver team GOT</a:t>
            </a:r>
          </a:p>
        </p:txBody>
      </p:sp>
      <p:pic>
        <p:nvPicPr>
          <p:cNvPr id="2055" name="Picture 7" descr="\\Vcn.ds.volvo.net\cli-hm\hm0114\A022595\My Documents\Icons\PNG\16px\115-users.png"/>
          <p:cNvPicPr>
            <a:picLocks noChangeAspect="1" noChangeArrowheads="1"/>
          </p:cNvPicPr>
          <p:nvPr/>
        </p:nvPicPr>
        <p:blipFill>
          <a:blip r:embed="rId2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84" y="5014928"/>
            <a:ext cx="17145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10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75557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25400" dist="127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endParaRPr lang="sv-SE" sz="1200" dirty="0" smtClean="0">
              <a:latin typeface="Segoe UI Light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sv-SE" sz="1400" dirty="0">
              <a:latin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3011202"/>
            <a:ext cx="755571" cy="838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latin typeface="Segoe UI Light" panose="020B0502040204020203" pitchFamily="34" charset="0"/>
              </a:rPr>
              <a:t>     </a:t>
            </a:r>
            <a:endParaRPr lang="sv-SE" dirty="0">
              <a:latin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182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dirty="0" smtClean="0">
                <a:latin typeface="Segoe UI Light" panose="020B0502040204020203" pitchFamily="34" charset="0"/>
              </a:rPr>
              <a:t>    </a:t>
            </a:r>
            <a:r>
              <a:rPr lang="sv-SE" sz="1600" dirty="0" smtClean="0">
                <a:latin typeface="Segoe UI Semibold" panose="020B0702040204020203" pitchFamily="34" charset="0"/>
              </a:rPr>
              <a:t>PVT</a:t>
            </a:r>
            <a:r>
              <a:rPr lang="sv-SE" sz="1600" dirty="0" smtClean="0">
                <a:latin typeface="Segoe UI Light" panose="020B0502040204020203" pitchFamily="34" charset="0"/>
              </a:rPr>
              <a:t> </a:t>
            </a:r>
            <a:r>
              <a:rPr lang="sv-SE" sz="16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TEST MANAGER</a:t>
            </a:r>
            <a:r>
              <a:rPr lang="sv-SE" sz="1600" dirty="0" smtClean="0">
                <a:latin typeface="Segoe UI Light" panose="020B0502040204020203" pitchFamily="34" charset="0"/>
              </a:rPr>
              <a:t>					           </a:t>
            </a:r>
            <a:r>
              <a:rPr lang="sv-SE" sz="1200" dirty="0" smtClean="0">
                <a:latin typeface="Segoe UI Light" panose="020B0502040204020203" pitchFamily="34" charset="0"/>
              </a:rPr>
              <a:t>Editor</a:t>
            </a:r>
            <a:r>
              <a:rPr lang="sv-SE" sz="1600" dirty="0" smtClean="0">
                <a:latin typeface="Segoe UI Light" panose="020B0502040204020203" pitchFamily="34" charset="0"/>
              </a:rPr>
              <a:t>            </a:t>
            </a:r>
            <a:r>
              <a:rPr lang="sv-SE" sz="1200" dirty="0" smtClean="0">
                <a:latin typeface="Segoe UI Light" panose="020B0502040204020203" pitchFamily="34" charset="0"/>
              </a:rPr>
              <a:t>Arto Mattila</a:t>
            </a:r>
            <a:endParaRPr lang="sv-SE" sz="1200" dirty="0">
              <a:latin typeface="Segoe UI Light" panose="020B0502040204020203" pitchFamily="34" charset="0"/>
            </a:endParaRPr>
          </a:p>
        </p:txBody>
      </p:sp>
      <p:pic>
        <p:nvPicPr>
          <p:cNvPr id="1027" name="Picture 3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0" y="6768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\\Vcn.ds.volvo.net\cli-hm\hm0114\A022595\My Documents\Icons\PNG\16px\114-us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6768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\\Vcn.ds.volvo.net\cli-hm\hm0114\A022595\My Documents\Icons\PNG\16px\142-key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902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\\Vcn.ds.volvo.net\cli-hm\hm0114\A022595\My Documents\Icons\PNG\32px\001-home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2" y="501298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\\Vcn.ds.volvo.net\cli-hm\hm0114\A022595\My Documents\Icons\PNG\32px\006-pencil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8" y="1271068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\\Vcn.ds.volvo.net\cli-hm\hm0114\A022595\My Documents\Icons\PNG\32px\047-stack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8" y="2136025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\\Vcn.ds.volvo.net\cli-hm\hm0114\A022595\My Documents\Icons\PNG\32px\093-drawer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2" y="2996952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\\Vcn.ds.volvo.net\cli-hm\hm0114\A022595\My Documents\Icons\PNG\32px\149-cog.png"/>
          <p:cNvPicPr>
            <a:picLocks noChangeAspect="1" noChangeArrowheads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8" y="5238890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" y="867427"/>
            <a:ext cx="75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OVERVIEW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" y="1640182"/>
            <a:ext cx="75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TEST CREATOR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2" y="2501785"/>
            <a:ext cx="75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SEQUENCE HANDLER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3" y="3429000"/>
            <a:ext cx="75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TEST CASE MANAGER</a:t>
            </a:r>
            <a:endParaRPr lang="sv-SE" sz="9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4" y="5618436"/>
            <a:ext cx="75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SETTINGS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1" name="Picture 7" descr="\\Vcn.ds.volvo.net\cli-hm\hm0114\A022595\My Documents\Icons\PNG\32px\269-info.png"/>
          <p:cNvPicPr>
            <a:picLocks noChangeAspect="1" noChangeArrowheads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2" y="5987292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-5" y="6353052"/>
            <a:ext cx="75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HELP &amp; INFO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2" name="Picture 8" descr="\\Vcn.ds.volvo.net\cli-hm\hm0114\A022595\My Documents\Icons\PNG\32px\155-pie-chart.png"/>
          <p:cNvPicPr>
            <a:picLocks noChangeAspect="1" noChangeArrowheads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11" y="4529465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-6" y="4898659"/>
            <a:ext cx="75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STATISTICS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7372" y="4192436"/>
            <a:ext cx="65644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\\Vcn.ds.volvo.net\cli-hm\hm0114\A022595\My Documents\Icons\PNG\16px\323-circle-right.png"/>
          <p:cNvPicPr>
            <a:picLocks noChangeAspect="1" noChangeArrowheads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460" y="883128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\\Vcn.ds.volvo.net\cli-hm\hm0114\A022595\My Documents\Icons\PNG\16px\323-circle-right.png"/>
          <p:cNvPicPr>
            <a:picLocks noChangeAspect="1" noChangeArrowheads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460" y="1096589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\\Vcn.ds.volvo.net\cli-hm\hm0114\A022595\My Documents\Icons\PNG\16px\323-circle-right.png"/>
          <p:cNvPicPr>
            <a:picLocks noChangeAspect="1" noChangeArrowheads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460" y="1316609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899592" y="468154"/>
            <a:ext cx="8125029" cy="1031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     </a:t>
            </a:r>
            <a:r>
              <a:rPr lang="sv-SE" sz="16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Search test case</a:t>
            </a:r>
            <a:endParaRPr lang="sv-SE" sz="16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42850" y="941607"/>
            <a:ext cx="4312664" cy="2992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rPr>
              <a:t>Live search results ...</a:t>
            </a:r>
            <a:endParaRPr lang="sv-SE" sz="12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2050" name="Picture 2" descr="\\Vcn.ds.volvo.net\cli-hm\hm0114\A022595\My Documents\Icons\PNG\16px\135-search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97" y="615043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899591" y="1593956"/>
            <a:ext cx="8125029" cy="4524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smtClean="0">
                <a:latin typeface="Segoe UI Light" panose="020B0502040204020203" pitchFamily="34" charset="0"/>
              </a:rPr>
              <a:t>TC</a:t>
            </a:r>
            <a:endParaRPr lang="sv-SE" sz="12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3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8432304" y="318254"/>
            <a:ext cx="711696" cy="65397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sv-SE" sz="16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75557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25400" dist="127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endParaRPr lang="sv-SE" sz="1200" dirty="0" smtClean="0">
              <a:latin typeface="Segoe UI Light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sv-SE" sz="1400" dirty="0">
              <a:latin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3011202"/>
            <a:ext cx="755571" cy="838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latin typeface="Segoe UI Light" panose="020B0502040204020203" pitchFamily="34" charset="0"/>
              </a:rPr>
              <a:t>     </a:t>
            </a:r>
            <a:endParaRPr lang="sv-SE" dirty="0">
              <a:latin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182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dirty="0" smtClean="0">
                <a:latin typeface="Segoe UI Light" panose="020B0502040204020203" pitchFamily="34" charset="0"/>
              </a:rPr>
              <a:t>    </a:t>
            </a:r>
            <a:r>
              <a:rPr lang="sv-SE" sz="1600" dirty="0" smtClean="0">
                <a:latin typeface="Segoe UI Semibold" panose="020B0702040204020203" pitchFamily="34" charset="0"/>
              </a:rPr>
              <a:t>PVT</a:t>
            </a:r>
            <a:r>
              <a:rPr lang="sv-SE" sz="1600" dirty="0" smtClean="0">
                <a:latin typeface="Segoe UI Light" panose="020B0502040204020203" pitchFamily="34" charset="0"/>
              </a:rPr>
              <a:t> </a:t>
            </a:r>
            <a:r>
              <a:rPr lang="sv-SE" sz="16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TEST MANAGER</a:t>
            </a:r>
            <a:r>
              <a:rPr lang="sv-SE" sz="1600" dirty="0" smtClean="0">
                <a:latin typeface="Segoe UI Light" panose="020B0502040204020203" pitchFamily="34" charset="0"/>
              </a:rPr>
              <a:t>					           </a:t>
            </a:r>
            <a:r>
              <a:rPr lang="sv-SE" sz="1200" dirty="0" smtClean="0">
                <a:latin typeface="Segoe UI Light" panose="020B0502040204020203" pitchFamily="34" charset="0"/>
              </a:rPr>
              <a:t>Editor</a:t>
            </a:r>
            <a:r>
              <a:rPr lang="sv-SE" sz="1600" dirty="0" smtClean="0">
                <a:latin typeface="Segoe UI Light" panose="020B0502040204020203" pitchFamily="34" charset="0"/>
              </a:rPr>
              <a:t>            </a:t>
            </a:r>
            <a:r>
              <a:rPr lang="sv-SE" sz="1200" dirty="0" smtClean="0">
                <a:latin typeface="Segoe UI Light" panose="020B0502040204020203" pitchFamily="34" charset="0"/>
              </a:rPr>
              <a:t>Arto Mattila</a:t>
            </a:r>
            <a:endParaRPr lang="sv-SE" sz="1200" dirty="0">
              <a:latin typeface="Segoe UI Light" panose="020B0502040204020203" pitchFamily="34" charset="0"/>
            </a:endParaRPr>
          </a:p>
        </p:txBody>
      </p:sp>
      <p:pic>
        <p:nvPicPr>
          <p:cNvPr id="1027" name="Picture 3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0" y="6768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\\Vcn.ds.volvo.net\cli-hm\hm0114\A022595\My Documents\Icons\PNG\16px\114-us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6768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\\Vcn.ds.volvo.net\cli-hm\hm0114\A022595\My Documents\Icons\PNG\16px\142-key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902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\\Vcn.ds.volvo.net\cli-hm\hm0114\A022595\My Documents\Icons\PNG\32px\001-home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2" y="501298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\\Vcn.ds.volvo.net\cli-hm\hm0114\A022595\My Documents\Icons\PNG\32px\006-pencil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8" y="1271068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\\Vcn.ds.volvo.net\cli-hm\hm0114\A022595\My Documents\Icons\PNG\32px\047-stack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8" y="2136025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\\Vcn.ds.volvo.net\cli-hm\hm0114\A022595\My Documents\Icons\PNG\32px\093-drawer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2" y="2996952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\\Vcn.ds.volvo.net\cli-hm\hm0114\A022595\My Documents\Icons\PNG\32px\149-cog.png"/>
          <p:cNvPicPr>
            <a:picLocks noChangeAspect="1" noChangeArrowheads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8" y="5238890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" y="867427"/>
            <a:ext cx="75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OVERVIEW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" y="1640182"/>
            <a:ext cx="75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TEST CREATOR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2" y="2501785"/>
            <a:ext cx="75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SEQUENCE HANDLER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3" y="3429000"/>
            <a:ext cx="75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TEST CASE MANAGER</a:t>
            </a:r>
            <a:endParaRPr lang="sv-SE" sz="9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4" y="5618436"/>
            <a:ext cx="75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SETTINGS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1" name="Picture 7" descr="\\Vcn.ds.volvo.net\cli-hm\hm0114\A022595\My Documents\Icons\PNG\32px\269-info.png"/>
          <p:cNvPicPr>
            <a:picLocks noChangeAspect="1" noChangeArrowheads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2" y="5987292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-5" y="6353052"/>
            <a:ext cx="75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HELP &amp; INFO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2" name="Picture 8" descr="\\Vcn.ds.volvo.net\cli-hm\hm0114\A022595\My Documents\Icons\PNG\32px\155-pie-chart.png"/>
          <p:cNvPicPr>
            <a:picLocks noChangeAspect="1" noChangeArrowheads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11" y="4529465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-6" y="4898659"/>
            <a:ext cx="75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STATISTICS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7372" y="4192436"/>
            <a:ext cx="65644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99591" y="449669"/>
            <a:ext cx="7416825" cy="62628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     </a:t>
            </a:r>
            <a:r>
              <a:rPr lang="sv-SE" sz="16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Create / Edit test case</a:t>
            </a:r>
            <a:endParaRPr lang="sv-SE" sz="1600" dirty="0"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31" name="Picture 3" descr="\\Vcn.ds.volvo.net\cli-hm\hm0114\A022595\My Documents\Icons\PNG\16px\035-file-tex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74" y="604289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1035672" y="1520855"/>
            <a:ext cx="2940453" cy="11304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rPr>
              <a:t>Description...</a:t>
            </a:r>
            <a:endParaRPr lang="sv-SE" sz="12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37670" y="2757559"/>
            <a:ext cx="2940453" cy="928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rPr>
              <a:t>Expected result...</a:t>
            </a:r>
            <a:endParaRPr lang="sv-SE" sz="12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1" name="Picture 8" descr="\\Vcn.ds.volvo.net\cli-hm\HM0114\A022595\My Documents\Icons\PNG\32px\204-link.png"/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793" y="516970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9" descr="\\Vcn.ds.volvo.net\cli-hm\HM0114\A022595\My Documents\Icons\PNG\32px\303-loop2.png"/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752" y="1337974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\\Vcn.ds.volvo.net\cli-hm\HM0114\A022595\My Documents\Icons\PNG\32px\072-location.png"/>
          <p:cNvPicPr>
            <a:picLocks noChangeAspect="1" noChangeArrowheads="1"/>
          </p:cNvPicPr>
          <p:nvPr/>
        </p:nvPicPr>
        <p:blipFill>
          <a:blip r:embed="rId1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752" y="2216230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2" descr="\\Vcn.ds.volvo.net\cli-hm\HM0114\A022595\My Documents\Icons\PNG\32px\146-wrench.png"/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752" y="3089023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1040300" y="3803140"/>
            <a:ext cx="2940453" cy="3171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rPr>
              <a:t>Variantfilter...</a:t>
            </a:r>
            <a:endParaRPr lang="sv-SE" sz="12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037940" y="4594512"/>
            <a:ext cx="847145" cy="259229"/>
          </a:xfrm>
          <a:prstGeom prst="roundRect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latin typeface="Segoe UI Light" panose="020B0502040204020203" pitchFamily="34" charset="0"/>
              </a:rPr>
              <a:t>04-TLV</a:t>
            </a:r>
            <a:endParaRPr lang="sv-SE" sz="800" dirty="0">
              <a:latin typeface="Segoe UI Light" panose="020B0502040204020203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035671" y="4910628"/>
            <a:ext cx="847145" cy="259229"/>
          </a:xfrm>
          <a:prstGeom prst="roundRect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latin typeface="Segoe UI Light" panose="020B0502040204020203" pitchFamily="34" charset="0"/>
              </a:rPr>
              <a:t>23-HDV</a:t>
            </a:r>
            <a:endParaRPr lang="sv-SE" sz="800" dirty="0">
              <a:latin typeface="Segoe UI Light" panose="020B0502040204020203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35671" y="5243602"/>
            <a:ext cx="847145" cy="25922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latin typeface="Segoe UI Light" panose="020B0502040204020203" pitchFamily="34" charset="0"/>
              </a:rPr>
              <a:t>D4-MDV</a:t>
            </a:r>
            <a:endParaRPr lang="sv-SE" sz="800" dirty="0">
              <a:latin typeface="Segoe UI Light" panose="020B0502040204020203" pitchFamily="34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035216" y="4594512"/>
            <a:ext cx="847145" cy="259229"/>
          </a:xfrm>
          <a:prstGeom prst="roundRect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latin typeface="Segoe UI Light" panose="020B0502040204020203" pitchFamily="34" charset="0"/>
              </a:rPr>
              <a:t>28-HDV</a:t>
            </a:r>
            <a:endParaRPr lang="sv-SE" sz="800" dirty="0">
              <a:latin typeface="Segoe UI Light" panose="020B0502040204020203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035216" y="4910628"/>
            <a:ext cx="847145" cy="259229"/>
          </a:xfrm>
          <a:prstGeom prst="roundRect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latin typeface="Segoe UI Light" panose="020B0502040204020203" pitchFamily="34" charset="0"/>
              </a:rPr>
              <a:t>24-HDV</a:t>
            </a:r>
            <a:endParaRPr lang="sv-SE" sz="800" dirty="0">
              <a:latin typeface="Segoe UI Light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7462" y="4198783"/>
            <a:ext cx="272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sv-SE" sz="1200" dirty="0" smtClean="0">
                <a:latin typeface="Segoe UI Light" panose="020B0502040204020203" pitchFamily="34" charset="0"/>
              </a:rPr>
              <a:t>PRODUCT CLASS FILTER</a:t>
            </a:r>
            <a:endParaRPr lang="sv-SE" sz="1200" dirty="0">
              <a:latin typeface="Segoe UI Light" panose="020B0502040204020203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3044971" y="4594512"/>
            <a:ext cx="847145" cy="25922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latin typeface="Segoe UI Light" panose="020B0502040204020203" pitchFamily="34" charset="0"/>
              </a:rPr>
              <a:t>29-HDV</a:t>
            </a:r>
            <a:endParaRPr lang="sv-SE" sz="800" dirty="0">
              <a:latin typeface="Segoe UI Light" panose="020B0502040204020203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044971" y="4910628"/>
            <a:ext cx="847145" cy="259229"/>
          </a:xfrm>
          <a:prstGeom prst="roundRect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latin typeface="Segoe UI Light" panose="020B0502040204020203" pitchFamily="34" charset="0"/>
              </a:rPr>
              <a:t>D3-HDV</a:t>
            </a:r>
            <a:endParaRPr lang="sv-SE" sz="800" dirty="0">
              <a:latin typeface="Segoe UI Light" panose="020B0502040204020203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035216" y="5243602"/>
            <a:ext cx="847145" cy="25922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latin typeface="Segoe UI Light" panose="020B0502040204020203" pitchFamily="34" charset="0"/>
              </a:rPr>
              <a:t>63-HDV</a:t>
            </a:r>
            <a:endParaRPr lang="sv-SE" sz="800" dirty="0">
              <a:latin typeface="Segoe UI Light" panose="020B0502040204020203" pitchFamily="34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044971" y="5243602"/>
            <a:ext cx="847145" cy="25922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latin typeface="Segoe UI Light" panose="020B0502040204020203" pitchFamily="34" charset="0"/>
              </a:rPr>
              <a:t>06-MDV</a:t>
            </a:r>
            <a:endParaRPr lang="sv-SE" sz="800" dirty="0">
              <a:latin typeface="Segoe UI Light" panose="020B0502040204020203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035670" y="5571059"/>
            <a:ext cx="847145" cy="259229"/>
          </a:xfrm>
          <a:prstGeom prst="roundRect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latin typeface="Segoe UI Light" panose="020B0502040204020203" pitchFamily="34" charset="0"/>
              </a:rPr>
              <a:t>A1-MDV</a:t>
            </a:r>
            <a:endParaRPr lang="sv-SE" sz="800" dirty="0">
              <a:latin typeface="Segoe UI Light" panose="020B0502040204020203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035215" y="5571059"/>
            <a:ext cx="847145" cy="25922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latin typeface="Segoe UI Light" panose="020B0502040204020203" pitchFamily="34" charset="0"/>
              </a:rPr>
              <a:t>A2-MHDV</a:t>
            </a:r>
            <a:endParaRPr lang="sv-SE" sz="800" dirty="0">
              <a:latin typeface="Segoe UI Light" panose="020B0502040204020203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3044970" y="5571059"/>
            <a:ext cx="847145" cy="25922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latin typeface="Segoe UI Light" panose="020B0502040204020203" pitchFamily="34" charset="0"/>
              </a:rPr>
              <a:t>A3-MDV</a:t>
            </a:r>
            <a:endParaRPr lang="sv-SE" sz="800" dirty="0">
              <a:latin typeface="Segoe UI Light" panose="020B0502040204020203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035671" y="5897803"/>
            <a:ext cx="847145" cy="25922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latin typeface="Segoe UI Light" panose="020B0502040204020203" pitchFamily="34" charset="0"/>
              </a:rPr>
              <a:t>A4-MHDV</a:t>
            </a:r>
            <a:endParaRPr lang="sv-SE" sz="800" dirty="0">
              <a:latin typeface="Segoe UI Light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213728" y="4219927"/>
            <a:ext cx="272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>
                <a:latin typeface="Segoe UI Light" panose="020B0502040204020203" pitchFamily="34" charset="0"/>
              </a:rPr>
              <a:t>     </a:t>
            </a:r>
            <a:r>
              <a:rPr lang="sv-SE" sz="1200" dirty="0" smtClean="0">
                <a:latin typeface="Segoe UI Light" panose="020B0502040204020203" pitchFamily="34" charset="0"/>
              </a:rPr>
              <a:t>TAGS</a:t>
            </a:r>
            <a:endParaRPr lang="sv-SE" sz="1400" dirty="0">
              <a:latin typeface="Segoe UI Light" panose="020B0502040204020203" pitchFamily="34" charset="0"/>
            </a:endParaRPr>
          </a:p>
        </p:txBody>
      </p:sp>
      <p:pic>
        <p:nvPicPr>
          <p:cNvPr id="63" name="Picture 6" descr="\\Vcn.ds.volvo.net\cli-hm\hm0114\A022595\My Documents\Icons\PNG\16px\055-price-tags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534" y="4330030"/>
            <a:ext cx="1905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5" descr="\\VCN.DS.VOLVO.NET\CLI-HM\HM0114\A022595\My Documents\Icons\PNG\16px\348-filter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74" y="4294685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8432305" y="864124"/>
            <a:ext cx="711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LINK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32304" y="1718005"/>
            <a:ext cx="711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REPETITION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432304" y="2637821"/>
            <a:ext cx="711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LOCATION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432305" y="3454783"/>
            <a:ext cx="711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TOOLS NEEDED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4292535" y="4589258"/>
            <a:ext cx="847145" cy="168408"/>
          </a:xfrm>
          <a:prstGeom prst="round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latin typeface="Segoe UI Light" panose="020B0502040204020203" pitchFamily="34" charset="0"/>
              </a:rPr>
              <a:t>DAYLIGHT</a:t>
            </a:r>
            <a:endParaRPr lang="sv-SE" sz="800" dirty="0">
              <a:latin typeface="Segoe UI Light" panose="020B0502040204020203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200250" y="4585124"/>
            <a:ext cx="847145" cy="168408"/>
          </a:xfrm>
          <a:prstGeom prst="round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latin typeface="Segoe UI Light" panose="020B0502040204020203" pitchFamily="34" charset="0"/>
              </a:rPr>
              <a:t>DRIVING</a:t>
            </a:r>
            <a:endParaRPr lang="sv-SE" sz="800" dirty="0">
              <a:latin typeface="Segoe UI Light" panose="020B0502040204020203" pitchFamily="34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4292535" y="4805810"/>
            <a:ext cx="847145" cy="168408"/>
          </a:xfrm>
          <a:prstGeom prst="round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latin typeface="Segoe UI Light" panose="020B0502040204020203" pitchFamily="34" charset="0"/>
              </a:rPr>
              <a:t>VM RUNNING</a:t>
            </a:r>
            <a:endParaRPr lang="sv-SE" sz="800" dirty="0">
              <a:latin typeface="Segoe UI Light" panose="020B0502040204020203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5200250" y="4819267"/>
            <a:ext cx="847145" cy="168408"/>
          </a:xfrm>
          <a:prstGeom prst="round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latin typeface="Segoe UI Light" panose="020B0502040204020203" pitchFamily="34" charset="0"/>
              </a:rPr>
              <a:t>HILLY</a:t>
            </a:r>
            <a:endParaRPr lang="sv-SE" sz="800" dirty="0">
              <a:latin typeface="Segoe UI Light" panose="020B0502040204020203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92535" y="5243602"/>
            <a:ext cx="272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>
                <a:latin typeface="Segoe UI Light" panose="020B0502040204020203" pitchFamily="34" charset="0"/>
              </a:rPr>
              <a:t>    USED IN SEQUENCE</a:t>
            </a:r>
            <a:endParaRPr lang="sv-SE" sz="1200" dirty="0">
              <a:latin typeface="Segoe UI Light" panose="020B0502040204020203" pitchFamily="34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292535" y="5576101"/>
            <a:ext cx="847145" cy="168408"/>
          </a:xfrm>
          <a:prstGeom prst="roundRect">
            <a:avLst/>
          </a:prstGeom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latin typeface="Segoe UI Light" panose="020B0502040204020203" pitchFamily="34" charset="0"/>
              </a:rPr>
              <a:t>TOTAL</a:t>
            </a:r>
            <a:endParaRPr lang="sv-SE" sz="800" dirty="0">
              <a:latin typeface="Segoe UI Light" panose="020B0502040204020203" pitchFamily="34" charset="0"/>
            </a:endParaRPr>
          </a:p>
        </p:txBody>
      </p:sp>
      <p:pic>
        <p:nvPicPr>
          <p:cNvPr id="75" name="Picture 16" descr="\\Vcn.ds.volvo.net\cli-hm\hm0114\A022595\My Documents\Icons\PNG\16px\189-tree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644" y="530264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ounded Rectangle 75"/>
          <p:cNvSpPr/>
          <p:nvPr/>
        </p:nvSpPr>
        <p:spPr>
          <a:xfrm>
            <a:off x="5200250" y="5576000"/>
            <a:ext cx="847145" cy="168408"/>
          </a:xfrm>
          <a:prstGeom prst="roundRect">
            <a:avLst/>
          </a:prstGeom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latin typeface="Segoe UI Light" panose="020B0502040204020203" pitchFamily="34" charset="0"/>
              </a:rPr>
              <a:t>P1234 DEV</a:t>
            </a:r>
            <a:endParaRPr lang="sv-SE" sz="800" dirty="0">
              <a:latin typeface="Segoe UI Light" panose="020B0502040204020203" pitchFamily="34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4108454" y="695729"/>
            <a:ext cx="0" cy="546130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220528" y="1038032"/>
            <a:ext cx="272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     </a:t>
            </a:r>
            <a:r>
              <a:rPr lang="sv-SE" sz="12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ADD IMAGE</a:t>
            </a:r>
            <a:endParaRPr lang="sv-SE" sz="14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23835" y="1363412"/>
            <a:ext cx="272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>
                <a:latin typeface="Segoe UI Light" panose="020B0502040204020203" pitchFamily="34" charset="0"/>
              </a:rPr>
              <a:t>     </a:t>
            </a:r>
            <a:r>
              <a:rPr lang="sv-SE" sz="1200" dirty="0" smtClean="0">
                <a:latin typeface="Segoe UI Light" panose="020B0502040204020203" pitchFamily="34" charset="0"/>
              </a:rPr>
              <a:t>CATEGORY</a:t>
            </a:r>
            <a:endParaRPr lang="sv-SE" sz="1400" dirty="0">
              <a:latin typeface="Segoe UI Light" panose="020B0502040204020203" pitchFamily="34" charset="0"/>
            </a:endParaRPr>
          </a:p>
        </p:txBody>
      </p:sp>
      <p:pic>
        <p:nvPicPr>
          <p:cNvPr id="81" name="Picture 19" descr="\\Vcn.ds.volvo.net\cli-hm\hm0114\A022595\My Documents\Icons\PNG\16px\207-eye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584" y="1471411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ounded Rectangle 81"/>
          <p:cNvSpPr/>
          <p:nvPr/>
        </p:nvSpPr>
        <p:spPr>
          <a:xfrm>
            <a:off x="4292534" y="1732744"/>
            <a:ext cx="847145" cy="16840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latin typeface="Segoe UI Light" panose="020B0502040204020203" pitchFamily="34" charset="0"/>
              </a:rPr>
              <a:t>PRIVATE</a:t>
            </a:r>
            <a:endParaRPr lang="sv-SE" sz="800" dirty="0">
              <a:latin typeface="Segoe UI Light" panose="020B0502040204020203" pitchFamily="34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5200250" y="1732744"/>
            <a:ext cx="847145" cy="168408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latin typeface="Segoe UI Light" panose="020B0502040204020203" pitchFamily="34" charset="0"/>
              </a:rPr>
              <a:t>DEV</a:t>
            </a:r>
            <a:endParaRPr lang="sv-SE" sz="800" dirty="0">
              <a:latin typeface="Segoe UI Light" panose="020B0502040204020203" pitchFamily="34" charset="0"/>
            </a:endParaRPr>
          </a:p>
        </p:txBody>
      </p:sp>
      <p:pic>
        <p:nvPicPr>
          <p:cNvPr id="1026" name="Picture 2" descr="\\Vcn.ds.volvo.net\cli-hm\hm0114\A022595\My Documents\Icons\PNG\16px\267-plus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69" y="1159438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06139" y="1079771"/>
            <a:ext cx="1643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CONNECT TO PARENT</a:t>
            </a:r>
            <a:endParaRPr lang="sv-SE" sz="12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pic>
        <p:nvPicPr>
          <p:cNvPr id="78" name="Picture 17" descr="\\Vcn.ds.volvo.net\cli-hm\hm0114\A022595\My Documents\Icons\PNG\16px\014-image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584" y="1157608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ounded Rectangle 83"/>
          <p:cNvSpPr/>
          <p:nvPr/>
        </p:nvSpPr>
        <p:spPr>
          <a:xfrm>
            <a:off x="6115485" y="1732744"/>
            <a:ext cx="847145" cy="168408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latin typeface="Segoe UI Light" panose="020B0502040204020203" pitchFamily="34" charset="0"/>
              </a:rPr>
              <a:t>PRODUCTIO N</a:t>
            </a:r>
            <a:endParaRPr lang="sv-SE" sz="800" dirty="0">
              <a:latin typeface="Segoe UI Light" panose="020B0502040204020203" pitchFamily="34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941465" y="6124377"/>
            <a:ext cx="1170871" cy="358290"/>
          </a:xfrm>
          <a:prstGeom prst="roundRect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latin typeface="Segoe UI Light" panose="020B0502040204020203" pitchFamily="34" charset="0"/>
              </a:rPr>
              <a:t>SAVE</a:t>
            </a:r>
            <a:endParaRPr lang="sv-SE" sz="1400" dirty="0">
              <a:latin typeface="Segoe UI Light" panose="020B0502040204020203" pitchFamily="34" charset="0"/>
            </a:endParaRPr>
          </a:p>
        </p:txBody>
      </p:sp>
      <p:pic>
        <p:nvPicPr>
          <p:cNvPr id="13" name="Picture 3" descr="\\VCN.DS.VOLVO.NET\CLI-HM\HM0114\A022595\My Documents\Icons\PNG\16px\099-floppy-disk.png"/>
          <p:cNvPicPr>
            <a:picLocks noChangeAspect="1" noChangeArrowheads="1"/>
          </p:cNvPicPr>
          <p:nvPr/>
        </p:nvPicPr>
        <p:blipFill>
          <a:blip r:embed="rId2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656" y="6212081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90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395536" y="663893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smtClean="0">
                <a:solidFill>
                  <a:schemeClr val="accent1">
                    <a:lumMod val="75000"/>
                  </a:schemeClr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Safety, Usability, Acceptance, Trust, Fun, Expectations,Usage behavior, Knowledge, Distraction</a:t>
            </a:r>
            <a:endParaRPr lang="sv-SE" sz="3200" dirty="0">
              <a:solidFill>
                <a:schemeClr val="accent1">
                  <a:lumMod val="75000"/>
                </a:schemeClr>
              </a:solidFill>
              <a:latin typeface="Bradley Hand ITC" panose="03070402050302030203" pitchFamily="66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2634936"/>
            <a:ext cx="83529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smtClean="0">
                <a:solidFill>
                  <a:srgbClr val="FF0000"/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Light, dark, noise, location, temperature</a:t>
            </a:r>
          </a:p>
          <a:p>
            <a:endParaRPr lang="sv-SE" sz="3200" dirty="0">
              <a:solidFill>
                <a:schemeClr val="accent1">
                  <a:lumMod val="75000"/>
                </a:schemeClr>
              </a:solidFill>
              <a:latin typeface="Bradley Hand ITC" panose="03070402050302030203" pitchFamily="66" charset="0"/>
              <a:cs typeface="Arial" panose="020B0604020202020204" pitchFamily="34" charset="0"/>
            </a:endParaRPr>
          </a:p>
          <a:p>
            <a:r>
              <a:rPr lang="sv-SE" sz="3200" dirty="0" smtClean="0">
                <a:solidFill>
                  <a:schemeClr val="accent1">
                    <a:lumMod val="75000"/>
                  </a:schemeClr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Adaptivity, customization, flexibility, consistency, personalization </a:t>
            </a:r>
            <a:endParaRPr lang="sv-SE" sz="3200" dirty="0">
              <a:solidFill>
                <a:schemeClr val="accent1">
                  <a:lumMod val="75000"/>
                </a:schemeClr>
              </a:solidFill>
              <a:latin typeface="Bradley Hand ITC" panose="03070402050302030203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27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ctangle 1"/>
          <p:cNvSpPr/>
          <p:nvPr/>
        </p:nvSpPr>
        <p:spPr>
          <a:xfrm>
            <a:off x="2946170" y="518771"/>
            <a:ext cx="3253444" cy="6635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smtClean="0">
                <a:latin typeface="Segoe UI Light" panose="020B0502040204020203" pitchFamily="34" charset="0"/>
              </a:rPr>
              <a:t>Username...</a:t>
            </a:r>
            <a:endParaRPr lang="sv-SE" sz="2000" dirty="0">
              <a:latin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46171" y="2219266"/>
            <a:ext cx="1011671" cy="10926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/>
            </a:solidFill>
          </a:ln>
          <a:effectLst>
            <a:innerShdw blurRad="63500" dist="50800" dir="13500000">
              <a:schemeClr val="tx1">
                <a:lumMod val="65000"/>
                <a:lumOff val="35000"/>
                <a:alpha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dirty="0" smtClean="0">
                <a:latin typeface="Segoe UI Light" panose="020B0502040204020203" pitchFamily="34" charset="0"/>
              </a:rPr>
              <a:t>7</a:t>
            </a:r>
            <a:endParaRPr lang="sv-SE" sz="3600" dirty="0">
              <a:latin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46171" y="5882759"/>
            <a:ext cx="3253443" cy="7776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smtClean="0">
                <a:latin typeface="Segoe UI Light" panose="020B0502040204020203" pitchFamily="34" charset="0"/>
              </a:rPr>
              <a:t>LOGIN</a:t>
            </a:r>
            <a:endParaRPr lang="sv-SE" sz="2000" dirty="0">
              <a:latin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182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dirty="0" smtClean="0">
                <a:latin typeface="Segoe UI Light" panose="020B0502040204020203" pitchFamily="34" charset="0"/>
              </a:rPr>
              <a:t>    </a:t>
            </a:r>
            <a:r>
              <a:rPr lang="sv-SE" sz="1600" dirty="0" smtClean="0">
                <a:latin typeface="Segoe UI Semibold" panose="020B0702040204020203" pitchFamily="34" charset="0"/>
              </a:rPr>
              <a:t>PVT</a:t>
            </a:r>
            <a:r>
              <a:rPr lang="sv-SE" sz="1600" dirty="0" smtClean="0">
                <a:latin typeface="Segoe UI Light" panose="020B0502040204020203" pitchFamily="34" charset="0"/>
              </a:rPr>
              <a:t> </a:t>
            </a:r>
            <a:r>
              <a:rPr lang="sv-SE" sz="16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DRIVER INTERFACE</a:t>
            </a:r>
            <a:r>
              <a:rPr lang="sv-SE" sz="1600" dirty="0" smtClean="0">
                <a:latin typeface="Segoe UI Light" panose="020B0502040204020203" pitchFamily="34" charset="0"/>
              </a:rPr>
              <a:t>					          </a:t>
            </a:r>
            <a:endParaRPr lang="sv-SE" sz="1200" dirty="0">
              <a:latin typeface="Segoe UI Light" panose="020B0502040204020203" pitchFamily="34" charset="0"/>
            </a:endParaRPr>
          </a:p>
        </p:txBody>
      </p:sp>
      <p:pic>
        <p:nvPicPr>
          <p:cNvPr id="13" name="Picture 3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0" y="6768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4066165" y="2219266"/>
            <a:ext cx="1011671" cy="10926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/>
            </a:solidFill>
          </a:ln>
          <a:effectLst>
            <a:innerShdw blurRad="63500" dist="50800" dir="13500000">
              <a:schemeClr val="tx1">
                <a:lumMod val="65000"/>
                <a:lumOff val="35000"/>
                <a:alpha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dirty="0" smtClean="0">
                <a:latin typeface="Segoe UI Light" panose="020B0502040204020203" pitchFamily="34" charset="0"/>
              </a:rPr>
              <a:t>8</a:t>
            </a:r>
            <a:endParaRPr lang="sv-SE" sz="3600" dirty="0">
              <a:latin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87944" y="2219266"/>
            <a:ext cx="1011671" cy="10926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/>
            </a:solidFill>
          </a:ln>
          <a:effectLst>
            <a:innerShdw blurRad="63500" dist="50800" dir="13500000">
              <a:schemeClr val="tx1">
                <a:lumMod val="65000"/>
                <a:lumOff val="35000"/>
                <a:alpha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dirty="0" smtClean="0">
                <a:latin typeface="Segoe UI Light" panose="020B0502040204020203" pitchFamily="34" charset="0"/>
              </a:rPr>
              <a:t>9</a:t>
            </a:r>
            <a:endParaRPr lang="sv-SE" sz="3600" dirty="0">
              <a:latin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46170" y="3429000"/>
            <a:ext cx="1011671" cy="10926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/>
            </a:solidFill>
          </a:ln>
          <a:effectLst>
            <a:innerShdw blurRad="63500" dist="50800" dir="13500000">
              <a:schemeClr val="tx1">
                <a:lumMod val="65000"/>
                <a:lumOff val="35000"/>
                <a:alpha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dirty="0" smtClean="0">
                <a:latin typeface="Segoe UI Light" panose="020B0502040204020203" pitchFamily="34" charset="0"/>
              </a:rPr>
              <a:t>4</a:t>
            </a:r>
            <a:endParaRPr lang="sv-SE" sz="3600" dirty="0">
              <a:latin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66165" y="3429000"/>
            <a:ext cx="1011671" cy="10926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/>
            </a:solidFill>
          </a:ln>
          <a:effectLst>
            <a:innerShdw blurRad="63500" dist="50800" dir="13500000">
              <a:schemeClr val="tx1">
                <a:lumMod val="65000"/>
                <a:lumOff val="35000"/>
                <a:alpha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dirty="0">
                <a:latin typeface="Segoe UI Light" panose="020B0502040204020203" pitchFamily="34" charset="0"/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87943" y="3429000"/>
            <a:ext cx="1011671" cy="10926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/>
            </a:solidFill>
          </a:ln>
          <a:effectLst>
            <a:innerShdw blurRad="63500" dist="50800" dir="13500000">
              <a:schemeClr val="tx1">
                <a:lumMod val="65000"/>
                <a:lumOff val="35000"/>
                <a:alpha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dirty="0">
                <a:latin typeface="Segoe UI Light" panose="020B0502040204020203" pitchFamily="34" charset="0"/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46171" y="4650164"/>
            <a:ext cx="1011671" cy="10926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/>
            </a:solidFill>
          </a:ln>
          <a:effectLst>
            <a:innerShdw blurRad="63500" dist="50800" dir="13500000">
              <a:schemeClr val="tx1">
                <a:lumMod val="65000"/>
                <a:lumOff val="35000"/>
                <a:alpha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dirty="0">
                <a:latin typeface="Segoe UI Light" panose="020B0502040204020203" pitchFamily="34" charset="0"/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66164" y="4650164"/>
            <a:ext cx="1011671" cy="10926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/>
            </a:solidFill>
          </a:ln>
          <a:effectLst>
            <a:innerShdw blurRad="63500" dist="50800" dir="13500000">
              <a:schemeClr val="tx1">
                <a:lumMod val="65000"/>
                <a:lumOff val="35000"/>
                <a:alpha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dirty="0">
                <a:latin typeface="Segoe UI Light" panose="020B0502040204020203" pitchFamily="34" charset="0"/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87944" y="4650164"/>
            <a:ext cx="1011671" cy="10926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/>
            </a:solidFill>
          </a:ln>
          <a:effectLst>
            <a:innerShdw blurRad="63500" dist="50800" dir="13500000">
              <a:schemeClr val="tx1">
                <a:lumMod val="65000"/>
                <a:lumOff val="35000"/>
                <a:alpha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dirty="0">
                <a:latin typeface="Segoe UI Light" panose="020B0502040204020203" pitchFamily="34" charset="0"/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46170" y="1348577"/>
            <a:ext cx="3253444" cy="6635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smtClean="0">
                <a:latin typeface="Segoe UI Light" panose="020B0502040204020203" pitchFamily="34" charset="0"/>
              </a:rPr>
              <a:t>Pin code...</a:t>
            </a:r>
            <a:endParaRPr lang="sv-SE" sz="2000" dirty="0">
              <a:latin typeface="Segoe UI Light" panose="020B0502040204020203" pitchFamily="34" charset="0"/>
            </a:endParaRPr>
          </a:p>
        </p:txBody>
      </p:sp>
      <p:pic>
        <p:nvPicPr>
          <p:cNvPr id="7171" name="Picture 3" descr="\\Vcn.ds.volvo.net\cli-hm\hm0114\A022595\My Documents\Icons\PNG\32px\325-circle-left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97486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179736" y="190919"/>
            <a:ext cx="2753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ORGINAL</a:t>
            </a:r>
          </a:p>
        </p:txBody>
      </p:sp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221325" y="773723"/>
            <a:ext cx="5819775" cy="52508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2160764" y="880017"/>
            <a:ext cx="3771900" cy="50597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01600" dist="76200" dir="2700000" algn="tl" rotWithShape="0">
              <a:prstClr val="black">
                <a:alpha val="5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TESTSPECIFICATION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2217914" y="1270541"/>
            <a:ext cx="1495425" cy="459124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01600" dist="76200" dir="2700000" algn="tl" rotWithShape="0">
              <a:prstClr val="black">
                <a:alpha val="5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TESTPROCEDURE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322689" y="1720117"/>
            <a:ext cx="1133475" cy="1038225"/>
            <a:chOff x="0" y="0"/>
            <a:chExt cx="1133475" cy="1038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1133475" cy="1038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TESTSEQUENCE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67" name="Text Box 4"/>
            <p:cNvSpPr txBox="1">
              <a:spLocks noChangeArrowheads="1"/>
            </p:cNvSpPr>
            <p:nvPr/>
          </p:nvSpPr>
          <p:spPr bwMode="auto">
            <a:xfrm>
              <a:off x="85725" y="2476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68" name="Text Box 5"/>
            <p:cNvSpPr txBox="1">
              <a:spLocks noChangeArrowheads="1"/>
            </p:cNvSpPr>
            <p:nvPr/>
          </p:nvSpPr>
          <p:spPr bwMode="auto">
            <a:xfrm>
              <a:off x="85725" y="4762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69" name="Text Box 6"/>
            <p:cNvSpPr txBox="1">
              <a:spLocks noChangeArrowheads="1"/>
            </p:cNvSpPr>
            <p:nvPr/>
          </p:nvSpPr>
          <p:spPr bwMode="auto">
            <a:xfrm>
              <a:off x="85725" y="7048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322689" y="3148867"/>
            <a:ext cx="1133475" cy="1038225"/>
            <a:chOff x="0" y="0"/>
            <a:chExt cx="1133475" cy="1038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1133475" cy="1038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TESTSEQUENCE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63" name="Text Box 12"/>
            <p:cNvSpPr txBox="1">
              <a:spLocks noChangeArrowheads="1"/>
            </p:cNvSpPr>
            <p:nvPr/>
          </p:nvSpPr>
          <p:spPr bwMode="auto">
            <a:xfrm>
              <a:off x="85725" y="2476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64" name="Text Box 13"/>
            <p:cNvSpPr txBox="1">
              <a:spLocks noChangeArrowheads="1"/>
            </p:cNvSpPr>
            <p:nvPr/>
          </p:nvSpPr>
          <p:spPr bwMode="auto">
            <a:xfrm>
              <a:off x="85725" y="4762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65" name="Text Box 14"/>
            <p:cNvSpPr txBox="1">
              <a:spLocks noChangeArrowheads="1"/>
            </p:cNvSpPr>
            <p:nvPr/>
          </p:nvSpPr>
          <p:spPr bwMode="auto">
            <a:xfrm>
              <a:off x="85725" y="7048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</p:grp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2322689" y="2853592"/>
            <a:ext cx="1133475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>
                <a:effectLst/>
                <a:latin typeface="Calibri"/>
                <a:ea typeface="Calibri"/>
                <a:cs typeface="Times New Roman"/>
              </a:rPr>
              <a:t>TESTROUTINE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2322689" y="4244242"/>
            <a:ext cx="1133475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>
                <a:effectLst/>
                <a:latin typeface="Calibri"/>
                <a:ea typeface="Calibri"/>
                <a:cs typeface="Times New Roman"/>
              </a:rPr>
              <a:t>TESTROUTINE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322689" y="4549042"/>
            <a:ext cx="1133475" cy="1038225"/>
            <a:chOff x="0" y="0"/>
            <a:chExt cx="1133475" cy="1038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Text Box 24"/>
            <p:cNvSpPr txBox="1">
              <a:spLocks noChangeArrowheads="1"/>
            </p:cNvSpPr>
            <p:nvPr/>
          </p:nvSpPr>
          <p:spPr bwMode="auto">
            <a:xfrm>
              <a:off x="0" y="0"/>
              <a:ext cx="1133475" cy="1038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TESTSEQUENCE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59" name="Text Box 25"/>
            <p:cNvSpPr txBox="1">
              <a:spLocks noChangeArrowheads="1"/>
            </p:cNvSpPr>
            <p:nvPr/>
          </p:nvSpPr>
          <p:spPr bwMode="auto">
            <a:xfrm>
              <a:off x="85725" y="2476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60" name="Text Box 26"/>
            <p:cNvSpPr txBox="1">
              <a:spLocks noChangeArrowheads="1"/>
            </p:cNvSpPr>
            <p:nvPr/>
          </p:nvSpPr>
          <p:spPr bwMode="auto">
            <a:xfrm>
              <a:off x="85725" y="4762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61" name="Text Box 27"/>
            <p:cNvSpPr txBox="1">
              <a:spLocks noChangeArrowheads="1"/>
            </p:cNvSpPr>
            <p:nvPr/>
          </p:nvSpPr>
          <p:spPr bwMode="auto">
            <a:xfrm>
              <a:off x="85725" y="7048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</p:grp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2322689" y="1515477"/>
            <a:ext cx="1133475" cy="1917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6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600" dirty="0">
                <a:effectLst/>
                <a:latin typeface="Calibri"/>
                <a:ea typeface="Calibri"/>
                <a:cs typeface="Times New Roman"/>
              </a:rPr>
              <a:t> – Start of test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2322689" y="5594684"/>
            <a:ext cx="1133475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6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600" dirty="0">
                <a:effectLst/>
                <a:latin typeface="Calibri"/>
                <a:ea typeface="Calibri"/>
                <a:cs typeface="Times New Roman"/>
              </a:rPr>
              <a:t> – End of test</a:t>
            </a:r>
          </a:p>
        </p:txBody>
      </p:sp>
      <p:sp>
        <p:nvSpPr>
          <p:cNvPr id="49" name="Text Box 30"/>
          <p:cNvSpPr txBox="1">
            <a:spLocks noChangeArrowheads="1"/>
          </p:cNvSpPr>
          <p:nvPr/>
        </p:nvSpPr>
        <p:spPr bwMode="auto">
          <a:xfrm>
            <a:off x="3875264" y="1603917"/>
            <a:ext cx="1828800" cy="247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Daily  </a:t>
            </a:r>
            <a:r>
              <a:rPr lang="en-US" sz="1100" dirty="0" err="1">
                <a:effectLst/>
                <a:latin typeface="Calibri"/>
                <a:ea typeface="Calibri"/>
                <a:cs typeface="Times New Roman"/>
              </a:rPr>
              <a:t>Insp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3875264" y="1937292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Weekly </a:t>
            </a:r>
            <a:r>
              <a:rPr lang="en-US" sz="1100" dirty="0" err="1">
                <a:effectLst/>
                <a:latin typeface="Calibri"/>
                <a:ea typeface="Calibri"/>
                <a:cs typeface="Times New Roman"/>
              </a:rPr>
              <a:t>Insp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3875264" y="2253711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Overnight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293444" y="3783468"/>
            <a:ext cx="1696131" cy="6601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 smtClean="0">
                <a:effectLst/>
                <a:latin typeface="Calibri"/>
                <a:ea typeface="Calibri"/>
                <a:cs typeface="Times New Roman"/>
              </a:rPr>
              <a:t>TESTEQUIPMENT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 –</a:t>
            </a:r>
            <a:br>
              <a:rPr lang="en-US" sz="1100" dirty="0" smtClean="0">
                <a:effectLst/>
                <a:latin typeface="Calibri"/>
                <a:ea typeface="Calibri"/>
                <a:cs typeface="Times New Roman"/>
              </a:rPr>
            </a:br>
            <a:r>
              <a:rPr lang="en-US" sz="1100" dirty="0" err="1" smtClean="0">
                <a:effectLst/>
                <a:latin typeface="Calibri"/>
                <a:ea typeface="Calibri"/>
                <a:cs typeface="Times New Roman"/>
              </a:rPr>
              <a:t>Mlogger</a:t>
            </a:r>
            <a:r>
              <a:rPr lang="en-US" sz="1100" dirty="0">
                <a:latin typeface="Calibri"/>
                <a:ea typeface="Calibri"/>
                <a:cs typeface="Times New Roman"/>
              </a:rPr>
              <a:t/>
            </a:r>
            <a:br>
              <a:rPr lang="en-US" sz="1100" dirty="0"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latin typeface="Calibri"/>
                <a:ea typeface="Calibri"/>
                <a:cs typeface="Times New Roman"/>
              </a:rPr>
              <a:t>Other</a:t>
            </a:r>
            <a:endParaRPr lang="en-US" sz="1100" dirty="0" smtClean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293444" y="2833111"/>
            <a:ext cx="1696131" cy="904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 smtClean="0">
                <a:effectLst/>
                <a:latin typeface="Calibri"/>
                <a:ea typeface="Calibri"/>
                <a:cs typeface="Times New Roman"/>
              </a:rPr>
              <a:t>TESTOBJECT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 –</a:t>
            </a:r>
            <a:br>
              <a:rPr lang="en-US" sz="1100" dirty="0" smtClean="0">
                <a:effectLst/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Vehicle (PROTUS version)</a:t>
            </a:r>
            <a:r>
              <a:rPr lang="en-US" sz="1100" dirty="0">
                <a:latin typeface="Calibri"/>
                <a:ea typeface="Calibri"/>
                <a:cs typeface="Times New Roman"/>
              </a:rPr>
              <a:t/>
            </a:r>
            <a:br>
              <a:rPr lang="en-US" sz="1100" dirty="0"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latin typeface="Calibri"/>
                <a:ea typeface="Calibri"/>
                <a:cs typeface="Times New Roman"/>
              </a:rPr>
              <a:t>SW Release</a:t>
            </a:r>
            <a:r>
              <a:rPr lang="en-US" sz="1100" dirty="0">
                <a:latin typeface="Calibri"/>
                <a:ea typeface="Calibri"/>
                <a:cs typeface="Times New Roman"/>
              </a:rPr>
              <a:t/>
            </a:r>
            <a:br>
              <a:rPr lang="en-US" sz="1100" dirty="0"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latin typeface="Calibri"/>
                <a:ea typeface="Calibri"/>
                <a:cs typeface="Times New Roman"/>
              </a:rPr>
              <a:t>SW Baseline</a:t>
            </a:r>
          </a:p>
        </p:txBody>
      </p:sp>
      <p:sp>
        <p:nvSpPr>
          <p:cNvPr id="72" name="Text Box 31"/>
          <p:cNvSpPr txBox="1">
            <a:spLocks noChangeArrowheads="1"/>
          </p:cNvSpPr>
          <p:nvPr/>
        </p:nvSpPr>
        <p:spPr bwMode="auto">
          <a:xfrm>
            <a:off x="293444" y="1915256"/>
            <a:ext cx="1696131" cy="8588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 smtClean="0">
                <a:effectLst/>
                <a:latin typeface="Calibri"/>
                <a:ea typeface="Calibri"/>
                <a:cs typeface="Times New Roman"/>
              </a:rPr>
              <a:t>PROJECT/S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–</a:t>
            </a:r>
            <a:br>
              <a:rPr lang="en-US" sz="1100" dirty="0" smtClean="0">
                <a:effectLst/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Main project</a:t>
            </a:r>
            <a:br>
              <a:rPr lang="en-US" sz="1100" dirty="0" smtClean="0">
                <a:effectLst/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Co-riding Projects</a:t>
            </a:r>
            <a:br>
              <a:rPr lang="en-US" sz="1100" dirty="0" smtClean="0">
                <a:effectLst/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Other sync</a:t>
            </a:r>
          </a:p>
        </p:txBody>
      </p:sp>
      <p:sp>
        <p:nvSpPr>
          <p:cNvPr id="73" name="Text Box 31"/>
          <p:cNvSpPr txBox="1">
            <a:spLocks noChangeArrowheads="1"/>
          </p:cNvSpPr>
          <p:nvPr/>
        </p:nvSpPr>
        <p:spPr bwMode="auto">
          <a:xfrm>
            <a:off x="293444" y="1000447"/>
            <a:ext cx="1696131" cy="390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 smtClean="0">
                <a:effectLst/>
                <a:latin typeface="Calibri"/>
                <a:ea typeface="Calibri"/>
                <a:cs typeface="Times New Roman"/>
              </a:rPr>
              <a:t>TESTREQUEST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–</a:t>
            </a:r>
            <a:br>
              <a:rPr lang="en-US" sz="1100" dirty="0" smtClean="0">
                <a:effectLst/>
                <a:latin typeface="Calibri"/>
                <a:ea typeface="Calibri"/>
                <a:cs typeface="Times New Roman"/>
              </a:rPr>
            </a:br>
            <a:endParaRPr lang="en-US" sz="1100" dirty="0" smtClean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4" name="Text Box 31"/>
          <p:cNvSpPr txBox="1">
            <a:spLocks noChangeArrowheads="1"/>
          </p:cNvSpPr>
          <p:nvPr/>
        </p:nvSpPr>
        <p:spPr bwMode="auto">
          <a:xfrm>
            <a:off x="293444" y="5087898"/>
            <a:ext cx="1696131" cy="8518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 smtClean="0">
                <a:effectLst/>
                <a:latin typeface="Calibri"/>
                <a:ea typeface="Calibri"/>
                <a:cs typeface="Times New Roman"/>
              </a:rPr>
              <a:t>OTHER 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–</a:t>
            </a:r>
            <a:br>
              <a:rPr lang="en-US" sz="1100" dirty="0" smtClean="0">
                <a:effectLst/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SPEC</a:t>
            </a:r>
            <a:r>
              <a:rPr lang="en-US" sz="1100" dirty="0">
                <a:latin typeface="Calibri"/>
                <a:ea typeface="Calibri"/>
                <a:cs typeface="Times New Roman"/>
              </a:rPr>
              <a:t/>
            </a:r>
            <a:br>
              <a:rPr lang="en-US" sz="1100" dirty="0"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latin typeface="Calibri"/>
                <a:ea typeface="Calibri"/>
                <a:cs typeface="Times New Roman"/>
              </a:rPr>
              <a:t>REQUIREMENT/S</a:t>
            </a:r>
            <a:br>
              <a:rPr lang="en-US" sz="1100" dirty="0" smtClean="0"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latin typeface="Calibri"/>
                <a:ea typeface="Calibri"/>
                <a:cs typeface="Times New Roman"/>
              </a:rPr>
              <a:t>Quest?</a:t>
            </a:r>
            <a:r>
              <a:rPr lang="en-US" sz="1100" dirty="0">
                <a:latin typeface="Calibri"/>
                <a:ea typeface="Calibri"/>
                <a:cs typeface="Times New Roman"/>
              </a:rPr>
              <a:t/>
            </a:r>
            <a:br>
              <a:rPr lang="en-US" sz="1100" dirty="0">
                <a:latin typeface="Calibri"/>
                <a:ea typeface="Calibri"/>
                <a:cs typeface="Times New Roman"/>
              </a:rPr>
            </a:br>
            <a:endParaRPr lang="en-US" sz="110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75" name="Text Box 31"/>
          <p:cNvSpPr txBox="1">
            <a:spLocks noChangeArrowheads="1"/>
          </p:cNvSpPr>
          <p:nvPr/>
        </p:nvSpPr>
        <p:spPr bwMode="auto">
          <a:xfrm>
            <a:off x="293444" y="1461042"/>
            <a:ext cx="1696131" cy="390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 smtClean="0">
                <a:effectLst/>
                <a:latin typeface="Calibri"/>
                <a:ea typeface="Calibri"/>
                <a:cs typeface="Times New Roman"/>
              </a:rPr>
              <a:t>PERSONNEL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–</a:t>
            </a:r>
            <a:br>
              <a:rPr lang="en-US" sz="1100" dirty="0" smtClean="0">
                <a:effectLst/>
                <a:latin typeface="Calibri"/>
                <a:ea typeface="Calibri"/>
                <a:cs typeface="Times New Roman"/>
              </a:rPr>
            </a:br>
            <a:endParaRPr lang="en-US" sz="1100" dirty="0" smtClean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6" name="Text Box 31"/>
          <p:cNvSpPr txBox="1">
            <a:spLocks noChangeArrowheads="1"/>
          </p:cNvSpPr>
          <p:nvPr/>
        </p:nvSpPr>
        <p:spPr bwMode="auto">
          <a:xfrm>
            <a:off x="293444" y="4487732"/>
            <a:ext cx="1696131" cy="4689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 smtClean="0">
                <a:effectLst/>
                <a:latin typeface="Calibri"/>
                <a:ea typeface="Calibri"/>
                <a:cs typeface="Times New Roman"/>
              </a:rPr>
              <a:t>TESTDIARY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 –</a:t>
            </a: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3875264" y="2623092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Trailer swap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71622" y="1115367"/>
            <a:ext cx="2019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TESTPLAN</a:t>
            </a: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3875264" y="2965992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000" dirty="0" smtClean="0">
                <a:effectLst/>
                <a:latin typeface="Calibri"/>
                <a:ea typeface="Calibri"/>
                <a:cs typeface="Times New Roman"/>
              </a:rPr>
              <a:t>Cargo weight</a:t>
            </a:r>
            <a:endParaRPr lang="en-US" sz="1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3875264" y="3327942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24h</a:t>
            </a:r>
            <a:endParaRPr lang="en-US" sz="1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3875264" y="3687747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latin typeface="Calibri"/>
                <a:ea typeface="Calibri"/>
                <a:cs typeface="Times New Roman"/>
              </a:rPr>
              <a:t>Go/NoGo</a:t>
            </a:r>
            <a:endParaRPr lang="en-US" sz="10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068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0" y="5934878"/>
            <a:ext cx="9144000" cy="9231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endParaRPr lang="sv-SE" sz="1200" dirty="0" smtClean="0">
              <a:latin typeface="Segoe UI Light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sv-SE" sz="1400" dirty="0">
              <a:latin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182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dirty="0" smtClean="0">
                <a:latin typeface="Segoe UI Light" panose="020B0502040204020203" pitchFamily="34" charset="0"/>
              </a:rPr>
              <a:t>    </a:t>
            </a:r>
            <a:r>
              <a:rPr lang="sv-SE" sz="1600" dirty="0" smtClean="0">
                <a:latin typeface="Segoe UI Semibold" panose="020B0702040204020203" pitchFamily="34" charset="0"/>
              </a:rPr>
              <a:t>PVT</a:t>
            </a:r>
            <a:r>
              <a:rPr lang="sv-SE" sz="1600" dirty="0" smtClean="0">
                <a:latin typeface="Segoe UI Light" panose="020B0502040204020203" pitchFamily="34" charset="0"/>
              </a:rPr>
              <a:t> </a:t>
            </a:r>
            <a:r>
              <a:rPr lang="sv-SE" sz="16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DRIVER INTERFACE</a:t>
            </a:r>
            <a:r>
              <a:rPr lang="sv-SE" sz="1600" dirty="0" smtClean="0">
                <a:latin typeface="Segoe UI Light" panose="020B0502040204020203" pitchFamily="34" charset="0"/>
              </a:rPr>
              <a:t>					           </a:t>
            </a:r>
            <a:r>
              <a:rPr lang="sv-SE" sz="1200" dirty="0" smtClean="0">
                <a:latin typeface="Segoe UI Light" panose="020B0502040204020203" pitchFamily="34" charset="0"/>
              </a:rPr>
              <a:t>Tester</a:t>
            </a:r>
            <a:r>
              <a:rPr lang="sv-SE" sz="1600" dirty="0" smtClean="0">
                <a:latin typeface="Segoe UI Light" panose="020B0502040204020203" pitchFamily="34" charset="0"/>
              </a:rPr>
              <a:t>            </a:t>
            </a:r>
            <a:r>
              <a:rPr lang="sv-SE" sz="1200" dirty="0" smtClean="0">
                <a:latin typeface="Segoe UI Light" panose="020B0502040204020203" pitchFamily="34" charset="0"/>
              </a:rPr>
              <a:t>Arto Mattila</a:t>
            </a:r>
            <a:endParaRPr lang="sv-SE" sz="1200" dirty="0">
              <a:latin typeface="Segoe UI Light" panose="020B0502040204020203" pitchFamily="34" charset="0"/>
            </a:endParaRPr>
          </a:p>
        </p:txBody>
      </p:sp>
      <p:pic>
        <p:nvPicPr>
          <p:cNvPr id="13" name="Picture 3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0" y="6768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\\Vcn.ds.volvo.net\cli-hm\hm0114\A022595\My Documents\Icons\PNG\16px\114-us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6768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\\Vcn.ds.volvo.net\cli-hm\hm0114\A022595\My Documents\Icons\PNG\16px\142-key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902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663893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ONGOING PVT TESTS AT </a:t>
            </a:r>
            <a:r>
              <a:rPr lang="sv-SE" sz="2800" dirty="0" smtClean="0">
                <a:solidFill>
                  <a:schemeClr val="accent1"/>
                </a:solidFill>
                <a:latin typeface="Segoe UI Light" panose="020B0502040204020203" pitchFamily="34" charset="0"/>
              </a:rPr>
              <a:t>SITE GOT</a:t>
            </a:r>
            <a:endParaRPr lang="sv-SE" sz="2800" dirty="0">
              <a:solidFill>
                <a:schemeClr val="accent1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2228" y="1389584"/>
            <a:ext cx="5348150" cy="8640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 smtClean="0">
                <a:latin typeface="Segoe UI Light" panose="020B0502040204020203" pitchFamily="34" charset="0"/>
              </a:rPr>
              <a:t>FH-1824 Total w1623 IB</a:t>
            </a:r>
            <a:endParaRPr lang="sv-SE" sz="2400" dirty="0">
              <a:latin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44395" y="1389584"/>
            <a:ext cx="1084312" cy="8640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>
                <a:latin typeface="Segoe UI Light" panose="020B0502040204020203" pitchFamily="34" charset="0"/>
              </a:rPr>
              <a:t>44%</a:t>
            </a:r>
          </a:p>
          <a:p>
            <a:pPr algn="ctr"/>
            <a:r>
              <a:rPr lang="sv-SE" sz="1600" dirty="0" smtClean="0">
                <a:latin typeface="Segoe UI Light" panose="020B0502040204020203" pitchFamily="34" charset="0"/>
              </a:rPr>
              <a:t>DONE</a:t>
            </a:r>
            <a:endParaRPr lang="sv-SE" sz="1600" dirty="0">
              <a:latin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68919" y="1389584"/>
            <a:ext cx="1655795" cy="86409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>
                <a:latin typeface="Segoe UI Light" panose="020B0502040204020203" pitchFamily="34" charset="0"/>
              </a:rPr>
              <a:t>LOAD</a:t>
            </a:r>
            <a:endParaRPr lang="sv-SE" sz="1600" dirty="0">
              <a:latin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9912" y="2376016"/>
            <a:ext cx="5348151" cy="8640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 smtClean="0">
                <a:latin typeface="Segoe UI Light" panose="020B0502040204020203" pitchFamily="34" charset="0"/>
              </a:rPr>
              <a:t>FH-1407 SEM w1607</a:t>
            </a:r>
            <a:endParaRPr lang="sv-SE" sz="2400" dirty="0">
              <a:latin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52078" y="2376016"/>
            <a:ext cx="1084312" cy="8640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>
                <a:latin typeface="Segoe UI Light" panose="020B0502040204020203" pitchFamily="34" charset="0"/>
              </a:rPr>
              <a:t>23%</a:t>
            </a:r>
          </a:p>
          <a:p>
            <a:pPr algn="ctr"/>
            <a:r>
              <a:rPr lang="sv-SE" sz="1600" dirty="0" smtClean="0">
                <a:latin typeface="Segoe UI Light" panose="020B0502040204020203" pitchFamily="34" charset="0"/>
              </a:rPr>
              <a:t>DONE</a:t>
            </a:r>
            <a:endParaRPr lang="sv-SE" sz="1600" dirty="0">
              <a:latin typeface="Segoe UI Light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76602" y="2376016"/>
            <a:ext cx="1655795" cy="86409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latin typeface="Segoe UI Light" panose="020B0502040204020203" pitchFamily="34" charset="0"/>
              </a:rPr>
              <a:t>CURRENTLY CHECKED OUT BY:</a:t>
            </a:r>
          </a:p>
          <a:p>
            <a:pPr algn="ctr"/>
            <a:r>
              <a:rPr lang="sv-SE" sz="1400" b="1" dirty="0" smtClean="0">
                <a:latin typeface="Segoe UI Light" panose="020B0502040204020203" pitchFamily="34" charset="0"/>
              </a:rPr>
              <a:t>THE HOOK</a:t>
            </a:r>
            <a:endParaRPr lang="sv-SE" sz="1050" b="1" dirty="0">
              <a:latin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9912" y="3373555"/>
            <a:ext cx="5348151" cy="8640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 smtClean="0">
                <a:latin typeface="Segoe UI Light" panose="020B0502040204020203" pitchFamily="34" charset="0"/>
              </a:rPr>
              <a:t>FH-1381 SEM w1607</a:t>
            </a:r>
            <a:endParaRPr lang="sv-SE" sz="2400" dirty="0">
              <a:latin typeface="Segoe UI Light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52078" y="3373555"/>
            <a:ext cx="1084312" cy="8640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>
                <a:latin typeface="Segoe UI Light" panose="020B0502040204020203" pitchFamily="34" charset="0"/>
              </a:rPr>
              <a:t>5%</a:t>
            </a:r>
          </a:p>
          <a:p>
            <a:pPr algn="ctr"/>
            <a:r>
              <a:rPr lang="sv-SE" sz="1600" dirty="0" smtClean="0">
                <a:latin typeface="Segoe UI Light" panose="020B0502040204020203" pitchFamily="34" charset="0"/>
              </a:rPr>
              <a:t>DONE</a:t>
            </a:r>
            <a:endParaRPr lang="sv-SE" sz="1600" dirty="0">
              <a:latin typeface="Segoe UI Ligh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76602" y="3373555"/>
            <a:ext cx="1655795" cy="864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latin typeface="Segoe UI Light" panose="020B0502040204020203" pitchFamily="34" charset="0"/>
              </a:rPr>
              <a:t>CURRENTLY LOCKED BY </a:t>
            </a:r>
          </a:p>
          <a:p>
            <a:pPr algn="ctr"/>
            <a:r>
              <a:rPr lang="sv-SE" sz="1400" dirty="0" smtClean="0">
                <a:latin typeface="Segoe UI Light" panose="020B0502040204020203" pitchFamily="34" charset="0"/>
              </a:rPr>
              <a:t>TEST LEADER</a:t>
            </a:r>
            <a:endParaRPr lang="sv-SE" sz="1050" b="1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11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0" y="5934878"/>
            <a:ext cx="9144000" cy="9231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sv-SE" sz="1200" dirty="0" smtClean="0">
              <a:latin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182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dirty="0" smtClean="0">
                <a:latin typeface="Segoe UI Light" panose="020B0502040204020203" pitchFamily="34" charset="0"/>
              </a:rPr>
              <a:t>    </a:t>
            </a:r>
            <a:r>
              <a:rPr lang="sv-SE" sz="1600" dirty="0" smtClean="0">
                <a:latin typeface="Segoe UI Semibold" panose="020B0702040204020203" pitchFamily="34" charset="0"/>
              </a:rPr>
              <a:t>PVT</a:t>
            </a:r>
            <a:r>
              <a:rPr lang="sv-SE" sz="1600" dirty="0" smtClean="0">
                <a:latin typeface="Segoe UI Light" panose="020B0502040204020203" pitchFamily="34" charset="0"/>
              </a:rPr>
              <a:t> </a:t>
            </a:r>
            <a:r>
              <a:rPr lang="sv-SE" sz="16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DRIVER INTERFACE</a:t>
            </a:r>
            <a:r>
              <a:rPr lang="sv-SE" sz="1600" dirty="0" smtClean="0">
                <a:latin typeface="Segoe UI Light" panose="020B0502040204020203" pitchFamily="34" charset="0"/>
              </a:rPr>
              <a:t>		</a:t>
            </a:r>
            <a:r>
              <a:rPr lang="sv-SE" sz="1400" dirty="0">
                <a:solidFill>
                  <a:srgbClr val="92D050"/>
                </a:solidFill>
                <a:latin typeface="Segoe UI Light" panose="020B0502040204020203" pitchFamily="34" charset="0"/>
              </a:rPr>
              <a:t>FH-1824 Total w1623 </a:t>
            </a:r>
            <a:r>
              <a:rPr lang="sv-SE" sz="1400" dirty="0" smtClean="0">
                <a:solidFill>
                  <a:srgbClr val="92D050"/>
                </a:solidFill>
                <a:latin typeface="Segoe UI Light" panose="020B0502040204020203" pitchFamily="34" charset="0"/>
              </a:rPr>
              <a:t>IB                                </a:t>
            </a:r>
            <a:r>
              <a:rPr lang="sv-SE" sz="1200" dirty="0" smtClean="0">
                <a:latin typeface="Segoe UI Light" panose="020B0502040204020203" pitchFamily="34" charset="0"/>
              </a:rPr>
              <a:t>Tester</a:t>
            </a:r>
            <a:r>
              <a:rPr lang="sv-SE" sz="1600" dirty="0" smtClean="0">
                <a:latin typeface="Segoe UI Light" panose="020B0502040204020203" pitchFamily="34" charset="0"/>
              </a:rPr>
              <a:t>            </a:t>
            </a:r>
            <a:r>
              <a:rPr lang="sv-SE" sz="1200" dirty="0" smtClean="0">
                <a:latin typeface="Segoe UI Light" panose="020B0502040204020203" pitchFamily="34" charset="0"/>
              </a:rPr>
              <a:t>Arto Mattila</a:t>
            </a:r>
            <a:endParaRPr lang="sv-SE" sz="1200" dirty="0">
              <a:latin typeface="Segoe UI Light" panose="020B0502040204020203" pitchFamily="34" charset="0"/>
            </a:endParaRPr>
          </a:p>
        </p:txBody>
      </p:sp>
      <p:pic>
        <p:nvPicPr>
          <p:cNvPr id="13" name="Picture 3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0" y="6768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\\Vcn.ds.volvo.net\cli-hm\hm0114\A022595\My Documents\Icons\PNG\16px\114-user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6768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\\Vcn.ds.volvo.net\cli-hm\hm0114\A022595\My Documents\Icons\PNG\16px\142-key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902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9364" y="5934878"/>
            <a:ext cx="1043608" cy="9231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latin typeface="Segoe UI Light" panose="020B0502040204020203" pitchFamily="34" charset="0"/>
              </a:rPr>
              <a:t>     </a:t>
            </a:r>
            <a:endParaRPr lang="sv-SE" dirty="0">
              <a:latin typeface="Segoe UI Light" panose="020B0502040204020203" pitchFamily="34" charset="0"/>
            </a:endParaRPr>
          </a:p>
        </p:txBody>
      </p:sp>
      <p:pic>
        <p:nvPicPr>
          <p:cNvPr id="1026" name="Picture 2" descr="\\Vcn.ds.volvo.net\cli-hm\hm0114\A022595\My Documents\Icons\PNG\32px\001-home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68" y="6087576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6451736"/>
            <a:ext cx="10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OVERVIEW</a:t>
            </a:r>
            <a:endParaRPr lang="sv-SE" sz="9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43608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61511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43608" y="6462774"/>
            <a:ext cx="10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TEST CODE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028" name="Picture 4" descr="\\Vcn.ds.volvo.net\cli-hm\hm0114\A022595\My Documents\Icons\PNG\32px\199-upload2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796" y="6085974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8100392" y="6451735"/>
            <a:ext cx="10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CHECK IN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8093373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\\Vcn.ds.volvo.net\cli-hm\hm0114\A022595\My Documents\Icons\PNG\32px\016-camera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75" y="6085974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082271" y="6462773"/>
            <a:ext cx="104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CAMERA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7028656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3759" y="491074"/>
            <a:ext cx="1435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MESSAGES</a:t>
            </a:r>
            <a:endParaRPr lang="sv-SE" sz="16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1520" y="1780838"/>
            <a:ext cx="4176464" cy="8034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I activated the engine heater with a timer, check that it starts by 07:00</a:t>
            </a:r>
          </a:p>
          <a:p>
            <a:r>
              <a:rPr lang="sv-S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HOOK | 2016-08-23 14:23</a:t>
            </a:r>
            <a:endParaRPr lang="sv-S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1520" y="2658195"/>
            <a:ext cx="4176464" cy="8034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Could you please take a picture of that problem you found yesterday.</a:t>
            </a:r>
          </a:p>
          <a:p>
            <a:r>
              <a:rPr lang="sv-S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TESTLEADER| 2016-08-23 12:00</a:t>
            </a:r>
            <a:endParaRPr lang="sv-S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1520" y="893706"/>
            <a:ext cx="4176464" cy="80347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Don’t remove driver card or change it to rest, tachograph test running over time. Check ongoing test cases.</a:t>
            </a:r>
          </a:p>
          <a:p>
            <a:r>
              <a:rPr lang="sv-S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KALLE ANKA| 2016-08-23 14:23</a:t>
            </a:r>
            <a:endParaRPr lang="sv-S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51858" y="488357"/>
            <a:ext cx="1435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TEST STATUS</a:t>
            </a:r>
            <a:endParaRPr lang="sv-SE" sz="16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004048" y="893705"/>
            <a:ext cx="3888432" cy="4017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    ROUTINE 	      | START OF TEST</a:t>
            </a:r>
            <a:endParaRPr lang="sv-SE" sz="1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04048" y="1379102"/>
            <a:ext cx="3888340" cy="4017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    SEQUENCE     | CHECK</a:t>
            </a:r>
            <a:endParaRPr lang="sv-SE" sz="1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004048" y="1867705"/>
            <a:ext cx="3888432" cy="4017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    ROUTINE        | READ OUT FAULTCODES</a:t>
            </a:r>
            <a:endParaRPr lang="sv-SE" sz="1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004048" y="2354941"/>
            <a:ext cx="3888340" cy="4017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    SEQUENCE     | BASE</a:t>
            </a:r>
            <a:endParaRPr lang="sv-SE" sz="1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004048" y="2830562"/>
            <a:ext cx="3888340" cy="40173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    SEQUENCE     | BASE LOOP 2 | [20%]</a:t>
            </a:r>
            <a:endParaRPr lang="sv-SE" sz="1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04048" y="3315000"/>
            <a:ext cx="3888432" cy="4017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    ROUTINE        | READ OUT FAULTCODES</a:t>
            </a:r>
            <a:endParaRPr lang="sv-SE" sz="1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04048" y="3811495"/>
            <a:ext cx="3888340" cy="4017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    ROUTINE        | MINI EXPEDITION</a:t>
            </a:r>
            <a:endParaRPr lang="sv-SE" sz="1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04048" y="4309158"/>
            <a:ext cx="3888432" cy="40173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    SEQUENCE     | TOTAL</a:t>
            </a:r>
            <a:endParaRPr lang="sv-SE" sz="1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030" name="Picture 6" descr="\\Vcn.ds.volvo.net\cli-hm\hm0114\A022595\My Documents\Icons\PNG\16px\309-arrow-right.png"/>
          <p:cNvPicPr>
            <a:picLocks noChangeAspect="1" noChangeArrowheads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8" y="2954240"/>
            <a:ext cx="152400" cy="1828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\\Vcn.ds.volvo.net\cli-hm\hm0114\A022595\My Documents\Icons\PNG\16px\339-checkbox-checked.png"/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578" y="1003133"/>
            <a:ext cx="152400" cy="1828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7" descr="\\Vcn.ds.volvo.net\cli-hm\hm0114\A022595\My Documents\Icons\PNG\16px\339-checkbox-checked.png"/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578" y="1488530"/>
            <a:ext cx="152400" cy="1828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7" descr="\\Vcn.ds.volvo.net\cli-hm\hm0114\A022595\My Documents\Icons\PNG\16px\339-checkbox-checked.png"/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578" y="1977133"/>
            <a:ext cx="152400" cy="1828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7" descr="\\Vcn.ds.volvo.net\cli-hm\hm0114\A022595\My Documents\Icons\PNG\16px\339-checkbox-checked.png"/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578" y="2464369"/>
            <a:ext cx="152400" cy="1828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8" y="3424428"/>
            <a:ext cx="152400" cy="1828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8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578" y="3920923"/>
            <a:ext cx="152400" cy="1828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8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578" y="4418586"/>
            <a:ext cx="152400" cy="1828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230639" y="3999580"/>
            <a:ext cx="4218229" cy="152754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2371" y="3608363"/>
            <a:ext cx="1435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STATS</a:t>
            </a:r>
            <a:endParaRPr lang="sv-SE" sz="16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57401" y="4026614"/>
            <a:ext cx="1156861" cy="11305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smtClean="0">
                <a:solidFill>
                  <a:schemeClr val="accent3"/>
                </a:solidFill>
                <a:latin typeface="Segoe UI Semibold" panose="020B0702040204020203" pitchFamily="34" charset="0"/>
              </a:rPr>
              <a:t>OK</a:t>
            </a:r>
            <a:br>
              <a:rPr lang="sv-SE" sz="2800" dirty="0" smtClean="0">
                <a:solidFill>
                  <a:schemeClr val="accent3"/>
                </a:solidFill>
                <a:latin typeface="Segoe UI Semibold" panose="020B0702040204020203" pitchFamily="34" charset="0"/>
              </a:rPr>
            </a:br>
            <a:r>
              <a:rPr lang="sv-SE" sz="2800" dirty="0" smtClean="0">
                <a:solidFill>
                  <a:schemeClr val="accent3"/>
                </a:solidFill>
                <a:latin typeface="Segoe UI Light" panose="020B0502040204020203" pitchFamily="34" charset="0"/>
              </a:rPr>
              <a:t>230</a:t>
            </a:r>
            <a:endParaRPr lang="sv-SE" sz="2000" dirty="0">
              <a:solidFill>
                <a:schemeClr val="accent3"/>
              </a:solidFill>
              <a:latin typeface="Segoe UI Light" panose="020B0502040204020203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114263" y="4026613"/>
            <a:ext cx="1156861" cy="11425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smtClean="0">
                <a:solidFill>
                  <a:schemeClr val="accent2"/>
                </a:solidFill>
                <a:latin typeface="Segoe UI Semibold" panose="020B0702040204020203" pitchFamily="34" charset="0"/>
              </a:rPr>
              <a:t>NOK</a:t>
            </a:r>
            <a:br>
              <a:rPr lang="sv-SE" sz="2800" dirty="0" smtClean="0">
                <a:solidFill>
                  <a:schemeClr val="accent2"/>
                </a:solidFill>
                <a:latin typeface="Segoe UI Semibold" panose="020B0702040204020203" pitchFamily="34" charset="0"/>
              </a:rPr>
            </a:br>
            <a:r>
              <a:rPr lang="sv-SE" sz="2800" dirty="0" smtClean="0">
                <a:solidFill>
                  <a:schemeClr val="accent2"/>
                </a:solidFill>
                <a:latin typeface="Segoe UI Light" panose="020B0502040204020203" pitchFamily="34" charset="0"/>
              </a:rPr>
              <a:t>22</a:t>
            </a:r>
            <a:endParaRPr lang="sv-SE" sz="2000" dirty="0">
              <a:solidFill>
                <a:schemeClr val="accent2"/>
              </a:solidFill>
              <a:latin typeface="Segoe UI Light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271124" y="4026613"/>
            <a:ext cx="1156861" cy="11425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smtClean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</a:rPr>
              <a:t>REM</a:t>
            </a:r>
            <a:br>
              <a:rPr lang="sv-SE" sz="2800" dirty="0" smtClean="0">
                <a:solidFill>
                  <a:schemeClr val="bg1">
                    <a:lumMod val="65000"/>
                  </a:schemeClr>
                </a:solidFill>
                <a:latin typeface="Segoe UI Semibold" panose="020B0702040204020203" pitchFamily="34" charset="0"/>
              </a:rPr>
            </a:br>
            <a:r>
              <a:rPr lang="sv-SE" sz="28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</a:rPr>
              <a:t>300</a:t>
            </a:r>
            <a:endParaRPr lang="sv-SE" sz="20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1033" name="Picture 9" descr="\\Vcn.ds.volvo.net\cli-hm\hm0114\A022595\My Documents\Icons\PNG\48px\157-stats-bars.png"/>
          <p:cNvPicPr>
            <a:picLocks noChangeAspect="1" noChangeArrowheads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89" y="4327146"/>
            <a:ext cx="45720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251520" y="5217217"/>
            <a:ext cx="4176464" cy="2948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400" dirty="0" smtClean="0">
              <a:latin typeface="Segoe UI Light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51520" y="5217217"/>
            <a:ext cx="1862741" cy="2948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  <a:latin typeface="Segoe UI Light" panose="020B0502040204020203" pitchFamily="34" charset="0"/>
              </a:rPr>
              <a:t>44% DONE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004048" y="4801110"/>
            <a:ext cx="3888340" cy="4017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    ROUTINE        | END OF TEST</a:t>
            </a:r>
            <a:endParaRPr lang="sv-SE" sz="1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73" name="Picture 8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646" y="4910538"/>
            <a:ext cx="152400" cy="1828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\\Vcn.ds.volvo.net\cli-hm\hm0114\A022595\My Documents\Icons\PNG\32px\047-stack.png"/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012" y="6079072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3" descr="\\Vcn.ds.volvo.net\cli-hm\hm0114\A022595\My Documents\Icons\PNG\32px\149-cog.png"/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825" y="6085974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5987052" y="6444832"/>
            <a:ext cx="10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SETTINGS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5987052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 descr="\\Vcn.ds.volvo.net\cli-hm\hm0114\A022595\My Documents\Icons\PNG\32px\006-pencil.png"/>
          <p:cNvPicPr>
            <a:picLocks noChangeAspect="1" noChangeArrowheads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6079072"/>
            <a:ext cx="304800" cy="3657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3968316" y="6444832"/>
            <a:ext cx="1224136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1200" b="1" dirty="0" smtClean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</a:rPr>
              <a:t>FAULT REPORT</a:t>
            </a:r>
            <a:endParaRPr lang="sv-SE" sz="1100" b="1" dirty="0">
              <a:solidFill>
                <a:schemeClr val="accent2">
                  <a:lumMod val="75000"/>
                </a:schemeClr>
              </a:solidFill>
              <a:latin typeface="Segoe UI Semibold" panose="020B0702040204020203" pitchFamily="34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3106259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62651" y="6462774"/>
            <a:ext cx="10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AUTO MODE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036" name="Picture 12" descr="\\Vcn.ds.volvo.net\cli-hm\hm0114\A022595\My Documents\Icons\PNG\32px\278-play2.png"/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5" y="6079072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43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182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dirty="0" smtClean="0">
                <a:latin typeface="Segoe UI Light" panose="020B0502040204020203" pitchFamily="34" charset="0"/>
              </a:rPr>
              <a:t>    </a:t>
            </a:r>
            <a:r>
              <a:rPr lang="sv-SE" sz="1600" dirty="0" smtClean="0">
                <a:latin typeface="Segoe UI Semibold" panose="020B0702040204020203" pitchFamily="34" charset="0"/>
              </a:rPr>
              <a:t>PVT</a:t>
            </a:r>
            <a:r>
              <a:rPr lang="sv-SE" sz="1600" dirty="0" smtClean="0">
                <a:latin typeface="Segoe UI Light" panose="020B0502040204020203" pitchFamily="34" charset="0"/>
              </a:rPr>
              <a:t> </a:t>
            </a:r>
            <a:r>
              <a:rPr lang="sv-SE" sz="16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DRIVER INTERFACE</a:t>
            </a:r>
            <a:r>
              <a:rPr lang="sv-SE" sz="1600" dirty="0" smtClean="0">
                <a:latin typeface="Segoe UI Light" panose="020B0502040204020203" pitchFamily="34" charset="0"/>
              </a:rPr>
              <a:t>		</a:t>
            </a:r>
            <a:r>
              <a:rPr lang="sv-SE" sz="1400" dirty="0">
                <a:solidFill>
                  <a:srgbClr val="92D050"/>
                </a:solidFill>
                <a:latin typeface="Segoe UI Light" panose="020B0502040204020203" pitchFamily="34" charset="0"/>
              </a:rPr>
              <a:t>FH-1824 Total w1623 </a:t>
            </a:r>
            <a:r>
              <a:rPr lang="sv-SE" sz="1400" dirty="0" smtClean="0">
                <a:solidFill>
                  <a:srgbClr val="92D050"/>
                </a:solidFill>
                <a:latin typeface="Segoe UI Light" panose="020B0502040204020203" pitchFamily="34" charset="0"/>
              </a:rPr>
              <a:t>IB                                </a:t>
            </a:r>
            <a:r>
              <a:rPr lang="sv-SE" sz="1200" dirty="0" smtClean="0">
                <a:latin typeface="Segoe UI Light" panose="020B0502040204020203" pitchFamily="34" charset="0"/>
              </a:rPr>
              <a:t>Tester</a:t>
            </a:r>
            <a:r>
              <a:rPr lang="sv-SE" sz="1600" dirty="0" smtClean="0">
                <a:latin typeface="Segoe UI Light" panose="020B0502040204020203" pitchFamily="34" charset="0"/>
              </a:rPr>
              <a:t>            </a:t>
            </a:r>
            <a:r>
              <a:rPr lang="sv-SE" sz="1200" dirty="0" smtClean="0">
                <a:latin typeface="Segoe UI Light" panose="020B0502040204020203" pitchFamily="34" charset="0"/>
              </a:rPr>
              <a:t>Arto Mattila</a:t>
            </a:r>
            <a:endParaRPr lang="sv-SE" sz="1200" dirty="0">
              <a:latin typeface="Segoe UI Light" panose="020B0502040204020203" pitchFamily="34" charset="0"/>
            </a:endParaRPr>
          </a:p>
        </p:txBody>
      </p:sp>
      <p:pic>
        <p:nvPicPr>
          <p:cNvPr id="13" name="Picture 3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0" y="6768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\\Vcn.ds.volvo.net\cli-hm\hm0114\A022595\My Documents\Icons\PNG\16px\114-user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6768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\\Vcn.ds.volvo.net\cli-hm\hm0114\A022595\My Documents\Icons\PNG\16px\142-key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902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1520" y="577483"/>
            <a:ext cx="683075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rPr>
              <a:t>Live search results...</a:t>
            </a: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306875" y="577483"/>
            <a:ext cx="1572997" cy="4320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BLANKS</a:t>
            </a:r>
            <a:endParaRPr lang="sv-SE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2050" name="Picture 2" descr="\\Vcn.ds.volvo.net\cli-hm\hm0114\A022595\My Documents\Icons\PNG\16px\324-circle-down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739" y="71631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/>
          <p:cNvSpPr/>
          <p:nvPr/>
        </p:nvSpPr>
        <p:spPr>
          <a:xfrm>
            <a:off x="251521" y="1326215"/>
            <a:ext cx="1572997" cy="4320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FUNCTION AREA</a:t>
            </a:r>
            <a:endParaRPr lang="sv-SE" sz="1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84" name="Picture 2" descr="\\Vcn.ds.volvo.net\cli-hm\hm0114\A022595\My Documents\Icons\PNG\16px\324-circle-down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385" y="1450799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1880129" y="1326215"/>
            <a:ext cx="1107696" cy="4320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FUNCTION</a:t>
            </a:r>
            <a:endParaRPr lang="sv-SE" sz="1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86" name="Picture 2" descr="\\Vcn.ds.volvo.net\cli-hm\hm0114\A022595\My Documents\Icons\PNG\16px\324-circle-down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778" y="145399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/>
          <p:cNvSpPr/>
          <p:nvPr/>
        </p:nvSpPr>
        <p:spPr>
          <a:xfrm>
            <a:off x="3039905" y="1326215"/>
            <a:ext cx="894649" cy="4320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TAGS</a:t>
            </a:r>
            <a:endParaRPr lang="sv-SE" sz="1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88" name="Picture 2" descr="\\Vcn.ds.volvo.net\cli-hm\hm0114\A022595\My Documents\Icons\PNG\16px\324-circle-down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50799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/>
          <p:cNvSpPr/>
          <p:nvPr/>
        </p:nvSpPr>
        <p:spPr>
          <a:xfrm>
            <a:off x="257109" y="1941142"/>
            <a:ext cx="8622762" cy="23519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POWERTRAIN / IDLE ADJUST / ADJUST IDLE SPEED</a:t>
            </a:r>
            <a:endParaRPr lang="sv-SE" sz="14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78768" y="2613931"/>
            <a:ext cx="3555786" cy="11611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Depress brake pedal, and keep brake pedal depressed. Hold resume button for two seconds.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024687" y="2613931"/>
            <a:ext cx="3579389" cy="11611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2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 new idle speed should be saved.</a:t>
            </a:r>
            <a:endParaRPr lang="sv-SE" sz="12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723422" y="2483862"/>
            <a:ext cx="1051174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OK</a:t>
            </a:r>
            <a:endParaRPr lang="sv-SE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723422" y="2958660"/>
            <a:ext cx="105117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NOK</a:t>
            </a:r>
            <a:endParaRPr lang="sv-SE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723422" y="3429000"/>
            <a:ext cx="1051174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NT</a:t>
            </a:r>
            <a:endParaRPr lang="sv-SE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899593" y="3936030"/>
            <a:ext cx="944555" cy="22790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latin typeface="Segoe UI Light" panose="020B0502040204020203" pitchFamily="34" charset="0"/>
              </a:rPr>
              <a:t>STANDSTILL</a:t>
            </a:r>
            <a:endParaRPr lang="sv-SE" sz="800" dirty="0">
              <a:latin typeface="Segoe UI Light" panose="020B0502040204020203" pitchFamily="34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1884425" y="3936030"/>
            <a:ext cx="800447" cy="22790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latin typeface="Segoe UI Light" panose="020B0502040204020203" pitchFamily="34" charset="0"/>
              </a:rPr>
              <a:t>RUNNING</a:t>
            </a:r>
            <a:endParaRPr lang="sv-SE" sz="800" dirty="0">
              <a:latin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9910" y="3890995"/>
            <a:ext cx="78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TAGS:</a:t>
            </a:r>
            <a:endParaRPr lang="sv-SE" sz="1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11654" y="2324732"/>
            <a:ext cx="1777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DESCRIPTION:</a:t>
            </a:r>
            <a:endParaRPr lang="sv-SE" sz="1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41607" y="2331458"/>
            <a:ext cx="1777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EXPECTED RESULT:</a:t>
            </a:r>
            <a:endParaRPr lang="sv-SE" sz="1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0619" y="4458659"/>
            <a:ext cx="8622762" cy="2351954"/>
            <a:chOff x="99120" y="2523543"/>
            <a:chExt cx="8622762" cy="1959962"/>
          </a:xfrm>
        </p:grpSpPr>
        <p:sp>
          <p:nvSpPr>
            <p:cNvPr id="99" name="Rectangle 98"/>
            <p:cNvSpPr/>
            <p:nvPr/>
          </p:nvSpPr>
          <p:spPr>
            <a:xfrm>
              <a:off x="99120" y="2523543"/>
              <a:ext cx="8622762" cy="19599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sv-SE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</a:rPr>
                <a:t>ANTITHEFT /  DOOR LOCK CONTROL / CENTRAL DOOR LOCK WITH KEY</a:t>
              </a:r>
              <a:endParaRPr lang="sv-S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20779" y="3084201"/>
              <a:ext cx="3555786" cy="96763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" indent="-228600">
                <a:buAutoNum type="arabicPeriod"/>
              </a:pPr>
              <a:r>
                <a:rPr lang="sv-SE" sz="1200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Lock vehicle with key</a:t>
              </a:r>
            </a:p>
            <a:p>
              <a:pPr marL="228600" indent="-228600">
                <a:buAutoNum type="arabicPeriod"/>
              </a:pPr>
              <a:r>
                <a:rPr lang="sv-SE" sz="1200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Unlock vehicle</a:t>
              </a:r>
            </a:p>
            <a:p>
              <a:pPr marL="228600" indent="-228600">
                <a:buAutoNum type="arabicPeriod"/>
              </a:pPr>
              <a:r>
                <a:rPr lang="sv-SE" sz="1200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Repeat unlock</a:t>
              </a:r>
              <a:endParaRPr lang="sv-SE" sz="1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866697" y="3084201"/>
              <a:ext cx="3579389" cy="96763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" indent="-228600">
                <a:buAutoNum type="arabicPeriod"/>
              </a:pPr>
              <a:r>
                <a:rPr lang="sv-SE" sz="1200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Both doors should lock</a:t>
              </a:r>
            </a:p>
            <a:p>
              <a:pPr marL="228600" indent="-228600">
                <a:buAutoNum type="arabicPeriod"/>
              </a:pPr>
              <a:r>
                <a:rPr lang="sv-SE" sz="1200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Driver door should unlock</a:t>
              </a:r>
            </a:p>
            <a:p>
              <a:pPr marL="228600" indent="-228600">
                <a:buAutoNum type="arabicPeriod"/>
              </a:pPr>
              <a:r>
                <a:rPr lang="sv-SE" sz="1200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Passanger door should unlock</a:t>
              </a:r>
              <a:endParaRPr lang="sv-SE" sz="1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565433" y="2975810"/>
              <a:ext cx="1051174" cy="360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bg1"/>
                  </a:solidFill>
                  <a:latin typeface="Segoe UI Semibold" panose="020B0702040204020203" pitchFamily="34" charset="0"/>
                </a:rPr>
                <a:t>OK</a:t>
              </a:r>
              <a:endParaRPr lang="sv-SE" dirty="0">
                <a:solidFill>
                  <a:schemeClr val="bg1"/>
                </a:solidFill>
                <a:latin typeface="Segoe UI Semibold" panose="020B0702040204020203" pitchFamily="34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565433" y="3371475"/>
              <a:ext cx="1051174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bg1"/>
                  </a:solidFill>
                  <a:latin typeface="Segoe UI Semibold" panose="020B0702040204020203" pitchFamily="34" charset="0"/>
                </a:rPr>
                <a:t>NOK</a:t>
              </a:r>
              <a:endParaRPr lang="sv-SE" dirty="0">
                <a:solidFill>
                  <a:schemeClr val="bg1"/>
                </a:solidFill>
                <a:latin typeface="Segoe UI Semibold" panose="020B0702040204020203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565433" y="3763425"/>
              <a:ext cx="1051174" cy="3600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bg1"/>
                  </a:solidFill>
                  <a:latin typeface="Segoe UI Semibold" panose="020B0702040204020203" pitchFamily="34" charset="0"/>
                </a:rPr>
                <a:t>NT</a:t>
              </a:r>
              <a:endParaRPr lang="sv-SE" dirty="0">
                <a:solidFill>
                  <a:schemeClr val="bg1"/>
                </a:solidFill>
                <a:latin typeface="Segoe UI Semibold" panose="020B0702040204020203" pitchFamily="34" charset="0"/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741603" y="4185950"/>
              <a:ext cx="944555" cy="18992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000" dirty="0" smtClean="0">
                  <a:latin typeface="Segoe UI Light" panose="020B0502040204020203" pitchFamily="34" charset="0"/>
                </a:rPr>
                <a:t>STANDSTILL</a:t>
              </a:r>
              <a:endParaRPr lang="sv-SE" sz="800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1726435" y="4185950"/>
              <a:ext cx="800447" cy="18992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000" dirty="0" smtClean="0">
                  <a:latin typeface="Segoe UI Light" panose="020B0502040204020203" pitchFamily="34" charset="0"/>
                </a:rPr>
                <a:t>RUNNING</a:t>
              </a:r>
              <a:endParaRPr lang="sv-SE" sz="800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41921" y="4148420"/>
              <a:ext cx="782706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 dirty="0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TAGS:</a:t>
              </a:r>
              <a:endParaRPr lang="sv-SE" sz="12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53664" y="2843201"/>
              <a:ext cx="1777893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 dirty="0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DESCRIPTION:</a:t>
              </a:r>
              <a:endParaRPr lang="sv-SE" sz="12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783617" y="2848806"/>
              <a:ext cx="1777893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 dirty="0" smtClean="0">
                  <a:solidFill>
                    <a:schemeClr val="bg1"/>
                  </a:solidFill>
                  <a:latin typeface="Segoe UI Light" panose="020B0502040204020203" pitchFamily="34" charset="0"/>
                </a:rPr>
                <a:t>EXPECTED RESULT:</a:t>
              </a:r>
              <a:endParaRPr lang="sv-SE" sz="12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0" y="5934878"/>
            <a:ext cx="9144000" cy="9231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sv-SE" sz="1200" dirty="0" smtClean="0">
              <a:latin typeface="Segoe UI Light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67359" y="5934878"/>
            <a:ext cx="994153" cy="9231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latin typeface="Segoe UI Light" panose="020B0502040204020203" pitchFamily="34" charset="0"/>
              </a:rPr>
              <a:t>     </a:t>
            </a:r>
            <a:endParaRPr lang="sv-SE" dirty="0">
              <a:latin typeface="Segoe UI Light" panose="020B0502040204020203" pitchFamily="34" charset="0"/>
            </a:endParaRPr>
          </a:p>
        </p:txBody>
      </p:sp>
      <p:pic>
        <p:nvPicPr>
          <p:cNvPr id="1026" name="Picture 2" descr="\\Vcn.ds.volvo.net\cli-hm\hm0114\A022595\My Documents\Icons\PNG\32px\001-home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68" y="6087576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1043608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6451736"/>
            <a:ext cx="10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OVERVIEW</a:t>
            </a:r>
            <a:endParaRPr lang="sv-SE" sz="9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061511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43608" y="6462774"/>
            <a:ext cx="10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TEST CODE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028" name="Picture 4" descr="\\Vcn.ds.volvo.net\cli-hm\hm0114\A022595\My Documents\Icons\PNG\32px\199-upload2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796" y="6085974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8100392" y="6451735"/>
            <a:ext cx="10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CHECK IN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8093373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\\Vcn.ds.volvo.net\cli-hm\hm0114\A022595\My Documents\Icons\PNG\32px\016-camera.png"/>
          <p:cNvPicPr>
            <a:picLocks noChangeAspect="1" noChangeArrowheads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75" y="6085974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082271" y="6462773"/>
            <a:ext cx="104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CAMERA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7028656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\\Vcn.ds.volvo.net\cli-hm\hm0114\A022595\My Documents\Icons\PNG\32px\047-stack.png"/>
          <p:cNvPicPr>
            <a:picLocks noChangeAspect="1" noChangeArrowheads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012" y="6079072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3" descr="\\Vcn.ds.volvo.net\cli-hm\hm0114\A022595\My Documents\Icons\PNG\32px\149-cog.png"/>
          <p:cNvPicPr>
            <a:picLocks noChangeAspect="1" noChangeArrowheads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825" y="6085974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5987052" y="6444832"/>
            <a:ext cx="10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SETTINGS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5987052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 descr="\\Vcn.ds.volvo.net\cli-hm\hm0114\A022595\My Documents\Icons\PNG\32px\006-pencil.png"/>
          <p:cNvPicPr>
            <a:picLocks noChangeAspect="1" noChangeArrowheads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6079072"/>
            <a:ext cx="304800" cy="3657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3968316" y="6444832"/>
            <a:ext cx="1224136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1200" b="1" dirty="0" smtClean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</a:rPr>
              <a:t>FAULT REPORT</a:t>
            </a:r>
            <a:endParaRPr lang="sv-SE" sz="1100" b="1" dirty="0">
              <a:solidFill>
                <a:schemeClr val="accent2">
                  <a:lumMod val="75000"/>
                </a:schemeClr>
              </a:solidFill>
              <a:latin typeface="Segoe UI Semibold" panose="020B0702040204020203" pitchFamily="34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3106259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62651" y="6462774"/>
            <a:ext cx="10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AUTO MODE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036" name="Picture 12" descr="\\Vcn.ds.volvo.net\cli-hm\hm0114\A022595\My Documents\Icons\PNG\32px\278-play2.png"/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5" y="6079072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extBox 109"/>
          <p:cNvSpPr txBox="1"/>
          <p:nvPr/>
        </p:nvSpPr>
        <p:spPr>
          <a:xfrm>
            <a:off x="7105489" y="1941141"/>
            <a:ext cx="177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VERSION: </a:t>
            </a:r>
            <a:r>
              <a:rPr lang="sv-S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023_1.0</a:t>
            </a:r>
            <a:endParaRPr lang="sv-SE" sz="14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101978" y="4458660"/>
            <a:ext cx="177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VERSION: </a:t>
            </a:r>
            <a:r>
              <a:rPr lang="sv-S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426_1.1</a:t>
            </a:r>
            <a:endParaRPr lang="sv-SE" sz="14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306874" y="1023781"/>
            <a:ext cx="1572997" cy="1036915"/>
          </a:xfrm>
          <a:prstGeom prst="rect">
            <a:avLst/>
          </a:prstGeom>
          <a:solidFill>
            <a:srgbClr val="131313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ALL</a:t>
            </a:r>
          </a:p>
          <a:p>
            <a:r>
              <a:rPr lang="sv-SE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OK</a:t>
            </a:r>
          </a:p>
          <a:p>
            <a:r>
              <a:rPr lang="sv-SE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NOK</a:t>
            </a:r>
            <a:endParaRPr lang="sv-SE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0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2" name="Rectangle 131"/>
          <p:cNvSpPr/>
          <p:nvPr/>
        </p:nvSpPr>
        <p:spPr>
          <a:xfrm>
            <a:off x="1722533" y="3456336"/>
            <a:ext cx="5496012" cy="4197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ctangle 18"/>
          <p:cNvSpPr/>
          <p:nvPr/>
        </p:nvSpPr>
        <p:spPr>
          <a:xfrm>
            <a:off x="1740284" y="2177812"/>
            <a:ext cx="5496012" cy="757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182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dirty="0" smtClean="0">
                <a:latin typeface="Segoe UI Light" panose="020B0502040204020203" pitchFamily="34" charset="0"/>
              </a:rPr>
              <a:t>    </a:t>
            </a:r>
            <a:r>
              <a:rPr lang="sv-SE" sz="1600" dirty="0" smtClean="0">
                <a:latin typeface="Segoe UI Semibold" panose="020B0702040204020203" pitchFamily="34" charset="0"/>
              </a:rPr>
              <a:t>PVT</a:t>
            </a:r>
            <a:r>
              <a:rPr lang="sv-SE" sz="1600" dirty="0" smtClean="0">
                <a:latin typeface="Segoe UI Light" panose="020B0502040204020203" pitchFamily="34" charset="0"/>
              </a:rPr>
              <a:t> </a:t>
            </a:r>
            <a:r>
              <a:rPr lang="sv-SE" sz="16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DRIVER INTERFACE</a:t>
            </a:r>
            <a:r>
              <a:rPr lang="sv-SE" sz="1600" dirty="0" smtClean="0">
                <a:latin typeface="Segoe UI Light" panose="020B0502040204020203" pitchFamily="34" charset="0"/>
              </a:rPr>
              <a:t>		</a:t>
            </a:r>
            <a:r>
              <a:rPr lang="sv-SE" sz="1400" dirty="0">
                <a:solidFill>
                  <a:srgbClr val="92D050"/>
                </a:solidFill>
                <a:latin typeface="Segoe UI Light" panose="020B0502040204020203" pitchFamily="34" charset="0"/>
              </a:rPr>
              <a:t>FH-1824 Total w1623 </a:t>
            </a:r>
            <a:r>
              <a:rPr lang="sv-SE" sz="1400" dirty="0" smtClean="0">
                <a:solidFill>
                  <a:srgbClr val="92D050"/>
                </a:solidFill>
                <a:latin typeface="Segoe UI Light" panose="020B0502040204020203" pitchFamily="34" charset="0"/>
              </a:rPr>
              <a:t>IB                                </a:t>
            </a:r>
            <a:r>
              <a:rPr lang="sv-SE" sz="1200" dirty="0" smtClean="0">
                <a:latin typeface="Segoe UI Light" panose="020B0502040204020203" pitchFamily="34" charset="0"/>
              </a:rPr>
              <a:t>Tester</a:t>
            </a:r>
            <a:r>
              <a:rPr lang="sv-SE" sz="1600" dirty="0" smtClean="0">
                <a:latin typeface="Segoe UI Light" panose="020B0502040204020203" pitchFamily="34" charset="0"/>
              </a:rPr>
              <a:t>            </a:t>
            </a:r>
            <a:r>
              <a:rPr lang="sv-SE" sz="1200" dirty="0" smtClean="0">
                <a:latin typeface="Segoe UI Light" panose="020B0502040204020203" pitchFamily="34" charset="0"/>
              </a:rPr>
              <a:t>Arto Mattila</a:t>
            </a:r>
            <a:endParaRPr lang="sv-SE" sz="1200" dirty="0">
              <a:latin typeface="Segoe UI Light" panose="020B0502040204020203" pitchFamily="34" charset="0"/>
            </a:endParaRPr>
          </a:p>
        </p:txBody>
      </p:sp>
      <p:pic>
        <p:nvPicPr>
          <p:cNvPr id="13" name="Picture 3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0" y="6768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\\Vcn.ds.volvo.net\cli-hm\hm0114\A022595\My Documents\Icons\PNG\16px\114-user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6768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\\Vcn.ds.volvo.net\cli-hm\hm0114\A022595\My Documents\Icons\PNG\16px\142-key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902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934878"/>
            <a:ext cx="9144000" cy="9231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sv-SE" sz="1200" dirty="0" smtClean="0">
              <a:latin typeface="Segoe UI Light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90187" y="5934878"/>
            <a:ext cx="1016072" cy="9231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latin typeface="Segoe UI Light" panose="020B0502040204020203" pitchFamily="34" charset="0"/>
              </a:rPr>
              <a:t>     </a:t>
            </a:r>
            <a:endParaRPr lang="sv-SE" dirty="0">
              <a:latin typeface="Segoe UI Light" panose="020B0502040204020203" pitchFamily="34" charset="0"/>
            </a:endParaRPr>
          </a:p>
        </p:txBody>
      </p:sp>
      <p:pic>
        <p:nvPicPr>
          <p:cNvPr id="1026" name="Picture 2" descr="\\Vcn.ds.volvo.net\cli-hm\hm0114\A022595\My Documents\Icons\PNG\32px\001-home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68" y="6087576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1043608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6451736"/>
            <a:ext cx="10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OVERVIEW</a:t>
            </a:r>
            <a:endParaRPr lang="sv-SE" sz="9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061511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43608" y="6462774"/>
            <a:ext cx="10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TEST CODE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028" name="Picture 4" descr="\\Vcn.ds.volvo.net\cli-hm\hm0114\A022595\My Documents\Icons\PNG\32px\199-upload2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796" y="6085974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8100392" y="6451735"/>
            <a:ext cx="10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CHECK IN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8093373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\\Vcn.ds.volvo.net\cli-hm\hm0114\A022595\My Documents\Icons\PNG\32px\016-camera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75" y="6085974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082271" y="6462773"/>
            <a:ext cx="104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CAMERA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7028656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\\Vcn.ds.volvo.net\cli-hm\hm0114\A022595\My Documents\Icons\PNG\32px\047-stack.png"/>
          <p:cNvPicPr>
            <a:picLocks noChangeAspect="1" noChangeArrowheads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012" y="6079072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3" descr="\\Vcn.ds.volvo.net\cli-hm\hm0114\A022595\My Documents\Icons\PNG\32px\149-cog.png"/>
          <p:cNvPicPr>
            <a:picLocks noChangeAspect="1" noChangeArrowheads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825" y="6085974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5987052" y="6444832"/>
            <a:ext cx="10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SETTINGS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5987052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 descr="\\Vcn.ds.volvo.net\cli-hm\hm0114\A022595\My Documents\Icons\PNG\32px\006-pencil.png"/>
          <p:cNvPicPr>
            <a:picLocks noChangeAspect="1" noChangeArrowheads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6079072"/>
            <a:ext cx="304800" cy="3657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3968316" y="6444832"/>
            <a:ext cx="1224136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1200" b="1" dirty="0" smtClean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</a:rPr>
              <a:t>FAULT REPORT</a:t>
            </a:r>
            <a:endParaRPr lang="sv-SE" sz="1100" b="1" dirty="0">
              <a:solidFill>
                <a:schemeClr val="accent2">
                  <a:lumMod val="75000"/>
                </a:schemeClr>
              </a:solidFill>
              <a:latin typeface="Segoe UI Semibold" panose="020B0702040204020203" pitchFamily="34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3106259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62651" y="6462774"/>
            <a:ext cx="10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AUTO MODE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036" name="Picture 12" descr="\\Vcn.ds.volvo.net\cli-hm\hm0114\A022595\My Documents\Icons\PNG\32px\278-play2.png"/>
          <p:cNvPicPr>
            <a:picLocks noChangeAspect="1" noChangeArrowheads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5" y="6079072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1717813" y="2156550"/>
            <a:ext cx="5733862" cy="116116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Depress brake pedal, and keep brake pedal depressed. Hold resume button for two seconds.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717813" y="3452694"/>
            <a:ext cx="5733862" cy="116116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smtClean="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The new idle speed should be saved.</a:t>
            </a:r>
            <a:endParaRPr lang="sv-SE" dirty="0">
              <a:solidFill>
                <a:schemeClr val="bg1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967519" y="4465915"/>
            <a:ext cx="1261409" cy="51845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OK</a:t>
            </a:r>
            <a:endParaRPr lang="sv-SE" sz="24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877981" y="4465915"/>
            <a:ext cx="1261409" cy="518458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NOK</a:t>
            </a:r>
            <a:endParaRPr lang="sv-SE" sz="24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20863" y="4465915"/>
            <a:ext cx="1261409" cy="518458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NT</a:t>
            </a:r>
            <a:endParaRPr lang="sv-SE" sz="24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722533" y="620233"/>
            <a:ext cx="1131206" cy="27294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latin typeface="Segoe UI Light" panose="020B0502040204020203" pitchFamily="34" charset="0"/>
              </a:rPr>
              <a:t>STANDSTILL</a:t>
            </a:r>
            <a:endParaRPr lang="sv-SE" sz="1050" dirty="0">
              <a:latin typeface="Segoe UI Light" panose="020B0502040204020203" pitchFamily="34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988506" y="620233"/>
            <a:ext cx="958620" cy="27294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latin typeface="Segoe UI Light" panose="020B0502040204020203" pitchFamily="34" charset="0"/>
              </a:rPr>
              <a:t>RUNNING</a:t>
            </a:r>
            <a:endParaRPr lang="sv-SE" sz="1050" dirty="0">
              <a:latin typeface="Segoe UI Light" panose="020B0502040204020203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1520" y="577484"/>
            <a:ext cx="146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SORT BY TAGS:</a:t>
            </a:r>
            <a:endParaRPr lang="sv-SE" sz="14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632374" y="1787218"/>
            <a:ext cx="177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DESCRIPTION</a:t>
            </a:r>
            <a:endParaRPr lang="sv-SE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632373" y="3097612"/>
            <a:ext cx="177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EXPECTED RESULT</a:t>
            </a:r>
            <a:endParaRPr lang="sv-SE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077634" y="620233"/>
            <a:ext cx="710390" cy="27294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latin typeface="Segoe UI Light" panose="020B0502040204020203" pitchFamily="34" charset="0"/>
              </a:rPr>
              <a:t>ADD</a:t>
            </a:r>
            <a:endParaRPr lang="sv-SE" sz="1050" dirty="0">
              <a:latin typeface="Segoe UI Light" panose="020B0502040204020203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4785" y="953738"/>
            <a:ext cx="4481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POWERTRAIN / IDLE ADJUST / ADJUST IDLE SPEED</a:t>
            </a:r>
            <a:endParaRPr lang="sv-SE" sz="12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19673" y="1787798"/>
            <a:ext cx="177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</a:rPr>
              <a:t>VERSION: </a:t>
            </a:r>
            <a:r>
              <a:rPr lang="sv-S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023_1.0</a:t>
            </a:r>
            <a:endParaRPr lang="sv-SE" sz="14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174626" y="1579543"/>
            <a:ext cx="895140" cy="956588"/>
            <a:chOff x="827393" y="1057299"/>
            <a:chExt cx="895140" cy="797157"/>
          </a:xfrm>
        </p:grpSpPr>
        <p:sp>
          <p:nvSpPr>
            <p:cNvPr id="8" name="Rectangle 7"/>
            <p:cNvSpPr/>
            <p:nvPr/>
          </p:nvSpPr>
          <p:spPr>
            <a:xfrm>
              <a:off x="827393" y="1057299"/>
              <a:ext cx="890419" cy="797157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13131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074" name="Picture 2" descr="\\Vcn.ds.volvo.net\cli-hm\hm0114\A022595\My Documents\Icons\PNG\32px\078-history.png"/>
            <p:cNvPicPr>
              <a:picLocks noChangeAspect="1" noChangeArrowheads="1"/>
            </p:cNvPicPr>
            <p:nvPr/>
          </p:nvPicPr>
          <p:blipFill>
            <a:blip r:embed="rId1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677" y="1157278"/>
              <a:ext cx="323850" cy="3048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TextBox 110"/>
            <p:cNvSpPr txBox="1"/>
            <p:nvPr/>
          </p:nvSpPr>
          <p:spPr>
            <a:xfrm>
              <a:off x="827393" y="1454346"/>
              <a:ext cx="895140" cy="333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000" dirty="0" smtClean="0">
                  <a:solidFill>
                    <a:schemeClr val="accent5"/>
                  </a:solidFill>
                  <a:latin typeface="Segoe UI Light" panose="020B0502040204020203" pitchFamily="34" charset="0"/>
                </a:rPr>
                <a:t>WAIT 10 MINUTES</a:t>
              </a:r>
              <a:endParaRPr lang="sv-SE" sz="900" dirty="0">
                <a:solidFill>
                  <a:schemeClr val="accent5"/>
                </a:solidFill>
                <a:latin typeface="Segoe UI Light" panose="020B050204020402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174626" y="2601538"/>
            <a:ext cx="895140" cy="956588"/>
            <a:chOff x="380710" y="1909990"/>
            <a:chExt cx="895140" cy="797157"/>
          </a:xfrm>
        </p:grpSpPr>
        <p:sp>
          <p:nvSpPr>
            <p:cNvPr id="113" name="Rectangle 112"/>
            <p:cNvSpPr/>
            <p:nvPr/>
          </p:nvSpPr>
          <p:spPr>
            <a:xfrm>
              <a:off x="380710" y="1909990"/>
              <a:ext cx="890419" cy="797157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13131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0710" y="2387560"/>
              <a:ext cx="895140" cy="211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050" dirty="0" smtClean="0">
                  <a:solidFill>
                    <a:schemeClr val="accent5"/>
                  </a:solidFill>
                  <a:latin typeface="Segoe UI Light" panose="020B0502040204020203" pitchFamily="34" charset="0"/>
                </a:rPr>
                <a:t>BOOKMARK</a:t>
              </a:r>
              <a:endParaRPr lang="sv-SE" sz="1000" dirty="0">
                <a:solidFill>
                  <a:schemeClr val="accent5"/>
                </a:solidFill>
                <a:latin typeface="Segoe UI Light" panose="020B0502040204020203" pitchFamily="34" charset="0"/>
              </a:endParaRPr>
            </a:p>
          </p:txBody>
        </p:sp>
        <p:pic>
          <p:nvPicPr>
            <p:cNvPr id="3075" name="Picture 3" descr="\\Vcn.ds.volvo.net\cli-hm\hm0114\A022595\My Documents\Icons\PNG\32px\212-bookmarks.png"/>
            <p:cNvPicPr>
              <a:picLocks noChangeAspect="1" noChangeArrowheads="1"/>
            </p:cNvPicPr>
            <p:nvPr/>
          </p:nvPicPr>
          <p:blipFill>
            <a:blip r:embed="rId1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271" y="2082039"/>
              <a:ext cx="304800" cy="3048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8174626" y="4680320"/>
            <a:ext cx="895140" cy="956589"/>
            <a:chOff x="36383" y="2857500"/>
            <a:chExt cx="895140" cy="797157"/>
          </a:xfrm>
        </p:grpSpPr>
        <p:sp>
          <p:nvSpPr>
            <p:cNvPr id="117" name="Rectangle 116"/>
            <p:cNvSpPr/>
            <p:nvPr/>
          </p:nvSpPr>
          <p:spPr>
            <a:xfrm>
              <a:off x="36383" y="2857500"/>
              <a:ext cx="890419" cy="797157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13131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076" name="Picture 4" descr="\\Vcn.ds.volvo.net\cli-hm\hm0114\A022595\My Documents\Icons\PNG\32px\154-bug.png"/>
            <p:cNvPicPr>
              <a:picLocks noChangeAspect="1" noChangeArrowheads="1"/>
            </p:cNvPicPr>
            <p:nvPr/>
          </p:nvPicPr>
          <p:blipFill>
            <a:blip r:embed="rId1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553" y="2965133"/>
              <a:ext cx="304800" cy="3048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8" name="TextBox 117"/>
            <p:cNvSpPr txBox="1"/>
            <p:nvPr/>
          </p:nvSpPr>
          <p:spPr>
            <a:xfrm>
              <a:off x="36383" y="3265140"/>
              <a:ext cx="895140" cy="346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050" dirty="0" smtClean="0">
                  <a:solidFill>
                    <a:schemeClr val="accent5"/>
                  </a:solidFill>
                  <a:latin typeface="Segoe UI Light" panose="020B0502040204020203" pitchFamily="34" charset="0"/>
                </a:rPr>
                <a:t>REPORT TC FAULT</a:t>
              </a:r>
              <a:endParaRPr lang="sv-SE" sz="1000" dirty="0">
                <a:solidFill>
                  <a:schemeClr val="accent5"/>
                </a:solidFill>
                <a:latin typeface="Segoe UI Light" panose="020B0502040204020203" pitchFamily="34" charset="0"/>
              </a:endParaRPr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3636909" y="5240085"/>
            <a:ext cx="1777893" cy="47829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rgbClr val="13131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SKIP</a:t>
            </a:r>
            <a:endParaRPr lang="sv-SE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164296" y="3634212"/>
            <a:ext cx="895140" cy="956589"/>
            <a:chOff x="8164296" y="2740505"/>
            <a:chExt cx="895140" cy="797157"/>
          </a:xfrm>
        </p:grpSpPr>
        <p:sp>
          <p:nvSpPr>
            <p:cNvPr id="125" name="Rectangle 124"/>
            <p:cNvSpPr/>
            <p:nvPr/>
          </p:nvSpPr>
          <p:spPr>
            <a:xfrm>
              <a:off x="8164296" y="2740505"/>
              <a:ext cx="890419" cy="797157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13131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8164296" y="3148145"/>
              <a:ext cx="895140" cy="346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050" dirty="0" smtClean="0">
                  <a:solidFill>
                    <a:schemeClr val="accent5"/>
                  </a:solidFill>
                  <a:latin typeface="Segoe UI Light" panose="020B0502040204020203" pitchFamily="34" charset="0"/>
                </a:rPr>
                <a:t>READ IT TO ME</a:t>
              </a:r>
              <a:endParaRPr lang="sv-SE" sz="1000" dirty="0">
                <a:solidFill>
                  <a:schemeClr val="accent5"/>
                </a:solidFill>
                <a:latin typeface="Segoe UI Light" panose="020B0502040204020203" pitchFamily="34" charset="0"/>
              </a:endParaRPr>
            </a:p>
          </p:txBody>
        </p:sp>
        <p:pic>
          <p:nvPicPr>
            <p:cNvPr id="3078" name="Picture 6" descr="\\Vcn.ds.volvo.net\cli-hm\hm0114\A022595\My Documents\Icons\PNG\32px\296-volume-medium.png"/>
            <p:cNvPicPr>
              <a:picLocks noChangeAspect="1" noChangeArrowheads="1"/>
            </p:cNvPicPr>
            <p:nvPr/>
          </p:nvPicPr>
          <p:blipFill>
            <a:blip r:embed="rId1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8980" y="2877245"/>
              <a:ext cx="304800" cy="3048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" name="Rectangle 128"/>
          <p:cNvSpPr/>
          <p:nvPr/>
        </p:nvSpPr>
        <p:spPr>
          <a:xfrm>
            <a:off x="8174627" y="550678"/>
            <a:ext cx="890419" cy="95658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rgbClr val="13131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TextBox 130"/>
          <p:cNvSpPr txBox="1"/>
          <p:nvPr/>
        </p:nvSpPr>
        <p:spPr>
          <a:xfrm>
            <a:off x="8174626" y="1027134"/>
            <a:ext cx="895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SELECT ON LOCATION</a:t>
            </a:r>
            <a:endParaRPr lang="sv-SE" sz="9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  <p:pic>
        <p:nvPicPr>
          <p:cNvPr id="3079" name="Picture 7" descr="\\Vcn.ds.volvo.net\cli-hm\hm0114\A022595\My Documents\Icons\PNG\32px\073-location2.png"/>
          <p:cNvPicPr>
            <a:picLocks noChangeAspect="1" noChangeArrowheads="1"/>
          </p:cNvPicPr>
          <p:nvPr/>
        </p:nvPicPr>
        <p:blipFill>
          <a:blip r:embed="rId1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960" y="661374"/>
            <a:ext cx="304800" cy="3657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\\Vcn.ds.volvo.net\cli-hm\hm0114\A022595\My Documents\Icons\PNG\32px\015-images.png"/>
          <p:cNvPicPr>
            <a:picLocks noChangeAspect="1" noChangeArrowheads="1"/>
          </p:cNvPicPr>
          <p:nvPr/>
        </p:nvPicPr>
        <p:blipFill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27" y="2651314"/>
            <a:ext cx="342900" cy="3657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TextBox 132"/>
          <p:cNvSpPr txBox="1"/>
          <p:nvPr/>
        </p:nvSpPr>
        <p:spPr>
          <a:xfrm>
            <a:off x="361707" y="3037982"/>
            <a:ext cx="89514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solidFill>
                  <a:schemeClr val="accent5"/>
                </a:solidFill>
                <a:latin typeface="Segoe UI Light" panose="020B0502040204020203" pitchFamily="34" charset="0"/>
              </a:rPr>
              <a:t>VIEW IMAGE</a:t>
            </a:r>
            <a:endParaRPr lang="sv-SE" sz="1000" dirty="0">
              <a:solidFill>
                <a:schemeClr val="accent5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88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PVT Total – Planning &amp; Preparation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Date</a:t>
            </a:r>
            <a:endParaRPr lang="en-US" noProof="0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427385" y="1007441"/>
            <a:ext cx="3771900" cy="50597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01600" dist="76200" dir="2700000" algn="tl" rotWithShape="0">
              <a:prstClr val="black">
                <a:alpha val="5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TESTSPECIFICATION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484535" y="1397965"/>
            <a:ext cx="1495425" cy="459124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01600" dist="76200" dir="2700000" algn="tl" rotWithShape="0">
              <a:prstClr val="black">
                <a:alpha val="5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TESTPROCEDURE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89310" y="1847541"/>
            <a:ext cx="1133475" cy="1038225"/>
            <a:chOff x="0" y="0"/>
            <a:chExt cx="1133475" cy="1038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1133475" cy="1038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TESTSEQUENCE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85725" y="2476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85725" y="4762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85725" y="7048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89310" y="3276291"/>
            <a:ext cx="1133475" cy="1038225"/>
            <a:chOff x="0" y="0"/>
            <a:chExt cx="1133475" cy="1038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1133475" cy="1038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TESTSEQUENCE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85725" y="2476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85725" y="4762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85725" y="7048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</p:grp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2589310" y="2981016"/>
            <a:ext cx="1133475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2589310" y="4371666"/>
            <a:ext cx="1133475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589310" y="4676466"/>
            <a:ext cx="1133475" cy="1038225"/>
            <a:chOff x="0" y="0"/>
            <a:chExt cx="1133475" cy="1038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0" y="0"/>
              <a:ext cx="1133475" cy="1038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TESTSEQUENCE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85725" y="2476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85725" y="4762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85725" y="7048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</p:grp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2589310" y="1642901"/>
            <a:ext cx="1133475" cy="1917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6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600" dirty="0">
                <a:effectLst/>
                <a:latin typeface="Calibri"/>
                <a:ea typeface="Calibri"/>
                <a:cs typeface="Times New Roman"/>
              </a:rPr>
              <a:t> – Start of test</a:t>
            </a:r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2589310" y="5722108"/>
            <a:ext cx="1133475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6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600" dirty="0">
                <a:effectLst/>
                <a:latin typeface="Calibri"/>
                <a:ea typeface="Calibri"/>
                <a:cs typeface="Times New Roman"/>
              </a:rPr>
              <a:t> – End of test</a:t>
            </a: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4141885" y="1731341"/>
            <a:ext cx="1828800" cy="247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Daily  </a:t>
            </a:r>
            <a:r>
              <a:rPr lang="en-US" sz="1100" dirty="0" err="1">
                <a:effectLst/>
                <a:latin typeface="Calibri"/>
                <a:ea typeface="Calibri"/>
                <a:cs typeface="Times New Roman"/>
              </a:rPr>
              <a:t>Insp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</a:t>
            </a: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4141885" y="2064716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Weekly </a:t>
            </a:r>
            <a:r>
              <a:rPr lang="en-US" sz="1100" dirty="0" err="1">
                <a:effectLst/>
                <a:latin typeface="Calibri"/>
                <a:ea typeface="Calibri"/>
                <a:cs typeface="Times New Roman"/>
              </a:rPr>
              <a:t>Insp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4141885" y="2381135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Overnight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141885" y="2750516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Trailer swap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4141885" y="3093416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000" dirty="0" smtClean="0">
                <a:effectLst/>
                <a:latin typeface="Calibri"/>
                <a:ea typeface="Calibri"/>
                <a:cs typeface="Times New Roman"/>
              </a:rPr>
              <a:t>Cargo weight</a:t>
            </a:r>
            <a:endParaRPr lang="en-US" sz="1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4141885" y="3455366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24h</a:t>
            </a:r>
            <a:endParaRPr lang="en-US" sz="1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4141885" y="3815171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latin typeface="Calibri"/>
                <a:ea typeface="Calibri"/>
                <a:cs typeface="Times New Roman"/>
              </a:rPr>
              <a:t>Go/NoGo</a:t>
            </a:r>
            <a:endParaRPr lang="en-US" sz="1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7204" y="2166598"/>
            <a:ext cx="2050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PVT Check </a:t>
            </a:r>
            <a:r>
              <a:rPr lang="sv-SE" sz="2000" dirty="0" smtClean="0">
                <a:sym typeface="Wingdings" pitchFamily="2" charset="2"/>
              </a:rPr>
              <a:t></a:t>
            </a:r>
            <a:endParaRPr lang="sv-SE" sz="20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377204" y="3595348"/>
            <a:ext cx="1799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PVT Base </a:t>
            </a:r>
            <a:r>
              <a:rPr lang="sv-SE" sz="2000" dirty="0" smtClean="0">
                <a:sym typeface="Wingdings" pitchFamily="2" charset="2"/>
              </a:rPr>
              <a:t></a:t>
            </a:r>
            <a:endParaRPr lang="sv-SE" sz="20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77204" y="5038416"/>
            <a:ext cx="1799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PVT Total</a:t>
            </a:r>
            <a:r>
              <a:rPr lang="sv-SE" sz="2000" dirty="0" smtClean="0">
                <a:sym typeface="Wingdings" pitchFamily="2" charset="2"/>
              </a:rPr>
              <a:t></a:t>
            </a:r>
            <a:endParaRPr lang="sv-SE" sz="20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6597134" y="2501730"/>
            <a:ext cx="2215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>
                <a:sym typeface="Wingdings" pitchFamily="2" charset="2"/>
              </a:rPr>
              <a:t> Non-sequal data</a:t>
            </a:r>
            <a:endParaRPr lang="sv-SE" sz="20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377204" y="1338679"/>
            <a:ext cx="2050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TestProcedure = Sequal 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77204" y="2009135"/>
            <a:ext cx="3345581" cy="876682"/>
          </a:xfrm>
          <a:prstGeom prst="rect">
            <a:avLst/>
          </a:prstGeom>
          <a:solidFill>
            <a:srgbClr val="FFC000">
              <a:alpha val="50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000" b="1" dirty="0" smtClean="0">
                <a:solidFill>
                  <a:schemeClr val="tx1"/>
                </a:solidFill>
              </a:rPr>
              <a:t>Testorder is controlled by driver settings</a:t>
            </a:r>
          </a:p>
        </p:txBody>
      </p:sp>
    </p:spTree>
    <p:extLst>
      <p:ext uri="{BB962C8B-B14F-4D97-AF65-F5344CB8AC3E}">
        <p14:creationId xmlns:p14="http://schemas.microsoft.com/office/powerpoint/2010/main" val="5797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9" grpId="0"/>
      <p:bldP spid="40" grpId="0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Date</a:t>
            </a:r>
            <a:endParaRPr lang="en-US" noProof="0" dirty="0"/>
          </a:p>
        </p:txBody>
      </p:sp>
      <p:sp>
        <p:nvSpPr>
          <p:cNvPr id="35" name="Right Arrow 34"/>
          <p:cNvSpPr/>
          <p:nvPr/>
        </p:nvSpPr>
        <p:spPr>
          <a:xfrm>
            <a:off x="4210259" y="2850726"/>
            <a:ext cx="1256044" cy="1095375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000" smtClean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66303" y="3106025"/>
            <a:ext cx="3064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/>
              <a:t>RESULT</a:t>
            </a:r>
          </a:p>
        </p:txBody>
      </p:sp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193851" y="972401"/>
            <a:ext cx="3771900" cy="50597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01600" dist="76200" dir="2700000" algn="tl" rotWithShape="0">
              <a:prstClr val="black">
                <a:alpha val="5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TESTSPECIFICATION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251001" y="1362925"/>
            <a:ext cx="1495425" cy="459124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01600" dist="76200" dir="2700000" algn="tl" rotWithShape="0">
              <a:prstClr val="black">
                <a:alpha val="5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TESTPROCEDURE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55776" y="1812501"/>
            <a:ext cx="1133475" cy="1038225"/>
            <a:chOff x="0" y="0"/>
            <a:chExt cx="1133475" cy="1038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1133475" cy="1038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TESTSEQUENCE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41" name="Text Box 4"/>
            <p:cNvSpPr txBox="1">
              <a:spLocks noChangeArrowheads="1"/>
            </p:cNvSpPr>
            <p:nvPr/>
          </p:nvSpPr>
          <p:spPr bwMode="auto">
            <a:xfrm>
              <a:off x="85725" y="2476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42" name="Text Box 5"/>
            <p:cNvSpPr txBox="1">
              <a:spLocks noChangeArrowheads="1"/>
            </p:cNvSpPr>
            <p:nvPr/>
          </p:nvSpPr>
          <p:spPr bwMode="auto">
            <a:xfrm>
              <a:off x="85725" y="4762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85725" y="7048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5776" y="3241251"/>
            <a:ext cx="1133475" cy="1038225"/>
            <a:chOff x="0" y="0"/>
            <a:chExt cx="1133475" cy="1038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1133475" cy="1038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TESTSEQUENCE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46" name="Text Box 12"/>
            <p:cNvSpPr txBox="1">
              <a:spLocks noChangeArrowheads="1"/>
            </p:cNvSpPr>
            <p:nvPr/>
          </p:nvSpPr>
          <p:spPr bwMode="auto">
            <a:xfrm>
              <a:off x="85725" y="2476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47" name="Text Box 13"/>
            <p:cNvSpPr txBox="1">
              <a:spLocks noChangeArrowheads="1"/>
            </p:cNvSpPr>
            <p:nvPr/>
          </p:nvSpPr>
          <p:spPr bwMode="auto">
            <a:xfrm>
              <a:off x="85725" y="4762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48" name="Text Box 14"/>
            <p:cNvSpPr txBox="1">
              <a:spLocks noChangeArrowheads="1"/>
            </p:cNvSpPr>
            <p:nvPr/>
          </p:nvSpPr>
          <p:spPr bwMode="auto">
            <a:xfrm>
              <a:off x="85725" y="7048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</p:grp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355776" y="2945976"/>
            <a:ext cx="1133475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>
                <a:effectLst/>
                <a:latin typeface="Calibri"/>
                <a:ea typeface="Calibri"/>
                <a:cs typeface="Times New Roman"/>
              </a:rPr>
              <a:t>TESTROUTINE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355776" y="4336626"/>
            <a:ext cx="1133475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>
                <a:effectLst/>
                <a:latin typeface="Calibri"/>
                <a:ea typeface="Calibri"/>
                <a:cs typeface="Times New Roman"/>
              </a:rPr>
              <a:t>TESTROUTINE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55776" y="4641426"/>
            <a:ext cx="1133475" cy="1038225"/>
            <a:chOff x="0" y="0"/>
            <a:chExt cx="1133475" cy="1038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0" y="0"/>
              <a:ext cx="1133475" cy="1038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TESTSEQUENCE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53" name="Text Box 25"/>
            <p:cNvSpPr txBox="1">
              <a:spLocks noChangeArrowheads="1"/>
            </p:cNvSpPr>
            <p:nvPr/>
          </p:nvSpPr>
          <p:spPr bwMode="auto">
            <a:xfrm>
              <a:off x="85725" y="2476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54" name="Text Box 26"/>
            <p:cNvSpPr txBox="1">
              <a:spLocks noChangeArrowheads="1"/>
            </p:cNvSpPr>
            <p:nvPr/>
          </p:nvSpPr>
          <p:spPr bwMode="auto">
            <a:xfrm>
              <a:off x="85725" y="4762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55" name="Text Box 27"/>
            <p:cNvSpPr txBox="1">
              <a:spLocks noChangeArrowheads="1"/>
            </p:cNvSpPr>
            <p:nvPr/>
          </p:nvSpPr>
          <p:spPr bwMode="auto">
            <a:xfrm>
              <a:off x="85725" y="7048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</p:grpSp>
      <p:sp>
        <p:nvSpPr>
          <p:cNvPr id="56" name="Text Box 28"/>
          <p:cNvSpPr txBox="1">
            <a:spLocks noChangeArrowheads="1"/>
          </p:cNvSpPr>
          <p:nvPr/>
        </p:nvSpPr>
        <p:spPr bwMode="auto">
          <a:xfrm>
            <a:off x="355776" y="1607861"/>
            <a:ext cx="1133475" cy="1917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6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600" dirty="0">
                <a:effectLst/>
                <a:latin typeface="Calibri"/>
                <a:ea typeface="Calibri"/>
                <a:cs typeface="Times New Roman"/>
              </a:rPr>
              <a:t> – Start of test</a:t>
            </a:r>
          </a:p>
        </p:txBody>
      </p:sp>
      <p:sp>
        <p:nvSpPr>
          <p:cNvPr id="57" name="Text Box 29"/>
          <p:cNvSpPr txBox="1">
            <a:spLocks noChangeArrowheads="1"/>
          </p:cNvSpPr>
          <p:nvPr/>
        </p:nvSpPr>
        <p:spPr bwMode="auto">
          <a:xfrm>
            <a:off x="355776" y="5687068"/>
            <a:ext cx="1133475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6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600" dirty="0">
                <a:effectLst/>
                <a:latin typeface="Calibri"/>
                <a:ea typeface="Calibri"/>
                <a:cs typeface="Times New Roman"/>
              </a:rPr>
              <a:t> – End of test</a:t>
            </a: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1908351" y="1696301"/>
            <a:ext cx="1828800" cy="247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Daily  </a:t>
            </a:r>
            <a:r>
              <a:rPr lang="en-US" sz="1100" dirty="0" err="1">
                <a:effectLst/>
                <a:latin typeface="Calibri"/>
                <a:ea typeface="Calibri"/>
                <a:cs typeface="Times New Roman"/>
              </a:rPr>
              <a:t>Insp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1908351" y="2029676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Weekly </a:t>
            </a:r>
            <a:r>
              <a:rPr lang="en-US" sz="1100" dirty="0" err="1">
                <a:effectLst/>
                <a:latin typeface="Calibri"/>
                <a:ea typeface="Calibri"/>
                <a:cs typeface="Times New Roman"/>
              </a:rPr>
              <a:t>Insp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908351" y="2346095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Overnight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1908351" y="2715476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Trailer swap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1908351" y="3058376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000" dirty="0" smtClean="0">
                <a:effectLst/>
                <a:latin typeface="Calibri"/>
                <a:ea typeface="Calibri"/>
                <a:cs typeface="Times New Roman"/>
              </a:rPr>
              <a:t>Cargo weight</a:t>
            </a:r>
            <a:endParaRPr lang="en-US" sz="1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1908351" y="3420326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24h</a:t>
            </a:r>
            <a:endParaRPr lang="en-US" sz="1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64" name="Text Box 31"/>
          <p:cNvSpPr txBox="1">
            <a:spLocks noChangeArrowheads="1"/>
          </p:cNvSpPr>
          <p:nvPr/>
        </p:nvSpPr>
        <p:spPr bwMode="auto">
          <a:xfrm>
            <a:off x="1908351" y="3780131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latin typeface="Calibri"/>
                <a:ea typeface="Calibri"/>
                <a:cs typeface="Times New Roman"/>
              </a:rPr>
              <a:t>Go/NoGo</a:t>
            </a:r>
            <a:endParaRPr lang="en-US" sz="10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801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Date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TEST PROTOCOL</a:t>
            </a:r>
            <a:endParaRPr lang="sv-SE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93851" y="1042737"/>
            <a:ext cx="3771900" cy="50597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01600" dist="76200" dir="2700000" algn="tl" rotWithShape="0">
              <a:prstClr val="black">
                <a:alpha val="5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TESTSPECIFICATION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51001" y="1433261"/>
            <a:ext cx="1495425" cy="459124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01600" dist="76200" dir="2700000" algn="tl" rotWithShape="0">
              <a:prstClr val="black">
                <a:alpha val="5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TESTPROCEDURE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5776" y="1882837"/>
            <a:ext cx="1133475" cy="1038225"/>
            <a:chOff x="0" y="0"/>
            <a:chExt cx="1133475" cy="1038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1133475" cy="1038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TESTSEQUENCE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85725" y="2476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85725" y="4762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85725" y="7048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5776" y="3311587"/>
            <a:ext cx="1133475" cy="1038225"/>
            <a:chOff x="0" y="0"/>
            <a:chExt cx="1133475" cy="1038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1133475" cy="1038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TESTSEQUENCE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85725" y="2476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85725" y="4762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85725" y="7048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</p:grp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355776" y="3016312"/>
            <a:ext cx="1133475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>
                <a:effectLst/>
                <a:latin typeface="Calibri"/>
                <a:ea typeface="Calibri"/>
                <a:cs typeface="Times New Roman"/>
              </a:rPr>
              <a:t>TESTROUTINE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355776" y="4406962"/>
            <a:ext cx="1133475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>
                <a:effectLst/>
                <a:latin typeface="Calibri"/>
                <a:ea typeface="Calibri"/>
                <a:cs typeface="Times New Roman"/>
              </a:rPr>
              <a:t>TESTROUTINE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55776" y="4711762"/>
            <a:ext cx="1133475" cy="1038225"/>
            <a:chOff x="0" y="0"/>
            <a:chExt cx="1133475" cy="1038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0" y="0"/>
              <a:ext cx="1133475" cy="1038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TESTSEQUENCE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85725" y="2476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85725" y="4762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85725" y="7048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</p:grp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355776" y="1678197"/>
            <a:ext cx="1133475" cy="1917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6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600" dirty="0">
                <a:effectLst/>
                <a:latin typeface="Calibri"/>
                <a:ea typeface="Calibri"/>
                <a:cs typeface="Times New Roman"/>
              </a:rPr>
              <a:t> – Start of test</a:t>
            </a:r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355776" y="5757404"/>
            <a:ext cx="1133475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6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600" dirty="0">
                <a:effectLst/>
                <a:latin typeface="Calibri"/>
                <a:ea typeface="Calibri"/>
                <a:cs typeface="Times New Roman"/>
              </a:rPr>
              <a:t> – End of test</a:t>
            </a: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1908351" y="1766637"/>
            <a:ext cx="1828800" cy="247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Daily  </a:t>
            </a:r>
            <a:r>
              <a:rPr lang="en-US" sz="1100" dirty="0" err="1">
                <a:effectLst/>
                <a:latin typeface="Calibri"/>
                <a:ea typeface="Calibri"/>
                <a:cs typeface="Times New Roman"/>
              </a:rPr>
              <a:t>Insp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</a:t>
            </a: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1908351" y="2100012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Weekly </a:t>
            </a:r>
            <a:r>
              <a:rPr lang="en-US" sz="1100" dirty="0" err="1">
                <a:effectLst/>
                <a:latin typeface="Calibri"/>
                <a:ea typeface="Calibri"/>
                <a:cs typeface="Times New Roman"/>
              </a:rPr>
              <a:t>Insp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1908351" y="2416431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Overnight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908351" y="2785812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Trailer swap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908351" y="3128712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000" dirty="0" smtClean="0">
                <a:effectLst/>
                <a:latin typeface="Calibri"/>
                <a:ea typeface="Calibri"/>
                <a:cs typeface="Times New Roman"/>
              </a:rPr>
              <a:t>Cargo weight</a:t>
            </a:r>
            <a:endParaRPr lang="en-US" sz="1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908351" y="3490662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24h</a:t>
            </a:r>
            <a:endParaRPr lang="en-US" sz="1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1908351" y="3850467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latin typeface="Calibri"/>
                <a:ea typeface="Calibri"/>
                <a:cs typeface="Times New Roman"/>
              </a:rPr>
              <a:t>Go/NoGo</a:t>
            </a:r>
            <a:endParaRPr lang="en-US" sz="1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4119824" y="1378012"/>
            <a:ext cx="1256044" cy="1095375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000" smtClean="0">
              <a:solidFill>
                <a:schemeClr val="tx1"/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11011"/>
              </p:ext>
            </p:extLst>
          </p:nvPr>
        </p:nvGraphicFramePr>
        <p:xfrm>
          <a:off x="3965751" y="2598851"/>
          <a:ext cx="50800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653"/>
                <a:gridCol w="1134347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Timestamp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Who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Type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Result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Tagged for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2013-08-22 09:16:21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Driver – Kroken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TestRoutine – Start of Test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OK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dirty="0" smtClean="0"/>
                        <a:t>2013-08-22 09:17:01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dirty="0" smtClean="0"/>
                        <a:t>Driver – Kroken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Testcase</a:t>
                      </a:r>
                      <a:r>
                        <a:rPr lang="sv-SE" sz="1050" baseline="0" dirty="0" smtClean="0"/>
                        <a:t> #314:1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OK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#Testcase</a:t>
                      </a:r>
                      <a:r>
                        <a:rPr lang="sv-SE" sz="1050" baseline="0" dirty="0" smtClean="0"/>
                        <a:t> Review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2013-08-22 09:18:22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Engineer</a:t>
                      </a:r>
                      <a:r>
                        <a:rPr lang="sv-SE" sz="1050" baseline="0" dirty="0" smtClean="0"/>
                        <a:t> – Motten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Diary Input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OK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#Note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2013-08-22 09:19:12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dirty="0" smtClean="0"/>
                        <a:t>Driver – Kroken</a:t>
                      </a:r>
                    </a:p>
                    <a:p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OFD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NOK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#Error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2013-08-22 09:19:13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Driver - Kroken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TestRoutine – Trailer Swap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dirty="0" smtClean="0"/>
                        <a:t>OK</a:t>
                      </a:r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v-S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v-S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v-SE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5375868" y="1598074"/>
            <a:ext cx="36637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3200" b="1" dirty="0"/>
              <a:t>TEST PROTOCOL</a:t>
            </a:r>
          </a:p>
        </p:txBody>
      </p:sp>
    </p:spTree>
    <p:extLst>
      <p:ext uri="{BB962C8B-B14F-4D97-AF65-F5344CB8AC3E}">
        <p14:creationId xmlns:p14="http://schemas.microsoft.com/office/powerpoint/2010/main" val="196474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Date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Testspecification belongs to a Test</a:t>
            </a:r>
            <a:endParaRPr lang="sv-SE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044912" y="930350"/>
            <a:ext cx="5819775" cy="52508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984351" y="1036644"/>
            <a:ext cx="3771900" cy="50597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01600" dist="76200" dir="2700000" algn="tl" rotWithShape="0">
              <a:prstClr val="black">
                <a:alpha val="5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TESTSPECIFICATION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041501" y="1427168"/>
            <a:ext cx="1495425" cy="459124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01600" dist="76200" dir="2700000" algn="tl" rotWithShape="0">
              <a:prstClr val="black">
                <a:alpha val="5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TESTPROCEDURE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146276" y="1876744"/>
            <a:ext cx="1133475" cy="1038225"/>
            <a:chOff x="0" y="0"/>
            <a:chExt cx="1133475" cy="1038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1133475" cy="1038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TESTSEQUENCE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85725" y="2476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85725" y="4762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85725" y="7048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46276" y="3305494"/>
            <a:ext cx="1133475" cy="1038225"/>
            <a:chOff x="0" y="0"/>
            <a:chExt cx="1133475" cy="1038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1133475" cy="1038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TESTSEQUENCE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85725" y="2476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85725" y="4762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85725" y="7048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146276" y="3010219"/>
            <a:ext cx="1133475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>
                <a:effectLst/>
                <a:latin typeface="Calibri"/>
                <a:ea typeface="Calibri"/>
                <a:cs typeface="Times New Roman"/>
              </a:rPr>
              <a:t>TESTROUTINE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5146276" y="4400869"/>
            <a:ext cx="1133475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>
                <a:effectLst/>
                <a:latin typeface="Calibri"/>
                <a:ea typeface="Calibri"/>
                <a:cs typeface="Times New Roman"/>
              </a:rPr>
              <a:t>TESTROUTINE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146276" y="4705669"/>
            <a:ext cx="1133475" cy="1038225"/>
            <a:chOff x="0" y="0"/>
            <a:chExt cx="1133475" cy="1038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0" y="0"/>
              <a:ext cx="1133475" cy="1038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i="1">
                  <a:effectLst/>
                  <a:latin typeface="Calibri"/>
                  <a:ea typeface="Calibri"/>
                  <a:cs typeface="Times New Roman"/>
                </a:rPr>
                <a:t>TESTSEQUENCE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85725" y="2476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85725" y="4762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85725" y="704850"/>
              <a:ext cx="7524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TESTCASE</a:t>
              </a:r>
            </a:p>
          </p:txBody>
        </p:sp>
      </p:grp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5146276" y="1672104"/>
            <a:ext cx="1133475" cy="1917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6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600" dirty="0">
                <a:effectLst/>
                <a:latin typeface="Calibri"/>
                <a:ea typeface="Calibri"/>
                <a:cs typeface="Times New Roman"/>
              </a:rPr>
              <a:t> – Start of test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5146276" y="5751311"/>
            <a:ext cx="1133475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6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600" dirty="0">
                <a:effectLst/>
                <a:latin typeface="Calibri"/>
                <a:ea typeface="Calibri"/>
                <a:cs typeface="Times New Roman"/>
              </a:rPr>
              <a:t> – End of test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6698851" y="1760544"/>
            <a:ext cx="1828800" cy="247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Daily  </a:t>
            </a:r>
            <a:r>
              <a:rPr lang="en-US" sz="1100" dirty="0" err="1">
                <a:effectLst/>
                <a:latin typeface="Calibri"/>
                <a:ea typeface="Calibri"/>
                <a:cs typeface="Times New Roman"/>
              </a:rPr>
              <a:t>Insp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6698851" y="2093919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Weekly </a:t>
            </a:r>
            <a:r>
              <a:rPr lang="en-US" sz="1100" dirty="0" err="1">
                <a:effectLst/>
                <a:latin typeface="Calibri"/>
                <a:ea typeface="Calibri"/>
                <a:cs typeface="Times New Roman"/>
              </a:rPr>
              <a:t>Insp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6698851" y="2410338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Overnight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3117031" y="3940095"/>
            <a:ext cx="1696131" cy="6601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 smtClean="0">
                <a:effectLst/>
                <a:latin typeface="Calibri"/>
                <a:ea typeface="Calibri"/>
                <a:cs typeface="Times New Roman"/>
              </a:rPr>
              <a:t>TESTEQUIPMENT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 –</a:t>
            </a:r>
            <a:br>
              <a:rPr lang="en-US" sz="1100" dirty="0" smtClean="0">
                <a:effectLst/>
                <a:latin typeface="Calibri"/>
                <a:ea typeface="Calibri"/>
                <a:cs typeface="Times New Roman"/>
              </a:rPr>
            </a:br>
            <a:r>
              <a:rPr lang="en-US" sz="1100" dirty="0" err="1" smtClean="0">
                <a:effectLst/>
                <a:latin typeface="Calibri"/>
                <a:ea typeface="Calibri"/>
                <a:cs typeface="Times New Roman"/>
              </a:rPr>
              <a:t>Mlogger</a:t>
            </a:r>
            <a:r>
              <a:rPr lang="en-US" sz="1100" dirty="0">
                <a:latin typeface="Calibri"/>
                <a:ea typeface="Calibri"/>
                <a:cs typeface="Times New Roman"/>
              </a:rPr>
              <a:t/>
            </a:r>
            <a:br>
              <a:rPr lang="en-US" sz="1100" dirty="0"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latin typeface="Calibri"/>
                <a:ea typeface="Calibri"/>
                <a:cs typeface="Times New Roman"/>
              </a:rPr>
              <a:t>Other</a:t>
            </a:r>
            <a:endParaRPr lang="en-US" sz="1100" dirty="0" smtClean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3117031" y="2989738"/>
            <a:ext cx="1696131" cy="904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 smtClean="0">
                <a:effectLst/>
                <a:latin typeface="Calibri"/>
                <a:ea typeface="Calibri"/>
                <a:cs typeface="Times New Roman"/>
              </a:rPr>
              <a:t>TESTOBJECT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 –</a:t>
            </a:r>
            <a:br>
              <a:rPr lang="en-US" sz="1100" dirty="0" smtClean="0">
                <a:effectLst/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Vehicle (PROTUS version)</a:t>
            </a:r>
            <a:r>
              <a:rPr lang="en-US" sz="1100" dirty="0">
                <a:latin typeface="Calibri"/>
                <a:ea typeface="Calibri"/>
                <a:cs typeface="Times New Roman"/>
              </a:rPr>
              <a:t/>
            </a:r>
            <a:br>
              <a:rPr lang="en-US" sz="1100" dirty="0"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latin typeface="Calibri"/>
                <a:ea typeface="Calibri"/>
                <a:cs typeface="Times New Roman"/>
              </a:rPr>
              <a:t>SW Release</a:t>
            </a:r>
            <a:r>
              <a:rPr lang="en-US" sz="1100" dirty="0">
                <a:latin typeface="Calibri"/>
                <a:ea typeface="Calibri"/>
                <a:cs typeface="Times New Roman"/>
              </a:rPr>
              <a:t/>
            </a:r>
            <a:br>
              <a:rPr lang="en-US" sz="1100" dirty="0"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latin typeface="Calibri"/>
                <a:ea typeface="Calibri"/>
                <a:cs typeface="Times New Roman"/>
              </a:rPr>
              <a:t>SW Baseline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3117031" y="2071883"/>
            <a:ext cx="1696131" cy="8588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 smtClean="0">
                <a:effectLst/>
                <a:latin typeface="Calibri"/>
                <a:ea typeface="Calibri"/>
                <a:cs typeface="Times New Roman"/>
              </a:rPr>
              <a:t>PROJECT/S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–</a:t>
            </a:r>
            <a:br>
              <a:rPr lang="en-US" sz="1100" dirty="0" smtClean="0">
                <a:effectLst/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Main project</a:t>
            </a:r>
            <a:br>
              <a:rPr lang="en-US" sz="1100" dirty="0" smtClean="0">
                <a:effectLst/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Co-riding Projects</a:t>
            </a:r>
            <a:br>
              <a:rPr lang="en-US" sz="1100" dirty="0" smtClean="0">
                <a:effectLst/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Other sync</a:t>
            </a: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117031" y="1157074"/>
            <a:ext cx="1696131" cy="390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 smtClean="0">
                <a:effectLst/>
                <a:latin typeface="Calibri"/>
                <a:ea typeface="Calibri"/>
                <a:cs typeface="Times New Roman"/>
              </a:rPr>
              <a:t>TESTREQUEST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–</a:t>
            </a:r>
            <a:br>
              <a:rPr lang="en-US" sz="1100" dirty="0" smtClean="0">
                <a:effectLst/>
                <a:latin typeface="Calibri"/>
                <a:ea typeface="Calibri"/>
                <a:cs typeface="Times New Roman"/>
              </a:rPr>
            </a:br>
            <a:endParaRPr lang="en-US" sz="1100" dirty="0" smtClean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3117031" y="5244525"/>
            <a:ext cx="1696131" cy="8518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 smtClean="0">
                <a:effectLst/>
                <a:latin typeface="Calibri"/>
                <a:ea typeface="Calibri"/>
                <a:cs typeface="Times New Roman"/>
              </a:rPr>
              <a:t>OTHER 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–</a:t>
            </a:r>
            <a:br>
              <a:rPr lang="en-US" sz="1100" dirty="0" smtClean="0">
                <a:effectLst/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SPEC</a:t>
            </a:r>
            <a:r>
              <a:rPr lang="en-US" sz="1100" dirty="0">
                <a:latin typeface="Calibri"/>
                <a:ea typeface="Calibri"/>
                <a:cs typeface="Times New Roman"/>
              </a:rPr>
              <a:t/>
            </a:r>
            <a:br>
              <a:rPr lang="en-US" sz="1100" dirty="0"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latin typeface="Calibri"/>
                <a:ea typeface="Calibri"/>
                <a:cs typeface="Times New Roman"/>
              </a:rPr>
              <a:t>REQUIREMENT/S</a:t>
            </a:r>
            <a:br>
              <a:rPr lang="en-US" sz="1100" dirty="0" smtClean="0"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latin typeface="Calibri"/>
                <a:ea typeface="Calibri"/>
                <a:cs typeface="Times New Roman"/>
              </a:rPr>
              <a:t>Quest?</a:t>
            </a:r>
            <a:r>
              <a:rPr lang="en-US" sz="1100" dirty="0">
                <a:latin typeface="Calibri"/>
                <a:ea typeface="Calibri"/>
                <a:cs typeface="Times New Roman"/>
              </a:rPr>
              <a:t/>
            </a:r>
            <a:br>
              <a:rPr lang="en-US" sz="1100" dirty="0">
                <a:latin typeface="Calibri"/>
                <a:ea typeface="Calibri"/>
                <a:cs typeface="Times New Roman"/>
              </a:rPr>
            </a:br>
            <a:endParaRPr lang="en-US" sz="110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3117031" y="1617669"/>
            <a:ext cx="1696131" cy="390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 smtClean="0">
                <a:effectLst/>
                <a:latin typeface="Calibri"/>
                <a:ea typeface="Calibri"/>
                <a:cs typeface="Times New Roman"/>
              </a:rPr>
              <a:t>PERSONNEL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–</a:t>
            </a:r>
            <a:br>
              <a:rPr lang="en-US" sz="1100" dirty="0" smtClean="0">
                <a:effectLst/>
                <a:latin typeface="Calibri"/>
                <a:ea typeface="Calibri"/>
                <a:cs typeface="Times New Roman"/>
              </a:rPr>
            </a:br>
            <a:endParaRPr lang="en-US" sz="1100" dirty="0" smtClean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3117031" y="4644359"/>
            <a:ext cx="1696131" cy="4689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 smtClean="0">
                <a:effectLst/>
                <a:latin typeface="Calibri"/>
                <a:ea typeface="Calibri"/>
                <a:cs typeface="Times New Roman"/>
              </a:rPr>
              <a:t>TESTDIARY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 –</a:t>
            </a: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6698851" y="2779719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Trailer swap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6698851" y="3122619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000" dirty="0" smtClean="0">
                <a:effectLst/>
                <a:latin typeface="Calibri"/>
                <a:ea typeface="Calibri"/>
                <a:cs typeface="Times New Roman"/>
              </a:rPr>
              <a:t>Cargo weight</a:t>
            </a:r>
            <a:endParaRPr lang="en-US" sz="1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6698851" y="3484569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24h</a:t>
            </a:r>
            <a:endParaRPr lang="en-US" sz="1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6698851" y="3844374"/>
            <a:ext cx="182880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b="1" i="1" dirty="0">
                <a:effectLst/>
                <a:latin typeface="Calibri"/>
                <a:ea typeface="Calibri"/>
                <a:cs typeface="Times New Roman"/>
              </a:rPr>
              <a:t>TESTROUTINE</a:t>
            </a:r>
            <a:r>
              <a:rPr lang="en-US" sz="1100" dirty="0">
                <a:effectLst/>
                <a:latin typeface="Calibri"/>
                <a:ea typeface="Calibri"/>
                <a:cs typeface="Times New Roman"/>
              </a:rPr>
              <a:t> – </a:t>
            </a:r>
            <a:r>
              <a:rPr lang="en-US" sz="1100" dirty="0" smtClean="0">
                <a:latin typeface="Calibri"/>
                <a:ea typeface="Calibri"/>
                <a:cs typeface="Times New Roman"/>
              </a:rPr>
              <a:t>Go/NoGo</a:t>
            </a:r>
            <a:endParaRPr lang="en-US" sz="10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832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Department, Name, Document name, Security Class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Date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ALOT of new nomenclature</a:t>
            </a:r>
            <a:endParaRPr lang="sv-S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41435"/>
              </p:ext>
            </p:extLst>
          </p:nvPr>
        </p:nvGraphicFramePr>
        <p:xfrm>
          <a:off x="994787" y="1098495"/>
          <a:ext cx="7536264" cy="4133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9906"/>
                <a:gridCol w="676765"/>
                <a:gridCol w="676765"/>
                <a:gridCol w="5052828"/>
              </a:tblGrid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 dirty="0">
                          <a:effectLst/>
                        </a:rPr>
                        <a:t>Name</a:t>
                      </a:r>
                      <a:endParaRPr lang="sv-S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 dirty="0">
                          <a:effectLst/>
                        </a:rPr>
                        <a:t>Category</a:t>
                      </a:r>
                      <a:endParaRPr lang="sv-S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 dirty="0">
                          <a:effectLst/>
                        </a:rPr>
                        <a:t>Sub category</a:t>
                      </a:r>
                      <a:endParaRPr lang="sv-S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 dirty="0">
                          <a:effectLst/>
                        </a:rPr>
                        <a:t>Description</a:t>
                      </a:r>
                      <a:endParaRPr lang="sv-S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 dirty="0">
                          <a:effectLst/>
                        </a:rPr>
                        <a:t>Nomenclature</a:t>
                      </a:r>
                      <a:endParaRPr lang="sv-S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 dirty="0">
                          <a:effectLst/>
                        </a:rPr>
                        <a:t>Container</a:t>
                      </a:r>
                      <a:endParaRPr lang="sv-S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The overall container for every planned and executed </a:t>
                      </a:r>
                      <a:r>
                        <a:rPr lang="en-US" sz="700" u="none" strike="noStrike" dirty="0" err="1">
                          <a:effectLst/>
                        </a:rPr>
                        <a:t>activitites</a:t>
                      </a:r>
                      <a:r>
                        <a:rPr lang="en-US" sz="700" u="none" strike="noStrike" dirty="0">
                          <a:effectLst/>
                        </a:rPr>
                        <a:t> including the result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TESTSPECIFICATION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Nomenclature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Container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The container for the activities in the TEST. Contains both sequential and non-sequential activitites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TESTPROCEDURE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Nomenclature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Container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The container for all sequential activitites in a TESTSPECIFICATION, Needs to be executed in chronological order.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TESTPROTOCOL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Nomenclature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Container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The result of a TEST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Nomenclature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Container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Set of testcases, Are default sorted but can be sorted individual as well.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TESTROUTINE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Nomenclature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Container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 generic container for every planned activity that is not a testcase/testsequence. Could be time-dependent(Such as Daily inspections) or independent (Such as Test start routine or Start Inspection)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TESTCASE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Nomenclature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Container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Description, Expected Result and attributes collected to one container, possible to generate structure and statistics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TESTREQUEST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Nomenclature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Container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Information from the customer, a desire to perform a TEST.  Can be updated during the preparation of the TEST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TESTDIARY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Nomenclature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Container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A </a:t>
                      </a:r>
                      <a:r>
                        <a:rPr lang="en-US" sz="700" u="none" strike="noStrike" dirty="0" err="1">
                          <a:effectLst/>
                        </a:rPr>
                        <a:t>timebased</a:t>
                      </a:r>
                      <a:r>
                        <a:rPr lang="en-US" sz="700" u="none" strike="noStrike" dirty="0">
                          <a:effectLst/>
                        </a:rPr>
                        <a:t> notepad where all non-planned activities can be documented. 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Used for personal use, evaluation, knowledge management and formal reporting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PVT Check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PVT Base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PVT Total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PVT Haulage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PVT Development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Custombuilt testspecification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PVT Europe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Start Inspection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 Routine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Inspection of vehicle before start of testing.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Daily Inspection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 Routine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Inspection and routine after one day of testing.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Weekly Inspection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 Routine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Inspection and routine after one week of testing.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End Inspection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 Routine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Final inspection after all Sequences are performed. Includes to restore the truck in to normal shape.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Step Inspection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 Routine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In between inspection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Overnight 1 person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 Routine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Routine for spending the night alone in the truck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Overnight 2 person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 Routine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Routine for spending the night in the truck with 2 persons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PVT Check 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 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Verification test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 PVT Check testcases in default order. Sorting based on driver input if available!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PVT Base 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 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Verification test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 PVT Base testcases except the PVT Check in default order. Sorting based on driver input if available!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PVT Total 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 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Verification test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 PVT Total testcases except the PVT Check and PVT Base in default order. Sorting based on driver input if available!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PVT Haulage 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 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Validation test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All PVT Haulage testcases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City 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 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Validation test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Sequence in PVT Europe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Country Road 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 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Validation test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Sequence in PVT Europe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Highway 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 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Validation test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Sequence in PVT Europe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Sleepover 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 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Validation test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Sequence in PVT Europe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Start/Stop 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 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Validation test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Sequence in PVT Europe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Driver Sorting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Test Sequence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u="none" strike="noStrike">
                          <a:effectLst/>
                        </a:rPr>
                        <a:t>Settings</a:t>
                      </a:r>
                      <a:endParaRPr lang="sv-SE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Individual sorting of </a:t>
                      </a:r>
                      <a:r>
                        <a:rPr lang="en-US" sz="700" u="none" strike="noStrike" dirty="0" err="1">
                          <a:effectLst/>
                        </a:rPr>
                        <a:t>testcases</a:t>
                      </a:r>
                      <a:r>
                        <a:rPr lang="en-US" sz="700" u="none" strike="noStrike" dirty="0">
                          <a:effectLst/>
                        </a:rPr>
                        <a:t> for verification sequences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05" marR="5905" marT="59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9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959" y="5151717"/>
            <a:ext cx="1800200" cy="13172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  <a:scene3d>
            <a:camera prst="isometricTopUp"/>
            <a:lightRig rig="freezing" dir="t"/>
          </a:scene3d>
          <a:sp3d extrusionH="120650" prstMaterial="clear">
            <a:bevelT w="139700" prst="coolSlant"/>
            <a:bevelB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45313" y="4298158"/>
            <a:ext cx="1800200" cy="13172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  <a:scene3d>
            <a:camera prst="isometricTopUp"/>
            <a:lightRig rig="freezing" dir="t"/>
          </a:scene3d>
          <a:sp3d extrusionH="120650" prstMaterial="clear">
            <a:bevelT w="139700" prst="coolSlant"/>
            <a:bevelB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5151" y="4719669"/>
            <a:ext cx="1800200" cy="13172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  <a:scene3d>
            <a:camera prst="isometricTopUp"/>
            <a:lightRig rig="freezing" dir="t"/>
          </a:scene3d>
          <a:sp3d extrusionH="120650" prstMaterial="clear">
            <a:bevelT w="139700" prst="coolSlant"/>
            <a:bevelB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948" y="231846"/>
            <a:ext cx="3285989" cy="240438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  <a:scene3d>
            <a:camera prst="isometricTopUp"/>
            <a:lightRig rig="freezing" dir="t"/>
          </a:scene3d>
          <a:sp3d extrusionH="120650" prstMaterial="dkEdge">
            <a:bevelT w="139700" prst="coolSlant"/>
            <a:bevelB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  <a:latin typeface="Rockwell" panose="02060603020205020403" pitchFamily="18" charset="0"/>
              </a:rPr>
              <a:t>GENERIC  TEST CASE</a:t>
            </a:r>
          </a:p>
          <a:p>
            <a:pPr algn="ctr"/>
            <a:r>
              <a:rPr lang="sv-SE" dirty="0" smtClean="0">
                <a:solidFill>
                  <a:schemeClr val="bg1"/>
                </a:solidFill>
                <a:latin typeface="Rockwell" panose="02060603020205020403" pitchFamily="18" charset="0"/>
              </a:rPr>
              <a:t>CONTAINER</a:t>
            </a:r>
            <a:endParaRPr lang="sv-SE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2354013" y="2737813"/>
            <a:ext cx="341067" cy="1296055"/>
          </a:xfrm>
          <a:prstGeom prst="upArrow">
            <a:avLst>
              <a:gd name="adj1" fmla="val 36072"/>
              <a:gd name="adj2" fmla="val 84818"/>
            </a:avLst>
          </a:prstGeom>
          <a:scene3d>
            <a:camera prst="isometricRightUp"/>
            <a:lightRig rig="twoPt" dir="t"/>
          </a:scene3d>
          <a:sp3d extrusionH="133350"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1614959" y="3835425"/>
            <a:ext cx="1800200" cy="13172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  <a:scene3d>
            <a:camera prst="isometricTopUp"/>
            <a:lightRig rig="freezing" dir="t"/>
          </a:scene3d>
          <a:sp3d extrusionH="120650" prstMaterial="dkEdge">
            <a:bevelT w="139700" prst="coolSlant"/>
            <a:bevelB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  <a:latin typeface="Rockwell" panose="02060603020205020403" pitchFamily="18" charset="0"/>
              </a:rPr>
              <a:t>TEST CASE  V1.3</a:t>
            </a:r>
            <a:endParaRPr lang="sv-SE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67944" y="2296312"/>
            <a:ext cx="50337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generic test case, a container for more</a:t>
            </a:r>
          </a:p>
          <a:p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sv-S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pecific test cases. A generic test case can</a:t>
            </a:r>
          </a:p>
          <a:p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sv-S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 used on any truck. (With that functionality)</a:t>
            </a:r>
          </a:p>
          <a:p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test cases can be held within that </a:t>
            </a:r>
          </a:p>
          <a:p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sv-S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ontainer. Different descriptions, expected result</a:t>
            </a:r>
          </a:p>
          <a:p>
            <a:r>
              <a:rPr lang="sv-S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etc depending on product class, software release etc.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96137" y="349842"/>
            <a:ext cx="3051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2000" b="1" u="sng" dirty="0" smtClean="0"/>
              <a:t>TEST CASES</a:t>
            </a:r>
            <a:endParaRPr lang="sv-SE" sz="2000" b="1" u="sng" dirty="0"/>
          </a:p>
        </p:txBody>
      </p:sp>
    </p:spTree>
    <p:extLst>
      <p:ext uri="{BB962C8B-B14F-4D97-AF65-F5344CB8AC3E}">
        <p14:creationId xmlns:p14="http://schemas.microsoft.com/office/powerpoint/2010/main" val="351556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95936" y="2199223"/>
            <a:ext cx="2160240" cy="6912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GENERIC CONTAINER ID#023</a:t>
            </a:r>
          </a:p>
          <a:p>
            <a:pPr algn="ctr"/>
            <a:r>
              <a:rPr lang="sv-SE" sz="1400" dirty="0" smtClean="0">
                <a:latin typeface="Rockwell" panose="02060603020205020403" pitchFamily="18" charset="0"/>
              </a:rPr>
              <a:t>Adjust idle speed</a:t>
            </a:r>
            <a:endParaRPr lang="sv-SE" sz="1400" dirty="0">
              <a:latin typeface="Rockwell" panose="02060603020205020403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94429" y="591129"/>
            <a:ext cx="1729102" cy="5566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TRUCK FUNCTION AREA</a:t>
            </a:r>
          </a:p>
          <a:p>
            <a:pPr algn="ctr"/>
            <a:r>
              <a:rPr lang="sv-SE" sz="1200" dirty="0" smtClean="0">
                <a:latin typeface="Rockwell" panose="02060603020205020403" pitchFamily="18" charset="0"/>
              </a:rPr>
              <a:t>POWERTRAIN</a:t>
            </a:r>
            <a:endParaRPr lang="sv-SE" sz="1200" dirty="0">
              <a:latin typeface="Rockwell" panose="02060603020205020403" pitchFamily="18" charset="0"/>
            </a:endParaRPr>
          </a:p>
        </p:txBody>
      </p:sp>
      <p:cxnSp>
        <p:nvCxnSpPr>
          <p:cNvPr id="25" name="Elbow Connector 24"/>
          <p:cNvCxnSpPr>
            <a:stCxn id="22" idx="2"/>
            <a:endCxn id="51" idx="1"/>
          </p:cNvCxnSpPr>
          <p:nvPr/>
        </p:nvCxnSpPr>
        <p:spPr>
          <a:xfrm rot="16200000" flipH="1">
            <a:off x="1906687" y="1300064"/>
            <a:ext cx="510936" cy="206351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1" idx="2"/>
            <a:endCxn id="3" idx="1"/>
          </p:cNvCxnSpPr>
          <p:nvPr/>
        </p:nvCxnSpPr>
        <p:spPr>
          <a:xfrm rot="16200000" flipH="1">
            <a:off x="3258992" y="1807918"/>
            <a:ext cx="607834" cy="866054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36096" y="3192934"/>
            <a:ext cx="2808312" cy="10801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100" dirty="0" smtClean="0">
                <a:solidFill>
                  <a:schemeClr val="tx2">
                    <a:lumMod val="75000"/>
                  </a:schemeClr>
                </a:solidFill>
                <a:latin typeface="Rockwell" panose="02060603020205020403" pitchFamily="18" charset="0"/>
              </a:rPr>
              <a:t>TEST CASE v1.0</a:t>
            </a:r>
          </a:p>
          <a:p>
            <a:pPr algn="ctr"/>
            <a:r>
              <a:rPr lang="sv-SE" sz="1100" dirty="0" smtClean="0">
                <a:solidFill>
                  <a:schemeClr val="tx2">
                    <a:lumMod val="75000"/>
                  </a:schemeClr>
                </a:solidFill>
                <a:latin typeface="Rockwell" panose="02060603020205020403" pitchFamily="18" charset="0"/>
              </a:rPr>
              <a:t>PC 24-HDV</a:t>
            </a:r>
          </a:p>
          <a:p>
            <a:pPr algn="ctr"/>
            <a:r>
              <a:rPr lang="sv-SE" sz="11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Depress brake pedal, and keep brake pedal depressed. Hold resume button for two seconds.</a:t>
            </a:r>
            <a:endParaRPr lang="sv-SE" sz="11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36096" y="4359463"/>
            <a:ext cx="2808312" cy="115646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100" dirty="0" smtClean="0">
                <a:solidFill>
                  <a:schemeClr val="tx2">
                    <a:lumMod val="75000"/>
                  </a:schemeClr>
                </a:solidFill>
                <a:latin typeface="Rockwell" panose="02060603020205020403" pitchFamily="18" charset="0"/>
              </a:rPr>
              <a:t>TEST CASE v1.1</a:t>
            </a:r>
          </a:p>
          <a:p>
            <a:pPr algn="ctr"/>
            <a:r>
              <a:rPr lang="sv-SE" sz="1100" dirty="0" smtClean="0">
                <a:solidFill>
                  <a:schemeClr val="tx2">
                    <a:lumMod val="75000"/>
                  </a:schemeClr>
                </a:solidFill>
                <a:latin typeface="Rockwell" panose="02060603020205020403" pitchFamily="18" charset="0"/>
              </a:rPr>
              <a:t>PC 23-HDV, D3-HDV</a:t>
            </a:r>
          </a:p>
          <a:p>
            <a:pPr algn="ctr"/>
            <a:r>
              <a:rPr lang="sv-SE" sz="1100" dirty="0" smtClean="0">
                <a:latin typeface="Rockwell" panose="02060603020205020403" pitchFamily="18" charset="0"/>
              </a:rPr>
              <a:t>Go into menu in DID and select adjust idle speed.  Idle speed is expected to drop down to lowest possible setting.</a:t>
            </a:r>
            <a:endParaRPr lang="sv-SE" sz="1100" dirty="0">
              <a:latin typeface="Rockwell" panose="02060603020205020403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48193" y="5597697"/>
            <a:ext cx="2808312" cy="92200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100" dirty="0" smtClean="0">
                <a:solidFill>
                  <a:schemeClr val="tx2">
                    <a:lumMod val="75000"/>
                  </a:schemeClr>
                </a:solidFill>
                <a:latin typeface="Rockwell" panose="02060603020205020403" pitchFamily="18" charset="0"/>
              </a:rPr>
              <a:t>TEST CASE v1.2</a:t>
            </a:r>
          </a:p>
          <a:p>
            <a:pPr algn="ctr"/>
            <a:r>
              <a:rPr lang="sv-SE" sz="1100" dirty="0" smtClean="0">
                <a:solidFill>
                  <a:schemeClr val="tx2">
                    <a:lumMod val="75000"/>
                  </a:schemeClr>
                </a:solidFill>
                <a:latin typeface="Rockwell" panose="02060603020205020403" pitchFamily="18" charset="0"/>
              </a:rPr>
              <a:t>PC XX-MDV</a:t>
            </a:r>
          </a:p>
          <a:p>
            <a:pPr algn="ctr"/>
            <a:r>
              <a:rPr lang="sv-SE" sz="1100" dirty="0" smtClean="0">
                <a:latin typeface="Rockwell" panose="02060603020205020403" pitchFamily="18" charset="0"/>
              </a:rPr>
              <a:t>Engage and disengage the cruise control three times within two seconds. </a:t>
            </a:r>
            <a:endParaRPr lang="sv-SE" sz="1100" dirty="0">
              <a:latin typeface="Rockwell" panose="02060603020205020403" pitchFamily="18" charset="0"/>
            </a:endParaRPr>
          </a:p>
        </p:txBody>
      </p:sp>
      <p:cxnSp>
        <p:nvCxnSpPr>
          <p:cNvPr id="36" name="Elbow Connector 35"/>
          <p:cNvCxnSpPr>
            <a:stCxn id="3" idx="2"/>
            <a:endCxn id="32" idx="1"/>
          </p:cNvCxnSpPr>
          <p:nvPr/>
        </p:nvCxnSpPr>
        <p:spPr>
          <a:xfrm rot="16200000" flipH="1">
            <a:off x="4834829" y="3131727"/>
            <a:ext cx="842494" cy="360040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" idx="2"/>
            <a:endCxn id="33" idx="1"/>
          </p:cNvCxnSpPr>
          <p:nvPr/>
        </p:nvCxnSpPr>
        <p:spPr>
          <a:xfrm rot="16200000" flipH="1">
            <a:off x="4232477" y="3734079"/>
            <a:ext cx="2047198" cy="360040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" idx="2"/>
            <a:endCxn id="35" idx="1"/>
          </p:cNvCxnSpPr>
          <p:nvPr/>
        </p:nvCxnSpPr>
        <p:spPr>
          <a:xfrm rot="16200000" flipH="1">
            <a:off x="3678025" y="4288531"/>
            <a:ext cx="3168200" cy="372137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265331" y="1380386"/>
            <a:ext cx="1729102" cy="5566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TRUCK FUNCTION</a:t>
            </a:r>
          </a:p>
          <a:p>
            <a:pPr algn="ctr"/>
            <a:r>
              <a:rPr lang="sv-SE" sz="1200" dirty="0" smtClean="0">
                <a:latin typeface="Rockwell" panose="02060603020205020403" pitchFamily="18" charset="0"/>
              </a:rPr>
              <a:t>IDLE ADJUST</a:t>
            </a:r>
            <a:endParaRPr lang="sv-SE" sz="1200" dirty="0">
              <a:latin typeface="Rockwell" panose="02060603020205020403" pitchFamily="18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3062731" y="2464281"/>
            <a:ext cx="134302" cy="16116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Oval 59"/>
          <p:cNvSpPr/>
          <p:nvPr/>
        </p:nvSpPr>
        <p:spPr>
          <a:xfrm>
            <a:off x="479641" y="245489"/>
            <a:ext cx="3888432" cy="2218792"/>
          </a:xfrm>
          <a:prstGeom prst="ellipse">
            <a:avLst/>
          </a:prstGeom>
          <a:solidFill>
            <a:schemeClr val="accent3">
              <a:lumMod val="75000"/>
              <a:alpha val="11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TextBox 60"/>
          <p:cNvSpPr txBox="1"/>
          <p:nvPr/>
        </p:nvSpPr>
        <p:spPr>
          <a:xfrm>
            <a:off x="330565" y="3379398"/>
            <a:ext cx="40375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Container should be connected to a child in the </a:t>
            </a:r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hierarchy / structure</a:t>
            </a:r>
            <a:r>
              <a:rPr lang="sv-S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. And hierarchy should be possible to change. Unlimited depth.</a:t>
            </a:r>
            <a:endParaRPr lang="sv-S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Straight Arrow Connector 62"/>
          <p:cNvCxnSpPr>
            <a:stCxn id="61" idx="0"/>
            <a:endCxn id="59" idx="3"/>
          </p:cNvCxnSpPr>
          <p:nvPr/>
        </p:nvCxnSpPr>
        <p:spPr>
          <a:xfrm flipV="1">
            <a:off x="2349319" y="2601841"/>
            <a:ext cx="733080" cy="777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796137" y="349842"/>
            <a:ext cx="3051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2000" b="1" u="sng" dirty="0" smtClean="0"/>
              <a:t>GENERIC CONNECTIONS</a:t>
            </a:r>
            <a:endParaRPr lang="sv-SE" sz="2000" b="1" u="sng" dirty="0"/>
          </a:p>
        </p:txBody>
      </p:sp>
    </p:spTree>
    <p:extLst>
      <p:ext uri="{BB962C8B-B14F-4D97-AF65-F5344CB8AC3E}">
        <p14:creationId xmlns:p14="http://schemas.microsoft.com/office/powerpoint/2010/main" val="87405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2212</Words>
  <Application>Microsoft Office PowerPoint</Application>
  <PresentationFormat>On-screen Show (4:3)</PresentationFormat>
  <Paragraphs>684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To Be - Notes</vt:lpstr>
      <vt:lpstr>PowerPoint Presentation</vt:lpstr>
      <vt:lpstr>PVT Total – Planning &amp; Preparation</vt:lpstr>
      <vt:lpstr>PowerPoint Presentation</vt:lpstr>
      <vt:lpstr>TEST PROTOCOL</vt:lpstr>
      <vt:lpstr>Testspecification belongs to a Test</vt:lpstr>
      <vt:lpstr>ALOT of new nomenclature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Volvo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Lövdinger Per</dc:creator>
  <cp:lastModifiedBy>Lövdinger Per</cp:lastModifiedBy>
  <cp:revision>4</cp:revision>
  <dcterms:created xsi:type="dcterms:W3CDTF">2016-11-22T08:47:06Z</dcterms:created>
  <dcterms:modified xsi:type="dcterms:W3CDTF">2016-11-22T14:10:54Z</dcterms:modified>
</cp:coreProperties>
</file>