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  <p:sldMasterId id="2147483684" r:id="rId5"/>
    <p:sldMasterId id="2147483690" r:id="rId6"/>
  </p:sldMasterIdLst>
  <p:notesMasterIdLst>
    <p:notesMasterId r:id="rId8"/>
  </p:notesMasterIdLst>
  <p:handoutMasterIdLst>
    <p:handoutMasterId r:id="rId9"/>
  </p:handoutMasterIdLst>
  <p:sldIdLst>
    <p:sldId id="332" r:id="rId7"/>
  </p:sldIdLst>
  <p:sldSz cx="12801600" cy="9601200" type="A3"/>
  <p:notesSz cx="6797675" cy="9926638"/>
  <p:defaultTextStyle>
    <a:defPPr>
      <a:defRPr lang="sv-SE"/>
    </a:defPPr>
    <a:lvl1pPr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27900"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55801"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83701"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511602"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139502" algn="l" defTabSz="125580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767408" algn="l" defTabSz="125580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395308" algn="l" defTabSz="125580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023209" algn="l" defTabSz="125580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DB1DCDD1-24E1-4752-95CD-251712E26D7B}">
          <p14:sldIdLst/>
        </p14:section>
        <p14:section name="Instructions" id="{4A7D2FAC-33C6-40A4-B4BB-1A419FA45ACF}">
          <p14:sldIdLst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0066"/>
    <a:srgbClr val="EA1616"/>
    <a:srgbClr val="D3D3D3"/>
    <a:srgbClr val="F5DFDF"/>
    <a:srgbClr val="A1A1A1"/>
    <a:srgbClr val="3BCCFF"/>
    <a:srgbClr val="00FFFF"/>
    <a:srgbClr val="000066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76" autoAdjust="0"/>
    <p:restoredTop sz="99644" autoAdjust="0"/>
  </p:normalViewPr>
  <p:slideViewPr>
    <p:cSldViewPr snapToGrid="0">
      <p:cViewPr>
        <p:scale>
          <a:sx n="130" d="100"/>
          <a:sy n="130" d="100"/>
        </p:scale>
        <p:origin x="-72" y="296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68" y="6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59" y="9594587"/>
            <a:ext cx="2945287" cy="30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t" anchorCtr="0" compatLnSpc="1">
            <a:prstTxWarp prst="textNoShape">
              <a:avLst/>
            </a:prstTxWarp>
          </a:bodyPr>
          <a:lstStyle>
            <a:lvl1pPr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day month year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99959" y="9481785"/>
            <a:ext cx="2945287" cy="20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b" anchorCtr="0" compatLnSpc="1">
            <a:prstTxWarp prst="textNoShape">
              <a:avLst/>
            </a:prstTxWarp>
          </a:bodyPr>
          <a:lstStyle>
            <a:lvl1pPr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Company, Department, Name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33107" y="9461131"/>
            <a:ext cx="1788609" cy="38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b" anchorCtr="0" compatLnSpc="1">
            <a:prstTxWarp prst="textNoShape">
              <a:avLst/>
            </a:prstTxWarp>
          </a:bodyPr>
          <a:lstStyle>
            <a:lvl1pPr algn="r"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Page </a:t>
            </a:r>
            <a:fld id="{A24EED17-C7DF-49C4-9601-49218D9ED5C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567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959" y="9594587"/>
            <a:ext cx="2945287" cy="30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t" anchorCtr="0" compatLnSpc="1">
            <a:prstTxWarp prst="textNoShape">
              <a:avLst/>
            </a:prstTxWarp>
          </a:bodyPr>
          <a:lstStyle>
            <a:lvl1pPr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day month year</a:t>
            </a:r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56175" cy="37179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9" y="4717064"/>
            <a:ext cx="5437819" cy="446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99959" y="9481785"/>
            <a:ext cx="2945287" cy="20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b" anchorCtr="0" compatLnSpc="1">
            <a:prstTxWarp prst="textNoShape">
              <a:avLst/>
            </a:prstTxWarp>
          </a:bodyPr>
          <a:lstStyle>
            <a:lvl1pPr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Company, Department, Name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33107" y="9461131"/>
            <a:ext cx="1788609" cy="38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b" anchorCtr="0" compatLnSpc="1">
            <a:prstTxWarp prst="textNoShape">
              <a:avLst/>
            </a:prstTxWarp>
          </a:bodyPr>
          <a:lstStyle>
            <a:lvl1pPr algn="r"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Page </a:t>
            </a:r>
            <a:fld id="{A718EF3C-D4BD-48DB-A9CB-9E6FC33FAA7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9533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279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55801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83701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511602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139502" algn="l" defTabSz="12558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67408" algn="l" defTabSz="12558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95308" algn="l" defTabSz="12558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023209" algn="l" defTabSz="12558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-102231" y="9601200"/>
            <a:ext cx="102235" cy="100013"/>
          </a:xfrm>
        </p:spPr>
        <p:txBody>
          <a:bodyPr lIns="126453" tIns="63229" rIns="126453" bIns="63229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1277938" y="8852219"/>
            <a:ext cx="10312400" cy="728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2322" tIns="52322" rIns="52322" bIns="52322"/>
          <a:lstStyle/>
          <a:p>
            <a:pPr algn="ctr">
              <a:buClrTx/>
              <a:buFontTx/>
              <a:buNone/>
            </a:pPr>
            <a:r>
              <a:rPr lang="en-US" sz="1000" b="1" dirty="0">
                <a:cs typeface="Arial" charset="0"/>
                <a:sym typeface="Arial" charset="0"/>
              </a:rPr>
              <a:t>The information contained in this document is Volvo Aero Corporation Proprietary Information and it shall not – either in its original or in any modified form, in whole or in part – be reproduced, disclosed to a third party, or used for any purpose other than that for which it is supplied, without the written consent of Volvo Aero Corporation. </a:t>
            </a:r>
            <a:br>
              <a:rPr lang="en-US" sz="1000" b="1" dirty="0">
                <a:cs typeface="Arial" charset="0"/>
                <a:sym typeface="Arial" charset="0"/>
              </a:rPr>
            </a:br>
            <a:r>
              <a:rPr lang="en-US" sz="1000" b="1" dirty="0">
                <a:cs typeface="Arial" charset="0"/>
                <a:sym typeface="Arial" charset="0"/>
              </a:rPr>
              <a:t>Any infringement of these conditions will be liable to legal action.</a:t>
            </a:r>
          </a:p>
        </p:txBody>
      </p:sp>
      <p:pic>
        <p:nvPicPr>
          <p:cNvPr id="2076" name="Picture 28" descr="vaLcmyk"/>
          <p:cNvPicPr>
            <a:picLocks noChangeAspect="1" noChangeArrowheads="1"/>
          </p:cNvPicPr>
          <p:nvPr userDrawn="1"/>
        </p:nvPicPr>
        <p:blipFill>
          <a:blip r:embed="rId2" cstate="print"/>
          <a:srcRect r="-4727" b="-29231"/>
          <a:stretch>
            <a:fillRect/>
          </a:stretch>
        </p:blipFill>
        <p:spPr bwMode="auto">
          <a:xfrm>
            <a:off x="2671447" y="4093853"/>
            <a:ext cx="8669973" cy="768985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233" y="264479"/>
            <a:ext cx="1169551" cy="4309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144" y="264479"/>
            <a:ext cx="5627371" cy="4309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1439" y="5201280"/>
            <a:ext cx="10832465" cy="1600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sv-SE" dirty="0"/>
          </a:p>
        </p:txBody>
      </p:sp>
      <p:pic>
        <p:nvPicPr>
          <p:cNvPr id="238598" name="Picture 6" descr="vaL_RGB"/>
          <p:cNvPicPr preferRelativeResize="0"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72800" y="4052163"/>
            <a:ext cx="7192080" cy="521345"/>
          </a:xfrm>
          <a:prstGeom prst="rect">
            <a:avLst/>
          </a:prstGeom>
          <a:noFill/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277938" y="8852219"/>
            <a:ext cx="10312400" cy="728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2351" tIns="52351" rIns="52351" bIns="52351"/>
          <a:lstStyle/>
          <a:p>
            <a:pPr algn="ctr">
              <a:buClrTx/>
              <a:buFontTx/>
              <a:buNone/>
            </a:pPr>
            <a:r>
              <a:rPr lang="en-US" sz="1000" b="1" dirty="0">
                <a:solidFill>
                  <a:srgbClr val="000000"/>
                </a:solidFill>
                <a:cs typeface="Arial" charset="0"/>
                <a:sym typeface="Arial" charset="0"/>
              </a:rPr>
              <a:t>The information contained in this document is Volvo Aero Corporation Proprietary Information and it shall not – either in its original or in any modified form, in whole or in part – be reproduced, disclosed to a third party, or used for any purpose other than that for which it is supplied, without the written consent of Volvo Aero Corporation. </a:t>
            </a:r>
            <a:br>
              <a:rPr lang="en-US" sz="1000" b="1" dirty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n-US" sz="1000" b="1" dirty="0">
                <a:solidFill>
                  <a:srgbClr val="000000"/>
                </a:solidFill>
                <a:cs typeface="Arial" charset="0"/>
                <a:sym typeface="Arial" charset="0"/>
              </a:rPr>
              <a:t>Any infringement of these conditions will be liable to legal action.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168" y="2629219"/>
            <a:ext cx="5334000" cy="5454015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528" y="2629219"/>
            <a:ext cx="5334000" cy="5454015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6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2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4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8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5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97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14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3"/>
            <a:ext cx="10881360" cy="1906905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812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5625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4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125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406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7687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396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0250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6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18" y="969774"/>
            <a:ext cx="6827520" cy="3200400"/>
          </a:xfrm>
        </p:spPr>
        <p:txBody>
          <a:bodyPr/>
          <a:lstStyle>
            <a:lvl1pPr>
              <a:buNone/>
              <a:defRPr>
                <a:solidFill>
                  <a:schemeClr val="accent6">
                    <a:lumMod val="90000"/>
                    <a:lumOff val="1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0254" y="8833049"/>
            <a:ext cx="2670786" cy="366254"/>
          </a:xfrm>
          <a:prstGeom prst="rect">
            <a:avLst/>
          </a:prstGeom>
          <a:solidFill>
            <a:schemeClr val="bg1"/>
          </a:solidFill>
        </p:spPr>
        <p:txBody>
          <a:bodyPr wrap="square" lIns="125580" tIns="62793" rIns="125580" bIns="62793" rtlCol="0">
            <a:spAutoFit/>
          </a:bodyPr>
          <a:lstStyle/>
          <a:p>
            <a:pPr algn="ctr">
              <a:buNone/>
            </a:pPr>
            <a:r>
              <a:rPr lang="sv-SE" sz="1500" dirty="0" smtClean="0"/>
              <a:t>Jonas Steen</a:t>
            </a:r>
            <a:endParaRPr lang="sv-SE" sz="1500" dirty="0"/>
          </a:p>
        </p:txBody>
      </p:sp>
    </p:spTree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3"/>
            <a:ext cx="5654040" cy="6336348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3"/>
            <a:ext cx="5654040" cy="6336348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06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8127" indent="0">
              <a:buNone/>
              <a:defRPr sz="2700" b="1"/>
            </a:lvl2pPr>
            <a:lvl3pPr marL="1256254" indent="0">
              <a:buNone/>
              <a:defRPr sz="2400" b="1"/>
            </a:lvl3pPr>
            <a:lvl4pPr marL="1884381" indent="0">
              <a:buNone/>
              <a:defRPr sz="2200" b="1"/>
            </a:lvl4pPr>
            <a:lvl5pPr marL="2512509" indent="0">
              <a:buNone/>
              <a:defRPr sz="2200" b="1"/>
            </a:lvl5pPr>
            <a:lvl6pPr marL="3140636" indent="0">
              <a:buNone/>
              <a:defRPr sz="2200" b="1"/>
            </a:lvl6pPr>
            <a:lvl7pPr marL="3768763" indent="0">
              <a:buNone/>
              <a:defRPr sz="2200" b="1"/>
            </a:lvl7pPr>
            <a:lvl8pPr marL="4396890" indent="0">
              <a:buNone/>
              <a:defRPr sz="2200" b="1"/>
            </a:lvl8pPr>
            <a:lvl9pPr marL="502501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8127" indent="0">
              <a:buNone/>
              <a:defRPr sz="2700" b="1"/>
            </a:lvl2pPr>
            <a:lvl3pPr marL="1256254" indent="0">
              <a:buNone/>
              <a:defRPr sz="2400" b="1"/>
            </a:lvl3pPr>
            <a:lvl4pPr marL="1884381" indent="0">
              <a:buNone/>
              <a:defRPr sz="2200" b="1"/>
            </a:lvl4pPr>
            <a:lvl5pPr marL="2512509" indent="0">
              <a:buNone/>
              <a:defRPr sz="2200" b="1"/>
            </a:lvl5pPr>
            <a:lvl6pPr marL="3140636" indent="0">
              <a:buNone/>
              <a:defRPr sz="2200" b="1"/>
            </a:lvl6pPr>
            <a:lvl7pPr marL="3768763" indent="0">
              <a:buNone/>
              <a:defRPr sz="2200" b="1"/>
            </a:lvl7pPr>
            <a:lvl8pPr marL="4396890" indent="0">
              <a:buNone/>
              <a:defRPr sz="2200" b="1"/>
            </a:lvl8pPr>
            <a:lvl9pPr marL="502501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93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28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-28" y="9226391"/>
            <a:ext cx="6589848" cy="374826"/>
          </a:xfrm>
        </p:spPr>
        <p:txBody>
          <a:bodyPr/>
          <a:lstStyle>
            <a:lvl1pPr>
              <a:defRPr sz="1100"/>
            </a:lvl1pPr>
          </a:lstStyle>
          <a:p>
            <a:pPr algn="ctr">
              <a:buFontTx/>
              <a:buNone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Template reg.nr.:  24210-20101-1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52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1" cy="8194358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28127" indent="0">
              <a:buNone/>
              <a:defRPr sz="1600"/>
            </a:lvl2pPr>
            <a:lvl3pPr marL="1256254" indent="0">
              <a:buNone/>
              <a:defRPr sz="1400"/>
            </a:lvl3pPr>
            <a:lvl4pPr marL="1884381" indent="0">
              <a:buNone/>
              <a:defRPr sz="1300"/>
            </a:lvl4pPr>
            <a:lvl5pPr marL="2512509" indent="0">
              <a:buNone/>
              <a:defRPr sz="1300"/>
            </a:lvl5pPr>
            <a:lvl6pPr marL="3140636" indent="0">
              <a:buNone/>
              <a:defRPr sz="1300"/>
            </a:lvl6pPr>
            <a:lvl7pPr marL="3768763" indent="0">
              <a:buNone/>
              <a:defRPr sz="1300"/>
            </a:lvl7pPr>
            <a:lvl8pPr marL="4396890" indent="0">
              <a:buNone/>
              <a:defRPr sz="1300"/>
            </a:lvl8pPr>
            <a:lvl9pPr marL="502501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61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400"/>
            </a:lvl1pPr>
            <a:lvl2pPr marL="628127" indent="0">
              <a:buNone/>
              <a:defRPr sz="3800"/>
            </a:lvl2pPr>
            <a:lvl3pPr marL="1256254" indent="0">
              <a:buNone/>
              <a:defRPr sz="3400"/>
            </a:lvl3pPr>
            <a:lvl4pPr marL="1884381" indent="0">
              <a:buNone/>
              <a:defRPr sz="2700"/>
            </a:lvl4pPr>
            <a:lvl5pPr marL="2512509" indent="0">
              <a:buNone/>
              <a:defRPr sz="2700"/>
            </a:lvl5pPr>
            <a:lvl6pPr marL="3140636" indent="0">
              <a:buNone/>
              <a:defRPr sz="2700"/>
            </a:lvl6pPr>
            <a:lvl7pPr marL="3768763" indent="0">
              <a:buNone/>
              <a:defRPr sz="2700"/>
            </a:lvl7pPr>
            <a:lvl8pPr marL="4396890" indent="0">
              <a:buNone/>
              <a:defRPr sz="2700"/>
            </a:lvl8pPr>
            <a:lvl9pPr marL="5025017" indent="0">
              <a:buNone/>
              <a:defRPr sz="27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28127" indent="0">
              <a:buNone/>
              <a:defRPr sz="1600"/>
            </a:lvl2pPr>
            <a:lvl3pPr marL="1256254" indent="0">
              <a:buNone/>
              <a:defRPr sz="1400"/>
            </a:lvl3pPr>
            <a:lvl4pPr marL="1884381" indent="0">
              <a:buNone/>
              <a:defRPr sz="1300"/>
            </a:lvl4pPr>
            <a:lvl5pPr marL="2512509" indent="0">
              <a:buNone/>
              <a:defRPr sz="1300"/>
            </a:lvl5pPr>
            <a:lvl6pPr marL="3140636" indent="0">
              <a:buNone/>
              <a:defRPr sz="1300"/>
            </a:lvl6pPr>
            <a:lvl7pPr marL="3768763" indent="0">
              <a:buNone/>
              <a:defRPr sz="1300"/>
            </a:lvl7pPr>
            <a:lvl8pPr marL="4396890" indent="0">
              <a:buNone/>
              <a:defRPr sz="1300"/>
            </a:lvl8pPr>
            <a:lvl9pPr marL="502501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62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76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7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7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9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3"/>
            <a:ext cx="10881360" cy="846386"/>
          </a:xfrm>
        </p:spPr>
        <p:txBody>
          <a:bodyPr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700"/>
            </a:lvl1pPr>
            <a:lvl2pPr marL="627900" indent="0">
              <a:buNone/>
              <a:defRPr sz="2400"/>
            </a:lvl2pPr>
            <a:lvl3pPr marL="1255801" indent="0">
              <a:buNone/>
              <a:defRPr sz="2200"/>
            </a:lvl3pPr>
            <a:lvl4pPr marL="1883701" indent="0">
              <a:buNone/>
              <a:defRPr sz="2000"/>
            </a:lvl4pPr>
            <a:lvl5pPr marL="2511602" indent="0">
              <a:buNone/>
              <a:defRPr sz="2000"/>
            </a:lvl5pPr>
            <a:lvl6pPr marL="3139502" indent="0">
              <a:buNone/>
              <a:defRPr sz="2000"/>
            </a:lvl6pPr>
            <a:lvl7pPr marL="3767408" indent="0">
              <a:buNone/>
              <a:defRPr sz="2000"/>
            </a:lvl7pPr>
            <a:lvl8pPr marL="4395308" indent="0">
              <a:buNone/>
              <a:defRPr sz="2000"/>
            </a:lvl8pPr>
            <a:lvl9pPr marL="502320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128" y="2179509"/>
            <a:ext cx="3307080" cy="320040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422" y="2179509"/>
            <a:ext cx="3307080" cy="320040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18" y="163292"/>
            <a:ext cx="11521440" cy="584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7900" indent="0">
              <a:buNone/>
              <a:defRPr sz="2700" b="1"/>
            </a:lvl2pPr>
            <a:lvl3pPr marL="1255801" indent="0">
              <a:buNone/>
              <a:defRPr sz="2400" b="1"/>
            </a:lvl3pPr>
            <a:lvl4pPr marL="1883701" indent="0">
              <a:buNone/>
              <a:defRPr sz="2200" b="1"/>
            </a:lvl4pPr>
            <a:lvl5pPr marL="2511602" indent="0">
              <a:buNone/>
              <a:defRPr sz="2200" b="1"/>
            </a:lvl5pPr>
            <a:lvl6pPr marL="3139502" indent="0">
              <a:buNone/>
              <a:defRPr sz="2200" b="1"/>
            </a:lvl6pPr>
            <a:lvl7pPr marL="3767408" indent="0">
              <a:buNone/>
              <a:defRPr sz="2200" b="1"/>
            </a:lvl7pPr>
            <a:lvl8pPr marL="4395308" indent="0">
              <a:buNone/>
              <a:defRPr sz="2200" b="1"/>
            </a:lvl8pPr>
            <a:lvl9pPr marL="502320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2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7900" indent="0">
              <a:buNone/>
              <a:defRPr sz="2700" b="1"/>
            </a:lvl2pPr>
            <a:lvl3pPr marL="1255801" indent="0">
              <a:buNone/>
              <a:defRPr sz="2400" b="1"/>
            </a:lvl3pPr>
            <a:lvl4pPr marL="1883701" indent="0">
              <a:buNone/>
              <a:defRPr sz="2200" b="1"/>
            </a:lvl4pPr>
            <a:lvl5pPr marL="2511602" indent="0">
              <a:buNone/>
              <a:defRPr sz="2200" b="1"/>
            </a:lvl5pPr>
            <a:lvl6pPr marL="3139502" indent="0">
              <a:buNone/>
              <a:defRPr sz="2200" b="1"/>
            </a:lvl6pPr>
            <a:lvl7pPr marL="3767408" indent="0">
              <a:buNone/>
              <a:defRPr sz="2200" b="1"/>
            </a:lvl7pPr>
            <a:lvl8pPr marL="4395308" indent="0">
              <a:buNone/>
              <a:defRPr sz="2200" b="1"/>
            </a:lvl8pPr>
            <a:lvl9pPr marL="502320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2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1593647"/>
            <a:ext cx="4211638" cy="41549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1" cy="8194358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27900" indent="0">
              <a:buNone/>
              <a:defRPr sz="1600"/>
            </a:lvl2pPr>
            <a:lvl3pPr marL="1255801" indent="0">
              <a:buNone/>
              <a:defRPr sz="1400"/>
            </a:lvl3pPr>
            <a:lvl4pPr marL="1883701" indent="0">
              <a:buNone/>
              <a:defRPr sz="1300"/>
            </a:lvl4pPr>
            <a:lvl5pPr marL="2511602" indent="0">
              <a:buNone/>
              <a:defRPr sz="1300"/>
            </a:lvl5pPr>
            <a:lvl6pPr marL="3139502" indent="0">
              <a:buNone/>
              <a:defRPr sz="1300"/>
            </a:lvl6pPr>
            <a:lvl7pPr marL="3767408" indent="0">
              <a:buNone/>
              <a:defRPr sz="1300"/>
            </a:lvl7pPr>
            <a:lvl8pPr marL="4395308" indent="0">
              <a:buNone/>
              <a:defRPr sz="1300"/>
            </a:lvl8pPr>
            <a:lvl9pPr marL="50232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7098775"/>
            <a:ext cx="7680960" cy="41549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400"/>
            </a:lvl1pPr>
            <a:lvl2pPr marL="627900" indent="0">
              <a:buNone/>
              <a:defRPr sz="3800"/>
            </a:lvl2pPr>
            <a:lvl3pPr marL="1255801" indent="0">
              <a:buNone/>
              <a:defRPr sz="3400"/>
            </a:lvl3pPr>
            <a:lvl4pPr marL="1883701" indent="0">
              <a:buNone/>
              <a:defRPr sz="2700"/>
            </a:lvl4pPr>
            <a:lvl5pPr marL="2511602" indent="0">
              <a:buNone/>
              <a:defRPr sz="2700"/>
            </a:lvl5pPr>
            <a:lvl6pPr marL="3139502" indent="0">
              <a:buNone/>
              <a:defRPr sz="2700"/>
            </a:lvl6pPr>
            <a:lvl7pPr marL="3767408" indent="0">
              <a:buNone/>
              <a:defRPr sz="2700"/>
            </a:lvl7pPr>
            <a:lvl8pPr marL="4395308" indent="0">
              <a:buNone/>
              <a:defRPr sz="2700"/>
            </a:lvl8pPr>
            <a:lvl9pPr marL="502320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27900" indent="0">
              <a:buNone/>
              <a:defRPr sz="1600"/>
            </a:lvl2pPr>
            <a:lvl3pPr marL="1255801" indent="0">
              <a:buNone/>
              <a:defRPr sz="1400"/>
            </a:lvl3pPr>
            <a:lvl4pPr marL="1883701" indent="0">
              <a:buNone/>
              <a:defRPr sz="1300"/>
            </a:lvl4pPr>
            <a:lvl5pPr marL="2511602" indent="0">
              <a:buNone/>
              <a:defRPr sz="1300"/>
            </a:lvl5pPr>
            <a:lvl6pPr marL="3139502" indent="0">
              <a:buNone/>
              <a:defRPr sz="1300"/>
            </a:lvl6pPr>
            <a:lvl7pPr marL="3767408" indent="0">
              <a:buNone/>
              <a:defRPr sz="1300"/>
            </a:lvl7pPr>
            <a:lvl8pPr marL="4395308" indent="0">
              <a:buNone/>
              <a:defRPr sz="1300"/>
            </a:lvl8pPr>
            <a:lvl9pPr marL="50232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2"/>
            <a:ext cx="12801600" cy="1030778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chemeClr val="accent2">
                  <a:lumMod val="50000"/>
                </a:schemeClr>
              </a:gs>
              <a:gs pos="50000">
                <a:schemeClr val="accent1">
                  <a:lumMod val="10000"/>
                </a:schemeClr>
              </a:gs>
              <a:gs pos="75000">
                <a:schemeClr val="accent1">
                  <a:lumMod val="25000"/>
                </a:schemeClr>
              </a:gs>
              <a:gs pos="89999">
                <a:srgbClr val="00B0F0"/>
              </a:gs>
              <a:gs pos="100000">
                <a:srgbClr val="00B0F0">
                  <a:alpha val="13000"/>
                </a:srgbClr>
              </a:gs>
            </a:gsLst>
            <a:lin ang="558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5640" tIns="62820" rIns="125640" bIns="62820" numCol="1" rtlCol="0" anchor="ctr" anchorCtr="0" compatLnSpc="1">
            <a:prstTxWarp prst="textNoShape">
              <a:avLst/>
            </a:prstTxWarp>
          </a:bodyPr>
          <a:lstStyle/>
          <a:p>
            <a:pPr marL="242121" marR="0" indent="-242121" algn="l" defTabSz="12564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sv-S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white">
          <a:xfrm>
            <a:off x="115571" y="9436737"/>
            <a:ext cx="906780" cy="11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sv-SE" sz="700" dirty="0">
                <a:solidFill>
                  <a:schemeClr val="bg1"/>
                </a:solidFill>
              </a:rPr>
              <a:t>10110 Utg. 4 </a:t>
            </a: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8854440"/>
            <a:ext cx="12801600" cy="0"/>
          </a:xfrm>
          <a:prstGeom prst="line">
            <a:avLst/>
          </a:prstGeom>
          <a:noFill/>
          <a:ln w="38100">
            <a:solidFill>
              <a:srgbClr val="12215A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5651" y="9092256"/>
            <a:ext cx="4373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cs typeface="Arial" charset="0"/>
              </a:rPr>
              <a:t>Volvo Aero Corporation Proprietary Information. </a:t>
            </a:r>
            <a:br>
              <a:rPr lang="en-US" sz="1000" dirty="0">
                <a:cs typeface="Arial" charset="0"/>
              </a:rPr>
            </a:br>
            <a:r>
              <a:rPr lang="en-US" sz="1000" dirty="0">
                <a:cs typeface="Arial" charset="0"/>
              </a:rPr>
              <a:t>This information is subject to restrictions on first page.</a:t>
            </a:r>
            <a:endParaRPr lang="sv-SE" sz="1000" dirty="0">
              <a:cs typeface="Arial" charset="0"/>
            </a:endParaRPr>
          </a:p>
        </p:txBody>
      </p:sp>
      <p:pic>
        <p:nvPicPr>
          <p:cNvPr id="1047" name="Picture 23" descr="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027921" y="9190039"/>
            <a:ext cx="2364740" cy="166687"/>
          </a:xfrm>
          <a:prstGeom prst="rect">
            <a:avLst/>
          </a:prstGeom>
          <a:noFill/>
        </p:spPr>
      </p:pic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3766" y="9135483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ClrTx/>
              <a:buFontTx/>
              <a:buNone/>
              <a:defRPr sz="1600" b="1"/>
            </a:lvl1pPr>
          </a:lstStyle>
          <a:p>
            <a:endParaRPr lang="sv-SE" dirty="0"/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755651" y="9438959"/>
            <a:ext cx="1006793" cy="1511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sv-SE" sz="700" dirty="0"/>
              <a:t>10110 Utg. 8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143" y="1373505"/>
            <a:ext cx="682752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580" tIns="62793" rIns="125580" bIns="627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969" y="8865554"/>
            <a:ext cx="2620327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580" tIns="62793" rIns="125580" bIns="6279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  <p:pic>
        <p:nvPicPr>
          <p:cNvPr id="41986" name="Picture 2" descr="http://t2.gstatic.com/images?q=tbn:ANd9GcSlE24AJM6HiQe9ZkQIlDhqZRdjcjRyFuCeyHzYsCp64i3Q47JnHQ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770822" y="0"/>
            <a:ext cx="1030779" cy="1026197"/>
          </a:xfrm>
          <a:prstGeom prst="rect">
            <a:avLst/>
          </a:prstGeom>
          <a:noFill/>
        </p:spPr>
      </p:pic>
      <p:sp>
        <p:nvSpPr>
          <p:cNvPr id="20" name="Arc 19"/>
          <p:cNvSpPr/>
          <p:nvPr/>
        </p:nvSpPr>
        <p:spPr bwMode="auto">
          <a:xfrm>
            <a:off x="-448887" y="66502"/>
            <a:ext cx="3574473" cy="847899"/>
          </a:xfrm>
          <a:prstGeom prst="arc">
            <a:avLst>
              <a:gd name="adj1" fmla="val 11770564"/>
              <a:gd name="adj2" fmla="val 421548"/>
            </a:avLst>
          </a:prstGeom>
          <a:noFill/>
          <a:ln w="9525" cap="flat" cmpd="sng" algn="ctr">
            <a:gradFill flip="none" rotWithShape="1">
              <a:gsLst>
                <a:gs pos="0">
                  <a:schemeClr val="tx2"/>
                </a:gs>
                <a:gs pos="4000">
                  <a:schemeClr val="tx1"/>
                </a:gs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5640" tIns="62820" rIns="125640" bIns="62820" numCol="1" rtlCol="0" anchor="ctr" anchorCtr="0" compatLnSpc="1">
            <a:prstTxWarp prst="textNoShape">
              <a:avLst/>
            </a:prstTxWarp>
          </a:bodyPr>
          <a:lstStyle/>
          <a:p>
            <a:pPr marL="242121" marR="0" indent="-242121" algn="l" defTabSz="12564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 rot="2495138" flipH="1" flipV="1">
            <a:off x="4017944" y="101811"/>
            <a:ext cx="1379914" cy="1111029"/>
          </a:xfrm>
          <a:prstGeom prst="arc">
            <a:avLst>
              <a:gd name="adj1" fmla="val 19461268"/>
              <a:gd name="adj2" fmla="val 8367206"/>
            </a:avLst>
          </a:prstGeom>
          <a:noFill/>
          <a:ln w="9525" cap="flat" cmpd="sng" algn="ctr">
            <a:gradFill flip="none" rotWithShape="1">
              <a:gsLst>
                <a:gs pos="0">
                  <a:schemeClr val="tx2"/>
                </a:gs>
                <a:gs pos="4000">
                  <a:schemeClr val="tx1"/>
                </a:gs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5640" tIns="62820" rIns="125640" bIns="62820" numCol="1" rtlCol="0" anchor="ctr" anchorCtr="0" compatLnSpc="1">
            <a:prstTxWarp prst="textNoShape">
              <a:avLst/>
            </a:prstTxWarp>
          </a:bodyPr>
          <a:lstStyle/>
          <a:p>
            <a:pPr marL="242121" marR="0" indent="-242121" algn="l" defTabSz="12564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58896" y="0"/>
            <a:ext cx="2510445" cy="957864"/>
          </a:xfrm>
          <a:prstGeom prst="rect">
            <a:avLst/>
          </a:prstGeom>
          <a:noFill/>
        </p:spPr>
        <p:txBody>
          <a:bodyPr wrap="square" lIns="125640" tIns="62820" rIns="125640" bIns="62820">
            <a:spAutoFit/>
          </a:bodyPr>
          <a:lstStyle/>
          <a:p>
            <a:pPr algn="ctr">
              <a:spcBef>
                <a:spcPts val="412"/>
              </a:spcBef>
              <a:buNone/>
            </a:pPr>
            <a:r>
              <a:rPr lang="en-US" sz="2700" b="0" cap="all" spc="0" baseline="0" dirty="0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Volvo Broad" pitchFamily="2" charset="0"/>
              </a:rPr>
              <a:t>Knowledge management</a:t>
            </a:r>
            <a:endParaRPr lang="en-US" sz="2700" b="0" cap="all" spc="0" dirty="0">
              <a:ln w="9000" cmpd="sng">
                <a:noFill/>
                <a:prstDash val="solid"/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Volvo Broad" pitchFamily="2" charset="0"/>
            </a:endParaRP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82875" y="179913"/>
            <a:ext cx="7787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</a:t>
            </a:r>
            <a:r>
              <a:rPr lang="sv-SE" dirty="0" err="1" smtClean="0"/>
              <a:t>title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5pPr>
      <a:lvl6pPr marL="6279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6pPr>
      <a:lvl7pPr marL="1255801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7pPr>
      <a:lvl8pPr marL="1883701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8pPr>
      <a:lvl9pPr marL="2511602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9pPr>
    </p:titleStyle>
    <p:bodyStyle>
      <a:lvl1pPr marL="242005" indent="-24200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accent6">
              <a:lumMod val="90000"/>
              <a:lumOff val="10000"/>
            </a:schemeClr>
          </a:solidFill>
          <a:latin typeface="Calibri" pitchFamily="34" charset="0"/>
          <a:ea typeface="+mn-ea"/>
          <a:cs typeface="+mn-cs"/>
        </a:defRPr>
      </a:lvl1pPr>
      <a:lvl2pPr marL="734734" indent="-2463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Calibri" pitchFamily="34" charset="0"/>
        </a:defRPr>
      </a:lvl2pPr>
      <a:lvl3pPr marL="1227461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Calibri" pitchFamily="34" charset="0"/>
        </a:defRPr>
      </a:lvl3pPr>
      <a:lvl4pPr marL="1718008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Calibri" pitchFamily="34" charset="0"/>
        </a:defRPr>
      </a:lvl4pPr>
      <a:lvl5pPr marL="2208554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Calibri" pitchFamily="34" charset="0"/>
        </a:defRPr>
      </a:lvl5pPr>
      <a:lvl6pPr marL="2836457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3464357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4092259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4720159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900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801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3701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1602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39502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67408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308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023209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93" name="Line 25"/>
          <p:cNvSpPr>
            <a:spLocks noChangeShapeType="1"/>
          </p:cNvSpPr>
          <p:nvPr/>
        </p:nvSpPr>
        <p:spPr bwMode="auto">
          <a:xfrm>
            <a:off x="0" y="8661083"/>
            <a:ext cx="12801600" cy="0"/>
          </a:xfrm>
          <a:prstGeom prst="line">
            <a:avLst/>
          </a:prstGeom>
          <a:noFill/>
          <a:ln w="25400">
            <a:solidFill>
              <a:srgbClr val="000F60"/>
            </a:solidFill>
            <a:round/>
            <a:headEnd type="none" w="sm" len="sm"/>
            <a:tailEnd type="none" w="sm" len="sm"/>
          </a:ln>
          <a:effectLst/>
        </p:spPr>
        <p:txBody>
          <a:bodyPr lIns="125640" tIns="62820" rIns="125640" bIns="62820"/>
          <a:lstStyle/>
          <a:p>
            <a:pPr>
              <a:spcBef>
                <a:spcPct val="50000"/>
              </a:spcBef>
              <a:buClrTx/>
              <a:buFontTx/>
              <a:buNone/>
            </a:pPr>
            <a:endParaRPr lang="en-US" sz="2700">
              <a:solidFill>
                <a:srgbClr val="000000"/>
              </a:solidFill>
            </a:endParaRPr>
          </a:p>
        </p:txBody>
      </p:sp>
      <p:sp>
        <p:nvSpPr>
          <p:cNvPr id="2375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168" y="2629219"/>
            <a:ext cx="10881360" cy="545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62820" rIns="125640" bIns="62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2375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46725" y="620078"/>
            <a:ext cx="1174813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62820" rIns="125640" bIns="62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19" name="Picture 23" descr="LOGO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10027921" y="9032241"/>
            <a:ext cx="2364740" cy="166688"/>
          </a:xfrm>
          <a:prstGeom prst="rect">
            <a:avLst/>
          </a:prstGeom>
          <a:noFill/>
        </p:spPr>
      </p:pic>
      <p:sp>
        <p:nvSpPr>
          <p:cNvPr id="20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513400" y="9092249"/>
            <a:ext cx="32959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3662" tIns="0" rIns="123662" bIns="0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1000" smtClean="0">
                <a:solidFill>
                  <a:srgbClr val="000000"/>
                </a:solidFill>
                <a:cs typeface="Arial" charset="0"/>
              </a:rPr>
              <a:t>Volvo Aero Corporation Proprietary Information. </a:t>
            </a:r>
            <a:br>
              <a:rPr lang="en-US" sz="1000" smtClean="0">
                <a:solidFill>
                  <a:srgbClr val="000000"/>
                </a:solidFill>
                <a:cs typeface="Arial" charset="0"/>
              </a:rPr>
            </a:br>
            <a:r>
              <a:rPr lang="en-US" sz="1000" smtClean="0">
                <a:solidFill>
                  <a:srgbClr val="000000"/>
                </a:solidFill>
                <a:cs typeface="Arial" charset="0"/>
              </a:rPr>
              <a:t>This information is subject to restrictions on first page.</a:t>
            </a: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513398" y="8876667"/>
            <a:ext cx="3235960" cy="17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3662" tIns="0" rIns="123662" bIns="0"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1000" smtClean="0">
                <a:solidFill>
                  <a:srgbClr val="000000"/>
                </a:solidFill>
              </a:rPr>
              <a:t>Department,</a:t>
            </a:r>
            <a:r>
              <a:rPr lang="en-US" sz="1100" smtClean="0">
                <a:solidFill>
                  <a:srgbClr val="000000"/>
                </a:solidFill>
              </a:rPr>
              <a:t> </a:t>
            </a:r>
            <a:r>
              <a:rPr lang="en-US" sz="1000" smtClean="0">
                <a:solidFill>
                  <a:srgbClr val="000000"/>
                </a:solidFill>
              </a:rPr>
              <a:t>Name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23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513400" y="9438959"/>
            <a:ext cx="1249045" cy="1511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23662" tIns="0" rIns="123662" bIns="0"/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700" smtClean="0">
                <a:solidFill>
                  <a:srgbClr val="000000"/>
                </a:solidFill>
              </a:rPr>
              <a:t>10110 Utg. 12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25" name="Rectangle 39"/>
          <p:cNvSpPr txBox="1">
            <a:spLocks noChangeArrowheads="1"/>
          </p:cNvSpPr>
          <p:nvPr/>
        </p:nvSpPr>
        <p:spPr bwMode="auto">
          <a:xfrm>
            <a:off x="1562400" y="8734320"/>
            <a:ext cx="7056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49465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mtClean="0">
                <a:solidFill>
                  <a:srgbClr val="000000"/>
                </a:solidFill>
              </a:rPr>
              <a:t> Slide </a:t>
            </a:r>
            <a:fld id="{69FA539C-6DD4-411A-8976-934598F52FC2}" type="slidenum">
              <a:rPr 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6282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12564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8846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251281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22827" indent="-322827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69985" indent="-322827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–"/>
        <a:defRPr sz="2700">
          <a:solidFill>
            <a:schemeClr val="tx1"/>
          </a:solidFill>
          <a:latin typeface="+mn-lt"/>
        </a:defRPr>
      </a:lvl2pPr>
      <a:lvl3pPr marL="1182242" indent="-285746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700">
          <a:solidFill>
            <a:schemeClr val="tx1"/>
          </a:solidFill>
          <a:latin typeface="+mn-lt"/>
        </a:defRPr>
      </a:lvl3pPr>
      <a:lvl4pPr marL="1524701" indent="-25084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–"/>
        <a:defRPr sz="2700">
          <a:solidFill>
            <a:schemeClr val="tx1"/>
          </a:solidFill>
          <a:latin typeface="+mn-lt"/>
        </a:defRPr>
      </a:lvl4pPr>
      <a:lvl5pPr marL="1899877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5pPr>
      <a:lvl6pPr marL="2528080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6pPr>
      <a:lvl7pPr marL="3156282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7pPr>
      <a:lvl8pPr marL="3784485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8pPr>
      <a:lvl9pPr marL="4412687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203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405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4608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2810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41013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69215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97418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025620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5626" tIns="62813" rIns="125626" bIns="62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3"/>
            <a:ext cx="11521440" cy="6336348"/>
          </a:xfrm>
          <a:prstGeom prst="rect">
            <a:avLst/>
          </a:prstGeom>
        </p:spPr>
        <p:txBody>
          <a:bodyPr vert="horz" lIns="125626" tIns="62813" rIns="125626" bIns="62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25626" tIns="62813" rIns="125626" bIns="6281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56254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5626" tIns="62813" rIns="125626" bIns="6281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56254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5626" tIns="62813" rIns="125626" bIns="62813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56254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56254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5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1256254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1096" indent="-471096" algn="l" defTabSz="1256254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0706" indent="-392579" algn="l" defTabSz="1256254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70318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198445" indent="-314064" algn="l" defTabSz="125625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6572" indent="-314064" algn="l" defTabSz="125625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4699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82826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10955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9082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127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254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4381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2509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40636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68763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96890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025017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844"/>
            <a:ext cx="12801600" cy="7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5607" y="260069"/>
            <a:ext cx="12765993" cy="9019271"/>
            <a:chOff x="38993" y="219163"/>
            <a:chExt cx="9116643" cy="6440980"/>
          </a:xfrm>
        </p:grpSpPr>
        <p:grpSp>
          <p:nvGrpSpPr>
            <p:cNvPr id="6" name="Group 5"/>
            <p:cNvGrpSpPr/>
            <p:nvPr/>
          </p:nvGrpSpPr>
          <p:grpSpPr>
            <a:xfrm>
              <a:off x="38994" y="553461"/>
              <a:ext cx="4506686" cy="773239"/>
              <a:chOff x="54592" y="774840"/>
              <a:chExt cx="6309360" cy="108253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4592" y="1009932"/>
                <a:ext cx="6309360" cy="8474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>
                <a:normAutofit/>
              </a:bodyPr>
              <a:lstStyle/>
              <a:p>
                <a:pPr>
                  <a:buClr>
                    <a:prstClr val="black"/>
                  </a:buClr>
                  <a:buNone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There is today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no Information architecture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or IT architecture that support the process for the physical testing (prepare and perform physical test). This makes it hard for all stakeholders to plan, re-plan and follow up the progress/status of the execution of the V&amp;V-plan.</a:t>
                </a:r>
              </a:p>
              <a:p>
                <a:pPr algn="l">
                  <a:spcBef>
                    <a:spcPct val="20000"/>
                  </a:spcBef>
                  <a:buClr>
                    <a:prstClr val="black"/>
                  </a:buClr>
                </a:pP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>
                <a:off x="54592" y="774840"/>
                <a:ext cx="6309360" cy="2214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None/>
                </a:pPr>
                <a:r>
                  <a:rPr lang="en-US" sz="1400" dirty="0">
                    <a:solidFill>
                      <a:prstClr val="white"/>
                    </a:solidFill>
                  </a:rPr>
                  <a:t>BACKGROUND                                                                                                               </a:t>
                </a:r>
                <a:r>
                  <a:rPr lang="en-US" sz="2000" b="1" dirty="0">
                    <a:solidFill>
                      <a:prstClr val="white"/>
                    </a:solidFill>
                  </a:rPr>
                  <a:t>P</a:t>
                </a:r>
                <a:r>
                  <a:rPr lang="en-US" sz="1400" dirty="0">
                    <a:solidFill>
                      <a:prstClr val="white"/>
                    </a:solidFill>
                  </a:rPr>
                  <a:t>DCA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8993" y="1386959"/>
              <a:ext cx="4508310" cy="995209"/>
              <a:chOff x="52319" y="1079640"/>
              <a:chExt cx="6311633" cy="139329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2319" y="1301084"/>
                <a:ext cx="6309360" cy="11718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FontTx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Different ways of working in the V&amp;V organizations and between sites.</a:t>
                </a:r>
              </a:p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FontTx/>
                  <a:buChar char="•"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Several different domains with specific needs, maturity and tool chains.</a:t>
                </a:r>
              </a:p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FontTx/>
                  <a:buChar char="•"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No information architecture in place, no capability mapping is done and roadmap for existing tools are incomplete.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Limited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re-usage of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metadata produced during test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Difficult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and time consuming to find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metadata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Copy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of same data is stored in different systems and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metadata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owner for this data is not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defined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Data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information exchange between different systems are not well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defined or existing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Plan and re-plan of  the test related activities are time consuming, with a lot of manual work.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>
                <a:off x="54592" y="1079640"/>
                <a:ext cx="6309360" cy="2214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None/>
                </a:pPr>
                <a:r>
                  <a:rPr lang="en-US" sz="1400" dirty="0">
                    <a:solidFill>
                      <a:prstClr val="white"/>
                    </a:solidFill>
                  </a:rPr>
                  <a:t>CURRENT SITUATION                                                                                                   </a:t>
                </a:r>
                <a:r>
                  <a:rPr lang="en-US" sz="2000" b="1" dirty="0">
                    <a:solidFill>
                      <a:prstClr val="white"/>
                    </a:solidFill>
                  </a:rPr>
                  <a:t>P</a:t>
                </a:r>
                <a:r>
                  <a:rPr lang="en-US" sz="1400" dirty="0">
                    <a:solidFill>
                      <a:prstClr val="white"/>
                    </a:solidFill>
                  </a:rPr>
                  <a:t>DCA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240" y="2418680"/>
              <a:ext cx="4506686" cy="762578"/>
              <a:chOff x="54592" y="774840"/>
              <a:chExt cx="6309360" cy="106760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4592" y="1009933"/>
                <a:ext cx="6309360" cy="83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55000" lnSpcReduction="20000"/>
              </a:bodyPr>
              <a:lstStyle/>
              <a:p>
                <a:pPr>
                  <a:buClr>
                    <a:prstClr val="black"/>
                  </a:buClr>
                </a:pPr>
                <a:r>
                  <a:rPr lang="sv-SE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Secure that the TCP supports the applications and tools included in the ”P</a:t>
                </a:r>
                <a:r>
                  <a:rPr lang="en-US" sz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repare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Perform Physical Test” process. </a:t>
                </a:r>
                <a:endParaRPr lang="sv-SE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Clr>
                    <a:prstClr val="black"/>
                  </a:buClr>
                </a:pPr>
                <a:r>
                  <a:rPr lang="sv-SE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Secure the needed metadata for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all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stages in the process, including metadata created in other interfaced processes (input and output).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Create metadata once and re use / updates during the whole process. </a:t>
                </a:r>
              </a:p>
              <a:p>
                <a:pPr>
                  <a:buClr>
                    <a:prstClr val="black"/>
                  </a:buClr>
                </a:pPr>
                <a:r>
                  <a:rPr lang="sv-SE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Implement a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policy for lifecycle management of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metadata / test data. 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Secure the needed metadata definitions.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Support for planning and re planning of all test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related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activities.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Documented and implemented information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architecture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IT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architecture</a:t>
                </a:r>
                <a:endParaRPr lang="sv-SE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>
                <a:off x="54592" y="774840"/>
                <a:ext cx="6309360" cy="2214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None/>
                </a:pPr>
                <a:r>
                  <a:rPr lang="en-US" sz="1400" dirty="0">
                    <a:solidFill>
                      <a:prstClr val="white"/>
                    </a:solidFill>
                  </a:rPr>
                  <a:t>PURPOSE and TARGET                                                                                                 </a:t>
                </a:r>
                <a:r>
                  <a:rPr lang="en-US" sz="2000" b="1" dirty="0">
                    <a:solidFill>
                      <a:prstClr val="white"/>
                    </a:solidFill>
                  </a:rPr>
                  <a:t>P</a:t>
                </a:r>
                <a:r>
                  <a:rPr lang="en-US" sz="1400" dirty="0">
                    <a:solidFill>
                      <a:prstClr val="white"/>
                    </a:solidFill>
                  </a:rPr>
                  <a:t>DCA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3863" y="3220247"/>
              <a:ext cx="4506686" cy="3437915"/>
              <a:chOff x="54592" y="774840"/>
              <a:chExt cx="6309360" cy="481308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4592" y="1009932"/>
                <a:ext cx="6309360" cy="4577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/>
              </a:bodyPr>
              <a:lstStyle/>
              <a:p>
                <a:pPr>
                  <a:buClr>
                    <a:prstClr val="black"/>
                  </a:buClr>
                </a:pPr>
                <a:r>
                  <a:rPr lang="sv-SE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No Global process implemented on all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sites.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There is no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documented information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architecture and IT architecture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for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sv-SE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repare and Perform Physical Test” process. </a:t>
                </a:r>
                <a:endParaRPr lang="sv-SE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No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capability mapping is done and roadmap for existing tools are incomplete.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There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 no function available for finding test data across individual solutions and sharing test data between sites </a:t>
                </a:r>
                <a:endPara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We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lack common metadata and structure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from tests.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There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 no policy for lifecycle management of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metadata / test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data. 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Manual input from the V&amp;V plan today,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nly excel doc exists.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No follow up if the process and methods are in place and works.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Several </a:t>
                </a: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different V&amp;V domains with specific needs, maturity and tool chains.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No general definition of roles.</a:t>
                </a:r>
              </a:p>
              <a:p>
                <a:pPr>
                  <a:buClr>
                    <a:prstClr val="black"/>
                  </a:buClr>
                </a:pP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Tests done with out any </a:t>
                </a:r>
                <a:r>
                  <a:rPr lang="en-US" sz="120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test requests. </a:t>
                </a:r>
                <a:endPara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Clr>
                    <a:prstClr val="black"/>
                  </a:buClr>
                </a:pP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54592" y="774840"/>
                <a:ext cx="6309360" cy="2214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None/>
                </a:pPr>
                <a:r>
                  <a:rPr lang="en-US" sz="1400" dirty="0">
                    <a:solidFill>
                      <a:prstClr val="white"/>
                    </a:solidFill>
                  </a:rPr>
                  <a:t>ROOT CAUSE ANALYSIS                                   </a:t>
                </a:r>
                <a:r>
                  <a:rPr lang="sv-SE" sz="1050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ref GDI </a:t>
                </a:r>
                <a:r>
                  <a:rPr lang="sv-SE" sz="1050" dirty="0" smtClean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968-08</a:t>
                </a:r>
                <a:r>
                  <a:rPr lang="en-US" sz="1050" dirty="0" smtClean="0">
                    <a:solidFill>
                      <a:prstClr val="white"/>
                    </a:solidFill>
                  </a:rPr>
                  <a:t> </a:t>
                </a:r>
                <a:r>
                  <a:rPr lang="en-US" sz="1400" dirty="0" smtClean="0">
                    <a:solidFill>
                      <a:prstClr val="white"/>
                    </a:solidFill>
                  </a:rPr>
                  <a:t>                                     </a:t>
                </a:r>
                <a:r>
                  <a:rPr lang="en-US" sz="2000" b="1" dirty="0">
                    <a:solidFill>
                      <a:prstClr val="white"/>
                    </a:solidFill>
                  </a:rPr>
                  <a:t>P</a:t>
                </a:r>
                <a:r>
                  <a:rPr lang="en-US" sz="1400" dirty="0">
                    <a:solidFill>
                      <a:prstClr val="white"/>
                    </a:solidFill>
                  </a:rPr>
                  <a:t>DCA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93200" y="552280"/>
              <a:ext cx="4506686" cy="2628978"/>
              <a:chOff x="54592" y="784568"/>
              <a:chExt cx="6309360" cy="3680569"/>
            </a:xfrm>
          </p:grpSpPr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54592" y="784568"/>
                <a:ext cx="6309360" cy="2214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None/>
                </a:pPr>
                <a:r>
                  <a:rPr lang="en-US" sz="1400" dirty="0">
                    <a:solidFill>
                      <a:prstClr val="white"/>
                    </a:solidFill>
                  </a:rPr>
                  <a:t>EVALUATION OF COUNTERMEASURES                                                               </a:t>
                </a:r>
                <a:r>
                  <a:rPr lang="en-US" sz="2000" b="1" dirty="0">
                    <a:solidFill>
                      <a:prstClr val="white"/>
                    </a:solidFill>
                  </a:rPr>
                  <a:t>P</a:t>
                </a:r>
                <a:r>
                  <a:rPr lang="en-US" sz="1400" dirty="0">
                    <a:solidFill>
                      <a:prstClr val="white"/>
                    </a:solidFill>
                  </a:rPr>
                  <a:t>DCA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4592" y="1021308"/>
                <a:ext cx="6309360" cy="34438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>
                <a:normAutofit/>
              </a:bodyPr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FontTx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96446" y="4379766"/>
              <a:ext cx="4506686" cy="1118333"/>
              <a:chOff x="54592" y="774840"/>
              <a:chExt cx="6309360" cy="156566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4592" y="1009931"/>
                <a:ext cx="6309360" cy="13305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/>
              </a:bodyPr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FontTx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54592" y="774840"/>
                <a:ext cx="6309360" cy="2214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None/>
                </a:pPr>
                <a:r>
                  <a:rPr lang="en-US" sz="1400" dirty="0">
                    <a:solidFill>
                      <a:prstClr val="white"/>
                    </a:solidFill>
                  </a:rPr>
                  <a:t>FOLLOWUP                                                                                                                   PD</a:t>
                </a:r>
                <a:r>
                  <a:rPr lang="en-US" sz="2000" b="1" dirty="0">
                    <a:solidFill>
                      <a:prstClr val="white"/>
                    </a:solidFill>
                  </a:rPr>
                  <a:t>C</a:t>
                </a:r>
                <a:r>
                  <a:rPr lang="en-US" sz="1400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98068" y="5532278"/>
              <a:ext cx="4506686" cy="1127865"/>
              <a:chOff x="54592" y="774840"/>
              <a:chExt cx="6309360" cy="157901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4592" y="1009933"/>
                <a:ext cx="6309360" cy="13439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/>
              </a:bodyPr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FontTx/>
                  <a:buChar char="•"/>
                </a:pPr>
                <a:r>
                  <a:rPr lang="sv-SE" sz="12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54592" y="774840"/>
                <a:ext cx="6309360" cy="2214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None/>
                </a:pPr>
                <a:r>
                  <a:rPr lang="en-US" sz="1400" dirty="0">
                    <a:solidFill>
                      <a:prstClr val="white"/>
                    </a:solidFill>
                  </a:rPr>
                  <a:t>STANDARDIZE                                                                                                               PDC</a:t>
                </a:r>
                <a:r>
                  <a:rPr lang="en-US" sz="2000" b="1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8068" y="3221309"/>
              <a:ext cx="4506686" cy="1109714"/>
              <a:chOff x="54592" y="774840"/>
              <a:chExt cx="6309360" cy="15536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4592" y="1009932"/>
                <a:ext cx="6309360" cy="13185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/>
              </a:bodyPr>
              <a:lstStyle/>
              <a:p>
                <a:pPr marL="81596" indent="-81596">
                  <a:spcBef>
                    <a:spcPct val="20000"/>
                  </a:spcBef>
                  <a:buClr>
                    <a:prstClr val="black"/>
                  </a:buClr>
                  <a:buFontTx/>
                  <a:buChar char="•"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54592" y="774840"/>
                <a:ext cx="6309360" cy="2214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spcBef>
                    <a:spcPct val="20000"/>
                  </a:spcBef>
                  <a:buClr>
                    <a:prstClr val="black"/>
                  </a:buClr>
                  <a:buNone/>
                </a:pPr>
                <a:r>
                  <a:rPr lang="en-US" sz="1400" dirty="0">
                    <a:solidFill>
                      <a:prstClr val="white"/>
                    </a:solidFill>
                  </a:rPr>
                  <a:t>ACTION PLAN                                                                                                             P</a:t>
                </a:r>
                <a:r>
                  <a:rPr lang="en-US" sz="2000" b="1" dirty="0">
                    <a:solidFill>
                      <a:prstClr val="white"/>
                    </a:solidFill>
                  </a:rPr>
                  <a:t>D</a:t>
                </a:r>
                <a:r>
                  <a:rPr lang="en-US" sz="1400" dirty="0">
                    <a:solidFill>
                      <a:prstClr val="white"/>
                    </a:solidFill>
                  </a:rPr>
                  <a:t>CA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63414" y="226846"/>
              <a:ext cx="1648298" cy="316978"/>
            </a:xfrm>
            <a:prstGeom prst="rect">
              <a:avLst/>
            </a:prstGeom>
            <a:noFill/>
          </p:spPr>
          <p:txBody>
            <a:bodyPr wrap="square" lIns="64091" tIns="32045" rIns="64091" bIns="32045" rtlCol="0">
              <a:normAutofit/>
            </a:bodyPr>
            <a:lstStyle/>
            <a:p>
              <a:pPr defTabSz="592623" fontAlgn="base">
                <a:spcBef>
                  <a:spcPct val="20000"/>
                </a:spcBef>
                <a:spcAft>
                  <a:spcPct val="0"/>
                </a:spcAft>
                <a:buClr>
                  <a:prstClr val="black"/>
                </a:buClr>
                <a:buNone/>
              </a:pPr>
              <a:r>
                <a:rPr lang="en-US" sz="1200" dirty="0" smtClean="0">
                  <a:solidFill>
                    <a:prstClr val="black"/>
                  </a:solidFill>
                </a:rPr>
                <a:t>Summary of request</a:t>
              </a:r>
              <a:endParaRPr lang="en-US" sz="1200" u="sng" dirty="0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4097" y="219163"/>
              <a:ext cx="816161" cy="311417"/>
            </a:xfrm>
            <a:prstGeom prst="rect">
              <a:avLst/>
            </a:prstGeom>
            <a:noFill/>
          </p:spPr>
          <p:txBody>
            <a:bodyPr wrap="none" lIns="64091" tIns="32045" rIns="64091" bIns="32045" rtlCol="0">
              <a:normAutofit/>
            </a:bodyPr>
            <a:lstStyle/>
            <a:p>
              <a:pPr defTabSz="592623" fontAlgn="base">
                <a:spcBef>
                  <a:spcPct val="20000"/>
                </a:spcBef>
                <a:spcAft>
                  <a:spcPct val="0"/>
                </a:spcAft>
                <a:buClr>
                  <a:prstClr val="black"/>
                </a:buClr>
                <a:buNone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</a:rPr>
                <a:t>2016-02-05</a:t>
              </a:r>
              <a:endParaRPr lang="en-US" sz="12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50258" y="226846"/>
              <a:ext cx="2305283" cy="303735"/>
            </a:xfrm>
            <a:prstGeom prst="rect">
              <a:avLst/>
            </a:prstGeom>
            <a:noFill/>
          </p:spPr>
          <p:txBody>
            <a:bodyPr wrap="square" lIns="64091" tIns="32045" rIns="64091" bIns="32045" rtlCol="0">
              <a:normAutofit/>
            </a:bodyPr>
            <a:lstStyle/>
            <a:p>
              <a:pPr defTabSz="592623" fontAlgn="base">
                <a:spcBef>
                  <a:spcPct val="20000"/>
                </a:spcBef>
                <a:spcAft>
                  <a:spcPct val="0"/>
                </a:spcAft>
                <a:buClr>
                  <a:prstClr val="black"/>
                </a:buClr>
                <a:buNone/>
              </a:pPr>
              <a:r>
                <a:rPr lang="en-US" sz="1200" dirty="0" smtClean="0">
                  <a:solidFill>
                    <a:prstClr val="black"/>
                  </a:solidFill>
                </a:rPr>
                <a:t>BF53XXX, First </a:t>
              </a:r>
              <a:r>
                <a:rPr lang="en-US" sz="1200" dirty="0" err="1" smtClean="0">
                  <a:solidFill>
                    <a:prstClr val="black"/>
                  </a:solidFill>
                </a:rPr>
                <a:t>Lastname</a:t>
              </a:r>
              <a:r>
                <a:rPr lang="en-US" sz="1200" dirty="0" smtClean="0">
                  <a:solidFill>
                    <a:prstClr val="black"/>
                  </a:solidFill>
                </a:rPr>
                <a:t>, +46 31 </a:t>
              </a:r>
              <a:r>
                <a:rPr lang="en-US" sz="1200" dirty="0" err="1" smtClean="0">
                  <a:solidFill>
                    <a:prstClr val="black"/>
                  </a:solidFill>
                </a:rPr>
                <a:t>xxxxxxx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5541" y="222733"/>
              <a:ext cx="1700095" cy="307847"/>
            </a:xfrm>
            <a:prstGeom prst="rect">
              <a:avLst/>
            </a:prstGeom>
            <a:noFill/>
          </p:spPr>
          <p:txBody>
            <a:bodyPr wrap="square" lIns="64091" tIns="32045" rIns="64091" bIns="32045" rtlCol="0">
              <a:normAutofit/>
            </a:bodyPr>
            <a:lstStyle/>
            <a:p>
              <a:pPr defTabSz="592623" fontAlgn="base">
                <a:spcBef>
                  <a:spcPct val="20000"/>
                </a:spcBef>
                <a:spcAft>
                  <a:spcPct val="0"/>
                </a:spcAft>
                <a:buClr>
                  <a:prstClr val="black"/>
                </a:buClr>
                <a:buNone/>
              </a:pPr>
              <a:r>
                <a:rPr lang="en-US" sz="1200" dirty="0" smtClean="0">
                  <a:solidFill>
                    <a:prstClr val="black"/>
                  </a:solidFill>
                </a:rPr>
                <a:t>First </a:t>
              </a:r>
              <a:r>
                <a:rPr lang="en-US" sz="1200" dirty="0" err="1" smtClean="0">
                  <a:solidFill>
                    <a:prstClr val="black"/>
                  </a:solidFill>
                </a:rPr>
                <a:t>lastname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573" y="240240"/>
              <a:ext cx="899910" cy="290340"/>
            </a:xfrm>
            <a:prstGeom prst="rect">
              <a:avLst/>
            </a:prstGeom>
            <a:noFill/>
          </p:spPr>
          <p:txBody>
            <a:bodyPr wrap="none" lIns="64091" tIns="32045" rIns="64091" bIns="32045" rtlCol="0">
              <a:normAutofit/>
            </a:bodyPr>
            <a:lstStyle/>
            <a:p>
              <a:pPr defTabSz="592623" fontAlgn="base">
                <a:spcBef>
                  <a:spcPct val="20000"/>
                </a:spcBef>
                <a:spcAft>
                  <a:spcPct val="0"/>
                </a:spcAft>
                <a:buClr>
                  <a:prstClr val="black"/>
                </a:buClr>
                <a:buNone/>
              </a:pPr>
              <a:r>
                <a:rPr lang="en-US" sz="1200" dirty="0" smtClean="0">
                  <a:solidFill>
                    <a:prstClr val="black"/>
                  </a:solidFill>
                </a:rPr>
                <a:t>Request ID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n A3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99FF"/>
      </a:accent1>
      <a:accent2>
        <a:srgbClr val="000066"/>
      </a:accent2>
      <a:accent3>
        <a:srgbClr val="FFFFFF"/>
      </a:accent3>
      <a:accent4>
        <a:srgbClr val="000000"/>
      </a:accent4>
      <a:accent5>
        <a:srgbClr val="CACAFF"/>
      </a:accent5>
      <a:accent6>
        <a:srgbClr val="00005C"/>
      </a:accent6>
      <a:hlink>
        <a:srgbClr val="0033CC"/>
      </a:hlink>
      <a:folHlink>
        <a:srgbClr val="FF0000"/>
      </a:folHlink>
    </a:clrScheme>
    <a:fontScheme name="10110 Volvo Ae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176213" marR="0" indent="-1762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176213" marR="0" indent="-1762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110 Volvo Ae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3">
        <a:dk1>
          <a:srgbClr val="000000"/>
        </a:dk1>
        <a:lt1>
          <a:srgbClr val="FFFFFF"/>
        </a:lt1>
        <a:dk2>
          <a:srgbClr val="101B88"/>
        </a:dk2>
        <a:lt2>
          <a:srgbClr val="FFFFFF"/>
        </a:lt2>
        <a:accent1>
          <a:srgbClr val="858EC6"/>
        </a:accent1>
        <a:accent2>
          <a:srgbClr val="C0C0C0"/>
        </a:accent2>
        <a:accent3>
          <a:srgbClr val="AAABC3"/>
        </a:accent3>
        <a:accent4>
          <a:srgbClr val="DADADA"/>
        </a:accent4>
        <a:accent5>
          <a:srgbClr val="C2C6DF"/>
        </a:accent5>
        <a:accent6>
          <a:srgbClr val="AEAEAE"/>
        </a:accent6>
        <a:hlink>
          <a:srgbClr val="FF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58EC6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2C6DF"/>
        </a:accent5>
        <a:accent6>
          <a:srgbClr val="00005C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9999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00005C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9999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00005C"/>
        </a:accent6>
        <a:hlink>
          <a:srgbClr val="FF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110_Volvo_Aero">
  <a:themeElements>
    <a:clrScheme name="White_VolvoAero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9D9E9C"/>
      </a:hlink>
      <a:folHlink>
        <a:srgbClr val="CECFCE"/>
      </a:folHlink>
    </a:clrScheme>
    <a:fontScheme name="White_VolvoAe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e_VolvoAero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9D9E9C"/>
        </a:hlink>
        <a:folHlink>
          <a:srgbClr val="CECF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buNone/>
          <a:defRPr sz="12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5614CA5E17D419663BAFC31ECE549" ma:contentTypeVersion="0" ma:contentTypeDescription="Create a new document." ma:contentTypeScope="" ma:versionID="c11e0b54e9c1620200f40ff31c6dcd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02ECCA-75F4-4425-A948-4718FC6EBE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300A2E-1889-4FFB-8E42-12FCF841453F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EA4B59-1806-4B64-AC67-B24A96B7B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Lean%20A3%20template</Template>
  <TotalTime>16757</TotalTime>
  <Words>425</Words>
  <Application>Microsoft Office PowerPoint</Application>
  <PresentationFormat>A3 Paper (297x420 mm)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Lean A3 template</vt:lpstr>
      <vt:lpstr>10110_Volvo_Aero</vt:lpstr>
      <vt:lpstr>1_Office Theme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Whatever</dc:title>
  <dc:creator>Heinonen Juha (Consultant)</dc:creator>
  <cp:lastModifiedBy>Andersson Martin (9)</cp:lastModifiedBy>
  <cp:revision>267</cp:revision>
  <cp:lastPrinted>2013-01-25T09:17:55Z</cp:lastPrinted>
  <dcterms:created xsi:type="dcterms:W3CDTF">2012-04-27T05:15:22Z</dcterms:created>
  <dcterms:modified xsi:type="dcterms:W3CDTF">2016-10-26T07:46:30Z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Violin Valid From">
    <vt:lpwstr>2007-10-19T00:00:00Z</vt:lpwstr>
  </property>
  <property fmtid="{D5CDD505-2E9C-101B-9397-08002B2CF9AE}" pid="4" name="OverWriteProperties">
    <vt:lpwstr>1</vt:lpwstr>
  </property>
  <property fmtid="{D5CDD505-2E9C-101B-9397-08002B2CF9AE}" pid="5" name="Owner">
    <vt:lpwstr>Robert Lundberg</vt:lpwstr>
  </property>
  <property fmtid="{D5CDD505-2E9C-101B-9397-08002B2CF9AE}" pid="6" name="Violin Information Type">
    <vt:lpwstr>Other</vt:lpwstr>
  </property>
  <property fmtid="{D5CDD505-2E9C-101B-9397-08002B2CF9AE}" pid="7" name="Violin Publish From">
    <vt:lpwstr>2007-10-19T00:00:00Z</vt:lpwstr>
  </property>
  <property fmtid="{D5CDD505-2E9C-101B-9397-08002B2CF9AE}" pid="8" name="Violin Link Text">
    <vt:lpwstr>Make It Light</vt:lpwstr>
  </property>
  <property fmtid="{D5CDD505-2E9C-101B-9397-08002B2CF9AE}" pid="9" name="TargetApplication">
    <vt:lpwstr>Intranet/Violin</vt:lpwstr>
  </property>
  <property fmtid="{D5CDD505-2E9C-101B-9397-08002B2CF9AE}" pid="10" name="Violin Document Language">
    <vt:lpwstr>English</vt:lpwstr>
  </property>
  <property fmtid="{D5CDD505-2E9C-101B-9397-08002B2CF9AE}" pid="11" name="ChannelPath">
    <vt:lpwstr>/Channels/violinaero/corporate/en/business_functions/about_volvo_aero/presentations/presentations;_x000d_
</vt:lpwstr>
  </property>
  <property fmtid="{D5CDD505-2E9C-101B-9397-08002B2CF9AE}" pid="12" name="IsTagged">
    <vt:lpwstr>1</vt:lpwstr>
  </property>
  <property fmtid="{D5CDD505-2E9C-101B-9397-08002B2CF9AE}" pid="13" name="LastModifiedUser">
    <vt:lpwstr>Alsen Geryll</vt:lpwstr>
  </property>
  <property fmtid="{D5CDD505-2E9C-101B-9397-08002B2CF9AE}" pid="14" name="SPSDescription">
    <vt:lpwstr/>
  </property>
  <property fmtid="{D5CDD505-2E9C-101B-9397-08002B2CF9AE}" pid="15" name="Violin Valid To">
    <vt:lpwstr/>
  </property>
  <property fmtid="{D5CDD505-2E9C-101B-9397-08002B2CF9AE}" pid="16" name="Violin Reference Number">
    <vt:lpwstr/>
  </property>
  <property fmtid="{D5CDD505-2E9C-101B-9397-08002B2CF9AE}" pid="17" name="Violin Publish To">
    <vt:lpwstr/>
  </property>
  <property fmtid="{D5CDD505-2E9C-101B-9397-08002B2CF9AE}" pid="18" name="ContentTypeId">
    <vt:lpwstr>0x01010028A5614CA5E17D419663BAFC31ECE549</vt:lpwstr>
  </property>
</Properties>
</file>