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59" r:id="rId4"/>
    <p:sldMasterId id="2147483785" r:id="rId5"/>
    <p:sldMasterId id="2147483797" r:id="rId6"/>
  </p:sldMasterIdLst>
  <p:notesMasterIdLst>
    <p:notesMasterId r:id="rId36"/>
  </p:notesMasterIdLst>
  <p:handoutMasterIdLst>
    <p:handoutMasterId r:id="rId37"/>
  </p:handoutMasterIdLst>
  <p:sldIdLst>
    <p:sldId id="382" r:id="rId7"/>
    <p:sldId id="419" r:id="rId8"/>
    <p:sldId id="402" r:id="rId9"/>
    <p:sldId id="386" r:id="rId10"/>
    <p:sldId id="415" r:id="rId11"/>
    <p:sldId id="423" r:id="rId12"/>
    <p:sldId id="422" r:id="rId13"/>
    <p:sldId id="393" r:id="rId14"/>
    <p:sldId id="396" r:id="rId15"/>
    <p:sldId id="424" r:id="rId16"/>
    <p:sldId id="418" r:id="rId17"/>
    <p:sldId id="401" r:id="rId18"/>
    <p:sldId id="399" r:id="rId19"/>
    <p:sldId id="390" r:id="rId20"/>
    <p:sldId id="387" r:id="rId21"/>
    <p:sldId id="391" r:id="rId22"/>
    <p:sldId id="398" r:id="rId23"/>
    <p:sldId id="416" r:id="rId24"/>
    <p:sldId id="403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26" r:id="rId33"/>
    <p:sldId id="427" r:id="rId34"/>
    <p:sldId id="425" r:id="rId35"/>
  </p:sldIdLst>
  <p:sldSz cx="9144000" cy="6858000" type="screen4x3"/>
  <p:notesSz cx="6834188" cy="9979025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FE5EFDEA-6921-694F-844A-DDAA9223D5AA}">
          <p14:sldIdLst>
            <p14:sldId id="382"/>
          </p14:sldIdLst>
        </p14:section>
        <p14:section name="Overview" id="{CF7D6BD5-D317-5B4B-92A6-3A9DB94AD83A}">
          <p14:sldIdLst>
            <p14:sldId id="419"/>
            <p14:sldId id="402"/>
            <p14:sldId id="386"/>
            <p14:sldId id="415"/>
          </p14:sldIdLst>
        </p14:section>
        <p14:section name="Capability views" id="{2AB04B48-D259-4D16-BDBD-F26DED5ED6F3}">
          <p14:sldIdLst>
            <p14:sldId id="423"/>
            <p14:sldId id="422"/>
            <p14:sldId id="393"/>
            <p14:sldId id="396"/>
          </p14:sldIdLst>
        </p14:section>
        <p14:section name="DVP Sub Domains" id="{77DD81C5-B299-C347-A055-D1C49E78C480}">
          <p14:sldIdLst>
            <p14:sldId id="424"/>
            <p14:sldId id="418"/>
            <p14:sldId id="401"/>
            <p14:sldId id="399"/>
            <p14:sldId id="390"/>
            <p14:sldId id="387"/>
            <p14:sldId id="391"/>
            <p14:sldId id="398"/>
            <p14:sldId id="416"/>
            <p14:sldId id="403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-Appendix" id="{DB731916-21A0-4EC8-ABF2-50B867708F99}">
          <p14:sldIdLst>
            <p14:sldId id="426"/>
            <p14:sldId id="427"/>
            <p14:sldId id="42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4E9"/>
    <a:srgbClr val="8FA8A0"/>
    <a:srgbClr val="7BA96B"/>
    <a:srgbClr val="ECE5CB"/>
    <a:srgbClr val="D4BEBF"/>
    <a:srgbClr val="E1D6AC"/>
    <a:srgbClr val="BB9799"/>
    <a:srgbClr val="A5B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42" autoAdjust="0"/>
    <p:restoredTop sz="97208" autoAdjust="0"/>
  </p:normalViewPr>
  <p:slideViewPr>
    <p:cSldViewPr snapToGrid="0">
      <p:cViewPr>
        <p:scale>
          <a:sx n="75" d="100"/>
          <a:sy n="75" d="100"/>
        </p:scale>
        <p:origin x="-2436" y="-912"/>
      </p:cViewPr>
      <p:guideLst>
        <p:guide orient="horz" pos="1208"/>
        <p:guide orient="horz" pos="957"/>
        <p:guide orient="horz" pos="3711"/>
        <p:guide pos="272"/>
        <p:guide pos="5488"/>
        <p:guide pos="2976"/>
        <p:guide pos="2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65" d="100"/>
          <a:sy n="65" d="100"/>
        </p:scale>
        <p:origin x="-1554" y="-72"/>
      </p:cViewPr>
      <p:guideLst>
        <p:guide orient="horz" pos="3143"/>
        <p:guide pos="215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71913" y="0"/>
            <a:ext cx="2960687" cy="498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3973B9A0-9AAB-BB49-8AB2-5DA940031068}" type="datetimeFigureOut">
              <a:rPr lang="sv-SE"/>
              <a:pPr/>
              <a:t>2016-10-26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78963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E7B8D063-F5DE-9944-85B4-8D4E23960DF1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3299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0688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71913" y="0"/>
            <a:ext cx="2960687" cy="498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BDEAA9BD-2E9A-A845-A3EE-90D0462C655B}" type="datetimeFigureOut">
              <a:rPr lang="sv-SE"/>
              <a:pPr/>
              <a:t>2016-10-26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7713"/>
            <a:ext cx="49911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4213" y="4740275"/>
            <a:ext cx="5467350" cy="44910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78963"/>
            <a:ext cx="2960688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B115E559-0CCE-CA44-91E4-2713B5AA9A6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4298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ts val="1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>
              <a:latin typeface="Arial" charset="0"/>
              <a:cs typeface="Arial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19597CE-B1B7-6440-93AC-8AA08E518357}" type="slidenum">
              <a:rPr lang="sv-SE"/>
              <a:pPr/>
              <a:t>1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/>
          <p:cNvPicPr preferRelativeResize="0"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sv-SE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sv-SE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51439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/>
          </a:bodyPr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sv-S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67ABC2-CC74-F348-9D5C-3F572334D99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[Month], [Year]</a:t>
            </a:r>
            <a:endParaRPr lang="en-US" dirty="0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Corporate Process and </a:t>
            </a:r>
            <a:r>
              <a:rPr lang="en-CA" dirty="0" smtClean="0"/>
              <a:t>IT, Åke Liljenberg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318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441325"/>
            <a:ext cx="8410575" cy="1143000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22263" y="1876425"/>
            <a:ext cx="7772400" cy="3898900"/>
          </a:xfrm>
        </p:spPr>
        <p:txBody>
          <a:bodyPr rtlCol="0">
            <a:normAutofit/>
          </a:bodyPr>
          <a:lstStyle/>
          <a:p>
            <a:pPr lvl="0"/>
            <a:r>
              <a:rPr lang="sv-SE" noProof="0" smtClean="0"/>
              <a:t>Click icon to add chart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01DA07-65F8-3646-BC2F-F63D9E2E78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[Month], [Year]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Corporate Process and </a:t>
            </a:r>
            <a:r>
              <a:rPr lang="en-CA" dirty="0" smtClean="0"/>
              <a:t>IT, Åke Liljenberg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01852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A47C-67F2-49D2-90B9-76627A35C26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C86C-1923-4DA7-9937-D0979A78BA2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846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A47C-67F2-49D2-90B9-76627A35C26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C86C-1923-4DA7-9937-D0979A78BA2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001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A47C-67F2-49D2-90B9-76627A35C26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C86C-1923-4DA7-9937-D0979A78BA2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7127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A47C-67F2-49D2-90B9-76627A35C26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C86C-1923-4DA7-9937-D0979A78BA2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5391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A47C-67F2-49D2-90B9-76627A35C26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C86C-1923-4DA7-9937-D0979A78BA2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2301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A47C-67F2-49D2-90B9-76627A35C26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C86C-1923-4DA7-9937-D0979A78BA2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0875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A47C-67F2-49D2-90B9-76627A35C26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C86C-1923-4DA7-9937-D0979A78BA2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49696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A47C-67F2-49D2-90B9-76627A35C26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C86C-1923-4DA7-9937-D0979A78BA2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393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sv-SE" noProof="0" smtClean="0"/>
              <a:t>Click to edit Master text styles</a:t>
            </a:r>
          </a:p>
          <a:p>
            <a:pPr lvl="1"/>
            <a:r>
              <a:rPr lang="sv-SE" noProof="0" smtClean="0"/>
              <a:t>Second level</a:t>
            </a:r>
          </a:p>
          <a:p>
            <a:pPr lvl="2"/>
            <a:r>
              <a:rPr lang="sv-SE" noProof="0" smtClean="0"/>
              <a:t>Third level</a:t>
            </a:r>
          </a:p>
          <a:p>
            <a:pPr lvl="3"/>
            <a:r>
              <a:rPr lang="sv-SE" noProof="0" smtClean="0"/>
              <a:t>Fourth level</a:t>
            </a:r>
          </a:p>
          <a:p>
            <a:pPr lvl="4"/>
            <a:r>
              <a:rPr lang="sv-SE" noProof="0" smtClean="0"/>
              <a:t>Fifth level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sv-SE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02F1E1-9AE6-D041-A84A-8DDD7460D82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[Month], [Year]</a:t>
            </a:r>
            <a:endParaRPr lang="en-US" dirty="0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Corporate Process and </a:t>
            </a:r>
            <a:r>
              <a:rPr lang="en-CA" dirty="0" smtClean="0"/>
              <a:t>IT, Åke Liljenberg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75252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A47C-67F2-49D2-90B9-76627A35C26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C86C-1923-4DA7-9937-D0979A78BA2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2535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A47C-67F2-49D2-90B9-76627A35C26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C86C-1923-4DA7-9937-D0979A78BA2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13575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A47C-67F2-49D2-90B9-76627A35C26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C86C-1923-4DA7-9937-D0979A78BA2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60202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/>
          <p:cNvPicPr preferRelativeResize="0"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sv-SE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sv-SE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1545018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sv-SE" noProof="0" smtClean="0"/>
              <a:t>Click to edit Master text styles</a:t>
            </a:r>
          </a:p>
          <a:p>
            <a:pPr lvl="1"/>
            <a:r>
              <a:rPr lang="sv-SE" noProof="0" smtClean="0"/>
              <a:t>Second level</a:t>
            </a:r>
          </a:p>
          <a:p>
            <a:pPr lvl="2"/>
            <a:r>
              <a:rPr lang="sv-SE" noProof="0" smtClean="0"/>
              <a:t>Third level</a:t>
            </a:r>
          </a:p>
          <a:p>
            <a:pPr lvl="3"/>
            <a:r>
              <a:rPr lang="sv-SE" noProof="0" smtClean="0"/>
              <a:t>Fourth level</a:t>
            </a:r>
          </a:p>
          <a:p>
            <a:pPr lvl="4"/>
            <a:r>
              <a:rPr lang="sv-SE" noProof="0" smtClean="0"/>
              <a:t>Fifth level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sv-SE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02F1E1-9AE6-D041-A84A-8DDD7460D82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[Month], [Year]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Corporate Process and </a:t>
            </a:r>
            <a:r>
              <a:rPr lang="en-CA" dirty="0" smtClean="0"/>
              <a:t>IT, Åke Liljenberg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293353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 smtClean="0"/>
              <a:t>Click to edit Master title style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7"/>
          </p:nvPr>
        </p:nvSpPr>
        <p:spPr>
          <a:xfrm>
            <a:off x="347138" y="959145"/>
            <a:ext cx="8240271" cy="408690"/>
          </a:xfrm>
        </p:spPr>
        <p:txBody>
          <a:bodyPr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noProof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sv-SE" noProof="0" smtClean="0"/>
              <a:t>Click to edit Master text styles</a:t>
            </a:r>
          </a:p>
          <a:p>
            <a:pPr lvl="1"/>
            <a:r>
              <a:rPr lang="sv-SE" noProof="0" smtClean="0"/>
              <a:t>Second level</a:t>
            </a:r>
          </a:p>
          <a:p>
            <a:pPr lvl="2"/>
            <a:r>
              <a:rPr lang="sv-SE" noProof="0" smtClean="0"/>
              <a:t>Third level</a:t>
            </a:r>
          </a:p>
          <a:p>
            <a:pPr lvl="3"/>
            <a:r>
              <a:rPr lang="sv-SE" noProof="0" smtClean="0"/>
              <a:t>Fourth level</a:t>
            </a:r>
          </a:p>
          <a:p>
            <a:pPr lvl="4"/>
            <a:r>
              <a:rPr lang="sv-SE" noProof="0" smtClean="0"/>
              <a:t>Fifth level</a:t>
            </a:r>
            <a:endParaRPr lang="en-US" noProof="0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6A8937-CD40-CB4E-882C-C9C4887F934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[Month], [Year]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Corporate Process and </a:t>
            </a:r>
            <a:r>
              <a:rPr lang="en-CA" dirty="0" smtClean="0"/>
              <a:t>IT, Åke Liljenberg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61573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sv-SE" noProof="0" smtClean="0"/>
              <a:t>Click to edit Master text styles</a:t>
            </a:r>
          </a:p>
          <a:p>
            <a:pPr lvl="1"/>
            <a:r>
              <a:rPr lang="sv-SE" noProof="0" smtClean="0"/>
              <a:t>Second level</a:t>
            </a:r>
          </a:p>
          <a:p>
            <a:pPr lvl="2"/>
            <a:r>
              <a:rPr lang="sv-SE" noProof="0" smtClean="0"/>
              <a:t>Third level</a:t>
            </a:r>
          </a:p>
          <a:p>
            <a:pPr lvl="3"/>
            <a:r>
              <a:rPr lang="sv-SE" noProof="0" smtClean="0"/>
              <a:t>Fourth level</a:t>
            </a:r>
          </a:p>
          <a:p>
            <a:pPr lvl="4"/>
            <a:r>
              <a:rPr lang="sv-SE" noProof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sv-SE" noProof="0" smtClean="0"/>
              <a:t>Click to edit Master text styles</a:t>
            </a:r>
          </a:p>
          <a:p>
            <a:pPr lvl="1"/>
            <a:r>
              <a:rPr lang="sv-SE" noProof="0" smtClean="0"/>
              <a:t>Second level</a:t>
            </a:r>
          </a:p>
          <a:p>
            <a:pPr lvl="2"/>
            <a:r>
              <a:rPr lang="sv-SE" noProof="0" smtClean="0"/>
              <a:t>Third level</a:t>
            </a:r>
          </a:p>
          <a:p>
            <a:pPr lvl="3"/>
            <a:r>
              <a:rPr lang="sv-SE" noProof="0" smtClean="0"/>
              <a:t>Fourth level</a:t>
            </a:r>
          </a:p>
          <a:p>
            <a:pPr lvl="4"/>
            <a:r>
              <a:rPr lang="sv-SE" noProof="0" smtClean="0"/>
              <a:t>Fifth level</a:t>
            </a:r>
            <a:endParaRPr lang="en-US" noProof="0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99A288-9E56-FD4D-BA20-58E28CAE13E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[Month], [Year]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Corporate Process and </a:t>
            </a:r>
            <a:r>
              <a:rPr lang="en-CA" dirty="0" smtClean="0"/>
              <a:t>IT, Åke Liljenberg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065833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A5E67E-8280-DF40-8FE9-BBC85F1D442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[Month], [Year]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Corporate Process and </a:t>
            </a:r>
            <a:r>
              <a:rPr lang="en-CA" dirty="0" smtClean="0"/>
              <a:t>IT, Åke Liljenberg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678103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821AC-AD25-BF4D-9292-C0F48B23782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[Month], [Year]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Corporate Process and </a:t>
            </a:r>
            <a:r>
              <a:rPr lang="en-CA" dirty="0" smtClean="0"/>
              <a:t>IT, Åke Liljenberg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672094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85725" cy="25193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75043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sv-S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sv-SE" noProof="0" smtClean="0"/>
              <a:t>Click to edit Master text styles</a:t>
            </a:r>
          </a:p>
          <a:p>
            <a:pPr lvl="1"/>
            <a:r>
              <a:rPr lang="sv-SE" noProof="0" smtClean="0"/>
              <a:t>Second level</a:t>
            </a:r>
          </a:p>
          <a:p>
            <a:pPr lvl="2"/>
            <a:r>
              <a:rPr lang="sv-SE" noProof="0" smtClean="0"/>
              <a:t>Third level</a:t>
            </a:r>
          </a:p>
          <a:p>
            <a:pPr lvl="3"/>
            <a:r>
              <a:rPr lang="sv-SE" noProof="0" smtClean="0"/>
              <a:t>Fourth level</a:t>
            </a:r>
          </a:p>
          <a:p>
            <a:pPr lvl="4"/>
            <a:r>
              <a:rPr lang="sv-SE" noProof="0" smtClean="0"/>
              <a:t>Fifth level</a:t>
            </a:r>
            <a:endParaRPr lang="en-US" noProof="0" dirty="0"/>
          </a:p>
        </p:txBody>
      </p:sp>
      <p:sp>
        <p:nvSpPr>
          <p:cNvPr id="6" name="Slide Number Placeholder 8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B173C911-50B7-814A-9609-91A09848B79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dt" sz="half" idx="15"/>
          </p:nvPr>
        </p:nvSpPr>
        <p:spPr/>
        <p:txBody>
          <a:bodyPr/>
          <a:lstStyle>
            <a:lvl1pPr>
              <a:spcBef>
                <a:spcPct val="0"/>
              </a:spcBef>
              <a:defRPr sz="1000"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[Month], [Year]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Corporate Process and </a:t>
            </a:r>
            <a:r>
              <a:rPr lang="en-CA" dirty="0" smtClean="0"/>
              <a:t>IT, Åke Liljenberg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0451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 smtClean="0"/>
              <a:t>Click to edit Master title style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7"/>
          </p:nvPr>
        </p:nvSpPr>
        <p:spPr>
          <a:xfrm>
            <a:off x="347138" y="959145"/>
            <a:ext cx="8240271" cy="408690"/>
          </a:xfrm>
        </p:spPr>
        <p:txBody>
          <a:bodyPr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noProof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sv-SE" noProof="0" smtClean="0"/>
              <a:t>Click to edit Master text styles</a:t>
            </a:r>
          </a:p>
          <a:p>
            <a:pPr lvl="1"/>
            <a:r>
              <a:rPr lang="sv-SE" noProof="0" smtClean="0"/>
              <a:t>Second level</a:t>
            </a:r>
          </a:p>
          <a:p>
            <a:pPr lvl="2"/>
            <a:r>
              <a:rPr lang="sv-SE" noProof="0" smtClean="0"/>
              <a:t>Third level</a:t>
            </a:r>
          </a:p>
          <a:p>
            <a:pPr lvl="3"/>
            <a:r>
              <a:rPr lang="sv-SE" noProof="0" smtClean="0"/>
              <a:t>Fourth level</a:t>
            </a:r>
          </a:p>
          <a:p>
            <a:pPr lvl="4"/>
            <a:r>
              <a:rPr lang="sv-SE" noProof="0" smtClean="0"/>
              <a:t>Fifth level</a:t>
            </a:r>
            <a:endParaRPr lang="en-US" noProof="0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6A8937-CD40-CB4E-882C-C9C4887F93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[Month], [Year]</a:t>
            </a:r>
            <a:endParaRPr lang="en-US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Corporate Process and </a:t>
            </a:r>
            <a:r>
              <a:rPr lang="en-CA" dirty="0" smtClean="0"/>
              <a:t>IT, Åke Liljenberg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28083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Half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sv-SE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4572000" y="-1"/>
            <a:ext cx="4572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sv-S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sv-SE" noProof="0" smtClean="0"/>
              <a:t>Click to edit Master text styles</a:t>
            </a:r>
          </a:p>
          <a:p>
            <a:pPr lvl="1"/>
            <a:r>
              <a:rPr lang="sv-SE" noProof="0" smtClean="0"/>
              <a:t>Second level</a:t>
            </a:r>
          </a:p>
          <a:p>
            <a:pPr lvl="2"/>
            <a:r>
              <a:rPr lang="sv-SE" noProof="0" smtClean="0"/>
              <a:t>Third level</a:t>
            </a:r>
          </a:p>
          <a:p>
            <a:pPr lvl="3"/>
            <a:r>
              <a:rPr lang="sv-SE" noProof="0" smtClean="0"/>
              <a:t>Fourth level</a:t>
            </a:r>
          </a:p>
          <a:p>
            <a:pPr lvl="4"/>
            <a:r>
              <a:rPr lang="sv-SE" noProof="0" smtClean="0"/>
              <a:t>Fifth level</a:t>
            </a:r>
            <a:endParaRPr lang="en-US" noProof="0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EB2BF-70C2-2741-88E7-5550942910A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[Month], [Year]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Corporate Process and </a:t>
            </a:r>
            <a:r>
              <a:rPr lang="en-CA" dirty="0" smtClean="0"/>
              <a:t>IT, Åke Liljenberg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953845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Thre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4572000" y="410095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/>
          </a:bodyPr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sv-S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Rectangle 6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/>
          </a:bodyPr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sv-S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6"/>
          </p:nvPr>
        </p:nvSpPr>
        <p:spPr>
          <a:xfrm>
            <a:off x="4572000" y="2052275"/>
            <a:ext cx="4572000" cy="20232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/>
          </a:bodyPr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sv-S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sv-SE" noProof="0" smtClean="0"/>
              <a:t>Click to edit Master text styles</a:t>
            </a:r>
          </a:p>
          <a:p>
            <a:pPr lvl="1"/>
            <a:r>
              <a:rPr lang="sv-SE" noProof="0" smtClean="0"/>
              <a:t>Second level</a:t>
            </a:r>
          </a:p>
          <a:p>
            <a:pPr lvl="2"/>
            <a:r>
              <a:rPr lang="sv-SE" noProof="0" smtClean="0"/>
              <a:t>Third level</a:t>
            </a:r>
          </a:p>
          <a:p>
            <a:pPr lvl="3"/>
            <a:r>
              <a:rPr lang="sv-SE" noProof="0" smtClean="0"/>
              <a:t>Fourth level</a:t>
            </a:r>
          </a:p>
          <a:p>
            <a:pPr lvl="4"/>
            <a:r>
              <a:rPr lang="sv-SE" noProof="0" smtClean="0"/>
              <a:t>Fifth level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sv-SE" noProof="0" smtClean="0"/>
              <a:t>Click to edit Master title style</a:t>
            </a:r>
            <a:endParaRPr lang="en-US" noProof="0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CFCC23-5081-FD46-889A-C50217C4C26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dt" sz="half" idx="1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[Month], [Year]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Corporate Process and </a:t>
            </a:r>
            <a:r>
              <a:rPr lang="en-CA" dirty="0" smtClean="0"/>
              <a:t>IT, Åke Liljenberg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552276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/>
          </a:bodyPr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sv-S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67ABC2-CC74-F348-9D5C-3F572334D99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[Month], [Year]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Corporate Process and </a:t>
            </a:r>
            <a:r>
              <a:rPr lang="en-CA" dirty="0" smtClean="0"/>
              <a:t>IT, Åke Liljenberg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585552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441325"/>
            <a:ext cx="8410575" cy="1143000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22263" y="1876425"/>
            <a:ext cx="7772400" cy="3898900"/>
          </a:xfrm>
        </p:spPr>
        <p:txBody>
          <a:bodyPr rtlCol="0">
            <a:normAutofit/>
          </a:bodyPr>
          <a:lstStyle/>
          <a:p>
            <a:pPr lvl="0"/>
            <a:r>
              <a:rPr lang="sv-SE" noProof="0" smtClean="0"/>
              <a:t>Click icon to add chart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01DA07-65F8-3646-BC2F-F63D9E2E784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[Month], [Year]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Corporate Process and </a:t>
            </a:r>
            <a:r>
              <a:rPr lang="en-CA" dirty="0" smtClean="0"/>
              <a:t>IT, Åke Liljenberg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3913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sv-SE" noProof="0" smtClean="0"/>
              <a:t>Click to edit Master text styles</a:t>
            </a:r>
          </a:p>
          <a:p>
            <a:pPr lvl="1"/>
            <a:r>
              <a:rPr lang="sv-SE" noProof="0" smtClean="0"/>
              <a:t>Second level</a:t>
            </a:r>
          </a:p>
          <a:p>
            <a:pPr lvl="2"/>
            <a:r>
              <a:rPr lang="sv-SE" noProof="0" smtClean="0"/>
              <a:t>Third level</a:t>
            </a:r>
          </a:p>
          <a:p>
            <a:pPr lvl="3"/>
            <a:r>
              <a:rPr lang="sv-SE" noProof="0" smtClean="0"/>
              <a:t>Fourth level</a:t>
            </a:r>
          </a:p>
          <a:p>
            <a:pPr lvl="4"/>
            <a:r>
              <a:rPr lang="sv-SE" noProof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sv-SE" noProof="0" smtClean="0"/>
              <a:t>Click to edit Master text styles</a:t>
            </a:r>
          </a:p>
          <a:p>
            <a:pPr lvl="1"/>
            <a:r>
              <a:rPr lang="sv-SE" noProof="0" smtClean="0"/>
              <a:t>Second level</a:t>
            </a:r>
          </a:p>
          <a:p>
            <a:pPr lvl="2"/>
            <a:r>
              <a:rPr lang="sv-SE" noProof="0" smtClean="0"/>
              <a:t>Third level</a:t>
            </a:r>
          </a:p>
          <a:p>
            <a:pPr lvl="3"/>
            <a:r>
              <a:rPr lang="sv-SE" noProof="0" smtClean="0"/>
              <a:t>Fourth level</a:t>
            </a:r>
          </a:p>
          <a:p>
            <a:pPr lvl="4"/>
            <a:r>
              <a:rPr lang="sv-SE" noProof="0" smtClean="0"/>
              <a:t>Fifth level</a:t>
            </a:r>
            <a:endParaRPr lang="en-US" noProof="0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99A288-9E56-FD4D-BA20-58E28CAE13E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[Month], [Year]</a:t>
            </a:r>
            <a:endParaRPr lang="en-US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Corporate Process and </a:t>
            </a:r>
            <a:r>
              <a:rPr lang="en-CA" dirty="0" smtClean="0"/>
              <a:t>IT, Åke Liljenberg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0945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A5E67E-8280-DF40-8FE9-BBC85F1D44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[Month], [Year]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Corporate Process and </a:t>
            </a:r>
            <a:r>
              <a:rPr lang="en-CA" dirty="0" smtClean="0"/>
              <a:t>IT, Åke Liljenberg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3542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821AC-AD25-BF4D-9292-C0F48B23782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[Month], [Year]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Corporate Process and </a:t>
            </a:r>
            <a:r>
              <a:rPr lang="en-CA" dirty="0" smtClean="0"/>
              <a:t>IT, Åke Liljenberg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3986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85725" cy="25193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75043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sv-S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sv-SE" noProof="0" smtClean="0"/>
              <a:t>Click to edit Master text styles</a:t>
            </a:r>
          </a:p>
          <a:p>
            <a:pPr lvl="1"/>
            <a:r>
              <a:rPr lang="sv-SE" noProof="0" smtClean="0"/>
              <a:t>Second level</a:t>
            </a:r>
          </a:p>
          <a:p>
            <a:pPr lvl="2"/>
            <a:r>
              <a:rPr lang="sv-SE" noProof="0" smtClean="0"/>
              <a:t>Third level</a:t>
            </a:r>
          </a:p>
          <a:p>
            <a:pPr lvl="3"/>
            <a:r>
              <a:rPr lang="sv-SE" noProof="0" smtClean="0"/>
              <a:t>Fourth level</a:t>
            </a:r>
          </a:p>
          <a:p>
            <a:pPr lvl="4"/>
            <a:r>
              <a:rPr lang="sv-SE" noProof="0" smtClean="0"/>
              <a:t>Fifth level</a:t>
            </a:r>
            <a:endParaRPr lang="en-US" noProof="0" dirty="0"/>
          </a:p>
        </p:txBody>
      </p:sp>
      <p:sp>
        <p:nvSpPr>
          <p:cNvPr id="6" name="Slide Number Placeholder 8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B173C911-50B7-814A-9609-91A09848B79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dt" sz="half" idx="15"/>
          </p:nvPr>
        </p:nvSpPr>
        <p:spPr/>
        <p:txBody>
          <a:bodyPr/>
          <a:lstStyle>
            <a:lvl1pPr>
              <a:spcBef>
                <a:spcPct val="0"/>
              </a:spcBef>
              <a:defRPr sz="1000" smtClean="0"/>
            </a:lvl1pPr>
          </a:lstStyle>
          <a:p>
            <a:pPr>
              <a:defRPr/>
            </a:pPr>
            <a:r>
              <a:rPr lang="en-US"/>
              <a:t>[Month], [Year]</a:t>
            </a:r>
            <a:endParaRPr lang="en-US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Corporate Process and </a:t>
            </a:r>
            <a:r>
              <a:rPr lang="en-CA" dirty="0" smtClean="0"/>
              <a:t>IT, Åke Liljenberg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0801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Half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sv-SE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4572000" y="-1"/>
            <a:ext cx="4572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sv-S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sv-SE" noProof="0" smtClean="0"/>
              <a:t>Click to edit Master text styles</a:t>
            </a:r>
          </a:p>
          <a:p>
            <a:pPr lvl="1"/>
            <a:r>
              <a:rPr lang="sv-SE" noProof="0" smtClean="0"/>
              <a:t>Second level</a:t>
            </a:r>
          </a:p>
          <a:p>
            <a:pPr lvl="2"/>
            <a:r>
              <a:rPr lang="sv-SE" noProof="0" smtClean="0"/>
              <a:t>Third level</a:t>
            </a:r>
          </a:p>
          <a:p>
            <a:pPr lvl="3"/>
            <a:r>
              <a:rPr lang="sv-SE" noProof="0" smtClean="0"/>
              <a:t>Fourth level</a:t>
            </a:r>
          </a:p>
          <a:p>
            <a:pPr lvl="4"/>
            <a:r>
              <a:rPr lang="sv-SE" noProof="0" smtClean="0"/>
              <a:t>Fifth level</a:t>
            </a:r>
            <a:endParaRPr lang="en-US" noProof="0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EB2BF-70C2-2741-88E7-5550942910A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[Month], [Year]</a:t>
            </a:r>
            <a:endParaRPr 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Corporate Process and </a:t>
            </a:r>
            <a:r>
              <a:rPr lang="en-CA" dirty="0" smtClean="0"/>
              <a:t>IT, Åke Liljenberg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757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Thre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4572000" y="410095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/>
          </a:bodyPr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sv-S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Rectangle 6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/>
          </a:bodyPr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sv-S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6"/>
          </p:nvPr>
        </p:nvSpPr>
        <p:spPr>
          <a:xfrm>
            <a:off x="4572000" y="2052275"/>
            <a:ext cx="4572000" cy="20232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/>
          </a:bodyPr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sv-S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sv-SE" noProof="0" smtClean="0"/>
              <a:t>Click to edit Master text styles</a:t>
            </a:r>
          </a:p>
          <a:p>
            <a:pPr lvl="1"/>
            <a:r>
              <a:rPr lang="sv-SE" noProof="0" smtClean="0"/>
              <a:t>Second level</a:t>
            </a:r>
          </a:p>
          <a:p>
            <a:pPr lvl="2"/>
            <a:r>
              <a:rPr lang="sv-SE" noProof="0" smtClean="0"/>
              <a:t>Third level</a:t>
            </a:r>
          </a:p>
          <a:p>
            <a:pPr lvl="3"/>
            <a:r>
              <a:rPr lang="sv-SE" noProof="0" smtClean="0"/>
              <a:t>Fourth level</a:t>
            </a:r>
          </a:p>
          <a:p>
            <a:pPr lvl="4"/>
            <a:r>
              <a:rPr lang="sv-SE" noProof="0" smtClean="0"/>
              <a:t>Fifth level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sv-SE" noProof="0" smtClean="0"/>
              <a:t>Click to edit Master title style</a:t>
            </a:r>
            <a:endParaRPr lang="en-US" noProof="0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CFCC23-5081-FD46-889A-C50217C4C26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dt" sz="half" idx="1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[Month], [Year]</a:t>
            </a:r>
            <a:endParaRPr lang="en-US" dirty="0"/>
          </a:p>
        </p:txBody>
      </p:sp>
      <p:sp>
        <p:nvSpPr>
          <p:cNvPr id="1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Corporate Process and </a:t>
            </a:r>
            <a:r>
              <a:rPr lang="en-CA" dirty="0" smtClean="0"/>
              <a:t>IT, Åke Liljenberg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675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_VolvoAB_pp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38138" y="3540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25438" y="1692275"/>
            <a:ext cx="822960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 </a:t>
            </a:r>
          </a:p>
        </p:txBody>
      </p:sp>
      <p:grpSp>
        <p:nvGrpSpPr>
          <p:cNvPr id="1029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1034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5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036" name="Picture 12"/>
            <p:cNvPicPr>
              <a:picLocks noChangeAspect="1" noChangeArrowheads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sz="1100" b="1"/>
              <a:t>Volvo Group Headquarters</a:t>
            </a:r>
            <a:endParaRPr lang="en-US" sz="1000"/>
          </a:p>
        </p:txBody>
      </p:sp>
      <p:sp>
        <p:nvSpPr>
          <p:cNvPr id="2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452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E6F02B0-F07C-7846-9223-A69CC0FC857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1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8" y="66436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ct val="0"/>
              </a:spcBef>
              <a:spcAft>
                <a:spcPts val="0"/>
              </a:spcAft>
              <a:defRPr sz="10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[Month], [Year]</a:t>
            </a:r>
            <a:endParaRPr lang="en-US" dirty="0"/>
          </a:p>
        </p:txBody>
      </p:sp>
      <p:sp>
        <p:nvSpPr>
          <p:cNvPr id="103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Corporate Process and </a:t>
            </a:r>
            <a:r>
              <a:rPr lang="en-CA" dirty="0" smtClean="0"/>
              <a:t>IT, Åke Liljenberg</a:t>
            </a:r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84" r:id="rId7"/>
    <p:sldLayoutId id="2147483779" r:id="rId8"/>
    <p:sldLayoutId id="2147483780" r:id="rId9"/>
    <p:sldLayoutId id="2147483781" r:id="rId10"/>
    <p:sldLayoutId id="214748378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3200" b="1" kern="1200">
          <a:solidFill>
            <a:schemeClr val="tx2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algn="l" rtl="0" eaLnBrk="1" fontAlgn="base" hangingPunct="1">
        <a:spcBef>
          <a:spcPts val="1800"/>
        </a:spcBef>
        <a:spcAft>
          <a:spcPct val="0"/>
        </a:spcAft>
        <a:buFont typeface="Symbol" charset="0"/>
        <a:defRPr lang="en-US" sz="20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03238" indent="-250825" algn="l" rtl="0" eaLnBrk="1" fontAlgn="base" hangingPunct="1">
        <a:spcBef>
          <a:spcPts val="1800"/>
        </a:spcBef>
        <a:spcAft>
          <a:spcPct val="0"/>
        </a:spcAft>
        <a:buClr>
          <a:schemeClr val="tx2"/>
        </a:buClr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60425" indent="-317500" algn="l" rtl="0" eaLnBrk="1" fontAlgn="base" hangingPunct="1">
        <a:spcBef>
          <a:spcPts val="1800"/>
        </a:spcBef>
        <a:spcAft>
          <a:spcPct val="0"/>
        </a:spcAft>
        <a:buSzPct val="90000"/>
        <a:buFont typeface="Arial" charset="0"/>
        <a:buChar char="•"/>
        <a:defRPr lang="en-US"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993775" indent="-252413" algn="l" rtl="0" eaLnBrk="1" fontAlgn="base" hangingPunct="1">
        <a:spcBef>
          <a:spcPts val="1800"/>
        </a:spcBef>
        <a:spcAft>
          <a:spcPct val="0"/>
        </a:spcAft>
        <a:buClr>
          <a:schemeClr val="tx2"/>
        </a:buClr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219200" indent="-212725" algn="l" rtl="0" eaLnBrk="1" fontAlgn="base" hangingPunct="1">
        <a:spcBef>
          <a:spcPts val="1800"/>
        </a:spcBef>
        <a:spcAft>
          <a:spcPct val="0"/>
        </a:spcAft>
        <a:buClr>
          <a:schemeClr val="tx2"/>
        </a:buClr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94DA47C-67F2-49D2-90B9-76627A35C26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10/26/2016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DDFC86C-1923-4DA7-9937-D0979A78BA2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655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_VolvoAB_pp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38138" y="3540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25438" y="1692275"/>
            <a:ext cx="822960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 </a:t>
            </a:r>
          </a:p>
        </p:txBody>
      </p:sp>
      <p:grpSp>
        <p:nvGrpSpPr>
          <p:cNvPr id="1029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1034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5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pic>
          <p:nvPicPr>
            <p:cNvPr id="1036" name="Picture 12"/>
            <p:cNvPicPr>
              <a:picLocks noChangeAspect="1" noChangeArrowheads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sz="1100" b="1">
                <a:solidFill>
                  <a:srgbClr val="000000"/>
                </a:solidFill>
              </a:rPr>
              <a:t>Volvo Group Headquarters</a:t>
            </a:r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2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452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E6F02B0-F07C-7846-9223-A69CC0FC857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8" y="66436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ct val="0"/>
              </a:spcBef>
              <a:spcAft>
                <a:spcPts val="0"/>
              </a:spcAft>
              <a:defRPr sz="10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[Month], [Year]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Corporate Process and </a:t>
            </a:r>
            <a:r>
              <a:rPr lang="en-CA" dirty="0" smtClean="0"/>
              <a:t>IT, Åke Liljenberg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9786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3200" b="1" kern="1200">
          <a:solidFill>
            <a:schemeClr val="tx2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algn="l" rtl="0" eaLnBrk="1" fontAlgn="base" hangingPunct="1">
        <a:spcBef>
          <a:spcPts val="1800"/>
        </a:spcBef>
        <a:spcAft>
          <a:spcPct val="0"/>
        </a:spcAft>
        <a:buFont typeface="Symbol" charset="0"/>
        <a:defRPr lang="en-US" sz="20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03238" indent="-250825" algn="l" rtl="0" eaLnBrk="1" fontAlgn="base" hangingPunct="1">
        <a:spcBef>
          <a:spcPts val="1800"/>
        </a:spcBef>
        <a:spcAft>
          <a:spcPct val="0"/>
        </a:spcAft>
        <a:buClr>
          <a:schemeClr val="tx2"/>
        </a:buClr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60425" indent="-317500" algn="l" rtl="0" eaLnBrk="1" fontAlgn="base" hangingPunct="1">
        <a:spcBef>
          <a:spcPts val="1800"/>
        </a:spcBef>
        <a:spcAft>
          <a:spcPct val="0"/>
        </a:spcAft>
        <a:buSzPct val="90000"/>
        <a:buFont typeface="Arial" charset="0"/>
        <a:buChar char="•"/>
        <a:defRPr lang="en-US"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993775" indent="-252413" algn="l" rtl="0" eaLnBrk="1" fontAlgn="base" hangingPunct="1">
        <a:spcBef>
          <a:spcPts val="1800"/>
        </a:spcBef>
        <a:spcAft>
          <a:spcPct val="0"/>
        </a:spcAft>
        <a:buClr>
          <a:schemeClr val="tx2"/>
        </a:buClr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219200" indent="-212725" algn="l" rtl="0" eaLnBrk="1" fontAlgn="base" hangingPunct="1">
        <a:spcBef>
          <a:spcPts val="1800"/>
        </a:spcBef>
        <a:spcAft>
          <a:spcPct val="0"/>
        </a:spcAft>
        <a:buClr>
          <a:schemeClr val="tx2"/>
        </a:buClr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DVP </a:t>
            </a:r>
            <a:r>
              <a:rPr lang="en-US" dirty="0" smtClean="0"/>
              <a:t>Information</a:t>
            </a:r>
            <a:r>
              <a:rPr lang="sv-SE" dirty="0" smtClean="0"/>
              <a:t> Model</a:t>
            </a:r>
            <a:br>
              <a:rPr lang="sv-SE" dirty="0" smtClean="0"/>
            </a:br>
            <a:r>
              <a:rPr lang="sv-SE" dirty="0" smtClean="0"/>
              <a:t>(Conceptual) v0.5 Draft</a:t>
            </a:r>
            <a:endParaRPr lang="en-CA" dirty="0">
              <a:latin typeface="Arial" charset="0"/>
              <a:cs typeface="Arial" charset="0"/>
            </a:endParaRPr>
          </a:p>
        </p:txBody>
      </p:sp>
      <p:sp>
        <p:nvSpPr>
          <p:cNvPr id="4099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Symbol" charset="0"/>
              <a:buNone/>
            </a:pPr>
            <a:endParaRPr lang="en-CA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821AC-AD25-BF4D-9292-C0F48B23782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[Month], [Year]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smtClean="0"/>
              <a:t>Corporate Process and IT, Åke Liljenberg</a:t>
            </a:r>
            <a:endParaRPr lang="sv-SE" dirty="0"/>
          </a:p>
        </p:txBody>
      </p:sp>
      <p:grpSp>
        <p:nvGrpSpPr>
          <p:cNvPr id="8" name="ContentGroup"/>
          <p:cNvGrpSpPr/>
          <p:nvPr/>
        </p:nvGrpSpPr>
        <p:grpSpPr>
          <a:xfrm>
            <a:off x="2124075" y="2062998"/>
            <a:ext cx="6289675" cy="1112871"/>
            <a:chOff x="2124075" y="2133600"/>
            <a:chExt cx="6289675" cy="1112871"/>
          </a:xfrm>
        </p:grpSpPr>
        <p:sp>
          <p:nvSpPr>
            <p:cNvPr id="5" name="ContentRectangle"/>
            <p:cNvSpPr/>
            <p:nvPr/>
          </p:nvSpPr>
          <p:spPr>
            <a:xfrm>
              <a:off x="2124075" y="2877139"/>
              <a:ext cx="6289675" cy="35877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2000" smtClean="0">
                <a:solidFill>
                  <a:schemeClr val="tx1"/>
                </a:solidFill>
              </a:endParaRPr>
            </a:p>
          </p:txBody>
        </p:sp>
        <p:sp>
          <p:nvSpPr>
            <p:cNvPr id="6" name="ContentTextBox"/>
            <p:cNvSpPr txBox="1"/>
            <p:nvPr/>
          </p:nvSpPr>
          <p:spPr>
            <a:xfrm>
              <a:off x="2268538" y="2133600"/>
              <a:ext cx="1697901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ct val="50000"/>
                </a:spcBef>
                <a:buClrTx/>
                <a:buSzTx/>
                <a:buNone/>
                <a:tabLst>
                  <a:tab pos="482600" algn="l"/>
                </a:tabLst>
                <a:defRPr/>
              </a:pPr>
              <a:r>
                <a:rPr lang="sv-SE" b="1" smtClean="0">
                  <a:solidFill>
                    <a:srgbClr val="616161"/>
                  </a:solidFill>
                  <a:latin typeface="Arial"/>
                </a:rPr>
                <a:t>1. 	Overview</a:t>
              </a:r>
            </a:p>
          </p:txBody>
        </p:sp>
        <p:cxnSp>
          <p:nvCxnSpPr>
            <p:cNvPr id="7" name="ContentLine"/>
            <p:cNvCxnSpPr/>
            <p:nvPr/>
          </p:nvCxnSpPr>
          <p:spPr>
            <a:xfrm>
              <a:off x="2124075" y="2133600"/>
              <a:ext cx="0" cy="1107996"/>
            </a:xfrm>
            <a:prstGeom prst="line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pability views"/>
            <p:cNvSpPr txBox="1"/>
            <p:nvPr/>
          </p:nvSpPr>
          <p:spPr>
            <a:xfrm>
              <a:off x="2268538" y="2508839"/>
              <a:ext cx="246734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ct val="50000"/>
                </a:spcBef>
                <a:buClrTx/>
                <a:buSzTx/>
                <a:buNone/>
                <a:tabLst>
                  <a:tab pos="482600" algn="l"/>
                </a:tabLst>
                <a:defRPr/>
              </a:pPr>
              <a:r>
                <a:rPr lang="sv-SE" b="1" smtClean="0">
                  <a:solidFill>
                    <a:srgbClr val="616161"/>
                  </a:solidFill>
                  <a:latin typeface="Arial"/>
                </a:rPr>
                <a:t>2. 	Capability views</a:t>
              </a:r>
            </a:p>
          </p:txBody>
        </p:sp>
        <p:sp>
          <p:nvSpPr>
            <p:cNvPr id="17" name="DVP Sub Domains"/>
            <p:cNvSpPr txBox="1"/>
            <p:nvPr/>
          </p:nvSpPr>
          <p:spPr>
            <a:xfrm>
              <a:off x="2268538" y="2877139"/>
              <a:ext cx="2681183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ct val="50000"/>
                </a:spcBef>
                <a:buClrTx/>
                <a:buSzTx/>
                <a:buNone/>
                <a:tabLst>
                  <a:tab pos="482600" algn="l"/>
                </a:tabLst>
                <a:defRPr/>
              </a:pPr>
              <a:r>
                <a:rPr lang="sv-SE" b="1" smtClean="0">
                  <a:solidFill>
                    <a:srgbClr val="616161"/>
                  </a:solidFill>
                  <a:latin typeface="Arial"/>
                </a:rPr>
                <a:t>3. 	DVP Sub Domains</a:t>
              </a:r>
            </a:p>
          </p:txBody>
        </p:sp>
      </p:grpSp>
      <p:sp>
        <p:nvSpPr>
          <p:cNvPr id="9" name="Content"/>
          <p:cNvSpPr txBox="1"/>
          <p:nvPr/>
        </p:nvSpPr>
        <p:spPr>
          <a:xfrm>
            <a:off x="736600" y="2476500"/>
            <a:ext cx="1082348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2000" smtClean="0">
                <a:solidFill>
                  <a:srgbClr val="616161"/>
                </a:solidFill>
                <a:latin typeface="Arial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970569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077744"/>
              </p:ext>
            </p:extLst>
          </p:nvPr>
        </p:nvGraphicFramePr>
        <p:xfrm>
          <a:off x="260350" y="152400"/>
          <a:ext cx="8623300" cy="47827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61734"/>
                <a:gridCol w="463296"/>
                <a:gridCol w="1475232"/>
                <a:gridCol w="774192"/>
                <a:gridCol w="1255776"/>
                <a:gridCol w="761170"/>
                <a:gridCol w="1231900"/>
              </a:tblGrid>
              <a:tr h="277849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tx1"/>
                          </a:solidFill>
                        </a:rPr>
                        <a:t>PROJECT SCHEDULING </a:t>
                      </a:r>
                      <a:r>
                        <a:rPr lang="sv-SE" sz="1400" baseline="0" dirty="0" smtClean="0">
                          <a:solidFill>
                            <a:schemeClr val="tx1"/>
                          </a:solidFill>
                        </a:rPr>
                        <a:t>- Conceptual Information model</a:t>
                      </a:r>
                      <a:endParaRPr lang="sv-SE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9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>
                          <a:solidFill>
                            <a:schemeClr val="tx1"/>
                          </a:solidFill>
                        </a:rPr>
                        <a:t>Conceptual Information model</a:t>
                      </a: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Version: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0.5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Author: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Han</a:t>
                      </a:r>
                      <a:r>
                        <a:rPr lang="sv-SE" sz="800" baseline="0" dirty="0" smtClean="0"/>
                        <a:t>s Westman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Last modified: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2014-06-10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847" y="746715"/>
            <a:ext cx="6385033" cy="5900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937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77" y="907304"/>
            <a:ext cx="7333446" cy="577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77858"/>
              </p:ext>
            </p:extLst>
          </p:nvPr>
        </p:nvGraphicFramePr>
        <p:xfrm>
          <a:off x="260350" y="152400"/>
          <a:ext cx="8623300" cy="47827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61734"/>
                <a:gridCol w="463296"/>
                <a:gridCol w="1475232"/>
                <a:gridCol w="774192"/>
                <a:gridCol w="1255776"/>
                <a:gridCol w="761170"/>
                <a:gridCol w="1231900"/>
              </a:tblGrid>
              <a:tr h="277849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r>
                        <a:rPr lang="sv-SE" sz="1400" baseline="0" dirty="0" smtClean="0">
                          <a:solidFill>
                            <a:schemeClr val="tx1"/>
                          </a:solidFill>
                        </a:rPr>
                        <a:t> OBJECT MANAGEMENT - Conceptual Information model</a:t>
                      </a:r>
                      <a:endParaRPr lang="sv-SE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9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>
                          <a:solidFill>
                            <a:schemeClr val="tx1"/>
                          </a:solidFill>
                        </a:rPr>
                        <a:t>Conceptual Information model</a:t>
                      </a: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Version: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0.5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Author: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Han</a:t>
                      </a:r>
                      <a:r>
                        <a:rPr lang="sv-SE" sz="800" baseline="0" dirty="0" smtClean="0"/>
                        <a:t>s Westman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Last modified: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2014-06-10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700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69" y="971793"/>
            <a:ext cx="7278031" cy="5513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774099"/>
              </p:ext>
            </p:extLst>
          </p:nvPr>
        </p:nvGraphicFramePr>
        <p:xfrm>
          <a:off x="260350" y="152400"/>
          <a:ext cx="8623300" cy="47827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61734"/>
                <a:gridCol w="463296"/>
                <a:gridCol w="1475232"/>
                <a:gridCol w="774192"/>
                <a:gridCol w="1255776"/>
                <a:gridCol w="761170"/>
                <a:gridCol w="1231900"/>
              </a:tblGrid>
              <a:tr h="277849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tx1"/>
                          </a:solidFill>
                        </a:rPr>
                        <a:t>ITEM TO VARIANT </a:t>
                      </a:r>
                      <a:r>
                        <a:rPr lang="sv-SE" sz="1400" baseline="0" dirty="0" smtClean="0">
                          <a:solidFill>
                            <a:schemeClr val="tx1"/>
                          </a:solidFill>
                        </a:rPr>
                        <a:t>- Conceptual Information model</a:t>
                      </a:r>
                      <a:endParaRPr lang="sv-SE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9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>
                          <a:solidFill>
                            <a:schemeClr val="tx1"/>
                          </a:solidFill>
                        </a:rPr>
                        <a:t>Conceptual Information model</a:t>
                      </a: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Version: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0.5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Author: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Han</a:t>
                      </a:r>
                      <a:r>
                        <a:rPr lang="sv-SE" sz="800" baseline="0" dirty="0" smtClean="0"/>
                        <a:t>s Westman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Last modified: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2014-06-10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803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502" y="1474599"/>
            <a:ext cx="4476996" cy="4545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451951"/>
              </p:ext>
            </p:extLst>
          </p:nvPr>
        </p:nvGraphicFramePr>
        <p:xfrm>
          <a:off x="260350" y="152400"/>
          <a:ext cx="8623300" cy="47827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61734"/>
                <a:gridCol w="463296"/>
                <a:gridCol w="1475232"/>
                <a:gridCol w="774192"/>
                <a:gridCol w="1255776"/>
                <a:gridCol w="761170"/>
                <a:gridCol w="1231900"/>
              </a:tblGrid>
              <a:tr h="277849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tx1"/>
                          </a:solidFill>
                        </a:rPr>
                        <a:t>PROTOTYPE WAREHOUSE </a:t>
                      </a:r>
                      <a:r>
                        <a:rPr lang="sv-SE" sz="1400" baseline="0" dirty="0" smtClean="0">
                          <a:solidFill>
                            <a:schemeClr val="tx1"/>
                          </a:solidFill>
                        </a:rPr>
                        <a:t>- Conceptual Information model</a:t>
                      </a:r>
                      <a:endParaRPr lang="sv-SE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9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>
                          <a:solidFill>
                            <a:schemeClr val="tx1"/>
                          </a:solidFill>
                        </a:rPr>
                        <a:t>Conceptual Information model</a:t>
                      </a: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Version: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0.5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Author: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Han</a:t>
                      </a:r>
                      <a:r>
                        <a:rPr lang="sv-SE" sz="800" baseline="0" dirty="0" smtClean="0"/>
                        <a:t>s Westman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Last modified: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2014-06-10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125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63" y="1905054"/>
            <a:ext cx="6686473" cy="311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66084"/>
              </p:ext>
            </p:extLst>
          </p:nvPr>
        </p:nvGraphicFramePr>
        <p:xfrm>
          <a:off x="260350" y="152400"/>
          <a:ext cx="8623300" cy="47827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61734"/>
                <a:gridCol w="463296"/>
                <a:gridCol w="1475232"/>
                <a:gridCol w="774192"/>
                <a:gridCol w="1255776"/>
                <a:gridCol w="761170"/>
                <a:gridCol w="1231900"/>
              </a:tblGrid>
              <a:tr h="277849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tx1"/>
                          </a:solidFill>
                        </a:rPr>
                        <a:t>PROTOTYPE MATERIAL </a:t>
                      </a:r>
                      <a:r>
                        <a:rPr lang="sv-SE" sz="1400" baseline="0" dirty="0" smtClean="0">
                          <a:solidFill>
                            <a:schemeClr val="tx1"/>
                          </a:solidFill>
                        </a:rPr>
                        <a:t>- Conceptual Information model</a:t>
                      </a:r>
                      <a:endParaRPr lang="sv-SE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9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>
                          <a:solidFill>
                            <a:schemeClr val="tx1"/>
                          </a:solidFill>
                        </a:rPr>
                        <a:t>Conceptual Information model</a:t>
                      </a: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Version: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0.5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Author: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Han</a:t>
                      </a:r>
                      <a:r>
                        <a:rPr lang="sv-SE" sz="800" baseline="0" dirty="0" smtClean="0"/>
                        <a:t>s Westman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Last modified: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2014-06-10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667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64" y="1248354"/>
            <a:ext cx="7182872" cy="521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012762"/>
              </p:ext>
            </p:extLst>
          </p:nvPr>
        </p:nvGraphicFramePr>
        <p:xfrm>
          <a:off x="260350" y="152400"/>
          <a:ext cx="8623300" cy="47827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61734"/>
                <a:gridCol w="463296"/>
                <a:gridCol w="1475232"/>
                <a:gridCol w="774192"/>
                <a:gridCol w="1255776"/>
                <a:gridCol w="761170"/>
                <a:gridCol w="1231900"/>
              </a:tblGrid>
              <a:tr h="277849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tx1"/>
                          </a:solidFill>
                        </a:rPr>
                        <a:t>PRE-PROD PROCUREMENT</a:t>
                      </a:r>
                      <a:r>
                        <a:rPr lang="sv-SE" sz="1400" baseline="0" dirty="0" smtClean="0">
                          <a:solidFill>
                            <a:schemeClr val="tx1"/>
                          </a:solidFill>
                        </a:rPr>
                        <a:t> - Conceptual Information model</a:t>
                      </a:r>
                      <a:endParaRPr lang="sv-SE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9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>
                          <a:solidFill>
                            <a:schemeClr val="tx1"/>
                          </a:solidFill>
                        </a:rPr>
                        <a:t>Conceptual Information model</a:t>
                      </a: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Version: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0.5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Author: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Han</a:t>
                      </a:r>
                      <a:r>
                        <a:rPr lang="sv-SE" sz="800" baseline="0" dirty="0" smtClean="0"/>
                        <a:t>s Westman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Last modified: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2014-06-10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480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000" y="1035903"/>
            <a:ext cx="6876000" cy="5484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709115"/>
              </p:ext>
            </p:extLst>
          </p:nvPr>
        </p:nvGraphicFramePr>
        <p:xfrm>
          <a:off x="260350" y="152400"/>
          <a:ext cx="8623300" cy="47827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61734"/>
                <a:gridCol w="463296"/>
                <a:gridCol w="1475232"/>
                <a:gridCol w="774192"/>
                <a:gridCol w="1255776"/>
                <a:gridCol w="761170"/>
                <a:gridCol w="1231900"/>
              </a:tblGrid>
              <a:tr h="277849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baseline="0" dirty="0" smtClean="0">
                          <a:solidFill>
                            <a:schemeClr val="tx1"/>
                          </a:solidFill>
                        </a:rPr>
                        <a:t>PRODUCT CERTIFICATION - Conceptual Information model</a:t>
                      </a:r>
                      <a:endParaRPr lang="sv-SE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9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>
                          <a:solidFill>
                            <a:schemeClr val="tx1"/>
                          </a:solidFill>
                        </a:rPr>
                        <a:t>Conceptual Information model</a:t>
                      </a: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Version: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0.5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Author: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Han</a:t>
                      </a:r>
                      <a:r>
                        <a:rPr lang="sv-SE" sz="800" baseline="0" dirty="0" smtClean="0"/>
                        <a:t>s Westman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Last modified: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2014-06-10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95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50" y="1055837"/>
            <a:ext cx="6928396" cy="5308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682744"/>
              </p:ext>
            </p:extLst>
          </p:nvPr>
        </p:nvGraphicFramePr>
        <p:xfrm>
          <a:off x="260350" y="152400"/>
          <a:ext cx="8623300" cy="47827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61734"/>
                <a:gridCol w="463296"/>
                <a:gridCol w="1475232"/>
                <a:gridCol w="774192"/>
                <a:gridCol w="1255776"/>
                <a:gridCol w="761170"/>
                <a:gridCol w="1231900"/>
              </a:tblGrid>
              <a:tr h="277849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baseline="0" dirty="0" smtClean="0">
                          <a:solidFill>
                            <a:schemeClr val="tx1"/>
                          </a:solidFill>
                        </a:rPr>
                        <a:t>ESW TEA2+ SECURITY CONCEPT - Conceptual Information model</a:t>
                      </a:r>
                      <a:endParaRPr lang="sv-SE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9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>
                          <a:solidFill>
                            <a:schemeClr val="tx1"/>
                          </a:solidFill>
                        </a:rPr>
                        <a:t>Conceptual Information model</a:t>
                      </a: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Version: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0.5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Author: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Han</a:t>
                      </a:r>
                      <a:r>
                        <a:rPr lang="sv-SE" sz="800" baseline="0" dirty="0" smtClean="0"/>
                        <a:t>s Westman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Last modified: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2014-06-10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283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omain: Breakdown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099" y="755068"/>
            <a:ext cx="3810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829458"/>
              </p:ext>
            </p:extLst>
          </p:nvPr>
        </p:nvGraphicFramePr>
        <p:xfrm>
          <a:off x="260350" y="152400"/>
          <a:ext cx="8623300" cy="47827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61734"/>
                <a:gridCol w="463296"/>
                <a:gridCol w="1475232"/>
                <a:gridCol w="774192"/>
                <a:gridCol w="1255776"/>
                <a:gridCol w="761170"/>
                <a:gridCol w="1231900"/>
              </a:tblGrid>
              <a:tr h="277849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tx1"/>
                          </a:solidFill>
                        </a:rPr>
                        <a:t>ESW SOFTWARE</a:t>
                      </a:r>
                      <a:r>
                        <a:rPr lang="sv-SE" sz="1400" baseline="0" dirty="0" smtClean="0">
                          <a:solidFill>
                            <a:schemeClr val="tx1"/>
                          </a:solidFill>
                        </a:rPr>
                        <a:t> BREAKDOWN - Conceptual Information model</a:t>
                      </a:r>
                      <a:endParaRPr lang="sv-SE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9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>
                          <a:solidFill>
                            <a:schemeClr val="tx1"/>
                          </a:solidFill>
                        </a:rPr>
                        <a:t>Conceptual Information model</a:t>
                      </a: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Version: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0.5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Author: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Han</a:t>
                      </a:r>
                      <a:r>
                        <a:rPr lang="sv-SE" sz="800" baseline="0" dirty="0" smtClean="0"/>
                        <a:t>s Westman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Last modified: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2014-06-10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29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821AC-AD25-BF4D-9292-C0F48B23782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[Month], [Year]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smtClean="0"/>
              <a:t>Corporate Process and IT, Åke Liljenberg</a:t>
            </a:r>
            <a:endParaRPr lang="sv-SE" dirty="0"/>
          </a:p>
        </p:txBody>
      </p:sp>
      <p:grpSp>
        <p:nvGrpSpPr>
          <p:cNvPr id="8" name="ContentGroup"/>
          <p:cNvGrpSpPr/>
          <p:nvPr/>
        </p:nvGrpSpPr>
        <p:grpSpPr>
          <a:xfrm>
            <a:off x="2124075" y="2063161"/>
            <a:ext cx="6289675" cy="1112546"/>
            <a:chOff x="2124075" y="2133600"/>
            <a:chExt cx="6289675" cy="1112546"/>
          </a:xfrm>
        </p:grpSpPr>
        <p:sp>
          <p:nvSpPr>
            <p:cNvPr id="5" name="ContentRectangle"/>
            <p:cNvSpPr/>
            <p:nvPr/>
          </p:nvSpPr>
          <p:spPr>
            <a:xfrm>
              <a:off x="2124075" y="2133600"/>
              <a:ext cx="6289675" cy="35877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2000" smtClean="0">
                <a:solidFill>
                  <a:schemeClr val="tx1"/>
                </a:solidFill>
              </a:endParaRPr>
            </a:p>
          </p:txBody>
        </p:sp>
        <p:sp>
          <p:nvSpPr>
            <p:cNvPr id="6" name="ContentTextBox"/>
            <p:cNvSpPr txBox="1"/>
            <p:nvPr/>
          </p:nvSpPr>
          <p:spPr>
            <a:xfrm>
              <a:off x="2268538" y="2133600"/>
              <a:ext cx="1697901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ct val="50000"/>
                </a:spcBef>
                <a:buClrTx/>
                <a:buSzTx/>
                <a:buNone/>
                <a:tabLst>
                  <a:tab pos="482600" algn="l"/>
                </a:tabLst>
                <a:defRPr/>
              </a:pPr>
              <a:r>
                <a:rPr lang="sv-SE" b="1" smtClean="0">
                  <a:solidFill>
                    <a:srgbClr val="616161"/>
                  </a:solidFill>
                  <a:latin typeface="Arial"/>
                </a:rPr>
                <a:t>1. 	Overview</a:t>
              </a:r>
            </a:p>
          </p:txBody>
        </p:sp>
        <p:cxnSp>
          <p:nvCxnSpPr>
            <p:cNvPr id="7" name="ContentLine"/>
            <p:cNvCxnSpPr/>
            <p:nvPr/>
          </p:nvCxnSpPr>
          <p:spPr>
            <a:xfrm>
              <a:off x="2124075" y="2133600"/>
              <a:ext cx="0" cy="1107996"/>
            </a:xfrm>
            <a:prstGeom prst="line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pability views"/>
            <p:cNvSpPr txBox="1"/>
            <p:nvPr/>
          </p:nvSpPr>
          <p:spPr>
            <a:xfrm>
              <a:off x="2268538" y="2508514"/>
              <a:ext cx="246734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ct val="50000"/>
                </a:spcBef>
                <a:buClrTx/>
                <a:buSzTx/>
                <a:buNone/>
                <a:tabLst>
                  <a:tab pos="482600" algn="l"/>
                </a:tabLst>
                <a:defRPr/>
              </a:pPr>
              <a:r>
                <a:rPr lang="sv-SE" b="1" smtClean="0">
                  <a:solidFill>
                    <a:srgbClr val="616161"/>
                  </a:solidFill>
                  <a:latin typeface="Arial"/>
                </a:rPr>
                <a:t>2. 	Capability views</a:t>
              </a:r>
            </a:p>
          </p:txBody>
        </p:sp>
        <p:sp>
          <p:nvSpPr>
            <p:cNvPr id="17" name="DVP Sub Domains"/>
            <p:cNvSpPr txBox="1"/>
            <p:nvPr/>
          </p:nvSpPr>
          <p:spPr>
            <a:xfrm>
              <a:off x="2268538" y="2876814"/>
              <a:ext cx="2681183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ct val="50000"/>
                </a:spcBef>
                <a:buClrTx/>
                <a:buSzTx/>
                <a:buNone/>
                <a:tabLst>
                  <a:tab pos="482600" algn="l"/>
                </a:tabLst>
                <a:defRPr/>
              </a:pPr>
              <a:r>
                <a:rPr lang="sv-SE" b="1" smtClean="0">
                  <a:solidFill>
                    <a:srgbClr val="616161"/>
                  </a:solidFill>
                  <a:latin typeface="Arial"/>
                </a:rPr>
                <a:t>3. 	DVP Sub Domains</a:t>
              </a:r>
            </a:p>
          </p:txBody>
        </p:sp>
      </p:grpSp>
      <p:sp>
        <p:nvSpPr>
          <p:cNvPr id="9" name="Content"/>
          <p:cNvSpPr txBox="1"/>
          <p:nvPr/>
        </p:nvSpPr>
        <p:spPr>
          <a:xfrm>
            <a:off x="736600" y="2476500"/>
            <a:ext cx="1082348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2000" dirty="0" smtClean="0">
                <a:solidFill>
                  <a:srgbClr val="616161"/>
                </a:solidFill>
                <a:latin typeface="Arial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42416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omain: DCN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24" y="1263566"/>
            <a:ext cx="4838249" cy="458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116530"/>
              </p:ext>
            </p:extLst>
          </p:nvPr>
        </p:nvGraphicFramePr>
        <p:xfrm>
          <a:off x="260350" y="152400"/>
          <a:ext cx="8623300" cy="47827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61734"/>
                <a:gridCol w="463296"/>
                <a:gridCol w="1475232"/>
                <a:gridCol w="774192"/>
                <a:gridCol w="1255776"/>
                <a:gridCol w="761170"/>
                <a:gridCol w="1231900"/>
              </a:tblGrid>
              <a:tr h="277849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tx1"/>
                          </a:solidFill>
                        </a:rPr>
                        <a:t>ESW DCN </a:t>
                      </a:r>
                      <a:r>
                        <a:rPr lang="sv-SE" sz="1400" baseline="0" dirty="0" smtClean="0">
                          <a:solidFill>
                            <a:schemeClr val="tx1"/>
                          </a:solidFill>
                        </a:rPr>
                        <a:t>- Conceptual Information model</a:t>
                      </a:r>
                      <a:endParaRPr lang="sv-SE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9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>
                          <a:solidFill>
                            <a:schemeClr val="tx1"/>
                          </a:solidFill>
                        </a:rPr>
                        <a:t>Conceptual Information model</a:t>
                      </a: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Version: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0.5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Author: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Han</a:t>
                      </a:r>
                      <a:r>
                        <a:rPr lang="sv-SE" sz="800" baseline="0" dirty="0" smtClean="0"/>
                        <a:t>s Westman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Last modified: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2014-06-10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428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omain: Diagnostic Object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777" y="1473636"/>
            <a:ext cx="6340046" cy="311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675095"/>
              </p:ext>
            </p:extLst>
          </p:nvPr>
        </p:nvGraphicFramePr>
        <p:xfrm>
          <a:off x="260350" y="152400"/>
          <a:ext cx="8623300" cy="47827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61734"/>
                <a:gridCol w="463296"/>
                <a:gridCol w="1475232"/>
                <a:gridCol w="774192"/>
                <a:gridCol w="1255776"/>
                <a:gridCol w="761170"/>
                <a:gridCol w="1231900"/>
              </a:tblGrid>
              <a:tr h="277849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tx1"/>
                          </a:solidFill>
                        </a:rPr>
                        <a:t>ESW DIAGNOSTIC</a:t>
                      </a:r>
                      <a:r>
                        <a:rPr lang="sv-SE" sz="1400" baseline="0" dirty="0" smtClean="0">
                          <a:solidFill>
                            <a:schemeClr val="tx1"/>
                          </a:solidFill>
                        </a:rPr>
                        <a:t> OBJECT - Conceptual Information model</a:t>
                      </a:r>
                      <a:endParaRPr lang="sv-SE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9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>
                          <a:solidFill>
                            <a:schemeClr val="tx1"/>
                          </a:solidFill>
                        </a:rPr>
                        <a:t>Conceptual Information model</a:t>
                      </a: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Version: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0.5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Author: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Han</a:t>
                      </a:r>
                      <a:r>
                        <a:rPr lang="sv-SE" sz="800" baseline="0" dirty="0" smtClean="0"/>
                        <a:t>s Westman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Last modified: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2014-06-10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637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Domain: ESW Files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991" y="829380"/>
            <a:ext cx="6758696" cy="581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147401"/>
              </p:ext>
            </p:extLst>
          </p:nvPr>
        </p:nvGraphicFramePr>
        <p:xfrm>
          <a:off x="260350" y="152400"/>
          <a:ext cx="8623300" cy="47827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61734"/>
                <a:gridCol w="463296"/>
                <a:gridCol w="1475232"/>
                <a:gridCol w="774192"/>
                <a:gridCol w="1255776"/>
                <a:gridCol w="761170"/>
                <a:gridCol w="1231900"/>
              </a:tblGrid>
              <a:tr h="277849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tx1"/>
                          </a:solidFill>
                        </a:rPr>
                        <a:t>ESW FILES</a:t>
                      </a:r>
                      <a:r>
                        <a:rPr lang="sv-SE" sz="1400" baseline="0" dirty="0" smtClean="0">
                          <a:solidFill>
                            <a:schemeClr val="tx1"/>
                          </a:solidFill>
                        </a:rPr>
                        <a:t> - Conceptual Information model</a:t>
                      </a:r>
                      <a:endParaRPr lang="sv-SE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9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>
                          <a:solidFill>
                            <a:schemeClr val="tx1"/>
                          </a:solidFill>
                        </a:rPr>
                        <a:t>Conceptual Information model</a:t>
                      </a: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Version: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0.5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Author: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Han</a:t>
                      </a:r>
                      <a:r>
                        <a:rPr lang="sv-SE" sz="800" baseline="0" dirty="0" smtClean="0"/>
                        <a:t>s Westman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Last modified: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2014-06-10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989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omain: Operation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860" y="891232"/>
            <a:ext cx="6506482" cy="512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289214"/>
              </p:ext>
            </p:extLst>
          </p:nvPr>
        </p:nvGraphicFramePr>
        <p:xfrm>
          <a:off x="260350" y="152400"/>
          <a:ext cx="8623300" cy="47827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61734"/>
                <a:gridCol w="463296"/>
                <a:gridCol w="1475232"/>
                <a:gridCol w="774192"/>
                <a:gridCol w="1255776"/>
                <a:gridCol w="761170"/>
                <a:gridCol w="1231900"/>
              </a:tblGrid>
              <a:tr h="277849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tx1"/>
                          </a:solidFill>
                        </a:rPr>
                        <a:t>ESW OPERATION </a:t>
                      </a:r>
                      <a:r>
                        <a:rPr lang="sv-SE" sz="1400" baseline="0" dirty="0" smtClean="0">
                          <a:solidFill>
                            <a:schemeClr val="tx1"/>
                          </a:solidFill>
                        </a:rPr>
                        <a:t>- Conceptual Information model</a:t>
                      </a:r>
                      <a:endParaRPr lang="sv-SE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9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>
                          <a:solidFill>
                            <a:schemeClr val="tx1"/>
                          </a:solidFill>
                        </a:rPr>
                        <a:t>Conceptual Information model</a:t>
                      </a: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Version: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0.5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Author: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Han</a:t>
                      </a:r>
                      <a:r>
                        <a:rPr lang="sv-SE" sz="800" baseline="0" dirty="0" smtClean="0"/>
                        <a:t>s Westman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Last modified: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2014-06-10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589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Domain: Part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8449"/>
            <a:ext cx="9113264" cy="424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210091"/>
              </p:ext>
            </p:extLst>
          </p:nvPr>
        </p:nvGraphicFramePr>
        <p:xfrm>
          <a:off x="260350" y="152400"/>
          <a:ext cx="8623300" cy="47827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61734"/>
                <a:gridCol w="463296"/>
                <a:gridCol w="1475232"/>
                <a:gridCol w="774192"/>
                <a:gridCol w="1255776"/>
                <a:gridCol w="761170"/>
                <a:gridCol w="1231900"/>
              </a:tblGrid>
              <a:tr h="277849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tx1"/>
                          </a:solidFill>
                        </a:rPr>
                        <a:t>ESW PART</a:t>
                      </a:r>
                      <a:r>
                        <a:rPr lang="sv-SE" sz="1400" baseline="0" dirty="0" smtClean="0">
                          <a:solidFill>
                            <a:schemeClr val="tx1"/>
                          </a:solidFill>
                        </a:rPr>
                        <a:t>- Conceptual Information model</a:t>
                      </a:r>
                      <a:endParaRPr lang="sv-SE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9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>
                          <a:solidFill>
                            <a:schemeClr val="tx1"/>
                          </a:solidFill>
                        </a:rPr>
                        <a:t>Conceptual Information model</a:t>
                      </a: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Version: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0.5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Author: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Han</a:t>
                      </a:r>
                      <a:r>
                        <a:rPr lang="sv-SE" sz="800" baseline="0" dirty="0" smtClean="0"/>
                        <a:t>s Westman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Last modified: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2014-06-10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659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Domain: Product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62" y="825404"/>
            <a:ext cx="6122102" cy="580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125692"/>
              </p:ext>
            </p:extLst>
          </p:nvPr>
        </p:nvGraphicFramePr>
        <p:xfrm>
          <a:off x="260350" y="152400"/>
          <a:ext cx="8623300" cy="47827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61734"/>
                <a:gridCol w="463296"/>
                <a:gridCol w="1475232"/>
                <a:gridCol w="774192"/>
                <a:gridCol w="1255776"/>
                <a:gridCol w="761170"/>
                <a:gridCol w="1231900"/>
              </a:tblGrid>
              <a:tr h="277849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tx1"/>
                          </a:solidFill>
                        </a:rPr>
                        <a:t>ESW PRODUCT </a:t>
                      </a:r>
                      <a:r>
                        <a:rPr lang="sv-SE" sz="1400" baseline="0" dirty="0" smtClean="0">
                          <a:solidFill>
                            <a:schemeClr val="tx1"/>
                          </a:solidFill>
                        </a:rPr>
                        <a:t>- Conceptual Information model</a:t>
                      </a:r>
                      <a:endParaRPr lang="sv-SE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9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>
                          <a:solidFill>
                            <a:schemeClr val="tx1"/>
                          </a:solidFill>
                        </a:rPr>
                        <a:t>Conceptual Information model</a:t>
                      </a: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Version: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0.5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Author: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Han</a:t>
                      </a:r>
                      <a:r>
                        <a:rPr lang="sv-SE" sz="800" baseline="0" dirty="0" smtClean="0"/>
                        <a:t>s Westman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Last modified: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2014-06-10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217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Domain: Product Specification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729" y="1429179"/>
            <a:ext cx="5945981" cy="392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401242"/>
              </p:ext>
            </p:extLst>
          </p:nvPr>
        </p:nvGraphicFramePr>
        <p:xfrm>
          <a:off x="260350" y="152400"/>
          <a:ext cx="8623300" cy="47827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61734"/>
                <a:gridCol w="463296"/>
                <a:gridCol w="1475232"/>
                <a:gridCol w="774192"/>
                <a:gridCol w="1255776"/>
                <a:gridCol w="761170"/>
                <a:gridCol w="1231900"/>
              </a:tblGrid>
              <a:tr h="277849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tx1"/>
                          </a:solidFill>
                        </a:rPr>
                        <a:t>ESW PRODUCT SPECIFICATION </a:t>
                      </a:r>
                      <a:r>
                        <a:rPr lang="sv-SE" sz="1400" baseline="0" dirty="0" smtClean="0">
                          <a:solidFill>
                            <a:schemeClr val="tx1"/>
                          </a:solidFill>
                        </a:rPr>
                        <a:t>- Conceptual Information model</a:t>
                      </a:r>
                      <a:endParaRPr lang="sv-SE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9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>
                          <a:solidFill>
                            <a:schemeClr val="tx1"/>
                          </a:solidFill>
                        </a:rPr>
                        <a:t>Conceptual Information model</a:t>
                      </a: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Version: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0.5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Author: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Han</a:t>
                      </a:r>
                      <a:r>
                        <a:rPr lang="sv-SE" sz="800" baseline="0" dirty="0" smtClean="0"/>
                        <a:t>s Westman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Last modified: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2014-06-10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293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5482"/>
          </a:xfrm>
        </p:spPr>
        <p:txBody>
          <a:bodyPr>
            <a:noAutofit/>
          </a:bodyPr>
          <a:lstStyle/>
          <a:p>
            <a:r>
              <a:rPr lang="sv-SE" sz="2400" b="1" smtClean="0"/>
              <a:t>View 1 </a:t>
            </a:r>
            <a:r>
              <a:rPr lang="sv-SE" sz="2000" smtClean="0"/>
              <a:t>Applications mapped to Capabilities with status coloring</a:t>
            </a:r>
            <a:endParaRPr lang="sv-SE" sz="2000"/>
          </a:p>
        </p:txBody>
      </p:sp>
      <p:sp>
        <p:nvSpPr>
          <p:cNvPr id="31" name="Rounded Rectangle 30"/>
          <p:cNvSpPr/>
          <p:nvPr/>
        </p:nvSpPr>
        <p:spPr>
          <a:xfrm>
            <a:off x="55733" y="601420"/>
            <a:ext cx="3796510" cy="4879225"/>
          </a:xfrm>
          <a:prstGeom prst="roundRect">
            <a:avLst>
              <a:gd name="adj" fmla="val 1307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FFFFFF">
                    <a:lumMod val="50000"/>
                  </a:srgbClr>
                </a:solidFill>
              </a:rPr>
              <a:t>Develop and Industrialize Solution</a:t>
            </a:r>
          </a:p>
        </p:txBody>
      </p:sp>
      <p:grpSp>
        <p:nvGrpSpPr>
          <p:cNvPr id="2048" name="Group 2047"/>
          <p:cNvGrpSpPr/>
          <p:nvPr/>
        </p:nvGrpSpPr>
        <p:grpSpPr>
          <a:xfrm>
            <a:off x="245043" y="1016149"/>
            <a:ext cx="1553029" cy="4320480"/>
            <a:chOff x="245043" y="1016149"/>
            <a:chExt cx="1553029" cy="4320480"/>
          </a:xfrm>
        </p:grpSpPr>
        <p:sp>
          <p:nvSpPr>
            <p:cNvPr id="32" name="Rounded Rectangle 31"/>
            <p:cNvSpPr/>
            <p:nvPr/>
          </p:nvSpPr>
          <p:spPr>
            <a:xfrm>
              <a:off x="245043" y="1016149"/>
              <a:ext cx="1553029" cy="4320480"/>
            </a:xfrm>
            <a:prstGeom prst="roundRect">
              <a:avLst>
                <a:gd name="adj" fmla="val 13070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Bef>
                  <a:spcPct val="50000"/>
                </a:spcBef>
              </a:pPr>
              <a:r>
                <a:rPr lang="sv-SE" sz="1100" dirty="0">
                  <a:solidFill>
                    <a:srgbClr val="FFFFFF">
                      <a:lumMod val="50000"/>
                    </a:srgbClr>
                  </a:solidFill>
                </a:rPr>
                <a:t>Product </a:t>
              </a:r>
              <a:r>
                <a:rPr lang="sv-SE" sz="1100" dirty="0" err="1">
                  <a:solidFill>
                    <a:srgbClr val="FFFFFF">
                      <a:lumMod val="50000"/>
                    </a:srgbClr>
                  </a:solidFill>
                </a:rPr>
                <a:t>Engineering</a:t>
              </a:r>
              <a:endParaRPr lang="sv-SE" sz="1100" dirty="0">
                <a:solidFill>
                  <a:srgbClr val="FFFFFF">
                    <a:lumMod val="50000"/>
                  </a:srgbClr>
                </a:solidFill>
              </a:endParaRPr>
            </a:p>
            <a:p>
              <a:pPr algn="ctr">
                <a:spcBef>
                  <a:spcPct val="50000"/>
                </a:spcBef>
              </a:pPr>
              <a:endParaRPr lang="sv-SE" sz="1200" dirty="0">
                <a:solidFill>
                  <a:srgbClr val="FFFFFF">
                    <a:lumMod val="50000"/>
                  </a:srgbClr>
                </a:soli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48832" y="1304181"/>
              <a:ext cx="1296430" cy="494845"/>
              <a:chOff x="3650829" y="1480070"/>
              <a:chExt cx="1296430" cy="422049"/>
            </a:xfrm>
            <a:scene3d>
              <a:camera prst="orthographicFront"/>
              <a:lightRig rig="chilly" dir="t"/>
            </a:scene3d>
          </p:grpSpPr>
          <p:sp>
            <p:nvSpPr>
              <p:cNvPr id="34" name="Rounded Rectangle 33"/>
              <p:cNvSpPr/>
              <p:nvPr/>
            </p:nvSpPr>
            <p:spPr>
              <a:xfrm>
                <a:off x="3650829" y="1480070"/>
                <a:ext cx="1296430" cy="422049"/>
              </a:xfrm>
              <a:prstGeom prst="roundRect">
                <a:avLst>
                  <a:gd name="adj" fmla="val 10000"/>
                </a:avLst>
              </a:prstGeom>
              <a:solidFill>
                <a:srgbClr val="6B95C7"/>
              </a:solidFill>
              <a:ln w="22225" cap="flat" cmpd="sng" algn="ctr">
                <a:solidFill>
                  <a:srgbClr val="4F81BD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</p:sp>
          <p:sp>
            <p:nvSpPr>
              <p:cNvPr id="35" name="Rounded Rectangle 16"/>
              <p:cNvSpPr/>
              <p:nvPr/>
            </p:nvSpPr>
            <p:spPr>
              <a:xfrm>
                <a:off x="3663190" y="1492431"/>
                <a:ext cx="1271708" cy="397327"/>
              </a:xfrm>
              <a:prstGeom prst="rect">
                <a:avLst/>
              </a:prstGeom>
              <a:solidFill>
                <a:srgbClr val="6B95C7"/>
              </a:solidFill>
              <a:ln w="22225" cap="flat" cmpd="sng" algn="ctr">
                <a:solidFill>
                  <a:srgbClr val="4F81BD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  <p:txBody>
              <a:bodyPr lIns="45720" rIns="45720" anchor="t"/>
              <a:lstStyle/>
              <a:p>
                <a:pPr algn="ctr"/>
                <a:r>
                  <a:rPr lang="sv-SE" sz="1100" b="1" kern="0" dirty="0">
                    <a:solidFill>
                      <a:sysClr val="window" lastClr="FFFFFF"/>
                    </a:solidFill>
                  </a:rPr>
                  <a:t>Product Styling &amp; Design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48832" y="1875545"/>
              <a:ext cx="1296430" cy="494845"/>
              <a:chOff x="3650829" y="2036383"/>
              <a:chExt cx="1296430" cy="422049"/>
            </a:xfrm>
            <a:scene3d>
              <a:camera prst="orthographicFront"/>
              <a:lightRig rig="chilly" dir="t"/>
            </a:scene3d>
          </p:grpSpPr>
          <p:sp>
            <p:nvSpPr>
              <p:cNvPr id="37" name="Rounded Rectangle 36"/>
              <p:cNvSpPr/>
              <p:nvPr/>
            </p:nvSpPr>
            <p:spPr>
              <a:xfrm>
                <a:off x="3650829" y="2036383"/>
                <a:ext cx="1296430" cy="422049"/>
              </a:xfrm>
              <a:prstGeom prst="roundRect">
                <a:avLst>
                  <a:gd name="adj" fmla="val 10000"/>
                </a:avLst>
              </a:prstGeom>
              <a:solidFill>
                <a:srgbClr val="6B95C7"/>
              </a:solidFill>
              <a:ln w="22225" cap="flat" cmpd="sng" algn="ctr">
                <a:solidFill>
                  <a:srgbClr val="4F81BD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</p:sp>
          <p:sp>
            <p:nvSpPr>
              <p:cNvPr id="38" name="Rounded Rectangle 18"/>
              <p:cNvSpPr/>
              <p:nvPr/>
            </p:nvSpPr>
            <p:spPr>
              <a:xfrm>
                <a:off x="3663190" y="2048744"/>
                <a:ext cx="1271708" cy="397327"/>
              </a:xfrm>
              <a:prstGeom prst="rect">
                <a:avLst/>
              </a:prstGeom>
              <a:solidFill>
                <a:srgbClr val="6B95C7"/>
              </a:solidFill>
              <a:ln w="22225" cap="flat" cmpd="sng" algn="ctr">
                <a:solidFill>
                  <a:srgbClr val="4F81BD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  <p:txBody>
              <a:bodyPr lIns="45720" rIns="45720" anchor="t"/>
              <a:lstStyle/>
              <a:p>
                <a:pPr algn="ctr"/>
                <a:r>
                  <a:rPr lang="sv-SE" sz="1100" b="1" kern="0" smtClean="0">
                    <a:solidFill>
                      <a:sysClr val="window" lastClr="FFFFFF"/>
                    </a:solidFill>
                  </a:rPr>
                  <a:t>Mechanical </a:t>
                </a:r>
                <a:r>
                  <a:rPr lang="sv-SE" sz="1100" b="1" kern="0" dirty="0">
                    <a:solidFill>
                      <a:sysClr val="window" lastClr="FFFFFF"/>
                    </a:solidFill>
                  </a:rPr>
                  <a:t>CAD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348832" y="2459229"/>
              <a:ext cx="1296430" cy="494845"/>
              <a:chOff x="3650829" y="2523364"/>
              <a:chExt cx="1296430" cy="422049"/>
            </a:xfrm>
            <a:scene3d>
              <a:camera prst="orthographicFront"/>
              <a:lightRig rig="chilly" dir="t"/>
            </a:scene3d>
          </p:grpSpPr>
          <p:sp>
            <p:nvSpPr>
              <p:cNvPr id="40" name="Rounded Rectangle 39"/>
              <p:cNvSpPr/>
              <p:nvPr/>
            </p:nvSpPr>
            <p:spPr>
              <a:xfrm>
                <a:off x="3650829" y="2523364"/>
                <a:ext cx="1296430" cy="422049"/>
              </a:xfrm>
              <a:prstGeom prst="roundRect">
                <a:avLst>
                  <a:gd name="adj" fmla="val 10000"/>
                </a:avLst>
              </a:prstGeom>
              <a:solidFill>
                <a:srgbClr val="6B95C7"/>
              </a:solidFill>
              <a:ln w="22225" cap="flat" cmpd="sng" algn="ctr">
                <a:solidFill>
                  <a:srgbClr val="4F81BD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</p:sp>
          <p:sp>
            <p:nvSpPr>
              <p:cNvPr id="41" name="Rounded Rectangle 20"/>
              <p:cNvSpPr/>
              <p:nvPr/>
            </p:nvSpPr>
            <p:spPr>
              <a:xfrm>
                <a:off x="3663190" y="2535725"/>
                <a:ext cx="1271708" cy="397327"/>
              </a:xfrm>
              <a:prstGeom prst="rect">
                <a:avLst/>
              </a:prstGeom>
              <a:solidFill>
                <a:srgbClr val="6B95C7"/>
              </a:solidFill>
              <a:ln w="22225" cap="flat" cmpd="sng" algn="ctr">
                <a:solidFill>
                  <a:srgbClr val="4F81BD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  <p:txBody>
              <a:bodyPr lIns="45720" rIns="45720" anchor="t"/>
              <a:lstStyle/>
              <a:p>
                <a:pPr algn="ctr"/>
                <a:r>
                  <a:rPr lang="sv-SE" sz="1100" b="1" kern="0" smtClean="0">
                    <a:solidFill>
                      <a:sysClr val="window" lastClr="FFFFFF"/>
                    </a:solidFill>
                  </a:rPr>
                  <a:t>Electrical </a:t>
                </a:r>
                <a:r>
                  <a:rPr lang="sv-SE" sz="1100" b="1" kern="0" dirty="0">
                    <a:solidFill>
                      <a:sysClr val="window" lastClr="FFFFFF"/>
                    </a:solidFill>
                  </a:rPr>
                  <a:t>CAD</a:t>
                </a: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348832" y="3035293"/>
              <a:ext cx="1296430" cy="494845"/>
              <a:chOff x="3650829" y="3010344"/>
              <a:chExt cx="1296430" cy="422049"/>
            </a:xfrm>
            <a:scene3d>
              <a:camera prst="orthographicFront"/>
              <a:lightRig rig="chilly" dir="t"/>
            </a:scene3d>
          </p:grpSpPr>
          <p:sp>
            <p:nvSpPr>
              <p:cNvPr id="43" name="Rounded Rectangle 42"/>
              <p:cNvSpPr/>
              <p:nvPr/>
            </p:nvSpPr>
            <p:spPr>
              <a:xfrm>
                <a:off x="3650829" y="3010344"/>
                <a:ext cx="1296430" cy="422049"/>
              </a:xfrm>
              <a:prstGeom prst="roundRect">
                <a:avLst>
                  <a:gd name="adj" fmla="val 10000"/>
                </a:avLst>
              </a:prstGeom>
              <a:solidFill>
                <a:srgbClr val="6B95C7"/>
              </a:solidFill>
              <a:ln w="22225" cap="flat" cmpd="sng" algn="ctr">
                <a:solidFill>
                  <a:srgbClr val="4F81BD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</p:sp>
          <p:sp>
            <p:nvSpPr>
              <p:cNvPr id="44" name="Rounded Rectangle 22"/>
              <p:cNvSpPr/>
              <p:nvPr/>
            </p:nvSpPr>
            <p:spPr>
              <a:xfrm>
                <a:off x="3663190" y="3022705"/>
                <a:ext cx="1271708" cy="397327"/>
              </a:xfrm>
              <a:prstGeom prst="rect">
                <a:avLst/>
              </a:prstGeom>
              <a:solidFill>
                <a:srgbClr val="6B95C7"/>
              </a:solidFill>
              <a:ln w="22225" cap="flat" cmpd="sng" algn="ctr">
                <a:solidFill>
                  <a:srgbClr val="4F81BD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  <p:txBody>
              <a:bodyPr lIns="45720" rIns="45720" anchor="t"/>
              <a:lstStyle/>
              <a:p>
                <a:pPr algn="ctr"/>
                <a:r>
                  <a:rPr lang="en-US" sz="1100" b="1" kern="0" dirty="0">
                    <a:solidFill>
                      <a:sysClr val="window" lastClr="FFFFFF"/>
                    </a:solidFill>
                  </a:rPr>
                  <a:t>Embedded</a:t>
                </a:r>
                <a:br>
                  <a:rPr lang="en-US" sz="1100" b="1" kern="0" dirty="0">
                    <a:solidFill>
                      <a:sysClr val="window" lastClr="FFFFFF"/>
                    </a:solidFill>
                  </a:rPr>
                </a:br>
                <a:r>
                  <a:rPr lang="en-US" sz="1100" b="1" kern="0" dirty="0">
                    <a:solidFill>
                      <a:sysClr val="window" lastClr="FFFFFF"/>
                    </a:solidFill>
                  </a:rPr>
                  <a:t>Software </a:t>
                </a:r>
                <a:r>
                  <a:rPr lang="en-US" sz="1100" b="1" kern="0" dirty="0" err="1">
                    <a:solidFill>
                      <a:sysClr val="window" lastClr="FFFFFF"/>
                    </a:solidFill>
                  </a:rPr>
                  <a:t>Dev</a:t>
                </a:r>
                <a:endParaRPr lang="sv-SE" sz="1100" b="1" kern="0" dirty="0">
                  <a:solidFill>
                    <a:sysClr val="window" lastClr="FFFFFF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361193" y="3629974"/>
              <a:ext cx="1296430" cy="458891"/>
              <a:chOff x="3650829" y="3497324"/>
              <a:chExt cx="1296430" cy="422049"/>
            </a:xfrm>
            <a:scene3d>
              <a:camera prst="orthographicFront"/>
              <a:lightRig rig="chilly" dir="t"/>
            </a:scene3d>
          </p:grpSpPr>
          <p:sp>
            <p:nvSpPr>
              <p:cNvPr id="46" name="Rounded Rectangle 45"/>
              <p:cNvSpPr/>
              <p:nvPr/>
            </p:nvSpPr>
            <p:spPr>
              <a:xfrm>
                <a:off x="3650829" y="3497324"/>
                <a:ext cx="1296430" cy="422049"/>
              </a:xfrm>
              <a:prstGeom prst="roundRect">
                <a:avLst>
                  <a:gd name="adj" fmla="val 10000"/>
                </a:avLst>
              </a:prstGeom>
              <a:solidFill>
                <a:srgbClr val="6B95C7"/>
              </a:solidFill>
              <a:ln w="22225" cap="flat" cmpd="sng" algn="ctr">
                <a:solidFill>
                  <a:srgbClr val="4F81BD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</p:sp>
          <p:sp>
            <p:nvSpPr>
              <p:cNvPr id="47" name="Rounded Rectangle 24"/>
              <p:cNvSpPr/>
              <p:nvPr/>
            </p:nvSpPr>
            <p:spPr>
              <a:xfrm>
                <a:off x="3663190" y="3509687"/>
                <a:ext cx="1271708" cy="397327"/>
              </a:xfrm>
              <a:prstGeom prst="rect">
                <a:avLst/>
              </a:prstGeom>
              <a:solidFill>
                <a:srgbClr val="6B95C7"/>
              </a:solidFill>
              <a:ln w="22225" cap="flat" cmpd="sng" algn="ctr">
                <a:solidFill>
                  <a:srgbClr val="4F81BD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  <p:txBody>
              <a:bodyPr lIns="45720" rIns="45720" anchor="t"/>
              <a:lstStyle/>
              <a:p>
                <a:pPr algn="ctr"/>
                <a:r>
                  <a:rPr lang="sv-SE" sz="1100" b="1" kern="0" smtClean="0">
                    <a:solidFill>
                      <a:sysClr val="window" lastClr="FFFFFF"/>
                    </a:solidFill>
                  </a:rPr>
                  <a:t>CAE</a:t>
                </a:r>
                <a:endParaRPr lang="sv-SE" sz="1100" b="1" kern="0" dirty="0">
                  <a:solidFill>
                    <a:sysClr val="window" lastClr="FFFFFF"/>
                  </a:solidFill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73554" y="4198442"/>
              <a:ext cx="1296430" cy="479685"/>
              <a:chOff x="3650829" y="3984305"/>
              <a:chExt cx="1296430" cy="479685"/>
            </a:xfrm>
            <a:scene3d>
              <a:camera prst="orthographicFront"/>
              <a:lightRig rig="chilly" dir="t"/>
            </a:scene3d>
          </p:grpSpPr>
          <p:sp>
            <p:nvSpPr>
              <p:cNvPr id="49" name="Rounded Rectangle 48"/>
              <p:cNvSpPr/>
              <p:nvPr/>
            </p:nvSpPr>
            <p:spPr>
              <a:xfrm>
                <a:off x="3650829" y="3984305"/>
                <a:ext cx="1296430" cy="422049"/>
              </a:xfrm>
              <a:prstGeom prst="roundRect">
                <a:avLst>
                  <a:gd name="adj" fmla="val 10000"/>
                </a:avLst>
              </a:prstGeom>
              <a:solidFill>
                <a:srgbClr val="6B95C7"/>
              </a:solidFill>
              <a:ln w="22225" cap="flat" cmpd="sng" algn="ctr">
                <a:solidFill>
                  <a:srgbClr val="4F81BD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</p:sp>
          <p:sp>
            <p:nvSpPr>
              <p:cNvPr id="50" name="Rounded Rectangle 26"/>
              <p:cNvSpPr/>
              <p:nvPr/>
            </p:nvSpPr>
            <p:spPr>
              <a:xfrm>
                <a:off x="3663190" y="3996666"/>
                <a:ext cx="1271708" cy="467324"/>
              </a:xfrm>
              <a:prstGeom prst="rect">
                <a:avLst/>
              </a:prstGeom>
              <a:solidFill>
                <a:srgbClr val="6B95C7"/>
              </a:solidFill>
              <a:ln w="22225" cap="flat" cmpd="sng" algn="ctr">
                <a:solidFill>
                  <a:srgbClr val="4F81BD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  <p:txBody>
              <a:bodyPr lIns="45720" rIns="45720" anchor="t"/>
              <a:lstStyle/>
              <a:p>
                <a:pPr algn="ctr"/>
                <a:r>
                  <a:rPr lang="sv-SE" sz="1100" b="1" kern="0" dirty="0">
                    <a:solidFill>
                      <a:sysClr val="window" lastClr="FFFFFF"/>
                    </a:solidFill>
                  </a:rPr>
                  <a:t>Multi CAD Data Management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57648" y="4734233"/>
              <a:ext cx="1296430" cy="536876"/>
              <a:chOff x="3650829" y="4471285"/>
              <a:chExt cx="1296430" cy="536876"/>
            </a:xfrm>
            <a:scene3d>
              <a:camera prst="orthographicFront"/>
              <a:lightRig rig="chilly" dir="t"/>
            </a:scene3d>
          </p:grpSpPr>
          <p:sp>
            <p:nvSpPr>
              <p:cNvPr id="52" name="Rounded Rectangle 51"/>
              <p:cNvSpPr/>
              <p:nvPr/>
            </p:nvSpPr>
            <p:spPr>
              <a:xfrm>
                <a:off x="3650829" y="4471285"/>
                <a:ext cx="1296430" cy="422049"/>
              </a:xfrm>
              <a:prstGeom prst="roundRect">
                <a:avLst>
                  <a:gd name="adj" fmla="val 10000"/>
                </a:avLst>
              </a:prstGeom>
              <a:solidFill>
                <a:srgbClr val="6B95C7"/>
              </a:solidFill>
              <a:ln w="22225" cap="flat" cmpd="sng" algn="ctr">
                <a:solidFill>
                  <a:srgbClr val="4F81BD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</p:sp>
          <p:sp>
            <p:nvSpPr>
              <p:cNvPr id="53" name="Rounded Rectangle 28"/>
              <p:cNvSpPr/>
              <p:nvPr/>
            </p:nvSpPr>
            <p:spPr>
              <a:xfrm>
                <a:off x="3663190" y="4483646"/>
                <a:ext cx="1271708" cy="524515"/>
              </a:xfrm>
              <a:prstGeom prst="rect">
                <a:avLst/>
              </a:prstGeom>
              <a:solidFill>
                <a:srgbClr val="6B95C7"/>
              </a:solidFill>
              <a:ln w="22225" cap="flat" cmpd="sng" algn="ctr">
                <a:solidFill>
                  <a:srgbClr val="4F81BD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  <p:txBody>
              <a:bodyPr lIns="45720" rIns="45720" anchor="t"/>
              <a:lstStyle/>
              <a:p>
                <a:pPr algn="ctr"/>
                <a:r>
                  <a:rPr lang="sv-SE" sz="1100" b="1" kern="0" dirty="0">
                    <a:solidFill>
                      <a:sysClr val="window" lastClr="FFFFFF"/>
                    </a:solidFill>
                  </a:rPr>
                  <a:t>Virtual Product &amp; Context Mgmt</a:t>
                </a: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2261267" y="1304181"/>
            <a:ext cx="1267442" cy="494845"/>
            <a:chOff x="5392908" y="1546508"/>
            <a:chExt cx="1296430" cy="494845"/>
          </a:xfrm>
          <a:scene3d>
            <a:camera prst="orthographicFront"/>
            <a:lightRig rig="chilly" dir="t"/>
          </a:scene3d>
        </p:grpSpPr>
        <p:sp>
          <p:nvSpPr>
            <p:cNvPr id="55" name="Rounded Rectangle 54"/>
            <p:cNvSpPr/>
            <p:nvPr/>
          </p:nvSpPr>
          <p:spPr>
            <a:xfrm>
              <a:off x="5392908" y="1546508"/>
              <a:ext cx="1296430" cy="494845"/>
            </a:xfrm>
            <a:prstGeom prst="roundRect">
              <a:avLst>
                <a:gd name="adj" fmla="val 10000"/>
              </a:avLst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</p:sp>
        <p:sp>
          <p:nvSpPr>
            <p:cNvPr id="56" name="Rounded Rectangle 30"/>
            <p:cNvSpPr/>
            <p:nvPr/>
          </p:nvSpPr>
          <p:spPr>
            <a:xfrm>
              <a:off x="5407402" y="1561002"/>
              <a:ext cx="1267442" cy="465857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050" b="1" kern="0" dirty="0">
                  <a:solidFill>
                    <a:sysClr val="window" lastClr="FFFFFF"/>
                  </a:solidFill>
                </a:rPr>
                <a:t>Product Structure &amp; Variant Management</a:t>
              </a:r>
            </a:p>
          </p:txBody>
        </p:sp>
      </p:grpSp>
      <p:sp>
        <p:nvSpPr>
          <p:cNvPr id="59" name="Rounded Rectangle 32"/>
          <p:cNvSpPr/>
          <p:nvPr/>
        </p:nvSpPr>
        <p:spPr>
          <a:xfrm>
            <a:off x="2275437" y="1898044"/>
            <a:ext cx="1253272" cy="511068"/>
          </a:xfrm>
          <a:prstGeom prst="rect">
            <a:avLst/>
          </a:prstGeom>
          <a:solidFill>
            <a:srgbClr val="6B95C7"/>
          </a:solidFill>
          <a:ln w="22225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  <a:scene3d>
            <a:camera prst="orthographicFront"/>
            <a:lightRig rig="chilly" dir="t"/>
          </a:scene3d>
        </p:spPr>
        <p:txBody>
          <a:bodyPr lIns="45720" rIns="45720" anchor="t"/>
          <a:lstStyle/>
          <a:p>
            <a:pPr algn="ctr"/>
            <a:r>
              <a:rPr lang="sv-SE" sz="1100" b="1" kern="0" dirty="0">
                <a:solidFill>
                  <a:sysClr val="window" lastClr="FFFFFF"/>
                </a:solidFill>
              </a:rPr>
              <a:t>Product Technical Specification &amp; Documentation</a:t>
            </a:r>
          </a:p>
        </p:txBody>
      </p:sp>
      <p:sp>
        <p:nvSpPr>
          <p:cNvPr id="62" name="Rounded Rectangle 34"/>
          <p:cNvSpPr/>
          <p:nvPr/>
        </p:nvSpPr>
        <p:spPr>
          <a:xfrm>
            <a:off x="2254020" y="2519923"/>
            <a:ext cx="1267442" cy="727577"/>
          </a:xfrm>
          <a:prstGeom prst="rect">
            <a:avLst/>
          </a:prstGeom>
          <a:solidFill>
            <a:srgbClr val="6B95C7"/>
          </a:solidFill>
          <a:ln w="22225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  <a:scene3d>
            <a:camera prst="orthographicFront"/>
            <a:lightRig rig="chilly" dir="t"/>
          </a:scene3d>
        </p:spPr>
        <p:txBody>
          <a:bodyPr lIns="45720" rIns="45720" anchor="t"/>
          <a:lstStyle/>
          <a:p>
            <a:pPr algn="ctr"/>
            <a:r>
              <a:rPr lang="sv-SE" sz="1100" b="1" kern="0" dirty="0">
                <a:solidFill>
                  <a:sysClr val="window" lastClr="FFFFFF"/>
                </a:solidFill>
              </a:rPr>
              <a:t>Product Configuration </a:t>
            </a:r>
            <a:r>
              <a:rPr lang="sv-SE" sz="1100" b="1" kern="0">
                <a:solidFill>
                  <a:sysClr val="window" lastClr="FFFFFF"/>
                </a:solidFill>
              </a:rPr>
              <a:t>&amp; </a:t>
            </a:r>
            <a:r>
              <a:rPr lang="sv-SE" sz="1100" b="1" kern="0" smtClean="0">
                <a:solidFill>
                  <a:sysClr val="window" lastClr="FFFFFF"/>
                </a:solidFill>
              </a:rPr>
              <a:t>Context </a:t>
            </a:r>
            <a:r>
              <a:rPr lang="sv-SE" sz="1100" b="1" kern="0" dirty="0">
                <a:solidFill>
                  <a:sysClr val="window" lastClr="FFFFFF"/>
                </a:solidFill>
              </a:rPr>
              <a:t>Management</a:t>
            </a:r>
          </a:p>
        </p:txBody>
      </p:sp>
      <p:sp>
        <p:nvSpPr>
          <p:cNvPr id="65" name="Rounded Rectangle 36"/>
          <p:cNvSpPr/>
          <p:nvPr/>
        </p:nvSpPr>
        <p:spPr>
          <a:xfrm>
            <a:off x="2254020" y="3335229"/>
            <a:ext cx="1267442" cy="465857"/>
          </a:xfrm>
          <a:prstGeom prst="rect">
            <a:avLst/>
          </a:prstGeom>
          <a:solidFill>
            <a:srgbClr val="6B95C7"/>
          </a:solidFill>
          <a:ln w="22225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  <a:scene3d>
            <a:camera prst="orthographicFront"/>
            <a:lightRig rig="chilly" dir="t"/>
          </a:scene3d>
        </p:spPr>
        <p:txBody>
          <a:bodyPr lIns="45720" rIns="45720" anchor="t"/>
          <a:lstStyle/>
          <a:p>
            <a:pPr algn="ctr"/>
            <a:r>
              <a:rPr lang="sv-SE" sz="1100" b="1" kern="0" dirty="0">
                <a:solidFill>
                  <a:sysClr val="window" lastClr="FFFFFF"/>
                </a:solidFill>
              </a:rPr>
              <a:t>Product Change Management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2217947" y="3971642"/>
            <a:ext cx="1296430" cy="446519"/>
            <a:chOff x="5392908" y="3830409"/>
            <a:chExt cx="1296430" cy="494845"/>
          </a:xfrm>
          <a:scene3d>
            <a:camera prst="orthographicFront"/>
            <a:lightRig rig="chilly" dir="t"/>
          </a:scene3d>
        </p:grpSpPr>
        <p:sp>
          <p:nvSpPr>
            <p:cNvPr id="67" name="Rounded Rectangle 66"/>
            <p:cNvSpPr/>
            <p:nvPr/>
          </p:nvSpPr>
          <p:spPr>
            <a:xfrm>
              <a:off x="5392908" y="3830409"/>
              <a:ext cx="1296430" cy="494845"/>
            </a:xfrm>
            <a:prstGeom prst="roundRect">
              <a:avLst>
                <a:gd name="adj" fmla="val 10000"/>
              </a:avLst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</p:sp>
        <p:sp>
          <p:nvSpPr>
            <p:cNvPr id="68" name="Rounded Rectangle 38"/>
            <p:cNvSpPr/>
            <p:nvPr/>
          </p:nvSpPr>
          <p:spPr>
            <a:xfrm>
              <a:off x="5407402" y="3844903"/>
              <a:ext cx="1267442" cy="465857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100" b="1" kern="0" dirty="0">
                  <a:solidFill>
                    <a:sysClr val="window" lastClr="FFFFFF"/>
                  </a:solidFill>
                </a:rPr>
                <a:t>Prototype Management</a:t>
              </a:r>
            </a:p>
          </p:txBody>
        </p:sp>
      </p:grpSp>
      <p:sp>
        <p:nvSpPr>
          <p:cNvPr id="71" name="Rounded Rectangle 40"/>
          <p:cNvSpPr/>
          <p:nvPr/>
        </p:nvSpPr>
        <p:spPr>
          <a:xfrm>
            <a:off x="2207368" y="4591773"/>
            <a:ext cx="1267442" cy="527751"/>
          </a:xfrm>
          <a:prstGeom prst="rect">
            <a:avLst/>
          </a:prstGeom>
          <a:solidFill>
            <a:srgbClr val="6B95C7"/>
          </a:solidFill>
          <a:ln w="22225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  <a:scene3d>
            <a:camera prst="orthographicFront"/>
            <a:lightRig rig="chilly" dir="t"/>
          </a:scene3d>
        </p:spPr>
        <p:txBody>
          <a:bodyPr lIns="45720" rIns="45720" anchor="t"/>
          <a:lstStyle/>
          <a:p>
            <a:pPr algn="ctr"/>
            <a:r>
              <a:rPr lang="sv-SE" sz="1100" b="1" kern="0" dirty="0">
                <a:solidFill>
                  <a:sysClr val="window" lastClr="FFFFFF"/>
                </a:solidFill>
              </a:rPr>
              <a:t>IP, Security &amp; JV Management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2059490" y="1016149"/>
            <a:ext cx="1592186" cy="4320480"/>
          </a:xfrm>
          <a:prstGeom prst="roundRect">
            <a:avLst>
              <a:gd name="adj" fmla="val 1307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Bef>
                <a:spcPct val="50000"/>
              </a:spcBef>
            </a:pPr>
            <a:r>
              <a:rPr lang="sv-SE" sz="1100" dirty="0">
                <a:solidFill>
                  <a:srgbClr val="FFFFFF">
                    <a:lumMod val="50000"/>
                  </a:srgbClr>
                </a:solidFill>
              </a:rPr>
              <a:t>Product </a:t>
            </a:r>
            <a:r>
              <a:rPr lang="sv-SE" sz="1100" dirty="0" err="1">
                <a:solidFill>
                  <a:srgbClr val="FFFFFF">
                    <a:lumMod val="50000"/>
                  </a:srgbClr>
                </a:solidFill>
              </a:rPr>
              <a:t>Engineering</a:t>
            </a:r>
            <a:endParaRPr lang="sv-SE" sz="1100" dirty="0">
              <a:solidFill>
                <a:srgbClr val="FFFFFF">
                  <a:lumMod val="50000"/>
                </a:srgbClr>
              </a:solidFill>
            </a:endParaRPr>
          </a:p>
          <a:p>
            <a:pPr algn="ctr">
              <a:spcBef>
                <a:spcPct val="50000"/>
              </a:spcBef>
            </a:pPr>
            <a:endParaRPr lang="sv-SE" sz="1100" dirty="0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160189" y="1191272"/>
            <a:ext cx="1296430" cy="494845"/>
            <a:chOff x="1908750" y="1546508"/>
            <a:chExt cx="1296430" cy="494845"/>
          </a:xfrm>
          <a:scene3d>
            <a:camera prst="orthographicFront"/>
            <a:lightRig rig="chilly" dir="t"/>
          </a:scene3d>
        </p:grpSpPr>
        <p:sp>
          <p:nvSpPr>
            <p:cNvPr id="74" name="Rounded Rectangle 73"/>
            <p:cNvSpPr/>
            <p:nvPr/>
          </p:nvSpPr>
          <p:spPr>
            <a:xfrm>
              <a:off x="1908750" y="1546508"/>
              <a:ext cx="1296430" cy="494845"/>
            </a:xfrm>
            <a:prstGeom prst="roundRect">
              <a:avLst>
                <a:gd name="adj" fmla="val 10000"/>
              </a:avLst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</p:sp>
        <p:sp>
          <p:nvSpPr>
            <p:cNvPr id="75" name="Rounded Rectangle 4"/>
            <p:cNvSpPr/>
            <p:nvPr/>
          </p:nvSpPr>
          <p:spPr>
            <a:xfrm>
              <a:off x="1923244" y="1561002"/>
              <a:ext cx="1267442" cy="465857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100" b="1" kern="0" dirty="0">
                  <a:solidFill>
                    <a:sysClr val="window" lastClr="FFFFFF"/>
                  </a:solidFill>
                </a:rPr>
                <a:t>Requirements Management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191877" y="4131838"/>
            <a:ext cx="1296430" cy="628727"/>
            <a:chOff x="1908750" y="2117484"/>
            <a:chExt cx="1296430" cy="494845"/>
          </a:xfrm>
          <a:scene3d>
            <a:camera prst="orthographicFront"/>
            <a:lightRig rig="chilly" dir="t"/>
          </a:scene3d>
        </p:grpSpPr>
        <p:sp>
          <p:nvSpPr>
            <p:cNvPr id="77" name="Rounded Rectangle 76"/>
            <p:cNvSpPr/>
            <p:nvPr/>
          </p:nvSpPr>
          <p:spPr>
            <a:xfrm>
              <a:off x="1908750" y="2117484"/>
              <a:ext cx="1296430" cy="494845"/>
            </a:xfrm>
            <a:prstGeom prst="roundRect">
              <a:avLst>
                <a:gd name="adj" fmla="val 10000"/>
              </a:avLst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</p:sp>
        <p:sp>
          <p:nvSpPr>
            <p:cNvPr id="78" name="Rounded Rectangle 6"/>
            <p:cNvSpPr/>
            <p:nvPr/>
          </p:nvSpPr>
          <p:spPr>
            <a:xfrm>
              <a:off x="1923244" y="2131978"/>
              <a:ext cx="1267442" cy="465857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100" b="1" kern="0" dirty="0">
                  <a:solidFill>
                    <a:sysClr val="window" lastClr="FFFFFF"/>
                  </a:solidFill>
                </a:rPr>
                <a:t>Systems Architecture and Modeling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189177" y="2346320"/>
            <a:ext cx="1296430" cy="494845"/>
            <a:chOff x="1908750" y="2688459"/>
            <a:chExt cx="1296430" cy="494845"/>
          </a:xfrm>
          <a:scene3d>
            <a:camera prst="orthographicFront"/>
            <a:lightRig rig="chilly" dir="t"/>
          </a:scene3d>
        </p:grpSpPr>
        <p:sp>
          <p:nvSpPr>
            <p:cNvPr id="80" name="Rounded Rectangle 79"/>
            <p:cNvSpPr/>
            <p:nvPr/>
          </p:nvSpPr>
          <p:spPr>
            <a:xfrm>
              <a:off x="1908750" y="2688459"/>
              <a:ext cx="1296430" cy="494845"/>
            </a:xfrm>
            <a:prstGeom prst="roundRect">
              <a:avLst>
                <a:gd name="adj" fmla="val 10000"/>
              </a:avLst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</p:sp>
        <p:sp>
          <p:nvSpPr>
            <p:cNvPr id="81" name="Rounded Rectangle 8"/>
            <p:cNvSpPr/>
            <p:nvPr/>
          </p:nvSpPr>
          <p:spPr>
            <a:xfrm>
              <a:off x="1923244" y="2702953"/>
              <a:ext cx="1267442" cy="465857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100" b="1" kern="0" dirty="0">
                  <a:solidFill>
                    <a:sysClr val="window" lastClr="FFFFFF"/>
                  </a:solidFill>
                </a:rPr>
                <a:t>Simulation &amp; Validation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203671" y="2922384"/>
            <a:ext cx="1296430" cy="494845"/>
            <a:chOff x="1908750" y="3259434"/>
            <a:chExt cx="1296430" cy="494845"/>
          </a:xfrm>
          <a:scene3d>
            <a:camera prst="orthographicFront"/>
            <a:lightRig rig="chilly" dir="t"/>
          </a:scene3d>
        </p:grpSpPr>
        <p:sp>
          <p:nvSpPr>
            <p:cNvPr id="83" name="Rounded Rectangle 82"/>
            <p:cNvSpPr/>
            <p:nvPr/>
          </p:nvSpPr>
          <p:spPr>
            <a:xfrm>
              <a:off x="1908750" y="3259434"/>
              <a:ext cx="1296430" cy="494845"/>
            </a:xfrm>
            <a:prstGeom prst="roundRect">
              <a:avLst>
                <a:gd name="adj" fmla="val 10000"/>
              </a:avLst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</p:sp>
        <p:sp>
          <p:nvSpPr>
            <p:cNvPr id="84" name="Rounded Rectangle 10"/>
            <p:cNvSpPr/>
            <p:nvPr/>
          </p:nvSpPr>
          <p:spPr>
            <a:xfrm>
              <a:off x="1923244" y="3273928"/>
              <a:ext cx="1267442" cy="465857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100" b="1" kern="0" dirty="0">
                  <a:solidFill>
                    <a:sysClr val="window" lastClr="FFFFFF"/>
                  </a:solidFill>
                </a:rPr>
                <a:t>Requirements Verification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188582" y="3517065"/>
            <a:ext cx="1296430" cy="494845"/>
            <a:chOff x="1908750" y="3830409"/>
            <a:chExt cx="1296430" cy="494845"/>
          </a:xfrm>
          <a:scene3d>
            <a:camera prst="orthographicFront"/>
            <a:lightRig rig="chilly" dir="t"/>
          </a:scene3d>
        </p:grpSpPr>
        <p:sp>
          <p:nvSpPr>
            <p:cNvPr id="86" name="Rounded Rectangle 85"/>
            <p:cNvSpPr/>
            <p:nvPr/>
          </p:nvSpPr>
          <p:spPr>
            <a:xfrm>
              <a:off x="1908750" y="3830409"/>
              <a:ext cx="1296430" cy="494845"/>
            </a:xfrm>
            <a:prstGeom prst="roundRect">
              <a:avLst>
                <a:gd name="adj" fmla="val 10000"/>
              </a:avLst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</p:sp>
        <p:sp>
          <p:nvSpPr>
            <p:cNvPr id="87" name="Rounded Rectangle 12"/>
            <p:cNvSpPr/>
            <p:nvPr/>
          </p:nvSpPr>
          <p:spPr>
            <a:xfrm>
              <a:off x="1923244" y="3844903"/>
              <a:ext cx="1267442" cy="465857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100" b="1" kern="0" dirty="0">
                  <a:solidFill>
                    <a:sysClr val="window" lastClr="FFFFFF"/>
                  </a:solidFill>
                </a:rPr>
                <a:t>Test Systems Management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174683" y="1762636"/>
            <a:ext cx="1296430" cy="494845"/>
            <a:chOff x="1908750" y="4401384"/>
            <a:chExt cx="1296430" cy="494845"/>
          </a:xfrm>
          <a:scene3d>
            <a:camera prst="orthographicFront"/>
            <a:lightRig rig="chilly" dir="t"/>
          </a:scene3d>
        </p:grpSpPr>
        <p:sp>
          <p:nvSpPr>
            <p:cNvPr id="89" name="Rounded Rectangle 88"/>
            <p:cNvSpPr/>
            <p:nvPr/>
          </p:nvSpPr>
          <p:spPr>
            <a:xfrm>
              <a:off x="1908750" y="4401384"/>
              <a:ext cx="1296430" cy="494845"/>
            </a:xfrm>
            <a:prstGeom prst="roundRect">
              <a:avLst>
                <a:gd name="adj" fmla="val 10000"/>
              </a:avLst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</p:sp>
        <p:sp>
          <p:nvSpPr>
            <p:cNvPr id="90" name="Rounded Rectangle 14"/>
            <p:cNvSpPr/>
            <p:nvPr/>
          </p:nvSpPr>
          <p:spPr>
            <a:xfrm>
              <a:off x="1923244" y="4415878"/>
              <a:ext cx="1267442" cy="465857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100" b="1" kern="0" dirty="0">
                  <a:solidFill>
                    <a:sysClr val="window" lastClr="FFFFFF"/>
                  </a:solidFill>
                </a:rPr>
                <a:t>Product Certification</a:t>
              </a:r>
            </a:p>
          </p:txBody>
        </p:sp>
      </p:grpSp>
      <p:sp>
        <p:nvSpPr>
          <p:cNvPr id="91" name="Rounded Rectangle 90"/>
          <p:cNvSpPr/>
          <p:nvPr/>
        </p:nvSpPr>
        <p:spPr>
          <a:xfrm>
            <a:off x="4004643" y="626393"/>
            <a:ext cx="1595706" cy="4854251"/>
          </a:xfrm>
          <a:prstGeom prst="roundRect">
            <a:avLst>
              <a:gd name="adj" fmla="val 1307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FFFFFF">
                    <a:lumMod val="50000"/>
                  </a:srgbClr>
                </a:solidFill>
              </a:rPr>
              <a:t>Validate customer features 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5875734" y="1160165"/>
            <a:ext cx="1296430" cy="422049"/>
            <a:chOff x="166671" y="1549403"/>
            <a:chExt cx="1296430" cy="422049"/>
          </a:xfrm>
          <a:scene3d>
            <a:camera prst="orthographicFront"/>
            <a:lightRig rig="chilly" dir="t"/>
          </a:scene3d>
        </p:grpSpPr>
        <p:sp>
          <p:nvSpPr>
            <p:cNvPr id="93" name="Rounded Rectangle 92"/>
            <p:cNvSpPr/>
            <p:nvPr/>
          </p:nvSpPr>
          <p:spPr>
            <a:xfrm>
              <a:off x="166671" y="1549403"/>
              <a:ext cx="1296430" cy="422049"/>
            </a:xfrm>
            <a:prstGeom prst="roundRect">
              <a:avLst>
                <a:gd name="adj" fmla="val 10000"/>
              </a:avLst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</p:sp>
        <p:sp>
          <p:nvSpPr>
            <p:cNvPr id="94" name="Rounded Rectangle 4"/>
            <p:cNvSpPr/>
            <p:nvPr/>
          </p:nvSpPr>
          <p:spPr>
            <a:xfrm>
              <a:off x="179032" y="1561764"/>
              <a:ext cx="1271708" cy="397327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100" b="1" kern="0" dirty="0">
                  <a:solidFill>
                    <a:sysClr val="window" lastClr="FFFFFF"/>
                  </a:solidFill>
                </a:rPr>
                <a:t>Product Portfolio Management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875734" y="1731529"/>
            <a:ext cx="1296430" cy="422049"/>
            <a:chOff x="166671" y="2036383"/>
            <a:chExt cx="1296430" cy="422049"/>
          </a:xfrm>
          <a:scene3d>
            <a:camera prst="orthographicFront"/>
            <a:lightRig rig="chilly" dir="t"/>
          </a:scene3d>
        </p:grpSpPr>
        <p:sp>
          <p:nvSpPr>
            <p:cNvPr id="96" name="Rounded Rectangle 95"/>
            <p:cNvSpPr/>
            <p:nvPr/>
          </p:nvSpPr>
          <p:spPr>
            <a:xfrm>
              <a:off x="166671" y="2036383"/>
              <a:ext cx="1296430" cy="422049"/>
            </a:xfrm>
            <a:prstGeom prst="roundRect">
              <a:avLst>
                <a:gd name="adj" fmla="val 10000"/>
              </a:avLst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</p:sp>
        <p:sp>
          <p:nvSpPr>
            <p:cNvPr id="97" name="Rounded Rectangle 6"/>
            <p:cNvSpPr/>
            <p:nvPr/>
          </p:nvSpPr>
          <p:spPr>
            <a:xfrm>
              <a:off x="179032" y="2048744"/>
              <a:ext cx="1271708" cy="397327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100" b="1" kern="0" dirty="0">
                  <a:solidFill>
                    <a:sysClr val="window" lastClr="FFFFFF"/>
                  </a:solidFill>
                </a:rPr>
                <a:t>Project Portfolio Management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875734" y="2315213"/>
            <a:ext cx="1296430" cy="422049"/>
            <a:chOff x="166671" y="2523364"/>
            <a:chExt cx="1296430" cy="422049"/>
          </a:xfrm>
          <a:scene3d>
            <a:camera prst="orthographicFront"/>
            <a:lightRig rig="chilly" dir="t"/>
          </a:scene3d>
        </p:grpSpPr>
        <p:sp>
          <p:nvSpPr>
            <p:cNvPr id="99" name="Rounded Rectangle 98"/>
            <p:cNvSpPr/>
            <p:nvPr/>
          </p:nvSpPr>
          <p:spPr>
            <a:xfrm>
              <a:off x="166671" y="2523364"/>
              <a:ext cx="1296430" cy="422049"/>
            </a:xfrm>
            <a:prstGeom prst="roundRect">
              <a:avLst>
                <a:gd name="adj" fmla="val 10000"/>
              </a:avLst>
            </a:prstGeom>
            <a:solidFill>
              <a:srgbClr val="62789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0" name="Rounded Rectangle 8"/>
            <p:cNvSpPr/>
            <p:nvPr/>
          </p:nvSpPr>
          <p:spPr>
            <a:xfrm>
              <a:off x="179032" y="2535725"/>
              <a:ext cx="1271708" cy="397327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100" b="1" kern="0" dirty="0">
                  <a:solidFill>
                    <a:sysClr val="window" lastClr="FFFFFF"/>
                  </a:solidFill>
                </a:rPr>
                <a:t>Project Process Management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875734" y="2891277"/>
            <a:ext cx="1296430" cy="422049"/>
            <a:chOff x="166671" y="3010344"/>
            <a:chExt cx="1296430" cy="422049"/>
          </a:xfrm>
          <a:scene3d>
            <a:camera prst="orthographicFront"/>
            <a:lightRig rig="chilly" dir="t"/>
          </a:scene3d>
        </p:grpSpPr>
        <p:sp>
          <p:nvSpPr>
            <p:cNvPr id="102" name="Rounded Rectangle 101"/>
            <p:cNvSpPr/>
            <p:nvPr/>
          </p:nvSpPr>
          <p:spPr>
            <a:xfrm>
              <a:off x="166671" y="3010344"/>
              <a:ext cx="1296430" cy="422049"/>
            </a:xfrm>
            <a:prstGeom prst="roundRect">
              <a:avLst>
                <a:gd name="adj" fmla="val 10000"/>
              </a:avLst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</p:sp>
        <p:sp>
          <p:nvSpPr>
            <p:cNvPr id="103" name="Rounded Rectangle 10"/>
            <p:cNvSpPr/>
            <p:nvPr/>
          </p:nvSpPr>
          <p:spPr>
            <a:xfrm>
              <a:off x="179032" y="3022705"/>
              <a:ext cx="1271708" cy="397327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100" b="1" kern="0" dirty="0">
                  <a:solidFill>
                    <a:sysClr val="window" lastClr="FFFFFF"/>
                  </a:solidFill>
                </a:rPr>
                <a:t>Project Execution Management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5875734" y="3485958"/>
            <a:ext cx="1296430" cy="422049"/>
            <a:chOff x="176200" y="3468750"/>
            <a:chExt cx="1296430" cy="422049"/>
          </a:xfrm>
          <a:scene3d>
            <a:camera prst="orthographicFront"/>
            <a:lightRig rig="chilly" dir="t"/>
          </a:scene3d>
        </p:grpSpPr>
        <p:sp>
          <p:nvSpPr>
            <p:cNvPr id="105" name="Rounded Rectangle 104"/>
            <p:cNvSpPr/>
            <p:nvPr/>
          </p:nvSpPr>
          <p:spPr>
            <a:xfrm>
              <a:off x="176200" y="3468750"/>
              <a:ext cx="1296430" cy="422049"/>
            </a:xfrm>
            <a:prstGeom prst="roundRect">
              <a:avLst>
                <a:gd name="adj" fmla="val 10000"/>
              </a:avLst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</p:sp>
        <p:sp>
          <p:nvSpPr>
            <p:cNvPr id="106" name="Rounded Rectangle 12"/>
            <p:cNvSpPr/>
            <p:nvPr/>
          </p:nvSpPr>
          <p:spPr>
            <a:xfrm>
              <a:off x="188561" y="3481111"/>
              <a:ext cx="1271708" cy="397327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100" b="1" kern="0" dirty="0">
                  <a:solidFill>
                    <a:sysClr val="window" lastClr="FFFFFF"/>
                  </a:solidFill>
                </a:rPr>
                <a:t>Resource Management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882473" y="4068443"/>
            <a:ext cx="1296430" cy="422049"/>
            <a:chOff x="166671" y="3984305"/>
            <a:chExt cx="1296430" cy="422049"/>
          </a:xfrm>
          <a:scene3d>
            <a:camera prst="orthographicFront"/>
            <a:lightRig rig="chilly" dir="t"/>
          </a:scene3d>
        </p:grpSpPr>
        <p:sp>
          <p:nvSpPr>
            <p:cNvPr id="108" name="Rounded Rectangle 107"/>
            <p:cNvSpPr/>
            <p:nvPr/>
          </p:nvSpPr>
          <p:spPr>
            <a:xfrm>
              <a:off x="166671" y="3984305"/>
              <a:ext cx="1296430" cy="422049"/>
            </a:xfrm>
            <a:prstGeom prst="roundRect">
              <a:avLst>
                <a:gd name="adj" fmla="val 10000"/>
              </a:avLst>
            </a:prstGeom>
            <a:solidFill>
              <a:srgbClr val="62789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9" name="Rounded Rectangle 14"/>
            <p:cNvSpPr/>
            <p:nvPr/>
          </p:nvSpPr>
          <p:spPr>
            <a:xfrm>
              <a:off x="179032" y="3996666"/>
              <a:ext cx="1271708" cy="397327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100" b="1" kern="0" dirty="0">
                  <a:solidFill>
                    <a:sysClr val="window" lastClr="FFFFFF"/>
                  </a:solidFill>
                </a:rPr>
                <a:t>Cost Management</a:t>
              </a:r>
            </a:p>
          </p:txBody>
        </p:sp>
      </p:grpSp>
      <p:sp>
        <p:nvSpPr>
          <p:cNvPr id="110" name="Rounded Rectangle 109"/>
          <p:cNvSpPr/>
          <p:nvPr/>
        </p:nvSpPr>
        <p:spPr>
          <a:xfrm>
            <a:off x="5732835" y="626394"/>
            <a:ext cx="1595706" cy="3994098"/>
          </a:xfrm>
          <a:prstGeom prst="roundRect">
            <a:avLst>
              <a:gd name="adj" fmla="val 1307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FFFFFF">
                    <a:lumMod val="50000"/>
                  </a:srgbClr>
                </a:solidFill>
              </a:rPr>
              <a:t>Manage Project Portfolios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7472557" y="643783"/>
            <a:ext cx="1595706" cy="4836862"/>
          </a:xfrm>
          <a:prstGeom prst="roundRect">
            <a:avLst>
              <a:gd name="adj" fmla="val 1307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FFFFFF">
                    <a:lumMod val="50000"/>
                  </a:srgbClr>
                </a:solidFill>
              </a:rPr>
              <a:t>Purchasing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7622195" y="1160165"/>
            <a:ext cx="1296430" cy="404901"/>
            <a:chOff x="7134987" y="1547767"/>
            <a:chExt cx="1296430" cy="327170"/>
          </a:xfrm>
          <a:scene3d>
            <a:camera prst="orthographicFront"/>
            <a:lightRig rig="chilly" dir="t"/>
          </a:scene3d>
        </p:grpSpPr>
        <p:sp>
          <p:nvSpPr>
            <p:cNvPr id="113" name="Rounded Rectangle 112"/>
            <p:cNvSpPr/>
            <p:nvPr/>
          </p:nvSpPr>
          <p:spPr>
            <a:xfrm>
              <a:off x="7134987" y="1547767"/>
              <a:ext cx="1296430" cy="327170"/>
            </a:xfrm>
            <a:prstGeom prst="roundRect">
              <a:avLst>
                <a:gd name="adj" fmla="val 10000"/>
              </a:avLst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</p:sp>
        <p:sp>
          <p:nvSpPr>
            <p:cNvPr id="114" name="Rounded Rectangle 4"/>
            <p:cNvSpPr/>
            <p:nvPr/>
          </p:nvSpPr>
          <p:spPr>
            <a:xfrm>
              <a:off x="7144569" y="1557349"/>
              <a:ext cx="1277266" cy="308006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100" b="1" kern="0" dirty="0">
                  <a:solidFill>
                    <a:sysClr val="window" lastClr="FFFFFF"/>
                  </a:solidFill>
                </a:rPr>
                <a:t>Strategic Sourcing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7622195" y="1714382"/>
            <a:ext cx="1296430" cy="428503"/>
            <a:chOff x="7134987" y="1925271"/>
            <a:chExt cx="1296430" cy="327170"/>
          </a:xfrm>
          <a:scene3d>
            <a:camera prst="orthographicFront"/>
            <a:lightRig rig="chilly" dir="t"/>
          </a:scene3d>
        </p:grpSpPr>
        <p:sp>
          <p:nvSpPr>
            <p:cNvPr id="116" name="Rounded Rectangle 115"/>
            <p:cNvSpPr/>
            <p:nvPr/>
          </p:nvSpPr>
          <p:spPr>
            <a:xfrm>
              <a:off x="7134987" y="1925271"/>
              <a:ext cx="1296430" cy="327170"/>
            </a:xfrm>
            <a:prstGeom prst="roundRect">
              <a:avLst>
                <a:gd name="adj" fmla="val 10000"/>
              </a:avLst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</p:sp>
        <p:sp>
          <p:nvSpPr>
            <p:cNvPr id="117" name="Rounded Rectangle 6"/>
            <p:cNvSpPr/>
            <p:nvPr/>
          </p:nvSpPr>
          <p:spPr>
            <a:xfrm>
              <a:off x="7144569" y="1934853"/>
              <a:ext cx="1277266" cy="308006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100" b="1" kern="0" dirty="0">
                  <a:solidFill>
                    <a:sysClr val="window" lastClr="FFFFFF"/>
                  </a:solidFill>
                </a:rPr>
                <a:t>Supplier Management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7622195" y="2298066"/>
            <a:ext cx="1296430" cy="397327"/>
            <a:chOff x="7134987" y="2302775"/>
            <a:chExt cx="1296430" cy="327170"/>
          </a:xfrm>
          <a:scene3d>
            <a:camera prst="orthographicFront"/>
            <a:lightRig rig="chilly" dir="t"/>
          </a:scene3d>
        </p:grpSpPr>
        <p:sp>
          <p:nvSpPr>
            <p:cNvPr id="119" name="Rounded Rectangle 118"/>
            <p:cNvSpPr/>
            <p:nvPr/>
          </p:nvSpPr>
          <p:spPr>
            <a:xfrm>
              <a:off x="7134987" y="2302775"/>
              <a:ext cx="1296430" cy="327170"/>
            </a:xfrm>
            <a:prstGeom prst="roundRect">
              <a:avLst>
                <a:gd name="adj" fmla="val 10000"/>
              </a:avLst>
            </a:prstGeom>
            <a:solidFill>
              <a:srgbClr val="62789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0" name="Rounded Rectangle 8"/>
            <p:cNvSpPr/>
            <p:nvPr/>
          </p:nvSpPr>
          <p:spPr>
            <a:xfrm>
              <a:off x="7144569" y="2312357"/>
              <a:ext cx="1277266" cy="308006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100" b="1" kern="0" dirty="0">
                  <a:solidFill>
                    <a:sysClr val="window" lastClr="FFFFFF"/>
                  </a:solidFill>
                </a:rPr>
                <a:t>Price &amp; Contract Management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7622195" y="2874130"/>
            <a:ext cx="1296430" cy="409688"/>
            <a:chOff x="7134987" y="2680279"/>
            <a:chExt cx="1296430" cy="409688"/>
          </a:xfrm>
          <a:scene3d>
            <a:camera prst="orthographicFront"/>
            <a:lightRig rig="chilly" dir="t"/>
          </a:scene3d>
        </p:grpSpPr>
        <p:sp>
          <p:nvSpPr>
            <p:cNvPr id="122" name="Rounded Rectangle 121"/>
            <p:cNvSpPr/>
            <p:nvPr/>
          </p:nvSpPr>
          <p:spPr>
            <a:xfrm>
              <a:off x="7134987" y="2680279"/>
              <a:ext cx="1296430" cy="327170"/>
            </a:xfrm>
            <a:prstGeom prst="roundRect">
              <a:avLst>
                <a:gd name="adj" fmla="val 10000"/>
              </a:avLst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</p:sp>
        <p:sp>
          <p:nvSpPr>
            <p:cNvPr id="123" name="Rounded Rectangle 10"/>
            <p:cNvSpPr/>
            <p:nvPr/>
          </p:nvSpPr>
          <p:spPr>
            <a:xfrm>
              <a:off x="7144569" y="2689861"/>
              <a:ext cx="1277266" cy="400106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100" b="1" kern="0" dirty="0">
                  <a:solidFill>
                    <a:sysClr val="window" lastClr="FFFFFF"/>
                  </a:solidFill>
                </a:rPr>
                <a:t>Tooling Management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7622195" y="4566142"/>
            <a:ext cx="1296430" cy="405626"/>
            <a:chOff x="7134987" y="4190296"/>
            <a:chExt cx="1296430" cy="327170"/>
          </a:xfrm>
          <a:scene3d>
            <a:camera prst="orthographicFront"/>
            <a:lightRig rig="chilly" dir="t"/>
          </a:scene3d>
        </p:grpSpPr>
        <p:sp>
          <p:nvSpPr>
            <p:cNvPr id="125" name="Rounded Rectangle 124"/>
            <p:cNvSpPr/>
            <p:nvPr/>
          </p:nvSpPr>
          <p:spPr>
            <a:xfrm>
              <a:off x="7134987" y="4190296"/>
              <a:ext cx="1296430" cy="327170"/>
            </a:xfrm>
            <a:prstGeom prst="roundRect">
              <a:avLst>
                <a:gd name="adj" fmla="val 10000"/>
              </a:avLst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</p:sp>
        <p:sp>
          <p:nvSpPr>
            <p:cNvPr id="126" name="Rounded Rectangle 18"/>
            <p:cNvSpPr/>
            <p:nvPr/>
          </p:nvSpPr>
          <p:spPr>
            <a:xfrm>
              <a:off x="7144569" y="4199878"/>
              <a:ext cx="1277266" cy="308006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100" b="1" kern="0" dirty="0">
                  <a:solidFill>
                    <a:sysClr val="window" lastClr="FFFFFF"/>
                  </a:solidFill>
                </a:rPr>
                <a:t>Supplier </a:t>
              </a:r>
              <a:br>
                <a:rPr lang="sv-SE" sz="1100" b="1" kern="0" dirty="0">
                  <a:solidFill>
                    <a:sysClr val="window" lastClr="FFFFFF"/>
                  </a:solidFill>
                </a:rPr>
              </a:br>
              <a:r>
                <a:rPr lang="sv-SE" sz="1100" b="1" kern="0" dirty="0" err="1">
                  <a:solidFill>
                    <a:sysClr val="window" lastClr="FFFFFF"/>
                  </a:solidFill>
                </a:rPr>
                <a:t>Collaboration</a:t>
              </a:r>
              <a:endParaRPr lang="sv-SE" sz="1100" b="1" kern="0" dirty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642661" y="5109946"/>
            <a:ext cx="1296430" cy="327170"/>
            <a:chOff x="7134987" y="4567801"/>
            <a:chExt cx="1296430" cy="327170"/>
          </a:xfrm>
          <a:scene3d>
            <a:camera prst="orthographicFront"/>
            <a:lightRig rig="chilly" dir="t"/>
          </a:scene3d>
        </p:grpSpPr>
        <p:sp>
          <p:nvSpPr>
            <p:cNvPr id="128" name="Rounded Rectangle 127"/>
            <p:cNvSpPr/>
            <p:nvPr/>
          </p:nvSpPr>
          <p:spPr>
            <a:xfrm>
              <a:off x="7134987" y="4567801"/>
              <a:ext cx="1296430" cy="327170"/>
            </a:xfrm>
            <a:prstGeom prst="roundRect">
              <a:avLst>
                <a:gd name="adj" fmla="val 10000"/>
              </a:avLst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</p:sp>
        <p:sp>
          <p:nvSpPr>
            <p:cNvPr id="129" name="Rounded Rectangle 20"/>
            <p:cNvSpPr/>
            <p:nvPr/>
          </p:nvSpPr>
          <p:spPr>
            <a:xfrm>
              <a:off x="7144569" y="4577383"/>
              <a:ext cx="1277266" cy="308006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100" b="1" kern="0" dirty="0">
                  <a:solidFill>
                    <a:sysClr val="window" lastClr="FFFFFF"/>
                  </a:solidFill>
                </a:rPr>
                <a:t>BW &amp; Reporting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7622195" y="3468811"/>
            <a:ext cx="1296430" cy="397327"/>
            <a:chOff x="7134987" y="3057784"/>
            <a:chExt cx="1296430" cy="327170"/>
          </a:xfrm>
          <a:scene3d>
            <a:camera prst="orthographicFront"/>
            <a:lightRig rig="chilly" dir="t"/>
          </a:scene3d>
        </p:grpSpPr>
        <p:sp>
          <p:nvSpPr>
            <p:cNvPr id="131" name="Rounded Rectangle 130"/>
            <p:cNvSpPr/>
            <p:nvPr/>
          </p:nvSpPr>
          <p:spPr>
            <a:xfrm>
              <a:off x="7134987" y="3057784"/>
              <a:ext cx="1296430" cy="327170"/>
            </a:xfrm>
            <a:prstGeom prst="roundRect">
              <a:avLst>
                <a:gd name="adj" fmla="val 10000"/>
              </a:avLst>
            </a:prstGeom>
            <a:solidFill>
              <a:srgbClr val="62789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2" name="Rounded Rectangle 12"/>
            <p:cNvSpPr/>
            <p:nvPr/>
          </p:nvSpPr>
          <p:spPr>
            <a:xfrm>
              <a:off x="7144569" y="3067366"/>
              <a:ext cx="1277266" cy="308006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100" b="1" kern="0" dirty="0">
                  <a:solidFill>
                    <a:sysClr val="window" lastClr="FFFFFF"/>
                  </a:solidFill>
                </a:rPr>
                <a:t>Requisition &amp; Order Management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622195" y="4035664"/>
            <a:ext cx="1296430" cy="409688"/>
            <a:chOff x="7134987" y="3435288"/>
            <a:chExt cx="1296430" cy="327170"/>
          </a:xfrm>
          <a:scene3d>
            <a:camera prst="orthographicFront"/>
            <a:lightRig rig="chilly" dir="t"/>
          </a:scene3d>
        </p:grpSpPr>
        <p:sp>
          <p:nvSpPr>
            <p:cNvPr id="134" name="Rounded Rectangle 133"/>
            <p:cNvSpPr/>
            <p:nvPr/>
          </p:nvSpPr>
          <p:spPr>
            <a:xfrm>
              <a:off x="7134987" y="3435288"/>
              <a:ext cx="1296430" cy="327170"/>
            </a:xfrm>
            <a:prstGeom prst="roundRect">
              <a:avLst>
                <a:gd name="adj" fmla="val 10000"/>
              </a:avLst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</p:sp>
        <p:sp>
          <p:nvSpPr>
            <p:cNvPr id="135" name="Rounded Rectangle 14"/>
            <p:cNvSpPr/>
            <p:nvPr/>
          </p:nvSpPr>
          <p:spPr>
            <a:xfrm>
              <a:off x="7144569" y="3444870"/>
              <a:ext cx="1277266" cy="308006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100" b="1" kern="0" dirty="0">
                  <a:solidFill>
                    <a:sysClr val="window" lastClr="FFFFFF"/>
                  </a:solidFill>
                </a:rPr>
                <a:t>Quality Management</a:t>
              </a:r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245043" y="5607550"/>
            <a:ext cx="1553029" cy="1025224"/>
          </a:xfrm>
          <a:prstGeom prst="roundRect">
            <a:avLst>
              <a:gd name="adj" fmla="val 1307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FFFFFF">
                    <a:lumMod val="50000"/>
                  </a:srgbClr>
                </a:solidFill>
              </a:rPr>
              <a:t>Plan Product and Technology</a:t>
            </a:r>
          </a:p>
        </p:txBody>
      </p:sp>
      <p:sp>
        <p:nvSpPr>
          <p:cNvPr id="137" name="Rounded Rectangle 12"/>
          <p:cNvSpPr/>
          <p:nvPr/>
        </p:nvSpPr>
        <p:spPr>
          <a:xfrm>
            <a:off x="415773" y="6078482"/>
            <a:ext cx="1267442" cy="465857"/>
          </a:xfrm>
          <a:prstGeom prst="rect">
            <a:avLst/>
          </a:prstGeom>
          <a:solidFill>
            <a:srgbClr val="6B95C7"/>
          </a:solidFill>
          <a:ln w="22225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  <a:scene3d>
            <a:camera prst="orthographicFront"/>
            <a:lightRig rig="chilly" dir="t"/>
          </a:scene3d>
        </p:spPr>
        <p:txBody>
          <a:bodyPr lIns="45720" rIns="45720" anchor="t"/>
          <a:lstStyle/>
          <a:p>
            <a:pPr algn="ctr"/>
            <a:r>
              <a:rPr lang="sv-SE" sz="1050" b="1" kern="0" dirty="0">
                <a:solidFill>
                  <a:sysClr val="window" lastClr="FFFFFF"/>
                </a:solidFill>
              </a:rPr>
              <a:t>Plan Products/</a:t>
            </a:r>
          </a:p>
          <a:p>
            <a:pPr algn="ctr"/>
            <a:r>
              <a:rPr lang="sv-SE" sz="1050" b="1" kern="0" dirty="0" err="1">
                <a:solidFill>
                  <a:sysClr val="window" lastClr="FFFFFF"/>
                </a:solidFill>
              </a:rPr>
              <a:t>Technology</a:t>
            </a:r>
            <a:endParaRPr lang="sv-SE" sz="1050" b="1" kern="0" dirty="0">
              <a:solidFill>
                <a:sysClr val="window" lastClr="FFFFFF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2055970" y="5612231"/>
            <a:ext cx="1595706" cy="1020544"/>
          </a:xfrm>
          <a:prstGeom prst="roundRect">
            <a:avLst>
              <a:gd name="adj" fmla="val 1307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FFFFFF">
                    <a:lumMod val="50000"/>
                  </a:srgbClr>
                </a:solidFill>
              </a:rPr>
              <a:t>Develop Technologies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4016173" y="5612230"/>
            <a:ext cx="5052090" cy="1020545"/>
          </a:xfrm>
          <a:prstGeom prst="roundRect">
            <a:avLst>
              <a:gd name="adj" fmla="val 1307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Bef>
                <a:spcPct val="50000"/>
              </a:spcBef>
            </a:pPr>
            <a:endParaRPr lang="en-US" sz="12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775280" y="5680243"/>
            <a:ext cx="26972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FFFFFF">
                    <a:lumMod val="50000"/>
                  </a:srgbClr>
                </a:solidFill>
              </a:rPr>
              <a:t>Support MAS/DCL &amp; PRD processes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2215687" y="6083628"/>
            <a:ext cx="1296430" cy="494845"/>
            <a:chOff x="1908750" y="3830409"/>
            <a:chExt cx="1296430" cy="494845"/>
          </a:xfrm>
          <a:scene3d>
            <a:camera prst="orthographicFront"/>
            <a:lightRig rig="chilly" dir="t"/>
          </a:scene3d>
        </p:grpSpPr>
        <p:sp>
          <p:nvSpPr>
            <p:cNvPr id="142" name="Rounded Rectangle 141"/>
            <p:cNvSpPr/>
            <p:nvPr/>
          </p:nvSpPr>
          <p:spPr>
            <a:xfrm>
              <a:off x="1908750" y="3830409"/>
              <a:ext cx="1296430" cy="494845"/>
            </a:xfrm>
            <a:prstGeom prst="roundRect">
              <a:avLst>
                <a:gd name="adj" fmla="val 10000"/>
              </a:avLst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</p:sp>
        <p:sp>
          <p:nvSpPr>
            <p:cNvPr id="143" name="Rounded Rectangle 12"/>
            <p:cNvSpPr/>
            <p:nvPr/>
          </p:nvSpPr>
          <p:spPr>
            <a:xfrm>
              <a:off x="1923244" y="3844903"/>
              <a:ext cx="1267442" cy="465857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100" b="1" kern="0" dirty="0" err="1">
                  <a:solidFill>
                    <a:sysClr val="window" lastClr="FFFFFF"/>
                  </a:solidFill>
                </a:rPr>
                <a:t>DevTechnologies</a:t>
              </a:r>
              <a:r>
                <a:rPr lang="sv-SE" sz="1100" b="1" kern="0" dirty="0">
                  <a:solidFill>
                    <a:sysClr val="window" lastClr="FFFFFF"/>
                  </a:solidFill>
                </a:rPr>
                <a:t>/ </a:t>
              </a:r>
              <a:r>
                <a:rPr lang="sv-SE" sz="1100" b="1" kern="0" dirty="0" err="1">
                  <a:solidFill>
                    <a:sysClr val="window" lastClr="FFFFFF"/>
                  </a:solidFill>
                </a:rPr>
                <a:t>Concptets</a:t>
              </a:r>
              <a:endParaRPr lang="sv-SE" sz="1100" b="1" kern="0" dirty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4173714" y="6056871"/>
            <a:ext cx="1421049" cy="494845"/>
            <a:chOff x="1908750" y="3830409"/>
            <a:chExt cx="1296430" cy="494845"/>
          </a:xfrm>
          <a:scene3d>
            <a:camera prst="orthographicFront"/>
            <a:lightRig rig="chilly" dir="t"/>
          </a:scene3d>
        </p:grpSpPr>
        <p:sp>
          <p:nvSpPr>
            <p:cNvPr id="145" name="Rounded Rectangle 144"/>
            <p:cNvSpPr/>
            <p:nvPr/>
          </p:nvSpPr>
          <p:spPr>
            <a:xfrm>
              <a:off x="1908750" y="3830409"/>
              <a:ext cx="1296430" cy="494845"/>
            </a:xfrm>
            <a:prstGeom prst="roundRect">
              <a:avLst>
                <a:gd name="adj" fmla="val 10000"/>
              </a:avLst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</p:sp>
        <p:sp>
          <p:nvSpPr>
            <p:cNvPr id="146" name="Rounded Rectangle 12"/>
            <p:cNvSpPr/>
            <p:nvPr/>
          </p:nvSpPr>
          <p:spPr>
            <a:xfrm>
              <a:off x="1923244" y="3844903"/>
              <a:ext cx="1267442" cy="465857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en-US" sz="1050" b="1" kern="0" dirty="0">
                  <a:solidFill>
                    <a:sysClr val="window" lastClr="FFFFFF"/>
                  </a:solidFill>
                </a:rPr>
                <a:t>Provide Service &amp; Product Information</a:t>
              </a: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5875734" y="6046418"/>
            <a:ext cx="1421049" cy="494845"/>
            <a:chOff x="1908750" y="3830409"/>
            <a:chExt cx="1296430" cy="494845"/>
          </a:xfrm>
          <a:scene3d>
            <a:camera prst="orthographicFront"/>
            <a:lightRig rig="chilly" dir="t"/>
          </a:scene3d>
        </p:grpSpPr>
        <p:sp>
          <p:nvSpPr>
            <p:cNvPr id="148" name="Rounded Rectangle 147"/>
            <p:cNvSpPr/>
            <p:nvPr/>
          </p:nvSpPr>
          <p:spPr>
            <a:xfrm>
              <a:off x="1908750" y="3830409"/>
              <a:ext cx="1296430" cy="494845"/>
            </a:xfrm>
            <a:prstGeom prst="roundRect">
              <a:avLst>
                <a:gd name="adj" fmla="val 10000"/>
              </a:avLst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</p:sp>
        <p:sp>
          <p:nvSpPr>
            <p:cNvPr id="149" name="Rounded Rectangle 12"/>
            <p:cNvSpPr/>
            <p:nvPr/>
          </p:nvSpPr>
          <p:spPr>
            <a:xfrm>
              <a:off x="1923244" y="3844903"/>
              <a:ext cx="1267442" cy="465857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en-US" sz="1100" b="1" kern="0" dirty="0">
                  <a:solidFill>
                    <a:sysClr val="window" lastClr="FFFFFF"/>
                  </a:solidFill>
                </a:rPr>
                <a:t>Service &amp;</a:t>
              </a:r>
            </a:p>
            <a:p>
              <a:pPr algn="ctr"/>
              <a:r>
                <a:rPr lang="en-US" sz="1100" b="1" kern="0" dirty="0">
                  <a:solidFill>
                    <a:sysClr val="window" lastClr="FFFFFF"/>
                  </a:solidFill>
                </a:rPr>
                <a:t> Repair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7563676" y="6040283"/>
            <a:ext cx="1421049" cy="494845"/>
            <a:chOff x="1908750" y="3830409"/>
            <a:chExt cx="1296430" cy="494845"/>
          </a:xfrm>
          <a:scene3d>
            <a:camera prst="orthographicFront"/>
            <a:lightRig rig="chilly" dir="t"/>
          </a:scene3d>
        </p:grpSpPr>
        <p:sp>
          <p:nvSpPr>
            <p:cNvPr id="151" name="Rounded Rectangle 150"/>
            <p:cNvSpPr/>
            <p:nvPr/>
          </p:nvSpPr>
          <p:spPr>
            <a:xfrm>
              <a:off x="1908750" y="3830409"/>
              <a:ext cx="1296430" cy="494845"/>
            </a:xfrm>
            <a:prstGeom prst="roundRect">
              <a:avLst>
                <a:gd name="adj" fmla="val 10000"/>
              </a:avLst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</p:sp>
        <p:sp>
          <p:nvSpPr>
            <p:cNvPr id="152" name="Rounded Rectangle 12"/>
            <p:cNvSpPr/>
            <p:nvPr/>
          </p:nvSpPr>
          <p:spPr>
            <a:xfrm>
              <a:off x="1923244" y="3844903"/>
              <a:ext cx="1267442" cy="465857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en-US" sz="1100" b="1" kern="0" dirty="0">
                  <a:solidFill>
                    <a:sysClr val="window" lastClr="FFFFFF"/>
                  </a:solidFill>
                </a:rPr>
                <a:t>Warranty </a:t>
              </a:r>
            </a:p>
            <a:p>
              <a:pPr algn="ctr"/>
              <a:r>
                <a:rPr lang="en-US" sz="1100" b="1" kern="0" dirty="0">
                  <a:solidFill>
                    <a:sysClr val="window" lastClr="FFFFFF"/>
                  </a:solidFill>
                </a:rPr>
                <a:t>Analysis</a:t>
              </a:r>
            </a:p>
          </p:txBody>
        </p:sp>
      </p:grpSp>
      <p:sp>
        <p:nvSpPr>
          <p:cNvPr id="153" name="Rounded Rectangle 152"/>
          <p:cNvSpPr/>
          <p:nvPr/>
        </p:nvSpPr>
        <p:spPr>
          <a:xfrm>
            <a:off x="5726096" y="4678128"/>
            <a:ext cx="1595706" cy="874526"/>
          </a:xfrm>
          <a:prstGeom prst="roundRect">
            <a:avLst>
              <a:gd name="adj" fmla="val 1307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FFFFFF">
                    <a:lumMod val="50000"/>
                  </a:srgbClr>
                </a:solidFill>
              </a:rPr>
              <a:t>Control Product Cost</a:t>
            </a:r>
          </a:p>
        </p:txBody>
      </p:sp>
      <p:grpSp>
        <p:nvGrpSpPr>
          <p:cNvPr id="154" name="Group 153"/>
          <p:cNvGrpSpPr/>
          <p:nvPr/>
        </p:nvGrpSpPr>
        <p:grpSpPr>
          <a:xfrm>
            <a:off x="5888381" y="5105365"/>
            <a:ext cx="1296430" cy="422049"/>
            <a:chOff x="166671" y="3984305"/>
            <a:chExt cx="1296430" cy="422049"/>
          </a:xfrm>
          <a:scene3d>
            <a:camera prst="orthographicFront"/>
            <a:lightRig rig="chilly" dir="t"/>
          </a:scene3d>
        </p:grpSpPr>
        <p:sp>
          <p:nvSpPr>
            <p:cNvPr id="155" name="Rounded Rectangle 154"/>
            <p:cNvSpPr/>
            <p:nvPr/>
          </p:nvSpPr>
          <p:spPr>
            <a:xfrm>
              <a:off x="166671" y="3984305"/>
              <a:ext cx="1296430" cy="422049"/>
            </a:xfrm>
            <a:prstGeom prst="roundRect">
              <a:avLst>
                <a:gd name="adj" fmla="val 10000"/>
              </a:avLst>
            </a:prstGeom>
            <a:solidFill>
              <a:srgbClr val="62789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6" name="Rounded Rectangle 14"/>
            <p:cNvSpPr/>
            <p:nvPr/>
          </p:nvSpPr>
          <p:spPr>
            <a:xfrm>
              <a:off x="179032" y="3996666"/>
              <a:ext cx="1271708" cy="397327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100" b="1" kern="0" dirty="0" err="1">
                  <a:solidFill>
                    <a:sysClr val="window" lastClr="FFFFFF"/>
                  </a:solidFill>
                </a:rPr>
                <a:t>Manage</a:t>
              </a:r>
              <a:r>
                <a:rPr lang="sv-SE" sz="1100" b="1" kern="0" dirty="0">
                  <a:solidFill>
                    <a:sysClr val="window" lastClr="FFFFFF"/>
                  </a:solidFill>
                </a:rPr>
                <a:t> Product </a:t>
              </a:r>
              <a:r>
                <a:rPr lang="sv-SE" sz="1100" b="1" kern="0" dirty="0" err="1">
                  <a:solidFill>
                    <a:sysClr val="window" lastClr="FFFFFF"/>
                  </a:solidFill>
                </a:rPr>
                <a:t>Cost</a:t>
              </a:r>
              <a:endParaRPr lang="sv-SE" sz="1100" b="1" kern="0" dirty="0">
                <a:solidFill>
                  <a:sysClr val="window" lastClr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214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5834" y="1819834"/>
            <a:ext cx="3836895" cy="4858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mtClean="0">
                <a:solidFill>
                  <a:schemeClr val="tx1"/>
                </a:solidFill>
              </a:rPr>
              <a:t>Develop and Industialize Solution</a:t>
            </a:r>
            <a:endParaRPr lang="sv-SE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7859" y="2545975"/>
            <a:ext cx="2940423" cy="3818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mtClean="0">
                <a:solidFill>
                  <a:schemeClr val="tx1"/>
                </a:solidFill>
              </a:rPr>
              <a:t>Prototype Mgmt</a:t>
            </a:r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2800" dirty="0" smtClean="0"/>
              <a:t>Information objects / capability (via applications)</a:t>
            </a:r>
            <a:endParaRPr lang="sv-SE" sz="2800" dirty="0"/>
          </a:p>
        </p:txBody>
      </p:sp>
      <p:sp>
        <p:nvSpPr>
          <p:cNvPr id="3" name="Rectangle 2"/>
          <p:cNvSpPr/>
          <p:nvPr/>
        </p:nvSpPr>
        <p:spPr>
          <a:xfrm>
            <a:off x="1138439" y="3210446"/>
            <a:ext cx="2259261" cy="1630496"/>
          </a:xfrm>
          <a:prstGeom prst="rect">
            <a:avLst/>
          </a:prstGeom>
          <a:solidFill>
            <a:srgbClr val="00B050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lIns="18000" tIns="18000" rIns="18000" bIns="18000" anchor="ctr"/>
          <a:lstStyle/>
          <a:p>
            <a:pPr algn="ctr" eaLnBrk="0" hangingPunct="0">
              <a:spcBef>
                <a:spcPct val="50000"/>
              </a:spcBef>
            </a:pPr>
            <a:r>
              <a:rPr lang="sv-SE" sz="1600" b="1">
                <a:solidFill>
                  <a:schemeClr val="bg1"/>
                </a:solidFill>
                <a:latin typeface="Arial" charset="0"/>
              </a:rPr>
              <a:t>GLORIA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270" y="4307633"/>
            <a:ext cx="4554333" cy="2124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65270" y="3684494"/>
            <a:ext cx="4222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Prototype </a:t>
            </a:r>
            <a:r>
              <a:rPr lang="sv-SE" smtClean="0"/>
              <a:t>Material</a:t>
            </a:r>
            <a:r>
              <a:rPr lang="sv-SE"/>
              <a:t> – </a:t>
            </a:r>
            <a:r>
              <a:rPr lang="sv-SE" smtClean="0"/>
              <a:t/>
            </a:r>
            <a:br>
              <a:rPr lang="sv-SE" smtClean="0"/>
            </a:br>
            <a:r>
              <a:rPr lang="sv-SE" smtClean="0"/>
              <a:t>Conceptual Information Model</a:t>
            </a:r>
            <a:endParaRPr lang="sv-SE"/>
          </a:p>
        </p:txBody>
      </p:sp>
      <p:cxnSp>
        <p:nvCxnSpPr>
          <p:cNvPr id="9" name="Straight Connector 8"/>
          <p:cNvCxnSpPr/>
          <p:nvPr/>
        </p:nvCxnSpPr>
        <p:spPr>
          <a:xfrm>
            <a:off x="3397700" y="3210446"/>
            <a:ext cx="967570" cy="1097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38439" y="4840942"/>
            <a:ext cx="3226831" cy="1523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58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2F1E1-9AE6-D041-A84A-8DDD7460D825}" type="slidenum">
              <a:rPr lang="en-US" smtClean="0">
                <a:solidFill>
                  <a:srgbClr val="000000"/>
                </a:solidFill>
              </a:rPr>
              <a:pPr/>
              <a:t>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[Month], [Year]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smtClean="0"/>
              <a:t>Corporate Process and IT, Åke Liljenberg</a:t>
            </a:r>
            <a:endParaRPr lang="sv-S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254542"/>
              </p:ext>
            </p:extLst>
          </p:nvPr>
        </p:nvGraphicFramePr>
        <p:xfrm>
          <a:off x="458598" y="1187276"/>
          <a:ext cx="8056227" cy="2825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546"/>
                <a:gridCol w="3792272"/>
                <a:gridCol w="2685409"/>
              </a:tblGrid>
              <a:tr h="609746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Version</a:t>
                      </a:r>
                      <a:r>
                        <a:rPr lang="sv-SE" sz="1400" baseline="0" dirty="0" smtClean="0"/>
                        <a:t> &amp; Date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Change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Who</a:t>
                      </a:r>
                      <a:endParaRPr lang="sv-SE" sz="1400" dirty="0"/>
                    </a:p>
                  </a:txBody>
                  <a:tcPr/>
                </a:tc>
              </a:tr>
              <a:tr h="6097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/>
                        <a:t>2013-11-06</a:t>
                      </a:r>
                      <a:r>
                        <a:rPr lang="sv-SE" sz="1400" baseline="0" dirty="0" smtClean="0"/>
                        <a:t> </a:t>
                      </a:r>
                      <a:r>
                        <a:rPr lang="sv-SE" sz="1400" dirty="0" smtClean="0"/>
                        <a:t>v0.5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Product Definition, Test Object Management, Certification, Product Cost, Virtual Structure,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Åke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Liljenberg</a:t>
                      </a:r>
                      <a:r>
                        <a:rPr lang="en-US" sz="1400" dirty="0" smtClean="0"/>
                        <a:t>, Hans Westman</a:t>
                      </a:r>
                    </a:p>
                  </a:txBody>
                  <a:tcPr/>
                </a:tc>
              </a:tr>
              <a:tr h="3364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2013-11-12 v0.2 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Product Scheduling 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Hans Westman, </a:t>
                      </a:r>
                      <a:r>
                        <a:rPr lang="en-US" sz="1400" dirty="0" err="1" smtClean="0"/>
                        <a:t>Cyrill</a:t>
                      </a:r>
                      <a:r>
                        <a:rPr lang="en-US" sz="1400" dirty="0" smtClean="0"/>
                        <a:t> Cauchy</a:t>
                      </a:r>
                    </a:p>
                  </a:txBody>
                  <a:tcPr/>
                </a:tc>
              </a:tr>
              <a:tr h="3125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2013-12-04 v0.3 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ESW sub 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Hans Westman</a:t>
                      </a:r>
                    </a:p>
                  </a:txBody>
                  <a:tcPr/>
                </a:tc>
              </a:tr>
              <a:tr h="3472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2014-01-22 v0.4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ESW big chart and Security 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Hans Westman</a:t>
                      </a:r>
                    </a:p>
                  </a:txBody>
                  <a:tcPr/>
                </a:tc>
              </a:tr>
              <a:tr h="6097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2014-10-29 v0.5 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Updated Business Capabilities slide 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(to draft version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Hans Westman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68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7244" y="6255474"/>
            <a:ext cx="1488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i="1" smtClean="0"/>
              <a:t>Draft!</a:t>
            </a:r>
            <a:br>
              <a:rPr lang="sv-SE" sz="1400" i="1" smtClean="0"/>
            </a:br>
            <a:r>
              <a:rPr lang="sv-SE" sz="1400" i="1" smtClean="0"/>
              <a:t>Not complete.</a:t>
            </a:r>
            <a:endParaRPr lang="sv-SE" sz="1400" i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74" y="649199"/>
            <a:ext cx="7331380" cy="612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614908"/>
              </p:ext>
            </p:extLst>
          </p:nvPr>
        </p:nvGraphicFramePr>
        <p:xfrm>
          <a:off x="260350" y="152400"/>
          <a:ext cx="8623300" cy="47827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61734"/>
                <a:gridCol w="463296"/>
                <a:gridCol w="1475232"/>
                <a:gridCol w="774192"/>
                <a:gridCol w="1255776"/>
                <a:gridCol w="761170"/>
                <a:gridCol w="1231900"/>
              </a:tblGrid>
              <a:tr h="277849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tx1"/>
                          </a:solidFill>
                        </a:rPr>
                        <a:t>DVP BOTTOM UP </a:t>
                      </a:r>
                      <a:r>
                        <a:rPr lang="sv-SE" sz="1400" baseline="0" dirty="0" smtClean="0">
                          <a:solidFill>
                            <a:schemeClr val="tx1"/>
                          </a:solidFill>
                        </a:rPr>
                        <a:t>DOMAINS </a:t>
                      </a:r>
                      <a:r>
                        <a:rPr lang="sv-SE" sz="1400" dirty="0" smtClean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9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>
                          <a:solidFill>
                            <a:schemeClr val="tx1"/>
                          </a:solidFill>
                        </a:rPr>
                        <a:t>Information Domains per Application with Dependencies</a:t>
                      </a: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Version: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0.5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Author: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Han</a:t>
                      </a:r>
                      <a:r>
                        <a:rPr lang="sv-SE" sz="800" baseline="0" dirty="0" smtClean="0"/>
                        <a:t>s Westman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Last modified: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2014-06-10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21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96931"/>
            <a:ext cx="9144000" cy="6179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3079" y="6252809"/>
            <a:ext cx="1488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i="1" smtClean="0"/>
              <a:t>Draft!</a:t>
            </a:r>
            <a:br>
              <a:rPr lang="sv-SE" sz="1400" i="1" smtClean="0"/>
            </a:br>
            <a:r>
              <a:rPr lang="sv-SE" sz="1400" i="1" smtClean="0"/>
              <a:t>Not complete.</a:t>
            </a:r>
            <a:endParaRPr lang="sv-SE" sz="1400" i="1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4738"/>
              </p:ext>
            </p:extLst>
          </p:nvPr>
        </p:nvGraphicFramePr>
        <p:xfrm>
          <a:off x="260350" y="152400"/>
          <a:ext cx="8623300" cy="47827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61734"/>
                <a:gridCol w="463296"/>
                <a:gridCol w="1475232"/>
                <a:gridCol w="774192"/>
                <a:gridCol w="1255776"/>
                <a:gridCol w="761170"/>
                <a:gridCol w="1231900"/>
              </a:tblGrid>
              <a:tr h="277849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tx1"/>
                          </a:solidFill>
                        </a:rPr>
                        <a:t>DVP </a:t>
                      </a:r>
                      <a:r>
                        <a:rPr lang="sv-SE" sz="1400" baseline="0" dirty="0" smtClean="0">
                          <a:solidFill>
                            <a:schemeClr val="tx1"/>
                          </a:solidFill>
                        </a:rPr>
                        <a:t>CONCEPTUAL INFORMATION MODEL – BIG CHART 1</a:t>
                      </a:r>
                      <a:endParaRPr lang="sv-SE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9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>
                          <a:solidFill>
                            <a:schemeClr val="tx1"/>
                          </a:solidFill>
                        </a:rPr>
                        <a:t>Conceptual Information Model</a:t>
                      </a: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Version: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0.5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Author: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Han</a:t>
                      </a:r>
                      <a:r>
                        <a:rPr lang="sv-SE" sz="800" baseline="0" dirty="0" smtClean="0"/>
                        <a:t>s Westman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Last modified: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2014-06-10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09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085" y="729204"/>
            <a:ext cx="7351996" cy="612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3079" y="6252809"/>
            <a:ext cx="1488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i="1" smtClean="0"/>
              <a:t>Draft!</a:t>
            </a:r>
            <a:br>
              <a:rPr lang="sv-SE" sz="1400" i="1" smtClean="0"/>
            </a:br>
            <a:r>
              <a:rPr lang="sv-SE" sz="1400" i="1" smtClean="0"/>
              <a:t>Not complete.</a:t>
            </a:r>
            <a:endParaRPr lang="sv-SE" sz="1400" i="1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906777"/>
              </p:ext>
            </p:extLst>
          </p:nvPr>
        </p:nvGraphicFramePr>
        <p:xfrm>
          <a:off x="260350" y="152400"/>
          <a:ext cx="8623300" cy="47827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61734"/>
                <a:gridCol w="463296"/>
                <a:gridCol w="1475232"/>
                <a:gridCol w="774192"/>
                <a:gridCol w="1255776"/>
                <a:gridCol w="761170"/>
                <a:gridCol w="1231900"/>
              </a:tblGrid>
              <a:tr h="277849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tx1"/>
                          </a:solidFill>
                        </a:rPr>
                        <a:t>DVP </a:t>
                      </a:r>
                      <a:r>
                        <a:rPr lang="sv-SE" sz="1400" baseline="0" dirty="0" smtClean="0">
                          <a:solidFill>
                            <a:schemeClr val="tx1"/>
                          </a:solidFill>
                        </a:rPr>
                        <a:t>CONCEPTUAL INFORMATION MODEL – BIG CHART 2 (ESW)</a:t>
                      </a:r>
                      <a:endParaRPr lang="sv-SE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9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>
                          <a:solidFill>
                            <a:schemeClr val="tx1"/>
                          </a:solidFill>
                        </a:rPr>
                        <a:t>Conceptual Information Model</a:t>
                      </a: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Version: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0.5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Author: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Han</a:t>
                      </a:r>
                      <a:r>
                        <a:rPr lang="sv-SE" sz="800" baseline="0" dirty="0" smtClean="0"/>
                        <a:t>s Westman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Last modified: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2014-06-10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6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821AC-AD25-BF4D-9292-C0F48B23782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[Month], [Year]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smtClean="0"/>
              <a:t>Corporate Process and IT, Åke Liljenberg</a:t>
            </a:r>
            <a:endParaRPr lang="sv-SE" dirty="0"/>
          </a:p>
        </p:txBody>
      </p:sp>
      <p:grpSp>
        <p:nvGrpSpPr>
          <p:cNvPr id="8" name="ContentGroup"/>
          <p:cNvGrpSpPr/>
          <p:nvPr/>
        </p:nvGrpSpPr>
        <p:grpSpPr>
          <a:xfrm>
            <a:off x="2124075" y="2062998"/>
            <a:ext cx="6289675" cy="1112871"/>
            <a:chOff x="2124075" y="2133600"/>
            <a:chExt cx="6289675" cy="1112871"/>
          </a:xfrm>
        </p:grpSpPr>
        <p:sp>
          <p:nvSpPr>
            <p:cNvPr id="5" name="ContentRectangle"/>
            <p:cNvSpPr/>
            <p:nvPr/>
          </p:nvSpPr>
          <p:spPr>
            <a:xfrm>
              <a:off x="2124075" y="2508839"/>
              <a:ext cx="6289675" cy="35877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2000" smtClean="0">
                <a:solidFill>
                  <a:schemeClr val="tx1"/>
                </a:solidFill>
              </a:endParaRPr>
            </a:p>
          </p:txBody>
        </p:sp>
        <p:sp>
          <p:nvSpPr>
            <p:cNvPr id="6" name="ContentTextBox"/>
            <p:cNvSpPr txBox="1"/>
            <p:nvPr/>
          </p:nvSpPr>
          <p:spPr>
            <a:xfrm>
              <a:off x="2268538" y="2133600"/>
              <a:ext cx="1697901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ct val="50000"/>
                </a:spcBef>
                <a:buClrTx/>
                <a:buSzTx/>
                <a:buNone/>
                <a:tabLst>
                  <a:tab pos="482600" algn="l"/>
                </a:tabLst>
                <a:defRPr/>
              </a:pPr>
              <a:r>
                <a:rPr lang="sv-SE" b="1" smtClean="0">
                  <a:solidFill>
                    <a:srgbClr val="616161"/>
                  </a:solidFill>
                  <a:latin typeface="Arial"/>
                </a:rPr>
                <a:t>1. 	Overview</a:t>
              </a:r>
            </a:p>
          </p:txBody>
        </p:sp>
        <p:cxnSp>
          <p:nvCxnSpPr>
            <p:cNvPr id="7" name="ContentLine"/>
            <p:cNvCxnSpPr/>
            <p:nvPr/>
          </p:nvCxnSpPr>
          <p:spPr>
            <a:xfrm>
              <a:off x="2124075" y="2133600"/>
              <a:ext cx="0" cy="1107996"/>
            </a:xfrm>
            <a:prstGeom prst="line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pability views"/>
            <p:cNvSpPr txBox="1"/>
            <p:nvPr/>
          </p:nvSpPr>
          <p:spPr>
            <a:xfrm>
              <a:off x="2268538" y="2508839"/>
              <a:ext cx="246734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ct val="50000"/>
                </a:spcBef>
                <a:buClrTx/>
                <a:buSzTx/>
                <a:buNone/>
                <a:tabLst>
                  <a:tab pos="482600" algn="l"/>
                </a:tabLst>
                <a:defRPr/>
              </a:pPr>
              <a:r>
                <a:rPr lang="sv-SE" b="1" smtClean="0">
                  <a:solidFill>
                    <a:srgbClr val="616161"/>
                  </a:solidFill>
                  <a:latin typeface="Arial"/>
                </a:rPr>
                <a:t>2. 	Capability views</a:t>
              </a:r>
            </a:p>
          </p:txBody>
        </p:sp>
        <p:sp>
          <p:nvSpPr>
            <p:cNvPr id="18" name="DVP Sub Domains"/>
            <p:cNvSpPr txBox="1"/>
            <p:nvPr/>
          </p:nvSpPr>
          <p:spPr>
            <a:xfrm>
              <a:off x="2268538" y="2877139"/>
              <a:ext cx="2681183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ct val="50000"/>
                </a:spcBef>
                <a:buClrTx/>
                <a:buSzTx/>
                <a:buNone/>
                <a:tabLst>
                  <a:tab pos="482600" algn="l"/>
                </a:tabLst>
                <a:defRPr/>
              </a:pPr>
              <a:r>
                <a:rPr lang="sv-SE" b="1" smtClean="0">
                  <a:solidFill>
                    <a:srgbClr val="616161"/>
                  </a:solidFill>
                  <a:latin typeface="Arial"/>
                </a:rPr>
                <a:t>3. 	DVP Sub Domains</a:t>
              </a:r>
            </a:p>
          </p:txBody>
        </p:sp>
      </p:grpSp>
      <p:sp>
        <p:nvSpPr>
          <p:cNvPr id="9" name="Content"/>
          <p:cNvSpPr txBox="1"/>
          <p:nvPr/>
        </p:nvSpPr>
        <p:spPr>
          <a:xfrm>
            <a:off x="736600" y="2476500"/>
            <a:ext cx="1082348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2000" smtClean="0">
                <a:solidFill>
                  <a:srgbClr val="616161"/>
                </a:solidFill>
                <a:latin typeface="Arial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56368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92" y="754353"/>
            <a:ext cx="7429501" cy="6036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68471" y="6421979"/>
            <a:ext cx="3529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1400" i="1" dirty="0" smtClean="0"/>
              <a:t>Draft version 2 beta 2014-10-29</a:t>
            </a:r>
            <a:endParaRPr lang="sv-SE" sz="1400" i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206044"/>
              </p:ext>
            </p:extLst>
          </p:nvPr>
        </p:nvGraphicFramePr>
        <p:xfrm>
          <a:off x="260350" y="152400"/>
          <a:ext cx="8623300" cy="47827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61734"/>
                <a:gridCol w="463296"/>
                <a:gridCol w="1475232"/>
                <a:gridCol w="774192"/>
                <a:gridCol w="1255776"/>
                <a:gridCol w="761170"/>
                <a:gridCol w="1231900"/>
              </a:tblGrid>
              <a:tr h="277849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tx1"/>
                          </a:solidFill>
                        </a:rPr>
                        <a:t>DVP </a:t>
                      </a:r>
                      <a:r>
                        <a:rPr lang="sv-SE" sz="1400" baseline="0" dirty="0" smtClean="0">
                          <a:solidFill>
                            <a:schemeClr val="tx1"/>
                          </a:solidFill>
                        </a:rPr>
                        <a:t>BUSINESS CAPABILITIES</a:t>
                      </a:r>
                      <a:endParaRPr lang="sv-SE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9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>
                          <a:solidFill>
                            <a:schemeClr val="tx1"/>
                          </a:solidFill>
                        </a:rPr>
                        <a:t>Conceptual Information Model</a:t>
                      </a: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Version: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2.0</a:t>
                      </a:r>
                      <a:r>
                        <a:rPr lang="sv-SE" sz="800" baseline="0" dirty="0" smtClean="0"/>
                        <a:t> DRAFT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Author: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Emeric</a:t>
                      </a:r>
                      <a:r>
                        <a:rPr lang="sv-SE" sz="800" baseline="0" dirty="0" smtClean="0"/>
                        <a:t> Nectoux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Last modified: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2014-10-29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00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5834" y="1819834"/>
            <a:ext cx="3836895" cy="48588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Bef>
                <a:spcPct val="50000"/>
              </a:spcBef>
            </a:pPr>
            <a:r>
              <a:rPr lang="sv-SE">
                <a:solidFill>
                  <a:srgbClr val="FFFFFF">
                    <a:lumMod val="50000"/>
                  </a:srgbClr>
                </a:solidFill>
              </a:rPr>
              <a:t>Develop and Industialize Solution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97859" y="2545975"/>
            <a:ext cx="2940423" cy="3164543"/>
          </a:xfrm>
          <a:prstGeom prst="roundRect">
            <a:avLst>
              <a:gd name="adj" fmla="val 6911"/>
            </a:avLst>
          </a:prstGeom>
          <a:solidFill>
            <a:srgbClr val="6B95C7"/>
          </a:solidFill>
          <a:ln w="22225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45720" rIns="45720" anchor="t"/>
          <a:lstStyle/>
          <a:p>
            <a:pPr algn="ctr"/>
            <a:r>
              <a:rPr lang="sv-SE" sz="1400" b="1" kern="0">
                <a:solidFill>
                  <a:sysClr val="window" lastClr="FFFFFF"/>
                </a:solidFill>
                <a:latin typeface="Arial" charset="0"/>
                <a:ea typeface="ＭＳ Ｐゴシック" charset="0"/>
                <a:cs typeface="Arial" charset="0"/>
              </a:rPr>
              <a:t>Prototype Mgmt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2800" dirty="0" smtClean="0"/>
              <a:t>Example: Information </a:t>
            </a:r>
            <a:r>
              <a:rPr lang="sv-SE" sz="2800" dirty="0"/>
              <a:t>objects / capability </a:t>
            </a:r>
            <a:r>
              <a:rPr lang="sv-SE" sz="2800" dirty="0" smtClean="0"/>
              <a:t/>
            </a:r>
            <a:br>
              <a:rPr lang="sv-SE" sz="2800" dirty="0" smtClean="0"/>
            </a:br>
            <a:r>
              <a:rPr lang="sv-SE" sz="2800" dirty="0" smtClean="0"/>
              <a:t>(</a:t>
            </a:r>
            <a:r>
              <a:rPr lang="sv-SE" sz="2800" dirty="0"/>
              <a:t>via applications)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236258" y="4007659"/>
            <a:ext cx="1129012" cy="2999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18329" y="4598893"/>
            <a:ext cx="1146941" cy="18331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335741" y="3209366"/>
            <a:ext cx="1900517" cy="627530"/>
          </a:xfrm>
          <a:prstGeom prst="roundRect">
            <a:avLst/>
          </a:prstGeom>
          <a:solidFill>
            <a:schemeClr val="bg1"/>
          </a:solidFill>
          <a:ln w="22225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45720" rIns="45720" anchor="t"/>
          <a:lstStyle/>
          <a:p>
            <a:pPr algn="ctr"/>
            <a:r>
              <a:rPr lang="sv-SE" sz="1100" b="1" kern="0">
                <a:latin typeface="Arial" charset="0"/>
              </a:rPr>
              <a:t>Pre-Prod Procurement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335741" y="3971363"/>
            <a:ext cx="1900517" cy="627530"/>
          </a:xfrm>
          <a:prstGeom prst="roundRect">
            <a:avLst/>
          </a:prstGeom>
          <a:solidFill>
            <a:schemeClr val="bg1"/>
          </a:solidFill>
          <a:ln w="22225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45720" rIns="45720" anchor="t"/>
          <a:lstStyle/>
          <a:p>
            <a:pPr algn="ctr"/>
            <a:r>
              <a:rPr lang="sv-SE" sz="1100" b="1" kern="0"/>
              <a:t>Prototype Material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317812" y="4742328"/>
            <a:ext cx="1900517" cy="627530"/>
          </a:xfrm>
          <a:prstGeom prst="roundRect">
            <a:avLst/>
          </a:prstGeom>
          <a:solidFill>
            <a:schemeClr val="bg1"/>
          </a:solidFill>
          <a:ln w="22225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45720" rIns="45720" anchor="t"/>
          <a:lstStyle/>
          <a:p>
            <a:pPr algn="ctr"/>
            <a:r>
              <a:rPr lang="sv-SE" sz="1100" b="1" kern="0"/>
              <a:t>Prototype Warehouse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270" y="4307633"/>
            <a:ext cx="4554333" cy="21244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4365270" y="3684494"/>
            <a:ext cx="4222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Prototype </a:t>
            </a:r>
            <a:r>
              <a:rPr lang="sv-SE" smtClean="0"/>
              <a:t>Material</a:t>
            </a:r>
            <a:r>
              <a:rPr lang="sv-SE"/>
              <a:t> – </a:t>
            </a:r>
            <a:r>
              <a:rPr lang="sv-SE" smtClean="0"/>
              <a:t/>
            </a:r>
            <a:br>
              <a:rPr lang="sv-SE" smtClean="0"/>
            </a:br>
            <a:r>
              <a:rPr lang="sv-SE" smtClean="0"/>
              <a:t>Conceptual Information Model</a:t>
            </a:r>
            <a:endParaRPr lang="sv-SE"/>
          </a:p>
        </p:txBody>
      </p:sp>
      <p:sp>
        <p:nvSpPr>
          <p:cNvPr id="33" name="Freeform 32"/>
          <p:cNvSpPr/>
          <p:nvPr/>
        </p:nvSpPr>
        <p:spPr bwMode="auto">
          <a:xfrm>
            <a:off x="1479615" y="4307629"/>
            <a:ext cx="734665" cy="250137"/>
          </a:xfrm>
          <a:custGeom>
            <a:avLst/>
            <a:gdLst>
              <a:gd name="connsiteX0" fmla="*/ 0 w 1872208"/>
              <a:gd name="connsiteY0" fmla="*/ 39976 h 239850"/>
              <a:gd name="connsiteX1" fmla="*/ 39976 w 1872208"/>
              <a:gd name="connsiteY1" fmla="*/ 0 h 239850"/>
              <a:gd name="connsiteX2" fmla="*/ 1832232 w 1872208"/>
              <a:gd name="connsiteY2" fmla="*/ 0 h 239850"/>
              <a:gd name="connsiteX3" fmla="*/ 1872208 w 1872208"/>
              <a:gd name="connsiteY3" fmla="*/ 39976 h 239850"/>
              <a:gd name="connsiteX4" fmla="*/ 1872208 w 1872208"/>
              <a:gd name="connsiteY4" fmla="*/ 199874 h 239850"/>
              <a:gd name="connsiteX5" fmla="*/ 1832232 w 1872208"/>
              <a:gd name="connsiteY5" fmla="*/ 239850 h 239850"/>
              <a:gd name="connsiteX6" fmla="*/ 39976 w 1872208"/>
              <a:gd name="connsiteY6" fmla="*/ 239850 h 239850"/>
              <a:gd name="connsiteX7" fmla="*/ 0 w 1872208"/>
              <a:gd name="connsiteY7" fmla="*/ 199874 h 239850"/>
              <a:gd name="connsiteX8" fmla="*/ 0 w 1872208"/>
              <a:gd name="connsiteY8" fmla="*/ 39976 h 23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2208" h="239850">
                <a:moveTo>
                  <a:pt x="0" y="39976"/>
                </a:moveTo>
                <a:cubicBezTo>
                  <a:pt x="0" y="17898"/>
                  <a:pt x="17898" y="0"/>
                  <a:pt x="39976" y="0"/>
                </a:cubicBezTo>
                <a:lnTo>
                  <a:pt x="1832232" y="0"/>
                </a:lnTo>
                <a:cubicBezTo>
                  <a:pt x="1854310" y="0"/>
                  <a:pt x="1872208" y="17898"/>
                  <a:pt x="1872208" y="39976"/>
                </a:cubicBezTo>
                <a:lnTo>
                  <a:pt x="1872208" y="199874"/>
                </a:lnTo>
                <a:cubicBezTo>
                  <a:pt x="1872208" y="221952"/>
                  <a:pt x="1854310" y="239850"/>
                  <a:pt x="1832232" y="239850"/>
                </a:cubicBezTo>
                <a:lnTo>
                  <a:pt x="39976" y="239850"/>
                </a:lnTo>
                <a:cubicBezTo>
                  <a:pt x="17898" y="239850"/>
                  <a:pt x="0" y="221952"/>
                  <a:pt x="0" y="199874"/>
                </a:cubicBezTo>
                <a:lnTo>
                  <a:pt x="0" y="39976"/>
                </a:lnTo>
                <a:close/>
              </a:path>
            </a:pathLst>
          </a:custGeom>
          <a:solidFill>
            <a:srgbClr val="00B050"/>
          </a:solidFill>
          <a:ln w="19050" cap="flat" algn="ctr">
            <a:solidFill>
              <a:sysClr val="window" lastClr="FFFFFF"/>
            </a:solidFill>
            <a:round/>
            <a:headEnd/>
            <a:tailEnd/>
          </a:ln>
        </p:spPr>
        <p:txBody>
          <a:bodyPr lIns="18000" tIns="18000" rIns="18000" bIns="18000" anchor="ctr"/>
          <a:lstStyle/>
          <a:p>
            <a:pPr algn="ctr" eaLnBrk="0" hangingPunct="0">
              <a:defRPr/>
            </a:pPr>
            <a:r>
              <a:rPr lang="en-US" sz="1200" b="1" kern="0" smtClean="0">
                <a:solidFill>
                  <a:srgbClr val="FFFFFF"/>
                </a:solidFill>
                <a:latin typeface="Calibri"/>
              </a:rPr>
              <a:t>GLORIA</a:t>
            </a:r>
            <a:endParaRPr lang="en-US" sz="800" b="1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" name="Freeform 33"/>
          <p:cNvSpPr/>
          <p:nvPr/>
        </p:nvSpPr>
        <p:spPr bwMode="auto">
          <a:xfrm>
            <a:off x="1479614" y="5050824"/>
            <a:ext cx="734665" cy="250137"/>
          </a:xfrm>
          <a:custGeom>
            <a:avLst/>
            <a:gdLst>
              <a:gd name="connsiteX0" fmla="*/ 0 w 1872208"/>
              <a:gd name="connsiteY0" fmla="*/ 39976 h 239850"/>
              <a:gd name="connsiteX1" fmla="*/ 39976 w 1872208"/>
              <a:gd name="connsiteY1" fmla="*/ 0 h 239850"/>
              <a:gd name="connsiteX2" fmla="*/ 1832232 w 1872208"/>
              <a:gd name="connsiteY2" fmla="*/ 0 h 239850"/>
              <a:gd name="connsiteX3" fmla="*/ 1872208 w 1872208"/>
              <a:gd name="connsiteY3" fmla="*/ 39976 h 239850"/>
              <a:gd name="connsiteX4" fmla="*/ 1872208 w 1872208"/>
              <a:gd name="connsiteY4" fmla="*/ 199874 h 239850"/>
              <a:gd name="connsiteX5" fmla="*/ 1832232 w 1872208"/>
              <a:gd name="connsiteY5" fmla="*/ 239850 h 239850"/>
              <a:gd name="connsiteX6" fmla="*/ 39976 w 1872208"/>
              <a:gd name="connsiteY6" fmla="*/ 239850 h 239850"/>
              <a:gd name="connsiteX7" fmla="*/ 0 w 1872208"/>
              <a:gd name="connsiteY7" fmla="*/ 199874 h 239850"/>
              <a:gd name="connsiteX8" fmla="*/ 0 w 1872208"/>
              <a:gd name="connsiteY8" fmla="*/ 39976 h 23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2208" h="239850">
                <a:moveTo>
                  <a:pt x="0" y="39976"/>
                </a:moveTo>
                <a:cubicBezTo>
                  <a:pt x="0" y="17898"/>
                  <a:pt x="17898" y="0"/>
                  <a:pt x="39976" y="0"/>
                </a:cubicBezTo>
                <a:lnTo>
                  <a:pt x="1832232" y="0"/>
                </a:lnTo>
                <a:cubicBezTo>
                  <a:pt x="1854310" y="0"/>
                  <a:pt x="1872208" y="17898"/>
                  <a:pt x="1872208" y="39976"/>
                </a:cubicBezTo>
                <a:lnTo>
                  <a:pt x="1872208" y="199874"/>
                </a:lnTo>
                <a:cubicBezTo>
                  <a:pt x="1872208" y="221952"/>
                  <a:pt x="1854310" y="239850"/>
                  <a:pt x="1832232" y="239850"/>
                </a:cubicBezTo>
                <a:lnTo>
                  <a:pt x="39976" y="239850"/>
                </a:lnTo>
                <a:cubicBezTo>
                  <a:pt x="17898" y="239850"/>
                  <a:pt x="0" y="221952"/>
                  <a:pt x="0" y="199874"/>
                </a:cubicBezTo>
                <a:lnTo>
                  <a:pt x="0" y="39976"/>
                </a:lnTo>
                <a:close/>
              </a:path>
            </a:pathLst>
          </a:custGeom>
          <a:solidFill>
            <a:srgbClr val="00B050"/>
          </a:solidFill>
          <a:ln w="19050" cap="flat" algn="ctr">
            <a:solidFill>
              <a:sysClr val="window" lastClr="FFFFFF"/>
            </a:solidFill>
            <a:round/>
            <a:headEnd/>
            <a:tailEnd/>
          </a:ln>
        </p:spPr>
        <p:txBody>
          <a:bodyPr lIns="18000" tIns="18000" rIns="18000" bIns="18000" anchor="ctr"/>
          <a:lstStyle/>
          <a:p>
            <a:pPr algn="ctr" eaLnBrk="0" hangingPunct="0">
              <a:defRPr/>
            </a:pPr>
            <a:r>
              <a:rPr lang="en-US" sz="1200" b="1" kern="0" smtClean="0">
                <a:solidFill>
                  <a:srgbClr val="FFFFFF"/>
                </a:solidFill>
                <a:latin typeface="Calibri"/>
              </a:rPr>
              <a:t>GLORIA</a:t>
            </a:r>
            <a:endParaRPr lang="en-US" sz="800" b="1" kern="0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8146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5834" y="1819834"/>
            <a:ext cx="3836895" cy="48588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Bef>
                <a:spcPct val="50000"/>
              </a:spcBef>
            </a:pPr>
            <a:r>
              <a:rPr lang="sv-SE">
                <a:solidFill>
                  <a:srgbClr val="FFFFFF">
                    <a:lumMod val="50000"/>
                  </a:srgbClr>
                </a:solidFill>
              </a:rPr>
              <a:t>Develop and Industialize Solution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97859" y="2545975"/>
            <a:ext cx="2940423" cy="3164543"/>
          </a:xfrm>
          <a:prstGeom prst="roundRect">
            <a:avLst>
              <a:gd name="adj" fmla="val 6911"/>
            </a:avLst>
          </a:prstGeom>
          <a:solidFill>
            <a:srgbClr val="6B95C7"/>
          </a:solidFill>
          <a:ln w="22225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45720" rIns="45720" anchor="t"/>
          <a:lstStyle/>
          <a:p>
            <a:pPr algn="ctr"/>
            <a:r>
              <a:rPr lang="sv-SE" sz="1400" b="1" kern="0">
                <a:solidFill>
                  <a:sysClr val="window" lastClr="FFFFFF"/>
                </a:solidFill>
                <a:latin typeface="Arial" charset="0"/>
                <a:ea typeface="ＭＳ Ｐゴシック" charset="0"/>
                <a:cs typeface="Arial" charset="0"/>
              </a:rPr>
              <a:t>Prototype Mgmt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2800" dirty="0" smtClean="0"/>
              <a:t>Example: Database objects </a:t>
            </a:r>
            <a:r>
              <a:rPr lang="sv-SE" sz="2800" dirty="0"/>
              <a:t>/ capability </a:t>
            </a:r>
            <a:r>
              <a:rPr lang="sv-SE" sz="2800" dirty="0" smtClean="0"/>
              <a:t/>
            </a:r>
            <a:br>
              <a:rPr lang="sv-SE" sz="2800" dirty="0" smtClean="0"/>
            </a:br>
            <a:r>
              <a:rPr lang="sv-SE" sz="2800" dirty="0" smtClean="0"/>
              <a:t>(</a:t>
            </a:r>
            <a:r>
              <a:rPr lang="sv-SE" sz="2800" dirty="0"/>
              <a:t>via applications)</a:t>
            </a:r>
          </a:p>
        </p:txBody>
      </p:sp>
      <p:sp>
        <p:nvSpPr>
          <p:cNvPr id="3" name="Rectangle 2"/>
          <p:cNvSpPr/>
          <p:nvPr/>
        </p:nvSpPr>
        <p:spPr>
          <a:xfrm>
            <a:off x="1138439" y="3210445"/>
            <a:ext cx="2259261" cy="2159413"/>
          </a:xfrm>
          <a:prstGeom prst="rect">
            <a:avLst/>
          </a:prstGeom>
          <a:solidFill>
            <a:srgbClr val="00B050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lIns="18000" tIns="18000" rIns="18000" bIns="18000" anchor="t"/>
          <a:lstStyle/>
          <a:p>
            <a:pPr algn="ctr" eaLnBrk="0" hangingPunct="0">
              <a:spcBef>
                <a:spcPct val="50000"/>
              </a:spcBef>
            </a:pPr>
            <a:r>
              <a:rPr lang="sv-SE" sz="16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GLORIA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36988" y="1685363"/>
            <a:ext cx="4222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Prototype </a:t>
            </a:r>
            <a:r>
              <a:rPr lang="sv-SE" smtClean="0"/>
              <a:t>Material</a:t>
            </a:r>
            <a:r>
              <a:rPr lang="sv-SE"/>
              <a:t> – </a:t>
            </a:r>
          </a:p>
          <a:p>
            <a:r>
              <a:rPr lang="sv-SE" smtClean="0"/>
              <a:t>DB Information Model</a:t>
            </a:r>
            <a:endParaRPr lang="sv-SE"/>
          </a:p>
        </p:txBody>
      </p:sp>
      <p:pic>
        <p:nvPicPr>
          <p:cNvPr id="3074" name="Picture 2" descr="\\Vcn.ds.volvo.net\it-got\home04\V066962\My Documents\_PLM Target Architecture\GLORIA\MaterialDomain.bmp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054" y="2331693"/>
            <a:ext cx="3279099" cy="436663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V="1">
            <a:off x="3218329" y="2331694"/>
            <a:ext cx="1337725" cy="1818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18329" y="4598893"/>
            <a:ext cx="1337725" cy="2079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317812" y="3630707"/>
            <a:ext cx="1900517" cy="4482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smtClean="0">
                <a:solidFill>
                  <a:schemeClr val="tx1"/>
                </a:solidFill>
              </a:rPr>
              <a:t>Pre-Prod Procurement</a:t>
            </a:r>
            <a:endParaRPr lang="sv-SE" sz="160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317812" y="4150658"/>
            <a:ext cx="1900517" cy="4482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smtClean="0">
                <a:solidFill>
                  <a:schemeClr val="tx1"/>
                </a:solidFill>
              </a:rPr>
              <a:t>Prototype</a:t>
            </a:r>
            <a:br>
              <a:rPr lang="sv-SE" sz="1600" smtClean="0">
                <a:solidFill>
                  <a:schemeClr val="tx1"/>
                </a:solidFill>
              </a:rPr>
            </a:br>
            <a:r>
              <a:rPr lang="sv-SE" sz="1600" smtClean="0">
                <a:solidFill>
                  <a:schemeClr val="tx1"/>
                </a:solidFill>
              </a:rPr>
              <a:t>Material</a:t>
            </a:r>
            <a:endParaRPr lang="sv-SE" sz="160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317812" y="4688541"/>
            <a:ext cx="1900517" cy="4482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smtClean="0">
                <a:solidFill>
                  <a:schemeClr val="tx1"/>
                </a:solidFill>
              </a:rPr>
              <a:t>Prototype</a:t>
            </a:r>
            <a:br>
              <a:rPr lang="sv-SE" sz="1600" smtClean="0">
                <a:solidFill>
                  <a:schemeClr val="tx1"/>
                </a:solidFill>
              </a:rPr>
            </a:br>
            <a:r>
              <a:rPr lang="sv-SE" sz="1600" smtClean="0">
                <a:solidFill>
                  <a:schemeClr val="tx1"/>
                </a:solidFill>
              </a:rPr>
              <a:t>Warehouse</a:t>
            </a:r>
            <a:endParaRPr lang="sv-SE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146389"/>
      </p:ext>
    </p:extLst>
  </p:cSld>
  <p:clrMapOvr>
    <a:masterClrMapping/>
  </p:clrMapOvr>
</p:sld>
</file>

<file path=ppt/theme/theme1.xml><?xml version="1.0" encoding="utf-8"?>
<a:theme xmlns:a="http://schemas.openxmlformats.org/drawingml/2006/main" name="Generic Corporate Process and IT Slide Master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Generic Corporate Process and IT Slide Master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5614CA5E17D419663BAFC31ECE549" ma:contentTypeVersion="0" ma:contentTypeDescription="Create a new document." ma:contentTypeScope="" ma:versionID="c11e0b54e9c1620200f40ff31c6dcd8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56FA59-BEC2-4098-88CC-1755CDF2CE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5DF312A-D667-4EEF-92F3-88C0099FCEB4}">
  <ds:schemaRefs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44BA2B2-0885-48A0-B600-0F9090027F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Generic Corporate Process and IT Slide Master.potm</Template>
  <TotalTime>0</TotalTime>
  <Words>790</Words>
  <Application>Microsoft Office PowerPoint</Application>
  <PresentationFormat>On-screen Show (4:3)</PresentationFormat>
  <Paragraphs>285</Paragraphs>
  <Slides>29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Generic Corporate Process and IT Slide Master</vt:lpstr>
      <vt:lpstr>Office Theme</vt:lpstr>
      <vt:lpstr>1_Generic Corporate Process and IT Slide Master</vt:lpstr>
      <vt:lpstr>DVP Information Model (Conceptual) v0.5 Draft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Information objects / capability  (via applications)</vt:lpstr>
      <vt:lpstr>Example: Database objects / capability  (via applications)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View 1 Applications mapped to Capabilities with status coloring</vt:lpstr>
      <vt:lpstr>Information objects / capability (via applications)</vt:lpstr>
      <vt:lpstr>Document History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2012-02-15T20:29:21Z</dcterms:created>
  <dcterms:modified xsi:type="dcterms:W3CDTF">2016-10-26T07:45:39Z</dcterms:modified>
  <cp:category>Process and IT Slide master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0x01010028A5614CA5E17D419663BAFC31ECE549</vt:lpwstr>
  </property>
  <property fmtid="{D5CDD505-2E9C-101B-9397-08002B2CF9AE}" pid="3" name="Publication Date">
    <vt:lpwstr>2012-02-06T00:00:00+01:00</vt:lpwstr>
  </property>
  <property fmtid="{D5CDD505-2E9C-101B-9397-08002B2CF9AE}" pid="4" name="Owner">
    <vt:lpwstr>Palmgren Ingemar16</vt:lpwstr>
  </property>
  <property fmtid="{D5CDD505-2E9C-101B-9397-08002B2CF9AE}" pid="5" name="_Version">
    <vt:lpwstr>1.0</vt:lpwstr>
  </property>
  <property fmtid="{D5CDD505-2E9C-101B-9397-08002B2CF9AE}" pid="6" name="Comment">
    <vt:lpwstr>P&amp;IT Slide master</vt:lpwstr>
  </property>
</Properties>
</file>