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  <p:sldMasterId id="2147483672" r:id="rId16"/>
  </p:sldMasterIdLst>
  <p:sldIdLst>
    <p:sldId id="256" r:id="rId17"/>
    <p:sldId id="257" r:id="rId18"/>
    <p:sldId id="264" r:id="rId19"/>
    <p:sldId id="258" r:id="rId20"/>
    <p:sldId id="259" r:id="rId21"/>
    <p:sldId id="261" r:id="rId22"/>
    <p:sldId id="268" r:id="rId23"/>
    <p:sldId id="262" r:id="rId24"/>
    <p:sldId id="263" r:id="rId25"/>
    <p:sldId id="265" r:id="rId26"/>
    <p:sldId id="260" r:id="rId27"/>
    <p:sldId id="267" r:id="rId28"/>
    <p:sldId id="269" r:id="rId29"/>
    <p:sldId id="270" r:id="rId30"/>
    <p:sldId id="286" r:id="rId31"/>
    <p:sldId id="282" r:id="rId32"/>
    <p:sldId id="285" r:id="rId33"/>
    <p:sldId id="266" r:id="rId34"/>
    <p:sldId id="283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2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275072"/>
        <c:axId val="180276608"/>
      </c:barChart>
      <c:catAx>
        <c:axId val="18027507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3175"/>
        </c:spPr>
        <c:crossAx val="180276608"/>
        <c:crosses val="autoZero"/>
        <c:auto val="1"/>
        <c:lblAlgn val="ctr"/>
        <c:lblOffset val="100"/>
        <c:noMultiLvlLbl val="0"/>
      </c:catAx>
      <c:valAx>
        <c:axId val="180276608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180275072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33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80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321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5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3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9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1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51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07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05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1766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2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39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5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1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399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921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1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1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19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9007-3CAD-4B42-97D8-9C2AF26758A2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C650-D292-4E98-BFCB-F8D99DD504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49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1C4B-2A92-4796-9DCB-20C5F20AA2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45ED-C0D8-4535-BF8E-13D881A35F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image" Target="../media/image19.png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14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jpg"/><Relationship Id="rId2" Type="http://schemas.openxmlformats.org/officeDocument/2006/relationships/customXml" Target="../../customXml/item4.xml"/><Relationship Id="rId16" Type="http://schemas.openxmlformats.org/officeDocument/2006/relationships/chart" Target="../charts/chart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10.xml"/><Relationship Id="rId15" Type="http://schemas.openxmlformats.org/officeDocument/2006/relationships/image" Target="../media/image21.emf"/><Relationship Id="rId10" Type="http://schemas.openxmlformats.org/officeDocument/2006/relationships/customXml" Target="../../customXml/item5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3.xml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197407" y="1000787"/>
            <a:ext cx="4140460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GTDM Pre Compiler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4190235" y="180878"/>
            <a:ext cx="4140460" cy="57606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GTDM</a:t>
            </a:r>
            <a:endParaRPr lang="sv-SE" dirty="0"/>
          </a:p>
        </p:txBody>
      </p:sp>
      <p:sp>
        <p:nvSpPr>
          <p:cNvPr id="53" name="Rounded Rectangle 52">
            <a:hlinkClick r:id="rId2" action="ppaction://hlinksldjump"/>
          </p:cNvPr>
          <p:cNvSpPr/>
          <p:nvPr/>
        </p:nvSpPr>
        <p:spPr>
          <a:xfrm>
            <a:off x="7274035" y="2088891"/>
            <a:ext cx="936104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Stand Alone  Testing</a:t>
            </a:r>
            <a:endParaRPr lang="sv-SE" dirty="0"/>
          </a:p>
        </p:txBody>
      </p:sp>
      <p:grpSp>
        <p:nvGrpSpPr>
          <p:cNvPr id="54" name="Group 53"/>
          <p:cNvGrpSpPr/>
          <p:nvPr/>
        </p:nvGrpSpPr>
        <p:grpSpPr>
          <a:xfrm>
            <a:off x="7821805" y="1425850"/>
            <a:ext cx="288032" cy="810425"/>
            <a:chOff x="780977" y="3356992"/>
            <a:chExt cx="288032" cy="819669"/>
          </a:xfrm>
        </p:grpSpPr>
        <p:cxnSp>
          <p:nvCxnSpPr>
            <p:cNvPr id="59" name="Straight Connector 58"/>
            <p:cNvCxnSpPr>
              <a:stCxn id="60" idx="4"/>
            </p:cNvCxnSpPr>
            <p:nvPr/>
          </p:nvCxnSpPr>
          <p:spPr>
            <a:xfrm>
              <a:off x="924993" y="3645024"/>
              <a:ext cx="0" cy="382572"/>
            </a:xfrm>
            <a:prstGeom prst="lin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>
              <a:off x="780977" y="3888629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452743" y="1425850"/>
            <a:ext cx="288032" cy="810425"/>
            <a:chOff x="780977" y="3356992"/>
            <a:chExt cx="288032" cy="819669"/>
          </a:xfrm>
        </p:grpSpPr>
        <p:cxnSp>
          <p:nvCxnSpPr>
            <p:cNvPr id="63" name="Straight Connector 62"/>
            <p:cNvCxnSpPr>
              <a:stCxn id="64" idx="4"/>
            </p:cNvCxnSpPr>
            <p:nvPr/>
          </p:nvCxnSpPr>
          <p:spPr>
            <a:xfrm>
              <a:off x="924993" y="3645024"/>
              <a:ext cx="0" cy="382572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780977" y="388862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175956" y="2081334"/>
            <a:ext cx="1080120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RDM</a:t>
            </a:r>
            <a:endParaRPr lang="sv-SE" dirty="0"/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5835173" y="2069998"/>
            <a:ext cx="936104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TC  Testing</a:t>
            </a:r>
            <a:endParaRPr lang="sv-SE" dirty="0"/>
          </a:p>
        </p:txBody>
      </p:sp>
      <p:grpSp>
        <p:nvGrpSpPr>
          <p:cNvPr id="55" name="Group 54"/>
          <p:cNvGrpSpPr/>
          <p:nvPr/>
        </p:nvGrpSpPr>
        <p:grpSpPr>
          <a:xfrm>
            <a:off x="4572363" y="1398873"/>
            <a:ext cx="288032" cy="813518"/>
            <a:chOff x="780977" y="3356992"/>
            <a:chExt cx="288032" cy="852687"/>
          </a:xfrm>
        </p:grpSpPr>
        <p:cxnSp>
          <p:nvCxnSpPr>
            <p:cNvPr id="56" name="Straight Connector 55"/>
            <p:cNvCxnSpPr>
              <a:stCxn id="57" idx="4"/>
            </p:cNvCxnSpPr>
            <p:nvPr/>
          </p:nvCxnSpPr>
          <p:spPr>
            <a:xfrm>
              <a:off x="924993" y="3645024"/>
              <a:ext cx="0" cy="420639"/>
            </a:xfrm>
            <a:prstGeom prst="lin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Oval 57"/>
            <p:cNvSpPr/>
            <p:nvPr/>
          </p:nvSpPr>
          <p:spPr>
            <a:xfrm>
              <a:off x="780977" y="3921647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48746" y="1412777"/>
            <a:ext cx="295462" cy="799614"/>
            <a:chOff x="780977" y="3356992"/>
            <a:chExt cx="295462" cy="808734"/>
          </a:xfrm>
        </p:grpSpPr>
        <p:cxnSp>
          <p:nvCxnSpPr>
            <p:cNvPr id="52" name="Straight Connector 51"/>
            <p:cNvCxnSpPr>
              <a:stCxn id="50" idx="4"/>
            </p:cNvCxnSpPr>
            <p:nvPr/>
          </p:nvCxnSpPr>
          <p:spPr>
            <a:xfrm>
              <a:off x="924993" y="3645024"/>
              <a:ext cx="0" cy="376686"/>
            </a:xfrm>
            <a:prstGeom prst="lin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50"/>
            <p:cNvSpPr/>
            <p:nvPr/>
          </p:nvSpPr>
          <p:spPr>
            <a:xfrm>
              <a:off x="788407" y="3877694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95536" y="2057009"/>
            <a:ext cx="1080120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GHOST</a:t>
            </a:r>
            <a:endParaRPr lang="sv-SE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2339752" y="2057009"/>
            <a:ext cx="1296144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Config. Tool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395536" y="4865321"/>
            <a:ext cx="7992888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Collaboration Platform DB &amp; Services</a:t>
            </a:r>
            <a:endParaRPr lang="sv-SE" dirty="0"/>
          </a:p>
        </p:txBody>
      </p:sp>
      <p:grpSp>
        <p:nvGrpSpPr>
          <p:cNvPr id="15" name="Group 14"/>
          <p:cNvGrpSpPr/>
          <p:nvPr/>
        </p:nvGrpSpPr>
        <p:grpSpPr>
          <a:xfrm>
            <a:off x="780977" y="3857209"/>
            <a:ext cx="288032" cy="1152128"/>
            <a:chOff x="780977" y="3356992"/>
            <a:chExt cx="288032" cy="1152128"/>
          </a:xfrm>
        </p:grpSpPr>
        <p:sp>
          <p:nvSpPr>
            <p:cNvPr id="10" name="Oval 9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780977" y="42210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Straight Connector 12"/>
            <p:cNvCxnSpPr>
              <a:stCxn id="10" idx="4"/>
              <a:endCxn id="11" idx="0"/>
            </p:cNvCxnSpPr>
            <p:nvPr/>
          </p:nvCxnSpPr>
          <p:spPr>
            <a:xfrm>
              <a:off x="924993" y="3645024"/>
              <a:ext cx="0" cy="576064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331640" y="2885101"/>
            <a:ext cx="1152128" cy="288032"/>
            <a:chOff x="1331640" y="2384884"/>
            <a:chExt cx="1152128" cy="288032"/>
          </a:xfrm>
        </p:grpSpPr>
        <p:sp>
          <p:nvSpPr>
            <p:cNvPr id="17" name="Oval 16"/>
            <p:cNvSpPr/>
            <p:nvPr/>
          </p:nvSpPr>
          <p:spPr>
            <a:xfrm rot="16200000">
              <a:off x="1331640" y="2384884"/>
              <a:ext cx="288032" cy="288032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16200000">
              <a:off x="2195736" y="2384884"/>
              <a:ext cx="288032" cy="288032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9" name="Straight Connector 18"/>
            <p:cNvCxnSpPr>
              <a:stCxn id="17" idx="4"/>
              <a:endCxn id="18" idx="0"/>
            </p:cNvCxnSpPr>
            <p:nvPr/>
          </p:nvCxnSpPr>
          <p:spPr>
            <a:xfrm rot="16200000">
              <a:off x="1907704" y="2240868"/>
              <a:ext cx="0" cy="57606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Oval 65"/>
          <p:cNvSpPr/>
          <p:nvPr/>
        </p:nvSpPr>
        <p:spPr>
          <a:xfrm rot="16200000">
            <a:off x="3491880" y="2900063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66"/>
          <p:cNvSpPr/>
          <p:nvPr/>
        </p:nvSpPr>
        <p:spPr>
          <a:xfrm rot="16200000">
            <a:off x="4031940" y="2900063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oup 19"/>
          <p:cNvGrpSpPr/>
          <p:nvPr/>
        </p:nvGrpSpPr>
        <p:grpSpPr>
          <a:xfrm>
            <a:off x="4572000" y="3870198"/>
            <a:ext cx="288032" cy="1152128"/>
            <a:chOff x="780977" y="3356992"/>
            <a:chExt cx="288032" cy="1152128"/>
          </a:xfrm>
        </p:grpSpPr>
        <p:sp>
          <p:nvSpPr>
            <p:cNvPr id="21" name="Oval 20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>
              <a:off x="780977" y="42210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924993" y="3645024"/>
              <a:ext cx="0" cy="576064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771800" y="3857209"/>
            <a:ext cx="288032" cy="1152128"/>
            <a:chOff x="780977" y="3356992"/>
            <a:chExt cx="288032" cy="1152128"/>
          </a:xfrm>
        </p:grpSpPr>
        <p:sp>
          <p:nvSpPr>
            <p:cNvPr id="29" name="Oval 28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780977" y="42210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924993" y="3645024"/>
              <a:ext cx="0" cy="576064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156176" y="3870198"/>
            <a:ext cx="288032" cy="1152128"/>
            <a:chOff x="780977" y="3356992"/>
            <a:chExt cx="288032" cy="1152128"/>
          </a:xfrm>
        </p:grpSpPr>
        <p:sp>
          <p:nvSpPr>
            <p:cNvPr id="45" name="Oval 44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780977" y="42210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924993" y="3645024"/>
              <a:ext cx="0" cy="576064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1" name="Straight Connector 70"/>
          <p:cNvCxnSpPr>
            <a:stCxn id="66" idx="4"/>
            <a:endCxn id="67" idx="0"/>
          </p:cNvCxnSpPr>
          <p:nvPr/>
        </p:nvCxnSpPr>
        <p:spPr>
          <a:xfrm>
            <a:off x="3779912" y="3044079"/>
            <a:ext cx="25202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Oval 74"/>
          <p:cNvSpPr/>
          <p:nvPr/>
        </p:nvSpPr>
        <p:spPr>
          <a:xfrm rot="16200000">
            <a:off x="5122911" y="2909426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Oval 76"/>
          <p:cNvSpPr/>
          <p:nvPr/>
        </p:nvSpPr>
        <p:spPr>
          <a:xfrm rot="16200000">
            <a:off x="5691157" y="2908530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8" name="Straight Connector 77"/>
          <p:cNvCxnSpPr>
            <a:stCxn id="75" idx="4"/>
            <a:endCxn id="77" idx="0"/>
          </p:cNvCxnSpPr>
          <p:nvPr/>
        </p:nvCxnSpPr>
        <p:spPr>
          <a:xfrm flipV="1">
            <a:off x="5410943" y="3052546"/>
            <a:ext cx="280214" cy="89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Oval 83"/>
          <p:cNvSpPr/>
          <p:nvPr/>
        </p:nvSpPr>
        <p:spPr>
          <a:xfrm rot="16200000">
            <a:off x="8244408" y="502232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Oval 84"/>
          <p:cNvSpPr/>
          <p:nvPr/>
        </p:nvSpPr>
        <p:spPr>
          <a:xfrm rot="16200000">
            <a:off x="8172400" y="11247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Elbow Connector 11"/>
          <p:cNvCxnSpPr>
            <a:stCxn id="84" idx="4"/>
            <a:endCxn id="85" idx="4"/>
          </p:cNvCxnSpPr>
          <p:nvPr/>
        </p:nvCxnSpPr>
        <p:spPr>
          <a:xfrm flipH="1" flipV="1">
            <a:off x="8460432" y="1268760"/>
            <a:ext cx="72008" cy="3897582"/>
          </a:xfrm>
          <a:prstGeom prst="bentConnector3">
            <a:avLst>
              <a:gd name="adj1" fmla="val -317465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/>
          <p:nvPr/>
        </p:nvCxnSpPr>
        <p:spPr>
          <a:xfrm rot="5400000" flipH="1" flipV="1">
            <a:off x="5528209" y="1890377"/>
            <a:ext cx="12700" cy="4504706"/>
          </a:xfrm>
          <a:prstGeom prst="bentConnector3">
            <a:avLst>
              <a:gd name="adj1" fmla="val -180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Oval 69"/>
          <p:cNvSpPr/>
          <p:nvPr/>
        </p:nvSpPr>
        <p:spPr>
          <a:xfrm rot="16200000">
            <a:off x="492945" y="6803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Oval 71"/>
          <p:cNvSpPr/>
          <p:nvPr/>
        </p:nvSpPr>
        <p:spPr>
          <a:xfrm rot="16200000">
            <a:off x="1689168" y="692696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/>
          <p:cNvSpPr txBox="1"/>
          <p:nvPr/>
        </p:nvSpPr>
        <p:spPr>
          <a:xfrm>
            <a:off x="804319" y="728990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META DATA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00789" y="728990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FILES / MEASUREMENT DATA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 rot="16200000">
            <a:off x="3131840" y="3855839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 rot="16200000">
            <a:off x="7636546" y="3889091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ounded Rectangle 75"/>
          <p:cNvSpPr/>
          <p:nvPr/>
        </p:nvSpPr>
        <p:spPr>
          <a:xfrm>
            <a:off x="395536" y="5805264"/>
            <a:ext cx="7992888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BI Solutions </a:t>
            </a:r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(Monitoring test activities, progress, test vehicle location, ...)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stCxn id="9" idx="2"/>
            <a:endCxn id="76" idx="0"/>
          </p:cNvCxnSpPr>
          <p:nvPr/>
        </p:nvCxnSpPr>
        <p:spPr>
          <a:xfrm>
            <a:off x="4391980" y="5441385"/>
            <a:ext cx="0" cy="36387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Oval 79"/>
          <p:cNvSpPr/>
          <p:nvPr/>
        </p:nvSpPr>
        <p:spPr>
          <a:xfrm>
            <a:off x="4247964" y="56612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Oval 80"/>
          <p:cNvSpPr/>
          <p:nvPr/>
        </p:nvSpPr>
        <p:spPr>
          <a:xfrm>
            <a:off x="4247964" y="52973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6876256" y="5481439"/>
            <a:ext cx="1436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(</a:t>
            </a:r>
            <a:r>
              <a:rPr lang="sv-SE" sz="1200" smtClean="0"/>
              <a:t>EDB Environment?)</a:t>
            </a:r>
            <a:endParaRPr lang="sv-SE" dirty="0"/>
          </a:p>
        </p:txBody>
      </p:sp>
      <p:grpSp>
        <p:nvGrpSpPr>
          <p:cNvPr id="83" name="Group 82"/>
          <p:cNvGrpSpPr/>
          <p:nvPr/>
        </p:nvGrpSpPr>
        <p:grpSpPr>
          <a:xfrm>
            <a:off x="5486091" y="612926"/>
            <a:ext cx="262920" cy="525641"/>
            <a:chOff x="780977" y="3356992"/>
            <a:chExt cx="288032" cy="819669"/>
          </a:xfrm>
        </p:grpSpPr>
        <p:cxnSp>
          <p:nvCxnSpPr>
            <p:cNvPr id="86" name="Straight Connector 85"/>
            <p:cNvCxnSpPr>
              <a:stCxn id="87" idx="4"/>
            </p:cNvCxnSpPr>
            <p:nvPr/>
          </p:nvCxnSpPr>
          <p:spPr>
            <a:xfrm>
              <a:off x="924993" y="3645024"/>
              <a:ext cx="0" cy="382572"/>
            </a:xfrm>
            <a:prstGeom prst="lin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Oval 87"/>
            <p:cNvSpPr/>
            <p:nvPr/>
          </p:nvSpPr>
          <p:spPr>
            <a:xfrm>
              <a:off x="780977" y="3888629"/>
              <a:ext cx="288032" cy="2880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776441" y="601284"/>
            <a:ext cx="262920" cy="525641"/>
            <a:chOff x="780977" y="3356992"/>
            <a:chExt cx="288032" cy="819669"/>
          </a:xfrm>
        </p:grpSpPr>
        <p:cxnSp>
          <p:nvCxnSpPr>
            <p:cNvPr id="90" name="Straight Connector 89"/>
            <p:cNvCxnSpPr>
              <a:stCxn id="91" idx="4"/>
            </p:cNvCxnSpPr>
            <p:nvPr/>
          </p:nvCxnSpPr>
          <p:spPr>
            <a:xfrm>
              <a:off x="924993" y="3645024"/>
              <a:ext cx="0" cy="382572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780977" y="33569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Oval 91"/>
            <p:cNvSpPr/>
            <p:nvPr/>
          </p:nvSpPr>
          <p:spPr>
            <a:xfrm>
              <a:off x="780977" y="388862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558" y="61218"/>
            <a:ext cx="371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COLLABORATION PLATFORM OVERVIEW</a:t>
            </a:r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/>
          <p:cNvSpPr/>
          <p:nvPr/>
        </p:nvSpPr>
        <p:spPr>
          <a:xfrm rot="16570389">
            <a:off x="1893772" y="2113494"/>
            <a:ext cx="2596109" cy="3026705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Arc 24"/>
          <p:cNvSpPr/>
          <p:nvPr/>
        </p:nvSpPr>
        <p:spPr>
          <a:xfrm rot="21070037">
            <a:off x="4350364" y="2383675"/>
            <a:ext cx="2981520" cy="3394954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Flowchart: Predefined Process 13"/>
          <p:cNvSpPr/>
          <p:nvPr/>
        </p:nvSpPr>
        <p:spPr>
          <a:xfrm>
            <a:off x="1043608" y="3548214"/>
            <a:ext cx="1296144" cy="8318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TestCase MANAGER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Predefined Process 15"/>
          <p:cNvSpPr/>
          <p:nvPr/>
        </p:nvSpPr>
        <p:spPr>
          <a:xfrm>
            <a:off x="3817416" y="4287433"/>
            <a:ext cx="1296144" cy="8646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TestCase ANALYSIS TOOLS</a:t>
            </a:r>
          </a:p>
          <a:p>
            <a:pPr algn="ctr"/>
            <a:r>
              <a:rPr lang="sv-SE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(Ex. Refiner, ,,,)</a:t>
            </a:r>
            <a:endParaRPr lang="sv-SE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75" y="1916832"/>
            <a:ext cx="912420" cy="912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21" y="1972007"/>
            <a:ext cx="538415" cy="6933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19872" y="1358946"/>
            <a:ext cx="2086615" cy="178202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3779912" y="2780928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eFACTS SERVICES AND 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1682414" y="2247373"/>
            <a:ext cx="1008112" cy="600182"/>
          </a:xfrm>
          <a:prstGeom prst="snip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Instruction Package</a:t>
            </a:r>
          </a:p>
          <a:p>
            <a:pPr algn="ctr"/>
            <a:endParaRPr lang="sv-SE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  <p:sp>
        <p:nvSpPr>
          <p:cNvPr id="27" name="Snip and Round Single Corner Rectangle 26"/>
          <p:cNvSpPr/>
          <p:nvPr/>
        </p:nvSpPr>
        <p:spPr>
          <a:xfrm>
            <a:off x="6284494" y="2518716"/>
            <a:ext cx="1008112" cy="862978"/>
          </a:xfrm>
          <a:prstGeom prst="snip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Instruction Package + RESULT DATA</a:t>
            </a:r>
          </a:p>
          <a:p>
            <a:pPr algn="ctr"/>
            <a:endParaRPr lang="sv-S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NEW, RESUME, PAUS, READY</a:t>
            </a:r>
            <a:endParaRPr lang="sv-SE" sz="7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13" idx="2"/>
            <a:endCxn id="16" idx="0"/>
          </p:cNvCxnSpPr>
          <p:nvPr/>
        </p:nvCxnSpPr>
        <p:spPr>
          <a:xfrm>
            <a:off x="4463180" y="3140967"/>
            <a:ext cx="2308" cy="114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96583" y="631942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3622010" y="567650"/>
            <a:ext cx="255135" cy="2365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7" name="Straight Arrow Connector 36"/>
          <p:cNvCxnSpPr>
            <a:endCxn id="34" idx="4"/>
          </p:cNvCxnSpPr>
          <p:nvPr/>
        </p:nvCxnSpPr>
        <p:spPr>
          <a:xfrm flipH="1" flipV="1">
            <a:off x="3749578" y="804178"/>
            <a:ext cx="1" cy="554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9576" y="1370834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</a:p>
          <a:p>
            <a:pPr algn="ctr"/>
            <a:r>
              <a:rPr lang="sv-SE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sv-S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Elbow Connector 40"/>
          <p:cNvCxnSpPr>
            <a:endCxn id="33" idx="2"/>
          </p:cNvCxnSpPr>
          <p:nvPr/>
        </p:nvCxnSpPr>
        <p:spPr>
          <a:xfrm flipV="1">
            <a:off x="5058483" y="750206"/>
            <a:ext cx="2738100" cy="623197"/>
          </a:xfrm>
          <a:prstGeom prst="bentConnector3">
            <a:avLst>
              <a:gd name="adj1" fmla="val -93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4"/>
          </p:cNvCxnSpPr>
          <p:nvPr/>
        </p:nvCxnSpPr>
        <p:spPr>
          <a:xfrm flipV="1">
            <a:off x="7924151" y="868470"/>
            <a:ext cx="0" cy="29583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33412" y="2605569"/>
            <a:ext cx="1008112" cy="7672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MEASUREMENTDATA</a:t>
            </a:r>
          </a:p>
          <a:p>
            <a:pPr algn="ctr"/>
            <a:endParaRPr lang="sv-SE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PAUS, READY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24809" y="4185241"/>
            <a:ext cx="899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SERVICES)</a:t>
            </a:r>
            <a:endParaRPr lang="sv-SE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5201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28917" y="429768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30268" y="1383159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>
                <a:latin typeface="Arial" panose="020B0604020202020204" pitchFamily="34" charset="0"/>
                <a:cs typeface="Arial" panose="020B0604020202020204" pitchFamily="34" charset="0"/>
              </a:rPr>
              <a:t>COLLECTOR</a:t>
            </a:r>
          </a:p>
          <a:p>
            <a:pPr algn="ctr"/>
            <a:r>
              <a:rPr lang="sv-SE" sz="7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62" name="Oval 61"/>
          <p:cNvSpPr/>
          <p:nvPr/>
        </p:nvSpPr>
        <p:spPr>
          <a:xfrm>
            <a:off x="4419358" y="582932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Box 63"/>
          <p:cNvSpPr txBox="1"/>
          <p:nvPr/>
        </p:nvSpPr>
        <p:spPr>
          <a:xfrm>
            <a:off x="3998978" y="138315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GTDM EXPORT</a:t>
            </a:r>
            <a:endParaRPr lang="sv-SE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7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535594" y="816066"/>
            <a:ext cx="1" cy="554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14448" y="477252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GTDM PC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55494" y="2249664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VCN/4G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83958" y="226532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VCN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88224" y="3842870"/>
            <a:ext cx="2206871" cy="1962394"/>
            <a:chOff x="6685609" y="3626846"/>
            <a:chExt cx="2206871" cy="1962394"/>
          </a:xfrm>
        </p:grpSpPr>
        <p:sp>
          <p:nvSpPr>
            <p:cNvPr id="15" name="Flowchart: Predefined Process 14"/>
            <p:cNvSpPr/>
            <p:nvPr/>
          </p:nvSpPr>
          <p:spPr>
            <a:xfrm>
              <a:off x="7178230" y="4013848"/>
              <a:ext cx="1296144" cy="553299"/>
            </a:xfrm>
            <a:prstGeom prst="flowChartPredefined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TEI</a:t>
              </a:r>
            </a:p>
            <a:p>
              <a:pPr algn="ctr"/>
              <a:r>
                <a:rPr lang="sv-SE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(TEST EXECUTION INTERFACE)</a:t>
              </a:r>
              <a:endParaRPr lang="sv-SE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7296869" y="4972099"/>
              <a:ext cx="864096" cy="360040"/>
            </a:xfrm>
            <a:prstGeom prst="cube">
              <a:avLst>
                <a:gd name="adj" fmla="val 5694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" name="Straight Arrow Connector 9"/>
            <p:cNvCxnSpPr>
              <a:stCxn id="15" idx="2"/>
              <a:endCxn id="8" idx="0"/>
            </p:cNvCxnSpPr>
            <p:nvPr/>
          </p:nvCxnSpPr>
          <p:spPr>
            <a:xfrm>
              <a:off x="7826302" y="4567147"/>
              <a:ext cx="5129" cy="4049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38734" y="5149795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Mea.Sys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685609" y="3626846"/>
              <a:ext cx="2206871" cy="1962394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02376" y="3651062"/>
              <a:ext cx="7569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 VEHICLE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7175" y="175852"/>
            <a:ext cx="1970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TestCase TESTING ”STEP 2”</a:t>
            </a:r>
            <a:endParaRPr lang="sv-S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0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05732" y="2334049"/>
            <a:ext cx="3972960" cy="3344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33" y="548680"/>
            <a:ext cx="8110950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Test Case / Test Routine</a:t>
            </a:r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577205"/>
            <a:ext cx="3967132" cy="57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Results</a:t>
            </a:r>
          </a:p>
          <a:p>
            <a:pPr algn="ctr"/>
            <a:r>
              <a:rPr lang="sv-SE" sz="700" dirty="0" smtClean="0">
                <a:solidFill>
                  <a:prstClr val="white"/>
                </a:solidFill>
              </a:rPr>
              <a:t>All data and information generated that describes the outcome of the test component.</a:t>
            </a:r>
            <a:endParaRPr lang="sv-SE" sz="7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608262"/>
            <a:ext cx="720080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prstClr val="black"/>
                </a:solidFill>
              </a:rPr>
              <a:t>UDS</a:t>
            </a:r>
            <a:endParaRPr lang="sv-SE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9672" y="2603411"/>
            <a:ext cx="11881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prstClr val="black"/>
                </a:solidFill>
              </a:rPr>
              <a:t>Status</a:t>
            </a:r>
            <a:endParaRPr lang="sv-SE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817" y="2600606"/>
            <a:ext cx="130283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Logged Data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37674" y="2991997"/>
            <a:ext cx="1152128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Ok/Nok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Confirmation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Gradings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...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02509" y="2998097"/>
            <a:ext cx="1296144" cy="10081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Logfiles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Environmental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...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056" y="1577205"/>
            <a:ext cx="1512168" cy="580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Dynamic Info</a:t>
            </a:r>
          </a:p>
          <a:p>
            <a:pPr algn="ctr"/>
            <a:r>
              <a:rPr lang="sv-SE" sz="700" dirty="0" smtClean="0">
                <a:solidFill>
                  <a:prstClr val="white"/>
                </a:solidFill>
              </a:rPr>
              <a:t>Meta data that can be altered during the test.</a:t>
            </a:r>
            <a:endParaRPr lang="sv-SE" sz="700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76056" y="2343925"/>
            <a:ext cx="1512168" cy="10801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Driver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Trailer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Logger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...</a:t>
            </a:r>
          </a:p>
          <a:p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6326" y="1577205"/>
            <a:ext cx="1656184" cy="580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Static Info</a:t>
            </a:r>
          </a:p>
          <a:p>
            <a:pPr algn="ctr"/>
            <a:r>
              <a:rPr lang="sv-SE" sz="700" dirty="0" smtClean="0">
                <a:solidFill>
                  <a:prstClr val="white"/>
                </a:solidFill>
              </a:rPr>
              <a:t>Meta data that is valid for the whole test.</a:t>
            </a:r>
            <a:endParaRPr lang="sv-SE" sz="70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66326" y="2338142"/>
            <a:ext cx="1656184" cy="1378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Vehicle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Vehicle Spec. +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Truck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SWR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Test 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...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43808" y="4372839"/>
            <a:ext cx="1440160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Vehicle Id readout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GPS 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Amb.Temp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Milage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...</a:t>
            </a:r>
            <a:endParaRPr lang="sv-SE" sz="1000" dirty="0">
              <a:solidFill>
                <a:prstClr val="black"/>
              </a:solidFill>
            </a:endParaRPr>
          </a:p>
        </p:txBody>
      </p:sp>
      <p:cxnSp>
        <p:nvCxnSpPr>
          <p:cNvPr id="19" name="Elbow Connector 18"/>
          <p:cNvCxnSpPr>
            <a:stCxn id="17" idx="3"/>
          </p:cNvCxnSpPr>
          <p:nvPr/>
        </p:nvCxnSpPr>
        <p:spPr>
          <a:xfrm flipH="1" flipV="1">
            <a:off x="4047945" y="3424045"/>
            <a:ext cx="236023" cy="1452850"/>
          </a:xfrm>
          <a:prstGeom prst="bentConnector4">
            <a:avLst>
              <a:gd name="adj1" fmla="val -96855"/>
              <a:gd name="adj2" fmla="val 10011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32140" y="4006209"/>
            <a:ext cx="2016224" cy="520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prstClr val="white"/>
                </a:solidFill>
              </a:rPr>
              <a:t>Post Measurement Info</a:t>
            </a:r>
          </a:p>
          <a:p>
            <a:pPr algn="ctr"/>
            <a:r>
              <a:rPr lang="sv-SE" sz="700" dirty="0" smtClean="0">
                <a:solidFill>
                  <a:prstClr val="white"/>
                </a:solidFill>
              </a:rPr>
              <a:t>Meta data that is attached after the test during analysis and post processing.</a:t>
            </a:r>
            <a:endParaRPr lang="sv-SE" sz="700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2140" y="4677992"/>
            <a:ext cx="2016224" cy="10003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PROTUS Report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Statistic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Correlation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Data Properties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prstClr val="black"/>
                </a:solidFill>
              </a:rPr>
              <a:t>...</a:t>
            </a:r>
            <a:endParaRPr lang="sv-SE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14808" y="890910"/>
            <a:ext cx="3096344" cy="13681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GTDM</a:t>
            </a:r>
          </a:p>
          <a:p>
            <a:pPr algn="ctr"/>
            <a:r>
              <a:rPr lang="sv-SE" dirty="0" smtClean="0"/>
              <a:t>SERVER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0" y="3487612"/>
            <a:ext cx="912420" cy="91242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4362980" y="2259062"/>
            <a:ext cx="0" cy="1228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06943" y="2564904"/>
            <a:ext cx="2199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/>
              <a:t>API</a:t>
            </a:r>
          </a:p>
          <a:p>
            <a:pPr algn="ctr"/>
            <a:r>
              <a:rPr lang="sv-SE" sz="1050" dirty="0"/>
              <a:t>UPLOADING MEASUREMENT </a:t>
            </a:r>
            <a:r>
              <a:rPr lang="sv-SE" sz="1050" dirty="0" smtClean="0"/>
              <a:t>DATA</a:t>
            </a:r>
          </a:p>
          <a:p>
            <a:pPr algn="ctr"/>
            <a:r>
              <a:rPr lang="sv-SE" sz="1050" dirty="0" smtClean="0"/>
              <a:t>INSTRUCTIONS FOR PREPROCESSING</a:t>
            </a:r>
            <a:endParaRPr lang="sv-SE" sz="1050" dirty="0"/>
          </a:p>
          <a:p>
            <a:pPr algn="ctr"/>
            <a:r>
              <a:rPr lang="sv-SE" sz="1050" dirty="0" smtClean="0"/>
              <a:t>(SEARCH </a:t>
            </a:r>
            <a:r>
              <a:rPr lang="sv-SE" sz="1050" dirty="0"/>
              <a:t>&amp; DOWNLOADING </a:t>
            </a:r>
            <a:r>
              <a:rPr lang="sv-SE" sz="1050" dirty="0" smtClean="0"/>
              <a:t>DATA) </a:t>
            </a:r>
            <a:endParaRPr lang="sv-SE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28" y="1250950"/>
            <a:ext cx="648072" cy="64807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" idx="3"/>
            <a:endCxn id="9" idx="1"/>
          </p:cNvCxnSpPr>
          <p:nvPr/>
        </p:nvCxnSpPr>
        <p:spPr>
          <a:xfrm>
            <a:off x="5911152" y="1574986"/>
            <a:ext cx="1584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0872" y="4267347"/>
            <a:ext cx="1965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smtClean="0"/>
              <a:t>COMMON SERVER APPLICATION</a:t>
            </a:r>
          </a:p>
          <a:p>
            <a:pPr algn="ctr"/>
            <a:r>
              <a:rPr lang="sv-SE" sz="1050" dirty="0" smtClean="0"/>
              <a:t>FOR ALL CLIENTS</a:t>
            </a:r>
            <a:endParaRPr lang="sv-SE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6890263" y="692696"/>
            <a:ext cx="185820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smtClean="0"/>
              <a:t>GTDM INTERFACE</a:t>
            </a:r>
          </a:p>
          <a:p>
            <a:pPr algn="ctr"/>
            <a:r>
              <a:rPr lang="sv-SE" sz="1050" dirty="0" smtClean="0"/>
              <a:t>API FOR CLIENT APPLICATIONS</a:t>
            </a:r>
          </a:p>
          <a:p>
            <a:pPr algn="ctr"/>
            <a:r>
              <a:rPr lang="sv-SE" sz="1050" dirty="0" smtClean="0"/>
              <a:t>SEARCH/DOWNLOAD</a:t>
            </a:r>
            <a:endParaRPr lang="sv-SE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726576" y="4267347"/>
            <a:ext cx="2088232" cy="11521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ctangle 17"/>
          <p:cNvSpPr/>
          <p:nvPr/>
        </p:nvSpPr>
        <p:spPr>
          <a:xfrm>
            <a:off x="798584" y="4383616"/>
            <a:ext cx="720080" cy="5172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METADATA</a:t>
            </a:r>
            <a:r>
              <a:rPr lang="sv-SE" sz="1100" dirty="0" smtClean="0"/>
              <a:t> idRef</a:t>
            </a:r>
            <a:endParaRPr lang="sv-SE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5911152" y="4458309"/>
            <a:ext cx="2304256" cy="11637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      RDM, eFACTS,....</a:t>
            </a:r>
            <a:endParaRPr lang="sv-SE" sz="1100" dirty="0"/>
          </a:p>
        </p:txBody>
      </p:sp>
      <p:sp>
        <p:nvSpPr>
          <p:cNvPr id="20" name="Rectangle 19"/>
          <p:cNvSpPr/>
          <p:nvPr/>
        </p:nvSpPr>
        <p:spPr>
          <a:xfrm>
            <a:off x="6012160" y="4509120"/>
            <a:ext cx="648297" cy="43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DATA</a:t>
            </a:r>
          </a:p>
          <a:p>
            <a:pPr algn="ctr"/>
            <a:r>
              <a:rPr lang="sv-SE" sz="1100" dirty="0" smtClean="0"/>
              <a:t>idRef</a:t>
            </a:r>
            <a:endParaRPr lang="sv-SE" sz="1100" dirty="0"/>
          </a:p>
        </p:txBody>
      </p:sp>
      <p:cxnSp>
        <p:nvCxnSpPr>
          <p:cNvPr id="22" name="Straight Arrow Connector 21"/>
          <p:cNvCxnSpPr>
            <a:stCxn id="4" idx="3"/>
            <a:endCxn id="15" idx="2"/>
          </p:cNvCxnSpPr>
          <p:nvPr/>
        </p:nvCxnSpPr>
        <p:spPr>
          <a:xfrm flipV="1">
            <a:off x="2742800" y="4682845"/>
            <a:ext cx="1630874" cy="15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  <a:endCxn id="15" idx="2"/>
          </p:cNvCxnSpPr>
          <p:nvPr/>
        </p:nvCxnSpPr>
        <p:spPr>
          <a:xfrm flipH="1" flipV="1">
            <a:off x="4373674" y="4682845"/>
            <a:ext cx="1537478" cy="35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3"/>
            <a:endCxn id="33" idx="2"/>
          </p:cNvCxnSpPr>
          <p:nvPr/>
        </p:nvCxnSpPr>
        <p:spPr>
          <a:xfrm flipV="1">
            <a:off x="4819190" y="2286082"/>
            <a:ext cx="3036232" cy="16577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2903" y="1824417"/>
            <a:ext cx="1545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GUI</a:t>
            </a:r>
          </a:p>
          <a:p>
            <a:pPr algn="ctr"/>
            <a:r>
              <a:rPr lang="sv-SE" sz="1200" dirty="0" smtClean="0"/>
              <a:t>FOR UPLOAD SERVICE</a:t>
            </a:r>
            <a:endParaRPr lang="sv-SE" sz="1200" dirty="0"/>
          </a:p>
        </p:txBody>
      </p:sp>
      <p:sp>
        <p:nvSpPr>
          <p:cNvPr id="36" name="Rectangle 35"/>
          <p:cNvSpPr/>
          <p:nvPr/>
        </p:nvSpPr>
        <p:spPr>
          <a:xfrm>
            <a:off x="3102840" y="1640388"/>
            <a:ext cx="720080" cy="5172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METADATA</a:t>
            </a:r>
            <a:r>
              <a:rPr lang="sv-SE" sz="1100" dirty="0" smtClean="0"/>
              <a:t> idRef</a:t>
            </a:r>
            <a:endParaRPr lang="sv-SE" sz="1100" dirty="0"/>
          </a:p>
        </p:txBody>
      </p:sp>
      <p:sp>
        <p:nvSpPr>
          <p:cNvPr id="37" name="Rectangle 36"/>
          <p:cNvSpPr/>
          <p:nvPr/>
        </p:nvSpPr>
        <p:spPr>
          <a:xfrm>
            <a:off x="4982001" y="1675059"/>
            <a:ext cx="713127" cy="473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DATA</a:t>
            </a:r>
          </a:p>
          <a:p>
            <a:pPr algn="ctr"/>
            <a:r>
              <a:rPr lang="sv-SE" sz="1100" dirty="0" smtClean="0"/>
              <a:t>idRef</a:t>
            </a:r>
            <a:endParaRPr lang="sv-SE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022720" y="4288627"/>
            <a:ext cx="720080" cy="11054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EDB BUSINESS LAYER</a:t>
            </a:r>
            <a:endParaRPr lang="sv-SE" sz="800" dirty="0"/>
          </a:p>
        </p:txBody>
      </p:sp>
      <p:sp>
        <p:nvSpPr>
          <p:cNvPr id="6" name="Rounded Rectangle 5"/>
          <p:cNvSpPr/>
          <p:nvPr/>
        </p:nvSpPr>
        <p:spPr>
          <a:xfrm>
            <a:off x="760864" y="5779515"/>
            <a:ext cx="325220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TEST APPLICATIONS ONLY USING METADATA</a:t>
            </a:r>
          </a:p>
          <a:p>
            <a:pPr algn="ctr"/>
            <a:r>
              <a:rPr lang="sv-SE" sz="1000" dirty="0" smtClean="0"/>
              <a:t>[GHOST, CONFIGURATIONS, ...]</a:t>
            </a:r>
            <a:endParaRPr lang="sv-SE" sz="1000" dirty="0"/>
          </a:p>
        </p:txBody>
      </p: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2382760" y="5394097"/>
            <a:ext cx="4205" cy="385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184" y="5250198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solidFill>
                  <a:schemeClr val="bg1"/>
                </a:solidFill>
              </a:rPr>
              <a:t>TEST APPLICATIONS USING METADATA </a:t>
            </a:r>
          </a:p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AND MEASURMENT DATA</a:t>
            </a:r>
            <a:endParaRPr lang="sv-SE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742800" y="5027221"/>
            <a:ext cx="3168352" cy="198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95" y="2670613"/>
            <a:ext cx="40062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For monitorning of test progress use EDB.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For statistics reporting and KPI’s use EDB.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For MetaData directly related to test measurements use GTDM.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Not all test MetaData stored in TCP are relevant for GTDM</a:t>
            </a:r>
            <a:r>
              <a:rPr lang="sv-SE" sz="1200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4937" y="5027221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TCP DB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980728"/>
            <a:ext cx="666721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GTDM 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Server to Server with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Laptop to Server with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Laptop to Server no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Server to Server no TCP (Rig)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Laptop to GTDM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Adding data to existing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to GTDM (E.g. Diadem analysis files, report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Files to GTDM (Photos, videos, documents,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2388" y="5124417"/>
            <a:ext cx="2520280" cy="12241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5147900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eFACTS, RDM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517232"/>
            <a:ext cx="23839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Road Data</a:t>
            </a:r>
          </a:p>
          <a:p>
            <a:r>
              <a:rPr lang="sv-SE" sz="1050" dirty="0" smtClean="0"/>
              <a:t>eFacts: Mark topics to be sent to GTDM.</a:t>
            </a:r>
          </a:p>
          <a:p>
            <a:pPr algn="ctr"/>
            <a:r>
              <a:rPr lang="sv-SE" sz="1050" dirty="0" smtClean="0"/>
              <a:t>Data files and selected meta data.</a:t>
            </a:r>
            <a:endParaRPr lang="sv-SE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429413" y="4820577"/>
            <a:ext cx="199766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Available Meta Data in eFACTS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TestObject ID (PROTUS)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Vehicle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i="1" dirty="0" smtClean="0"/>
              <a:t>Variant Spec Version (Phase)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i="1" dirty="0" smtClean="0"/>
              <a:t>Variant Spec (All VF’s</a:t>
            </a:r>
            <a:r>
              <a:rPr lang="sv-SE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Test 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Test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Start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 smtClean="0"/>
              <a:t>Measurement System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2843808" y="2348879"/>
            <a:ext cx="3168352" cy="21086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3073545" y="2384277"/>
            <a:ext cx="274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GTDM PreCompiler Server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78153" y="3207967"/>
            <a:ext cx="1614545" cy="630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TCP</a:t>
            </a:r>
          </a:p>
          <a:p>
            <a:pPr algn="ctr"/>
            <a:r>
              <a:rPr lang="sv-SE" sz="1050" dirty="0" smtClean="0"/>
              <a:t>First phase: Connection to</a:t>
            </a:r>
          </a:p>
          <a:p>
            <a:pPr algn="ctr"/>
            <a:r>
              <a:rPr lang="sv-SE" sz="1050" dirty="0" smtClean="0"/>
              <a:t> PROTOM (Vehicle Spec)</a:t>
            </a:r>
            <a:endParaRPr lang="sv-SE" sz="1000" dirty="0"/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2092698" y="3403183"/>
            <a:ext cx="751110" cy="1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0"/>
            <a:endCxn id="6" idx="2"/>
          </p:cNvCxnSpPr>
          <p:nvPr/>
        </p:nvCxnSpPr>
        <p:spPr>
          <a:xfrm flipH="1" flipV="1">
            <a:off x="4427984" y="4457486"/>
            <a:ext cx="214544" cy="66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31840" y="620688"/>
            <a:ext cx="2448272" cy="93610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3923928" y="718630"/>
            <a:ext cx="78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GTDM</a:t>
            </a:r>
            <a:endParaRPr lang="sv-SE" dirty="0"/>
          </a:p>
        </p:txBody>
      </p:sp>
      <p:cxnSp>
        <p:nvCxnSpPr>
          <p:cNvPr id="16" name="Straight Arrow Connector 15"/>
          <p:cNvCxnSpPr>
            <a:stCxn id="6" idx="0"/>
            <a:endCxn id="13" idx="2"/>
          </p:cNvCxnSpPr>
          <p:nvPr/>
        </p:nvCxnSpPr>
        <p:spPr>
          <a:xfrm flipH="1" flipV="1">
            <a:off x="4355976" y="1556792"/>
            <a:ext cx="72008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1980" y="1722003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files structure</a:t>
            </a:r>
          </a:p>
          <a:p>
            <a:r>
              <a:rPr lang="sv-S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 xml MetaData file(s?)</a:t>
            </a:r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5360" y="4509120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files structure</a:t>
            </a:r>
          </a:p>
          <a:p>
            <a:r>
              <a:rPr lang="sv-S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 xml MetaData file(s)</a:t>
            </a:r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1551" y="2780928"/>
            <a:ext cx="27318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b="1" dirty="0" smtClean="0"/>
              <a:t>* MetaData 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Compile metadata from TCP, source app, ...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Metadata constraints, rules, ...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Metadata  syntax checks and validity...</a:t>
            </a:r>
          </a:p>
          <a:p>
            <a:r>
              <a:rPr lang="sv-SE" sz="800" b="1" dirty="0" smtClean="0"/>
              <a:t>* Manage Data Structures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Unzip packages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Restructure data packages</a:t>
            </a:r>
          </a:p>
          <a:p>
            <a:r>
              <a:rPr lang="sv-SE" sz="800" b="1" dirty="0" smtClean="0"/>
              <a:t>* GUI for precompiling data from non-server measurements</a:t>
            </a:r>
          </a:p>
          <a:p>
            <a:r>
              <a:rPr lang="sv-SE" sz="800" b="1" dirty="0"/>
              <a:t>w</a:t>
            </a:r>
            <a:r>
              <a:rPr lang="sv-SE" sz="800" b="1" dirty="0" smtClean="0"/>
              <a:t>ith or without TCP connectivity</a:t>
            </a:r>
            <a:r>
              <a:rPr lang="sv-SE" sz="800" dirty="0" smtClean="0"/>
              <a:t>.</a:t>
            </a:r>
          </a:p>
          <a:p>
            <a:r>
              <a:rPr lang="sv-SE" sz="800" b="1" dirty="0" smtClean="0"/>
              <a:t>* Single ponit if entry for uploding GTDM data</a:t>
            </a:r>
          </a:p>
          <a:p>
            <a:r>
              <a:rPr lang="sv-SE" sz="800" b="1" i="1" dirty="0" smtClean="0"/>
              <a:t>* Create metadata for TCP (measurement statistics, ...)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4361" y="311209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Vehicle Id</a:t>
            </a:r>
            <a:endParaRPr lang="sv-SE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4249738"/>
            <a:ext cx="2393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REMARK:</a:t>
            </a:r>
          </a:p>
          <a:p>
            <a:r>
              <a:rPr lang="sv-SE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    Tag metadata in TCP if  it belongs to GTDM or not.</a:t>
            </a:r>
          </a:p>
          <a:p>
            <a:r>
              <a:rPr lang="sv-SE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Should be stated in the metadata model.</a:t>
            </a:r>
            <a:endParaRPr lang="sv-S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GTDM 1’st PHASE</a:t>
            </a:r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2388" y="5124417"/>
            <a:ext cx="2520280" cy="12241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5147900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prstClr val="black"/>
                </a:solidFill>
              </a:rPr>
              <a:t>eFACTS, RDM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5517232"/>
            <a:ext cx="23839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prstClr val="black"/>
                </a:solidFill>
              </a:rPr>
              <a:t>Road Data</a:t>
            </a:r>
          </a:p>
          <a:p>
            <a:r>
              <a:rPr lang="sv-SE" sz="1050" dirty="0" smtClean="0">
                <a:solidFill>
                  <a:prstClr val="black"/>
                </a:solidFill>
              </a:rPr>
              <a:t>eFacts: Mark topics to be sent to GTDM.</a:t>
            </a:r>
          </a:p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Data files and selected meta data.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72696" y="2793232"/>
            <a:ext cx="3168352" cy="105430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2863440"/>
            <a:ext cx="274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prstClr val="black"/>
                </a:solidFill>
              </a:rPr>
              <a:t>GTDM PreCompiler Server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53" y="3207967"/>
            <a:ext cx="1614545" cy="630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400" dirty="0" smtClean="0">
                <a:solidFill>
                  <a:prstClr val="white"/>
                </a:solidFill>
              </a:rPr>
              <a:t>TCP</a:t>
            </a:r>
          </a:p>
          <a:p>
            <a:pPr algn="ctr"/>
            <a:r>
              <a:rPr lang="sv-SE" sz="1050" dirty="0" smtClean="0">
                <a:solidFill>
                  <a:prstClr val="white"/>
                </a:solidFill>
              </a:rPr>
              <a:t>First phase: Connection to</a:t>
            </a:r>
          </a:p>
          <a:p>
            <a:pPr algn="ctr"/>
            <a:r>
              <a:rPr lang="sv-SE" sz="1050" dirty="0" smtClean="0">
                <a:solidFill>
                  <a:prstClr val="white"/>
                </a:solidFill>
              </a:rPr>
              <a:t> PROTOM (Vehicle Spec)</a:t>
            </a:r>
            <a:endParaRPr lang="sv-SE" sz="10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2092698" y="3320384"/>
            <a:ext cx="879998" cy="203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0"/>
            <a:endCxn id="6" idx="2"/>
          </p:cNvCxnSpPr>
          <p:nvPr/>
        </p:nvCxnSpPr>
        <p:spPr>
          <a:xfrm flipH="1" flipV="1">
            <a:off x="4556872" y="3847535"/>
            <a:ext cx="85656" cy="1276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31840" y="620688"/>
            <a:ext cx="2448272" cy="93610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718630"/>
            <a:ext cx="78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prstClr val="black"/>
                </a:solidFill>
              </a:rPr>
              <a:t>GTDM</a:t>
            </a:r>
            <a:endParaRPr lang="sv-SE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13" idx="2"/>
          </p:cNvCxnSpPr>
          <p:nvPr/>
        </p:nvCxnSpPr>
        <p:spPr>
          <a:xfrm flipH="1" flipV="1">
            <a:off x="4355976" y="1556792"/>
            <a:ext cx="200896" cy="123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3415" y="1671930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Location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files structure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file structure &amp; Syntax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&amp; Protocols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GTDM 1’st PHASE Actions</a:t>
            </a:r>
            <a:endParaRPr lang="sv-SE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7097" y="810963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(search, predefined functions [metamodel])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Plug_in’s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259" y="290099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Implementations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Location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Location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/ Manual Upload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86920" y="538254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Implementations for upload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6872" y="4590896"/>
            <a:ext cx="1933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&amp; Protocols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7" y="2553554"/>
            <a:ext cx="1933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 Implementations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&amp; Protocols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65" y="4379043"/>
            <a:ext cx="6334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1261572" y="3847535"/>
            <a:ext cx="23854" cy="54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504" y="4013321"/>
            <a:ext cx="1933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&amp; Protocols</a:t>
            </a:r>
          </a:p>
        </p:txBody>
      </p:sp>
    </p:spTree>
    <p:extLst>
      <p:ext uri="{BB962C8B-B14F-4D97-AF65-F5344CB8AC3E}">
        <p14:creationId xmlns:p14="http://schemas.microsoft.com/office/powerpoint/2010/main" val="611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3768" y="5303975"/>
            <a:ext cx="635110" cy="653130"/>
            <a:chOff x="710350" y="3008296"/>
            <a:chExt cx="962901" cy="92440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008296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0350" y="3627772"/>
              <a:ext cx="962901" cy="304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PROTOM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1235" y="5450009"/>
            <a:ext cx="612668" cy="685053"/>
            <a:chOff x="852916" y="4077072"/>
            <a:chExt cx="986586" cy="90684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87" y="4077072"/>
              <a:ext cx="685800" cy="6858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2916" y="4698721"/>
              <a:ext cx="986586" cy="28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>
                  <a:latin typeface="Arial" panose="020B0604020202020204" pitchFamily="34" charset="0"/>
                  <a:cs typeface="Arial" panose="020B0604020202020204" pitchFamily="34" charset="0"/>
                </a:rPr>
                <a:t>PROTUS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4304" y="5603152"/>
            <a:ext cx="1080745" cy="712355"/>
            <a:chOff x="539477" y="4077072"/>
            <a:chExt cx="1638230" cy="89117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87" y="4077072"/>
              <a:ext cx="685800" cy="685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39477" y="4698722"/>
              <a:ext cx="1638230" cy="269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>
                  <a:latin typeface="Arial" panose="020B0604020202020204" pitchFamily="34" charset="0"/>
                  <a:cs typeface="Arial" panose="020B0604020202020204" pitchFamily="34" charset="0"/>
                </a:rPr>
                <a:t>OTHER SOURCES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19428" y="4668903"/>
            <a:ext cx="1890632" cy="720080"/>
            <a:chOff x="2321063" y="3246301"/>
            <a:chExt cx="1890632" cy="720080"/>
          </a:xfrm>
        </p:grpSpPr>
        <p:sp>
          <p:nvSpPr>
            <p:cNvPr id="17" name="Rounded Rectangle 16"/>
            <p:cNvSpPr/>
            <p:nvPr/>
          </p:nvSpPr>
          <p:spPr>
            <a:xfrm>
              <a:off x="2321063" y="3246301"/>
              <a:ext cx="189063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5491" y="3306756"/>
              <a:ext cx="1120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100" dirty="0">
                  <a:latin typeface="Arial" panose="020B0604020202020204" pitchFamily="34" charset="0"/>
                  <a:cs typeface="Arial" panose="020B0604020202020204" pitchFamily="34" charset="0"/>
                </a:rPr>
                <a:t>TC ADAPTED </a:t>
              </a:r>
              <a:endParaRPr lang="sv-SE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sv-S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000" dirty="0">
                  <a:latin typeface="Arial" panose="020B0604020202020204" pitchFamily="34" charset="0"/>
                  <a:cs typeface="Arial" panose="020B0604020202020204" pitchFamily="34" charset="0"/>
                </a:rPr>
                <a:t>[e.g. GHOST</a:t>
              </a:r>
              <a:r>
                <a:rPr lang="sv-S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sv-S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845" y="3315756"/>
              <a:ext cx="566777" cy="566777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4519429" y="3832170"/>
            <a:ext cx="1890632" cy="720080"/>
            <a:chOff x="4338060" y="3237675"/>
            <a:chExt cx="1890632" cy="720080"/>
          </a:xfrm>
        </p:grpSpPr>
        <p:sp>
          <p:nvSpPr>
            <p:cNvPr id="29" name="Rounded Rectangle 28"/>
            <p:cNvSpPr/>
            <p:nvPr/>
          </p:nvSpPr>
          <p:spPr>
            <a:xfrm>
              <a:off x="4338060" y="3237675"/>
              <a:ext cx="189063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52488" y="3306756"/>
              <a:ext cx="1120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100" dirty="0">
                  <a:latin typeface="Arial" panose="020B0604020202020204" pitchFamily="34" charset="0"/>
                  <a:cs typeface="Arial" panose="020B0604020202020204" pitchFamily="34" charset="0"/>
                </a:rPr>
                <a:t>TC ADAPTED </a:t>
              </a:r>
              <a:endParaRPr lang="sv-SE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sv-S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000" dirty="0">
                  <a:latin typeface="Arial" panose="020B0604020202020204" pitchFamily="34" charset="0"/>
                  <a:cs typeface="Arial" panose="020B0604020202020204" pitchFamily="34" charset="0"/>
                </a:rPr>
                <a:t>[e.g. </a:t>
              </a:r>
              <a:r>
                <a:rPr lang="sv-S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RDM]</a:t>
              </a:r>
              <a:endParaRPr lang="sv-S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842" y="3315756"/>
              <a:ext cx="566777" cy="566777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4519429" y="5848391"/>
            <a:ext cx="1890632" cy="720080"/>
            <a:chOff x="7001848" y="3232635"/>
            <a:chExt cx="1890632" cy="720080"/>
          </a:xfrm>
        </p:grpSpPr>
        <p:sp>
          <p:nvSpPr>
            <p:cNvPr id="32" name="Rounded Rectangle 31"/>
            <p:cNvSpPr/>
            <p:nvPr/>
          </p:nvSpPr>
          <p:spPr>
            <a:xfrm>
              <a:off x="7001848" y="3232635"/>
              <a:ext cx="189063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6276" y="3318968"/>
              <a:ext cx="1120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100" dirty="0">
                  <a:latin typeface="Arial" panose="020B0604020202020204" pitchFamily="34" charset="0"/>
                  <a:cs typeface="Arial" panose="020B0604020202020204" pitchFamily="34" charset="0"/>
                </a:rPr>
                <a:t>TC ADAPTED </a:t>
              </a:r>
              <a:endParaRPr lang="sv-SE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sv-S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630" y="3327968"/>
              <a:ext cx="566777" cy="566777"/>
            </a:xfrm>
            <a:prstGeom prst="rect">
              <a:avLst/>
            </a:prstGeom>
          </p:spPr>
        </p:pic>
      </p:grpSp>
      <p:sp>
        <p:nvSpPr>
          <p:cNvPr id="28" name="Rounded Rectangle 27"/>
          <p:cNvSpPr/>
          <p:nvPr/>
        </p:nvSpPr>
        <p:spPr>
          <a:xfrm>
            <a:off x="3605706" y="414964"/>
            <a:ext cx="2910510" cy="8205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GTDM</a:t>
            </a:r>
            <a:endParaRPr lang="sv-SE" dirty="0"/>
          </a:p>
        </p:txBody>
      </p:sp>
      <p:cxnSp>
        <p:nvCxnSpPr>
          <p:cNvPr id="1030" name="Straight Arrow Connector 1029"/>
          <p:cNvCxnSpPr>
            <a:stCxn id="21" idx="0"/>
            <a:endCxn id="28" idx="2"/>
          </p:cNvCxnSpPr>
          <p:nvPr/>
        </p:nvCxnSpPr>
        <p:spPr>
          <a:xfrm flipV="1">
            <a:off x="5056019" y="1235502"/>
            <a:ext cx="4942" cy="353978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5285850" y="545218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...</a:t>
            </a:r>
            <a:endParaRPr lang="sv-SE" dirty="0"/>
          </a:p>
        </p:txBody>
      </p:sp>
      <p:grpSp>
        <p:nvGrpSpPr>
          <p:cNvPr id="72" name="Group 71"/>
          <p:cNvGrpSpPr/>
          <p:nvPr/>
        </p:nvGrpSpPr>
        <p:grpSpPr>
          <a:xfrm>
            <a:off x="273779" y="3821105"/>
            <a:ext cx="3146093" cy="745051"/>
            <a:chOff x="3072630" y="4124109"/>
            <a:chExt cx="3146093" cy="745051"/>
          </a:xfrm>
        </p:grpSpPr>
        <p:grpSp>
          <p:nvGrpSpPr>
            <p:cNvPr id="1039" name="Group 1038"/>
            <p:cNvGrpSpPr/>
            <p:nvPr/>
          </p:nvGrpSpPr>
          <p:grpSpPr>
            <a:xfrm>
              <a:off x="3072630" y="4124109"/>
              <a:ext cx="3053666" cy="745051"/>
              <a:chOff x="3072630" y="4124109"/>
              <a:chExt cx="3053666" cy="7450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072630" y="4124109"/>
                <a:ext cx="3053666" cy="74505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6090" y="4183360"/>
                <a:ext cx="688207" cy="6858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889622" y="4165657"/>
                <a:ext cx="12120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TC SERVICES</a:t>
                </a:r>
                <a:endParaRPr lang="sv-S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3" name="TextBox 1032"/>
            <p:cNvSpPr txBox="1"/>
            <p:nvPr/>
          </p:nvSpPr>
          <p:spPr>
            <a:xfrm>
              <a:off x="3901346" y="4380076"/>
              <a:ext cx="231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/>
                <a:t>Interface between applications and TC database.</a:t>
              </a:r>
            </a:p>
            <a:p>
              <a:r>
                <a:rPr lang="sv-SE" sz="800" dirty="0"/>
                <a:t>Providing services for  reading/writing data.</a:t>
              </a:r>
            </a:p>
            <a:p>
              <a:r>
                <a:rPr lang="sv-SE" sz="800" dirty="0"/>
                <a:t>Providing funtionality for </a:t>
              </a:r>
              <a:r>
                <a:rPr lang="sv-SE" sz="800" dirty="0" smtClean="0"/>
                <a:t>meta data </a:t>
              </a:r>
              <a:r>
                <a:rPr lang="sv-SE" sz="800" dirty="0"/>
                <a:t>management.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96020" y="4860545"/>
            <a:ext cx="2006600" cy="936104"/>
            <a:chOff x="252715" y="5535429"/>
            <a:chExt cx="2006600" cy="936104"/>
          </a:xfrm>
        </p:grpSpPr>
        <p:grpSp>
          <p:nvGrpSpPr>
            <p:cNvPr id="15" name="Group 14"/>
            <p:cNvGrpSpPr/>
            <p:nvPr/>
          </p:nvGrpSpPr>
          <p:grpSpPr>
            <a:xfrm>
              <a:off x="252715" y="5535429"/>
              <a:ext cx="2006600" cy="936104"/>
              <a:chOff x="3347864" y="4027144"/>
              <a:chExt cx="2006600" cy="936104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3347864" y="4027144"/>
                <a:ext cx="1944216" cy="936104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872" y="4152296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067944" y="4077072"/>
                <a:ext cx="1231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TC DATABASE</a:t>
                </a:r>
                <a:endParaRPr lang="sv-S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02812" y="4329861"/>
                <a:ext cx="13516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Persistent TC data</a:t>
                </a:r>
                <a:endParaRPr lang="sv-S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4" name="TextBox 1033"/>
            <p:cNvSpPr txBox="1"/>
            <p:nvPr/>
          </p:nvSpPr>
          <p:spPr>
            <a:xfrm>
              <a:off x="980423" y="5993344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/>
                <a:t>Rules, constraints, </a:t>
              </a:r>
            </a:p>
            <a:p>
              <a:r>
                <a:rPr lang="sv-SE" sz="800" dirty="0" smtClean="0"/>
                <a:t>properties etc</a:t>
              </a:r>
            </a:p>
            <a:p>
              <a:r>
                <a:rPr lang="sv-SE" sz="800" dirty="0" smtClean="0"/>
                <a:t>MetaData Model</a:t>
              </a:r>
              <a:endParaRPr lang="sv-SE" sz="800" dirty="0"/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3689104" y="1589480"/>
            <a:ext cx="2736304" cy="1846680"/>
            <a:chOff x="2411760" y="6419"/>
            <a:chExt cx="2736304" cy="1846680"/>
          </a:xfrm>
        </p:grpSpPr>
        <p:sp>
          <p:nvSpPr>
            <p:cNvPr id="21" name="Rounded Rectangle 20"/>
            <p:cNvSpPr/>
            <p:nvPr/>
          </p:nvSpPr>
          <p:spPr>
            <a:xfrm>
              <a:off x="2411760" y="6419"/>
              <a:ext cx="2733830" cy="1846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3848" y="44624"/>
              <a:ext cx="184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GTDM PRE COMPILER</a:t>
              </a:r>
              <a:endParaRPr lang="sv-S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16226" y="332656"/>
              <a:ext cx="273183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b="1" dirty="0" smtClean="0"/>
                <a:t>* MetaData Compiler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/>
                <a:t>Compile metadata from TCP, source app, ...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/>
                <a:t>Metadata constraints, rules, ...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/>
                <a:t>Metadata  syntax checks and validity...</a:t>
              </a:r>
            </a:p>
            <a:p>
              <a:r>
                <a:rPr lang="sv-SE" sz="800" b="1" dirty="0" smtClean="0"/>
                <a:t>* Manage Data Structures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/>
                <a:t>Unzip packages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/>
                <a:t>Restructure data packages</a:t>
              </a:r>
            </a:p>
            <a:p>
              <a:r>
                <a:rPr lang="sv-SE" sz="800" b="1" dirty="0" smtClean="0"/>
                <a:t>* GUI for precompiling data from non-server measurements</a:t>
              </a:r>
            </a:p>
            <a:p>
              <a:r>
                <a:rPr lang="sv-SE" sz="800" b="1" dirty="0" smtClean="0"/>
                <a:t>    with or without TCP connectivity</a:t>
              </a:r>
              <a:r>
                <a:rPr lang="sv-SE" sz="800" dirty="0" smtClean="0"/>
                <a:t>.</a:t>
              </a:r>
            </a:p>
            <a:p>
              <a:r>
                <a:rPr lang="sv-SE" sz="800" b="1" dirty="0" smtClean="0"/>
                <a:t>* Single ponit of entry for uploding GTDM data</a:t>
              </a:r>
            </a:p>
            <a:p>
              <a:r>
                <a:rPr lang="sv-SE" sz="800" b="1" i="1" dirty="0" smtClean="0"/>
                <a:t>* Create metadata for TCP (measurement statistics, ...)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426782" y="4182239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META DATA</a:t>
            </a:r>
            <a:endParaRPr lang="sv-SE" sz="1000" dirty="0"/>
          </a:p>
        </p:txBody>
      </p:sp>
      <p:cxnSp>
        <p:nvCxnSpPr>
          <p:cNvPr id="85" name="Elbow Connector 84"/>
          <p:cNvCxnSpPr>
            <a:stCxn id="2" idx="0"/>
            <a:endCxn id="6" idx="2"/>
          </p:cNvCxnSpPr>
          <p:nvPr/>
        </p:nvCxnSpPr>
        <p:spPr>
          <a:xfrm rot="16200000" flipV="1">
            <a:off x="1937176" y="4429593"/>
            <a:ext cx="294389" cy="5675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" idx="2"/>
            <a:endCxn id="11" idx="0"/>
          </p:cNvCxnSpPr>
          <p:nvPr/>
        </p:nvCxnSpPr>
        <p:spPr>
          <a:xfrm rot="5400000">
            <a:off x="818618" y="4468014"/>
            <a:ext cx="883853" cy="1080136"/>
          </a:xfrm>
          <a:prstGeom prst="bentConnector3">
            <a:avLst>
              <a:gd name="adj1" fmla="val 2364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9" idx="1"/>
            <a:endCxn id="6" idx="3"/>
          </p:cNvCxnSpPr>
          <p:nvPr/>
        </p:nvCxnSpPr>
        <p:spPr>
          <a:xfrm rot="10800000" flipV="1">
            <a:off x="3327445" y="4192209"/>
            <a:ext cx="1191984" cy="142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Elbow Connector 1062"/>
          <p:cNvCxnSpPr>
            <a:stCxn id="6" idx="3"/>
            <a:endCxn id="17" idx="1"/>
          </p:cNvCxnSpPr>
          <p:nvPr/>
        </p:nvCxnSpPr>
        <p:spPr>
          <a:xfrm>
            <a:off x="3327445" y="4193631"/>
            <a:ext cx="1191983" cy="835312"/>
          </a:xfrm>
          <a:prstGeom prst="bentConnector3">
            <a:avLst>
              <a:gd name="adj1" fmla="val 71711"/>
            </a:avLst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Elbow Connector 1065"/>
          <p:cNvCxnSpPr>
            <a:stCxn id="6" idx="3"/>
            <a:endCxn id="32" idx="1"/>
          </p:cNvCxnSpPr>
          <p:nvPr/>
        </p:nvCxnSpPr>
        <p:spPr>
          <a:xfrm>
            <a:off x="3327445" y="4193631"/>
            <a:ext cx="1191984" cy="2014800"/>
          </a:xfrm>
          <a:prstGeom prst="bentConnector3">
            <a:avLst>
              <a:gd name="adj1" fmla="val 71711"/>
            </a:avLst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Elbow Connector 1072"/>
          <p:cNvCxnSpPr>
            <a:stCxn id="88" idx="1"/>
            <a:endCxn id="6" idx="0"/>
          </p:cNvCxnSpPr>
          <p:nvPr/>
        </p:nvCxnSpPr>
        <p:spPr>
          <a:xfrm rot="10800000" flipV="1">
            <a:off x="1800612" y="2638991"/>
            <a:ext cx="1892958" cy="1182113"/>
          </a:xfrm>
          <a:prstGeom prst="bentConnector2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Elbow Connector 1076"/>
          <p:cNvCxnSpPr>
            <a:stCxn id="29" idx="3"/>
            <a:endCxn id="88" idx="3"/>
          </p:cNvCxnSpPr>
          <p:nvPr/>
        </p:nvCxnSpPr>
        <p:spPr>
          <a:xfrm flipV="1">
            <a:off x="6410061" y="2638992"/>
            <a:ext cx="15347" cy="1553218"/>
          </a:xfrm>
          <a:prstGeom prst="bentConnector3">
            <a:avLst>
              <a:gd name="adj1" fmla="val 5692806"/>
            </a:avLst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Elbow Connector 1079"/>
          <p:cNvCxnSpPr>
            <a:endCxn id="88" idx="3"/>
          </p:cNvCxnSpPr>
          <p:nvPr/>
        </p:nvCxnSpPr>
        <p:spPr>
          <a:xfrm rot="5400000" flipH="1" flipV="1">
            <a:off x="4623674" y="4425378"/>
            <a:ext cx="3588120" cy="15348"/>
          </a:xfrm>
          <a:prstGeom prst="bentConnector4">
            <a:avLst>
              <a:gd name="adj1" fmla="val 12"/>
              <a:gd name="adj2" fmla="val 5692442"/>
            </a:avLst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257478" y="2586970"/>
            <a:ext cx="1418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MEASUREMENT DATA, </a:t>
            </a:r>
          </a:p>
          <a:p>
            <a:r>
              <a:rPr lang="sv-SE" sz="1000" dirty="0" smtClean="0"/>
              <a:t>NON-TCP META DATA +</a:t>
            </a:r>
          </a:p>
          <a:p>
            <a:r>
              <a:rPr lang="sv-SE" sz="1000" dirty="0" smtClean="0"/>
              <a:t>TEST-ID ...</a:t>
            </a:r>
            <a:endParaRPr lang="sv-SE" sz="1000" dirty="0"/>
          </a:p>
        </p:txBody>
      </p:sp>
      <p:grpSp>
        <p:nvGrpSpPr>
          <p:cNvPr id="1092" name="Group 1091"/>
          <p:cNvGrpSpPr/>
          <p:nvPr/>
        </p:nvGrpSpPr>
        <p:grpSpPr>
          <a:xfrm>
            <a:off x="200420" y="1519115"/>
            <a:ext cx="2120248" cy="793203"/>
            <a:chOff x="507536" y="1637488"/>
            <a:chExt cx="2120248" cy="793203"/>
          </a:xfrm>
        </p:grpSpPr>
        <p:sp>
          <p:nvSpPr>
            <p:cNvPr id="1089" name="Rounded Rectangle 1088"/>
            <p:cNvSpPr/>
            <p:nvPr/>
          </p:nvSpPr>
          <p:spPr>
            <a:xfrm>
              <a:off x="507536" y="1637488"/>
              <a:ext cx="2120248" cy="79320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0" name="TextBox 1089"/>
            <p:cNvSpPr txBox="1"/>
            <p:nvPr/>
          </p:nvSpPr>
          <p:spPr>
            <a:xfrm>
              <a:off x="1260544" y="1647584"/>
              <a:ext cx="1260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DASHBOARDS</a:t>
              </a:r>
              <a:endParaRPr lang="sv-S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1" name="TextBox 1090"/>
            <p:cNvSpPr txBox="1"/>
            <p:nvPr/>
          </p:nvSpPr>
          <p:spPr>
            <a:xfrm>
              <a:off x="548834" y="1814545"/>
              <a:ext cx="9701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solidFill>
                    <a:schemeClr val="bg1"/>
                  </a:solidFill>
                </a:rPr>
                <a:t>E.G </a:t>
              </a:r>
            </a:p>
            <a:p>
              <a:r>
                <a:rPr lang="sv-SE" sz="800" dirty="0" smtClean="0">
                  <a:solidFill>
                    <a:schemeClr val="bg1"/>
                  </a:solidFill>
                </a:rPr>
                <a:t>Test follow up</a:t>
              </a:r>
            </a:p>
            <a:p>
              <a:r>
                <a:rPr lang="sv-SE" sz="800" dirty="0" smtClean="0">
                  <a:solidFill>
                    <a:schemeClr val="bg1"/>
                  </a:solidFill>
                </a:rPr>
                <a:t>Test statistics</a:t>
              </a:r>
            </a:p>
            <a:p>
              <a:r>
                <a:rPr lang="sv-SE" sz="800" dirty="0" smtClean="0">
                  <a:solidFill>
                    <a:schemeClr val="bg1"/>
                  </a:solidFill>
                </a:rPr>
                <a:t>Fleet management</a:t>
              </a:r>
              <a:endParaRPr lang="sv-SE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4" name="Elbow Connector 1093"/>
          <p:cNvCxnSpPr/>
          <p:nvPr/>
        </p:nvCxnSpPr>
        <p:spPr>
          <a:xfrm rot="5400000">
            <a:off x="352593" y="2913153"/>
            <a:ext cx="1508787" cy="307116"/>
          </a:xfrm>
          <a:prstGeom prst="bentConnector3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7" name="Picture 10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4" y="1787688"/>
            <a:ext cx="484948" cy="484948"/>
          </a:xfrm>
          <a:prstGeom prst="rect">
            <a:avLst/>
          </a:prstGeom>
        </p:spPr>
      </p:pic>
      <p:pic>
        <p:nvPicPr>
          <p:cNvPr id="1098" name="Picture 10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66" y="482333"/>
            <a:ext cx="685800" cy="685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56" y="876728"/>
            <a:ext cx="533056" cy="533056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60" idx="2"/>
          </p:cNvCxnSpPr>
          <p:nvPr/>
        </p:nvCxnSpPr>
        <p:spPr>
          <a:xfrm rot="5400000">
            <a:off x="6795471" y="1039723"/>
            <a:ext cx="862852" cy="160297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88643" y="1740114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GUI FOR MANUAL </a:t>
            </a:r>
          </a:p>
          <a:p>
            <a:r>
              <a:rPr lang="sv-SE" sz="1000" dirty="0" smtClean="0"/>
              <a:t>MEASUREMENT AND META</a:t>
            </a:r>
          </a:p>
          <a:p>
            <a:r>
              <a:rPr lang="sv-SE" sz="1000" dirty="0" smtClean="0"/>
              <a:t>DATA UPLOAD</a:t>
            </a:r>
            <a:endParaRPr lang="sv-SE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656" y="44998"/>
            <a:ext cx="2786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COLLABORATION PLATFORM</a:t>
            </a:r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5054" y="202674"/>
            <a:ext cx="5281401" cy="34423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7584710" y="197810"/>
            <a:ext cx="108234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100" dirty="0" smtClean="0"/>
              <a:t>GTDM PROJECT</a:t>
            </a:r>
            <a:endParaRPr lang="sv-SE" sz="11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45" y="4094243"/>
            <a:ext cx="534775" cy="53477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35" y="5017900"/>
            <a:ext cx="534775" cy="53477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43113"/>
            <a:ext cx="534775" cy="5347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291553" y="454223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APP. PERSISTENT</a:t>
            </a:r>
          </a:p>
          <a:p>
            <a:pPr algn="ctr"/>
            <a:r>
              <a:rPr lang="sv-SE" sz="800" dirty="0" smtClean="0"/>
              <a:t> DATA</a:t>
            </a:r>
            <a:endParaRPr lang="sv-SE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4966" y="547118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APP. PERSISTENT</a:t>
            </a:r>
          </a:p>
          <a:p>
            <a:pPr algn="ctr"/>
            <a:r>
              <a:rPr lang="sv-SE" sz="800" dirty="0" smtClean="0"/>
              <a:t> DATA</a:t>
            </a:r>
            <a:endParaRPr lang="sv-SE" sz="8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66967" y="6213097"/>
            <a:ext cx="494848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965906" y="5875318"/>
            <a:ext cx="494848" cy="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61856" y="6243113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FAST RESPONSE</a:t>
            </a:r>
            <a:endParaRPr lang="sv-SE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7623093" y="5919618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RESPONSE NOT CRITICAL </a:t>
            </a:r>
            <a:endParaRPr lang="sv-SE" sz="800" dirty="0"/>
          </a:p>
        </p:txBody>
      </p:sp>
    </p:spTree>
    <p:extLst>
      <p:ext uri="{BB962C8B-B14F-4D97-AF65-F5344CB8AC3E}">
        <p14:creationId xmlns:p14="http://schemas.microsoft.com/office/powerpoint/2010/main" val="14479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3768" y="5303975"/>
            <a:ext cx="635110" cy="653130"/>
            <a:chOff x="710350" y="3008296"/>
            <a:chExt cx="962901" cy="92440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008296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0350" y="3627772"/>
              <a:ext cx="962901" cy="304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PROTOM</a:t>
              </a:r>
              <a:endParaRPr lang="sv-S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1235" y="5450009"/>
            <a:ext cx="612668" cy="685053"/>
            <a:chOff x="852916" y="4077072"/>
            <a:chExt cx="986586" cy="90684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87" y="4077072"/>
              <a:ext cx="685800" cy="6858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2916" y="4698721"/>
              <a:ext cx="986586" cy="28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PROTUS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4304" y="5603152"/>
            <a:ext cx="1080745" cy="712355"/>
            <a:chOff x="539477" y="4077072"/>
            <a:chExt cx="1638230" cy="89117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87" y="4077072"/>
              <a:ext cx="685800" cy="685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39477" y="4698722"/>
              <a:ext cx="1638230" cy="269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 SOURCES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19428" y="4668903"/>
            <a:ext cx="1890632" cy="720080"/>
            <a:chOff x="2321063" y="3246301"/>
            <a:chExt cx="1890632" cy="720080"/>
          </a:xfrm>
        </p:grpSpPr>
        <p:sp>
          <p:nvSpPr>
            <p:cNvPr id="17" name="Rounded Rectangle 16"/>
            <p:cNvSpPr/>
            <p:nvPr/>
          </p:nvSpPr>
          <p:spPr>
            <a:xfrm>
              <a:off x="2321063" y="3246301"/>
              <a:ext cx="189063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5491" y="3306756"/>
              <a:ext cx="1120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 ADAPTED </a:t>
              </a:r>
              <a:endParaRPr lang="sv-SE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1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sv-SE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[e.g. GHOST</a:t>
              </a:r>
              <a:r>
                <a:rPr lang="sv-S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sv-S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845" y="3315756"/>
              <a:ext cx="566777" cy="566777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4519429" y="3832170"/>
            <a:ext cx="1890632" cy="720080"/>
            <a:chOff x="4338060" y="3237675"/>
            <a:chExt cx="1890632" cy="720080"/>
          </a:xfrm>
        </p:grpSpPr>
        <p:sp>
          <p:nvSpPr>
            <p:cNvPr id="29" name="Rounded Rectangle 28"/>
            <p:cNvSpPr/>
            <p:nvPr/>
          </p:nvSpPr>
          <p:spPr>
            <a:xfrm>
              <a:off x="4338060" y="3237675"/>
              <a:ext cx="189063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52488" y="3306756"/>
              <a:ext cx="1120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 ADAPTED </a:t>
              </a:r>
              <a:endParaRPr lang="sv-SE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1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sv-SE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[e.g. </a:t>
              </a:r>
              <a:r>
                <a:rPr lang="sv-S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RDM]</a:t>
              </a:r>
              <a:endParaRPr lang="sv-S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842" y="3315756"/>
              <a:ext cx="566777" cy="566777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4519429" y="5848391"/>
            <a:ext cx="1890632" cy="720080"/>
            <a:chOff x="7001848" y="3232635"/>
            <a:chExt cx="1890632" cy="720080"/>
          </a:xfrm>
        </p:grpSpPr>
        <p:sp>
          <p:nvSpPr>
            <p:cNvPr id="32" name="Rounded Rectangle 31"/>
            <p:cNvSpPr/>
            <p:nvPr/>
          </p:nvSpPr>
          <p:spPr>
            <a:xfrm>
              <a:off x="7001848" y="3232635"/>
              <a:ext cx="189063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6276" y="3318968"/>
              <a:ext cx="1120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 ADAPTED </a:t>
              </a:r>
              <a:endParaRPr lang="sv-SE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sv-SE" sz="11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sv-SE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630" y="3327968"/>
              <a:ext cx="566777" cy="566777"/>
            </a:xfrm>
            <a:prstGeom prst="rect">
              <a:avLst/>
            </a:prstGeom>
          </p:spPr>
        </p:pic>
      </p:grpSp>
      <p:sp>
        <p:nvSpPr>
          <p:cNvPr id="28" name="Rounded Rectangle 27"/>
          <p:cNvSpPr/>
          <p:nvPr/>
        </p:nvSpPr>
        <p:spPr>
          <a:xfrm>
            <a:off x="3605706" y="414964"/>
            <a:ext cx="2910510" cy="8205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GTDM</a:t>
            </a:r>
            <a:endParaRPr lang="sv-SE" dirty="0">
              <a:solidFill>
                <a:prstClr val="white"/>
              </a:solidFill>
            </a:endParaRPr>
          </a:p>
        </p:txBody>
      </p:sp>
      <p:cxnSp>
        <p:nvCxnSpPr>
          <p:cNvPr id="1030" name="Straight Arrow Connector 1029"/>
          <p:cNvCxnSpPr>
            <a:stCxn id="21" idx="0"/>
            <a:endCxn id="28" idx="2"/>
          </p:cNvCxnSpPr>
          <p:nvPr/>
        </p:nvCxnSpPr>
        <p:spPr>
          <a:xfrm flipV="1">
            <a:off x="5056019" y="1235502"/>
            <a:ext cx="4942" cy="353978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5285850" y="545218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prstClr val="black"/>
                </a:solidFill>
              </a:rPr>
              <a:t>...</a:t>
            </a:r>
            <a:endParaRPr lang="sv-SE" dirty="0">
              <a:solidFill>
                <a:prstClr val="black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73779" y="3821105"/>
            <a:ext cx="3146093" cy="745051"/>
            <a:chOff x="3072630" y="4124109"/>
            <a:chExt cx="3146093" cy="745051"/>
          </a:xfrm>
        </p:grpSpPr>
        <p:grpSp>
          <p:nvGrpSpPr>
            <p:cNvPr id="1039" name="Group 1038"/>
            <p:cNvGrpSpPr/>
            <p:nvPr/>
          </p:nvGrpSpPr>
          <p:grpSpPr>
            <a:xfrm>
              <a:off x="3072630" y="4124109"/>
              <a:ext cx="3053666" cy="745051"/>
              <a:chOff x="3072630" y="4124109"/>
              <a:chExt cx="3053666" cy="7450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072630" y="4124109"/>
                <a:ext cx="3053666" cy="74505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prstClr val="white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6090" y="4183360"/>
                <a:ext cx="688207" cy="6858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889622" y="4165657"/>
                <a:ext cx="12120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TC SERVICES</a:t>
                </a:r>
                <a:endParaRPr lang="sv-S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3" name="TextBox 1032"/>
            <p:cNvSpPr txBox="1"/>
            <p:nvPr/>
          </p:nvSpPr>
          <p:spPr>
            <a:xfrm>
              <a:off x="3901346" y="4380076"/>
              <a:ext cx="231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>
                  <a:solidFill>
                    <a:prstClr val="black"/>
                  </a:solidFill>
                </a:rPr>
                <a:t>Interface between applications and TC database.</a:t>
              </a:r>
            </a:p>
            <a:p>
              <a:r>
                <a:rPr lang="sv-SE" sz="800" dirty="0">
                  <a:solidFill>
                    <a:prstClr val="black"/>
                  </a:solidFill>
                </a:rPr>
                <a:t>Providing services for  reading/writing data.</a:t>
              </a:r>
            </a:p>
            <a:p>
              <a:r>
                <a:rPr lang="sv-SE" sz="800" dirty="0">
                  <a:solidFill>
                    <a:prstClr val="black"/>
                  </a:solidFill>
                </a:rPr>
                <a:t>Providing funtionality for </a:t>
              </a:r>
              <a:r>
                <a:rPr lang="sv-SE" sz="800" dirty="0" smtClean="0">
                  <a:solidFill>
                    <a:prstClr val="black"/>
                  </a:solidFill>
                </a:rPr>
                <a:t>meta data </a:t>
              </a:r>
              <a:r>
                <a:rPr lang="sv-SE" sz="800" dirty="0">
                  <a:solidFill>
                    <a:prstClr val="black"/>
                  </a:solidFill>
                </a:rPr>
                <a:t>management.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96020" y="4860545"/>
            <a:ext cx="2006600" cy="936104"/>
            <a:chOff x="252715" y="5535429"/>
            <a:chExt cx="2006600" cy="936104"/>
          </a:xfrm>
        </p:grpSpPr>
        <p:grpSp>
          <p:nvGrpSpPr>
            <p:cNvPr id="15" name="Group 14"/>
            <p:cNvGrpSpPr/>
            <p:nvPr/>
          </p:nvGrpSpPr>
          <p:grpSpPr>
            <a:xfrm>
              <a:off x="252715" y="5535429"/>
              <a:ext cx="2006600" cy="936104"/>
              <a:chOff x="3347864" y="4027144"/>
              <a:chExt cx="2006600" cy="936104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3347864" y="4027144"/>
                <a:ext cx="1944216" cy="936104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prstClr val="white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872" y="4152296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067944" y="4077072"/>
                <a:ext cx="1231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TC DATABASE</a:t>
                </a:r>
                <a:endParaRPr lang="sv-S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02812" y="4329861"/>
                <a:ext cx="13516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1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Persistent TC data</a:t>
                </a:r>
                <a:endParaRPr lang="sv-SE" sz="1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4" name="TextBox 1033"/>
            <p:cNvSpPr txBox="1"/>
            <p:nvPr/>
          </p:nvSpPr>
          <p:spPr>
            <a:xfrm>
              <a:off x="980423" y="5993344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solidFill>
                    <a:prstClr val="black"/>
                  </a:solidFill>
                </a:rPr>
                <a:t>Rules, constraints, </a:t>
              </a:r>
            </a:p>
            <a:p>
              <a:r>
                <a:rPr lang="sv-SE" sz="800" dirty="0" smtClean="0">
                  <a:solidFill>
                    <a:prstClr val="black"/>
                  </a:solidFill>
                </a:rPr>
                <a:t>properties etc</a:t>
              </a:r>
            </a:p>
            <a:p>
              <a:r>
                <a:rPr lang="sv-SE" sz="800" dirty="0" smtClean="0">
                  <a:solidFill>
                    <a:prstClr val="black"/>
                  </a:solidFill>
                </a:rPr>
                <a:t>MetaData Model</a:t>
              </a:r>
              <a:endParaRPr lang="sv-SE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3689104" y="1589480"/>
            <a:ext cx="2736304" cy="1846680"/>
            <a:chOff x="2411760" y="6419"/>
            <a:chExt cx="2736304" cy="1846680"/>
          </a:xfrm>
        </p:grpSpPr>
        <p:sp>
          <p:nvSpPr>
            <p:cNvPr id="21" name="Rounded Rectangle 20"/>
            <p:cNvSpPr/>
            <p:nvPr/>
          </p:nvSpPr>
          <p:spPr>
            <a:xfrm>
              <a:off x="2411760" y="6419"/>
              <a:ext cx="2733830" cy="1846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3848" y="44624"/>
              <a:ext cx="184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GTDM PRE COMPILER</a:t>
              </a:r>
              <a:endParaRPr lang="sv-S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16226" y="332656"/>
              <a:ext cx="273183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b="1" dirty="0" smtClean="0">
                  <a:solidFill>
                    <a:prstClr val="black"/>
                  </a:solidFill>
                </a:rPr>
                <a:t>* MetaData Compiler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>
                  <a:solidFill>
                    <a:prstClr val="black"/>
                  </a:solidFill>
                </a:rPr>
                <a:t>Compile metadata from TCP, source app, ...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>
                  <a:solidFill>
                    <a:prstClr val="black"/>
                  </a:solidFill>
                </a:rPr>
                <a:t>Metadata constraints, rules, ...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>
                  <a:solidFill>
                    <a:prstClr val="black"/>
                  </a:solidFill>
                </a:rPr>
                <a:t>Metadata  syntax checks and validity...</a:t>
              </a:r>
            </a:p>
            <a:p>
              <a:r>
                <a:rPr lang="sv-SE" sz="800" b="1" dirty="0" smtClean="0">
                  <a:solidFill>
                    <a:prstClr val="black"/>
                  </a:solidFill>
                </a:rPr>
                <a:t>* Manage Data Structures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>
                  <a:solidFill>
                    <a:prstClr val="black"/>
                  </a:solidFill>
                </a:rPr>
                <a:t>Unzip packages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sv-SE" sz="800" dirty="0" smtClean="0">
                  <a:solidFill>
                    <a:prstClr val="black"/>
                  </a:solidFill>
                </a:rPr>
                <a:t>Restructure data packages</a:t>
              </a:r>
            </a:p>
            <a:p>
              <a:r>
                <a:rPr lang="sv-SE" sz="800" b="1" dirty="0" smtClean="0">
                  <a:solidFill>
                    <a:prstClr val="black"/>
                  </a:solidFill>
                </a:rPr>
                <a:t>* GUI for precompiling data from non-server measurements</a:t>
              </a:r>
            </a:p>
            <a:p>
              <a:r>
                <a:rPr lang="sv-SE" sz="800" b="1" dirty="0" smtClean="0">
                  <a:solidFill>
                    <a:prstClr val="black"/>
                  </a:solidFill>
                </a:rPr>
                <a:t>    with or without TCP connectivity</a:t>
              </a:r>
              <a:r>
                <a:rPr lang="sv-SE" sz="800" dirty="0" smtClean="0">
                  <a:solidFill>
                    <a:prstClr val="black"/>
                  </a:solidFill>
                </a:rPr>
                <a:t>.</a:t>
              </a:r>
            </a:p>
            <a:p>
              <a:r>
                <a:rPr lang="sv-SE" sz="800" b="1" dirty="0" smtClean="0">
                  <a:solidFill>
                    <a:prstClr val="black"/>
                  </a:solidFill>
                </a:rPr>
                <a:t>* Single ponit of entry for uploding GTDM data</a:t>
              </a:r>
            </a:p>
            <a:p>
              <a:r>
                <a:rPr lang="sv-SE" sz="800" b="1" i="1" dirty="0" smtClean="0">
                  <a:solidFill>
                    <a:prstClr val="black"/>
                  </a:solidFill>
                </a:rPr>
                <a:t>* Create metadata for TCP (measurement statistics, ...)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426782" y="4182239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</a:rPr>
              <a:t>META DATA</a:t>
            </a:r>
            <a:endParaRPr lang="sv-SE" sz="1000" dirty="0">
              <a:solidFill>
                <a:prstClr val="black"/>
              </a:solidFill>
            </a:endParaRPr>
          </a:p>
        </p:txBody>
      </p:sp>
      <p:cxnSp>
        <p:nvCxnSpPr>
          <p:cNvPr id="85" name="Elbow Connector 84"/>
          <p:cNvCxnSpPr>
            <a:stCxn id="2" idx="0"/>
            <a:endCxn id="6" idx="2"/>
          </p:cNvCxnSpPr>
          <p:nvPr/>
        </p:nvCxnSpPr>
        <p:spPr>
          <a:xfrm rot="16200000" flipV="1">
            <a:off x="1937176" y="4429593"/>
            <a:ext cx="294389" cy="5675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" idx="2"/>
            <a:endCxn id="11" idx="0"/>
          </p:cNvCxnSpPr>
          <p:nvPr/>
        </p:nvCxnSpPr>
        <p:spPr>
          <a:xfrm rot="5400000">
            <a:off x="818618" y="4468014"/>
            <a:ext cx="883853" cy="1080136"/>
          </a:xfrm>
          <a:prstGeom prst="bentConnector3">
            <a:avLst>
              <a:gd name="adj1" fmla="val 2364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9" idx="1"/>
            <a:endCxn id="6" idx="3"/>
          </p:cNvCxnSpPr>
          <p:nvPr/>
        </p:nvCxnSpPr>
        <p:spPr>
          <a:xfrm rot="10800000" flipV="1">
            <a:off x="3327445" y="4192209"/>
            <a:ext cx="1191984" cy="142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Elbow Connector 1062"/>
          <p:cNvCxnSpPr>
            <a:stCxn id="6" idx="3"/>
            <a:endCxn id="17" idx="1"/>
          </p:cNvCxnSpPr>
          <p:nvPr/>
        </p:nvCxnSpPr>
        <p:spPr>
          <a:xfrm>
            <a:off x="3327445" y="4193631"/>
            <a:ext cx="1191983" cy="835312"/>
          </a:xfrm>
          <a:prstGeom prst="bentConnector3">
            <a:avLst>
              <a:gd name="adj1" fmla="val 71711"/>
            </a:avLst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Elbow Connector 1065"/>
          <p:cNvCxnSpPr>
            <a:stCxn id="6" idx="3"/>
            <a:endCxn id="32" idx="1"/>
          </p:cNvCxnSpPr>
          <p:nvPr/>
        </p:nvCxnSpPr>
        <p:spPr>
          <a:xfrm>
            <a:off x="3327445" y="4193631"/>
            <a:ext cx="1191984" cy="2014800"/>
          </a:xfrm>
          <a:prstGeom prst="bentConnector3">
            <a:avLst>
              <a:gd name="adj1" fmla="val 71711"/>
            </a:avLst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Elbow Connector 1072"/>
          <p:cNvCxnSpPr>
            <a:stCxn id="88" idx="1"/>
            <a:endCxn id="6" idx="0"/>
          </p:cNvCxnSpPr>
          <p:nvPr/>
        </p:nvCxnSpPr>
        <p:spPr>
          <a:xfrm rot="10800000" flipV="1">
            <a:off x="1800612" y="2638991"/>
            <a:ext cx="1892958" cy="1182113"/>
          </a:xfrm>
          <a:prstGeom prst="bentConnector2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Elbow Connector 1076"/>
          <p:cNvCxnSpPr>
            <a:stCxn id="29" idx="3"/>
            <a:endCxn id="88" idx="3"/>
          </p:cNvCxnSpPr>
          <p:nvPr/>
        </p:nvCxnSpPr>
        <p:spPr>
          <a:xfrm flipV="1">
            <a:off x="6410061" y="2638992"/>
            <a:ext cx="15347" cy="1553218"/>
          </a:xfrm>
          <a:prstGeom prst="bentConnector3">
            <a:avLst>
              <a:gd name="adj1" fmla="val 5692806"/>
            </a:avLst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Elbow Connector 1079"/>
          <p:cNvCxnSpPr>
            <a:endCxn id="88" idx="3"/>
          </p:cNvCxnSpPr>
          <p:nvPr/>
        </p:nvCxnSpPr>
        <p:spPr>
          <a:xfrm rot="5400000" flipH="1" flipV="1">
            <a:off x="4623674" y="4425378"/>
            <a:ext cx="3588120" cy="15348"/>
          </a:xfrm>
          <a:prstGeom prst="bentConnector4">
            <a:avLst>
              <a:gd name="adj1" fmla="val 12"/>
              <a:gd name="adj2" fmla="val 5692442"/>
            </a:avLst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257478" y="2586970"/>
            <a:ext cx="1418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</a:rPr>
              <a:t>MEASUREMENT DATA, </a:t>
            </a:r>
          </a:p>
          <a:p>
            <a:r>
              <a:rPr lang="sv-SE" sz="1000" dirty="0" smtClean="0">
                <a:solidFill>
                  <a:prstClr val="black"/>
                </a:solidFill>
              </a:rPr>
              <a:t>NON-TCP META DATA +</a:t>
            </a:r>
          </a:p>
          <a:p>
            <a:r>
              <a:rPr lang="sv-SE" sz="1000" dirty="0" smtClean="0">
                <a:solidFill>
                  <a:prstClr val="black"/>
                </a:solidFill>
              </a:rPr>
              <a:t>TEST-ID ...</a:t>
            </a:r>
            <a:endParaRPr lang="sv-SE" sz="1000" dirty="0">
              <a:solidFill>
                <a:prstClr val="black"/>
              </a:solidFill>
            </a:endParaRPr>
          </a:p>
        </p:txBody>
      </p:sp>
      <p:grpSp>
        <p:nvGrpSpPr>
          <p:cNvPr id="1092" name="Group 1091"/>
          <p:cNvGrpSpPr/>
          <p:nvPr/>
        </p:nvGrpSpPr>
        <p:grpSpPr>
          <a:xfrm>
            <a:off x="200420" y="1519115"/>
            <a:ext cx="2120248" cy="793203"/>
            <a:chOff x="507536" y="1637488"/>
            <a:chExt cx="2120248" cy="793203"/>
          </a:xfrm>
        </p:grpSpPr>
        <p:sp>
          <p:nvSpPr>
            <p:cNvPr id="1089" name="Rounded Rectangle 1088"/>
            <p:cNvSpPr/>
            <p:nvPr/>
          </p:nvSpPr>
          <p:spPr>
            <a:xfrm>
              <a:off x="507536" y="1637488"/>
              <a:ext cx="2120248" cy="79320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090" name="TextBox 1089"/>
            <p:cNvSpPr txBox="1"/>
            <p:nvPr/>
          </p:nvSpPr>
          <p:spPr>
            <a:xfrm>
              <a:off x="1260544" y="1647584"/>
              <a:ext cx="1260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DASHBOARDS</a:t>
              </a:r>
              <a:endParaRPr lang="sv-SE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1" name="TextBox 1090"/>
            <p:cNvSpPr txBox="1"/>
            <p:nvPr/>
          </p:nvSpPr>
          <p:spPr>
            <a:xfrm>
              <a:off x="548834" y="1814545"/>
              <a:ext cx="9701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solidFill>
                    <a:prstClr val="white"/>
                  </a:solidFill>
                </a:rPr>
                <a:t>E.G </a:t>
              </a:r>
            </a:p>
            <a:p>
              <a:r>
                <a:rPr lang="sv-SE" sz="800" dirty="0" smtClean="0">
                  <a:solidFill>
                    <a:prstClr val="white"/>
                  </a:solidFill>
                </a:rPr>
                <a:t>Test follow up</a:t>
              </a:r>
            </a:p>
            <a:p>
              <a:r>
                <a:rPr lang="sv-SE" sz="800" dirty="0" smtClean="0">
                  <a:solidFill>
                    <a:prstClr val="white"/>
                  </a:solidFill>
                </a:rPr>
                <a:t>Test statistics</a:t>
              </a:r>
            </a:p>
            <a:p>
              <a:r>
                <a:rPr lang="sv-SE" sz="800" dirty="0" smtClean="0">
                  <a:solidFill>
                    <a:prstClr val="white"/>
                  </a:solidFill>
                </a:rPr>
                <a:t>Fleet management</a:t>
              </a:r>
              <a:endParaRPr lang="sv-SE" sz="8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094" name="Elbow Connector 1093"/>
          <p:cNvCxnSpPr/>
          <p:nvPr/>
        </p:nvCxnSpPr>
        <p:spPr>
          <a:xfrm rot="5400000">
            <a:off x="352593" y="2913153"/>
            <a:ext cx="1508787" cy="307116"/>
          </a:xfrm>
          <a:prstGeom prst="bentConnector3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7" name="Picture 10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4" y="1787688"/>
            <a:ext cx="484948" cy="484948"/>
          </a:xfrm>
          <a:prstGeom prst="rect">
            <a:avLst/>
          </a:prstGeom>
        </p:spPr>
      </p:pic>
      <p:pic>
        <p:nvPicPr>
          <p:cNvPr id="1098" name="Picture 10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66" y="482333"/>
            <a:ext cx="685800" cy="685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56" y="876728"/>
            <a:ext cx="533056" cy="533056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60" idx="2"/>
          </p:cNvCxnSpPr>
          <p:nvPr/>
        </p:nvCxnSpPr>
        <p:spPr>
          <a:xfrm rot="5400000">
            <a:off x="6795471" y="1039723"/>
            <a:ext cx="862852" cy="160297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88643" y="1740114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</a:rPr>
              <a:t>GUI FOR MANUAL </a:t>
            </a:r>
          </a:p>
          <a:p>
            <a:r>
              <a:rPr lang="sv-SE" sz="1000" dirty="0" smtClean="0">
                <a:solidFill>
                  <a:prstClr val="black"/>
                </a:solidFill>
              </a:rPr>
              <a:t>MEASUREMENT AND META</a:t>
            </a:r>
          </a:p>
          <a:p>
            <a:r>
              <a:rPr lang="sv-SE" sz="1000" dirty="0" smtClean="0">
                <a:solidFill>
                  <a:prstClr val="black"/>
                </a:solidFill>
              </a:rPr>
              <a:t>DATA UPLOAD</a:t>
            </a:r>
            <a:endParaRPr lang="sv-SE" sz="10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56" y="44998"/>
            <a:ext cx="2786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COLLABORATION PLATFORM</a:t>
            </a:r>
            <a:endParaRPr lang="sv-SE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5054" y="202674"/>
            <a:ext cx="5281401" cy="34423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4710" y="197810"/>
            <a:ext cx="108234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100" dirty="0" smtClean="0">
                <a:solidFill>
                  <a:prstClr val="black"/>
                </a:solidFill>
              </a:rPr>
              <a:t>GTDM PROJECT</a:t>
            </a:r>
            <a:endParaRPr lang="sv-SE" sz="1100" dirty="0">
              <a:solidFill>
                <a:prstClr val="black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45" y="4094243"/>
            <a:ext cx="534775" cy="53477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35" y="5017900"/>
            <a:ext cx="534775" cy="53477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43113"/>
            <a:ext cx="534775" cy="5347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291553" y="454223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solidFill>
                  <a:prstClr val="black"/>
                </a:solidFill>
              </a:rPr>
              <a:t>APP. PERSISTENT</a:t>
            </a:r>
          </a:p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 DATA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24966" y="547118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solidFill>
                  <a:prstClr val="black"/>
                </a:solidFill>
              </a:rPr>
              <a:t>APP. PERSISTENT</a:t>
            </a:r>
          </a:p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 DATA</a:t>
            </a:r>
            <a:endParaRPr lang="sv-SE" sz="8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66967" y="6213097"/>
            <a:ext cx="494848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965906" y="5875318"/>
            <a:ext cx="494848" cy="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61856" y="6243113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solidFill>
                  <a:prstClr val="black"/>
                </a:solidFill>
              </a:rPr>
              <a:t>FAST RESPONSE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23093" y="5919618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solidFill>
                  <a:prstClr val="black"/>
                </a:solidFill>
              </a:rPr>
              <a:t>RESPONSE NOT CRITICAL 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81155" y="1466491"/>
            <a:ext cx="6745856" cy="4477109"/>
          </a:xfrm>
          <a:custGeom>
            <a:avLst/>
            <a:gdLst>
              <a:gd name="connsiteX0" fmla="*/ 3269411 w 6745856"/>
              <a:gd name="connsiteY0" fmla="*/ 4477109 h 4477109"/>
              <a:gd name="connsiteX1" fmla="*/ 1311215 w 6745856"/>
              <a:gd name="connsiteY1" fmla="*/ 4477109 h 4477109"/>
              <a:gd name="connsiteX2" fmla="*/ 0 w 6745856"/>
              <a:gd name="connsiteY2" fmla="*/ 3286664 h 4477109"/>
              <a:gd name="connsiteX3" fmla="*/ 0 w 6745856"/>
              <a:gd name="connsiteY3" fmla="*/ 2156603 h 4477109"/>
              <a:gd name="connsiteX4" fmla="*/ 2743200 w 6745856"/>
              <a:gd name="connsiteY4" fmla="*/ 2165230 h 4477109"/>
              <a:gd name="connsiteX5" fmla="*/ 2760453 w 6745856"/>
              <a:gd name="connsiteY5" fmla="*/ 0 h 4477109"/>
              <a:gd name="connsiteX6" fmla="*/ 6737230 w 6745856"/>
              <a:gd name="connsiteY6" fmla="*/ 8626 h 4477109"/>
              <a:gd name="connsiteX7" fmla="*/ 6745856 w 6745856"/>
              <a:gd name="connsiteY7" fmla="*/ 2251494 h 4477109"/>
              <a:gd name="connsiteX8" fmla="*/ 3260785 w 6745856"/>
              <a:gd name="connsiteY8" fmla="*/ 2260120 h 4477109"/>
              <a:gd name="connsiteX9" fmla="*/ 3269411 w 6745856"/>
              <a:gd name="connsiteY9" fmla="*/ 4477109 h 44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45856" h="4477109">
                <a:moveTo>
                  <a:pt x="3269411" y="4477109"/>
                </a:moveTo>
                <a:lnTo>
                  <a:pt x="1311215" y="4477109"/>
                </a:lnTo>
                <a:lnTo>
                  <a:pt x="0" y="3286664"/>
                </a:lnTo>
                <a:lnTo>
                  <a:pt x="0" y="2156603"/>
                </a:lnTo>
                <a:lnTo>
                  <a:pt x="2743200" y="2165230"/>
                </a:lnTo>
                <a:lnTo>
                  <a:pt x="2760453" y="0"/>
                </a:lnTo>
                <a:lnTo>
                  <a:pt x="6737230" y="8626"/>
                </a:lnTo>
                <a:cubicBezTo>
                  <a:pt x="6740105" y="756249"/>
                  <a:pt x="6742981" y="1503871"/>
                  <a:pt x="6745856" y="2251494"/>
                </a:cubicBezTo>
                <a:lnTo>
                  <a:pt x="3260785" y="2260120"/>
                </a:lnTo>
                <a:cubicBezTo>
                  <a:pt x="3263660" y="2999116"/>
                  <a:pt x="3266536" y="3738113"/>
                  <a:pt x="3269411" y="44771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TextBox 39"/>
          <p:cNvSpPr txBox="1"/>
          <p:nvPr/>
        </p:nvSpPr>
        <p:spPr>
          <a:xfrm>
            <a:off x="2987824" y="1290246"/>
            <a:ext cx="12556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v-SE" sz="1400" dirty="0" smtClean="0"/>
              <a:t>HYPERTEST???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1934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edefined Process 7"/>
          <p:cNvSpPr/>
          <p:nvPr/>
        </p:nvSpPr>
        <p:spPr>
          <a:xfrm>
            <a:off x="1435865" y="3275982"/>
            <a:ext cx="1224136" cy="720080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4" name="Flowchart: Predefined Process 33"/>
          <p:cNvSpPr/>
          <p:nvPr/>
        </p:nvSpPr>
        <p:spPr>
          <a:xfrm>
            <a:off x="5752914" y="3122966"/>
            <a:ext cx="1224136" cy="720080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5" name="Flowchart: Predefined Process 34"/>
          <p:cNvSpPr/>
          <p:nvPr/>
        </p:nvSpPr>
        <p:spPr>
          <a:xfrm>
            <a:off x="3347864" y="3383002"/>
            <a:ext cx="1224136" cy="720080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6" name="Flowchart: Predefined Process 35"/>
          <p:cNvSpPr/>
          <p:nvPr/>
        </p:nvSpPr>
        <p:spPr>
          <a:xfrm>
            <a:off x="7466892" y="2672916"/>
            <a:ext cx="1224136" cy="720080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7" name="Flowchart: Predefined Process 36"/>
          <p:cNvSpPr/>
          <p:nvPr/>
        </p:nvSpPr>
        <p:spPr>
          <a:xfrm>
            <a:off x="2037833" y="2420888"/>
            <a:ext cx="622168" cy="360040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8" name="Flowchart: Predefined Process 37"/>
          <p:cNvSpPr/>
          <p:nvPr/>
        </p:nvSpPr>
        <p:spPr>
          <a:xfrm>
            <a:off x="2436426" y="3916935"/>
            <a:ext cx="1224136" cy="720080"/>
          </a:xfrm>
          <a:prstGeom prst="flowChartPredefinedProcess">
            <a:avLst/>
          </a:prstGeom>
          <a:ln w="25400">
            <a:prstDash val="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9" name="Flowchart: Predefined Process 38"/>
          <p:cNvSpPr/>
          <p:nvPr/>
        </p:nvSpPr>
        <p:spPr>
          <a:xfrm>
            <a:off x="1319872" y="2852936"/>
            <a:ext cx="612068" cy="360040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42" name="Flowchart: Predefined Process 41"/>
          <p:cNvSpPr/>
          <p:nvPr/>
        </p:nvSpPr>
        <p:spPr>
          <a:xfrm>
            <a:off x="4620194" y="2573906"/>
            <a:ext cx="792000" cy="414044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72095" y="148934"/>
            <a:ext cx="3341877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prstClr val="black"/>
                </a:solidFill>
              </a:rPr>
              <a:t>TEST COLLABORATION PLATFORM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7233" y="481396"/>
            <a:ext cx="594105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SECURE THAT OUR TOOLS SUPPORTS THE PROCESS (</a:t>
            </a:r>
            <a:r>
              <a:rPr lang="sv-SE" sz="1050" i="1" dirty="0" smtClean="0">
                <a:solidFill>
                  <a:prstClr val="black"/>
                </a:solidFill>
              </a:rPr>
              <a:t>PLAN &amp; PERFORM TEST</a:t>
            </a:r>
            <a:r>
              <a:rPr lang="sv-SE" sz="1050" dirty="0" smtClean="0">
                <a:solidFill>
                  <a:prstClr val="black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ENSURE THAT WE HAVE TOOLS THAT COVERS THE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CREATE INTERFACES TO ENABLE INFORMATION EXCHANGE BETWEEN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CREATE AN ENVIRONMENT TO CARRY TEST INFORMATION IN A STRUCTURED AND HARMONIZED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50" dirty="0" smtClean="0">
                <a:solidFill>
                  <a:prstClr val="black"/>
                </a:solidFill>
              </a:rPr>
              <a:t>CREATE BI SOLUTIONS FOR MONITORING STATUS AND PROGRESS OF TESTS AND TEST OBJECTS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162" name="Flowchart: Predefined Process 161"/>
          <p:cNvSpPr/>
          <p:nvPr/>
        </p:nvSpPr>
        <p:spPr>
          <a:xfrm>
            <a:off x="6028496" y="2420888"/>
            <a:ext cx="948554" cy="432048"/>
          </a:xfrm>
          <a:prstGeom prst="flowChartPredefinedProcess">
            <a:avLst/>
          </a:prstGeom>
          <a:ln w="254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434872" y="1412776"/>
            <a:ext cx="8002560" cy="4140460"/>
            <a:chOff x="434872" y="1412776"/>
            <a:chExt cx="8002560" cy="4140460"/>
          </a:xfrm>
        </p:grpSpPr>
        <p:sp>
          <p:nvSpPr>
            <p:cNvPr id="10" name="Pentagon 9"/>
            <p:cNvSpPr/>
            <p:nvPr/>
          </p:nvSpPr>
          <p:spPr>
            <a:xfrm>
              <a:off x="1154952" y="1777082"/>
              <a:ext cx="1008112" cy="268268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2611448" y="1777082"/>
              <a:ext cx="1008112" cy="268268"/>
            </a:xfrm>
            <a:prstGeom prst="homePlat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4067944" y="1777082"/>
              <a:ext cx="1008112" cy="268268"/>
            </a:xfrm>
            <a:prstGeom prst="homePlat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5524440" y="1777082"/>
              <a:ext cx="1008112" cy="268268"/>
            </a:xfrm>
            <a:prstGeom prst="homePlat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6980936" y="1777082"/>
              <a:ext cx="1008112" cy="268268"/>
            </a:xfrm>
            <a:prstGeom prst="homePlat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4872" y="1911216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63064" y="1911216"/>
              <a:ext cx="448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619560" y="1911216"/>
              <a:ext cx="448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076056" y="1911216"/>
              <a:ext cx="448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32552" y="1911216"/>
              <a:ext cx="448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989048" y="1911216"/>
              <a:ext cx="448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35880" y="1412776"/>
              <a:ext cx="0" cy="41404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47240" y="1412776"/>
              <a:ext cx="0" cy="41404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88652" y="1412776"/>
              <a:ext cx="0" cy="41404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99568" y="1412776"/>
              <a:ext cx="0" cy="41404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Freeform 175"/>
            <p:cNvSpPr/>
            <p:nvPr/>
          </p:nvSpPr>
          <p:spPr>
            <a:xfrm>
              <a:off x="2433362" y="1579418"/>
              <a:ext cx="1246909" cy="332509"/>
            </a:xfrm>
            <a:custGeom>
              <a:avLst/>
              <a:gdLst>
                <a:gd name="connsiteX0" fmla="*/ 1246909 w 1246909"/>
                <a:gd name="connsiteY0" fmla="*/ 332509 h 332509"/>
                <a:gd name="connsiteX1" fmla="*/ 1239352 w 1246909"/>
                <a:gd name="connsiteY1" fmla="*/ 0 h 332509"/>
                <a:gd name="connsiteX2" fmla="*/ 0 w 1246909"/>
                <a:gd name="connsiteY2" fmla="*/ 7557 h 332509"/>
                <a:gd name="connsiteX3" fmla="*/ 0 w 1246909"/>
                <a:gd name="connsiteY3" fmla="*/ 332509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332509">
                  <a:moveTo>
                    <a:pt x="1246909" y="332509"/>
                  </a:moveTo>
                  <a:lnTo>
                    <a:pt x="1239352" y="0"/>
                  </a:lnTo>
                  <a:lnTo>
                    <a:pt x="0" y="7557"/>
                  </a:lnTo>
                  <a:lnTo>
                    <a:pt x="0" y="332509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black"/>
                </a:solidFill>
              </a:endParaRPr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5342817" y="1911927"/>
              <a:ext cx="2811213" cy="264496"/>
            </a:xfrm>
            <a:custGeom>
              <a:avLst/>
              <a:gdLst>
                <a:gd name="connsiteX0" fmla="*/ 0 w 2811213"/>
                <a:gd name="connsiteY0" fmla="*/ 0 h 264496"/>
                <a:gd name="connsiteX1" fmla="*/ 0 w 2811213"/>
                <a:gd name="connsiteY1" fmla="*/ 264496 h 264496"/>
                <a:gd name="connsiteX2" fmla="*/ 2811213 w 2811213"/>
                <a:gd name="connsiteY2" fmla="*/ 249382 h 264496"/>
                <a:gd name="connsiteX3" fmla="*/ 2811213 w 2811213"/>
                <a:gd name="connsiteY3" fmla="*/ 15114 h 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213" h="264496">
                  <a:moveTo>
                    <a:pt x="0" y="0"/>
                  </a:moveTo>
                  <a:lnTo>
                    <a:pt x="0" y="264496"/>
                  </a:lnTo>
                  <a:lnTo>
                    <a:pt x="2811213" y="249382"/>
                  </a:lnTo>
                  <a:lnTo>
                    <a:pt x="2811213" y="15114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black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07055" y="5545797"/>
            <a:ext cx="8495341" cy="1276228"/>
            <a:chOff x="407055" y="5545797"/>
            <a:chExt cx="8495341" cy="1276228"/>
          </a:xfrm>
        </p:grpSpPr>
        <p:grpSp>
          <p:nvGrpSpPr>
            <p:cNvPr id="96" name="WindowsPhone"/>
            <p:cNvGrpSpPr/>
            <p:nvPr>
              <p:custDataLst>
                <p:custData r:id="rId1"/>
              </p:custDataLst>
            </p:nvPr>
          </p:nvGrpSpPr>
          <p:grpSpPr>
            <a:xfrm>
              <a:off x="2808565" y="5813359"/>
              <a:ext cx="608872" cy="949788"/>
              <a:chOff x="2839503" y="1"/>
              <a:chExt cx="3464995" cy="685799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39503" y="1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2839503" y="1"/>
                  <a:ext cx="3464995" cy="6857998"/>
                  <a:chOff x="2834639" y="1"/>
                  <a:chExt cx="3464995" cy="6857998"/>
                </a:xfrm>
              </p:grpSpPr>
              <p:sp>
                <p:nvSpPr>
                  <p:cNvPr id="101" name="Rounded Rectangle 100"/>
                  <p:cNvSpPr/>
                  <p:nvPr userDrawn="1"/>
                </p:nvSpPr>
                <p:spPr>
                  <a:xfrm>
                    <a:off x="2834639" y="1"/>
                    <a:ext cx="3464995" cy="6857998"/>
                  </a:xfrm>
                  <a:prstGeom prst="roundRect">
                    <a:avLst>
                      <a:gd name="adj" fmla="val 5515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>
                        <a:lumMod val="95000"/>
                        <a:lumOff val="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2928205" y="91440"/>
                    <a:ext cx="3276600" cy="6659880"/>
                  </a:xfrm>
                  <a:prstGeom prst="roundRect">
                    <a:avLst>
                      <a:gd name="adj" fmla="val 2819"/>
                    </a:avLst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3" name="Rectangle 102"/>
                  <p:cNvSpPr/>
                  <p:nvPr userDrawn="1"/>
                </p:nvSpPr>
                <p:spPr>
                  <a:xfrm>
                    <a:off x="3050294" y="482053"/>
                    <a:ext cx="3038085" cy="507492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Left Arrow 103"/>
                  <p:cNvSpPr/>
                  <p:nvPr userDrawn="1"/>
                </p:nvSpPr>
                <p:spPr>
                  <a:xfrm>
                    <a:off x="3300730" y="6215335"/>
                    <a:ext cx="270769" cy="117324"/>
                  </a:xfrm>
                  <a:prstGeom prst="leftArrow">
                    <a:avLst>
                      <a:gd name="adj1" fmla="val 0"/>
                      <a:gd name="adj2" fmla="val 91165"/>
                    </a:avLst>
                  </a:prstGeom>
                  <a:noFill/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5" name="Group 104"/>
                  <p:cNvGrpSpPr/>
                  <p:nvPr/>
                </p:nvGrpSpPr>
                <p:grpSpPr>
                  <a:xfrm rot="21384124">
                    <a:off x="4457215" y="6161552"/>
                    <a:ext cx="212326" cy="227346"/>
                    <a:chOff x="4194362" y="5874647"/>
                    <a:chExt cx="252148" cy="269985"/>
                  </a:xfrm>
                  <a:solidFill>
                    <a:srgbClr val="FFFFFF"/>
                  </a:solidFill>
                </p:grpSpPr>
                <p:sp>
                  <p:nvSpPr>
                    <p:cNvPr id="107" name="Flowchart: Stored Data 106"/>
                    <p:cNvSpPr/>
                    <p:nvPr/>
                  </p:nvSpPr>
                  <p:spPr>
                    <a:xfrm rot="6230930">
                      <a:off x="4218638" y="5878261"/>
                      <a:ext cx="115927" cy="108699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8" name="Flowchart: Stored Data 107"/>
                    <p:cNvSpPr/>
                    <p:nvPr/>
                  </p:nvSpPr>
                  <p:spPr>
                    <a:xfrm rot="6230930">
                      <a:off x="4190748" y="5989157"/>
                      <a:ext cx="115927" cy="108699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9" name="Flowchart: Stored Data 108"/>
                    <p:cNvSpPr/>
                    <p:nvPr/>
                  </p:nvSpPr>
                  <p:spPr>
                    <a:xfrm rot="16979296">
                      <a:off x="4335573" y="5922200"/>
                      <a:ext cx="114310" cy="107565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" name="Flowchart: Stored Data 109"/>
                    <p:cNvSpPr/>
                    <p:nvPr/>
                  </p:nvSpPr>
                  <p:spPr>
                    <a:xfrm rot="16979296">
                      <a:off x="4307999" y="6032886"/>
                      <a:ext cx="115927" cy="107565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06" name="Rounded Rectangle 105"/>
                  <p:cNvSpPr/>
                  <p:nvPr/>
                </p:nvSpPr>
                <p:spPr>
                  <a:xfrm>
                    <a:off x="4138146" y="266078"/>
                    <a:ext cx="860720" cy="52045"/>
                  </a:xfrm>
                  <a:prstGeom prst="round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100" name="Rectangle 99"/>
                <p:cNvSpPr/>
                <p:nvPr/>
              </p:nvSpPr>
              <p:spPr>
                <a:xfrm>
                  <a:off x="3054545" y="482052"/>
                  <a:ext cx="3038698" cy="188595"/>
                </a:xfrm>
                <a:prstGeom prst="rect">
                  <a:avLst/>
                </a:prstGeom>
                <a:solidFill>
                  <a:srgbClr val="000000">
                    <a:alpha val="35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sz="300" kern="0" dirty="0" smtClean="0">
                      <a:solidFill>
                        <a:srgbClr val="FFFFFF"/>
                      </a:solidFill>
                      <a:latin typeface="Segoe UI"/>
                    </a:rPr>
                    <a:t>12:38</a:t>
                  </a:r>
                </a:p>
              </p:txBody>
            </p:sp>
          </p:grpSp>
          <p:pic>
            <p:nvPicPr>
              <p:cNvPr id="98" name="Picture 2" descr="C:\Users\t-dantay\Documents\WPIcons\appbar.feature.search.rest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769" y="609111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1" name="Group 110"/>
            <p:cNvGrpSpPr/>
            <p:nvPr>
              <p:custDataLst>
                <p:custData r:id="rId2"/>
              </p:custDataLst>
            </p:nvPr>
          </p:nvGrpSpPr>
          <p:grpSpPr>
            <a:xfrm>
              <a:off x="4719953" y="5982385"/>
              <a:ext cx="4182443" cy="272857"/>
              <a:chOff x="0" y="6217920"/>
              <a:chExt cx="9144000" cy="640080"/>
            </a:xfrm>
          </p:grpSpPr>
          <p:sp>
            <p:nvSpPr>
              <p:cNvPr id="112" name="Background"/>
              <p:cNvSpPr/>
              <p:nvPr/>
            </p:nvSpPr>
            <p:spPr>
              <a:xfrm>
                <a:off x="0" y="6217920"/>
                <a:ext cx="9144000" cy="6400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113" name="Content"/>
              <p:cNvSpPr/>
              <p:nvPr/>
            </p:nvSpPr>
            <p:spPr>
              <a:xfrm>
                <a:off x="1239923" y="6355626"/>
                <a:ext cx="5605020" cy="364668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50" dirty="0">
                    <a:solidFill>
                      <a:srgbClr val="FFFFFF">
                        <a:lumMod val="50000"/>
                      </a:srgbClr>
                    </a:solidFill>
                    <a:latin typeface="Segoe UI Semilight"/>
                  </a:rPr>
                  <a:t>http://www.</a:t>
                </a:r>
                <a:r>
                  <a:rPr lang="en-US" sz="1050" dirty="0">
                    <a:solidFill>
                      <a:srgbClr val="FFFFFF"/>
                    </a:solidFill>
                    <a:latin typeface="Segoe UI Semilight"/>
                  </a:rPr>
                  <a:t>url.com</a:t>
                </a:r>
                <a:r>
                  <a:rPr lang="en-US" sz="1050" dirty="0">
                    <a:solidFill>
                      <a:srgbClr val="FFFFFF">
                        <a:lumMod val="50000"/>
                      </a:srgbClr>
                    </a:solidFill>
                    <a:latin typeface="Segoe UI Semilight"/>
                  </a:rPr>
                  <a:t>/</a:t>
                </a: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8539561" y="6380286"/>
                <a:ext cx="267760" cy="280737"/>
                <a:chOff x="7933908" y="6458958"/>
                <a:chExt cx="268296" cy="280737"/>
              </a:xfrm>
            </p:grpSpPr>
            <p:sp>
              <p:nvSpPr>
                <p:cNvPr id="128" name="Oval127"/>
                <p:cNvSpPr/>
                <p:nvPr/>
              </p:nvSpPr>
              <p:spPr>
                <a:xfrm>
                  <a:off x="7933908" y="6458958"/>
                  <a:ext cx="268296" cy="280737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ight"/>
                <p:cNvSpPr>
                  <a:spLocks noChangeAspect="1"/>
                </p:cNvSpPr>
                <p:nvPr>
                  <p:custDataLst>
                    <p:custData r:id="rId11"/>
                  </p:custDataLst>
                </p:nvPr>
              </p:nvSpPr>
              <p:spPr bwMode="black">
                <a:xfrm>
                  <a:off x="8009790" y="6551973"/>
                  <a:ext cx="115732" cy="102544"/>
                </a:xfrm>
                <a:custGeom>
                  <a:avLst/>
                  <a:gdLst>
                    <a:gd name="T0" fmla="*/ 86 w 131"/>
                    <a:gd name="T1" fmla="*/ 35 h 96"/>
                    <a:gd name="T2" fmla="*/ 48 w 131"/>
                    <a:gd name="T3" fmla="*/ 0 h 96"/>
                    <a:gd name="T4" fmla="*/ 79 w 131"/>
                    <a:gd name="T5" fmla="*/ 0 h 96"/>
                    <a:gd name="T6" fmla="*/ 131 w 131"/>
                    <a:gd name="T7" fmla="*/ 48 h 96"/>
                    <a:gd name="T8" fmla="*/ 79 w 131"/>
                    <a:gd name="T9" fmla="*/ 96 h 96"/>
                    <a:gd name="T10" fmla="*/ 48 w 131"/>
                    <a:gd name="T11" fmla="*/ 96 h 96"/>
                    <a:gd name="T12" fmla="*/ 86 w 131"/>
                    <a:gd name="T13" fmla="*/ 60 h 96"/>
                    <a:gd name="T14" fmla="*/ 0 w 131"/>
                    <a:gd name="T15" fmla="*/ 60 h 96"/>
                    <a:gd name="T16" fmla="*/ 0 w 131"/>
                    <a:gd name="T17" fmla="*/ 35 h 96"/>
                    <a:gd name="T18" fmla="*/ 86 w 131"/>
                    <a:gd name="T19" fmla="*/ 3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1" h="96">
                      <a:moveTo>
                        <a:pt x="86" y="35"/>
                      </a:moveTo>
                      <a:lnTo>
                        <a:pt x="48" y="0"/>
                      </a:lnTo>
                      <a:lnTo>
                        <a:pt x="79" y="0"/>
                      </a:lnTo>
                      <a:lnTo>
                        <a:pt x="131" y="48"/>
                      </a:lnTo>
                      <a:lnTo>
                        <a:pt x="79" y="96"/>
                      </a:lnTo>
                      <a:lnTo>
                        <a:pt x="48" y="96"/>
                      </a:lnTo>
                      <a:lnTo>
                        <a:pt x="86" y="60"/>
                      </a:lnTo>
                      <a:lnTo>
                        <a:pt x="0" y="60"/>
                      </a:lnTo>
                      <a:lnTo>
                        <a:pt x="0" y="35"/>
                      </a:lnTo>
                      <a:lnTo>
                        <a:pt x="86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33325" y="6380286"/>
                <a:ext cx="267760" cy="280737"/>
                <a:chOff x="7482756" y="6476313"/>
                <a:chExt cx="268296" cy="280737"/>
              </a:xfrm>
            </p:grpSpPr>
            <p:sp>
              <p:nvSpPr>
                <p:cNvPr id="126" name="Oval126"/>
                <p:cNvSpPr/>
                <p:nvPr/>
              </p:nvSpPr>
              <p:spPr>
                <a:xfrm>
                  <a:off x="7482756" y="6476313"/>
                  <a:ext cx="268296" cy="280737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Pin"/>
                <p:cNvSpPr>
                  <a:spLocks noChangeAspect="1"/>
                </p:cNvSpPr>
                <p:nvPr>
                  <p:custDataLst>
                    <p:custData r:id="rId10"/>
                  </p:custDataLst>
                </p:nvPr>
              </p:nvSpPr>
              <p:spPr bwMode="black">
                <a:xfrm>
                  <a:off x="7555059" y="6548700"/>
                  <a:ext cx="123689" cy="135962"/>
                </a:xfrm>
                <a:custGeom>
                  <a:avLst/>
                  <a:gdLst>
                    <a:gd name="T0" fmla="*/ 63 w 75"/>
                    <a:gd name="T1" fmla="*/ 29 h 75"/>
                    <a:gd name="T2" fmla="*/ 44 w 75"/>
                    <a:gd name="T3" fmla="*/ 48 h 75"/>
                    <a:gd name="T4" fmla="*/ 40 w 75"/>
                    <a:gd name="T5" fmla="*/ 68 h 75"/>
                    <a:gd name="T6" fmla="*/ 26 w 75"/>
                    <a:gd name="T7" fmla="*/ 54 h 75"/>
                    <a:gd name="T8" fmla="*/ 0 w 75"/>
                    <a:gd name="T9" fmla="*/ 74 h 75"/>
                    <a:gd name="T10" fmla="*/ 0 w 75"/>
                    <a:gd name="T11" fmla="*/ 74 h 75"/>
                    <a:gd name="T12" fmla="*/ 0 w 75"/>
                    <a:gd name="T13" fmla="*/ 74 h 75"/>
                    <a:gd name="T14" fmla="*/ 0 w 75"/>
                    <a:gd name="T15" fmla="*/ 74 h 75"/>
                    <a:gd name="T16" fmla="*/ 0 w 75"/>
                    <a:gd name="T17" fmla="*/ 74 h 75"/>
                    <a:gd name="T18" fmla="*/ 20 w 75"/>
                    <a:gd name="T19" fmla="*/ 49 h 75"/>
                    <a:gd name="T20" fmla="*/ 6 w 75"/>
                    <a:gd name="T21" fmla="*/ 35 h 75"/>
                    <a:gd name="T22" fmla="*/ 27 w 75"/>
                    <a:gd name="T23" fmla="*/ 31 h 75"/>
                    <a:gd name="T24" fmla="*/ 46 w 75"/>
                    <a:gd name="T25" fmla="*/ 11 h 75"/>
                    <a:gd name="T26" fmla="*/ 50 w 75"/>
                    <a:gd name="T27" fmla="*/ 0 h 75"/>
                    <a:gd name="T28" fmla="*/ 75 w 75"/>
                    <a:gd name="T29" fmla="*/ 25 h 75"/>
                    <a:gd name="T30" fmla="*/ 63 w 75"/>
                    <a:gd name="T31" fmla="*/ 2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5" h="75">
                      <a:moveTo>
                        <a:pt x="63" y="29"/>
                      </a:move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7" y="55"/>
                        <a:pt x="46" y="63"/>
                        <a:pt x="40" y="68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1" y="67"/>
                        <a:pt x="2" y="75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3"/>
                        <a:pt x="7" y="63"/>
                        <a:pt x="20" y="49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12" y="29"/>
                        <a:pt x="20" y="28"/>
                        <a:pt x="27" y="31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5" y="7"/>
                        <a:pt x="46" y="3"/>
                        <a:pt x="50" y="0"/>
                      </a:cubicBezTo>
                      <a:cubicBezTo>
                        <a:pt x="75" y="25"/>
                        <a:pt x="75" y="25"/>
                        <a:pt x="75" y="25"/>
                      </a:cubicBezTo>
                      <a:cubicBezTo>
                        <a:pt x="72" y="28"/>
                        <a:pt x="67" y="30"/>
                        <a:pt x="63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6" name="Tile"/>
              <p:cNvSpPr/>
              <p:nvPr/>
            </p:nvSpPr>
            <p:spPr>
              <a:xfrm>
                <a:off x="733583" y="6402514"/>
                <a:ext cx="265176" cy="28346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900" kern="0" dirty="0" smtClean="0">
                  <a:solidFill>
                    <a:prstClr val="black"/>
                  </a:solidFill>
                  <a:latin typeface="Segoe UI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7067777" y="6380286"/>
                <a:ext cx="267760" cy="280737"/>
                <a:chOff x="7134583" y="6466673"/>
                <a:chExt cx="268296" cy="280737"/>
              </a:xfrm>
            </p:grpSpPr>
            <p:sp>
              <p:nvSpPr>
                <p:cNvPr id="124" name="Oval138"/>
                <p:cNvSpPr/>
                <p:nvPr/>
              </p:nvSpPr>
              <p:spPr>
                <a:xfrm>
                  <a:off x="7134583" y="6466673"/>
                  <a:ext cx="268296" cy="280737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fresh"/>
                <p:cNvSpPr>
                  <a:spLocks noChangeAspect="1"/>
                </p:cNvSpPr>
                <p:nvPr>
                  <p:custDataLst>
                    <p:custData r:id="rId9"/>
                  </p:custDataLst>
                </p:nvPr>
              </p:nvSpPr>
              <p:spPr bwMode="black">
                <a:xfrm>
                  <a:off x="7212367" y="6550234"/>
                  <a:ext cx="112727" cy="113614"/>
                </a:xfrm>
                <a:custGeom>
                  <a:avLst/>
                  <a:gdLst>
                    <a:gd name="T0" fmla="*/ 61 w 70"/>
                    <a:gd name="T1" fmla="*/ 11 h 71"/>
                    <a:gd name="T2" fmla="*/ 60 w 70"/>
                    <a:gd name="T3" fmla="*/ 11 h 71"/>
                    <a:gd name="T4" fmla="*/ 53 w 70"/>
                    <a:gd name="T5" fmla="*/ 18 h 71"/>
                    <a:gd name="T6" fmla="*/ 53 w 70"/>
                    <a:gd name="T7" fmla="*/ 19 h 71"/>
                    <a:gd name="T8" fmla="*/ 53 w 70"/>
                    <a:gd name="T9" fmla="*/ 19 h 71"/>
                    <a:gd name="T10" fmla="*/ 60 w 70"/>
                    <a:gd name="T11" fmla="*/ 35 h 71"/>
                    <a:gd name="T12" fmla="*/ 35 w 70"/>
                    <a:gd name="T13" fmla="*/ 60 h 71"/>
                    <a:gd name="T14" fmla="*/ 10 w 70"/>
                    <a:gd name="T15" fmla="*/ 36 h 71"/>
                    <a:gd name="T16" fmla="*/ 16 w 70"/>
                    <a:gd name="T17" fmla="*/ 21 h 71"/>
                    <a:gd name="T18" fmla="*/ 18 w 70"/>
                    <a:gd name="T19" fmla="*/ 18 h 71"/>
                    <a:gd name="T20" fmla="*/ 25 w 70"/>
                    <a:gd name="T21" fmla="*/ 26 h 71"/>
                    <a:gd name="T22" fmla="*/ 30 w 70"/>
                    <a:gd name="T23" fmla="*/ 0 h 71"/>
                    <a:gd name="T24" fmla="*/ 4 w 70"/>
                    <a:gd name="T25" fmla="*/ 2 h 71"/>
                    <a:gd name="T26" fmla="*/ 11 w 70"/>
                    <a:gd name="T27" fmla="*/ 10 h 71"/>
                    <a:gd name="T28" fmla="*/ 9 w 70"/>
                    <a:gd name="T29" fmla="*/ 12 h 71"/>
                    <a:gd name="T30" fmla="*/ 0 w 70"/>
                    <a:gd name="T31" fmla="*/ 36 h 71"/>
                    <a:gd name="T32" fmla="*/ 35 w 70"/>
                    <a:gd name="T33" fmla="*/ 71 h 71"/>
                    <a:gd name="T34" fmla="*/ 35 w 70"/>
                    <a:gd name="T35" fmla="*/ 71 h 71"/>
                    <a:gd name="T36" fmla="*/ 70 w 70"/>
                    <a:gd name="T37" fmla="*/ 35 h 71"/>
                    <a:gd name="T38" fmla="*/ 61 w 70"/>
                    <a:gd name="T39" fmla="*/ 1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1">
                      <a:moveTo>
                        <a:pt x="61" y="11"/>
                      </a:moveTo>
                      <a:cubicBezTo>
                        <a:pt x="60" y="11"/>
                        <a:pt x="60" y="11"/>
                        <a:pt x="60" y="11"/>
                      </a:cubicBezTo>
                      <a:cubicBezTo>
                        <a:pt x="53" y="18"/>
                        <a:pt x="53" y="18"/>
                        <a:pt x="53" y="18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7" y="23"/>
                        <a:pt x="60" y="29"/>
                        <a:pt x="60" y="35"/>
                      </a:cubicBezTo>
                      <a:cubicBezTo>
                        <a:pt x="60" y="49"/>
                        <a:pt x="49" y="60"/>
                        <a:pt x="35" y="60"/>
                      </a:cubicBezTo>
                      <a:cubicBezTo>
                        <a:pt x="22" y="60"/>
                        <a:pt x="11" y="49"/>
                        <a:pt x="10" y="36"/>
                      </a:cubicBezTo>
                      <a:cubicBezTo>
                        <a:pt x="10" y="30"/>
                        <a:pt x="12" y="25"/>
                        <a:pt x="16" y="21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3" y="19"/>
                        <a:pt x="0" y="27"/>
                        <a:pt x="0" y="36"/>
                      </a:cubicBezTo>
                      <a:cubicBezTo>
                        <a:pt x="0" y="55"/>
                        <a:pt x="16" y="71"/>
                        <a:pt x="35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55" y="71"/>
                        <a:pt x="70" y="55"/>
                        <a:pt x="70" y="35"/>
                      </a:cubicBezTo>
                      <a:cubicBezTo>
                        <a:pt x="70" y="26"/>
                        <a:pt x="67" y="18"/>
                        <a:pt x="61" y="1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42988" y="6403878"/>
                <a:ext cx="267760" cy="280737"/>
                <a:chOff x="242988" y="6397592"/>
                <a:chExt cx="267760" cy="280737"/>
              </a:xfrm>
            </p:grpSpPr>
            <p:sp>
              <p:nvSpPr>
                <p:cNvPr id="122" name="Oval124"/>
                <p:cNvSpPr/>
                <p:nvPr/>
              </p:nvSpPr>
              <p:spPr>
                <a:xfrm>
                  <a:off x="242988" y="6397592"/>
                  <a:ext cx="267760" cy="280737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ight"/>
                <p:cNvSpPr>
                  <a:spLocks noChangeAspect="1"/>
                </p:cNvSpPr>
                <p:nvPr>
                  <p:custDataLst>
                    <p:custData r:id="rId8"/>
                  </p:custDataLst>
                </p:nvPr>
              </p:nvSpPr>
              <p:spPr bwMode="black">
                <a:xfrm flipH="1">
                  <a:off x="319118" y="6486688"/>
                  <a:ext cx="115501" cy="102544"/>
                </a:xfrm>
                <a:custGeom>
                  <a:avLst/>
                  <a:gdLst>
                    <a:gd name="T0" fmla="*/ 86 w 131"/>
                    <a:gd name="T1" fmla="*/ 35 h 96"/>
                    <a:gd name="T2" fmla="*/ 48 w 131"/>
                    <a:gd name="T3" fmla="*/ 0 h 96"/>
                    <a:gd name="T4" fmla="*/ 79 w 131"/>
                    <a:gd name="T5" fmla="*/ 0 h 96"/>
                    <a:gd name="T6" fmla="*/ 131 w 131"/>
                    <a:gd name="T7" fmla="*/ 48 h 96"/>
                    <a:gd name="T8" fmla="*/ 79 w 131"/>
                    <a:gd name="T9" fmla="*/ 96 h 96"/>
                    <a:gd name="T10" fmla="*/ 48 w 131"/>
                    <a:gd name="T11" fmla="*/ 96 h 96"/>
                    <a:gd name="T12" fmla="*/ 86 w 131"/>
                    <a:gd name="T13" fmla="*/ 60 h 96"/>
                    <a:gd name="T14" fmla="*/ 0 w 131"/>
                    <a:gd name="T15" fmla="*/ 60 h 96"/>
                    <a:gd name="T16" fmla="*/ 0 w 131"/>
                    <a:gd name="T17" fmla="*/ 35 h 96"/>
                    <a:gd name="T18" fmla="*/ 86 w 131"/>
                    <a:gd name="T19" fmla="*/ 3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1" h="96">
                      <a:moveTo>
                        <a:pt x="86" y="35"/>
                      </a:moveTo>
                      <a:lnTo>
                        <a:pt x="48" y="0"/>
                      </a:lnTo>
                      <a:lnTo>
                        <a:pt x="79" y="0"/>
                      </a:lnTo>
                      <a:lnTo>
                        <a:pt x="131" y="48"/>
                      </a:lnTo>
                      <a:lnTo>
                        <a:pt x="79" y="96"/>
                      </a:lnTo>
                      <a:lnTo>
                        <a:pt x="48" y="96"/>
                      </a:lnTo>
                      <a:lnTo>
                        <a:pt x="86" y="60"/>
                      </a:lnTo>
                      <a:lnTo>
                        <a:pt x="0" y="60"/>
                      </a:lnTo>
                      <a:lnTo>
                        <a:pt x="0" y="35"/>
                      </a:lnTo>
                      <a:lnTo>
                        <a:pt x="86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7998873" y="6349204"/>
                <a:ext cx="342900" cy="342900"/>
                <a:chOff x="7989560" y="6349204"/>
                <a:chExt cx="342900" cy="342900"/>
              </a:xfrm>
            </p:grpSpPr>
            <p:sp>
              <p:nvSpPr>
                <p:cNvPr id="120" name="Oval128"/>
                <p:cNvSpPr/>
                <p:nvPr/>
              </p:nvSpPr>
              <p:spPr>
                <a:xfrm>
                  <a:off x="8027130" y="6380286"/>
                  <a:ext cx="267760" cy="280737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9560" y="6349204"/>
                  <a:ext cx="342900" cy="3429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0" name="StreetMap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221" y="6116743"/>
              <a:ext cx="444005" cy="44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grpSp>
          <p:nvGrpSpPr>
            <p:cNvPr id="133" name="AddressBar"/>
            <p:cNvGrpSpPr/>
            <p:nvPr>
              <p:custDataLst>
                <p:custData r:id="rId4"/>
              </p:custDataLst>
            </p:nvPr>
          </p:nvGrpSpPr>
          <p:grpSpPr>
            <a:xfrm>
              <a:off x="2858922" y="5932876"/>
              <a:ext cx="499837" cy="161696"/>
              <a:chOff x="3054545" y="3886200"/>
              <a:chExt cx="3034910" cy="329869"/>
            </a:xfrm>
          </p:grpSpPr>
          <p:sp>
            <p:nvSpPr>
              <p:cNvPr id="134" name="Background"/>
              <p:cNvSpPr/>
              <p:nvPr/>
            </p:nvSpPr>
            <p:spPr>
              <a:xfrm>
                <a:off x="3054545" y="3886200"/>
                <a:ext cx="3034910" cy="329869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135" name="Content"/>
              <p:cNvSpPr/>
              <p:nvPr/>
            </p:nvSpPr>
            <p:spPr>
              <a:xfrm>
                <a:off x="3208020" y="3947312"/>
                <a:ext cx="2727960" cy="201168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200" dirty="0" smtClean="0">
                    <a:latin typeface="Segoe UI" pitchFamily="34" charset="0"/>
                    <a:cs typeface="Segoe UI" pitchFamily="34" charset="0"/>
                  </a:rPr>
                  <a:t>http://www.windowsphone.com</a:t>
                </a:r>
                <a:endParaRPr lang="en-US" sz="200" dirty="0"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6" name="WindowsPhone"/>
            <p:cNvGrpSpPr/>
            <p:nvPr>
              <p:custDataLst>
                <p:custData r:id="rId5"/>
              </p:custDataLst>
            </p:nvPr>
          </p:nvGrpSpPr>
          <p:grpSpPr>
            <a:xfrm>
              <a:off x="3675096" y="5813359"/>
              <a:ext cx="608872" cy="949788"/>
              <a:chOff x="2839503" y="1"/>
              <a:chExt cx="3464995" cy="685799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2839503" y="1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2839503" y="1"/>
                  <a:ext cx="3464995" cy="6857998"/>
                  <a:chOff x="2834639" y="1"/>
                  <a:chExt cx="3464995" cy="6857998"/>
                </a:xfrm>
              </p:grpSpPr>
              <p:sp>
                <p:nvSpPr>
                  <p:cNvPr id="141" name="Rounded Rectangle 140"/>
                  <p:cNvSpPr/>
                  <p:nvPr userDrawn="1"/>
                </p:nvSpPr>
                <p:spPr>
                  <a:xfrm>
                    <a:off x="2834639" y="1"/>
                    <a:ext cx="3464995" cy="6857998"/>
                  </a:xfrm>
                  <a:prstGeom prst="roundRect">
                    <a:avLst>
                      <a:gd name="adj" fmla="val 5515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>
                        <a:lumMod val="95000"/>
                        <a:lumOff val="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2928205" y="91440"/>
                    <a:ext cx="3276600" cy="6659880"/>
                  </a:xfrm>
                  <a:prstGeom prst="roundRect">
                    <a:avLst>
                      <a:gd name="adj" fmla="val 2819"/>
                    </a:avLst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3" name="Rectangle 142"/>
                  <p:cNvSpPr/>
                  <p:nvPr userDrawn="1"/>
                </p:nvSpPr>
                <p:spPr>
                  <a:xfrm>
                    <a:off x="3050294" y="482053"/>
                    <a:ext cx="3038085" cy="507492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4" name="Left Arrow 143"/>
                  <p:cNvSpPr/>
                  <p:nvPr userDrawn="1"/>
                </p:nvSpPr>
                <p:spPr>
                  <a:xfrm>
                    <a:off x="3300730" y="6215335"/>
                    <a:ext cx="270769" cy="117324"/>
                  </a:xfrm>
                  <a:prstGeom prst="leftArrow">
                    <a:avLst>
                      <a:gd name="adj1" fmla="val 0"/>
                      <a:gd name="adj2" fmla="val 91165"/>
                    </a:avLst>
                  </a:prstGeom>
                  <a:noFill/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45" name="Group 144"/>
                  <p:cNvGrpSpPr/>
                  <p:nvPr/>
                </p:nvGrpSpPr>
                <p:grpSpPr>
                  <a:xfrm rot="21384124">
                    <a:off x="4457215" y="6161552"/>
                    <a:ext cx="212326" cy="227346"/>
                    <a:chOff x="4194362" y="5874647"/>
                    <a:chExt cx="252148" cy="269985"/>
                  </a:xfrm>
                  <a:solidFill>
                    <a:srgbClr val="FFFFFF"/>
                  </a:solidFill>
                </p:grpSpPr>
                <p:sp>
                  <p:nvSpPr>
                    <p:cNvPr id="147" name="Flowchart: Stored Data 146"/>
                    <p:cNvSpPr/>
                    <p:nvPr/>
                  </p:nvSpPr>
                  <p:spPr>
                    <a:xfrm rot="6230930">
                      <a:off x="4218638" y="5878261"/>
                      <a:ext cx="115927" cy="108699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8" name="Flowchart: Stored Data 147"/>
                    <p:cNvSpPr/>
                    <p:nvPr/>
                  </p:nvSpPr>
                  <p:spPr>
                    <a:xfrm rot="6230930">
                      <a:off x="4190748" y="5989157"/>
                      <a:ext cx="115927" cy="108699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9" name="Flowchart: Stored Data 148"/>
                    <p:cNvSpPr/>
                    <p:nvPr/>
                  </p:nvSpPr>
                  <p:spPr>
                    <a:xfrm rot="16979296">
                      <a:off x="4335573" y="5922200"/>
                      <a:ext cx="114310" cy="107565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0" name="Flowchart: Stored Data 149"/>
                    <p:cNvSpPr/>
                    <p:nvPr/>
                  </p:nvSpPr>
                  <p:spPr>
                    <a:xfrm rot="16979296">
                      <a:off x="4307999" y="6032886"/>
                      <a:ext cx="115927" cy="107565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4138146" y="266078"/>
                    <a:ext cx="860720" cy="52045"/>
                  </a:xfrm>
                  <a:prstGeom prst="round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3054545" y="482052"/>
                  <a:ext cx="3038698" cy="188595"/>
                </a:xfrm>
                <a:prstGeom prst="rect">
                  <a:avLst/>
                </a:prstGeom>
                <a:solidFill>
                  <a:srgbClr val="000000">
                    <a:alpha val="35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sz="300" kern="0" dirty="0" smtClean="0">
                      <a:solidFill>
                        <a:srgbClr val="FFFFFF"/>
                      </a:solidFill>
                      <a:latin typeface="Segoe UI"/>
                    </a:rPr>
                    <a:t>12:38</a:t>
                  </a:r>
                </a:p>
              </p:txBody>
            </p:sp>
          </p:grpSp>
          <p:pic>
            <p:nvPicPr>
              <p:cNvPr id="138" name="Picture 2" descr="C:\Users\t-dantay\Documents\WPIcons\appbar.feature.search.rest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769" y="609111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MapMarker"/>
            <p:cNvGrpSpPr>
              <a:grpSpLocks noChangeAspect="1"/>
            </p:cNvGrpSpPr>
            <p:nvPr>
              <p:custDataLst>
                <p:custData r:id="rId6"/>
              </p:custDataLst>
            </p:nvPr>
          </p:nvGrpSpPr>
          <p:grpSpPr>
            <a:xfrm>
              <a:off x="2992551" y="6210207"/>
              <a:ext cx="128529" cy="128529"/>
              <a:chOff x="3669395" y="3536182"/>
              <a:chExt cx="287705" cy="287705"/>
            </a:xfrm>
          </p:grpSpPr>
          <p:sp>
            <p:nvSpPr>
              <p:cNvPr id="152" name="Teardrop 151"/>
              <p:cNvSpPr>
                <a:spLocks noChangeAspect="1"/>
              </p:cNvSpPr>
              <p:nvPr/>
            </p:nvSpPr>
            <p:spPr>
              <a:xfrm rot="8100000">
                <a:off x="3669395" y="3536182"/>
                <a:ext cx="287705" cy="287705"/>
              </a:xfrm>
              <a:prstGeom prst="teardrop">
                <a:avLst>
                  <a:gd name="adj" fmla="val 152462"/>
                </a:avLst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3703757" y="3568747"/>
                <a:ext cx="218980" cy="218980"/>
              </a:xfrm>
              <a:prstGeom prst="ellipse">
                <a:avLst/>
              </a:prstGeom>
              <a:solidFill>
                <a:srgbClr val="F79646">
                  <a:lumMod val="75000"/>
                </a:srgbClr>
              </a:solidFill>
              <a:ln w="3175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0" dirty="0">
                    <a:solidFill>
                      <a:srgbClr val="FFFFFF"/>
                    </a:solidFill>
                    <a:latin typeface="Segoe UI"/>
                  </a:rPr>
                  <a:t>1</a:t>
                </a:r>
                <a:endParaRPr lang="en-US" sz="1050" kern="0" dirty="0" smtClea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aphicFrame>
          <p:nvGraphicFramePr>
            <p:cNvPr id="154" name="VerticalBarChart"/>
            <p:cNvGraphicFramePr/>
            <p:nvPr>
              <p:custDataLst>
                <p:custData r:id="rId7"/>
              </p:custDataLst>
              <p:extLst>
                <p:ext uri="{D42A27DB-BD31-4B8C-83A1-F6EECF244321}">
                  <p14:modId xmlns:p14="http://schemas.microsoft.com/office/powerpoint/2010/main" val="3148356269"/>
                </p:ext>
              </p:extLst>
            </p:nvPr>
          </p:nvGraphicFramePr>
          <p:xfrm>
            <a:off x="3747801" y="6013724"/>
            <a:ext cx="465119" cy="527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155" name="TextBox 154"/>
            <p:cNvSpPr txBox="1"/>
            <p:nvPr/>
          </p:nvSpPr>
          <p:spPr>
            <a:xfrm>
              <a:off x="407055" y="5735966"/>
              <a:ext cx="1495794" cy="36933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>
              <a:defPPr>
                <a:defRPr lang="sv-SE"/>
              </a:defPPr>
            </a:lstStyle>
            <a:p>
              <a:r>
                <a:rPr lang="sv-SE" dirty="0">
                  <a:solidFill>
                    <a:prstClr val="black"/>
                  </a:solidFill>
                </a:rPr>
                <a:t>BI SOLUTIONS</a:t>
              </a:r>
            </a:p>
          </p:txBody>
        </p:sp>
        <p:sp>
          <p:nvSpPr>
            <p:cNvPr id="156" name="Up-Down Arrow 155"/>
            <p:cNvSpPr/>
            <p:nvPr/>
          </p:nvSpPr>
          <p:spPr>
            <a:xfrm>
              <a:off x="4366919" y="5545797"/>
              <a:ext cx="288032" cy="504056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954" y="6075693"/>
              <a:ext cx="1332736" cy="746332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395536" y="4707140"/>
            <a:ext cx="8352928" cy="1008112"/>
            <a:chOff x="395536" y="4707140"/>
            <a:chExt cx="8352928" cy="1008112"/>
          </a:xfrm>
        </p:grpSpPr>
        <p:sp>
          <p:nvSpPr>
            <p:cNvPr id="40" name="Rounded Rectangle 39"/>
            <p:cNvSpPr/>
            <p:nvPr/>
          </p:nvSpPr>
          <p:spPr>
            <a:xfrm>
              <a:off x="395536" y="4707140"/>
              <a:ext cx="8352928" cy="1008112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8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76232" y="5092558"/>
              <a:ext cx="2124108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>
              <a:defPPr>
                <a:defRPr lang="sv-SE"/>
              </a:defPPr>
            </a:lstStyle>
            <a:p>
              <a:r>
                <a:rPr lang="sv-SE" sz="1400" dirty="0" smtClean="0">
                  <a:solidFill>
                    <a:prstClr val="black"/>
                  </a:solidFill>
                </a:rPr>
                <a:t>TCP DATABASE &amp; SERVICES</a:t>
              </a:r>
              <a:endParaRPr lang="sv-SE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074589" y="3772789"/>
            <a:ext cx="6741103" cy="1222615"/>
            <a:chOff x="1074589" y="3772789"/>
            <a:chExt cx="6741103" cy="1222615"/>
          </a:xfrm>
        </p:grpSpPr>
        <p:sp>
          <p:nvSpPr>
            <p:cNvPr id="41" name="Up-Down Arrow 40"/>
            <p:cNvSpPr/>
            <p:nvPr/>
          </p:nvSpPr>
          <p:spPr>
            <a:xfrm>
              <a:off x="1074589" y="3787197"/>
              <a:ext cx="196730" cy="28452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43" name="Up-Down Arrow 42"/>
            <p:cNvSpPr/>
            <p:nvPr/>
          </p:nvSpPr>
          <p:spPr>
            <a:xfrm>
              <a:off x="1727711" y="3787197"/>
              <a:ext cx="196730" cy="28452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1334972" y="4455112"/>
              <a:ext cx="288032" cy="50405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45" name="Up-Down Arrow 44"/>
            <p:cNvSpPr/>
            <p:nvPr/>
          </p:nvSpPr>
          <p:spPr>
            <a:xfrm>
              <a:off x="2898412" y="4457016"/>
              <a:ext cx="288032" cy="50405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46" name="Up-Down Arrow 45"/>
            <p:cNvSpPr/>
            <p:nvPr/>
          </p:nvSpPr>
          <p:spPr>
            <a:xfrm>
              <a:off x="4341564" y="4457016"/>
              <a:ext cx="288032" cy="50405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47" name="Up-Down Arrow 46"/>
            <p:cNvSpPr/>
            <p:nvPr/>
          </p:nvSpPr>
          <p:spPr>
            <a:xfrm>
              <a:off x="5904946" y="3772789"/>
              <a:ext cx="196730" cy="28452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48" name="Up-Down Arrow 47"/>
            <p:cNvSpPr/>
            <p:nvPr/>
          </p:nvSpPr>
          <p:spPr>
            <a:xfrm>
              <a:off x="5859295" y="4457016"/>
              <a:ext cx="288032" cy="50405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49" name="Up-Down Arrow 48"/>
            <p:cNvSpPr/>
            <p:nvPr/>
          </p:nvSpPr>
          <p:spPr>
            <a:xfrm>
              <a:off x="7527660" y="4491348"/>
              <a:ext cx="288032" cy="504056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0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81814E-6 L -0.05625 0.152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6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9653E-7 L 0.0592 0.080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400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48913E-6 L 0.10903 0.126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629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646E-6 L -0.03854 0.11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59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96529E-6 L -0.04497 0.1837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918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0708E-6 L -0.0625 0.0957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47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6529E-6 L -0.04792 0.089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44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3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2" grpId="0" animBg="1"/>
      <p:bldP spid="42" grpId="1" animBg="1"/>
      <p:bldP spid="52" grpId="0" build="p"/>
      <p:bldP spid="162" grpId="0" animBg="1"/>
      <p:bldP spid="16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1484784"/>
            <a:ext cx="5112568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COLLECTOR IN OFFLINE MODE</a:t>
            </a:r>
            <a:endParaRPr lang="sv-SE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42254" y="1844824"/>
            <a:ext cx="50098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Meas. Data presented as usual (MeasData folder)</a:t>
            </a:r>
          </a:p>
          <a:p>
            <a:r>
              <a:rPr lang="sv-SE" sz="1100" dirty="0" smtClean="0"/>
              <a:t>Do consistency checks on files. ”Duplicates” can not be checked at this time.</a:t>
            </a:r>
          </a:p>
          <a:p>
            <a:r>
              <a:rPr lang="sv-SE" sz="1100" dirty="0" smtClean="0"/>
              <a:t>Vehicle/System must be initiated before database synch.</a:t>
            </a:r>
          </a:p>
          <a:p>
            <a:r>
              <a:rPr lang="sv-SE" sz="1100" dirty="0" smtClean="0"/>
              <a:t>Offline collector should hold the organizer functionallity to prepare data for the Refiner.</a:t>
            </a:r>
            <a:endParaRPr lang="sv-SE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611560" y="332656"/>
            <a:ext cx="2664296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11560" y="367464"/>
            <a:ext cx="2052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</a:rPr>
              <a:t>DATABASE </a:t>
            </a:r>
            <a:r>
              <a:rPr lang="sv-SE" sz="1000" dirty="0" smtClean="0">
                <a:solidFill>
                  <a:schemeClr val="bg1"/>
                </a:solidFill>
              </a:rPr>
              <a:t> PRE-SYNCHRONISATION</a:t>
            </a:r>
            <a:endParaRPr lang="sv-SE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693857"/>
            <a:ext cx="2536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>
                <a:solidFill>
                  <a:schemeClr val="bg1"/>
                </a:solidFill>
              </a:rPr>
              <a:t>Synchronize all tables needed for offline work into a temporary local database.</a:t>
            </a:r>
          </a:p>
          <a:p>
            <a:r>
              <a:rPr lang="sv-SE" sz="1100" dirty="0" smtClean="0">
                <a:solidFill>
                  <a:schemeClr val="bg1"/>
                </a:solidFill>
              </a:rPr>
              <a:t>The synch. </a:t>
            </a:r>
            <a:r>
              <a:rPr lang="sv-SE" sz="1100" dirty="0">
                <a:solidFill>
                  <a:schemeClr val="bg1"/>
                </a:solidFill>
              </a:rPr>
              <a:t>c</a:t>
            </a:r>
            <a:r>
              <a:rPr lang="sv-SE" sz="1100" dirty="0" smtClean="0">
                <a:solidFill>
                  <a:schemeClr val="bg1"/>
                </a:solidFill>
              </a:rPr>
              <a:t>annot be to old to be valid.</a:t>
            </a:r>
            <a:endParaRPr lang="sv-SE" sz="11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2254" y="3140968"/>
            <a:ext cx="5153882" cy="13681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737781" y="321297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REFINER IN OFFLINE MODE</a:t>
            </a:r>
            <a:endParaRPr lang="sv-SE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8173" y="3394383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Not possible to load from database.</a:t>
            </a:r>
          </a:p>
          <a:p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6930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hlinkClick r:id="rId2" action="ppaction://hlinksldjump"/>
          </p:cNvPr>
          <p:cNvSpPr/>
          <p:nvPr/>
        </p:nvSpPr>
        <p:spPr>
          <a:xfrm>
            <a:off x="1492105" y="621088"/>
            <a:ext cx="7416824" cy="590425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Folded Corner 1"/>
          <p:cNvSpPr/>
          <p:nvPr/>
        </p:nvSpPr>
        <p:spPr>
          <a:xfrm>
            <a:off x="123953" y="2769260"/>
            <a:ext cx="648072" cy="72008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WO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267969" y="3140967"/>
            <a:ext cx="648072" cy="72008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WO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22577" y="3501007"/>
            <a:ext cx="648072" cy="72008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WO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8129" y="2513442"/>
            <a:ext cx="1296144" cy="15841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 2 xml</a:t>
            </a:r>
            <a:endParaRPr lang="sv-SE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652345" y="1988839"/>
            <a:ext cx="2088232" cy="108012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Ultra config</a:t>
            </a:r>
            <a:endParaRPr lang="sv-SE" dirty="0"/>
          </a:p>
        </p:txBody>
      </p:sp>
      <p:sp>
        <p:nvSpPr>
          <p:cNvPr id="7" name="Flowchart: Predefined Process 6"/>
          <p:cNvSpPr/>
          <p:nvPr/>
        </p:nvSpPr>
        <p:spPr>
          <a:xfrm>
            <a:off x="3652345" y="3068959"/>
            <a:ext cx="2088232" cy="108012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IP Motion</a:t>
            </a:r>
            <a:endParaRPr lang="sv-SE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3652345" y="4149079"/>
            <a:ext cx="2088232" cy="108012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IMC Devices</a:t>
            </a:r>
            <a:endParaRPr lang="sv-SE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652345" y="5229199"/>
            <a:ext cx="2088232" cy="108012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DeWe</a:t>
            </a:r>
            <a:endParaRPr lang="sv-SE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3652345" y="908719"/>
            <a:ext cx="2088232" cy="108012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?</a:t>
            </a:r>
            <a:endParaRPr lang="sv-SE" dirty="0"/>
          </a:p>
        </p:txBody>
      </p:sp>
      <p:grpSp>
        <p:nvGrpSpPr>
          <p:cNvPr id="33" name="Group 32"/>
          <p:cNvGrpSpPr/>
          <p:nvPr/>
        </p:nvGrpSpPr>
        <p:grpSpPr>
          <a:xfrm>
            <a:off x="2987824" y="1448779"/>
            <a:ext cx="648072" cy="4320480"/>
            <a:chOff x="3059832" y="1016732"/>
            <a:chExt cx="648072" cy="4320480"/>
          </a:xfrm>
        </p:grpSpPr>
        <p:cxnSp>
          <p:nvCxnSpPr>
            <p:cNvPr id="12" name="Straight Arrow Connector 11"/>
            <p:cNvCxnSpPr>
              <a:stCxn id="5" idx="3"/>
              <a:endCxn id="10" idx="1"/>
            </p:cNvCxnSpPr>
            <p:nvPr/>
          </p:nvCxnSpPr>
          <p:spPr>
            <a:xfrm flipV="1">
              <a:off x="3059832" y="1016732"/>
              <a:ext cx="648072" cy="1856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1"/>
            </p:cNvCxnSpPr>
            <p:nvPr/>
          </p:nvCxnSpPr>
          <p:spPr>
            <a:xfrm flipV="1">
              <a:off x="3059832" y="2096852"/>
              <a:ext cx="648072" cy="77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7" idx="1"/>
            </p:cNvCxnSpPr>
            <p:nvPr/>
          </p:nvCxnSpPr>
          <p:spPr>
            <a:xfrm>
              <a:off x="3059832" y="2873483"/>
              <a:ext cx="648072" cy="30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8" idx="1"/>
            </p:cNvCxnSpPr>
            <p:nvPr/>
          </p:nvCxnSpPr>
          <p:spPr>
            <a:xfrm>
              <a:off x="3059832" y="2873483"/>
              <a:ext cx="648072" cy="1383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3"/>
              <a:endCxn id="9" idx="1"/>
            </p:cNvCxnSpPr>
            <p:nvPr/>
          </p:nvCxnSpPr>
          <p:spPr>
            <a:xfrm>
              <a:off x="3059832" y="2873483"/>
              <a:ext cx="648072" cy="2463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904546" y="3501007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COMPILED WO </a:t>
            </a:r>
          </a:p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dirty="0"/>
          </a:p>
        </p:txBody>
      </p:sp>
      <p:sp>
        <p:nvSpPr>
          <p:cNvPr id="29" name="Folded Corner 28"/>
          <p:cNvSpPr/>
          <p:nvPr/>
        </p:nvSpPr>
        <p:spPr>
          <a:xfrm>
            <a:off x="6604673" y="2313329"/>
            <a:ext cx="1008112" cy="12241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SPECIFIC</a:t>
            </a:r>
          </a:p>
          <a:p>
            <a:pPr algn="ctr"/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DATA INSTRUCTION FILE (XML)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nip Single Corner Rectangle 29"/>
          <p:cNvSpPr/>
          <p:nvPr/>
        </p:nvSpPr>
        <p:spPr>
          <a:xfrm>
            <a:off x="6604673" y="3681481"/>
            <a:ext cx="1656184" cy="93610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CONFIGURATION PACKAGE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88649" y="1869614"/>
            <a:ext cx="2016224" cy="292753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 flipH="1">
            <a:off x="5748217" y="1481240"/>
            <a:ext cx="648072" cy="4320480"/>
            <a:chOff x="2987824" y="1016732"/>
            <a:chExt cx="648072" cy="432048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987824" y="1016732"/>
              <a:ext cx="648072" cy="185675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987824" y="2096852"/>
              <a:ext cx="648072" cy="77663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987824" y="2873483"/>
              <a:ext cx="648072" cy="30348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987824" y="2873483"/>
              <a:ext cx="648072" cy="138360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987824" y="2873483"/>
              <a:ext cx="648072" cy="246372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1356071" y="3285004"/>
            <a:ext cx="255135" cy="236528"/>
          </a:xfrm>
          <a:prstGeom prst="ellipse">
            <a:avLst/>
          </a:prstGeom>
          <a:pattFill prst="lgCheck">
            <a:fgClr>
              <a:schemeClr val="accent3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3" name="Straight Arrow Connector 42"/>
          <p:cNvCxnSpPr>
            <a:endCxn id="41" idx="2"/>
          </p:cNvCxnSpPr>
          <p:nvPr/>
        </p:nvCxnSpPr>
        <p:spPr>
          <a:xfrm>
            <a:off x="916041" y="3403268"/>
            <a:ext cx="44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781361" y="2271475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1" name="Straight Arrow Connector 50"/>
          <p:cNvCxnSpPr>
            <a:endCxn id="50" idx="2"/>
          </p:cNvCxnSpPr>
          <p:nvPr/>
        </p:nvCxnSpPr>
        <p:spPr>
          <a:xfrm flipV="1">
            <a:off x="7612786" y="2389739"/>
            <a:ext cx="1168575" cy="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81360" y="3211260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7" name="Straight Arrow Connector 56"/>
          <p:cNvCxnSpPr>
            <a:stCxn id="31" idx="3"/>
            <a:endCxn id="56" idx="2"/>
          </p:cNvCxnSpPr>
          <p:nvPr/>
        </p:nvCxnSpPr>
        <p:spPr>
          <a:xfrm flipV="1">
            <a:off x="8404873" y="3329524"/>
            <a:ext cx="376487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63160" y="3129300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GHOST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52886" y="24214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04873" y="311600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92105" y="620687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TOOL ALT. 1</a:t>
            </a:r>
          </a:p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(COM INTERFACE TO EXISTING TOOLS)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11127" y="368148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sv-SE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11127" y="23137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sv-SE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53444" y="22116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sv-SE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68169" y="2565483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08729" y="1881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64537" y="4678887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79584" y="4793020"/>
            <a:ext cx="376487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8385" y="48075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GTDM – </a:t>
            </a:r>
            <a:r>
              <a:rPr lang="fr-FR" dirty="0" err="1" smtClean="0"/>
              <a:t>Metadata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Long </a:t>
            </a:r>
            <a:r>
              <a:rPr lang="fr-FR" dirty="0" err="1" smtClean="0"/>
              <a:t>term</a:t>
            </a:r>
            <a:r>
              <a:rPr lang="fr-FR" dirty="0" smtClean="0"/>
              <a:t>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 1: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/>
              <a:t>metadata</a:t>
            </a:r>
            <a:r>
              <a:rPr lang="fr-FR" dirty="0"/>
              <a:t> in GTDM Tools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411760" y="1964221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2411760" y="2859684"/>
            <a:ext cx="1080120" cy="7133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(XML 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707904" y="1680346"/>
            <a:ext cx="2376264" cy="21602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prstClr val="white"/>
                </a:solidFill>
              </a:rPr>
              <a:t>Loadramp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163798" y="4509303"/>
            <a:ext cx="1080120" cy="72008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GHOST</a:t>
            </a: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34826" y="5606933"/>
            <a:ext cx="1080120" cy="72008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PROTOM</a:t>
            </a: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707905" y="4572194"/>
            <a:ext cx="2376264" cy="8819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prstClr val="white"/>
                </a:solidFill>
              </a:rPr>
              <a:t>Loadramp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707904" y="5629006"/>
            <a:ext cx="2376265" cy="8819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prstClr val="white"/>
                </a:solidFill>
              </a:rPr>
              <a:t>Loadramp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lowchart: Direct Access Storage 11"/>
          <p:cNvSpPr/>
          <p:nvPr/>
        </p:nvSpPr>
        <p:spPr>
          <a:xfrm>
            <a:off x="1331639" y="4509303"/>
            <a:ext cx="2160241" cy="18517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TCP Exchange </a:t>
            </a:r>
            <a:r>
              <a:rPr lang="fr-FR" dirty="0" err="1" smtClean="0">
                <a:solidFill>
                  <a:prstClr val="white"/>
                </a:solidFill>
              </a:rPr>
              <a:t>Process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6216" y="1680346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219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Brace 14"/>
          <p:cNvSpPr/>
          <p:nvPr/>
        </p:nvSpPr>
        <p:spPr>
          <a:xfrm>
            <a:off x="7424149" y="3717032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6884089" y="4890328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894632" y="3881734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6894632" y="4392174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16237" y="393305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6237" y="406175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6236" y="42417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62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6235" y="49276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6237" y="5018322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6234" y="515984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8637" y="4392174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86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8635" y="4520181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8637" y="465313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6237" y="393305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0282" y="54579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94632" y="2580446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1744803"/>
            <a:ext cx="2429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prstClr val="black"/>
                </a:solidFill>
              </a:rPr>
              <a:t>Number</a:t>
            </a:r>
            <a:r>
              <a:rPr lang="fr-FR" sz="1400" dirty="0" smtClean="0">
                <a:solidFill>
                  <a:prstClr val="black"/>
                </a:solidFill>
              </a:rPr>
              <a:t> of </a:t>
            </a:r>
            <a:r>
              <a:rPr lang="fr-FR" sz="1400" dirty="0" err="1" smtClean="0">
                <a:solidFill>
                  <a:prstClr val="black"/>
                </a:solidFill>
              </a:rPr>
              <a:t>process</a:t>
            </a:r>
            <a:r>
              <a:rPr lang="fr-FR" sz="1400" dirty="0" smtClean="0">
                <a:solidFill>
                  <a:prstClr val="black"/>
                </a:solidFill>
              </a:rPr>
              <a:t> to </a:t>
            </a:r>
            <a:r>
              <a:rPr lang="fr-FR" sz="1400" dirty="0" err="1" smtClean="0">
                <a:solidFill>
                  <a:prstClr val="black"/>
                </a:solidFill>
              </a:rPr>
              <a:t>create</a:t>
            </a:r>
            <a:r>
              <a:rPr lang="fr-FR" sz="1400" dirty="0" smtClean="0">
                <a:solidFill>
                  <a:prstClr val="black"/>
                </a:solidFill>
              </a:rPr>
              <a:t> global </a:t>
            </a:r>
            <a:r>
              <a:rPr lang="fr-FR" sz="1400" dirty="0" err="1" smtClean="0">
                <a:solidFill>
                  <a:prstClr val="black"/>
                </a:solidFill>
              </a:rPr>
              <a:t>metadata</a:t>
            </a:r>
            <a:r>
              <a:rPr lang="fr-FR" sz="1400" dirty="0" smtClean="0">
                <a:solidFill>
                  <a:prstClr val="black"/>
                </a:solidFill>
              </a:rPr>
              <a:t>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prstClr val="black"/>
                </a:solidFill>
              </a:rPr>
              <a:t>1 </a:t>
            </a:r>
            <a:r>
              <a:rPr lang="fr-FR" sz="1400" dirty="0" err="1" smtClean="0">
                <a:solidFill>
                  <a:prstClr val="black"/>
                </a:solidFill>
              </a:rPr>
              <a:t>loadramp</a:t>
            </a:r>
            <a:r>
              <a:rPr lang="fr-FR" sz="1400" dirty="0" smtClean="0">
                <a:solidFill>
                  <a:prstClr val="black"/>
                </a:solidFill>
              </a:rPr>
              <a:t> for </a:t>
            </a:r>
            <a:r>
              <a:rPr lang="fr-FR" sz="1400" dirty="0" err="1" smtClean="0">
                <a:solidFill>
                  <a:prstClr val="black"/>
                </a:solidFill>
              </a:rPr>
              <a:t>Measurement</a:t>
            </a:r>
            <a:r>
              <a:rPr lang="fr-FR" sz="1400" dirty="0" smtClean="0">
                <a:solidFill>
                  <a:prstClr val="black"/>
                </a:solidFill>
              </a:rPr>
              <a:t> file + Test </a:t>
            </a:r>
            <a:r>
              <a:rPr lang="fr-FR" sz="1400" dirty="0" err="1" smtClean="0">
                <a:solidFill>
                  <a:prstClr val="black"/>
                </a:solidFill>
              </a:rPr>
              <a:t>Metadata</a:t>
            </a:r>
            <a:r>
              <a:rPr lang="fr-FR" sz="1400" dirty="0" smtClean="0">
                <a:solidFill>
                  <a:prstClr val="black"/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prstClr val="black"/>
                </a:solidFill>
              </a:rPr>
              <a:t>5 </a:t>
            </a:r>
            <a:r>
              <a:rPr lang="fr-FR" sz="1400" dirty="0" err="1" smtClean="0">
                <a:solidFill>
                  <a:prstClr val="black"/>
                </a:solidFill>
              </a:rPr>
              <a:t>Loadramps</a:t>
            </a:r>
            <a:r>
              <a:rPr lang="fr-FR" sz="1400" dirty="0" smtClean="0">
                <a:solidFill>
                  <a:prstClr val="black"/>
                </a:solidFill>
              </a:rPr>
              <a:t> for </a:t>
            </a:r>
            <a:r>
              <a:rPr lang="fr-FR" sz="1400" dirty="0" err="1" smtClean="0">
                <a:solidFill>
                  <a:prstClr val="black"/>
                </a:solidFill>
              </a:rPr>
              <a:t>Ref</a:t>
            </a:r>
            <a:r>
              <a:rPr lang="fr-FR" sz="1400" dirty="0" smtClean="0">
                <a:solidFill>
                  <a:prstClr val="black"/>
                </a:solidFill>
              </a:rPr>
              <a:t> Source application (PROTOM, GHOST…)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prstClr val="black"/>
                </a:solidFill>
              </a:rPr>
              <a:t>1 </a:t>
            </a:r>
            <a:r>
              <a:rPr lang="fr-FR" sz="1400" dirty="0" err="1" smtClean="0">
                <a:solidFill>
                  <a:prstClr val="black"/>
                </a:solidFill>
              </a:rPr>
              <a:t>merge</a:t>
            </a:r>
            <a:r>
              <a:rPr lang="fr-FR" sz="1400" dirty="0" smtClean="0">
                <a:solidFill>
                  <a:prstClr val="black"/>
                </a:solidFill>
              </a:rPr>
              <a:t> on GTDM </a:t>
            </a:r>
            <a:r>
              <a:rPr lang="fr-FR" sz="1400" dirty="0" err="1" smtClean="0">
                <a:solidFill>
                  <a:prstClr val="black"/>
                </a:solidFill>
              </a:rPr>
              <a:t>tools</a:t>
            </a:r>
            <a:endParaRPr lang="fr-FR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prstClr val="black"/>
              </a:solidFill>
            </a:endParaRPr>
          </a:p>
          <a:p>
            <a:r>
              <a:rPr lang="fr-FR" sz="1400" dirty="0" smtClean="0">
                <a:solidFill>
                  <a:prstClr val="black"/>
                </a:solidFill>
              </a:rPr>
              <a:t>Question: </a:t>
            </a:r>
            <a:r>
              <a:rPr lang="fr-FR" sz="1400" dirty="0" err="1" smtClean="0">
                <a:solidFill>
                  <a:prstClr val="black"/>
                </a:solidFill>
              </a:rPr>
              <a:t>Capacity</a:t>
            </a:r>
            <a:r>
              <a:rPr lang="fr-FR" sz="1400" dirty="0" smtClean="0">
                <a:solidFill>
                  <a:prstClr val="black"/>
                </a:solidFill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</a:rPr>
              <a:t>from</a:t>
            </a:r>
            <a:r>
              <a:rPr lang="fr-FR" sz="1400" dirty="0" smtClean="0">
                <a:solidFill>
                  <a:prstClr val="black"/>
                </a:solidFill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</a:rPr>
              <a:t>tool</a:t>
            </a:r>
            <a:r>
              <a:rPr lang="fr-FR" sz="1400" dirty="0" smtClean="0">
                <a:solidFill>
                  <a:prstClr val="black"/>
                </a:solidFill>
              </a:rPr>
              <a:t> to </a:t>
            </a:r>
            <a:r>
              <a:rPr lang="fr-FR" sz="1400" dirty="0" err="1" smtClean="0">
                <a:solidFill>
                  <a:prstClr val="black"/>
                </a:solidFill>
              </a:rPr>
              <a:t>merge</a:t>
            </a:r>
            <a:r>
              <a:rPr lang="fr-FR" sz="1400" dirty="0" smtClean="0">
                <a:solidFill>
                  <a:prstClr val="black"/>
                </a:solidFill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</a:rPr>
              <a:t>metadata</a:t>
            </a:r>
            <a:r>
              <a:rPr lang="fr-FR" sz="1400" dirty="0" smtClean="0">
                <a:solidFill>
                  <a:prstClr val="black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09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 2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/>
              <a:t>metadata</a:t>
            </a:r>
            <a:r>
              <a:rPr lang="fr-FR" dirty="0"/>
              <a:t> i</a:t>
            </a:r>
            <a:r>
              <a:rPr lang="fr-FR" dirty="0" smtClean="0"/>
              <a:t>n TCP exchange </a:t>
            </a:r>
            <a:r>
              <a:rPr lang="fr-FR" dirty="0" err="1" smtClean="0"/>
              <a:t>process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653036" y="3573016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885928" y="2231008"/>
            <a:ext cx="1516732" cy="21602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prstClr val="white"/>
                </a:solidFill>
              </a:rPr>
              <a:t>Loadramp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112291" y="2677805"/>
            <a:ext cx="922163" cy="59883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GHOST</a:t>
            </a: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12292" y="3458897"/>
            <a:ext cx="936104" cy="57606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PROTOM</a:t>
            </a: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Flowchart: Direct Access Storage 11"/>
          <p:cNvSpPr/>
          <p:nvPr/>
        </p:nvSpPr>
        <p:spPr>
          <a:xfrm>
            <a:off x="1362758" y="1850245"/>
            <a:ext cx="1836712" cy="218471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prstClr val="white"/>
                </a:solidFill>
              </a:rPr>
              <a:t>TCP Exchange </a:t>
            </a:r>
            <a:r>
              <a:rPr lang="fr-FR" sz="1400" dirty="0" err="1" smtClean="0">
                <a:solidFill>
                  <a:prstClr val="white"/>
                </a:solidFill>
              </a:rPr>
              <a:t>Process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6216" y="1680346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424149" y="3717032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958634" y="4391248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16237" y="393305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6237" y="406175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6236" y="42417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62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6235" y="49276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6237" y="5018322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6234" y="515984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8637" y="4392174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86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8635" y="4520181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8637" y="465313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6237" y="393305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0282" y="54579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94632" y="2580446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1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38" y="40715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lded Corner 31"/>
          <p:cNvSpPr/>
          <p:nvPr/>
        </p:nvSpPr>
        <p:spPr>
          <a:xfrm>
            <a:off x="112292" y="1844824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3653036" y="2684942"/>
            <a:ext cx="1080120" cy="7133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Global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(XML 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2989797" y="1844824"/>
            <a:ext cx="604235" cy="22647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873222"/>
            <a:ext cx="6402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prstClr val="black"/>
                </a:solidFill>
              </a:rPr>
              <a:t>Number</a:t>
            </a:r>
            <a:r>
              <a:rPr lang="fr-FR" sz="1400" dirty="0" smtClean="0">
                <a:solidFill>
                  <a:prstClr val="black"/>
                </a:solidFill>
              </a:rPr>
              <a:t> of </a:t>
            </a:r>
            <a:r>
              <a:rPr lang="fr-FR" sz="1400" dirty="0" err="1" smtClean="0">
                <a:solidFill>
                  <a:prstClr val="black"/>
                </a:solidFill>
              </a:rPr>
              <a:t>process</a:t>
            </a:r>
            <a:r>
              <a:rPr lang="fr-FR" sz="1400" dirty="0" smtClean="0">
                <a:solidFill>
                  <a:prstClr val="black"/>
                </a:solidFill>
              </a:rPr>
              <a:t> to </a:t>
            </a:r>
            <a:r>
              <a:rPr lang="fr-FR" sz="1400" dirty="0" err="1" smtClean="0">
                <a:solidFill>
                  <a:prstClr val="black"/>
                </a:solidFill>
              </a:rPr>
              <a:t>create</a:t>
            </a:r>
            <a:r>
              <a:rPr lang="fr-FR" sz="1400" dirty="0" smtClean="0">
                <a:solidFill>
                  <a:prstClr val="black"/>
                </a:solidFill>
              </a:rPr>
              <a:t> global </a:t>
            </a:r>
            <a:r>
              <a:rPr lang="fr-FR" sz="1400" dirty="0" err="1" smtClean="0">
                <a:solidFill>
                  <a:prstClr val="black"/>
                </a:solidFill>
              </a:rPr>
              <a:t>metadata</a:t>
            </a:r>
            <a:r>
              <a:rPr lang="fr-FR" sz="1400" dirty="0" smtClean="0">
                <a:solidFill>
                  <a:prstClr val="black"/>
                </a:solidFill>
              </a:rPr>
              <a:t>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</a:rPr>
              <a:t>1 </a:t>
            </a:r>
            <a:r>
              <a:rPr lang="fr-FR" sz="1400" dirty="0" err="1">
                <a:solidFill>
                  <a:prstClr val="black"/>
                </a:solidFill>
              </a:rPr>
              <a:t>loadramp</a:t>
            </a:r>
            <a:r>
              <a:rPr lang="fr-FR" sz="1400" dirty="0">
                <a:solidFill>
                  <a:prstClr val="black"/>
                </a:solidFill>
              </a:rPr>
              <a:t> for </a:t>
            </a:r>
            <a:r>
              <a:rPr lang="fr-FR" sz="1400" dirty="0" err="1">
                <a:solidFill>
                  <a:prstClr val="black"/>
                </a:solidFill>
              </a:rPr>
              <a:t>Measurement</a:t>
            </a:r>
            <a:r>
              <a:rPr lang="fr-FR" sz="1400" dirty="0">
                <a:solidFill>
                  <a:prstClr val="black"/>
                </a:solidFill>
              </a:rPr>
              <a:t> file + Test </a:t>
            </a:r>
            <a:r>
              <a:rPr lang="fr-FR" sz="1400" dirty="0" err="1">
                <a:solidFill>
                  <a:prstClr val="black"/>
                </a:solidFill>
              </a:rPr>
              <a:t>Metadata</a:t>
            </a:r>
            <a:r>
              <a:rPr lang="fr-FR" sz="1400" dirty="0">
                <a:solidFill>
                  <a:prstClr val="black"/>
                </a:solidFill>
              </a:rPr>
              <a:t> File</a:t>
            </a:r>
          </a:p>
          <a:p>
            <a:endParaRPr lang="fr-FR" sz="1400" dirty="0" smtClean="0">
              <a:solidFill>
                <a:prstClr val="black"/>
              </a:solidFill>
            </a:endParaRPr>
          </a:p>
          <a:p>
            <a:r>
              <a:rPr lang="fr-FR" sz="1400" dirty="0" smtClean="0">
                <a:solidFill>
                  <a:prstClr val="black"/>
                </a:solidFill>
              </a:rPr>
              <a:t>Question: </a:t>
            </a:r>
            <a:r>
              <a:rPr lang="fr-FR" sz="1400" dirty="0" err="1" smtClean="0">
                <a:solidFill>
                  <a:prstClr val="black"/>
                </a:solidFill>
              </a:rPr>
              <a:t>Capacity</a:t>
            </a:r>
            <a:r>
              <a:rPr lang="fr-FR" sz="1400" dirty="0" smtClean="0">
                <a:solidFill>
                  <a:prstClr val="black"/>
                </a:solidFill>
              </a:rPr>
              <a:t> for TCP </a:t>
            </a:r>
            <a:r>
              <a:rPr lang="fr-FR" sz="1400" dirty="0" err="1" smtClean="0">
                <a:solidFill>
                  <a:prstClr val="black"/>
                </a:solidFill>
              </a:rPr>
              <a:t>project</a:t>
            </a:r>
            <a:r>
              <a:rPr lang="fr-FR" sz="1400" dirty="0" smtClean="0">
                <a:solidFill>
                  <a:prstClr val="black"/>
                </a:solidFill>
              </a:rPr>
              <a:t> to </a:t>
            </a:r>
            <a:r>
              <a:rPr lang="fr-FR" sz="1400" dirty="0" err="1" smtClean="0">
                <a:solidFill>
                  <a:prstClr val="black"/>
                </a:solidFill>
              </a:rPr>
              <a:t>merge</a:t>
            </a:r>
            <a:r>
              <a:rPr lang="fr-FR" sz="1400" dirty="0" smtClean="0">
                <a:solidFill>
                  <a:prstClr val="black"/>
                </a:solidFill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</a:rPr>
              <a:t>metadata</a:t>
            </a:r>
            <a:r>
              <a:rPr lang="fr-FR" sz="1400" dirty="0" smtClean="0">
                <a:solidFill>
                  <a:prstClr val="black"/>
                </a:solidFill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</a:rPr>
              <a:t>from</a:t>
            </a:r>
            <a:r>
              <a:rPr lang="fr-FR" sz="1400" dirty="0" smtClean="0">
                <a:solidFill>
                  <a:prstClr val="black"/>
                </a:solidFill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</a:rPr>
              <a:t>ref</a:t>
            </a:r>
            <a:r>
              <a:rPr lang="fr-FR" sz="1400" dirty="0" smtClean="0">
                <a:solidFill>
                  <a:prstClr val="black"/>
                </a:solidFill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</a:rPr>
              <a:t>metadata</a:t>
            </a:r>
            <a:r>
              <a:rPr lang="fr-FR" sz="1400" dirty="0" smtClean="0">
                <a:solidFill>
                  <a:prstClr val="black"/>
                </a:solidFill>
              </a:rPr>
              <a:t> and test </a:t>
            </a:r>
            <a:r>
              <a:rPr lang="fr-FR" sz="1400" dirty="0" err="1" smtClean="0">
                <a:solidFill>
                  <a:prstClr val="black"/>
                </a:solidFill>
              </a:rPr>
              <a:t>metadata</a:t>
            </a:r>
            <a:r>
              <a:rPr lang="fr-FR" sz="1400" dirty="0" smtClean="0">
                <a:solidFill>
                  <a:prstClr val="black"/>
                </a:solidFill>
              </a:rPr>
              <a:t>?</a:t>
            </a:r>
          </a:p>
          <a:p>
            <a:endParaRPr lang="fr-FR" sz="1400" dirty="0">
              <a:solidFill>
                <a:prstClr val="black"/>
              </a:solidFill>
            </a:endParaRPr>
          </a:p>
          <a:p>
            <a:r>
              <a:rPr lang="fr-FR" sz="1400" dirty="0" smtClean="0">
                <a:solidFill>
                  <a:prstClr val="black"/>
                </a:solidFill>
              </a:rPr>
              <a:t>Issue: Synchronisation of data </a:t>
            </a:r>
            <a:r>
              <a:rPr lang="fr-FR" sz="1400" dirty="0" err="1" smtClean="0">
                <a:solidFill>
                  <a:prstClr val="black"/>
                </a:solidFill>
              </a:rPr>
              <a:t>after</a:t>
            </a:r>
            <a:r>
              <a:rPr lang="fr-FR" sz="1400" dirty="0" smtClean="0">
                <a:solidFill>
                  <a:prstClr val="black"/>
                </a:solidFill>
              </a:rPr>
              <a:t> the first </a:t>
            </a:r>
            <a:r>
              <a:rPr lang="fr-FR" sz="1400" dirty="0" err="1" smtClean="0">
                <a:solidFill>
                  <a:prstClr val="black"/>
                </a:solidFill>
              </a:rPr>
              <a:t>integration</a:t>
            </a:r>
            <a:r>
              <a:rPr lang="fr-FR" sz="1400" dirty="0" smtClean="0">
                <a:solidFill>
                  <a:prstClr val="black"/>
                </a:solidFill>
              </a:rPr>
              <a:t> (For exemple, how </a:t>
            </a:r>
            <a:r>
              <a:rPr lang="fr-FR" sz="1400" dirty="0" err="1" smtClean="0">
                <a:solidFill>
                  <a:prstClr val="black"/>
                </a:solidFill>
              </a:rPr>
              <a:t>reload</a:t>
            </a:r>
            <a:r>
              <a:rPr lang="fr-FR" sz="1400" dirty="0" smtClean="0">
                <a:solidFill>
                  <a:prstClr val="black"/>
                </a:solidFill>
              </a:rPr>
              <a:t> new GHOST information update </a:t>
            </a:r>
            <a:r>
              <a:rPr lang="fr-FR" sz="1400" dirty="0" err="1" smtClean="0">
                <a:solidFill>
                  <a:prstClr val="black"/>
                </a:solidFill>
              </a:rPr>
              <a:t>after</a:t>
            </a:r>
            <a:r>
              <a:rPr lang="fr-FR" sz="1400" dirty="0" smtClean="0">
                <a:solidFill>
                  <a:prstClr val="black"/>
                </a:solidFill>
              </a:rPr>
              <a:t> test)</a:t>
            </a:r>
          </a:p>
        </p:txBody>
      </p:sp>
    </p:spTree>
    <p:extLst>
      <p:ext uri="{BB962C8B-B14F-4D97-AF65-F5344CB8AC3E}">
        <p14:creationId xmlns:p14="http://schemas.microsoft.com/office/powerpoint/2010/main" val="22946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Short </a:t>
            </a:r>
            <a:r>
              <a:rPr lang="fr-FR" dirty="0" err="1" smtClean="0"/>
              <a:t>term</a:t>
            </a:r>
            <a:r>
              <a:rPr lang="fr-FR" dirty="0" smtClean="0"/>
              <a:t>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TCP </a:t>
            </a:r>
            <a:r>
              <a:rPr lang="fr-FR" sz="2000" dirty="0" err="1" smtClean="0">
                <a:solidFill>
                  <a:schemeClr val="tx1"/>
                </a:solidFill>
              </a:rPr>
              <a:t>could</a:t>
            </a:r>
            <a:r>
              <a:rPr lang="fr-FR" sz="2000" dirty="0" smtClean="0">
                <a:solidFill>
                  <a:schemeClr val="tx1"/>
                </a:solidFill>
              </a:rPr>
              <a:t> not </a:t>
            </a:r>
            <a:r>
              <a:rPr lang="fr-FR" sz="2000" dirty="0" err="1" smtClean="0">
                <a:solidFill>
                  <a:schemeClr val="tx1"/>
                </a:solidFill>
              </a:rPr>
              <a:t>supported</a:t>
            </a:r>
            <a:r>
              <a:rPr lang="fr-FR" sz="2000" dirty="0" smtClean="0">
                <a:solidFill>
                  <a:schemeClr val="tx1"/>
                </a:solidFill>
              </a:rPr>
              <a:t> on short </a:t>
            </a:r>
            <a:r>
              <a:rPr lang="fr-FR" sz="2000" dirty="0" err="1" smtClean="0">
                <a:solidFill>
                  <a:schemeClr val="tx1"/>
                </a:solidFill>
              </a:rPr>
              <a:t>term</a:t>
            </a:r>
            <a:r>
              <a:rPr lang="fr-FR" sz="2000" dirty="0" smtClean="0">
                <a:solidFill>
                  <a:schemeClr val="tx1"/>
                </a:solidFill>
              </a:rPr>
              <a:t> solution </a:t>
            </a:r>
            <a:r>
              <a:rPr lang="fr-FR" sz="2000" dirty="0" err="1" smtClean="0">
                <a:solidFill>
                  <a:schemeClr val="tx1"/>
                </a:solidFill>
              </a:rPr>
              <a:t>implement</a:t>
            </a:r>
            <a:r>
              <a:rPr lang="fr-FR" sz="2000" dirty="0" smtClean="0">
                <a:solidFill>
                  <a:schemeClr val="tx1"/>
                </a:solidFill>
              </a:rPr>
              <a:t> on 2016.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11560" y="1569050"/>
            <a:ext cx="4032448" cy="3660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EFACTS/RDM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/>
              <a:t>metadata</a:t>
            </a:r>
            <a:r>
              <a:rPr lang="fr-FR" dirty="0"/>
              <a:t> </a:t>
            </a:r>
            <a:r>
              <a:rPr lang="fr-FR" dirty="0" smtClean="0"/>
              <a:t>in test applications (EFACTS, RDM…)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045966" y="3573016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885928" y="2358726"/>
            <a:ext cx="1516732" cy="21602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prstClr val="white"/>
                </a:solidFill>
              </a:rPr>
              <a:t>Loadramp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115616" y="3110242"/>
            <a:ext cx="936104" cy="57606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PROTOM</a:t>
            </a: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6216" y="1680346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424149" y="3717032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958634" y="4391248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16237" y="393305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6237" y="406175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6236" y="42417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62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6235" y="49276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6237" y="5018322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6234" y="515984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8637" y="4392174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86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8635" y="4520181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8637" y="465313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6237" y="393305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0282" y="54579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94632" y="2580446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1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80" y="460363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lded Corner 31"/>
          <p:cNvSpPr/>
          <p:nvPr/>
        </p:nvSpPr>
        <p:spPr>
          <a:xfrm>
            <a:off x="1129557" y="2303576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3045966" y="2684942"/>
            <a:ext cx="1080120" cy="7133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Global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(XML 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2051721" y="2060847"/>
            <a:ext cx="935242" cy="26904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115616" y="3886821"/>
            <a:ext cx="936104" cy="57606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Other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11560" y="1569050"/>
            <a:ext cx="4032448" cy="3082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EFACTS/RDM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 1: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extraction </a:t>
            </a:r>
            <a:r>
              <a:rPr lang="fr-FR" dirty="0" err="1" smtClean="0"/>
              <a:t>from</a:t>
            </a:r>
            <a:r>
              <a:rPr lang="fr-FR" dirty="0" smtClean="0"/>
              <a:t> PROTOM 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275856" y="2740289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included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</a:rPr>
              <a:t>Metadat</a:t>
            </a:r>
            <a:r>
              <a:rPr lang="fr-FR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885928" y="2358726"/>
            <a:ext cx="1516732" cy="21602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prstClr val="white"/>
                </a:solidFill>
              </a:rPr>
              <a:t>Loadramp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6216" y="1680346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424149" y="3717032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958634" y="4391248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16237" y="393305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6237" y="406175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6236" y="42417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62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6235" y="49276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6237" y="5018322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6234" y="515984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8637" y="4392174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86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8635" y="4520181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8637" y="465313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6237" y="393305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0282" y="54579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94632" y="2580446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1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91773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lded Corner 31"/>
          <p:cNvSpPr/>
          <p:nvPr/>
        </p:nvSpPr>
        <p:spPr>
          <a:xfrm>
            <a:off x="1129557" y="2303576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2051721" y="2060847"/>
            <a:ext cx="935242" cy="187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129557" y="3110242"/>
            <a:ext cx="922163" cy="60679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9338" y="6072396"/>
            <a:ext cx="4032448" cy="596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PROTOM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0" name="Picture 7" descr="RequestReply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53823" y="5077594"/>
            <a:ext cx="976295" cy="59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73002" y="4879822"/>
            <a:ext cx="188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prstClr val="black"/>
                </a:solidFill>
              </a:rPr>
              <a:t>Test Object ID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6552" y="5550330"/>
            <a:ext cx="154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prstClr val="black"/>
                </a:solidFill>
              </a:rPr>
              <a:t>Variant Fam + Variant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52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96" y="6120160"/>
            <a:ext cx="568587" cy="56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/>
          <p:cNvSpPr/>
          <p:nvPr/>
        </p:nvSpPr>
        <p:spPr>
          <a:xfrm>
            <a:off x="3096000" y="5550330"/>
            <a:ext cx="635289" cy="456583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000" dirty="0" smtClean="0">
                <a:solidFill>
                  <a:prstClr val="black"/>
                </a:solidFill>
              </a:rPr>
              <a:t>PROTOM </a:t>
            </a:r>
            <a:r>
              <a:rPr lang="fr-FR" sz="1000" dirty="0" err="1" smtClean="0">
                <a:solidFill>
                  <a:prstClr val="black"/>
                </a:solidFill>
              </a:rPr>
              <a:t>Metadat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3382440" y="3716540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11560" y="1569050"/>
            <a:ext cx="4032448" cy="3082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EFACTS/RDM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 2: </a:t>
            </a:r>
            <a:r>
              <a:rPr lang="fr-FR" dirty="0" err="1" smtClean="0"/>
              <a:t>Reuse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service </a:t>
            </a:r>
            <a:r>
              <a:rPr lang="fr-FR" dirty="0" err="1" smtClean="0"/>
              <a:t>from</a:t>
            </a:r>
            <a:r>
              <a:rPr lang="fr-FR" dirty="0" smtClean="0"/>
              <a:t> PROTOM 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275856" y="2740289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included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</a:rPr>
              <a:t>Metadat</a:t>
            </a:r>
            <a:r>
              <a:rPr lang="fr-FR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885928" y="2358726"/>
            <a:ext cx="1516732" cy="21602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prstClr val="white"/>
                </a:solidFill>
              </a:rPr>
              <a:t>Loadramp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6216" y="1680346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424149" y="3717032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958634" y="4391248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16237" y="393305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6237" y="406175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6236" y="42417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62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6235" y="49276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6237" y="5018322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6234" y="515984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8637" y="4392174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86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8635" y="4520181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8637" y="465313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6237" y="393305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0282" y="54579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94632" y="2580446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1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91773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lded Corner 31"/>
          <p:cNvSpPr/>
          <p:nvPr/>
        </p:nvSpPr>
        <p:spPr>
          <a:xfrm>
            <a:off x="1129557" y="2303576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2051721" y="2060847"/>
            <a:ext cx="935242" cy="187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129557" y="3110242"/>
            <a:ext cx="922163" cy="60679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9338" y="6072396"/>
            <a:ext cx="4032448" cy="596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PROTOM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2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96" y="6120160"/>
            <a:ext cx="568587" cy="56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/>
          <p:cNvSpPr/>
          <p:nvPr/>
        </p:nvSpPr>
        <p:spPr>
          <a:xfrm>
            <a:off x="3096000" y="5550330"/>
            <a:ext cx="747521" cy="456583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000" dirty="0" err="1" smtClean="0">
                <a:solidFill>
                  <a:prstClr val="black"/>
                </a:solidFill>
              </a:rPr>
              <a:t>Metadata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3382440" y="3716540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PROTOM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37" name="Group 18"/>
          <p:cNvGrpSpPr>
            <a:grpSpLocks/>
          </p:cNvGrpSpPr>
          <p:nvPr/>
        </p:nvGrpSpPr>
        <p:grpSpPr bwMode="auto">
          <a:xfrm rot="16200000">
            <a:off x="1794600" y="5081895"/>
            <a:ext cx="1073704" cy="601832"/>
            <a:chOff x="4608" y="1240"/>
            <a:chExt cx="768" cy="433"/>
          </a:xfrm>
        </p:grpSpPr>
        <p:pic>
          <p:nvPicPr>
            <p:cNvPr id="43" name="Picture 11" descr="PublishSubscribe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" y="1276"/>
              <a:ext cx="51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608" y="1374"/>
              <a:ext cx="137" cy="1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5238" y="1527"/>
              <a:ext cx="137" cy="1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5239" y="1240"/>
              <a:ext cx="137" cy="1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5239" y="1402"/>
              <a:ext cx="137" cy="1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7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11560" y="1569050"/>
            <a:ext cx="4032448" cy="3082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EFACTS/RDM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 3: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solution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275856" y="2740289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included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</a:rPr>
              <a:t>Metadat</a:t>
            </a:r>
            <a:r>
              <a:rPr lang="fr-FR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885928" y="2358726"/>
            <a:ext cx="1516732" cy="21602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prstClr val="white"/>
                </a:solidFill>
              </a:rPr>
              <a:t>Loadramp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6216" y="1680346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424149" y="3717032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958634" y="4391248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16237" y="393305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6237" y="406175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6236" y="42417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62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6235" y="49276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6237" y="5018322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6234" y="515984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8637" y="4392174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8637" y="4392174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8635" y="4520181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8637" y="465313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6237" y="393305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0282" y="54579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94632" y="2580446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1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91773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lded Corner 31"/>
          <p:cNvSpPr/>
          <p:nvPr/>
        </p:nvSpPr>
        <p:spPr>
          <a:xfrm>
            <a:off x="1129557" y="2303576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2051721" y="2060847"/>
            <a:ext cx="935242" cy="187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129557" y="3110242"/>
            <a:ext cx="922163" cy="60679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11560" y="6072396"/>
            <a:ext cx="4032448" cy="596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>
                <a:solidFill>
                  <a:prstClr val="black"/>
                </a:solidFill>
              </a:rPr>
              <a:t>Manual</a:t>
            </a:r>
            <a:r>
              <a:rPr lang="fr-FR" dirty="0" smtClean="0">
                <a:solidFill>
                  <a:prstClr val="black"/>
                </a:solidFill>
              </a:rPr>
              <a:t> extraction??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2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8" y="6120160"/>
            <a:ext cx="568587" cy="56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olded Corner 53"/>
          <p:cNvSpPr/>
          <p:nvPr/>
        </p:nvSpPr>
        <p:spPr>
          <a:xfrm>
            <a:off x="3382440" y="3716540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PROTOM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>
            <a:stCxn id="49" idx="0"/>
            <a:endCxn id="41" idx="2"/>
          </p:cNvCxnSpPr>
          <p:nvPr/>
        </p:nvCxnSpPr>
        <p:spPr>
          <a:xfrm flipV="1">
            <a:off x="2627784" y="4651434"/>
            <a:ext cx="0" cy="142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01296" y="4359018"/>
            <a:ext cx="2268251" cy="62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General service between GTDM / TCP</a:t>
            </a:r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4202" y="1243715"/>
            <a:ext cx="2484440" cy="3082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EFACTS/RDM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8" y="33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 4: </a:t>
            </a:r>
            <a:r>
              <a:rPr lang="fr-FR" dirty="0" err="1" smtClean="0"/>
              <a:t>Reuse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meta</a:t>
            </a:r>
            <a:r>
              <a:rPr lang="fr-FR" dirty="0" smtClean="0"/>
              <a:t> data service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532062" y="1860366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898570" y="1709795"/>
            <a:ext cx="1516732" cy="2458119"/>
          </a:xfrm>
          <a:prstGeom prst="homePlate">
            <a:avLst>
              <a:gd name="adj" fmla="val 54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prstClr val="white"/>
                </a:solidFill>
              </a:rPr>
              <a:t>Loadramp</a:t>
            </a:r>
            <a:r>
              <a:rPr lang="fr-FR" sz="1600" dirty="0">
                <a:solidFill>
                  <a:prstClr val="white"/>
                </a:solidFill>
              </a:rPr>
              <a:t/>
            </a:r>
            <a:br>
              <a:rPr lang="fr-FR" sz="1600" dirty="0">
                <a:solidFill>
                  <a:prstClr val="white"/>
                </a:solidFill>
              </a:rPr>
            </a:br>
            <a:r>
              <a:rPr lang="fr-FR" sz="1600" dirty="0" smtClean="0">
                <a:solidFill>
                  <a:prstClr val="white"/>
                </a:solidFill>
              </a:rPr>
              <a:t>for </a:t>
            </a:r>
            <a:r>
              <a:rPr lang="fr-FR" sz="1600" dirty="0" err="1" smtClean="0">
                <a:solidFill>
                  <a:prstClr val="white"/>
                </a:solidFill>
              </a:rPr>
              <a:t>each</a:t>
            </a:r>
            <a:r>
              <a:rPr lang="fr-FR" sz="1600" dirty="0" smtClean="0">
                <a:solidFill>
                  <a:prstClr val="white"/>
                </a:solidFill>
              </a:rPr>
              <a:t> file format</a:t>
            </a:r>
          </a:p>
          <a:p>
            <a:pPr algn="ctr"/>
            <a:endParaRPr lang="fr-FR" sz="1600" dirty="0" smtClean="0">
              <a:solidFill>
                <a:prstClr val="white"/>
              </a:solidFill>
            </a:endParaRPr>
          </a:p>
          <a:p>
            <a:pPr algn="ctr"/>
            <a:r>
              <a:rPr lang="fr-FR" sz="1600" dirty="0" smtClean="0">
                <a:solidFill>
                  <a:prstClr val="white"/>
                </a:solidFill>
              </a:rPr>
              <a:t>(</a:t>
            </a:r>
            <a:r>
              <a:rPr lang="fr-FR" sz="1600" dirty="0" err="1" smtClean="0">
                <a:solidFill>
                  <a:prstClr val="white"/>
                </a:solidFill>
              </a:rPr>
              <a:t>avoid</a:t>
            </a:r>
            <a:r>
              <a:rPr lang="fr-FR" sz="1600" dirty="0" smtClean="0">
                <a:solidFill>
                  <a:prstClr val="white"/>
                </a:solidFill>
              </a:rPr>
              <a:t> update)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1356" y="894390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361366" y="2467948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895851" y="3142164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53454" y="268397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1377" y="327579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1376" y="345581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1377" y="360621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1375" y="4141710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1377" y="42323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1374" y="437388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3777" y="3606218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3777" y="360621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3775" y="3734225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3777" y="3867180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1377" y="3147100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07499" y="420891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89772" y="1794490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1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90" y="356668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lded Corner 31"/>
          <p:cNvSpPr/>
          <p:nvPr/>
        </p:nvSpPr>
        <p:spPr>
          <a:xfrm>
            <a:off x="1142200" y="2861924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2064363" y="1709795"/>
            <a:ext cx="935242" cy="187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162541" y="2039109"/>
            <a:ext cx="922163" cy="60679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37194" y="6100773"/>
            <a:ext cx="1374177" cy="42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Vehicle </a:t>
            </a:r>
            <a:r>
              <a:rPr lang="fr-FR" dirty="0" err="1" smtClean="0">
                <a:solidFill>
                  <a:prstClr val="black"/>
                </a:solidFill>
              </a:rPr>
              <a:t>spec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3347593" y="2851859"/>
            <a:ext cx="1375658" cy="1053946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br>
              <a:rPr lang="fr-FR" sz="1200" dirty="0" smtClean="0">
                <a:solidFill>
                  <a:prstClr val="black"/>
                </a:solidFill>
              </a:rPr>
            </a:br>
            <a:r>
              <a:rPr lang="fr-FR" sz="1200" dirty="0" smtClean="0">
                <a:solidFill>
                  <a:prstClr val="black"/>
                </a:solidFill>
              </a:rPr>
              <a:t>(</a:t>
            </a:r>
            <a:r>
              <a:rPr lang="fr-FR" sz="1200" dirty="0" err="1" smtClean="0">
                <a:solidFill>
                  <a:prstClr val="black"/>
                </a:solidFill>
              </a:rPr>
              <a:t>e.g</a:t>
            </a:r>
            <a:r>
              <a:rPr lang="fr-FR" sz="1200" dirty="0" smtClean="0">
                <a:solidFill>
                  <a:prstClr val="black"/>
                </a:solidFill>
              </a:rPr>
              <a:t>. html)</a:t>
            </a:r>
          </a:p>
          <a:p>
            <a:pPr algn="ctr"/>
            <a:endParaRPr lang="fr-FR" sz="1200" dirty="0" smtClean="0">
              <a:solidFill>
                <a:prstClr val="black"/>
              </a:solidFill>
            </a:endParaRP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Enriched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</a:rPr>
              <a:t>with</a:t>
            </a:r>
            <a:r>
              <a:rPr lang="fr-FR" sz="1200" dirty="0" smtClean="0">
                <a:solidFill>
                  <a:prstClr val="black"/>
                </a:solidFill>
              </a:rPr>
              <a:t> relevant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17644" y="6100772"/>
            <a:ext cx="1284832" cy="42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SW/HW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449" y="6108378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prstClr val="black"/>
                </a:solidFill>
              </a:rPr>
              <a:t>E.g.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6333" y="6533979"/>
            <a:ext cx="1521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solidFill>
                  <a:prstClr val="black"/>
                </a:solidFill>
              </a:rPr>
              <a:t>PROTOM/VCE system</a:t>
            </a:r>
            <a:endParaRPr lang="sv-SE" sz="1200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68368" y="5178124"/>
            <a:ext cx="1934108" cy="41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TCP (EDB?)</a:t>
            </a:r>
            <a:endParaRPr lang="sv-SE" dirty="0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32" idx="2"/>
            <a:endCxn id="9" idx="1"/>
          </p:cNvCxnSpPr>
          <p:nvPr/>
        </p:nvCxnSpPr>
        <p:spPr>
          <a:xfrm rot="16200000" flipH="1">
            <a:off x="1408605" y="3724333"/>
            <a:ext cx="1854440" cy="1465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4242" y="48087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prstClr val="black"/>
                </a:solidFill>
              </a:rPr>
              <a:t>???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30470" y="6080758"/>
            <a:ext cx="1284832" cy="42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Test WO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4449" y="5949281"/>
            <a:ext cx="5097791" cy="8616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cxnSp>
        <p:nvCxnSpPr>
          <p:cNvPr id="22" name="Elbow Connector 21"/>
          <p:cNvCxnSpPr>
            <a:stCxn id="49" idx="0"/>
            <a:endCxn id="9" idx="2"/>
          </p:cNvCxnSpPr>
          <p:nvPr/>
        </p:nvCxnSpPr>
        <p:spPr>
          <a:xfrm rot="5400000" flipH="1" flipV="1">
            <a:off x="3224499" y="5289851"/>
            <a:ext cx="510706" cy="11111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0"/>
            <a:endCxn id="9" idx="2"/>
          </p:cNvCxnSpPr>
          <p:nvPr/>
        </p:nvCxnSpPr>
        <p:spPr>
          <a:xfrm rot="16200000" flipV="1">
            <a:off x="3942389" y="5683101"/>
            <a:ext cx="510705" cy="3246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0" idx="0"/>
            <a:endCxn id="9" idx="2"/>
          </p:cNvCxnSpPr>
          <p:nvPr/>
        </p:nvCxnSpPr>
        <p:spPr>
          <a:xfrm rot="16200000" flipV="1">
            <a:off x="4658809" y="4966681"/>
            <a:ext cx="490691" cy="17374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3" idx="2"/>
          </p:cNvCxnSpPr>
          <p:nvPr/>
        </p:nvCxnSpPr>
        <p:spPr>
          <a:xfrm flipV="1">
            <a:off x="4035422" y="4982139"/>
            <a:ext cx="0" cy="19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" idx="0"/>
            <a:endCxn id="54" idx="2"/>
          </p:cNvCxnSpPr>
          <p:nvPr/>
        </p:nvCxnSpPr>
        <p:spPr>
          <a:xfrm flipV="1">
            <a:off x="4035422" y="3905805"/>
            <a:ext cx="0" cy="453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772910" y="1340768"/>
            <a:ext cx="1430938" cy="281998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Folded Corner 1"/>
          <p:cNvSpPr/>
          <p:nvPr/>
        </p:nvSpPr>
        <p:spPr>
          <a:xfrm>
            <a:off x="395536" y="2193196"/>
            <a:ext cx="648072" cy="72008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WO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539552" y="2564903"/>
            <a:ext cx="648072" cy="72008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WO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694160" y="2924943"/>
            <a:ext cx="648072" cy="72008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WO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2460" y="1937378"/>
            <a:ext cx="1080120" cy="15841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WO 2 xml</a:t>
            </a:r>
            <a:endParaRPr lang="sv-SE" sz="1400" dirty="0"/>
          </a:p>
        </p:txBody>
      </p:sp>
      <p:sp>
        <p:nvSpPr>
          <p:cNvPr id="6" name="Oval 5"/>
          <p:cNvSpPr/>
          <p:nvPr/>
        </p:nvSpPr>
        <p:spPr>
          <a:xfrm>
            <a:off x="1627654" y="2708940"/>
            <a:ext cx="255135" cy="236528"/>
          </a:xfrm>
          <a:prstGeom prst="ellipse">
            <a:avLst/>
          </a:prstGeom>
          <a:pattFill prst="lgCheck">
            <a:fgClr>
              <a:schemeClr val="accent3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1187624" y="2827204"/>
            <a:ext cx="44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52741" y="1556792"/>
            <a:ext cx="3542240" cy="2232248"/>
            <a:chOff x="3779912" y="2132856"/>
            <a:chExt cx="3542240" cy="2232248"/>
          </a:xfrm>
        </p:grpSpPr>
        <p:sp>
          <p:nvSpPr>
            <p:cNvPr id="12" name="Flowchart: Predefined Process 11"/>
            <p:cNvSpPr/>
            <p:nvPr/>
          </p:nvSpPr>
          <p:spPr>
            <a:xfrm>
              <a:off x="5233920" y="3284984"/>
              <a:ext cx="2088232" cy="1080120"/>
            </a:xfrm>
            <a:prstGeom prst="flowChartPredefined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53203" y="4042738"/>
              <a:ext cx="268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>
                  <a:solidFill>
                    <a:schemeClr val="bg1"/>
                  </a:solidFill>
                </a:rPr>
                <a:t>?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Flowchart: Predefined Process 10"/>
            <p:cNvSpPr/>
            <p:nvPr/>
          </p:nvSpPr>
          <p:spPr>
            <a:xfrm>
              <a:off x="4860032" y="2969603"/>
              <a:ext cx="2088232" cy="1100160"/>
            </a:xfrm>
            <a:prstGeom prst="flowChartPredefined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3087" y="3784132"/>
              <a:ext cx="628505" cy="31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>
                  <a:solidFill>
                    <a:schemeClr val="bg1"/>
                  </a:solidFill>
                </a:rPr>
                <a:t>DeWe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Flowchart: Predefined Process 9"/>
            <p:cNvSpPr/>
            <p:nvPr/>
          </p:nvSpPr>
          <p:spPr>
            <a:xfrm>
              <a:off x="4499992" y="2708920"/>
              <a:ext cx="2088232" cy="1080120"/>
            </a:xfrm>
            <a:prstGeom prst="flowChartPredefined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7067" y="3497846"/>
              <a:ext cx="10077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>
                  <a:solidFill>
                    <a:schemeClr val="bg1"/>
                  </a:solidFill>
                </a:rPr>
                <a:t>IMC Device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Flowchart: Predefined Process 7"/>
            <p:cNvSpPr/>
            <p:nvPr/>
          </p:nvSpPr>
          <p:spPr>
            <a:xfrm>
              <a:off x="4144083" y="2409220"/>
              <a:ext cx="2088232" cy="1080120"/>
            </a:xfrm>
            <a:prstGeom prst="flowChartPredefined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29040" y="3182477"/>
              <a:ext cx="1053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>
                  <a:solidFill>
                    <a:schemeClr val="bg1"/>
                  </a:solidFill>
                </a:rPr>
                <a:t>Ultra Config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3779912" y="2132856"/>
              <a:ext cx="2088232" cy="1080120"/>
            </a:xfrm>
            <a:prstGeom prst="flowChartPredefined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IP Motion</a:t>
              </a:r>
              <a:endParaRPr lang="sv-SE" dirty="0"/>
            </a:p>
          </p:txBody>
        </p:sp>
      </p:grpSp>
      <p:sp>
        <p:nvSpPr>
          <p:cNvPr id="27" name="Snip Single Corner Rectangle 26"/>
          <p:cNvSpPr/>
          <p:nvPr/>
        </p:nvSpPr>
        <p:spPr>
          <a:xfrm>
            <a:off x="5677052" y="4703980"/>
            <a:ext cx="1656184" cy="93610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CONFIGURATION PACKAGE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0538" y="301843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sv-SE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sv-SE" sz="800" dirty="0">
                <a:latin typeface="Arial" panose="020B0604020202020204" pitchFamily="34" charset="0"/>
                <a:cs typeface="Arial" panose="020B0604020202020204" pitchFamily="34" charset="0"/>
              </a:rPr>
              <a:t>(XML)</a:t>
            </a:r>
          </a:p>
        </p:txBody>
      </p:sp>
      <p:pic>
        <p:nvPicPr>
          <p:cNvPr id="1026" name="Picture 2" descr="C:\Users\t056680\AppData\Local\Microsoft\Windows\Temporary Internet Files\Content.IE5\5CNX1T6N\Stick-figure-male-2-11608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23" y="260648"/>
            <a:ext cx="516417" cy="10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957151" y="2037970"/>
            <a:ext cx="1111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Arc 1023"/>
          <p:cNvSpPr/>
          <p:nvPr/>
        </p:nvSpPr>
        <p:spPr>
          <a:xfrm rot="17553206">
            <a:off x="1060705" y="364687"/>
            <a:ext cx="4556569" cy="5105803"/>
          </a:xfrm>
          <a:prstGeom prst="arc">
            <a:avLst>
              <a:gd name="adj1" fmla="val 16200000"/>
              <a:gd name="adj2" fmla="val 212933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5" name="Rounded Rectangle 1024"/>
          <p:cNvSpPr/>
          <p:nvPr/>
        </p:nvSpPr>
        <p:spPr>
          <a:xfrm>
            <a:off x="3692701" y="1340768"/>
            <a:ext cx="4263675" cy="281998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/>
          <p:cNvSpPr/>
          <p:nvPr/>
        </p:nvSpPr>
        <p:spPr>
          <a:xfrm>
            <a:off x="6377576" y="4042484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28" name="Straight Arrow Connector 1027"/>
          <p:cNvCxnSpPr>
            <a:stCxn id="35" idx="4"/>
            <a:endCxn id="27" idx="3"/>
          </p:cNvCxnSpPr>
          <p:nvPr/>
        </p:nvCxnSpPr>
        <p:spPr>
          <a:xfrm>
            <a:off x="6505144" y="4279012"/>
            <a:ext cx="0" cy="42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>
            <a:stCxn id="50" idx="4"/>
            <a:endCxn id="27" idx="2"/>
          </p:cNvCxnSpPr>
          <p:nvPr/>
        </p:nvCxnSpPr>
        <p:spPr>
          <a:xfrm rot="16200000" flipH="1">
            <a:off x="3769692" y="3264671"/>
            <a:ext cx="893021" cy="2921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/>
          <p:cNvSpPr/>
          <p:nvPr/>
        </p:nvSpPr>
        <p:spPr>
          <a:xfrm>
            <a:off x="3764708" y="4987298"/>
            <a:ext cx="86409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0723" y="4042484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36" name="Straight Arrow Connector 1035"/>
          <p:cNvCxnSpPr>
            <a:stCxn id="45" idx="4"/>
          </p:cNvCxnSpPr>
          <p:nvPr/>
        </p:nvCxnSpPr>
        <p:spPr>
          <a:xfrm flipH="1">
            <a:off x="2178290" y="4279012"/>
            <a:ext cx="1" cy="159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1822945" y="564008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27784" y="4042483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TextBox 51"/>
          <p:cNvSpPr txBox="1"/>
          <p:nvPr/>
        </p:nvSpPr>
        <p:spPr>
          <a:xfrm>
            <a:off x="1213696" y="260121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GHOST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0897" y="298971"/>
            <a:ext cx="1688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TOOL ALT. </a:t>
            </a:r>
            <a:r>
              <a:rPr lang="sv-SE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sv-SE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05144" y="4486728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RDM / MANUALLY TO DEVICE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01296" y="4359018"/>
            <a:ext cx="2268251" cy="62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General service between GTDM / TCP</a:t>
            </a:r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4202" y="1243715"/>
            <a:ext cx="2484440" cy="3082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EFACTS/RDM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8" y="33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 5: </a:t>
            </a:r>
            <a:r>
              <a:rPr lang="fr-FR" dirty="0" err="1" smtClean="0"/>
              <a:t>Reuse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meta</a:t>
            </a:r>
            <a:r>
              <a:rPr lang="fr-FR" dirty="0" smtClean="0"/>
              <a:t> data service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532062" y="1860366"/>
            <a:ext cx="1080120" cy="72008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898570" y="1709795"/>
            <a:ext cx="1516732" cy="2458119"/>
          </a:xfrm>
          <a:prstGeom prst="homePlate">
            <a:avLst>
              <a:gd name="adj" fmla="val 54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prstClr val="white"/>
                </a:solidFill>
              </a:rPr>
              <a:t>Loadramp</a:t>
            </a:r>
            <a:r>
              <a:rPr lang="fr-FR" sz="1600" dirty="0">
                <a:solidFill>
                  <a:prstClr val="white"/>
                </a:solidFill>
              </a:rPr>
              <a:t/>
            </a:r>
            <a:br>
              <a:rPr lang="fr-FR" sz="1600" dirty="0">
                <a:solidFill>
                  <a:prstClr val="white"/>
                </a:solidFill>
              </a:rPr>
            </a:br>
            <a:r>
              <a:rPr lang="fr-FR" sz="1600" dirty="0" smtClean="0">
                <a:solidFill>
                  <a:prstClr val="white"/>
                </a:solidFill>
              </a:rPr>
              <a:t>for </a:t>
            </a:r>
            <a:r>
              <a:rPr lang="fr-FR" sz="1600" dirty="0" err="1" smtClean="0">
                <a:solidFill>
                  <a:prstClr val="white"/>
                </a:solidFill>
              </a:rPr>
              <a:t>each</a:t>
            </a:r>
            <a:r>
              <a:rPr lang="fr-FR" sz="1600" dirty="0" smtClean="0">
                <a:solidFill>
                  <a:prstClr val="white"/>
                </a:solidFill>
              </a:rPr>
              <a:t> file format</a:t>
            </a:r>
          </a:p>
          <a:p>
            <a:pPr algn="ctr"/>
            <a:endParaRPr lang="fr-FR" sz="1600" dirty="0" smtClean="0">
              <a:solidFill>
                <a:prstClr val="white"/>
              </a:solidFill>
            </a:endParaRPr>
          </a:p>
          <a:p>
            <a:pPr algn="ctr"/>
            <a:r>
              <a:rPr lang="fr-FR" sz="1600" dirty="0" smtClean="0">
                <a:solidFill>
                  <a:prstClr val="white"/>
                </a:solidFill>
              </a:rPr>
              <a:t>(</a:t>
            </a:r>
            <a:r>
              <a:rPr lang="fr-FR" sz="1600" dirty="0" err="1" smtClean="0">
                <a:solidFill>
                  <a:prstClr val="white"/>
                </a:solidFill>
              </a:rPr>
              <a:t>avoid</a:t>
            </a:r>
            <a:r>
              <a:rPr lang="fr-FR" sz="1600" dirty="0" smtClean="0">
                <a:solidFill>
                  <a:prstClr val="white"/>
                </a:solidFill>
              </a:rPr>
              <a:t> update)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11356" y="894390"/>
            <a:ext cx="2304256" cy="498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GTDM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361366" y="2467948"/>
            <a:ext cx="604235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895851" y="3142164"/>
            <a:ext cx="540060" cy="3600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53454" y="268397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1377" y="327579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11376" y="345581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1377" y="360621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11375" y="4141710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11377" y="4232366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11374" y="437388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3777" y="3606218"/>
            <a:ext cx="0" cy="2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63777" y="3606218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3775" y="3734225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3777" y="3867180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1377" y="3147100"/>
            <a:ext cx="17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07499" y="420891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Model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6889772" y="1794490"/>
            <a:ext cx="540060" cy="36004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1" name="Picture 11" descr="Résultat de recherche d'images pour &quot;proc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90" y="356668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lded Corner 31"/>
          <p:cNvSpPr/>
          <p:nvPr/>
        </p:nvSpPr>
        <p:spPr>
          <a:xfrm>
            <a:off x="1142200" y="2861924"/>
            <a:ext cx="922163" cy="6677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 (</a:t>
            </a:r>
            <a:r>
              <a:rPr lang="fr-FR" sz="1200" dirty="0" err="1" smtClean="0">
                <a:solidFill>
                  <a:prstClr val="black"/>
                </a:solidFill>
              </a:rPr>
              <a:t>common</a:t>
            </a:r>
            <a:r>
              <a:rPr lang="fr-FR" sz="1200" dirty="0" smtClean="0">
                <a:solidFill>
                  <a:prstClr val="black"/>
                </a:solidFill>
              </a:rPr>
              <a:t> format)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2064363" y="1709795"/>
            <a:ext cx="935242" cy="187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162541" y="2039109"/>
            <a:ext cx="922163" cy="60679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Measurement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37194" y="6100773"/>
            <a:ext cx="1374177" cy="42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Vehicle </a:t>
            </a:r>
            <a:r>
              <a:rPr lang="fr-FR" dirty="0" err="1" smtClean="0">
                <a:solidFill>
                  <a:prstClr val="black"/>
                </a:solidFill>
              </a:rPr>
              <a:t>spec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3347593" y="2851859"/>
            <a:ext cx="1375658" cy="1053946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</a:rPr>
              <a:t>Test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r>
              <a:rPr lang="fr-FR" sz="1200" dirty="0" smtClean="0">
                <a:solidFill>
                  <a:prstClr val="black"/>
                </a:solidFill>
              </a:rPr>
              <a:t> file</a:t>
            </a:r>
            <a:br>
              <a:rPr lang="fr-FR" sz="1200" dirty="0" smtClean="0">
                <a:solidFill>
                  <a:prstClr val="black"/>
                </a:solidFill>
              </a:rPr>
            </a:br>
            <a:r>
              <a:rPr lang="fr-FR" sz="1200" dirty="0" smtClean="0">
                <a:solidFill>
                  <a:prstClr val="black"/>
                </a:solidFill>
              </a:rPr>
              <a:t>(</a:t>
            </a:r>
            <a:r>
              <a:rPr lang="fr-FR" sz="1200" dirty="0" err="1" smtClean="0">
                <a:solidFill>
                  <a:prstClr val="black"/>
                </a:solidFill>
              </a:rPr>
              <a:t>e.g</a:t>
            </a:r>
            <a:r>
              <a:rPr lang="fr-FR" sz="1200" dirty="0" smtClean="0">
                <a:solidFill>
                  <a:prstClr val="black"/>
                </a:solidFill>
              </a:rPr>
              <a:t>. html)</a:t>
            </a:r>
          </a:p>
          <a:p>
            <a:pPr algn="ctr"/>
            <a:endParaRPr lang="fr-FR" sz="1200" dirty="0" smtClean="0">
              <a:solidFill>
                <a:prstClr val="black"/>
              </a:solidFill>
            </a:endParaRPr>
          </a:p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Enriched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</a:rPr>
              <a:t>with</a:t>
            </a:r>
            <a:r>
              <a:rPr lang="fr-FR" sz="1200" dirty="0" smtClean="0">
                <a:solidFill>
                  <a:prstClr val="black"/>
                </a:solidFill>
              </a:rPr>
              <a:t> relevant </a:t>
            </a:r>
            <a:r>
              <a:rPr lang="fr-FR" sz="1200" dirty="0" err="1" smtClean="0">
                <a:solidFill>
                  <a:prstClr val="black"/>
                </a:solidFill>
              </a:rPr>
              <a:t>metadata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17644" y="6100772"/>
            <a:ext cx="1284832" cy="42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SW/HW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449" y="6108378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prstClr val="black"/>
                </a:solidFill>
              </a:rPr>
              <a:t>E.g.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6333" y="6533979"/>
            <a:ext cx="1521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solidFill>
                  <a:prstClr val="black"/>
                </a:solidFill>
              </a:rPr>
              <a:t>PROTOM/VCE system</a:t>
            </a:r>
            <a:endParaRPr lang="sv-SE" sz="1200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68368" y="5178124"/>
            <a:ext cx="1934108" cy="41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/>
                </a:solidFill>
              </a:rPr>
              <a:t>TCP (EDB?)</a:t>
            </a:r>
            <a:endParaRPr lang="sv-SE" dirty="0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32" idx="2"/>
            <a:endCxn id="3" idx="1"/>
          </p:cNvCxnSpPr>
          <p:nvPr/>
        </p:nvCxnSpPr>
        <p:spPr>
          <a:xfrm rot="16200000" flipH="1">
            <a:off x="1681828" y="3451110"/>
            <a:ext cx="1140923" cy="12980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130470" y="6080758"/>
            <a:ext cx="1284832" cy="42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Test WO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4449" y="5949281"/>
            <a:ext cx="5097791" cy="8616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cxnSp>
        <p:nvCxnSpPr>
          <p:cNvPr id="22" name="Elbow Connector 21"/>
          <p:cNvCxnSpPr>
            <a:stCxn id="49" idx="0"/>
            <a:endCxn id="9" idx="2"/>
          </p:cNvCxnSpPr>
          <p:nvPr/>
        </p:nvCxnSpPr>
        <p:spPr>
          <a:xfrm rot="5400000" flipH="1" flipV="1">
            <a:off x="3224499" y="5289851"/>
            <a:ext cx="510706" cy="11111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0"/>
            <a:endCxn id="9" idx="2"/>
          </p:cNvCxnSpPr>
          <p:nvPr/>
        </p:nvCxnSpPr>
        <p:spPr>
          <a:xfrm rot="16200000" flipV="1">
            <a:off x="3942389" y="5683101"/>
            <a:ext cx="510705" cy="3246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0" idx="0"/>
            <a:endCxn id="9" idx="2"/>
          </p:cNvCxnSpPr>
          <p:nvPr/>
        </p:nvCxnSpPr>
        <p:spPr>
          <a:xfrm rot="16200000" flipV="1">
            <a:off x="4658809" y="4966681"/>
            <a:ext cx="490691" cy="17374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3" idx="2"/>
          </p:cNvCxnSpPr>
          <p:nvPr/>
        </p:nvCxnSpPr>
        <p:spPr>
          <a:xfrm flipV="1">
            <a:off x="4035422" y="4982139"/>
            <a:ext cx="0" cy="195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" idx="0"/>
            <a:endCxn id="54" idx="2"/>
          </p:cNvCxnSpPr>
          <p:nvPr/>
        </p:nvCxnSpPr>
        <p:spPr>
          <a:xfrm flipV="1">
            <a:off x="4035422" y="3905805"/>
            <a:ext cx="0" cy="453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1565" y="4691842"/>
            <a:ext cx="744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>
                <a:solidFill>
                  <a:prstClr val="black"/>
                </a:solidFill>
              </a:rPr>
              <a:t>Metadata</a:t>
            </a:r>
          </a:p>
          <a:p>
            <a:r>
              <a:rPr lang="sv-SE" sz="1100" dirty="0" smtClean="0">
                <a:solidFill>
                  <a:prstClr val="black"/>
                </a:solidFill>
              </a:rPr>
              <a:t>&amp; TestId</a:t>
            </a:r>
            <a:endParaRPr lang="sv-SE" sz="1100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62511" y="4883169"/>
            <a:ext cx="345821" cy="393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42200" y="4473616"/>
            <a:ext cx="922163" cy="704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38" y="5099423"/>
            <a:ext cx="1511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???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Should measurement files be sent to ”General Service” or direct to GTDM location ???</a:t>
            </a:r>
          </a:p>
        </p:txBody>
      </p:sp>
    </p:spTree>
    <p:extLst>
      <p:ext uri="{BB962C8B-B14F-4D97-AF65-F5344CB8AC3E}">
        <p14:creationId xmlns:p14="http://schemas.microsoft.com/office/powerpoint/2010/main" val="1758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115616" y="620688"/>
            <a:ext cx="7272808" cy="547260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Flowchart: Predefined Process 1"/>
          <p:cNvSpPr/>
          <p:nvPr/>
        </p:nvSpPr>
        <p:spPr>
          <a:xfrm>
            <a:off x="1889753" y="2677645"/>
            <a:ext cx="1296144" cy="79208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TC MANAGER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91" y="2589132"/>
            <a:ext cx="635695" cy="818566"/>
          </a:xfrm>
          <a:prstGeom prst="rect">
            <a:avLst/>
          </a:prstGeom>
        </p:spPr>
      </p:pic>
      <p:sp>
        <p:nvSpPr>
          <p:cNvPr id="4" name="Flowchart: Predefined Process 3"/>
          <p:cNvSpPr/>
          <p:nvPr/>
        </p:nvSpPr>
        <p:spPr>
          <a:xfrm>
            <a:off x="4549575" y="1061202"/>
            <a:ext cx="1296144" cy="553299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</a:p>
          <a:p>
            <a:pPr algn="ctr"/>
            <a:r>
              <a:rPr lang="sv-SE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(TEST EXECUTION INTERFACE)</a:t>
            </a:r>
            <a:endParaRPr lang="sv-SE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43183" y="674058"/>
            <a:ext cx="7034369" cy="3162761"/>
            <a:chOff x="2899367" y="1297902"/>
            <a:chExt cx="7034369" cy="31627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3212976"/>
              <a:ext cx="1080120" cy="10801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85815" y="4245219"/>
              <a:ext cx="772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TC SERVER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98137" y="402977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TC DB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367" y="346194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TCP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68544" y="348738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TCP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252520" y="4021453"/>
              <a:ext cx="6575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GTDM PC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516634" y="1735709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04361" y="1360444"/>
              <a:ext cx="3962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EDB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39621" y="1297902"/>
              <a:ext cx="15039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MEASUREMENT SYSTEMS</a:t>
              </a:r>
              <a:endParaRPr lang="sv-S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owchart: Predefined Process 8"/>
          <p:cNvSpPr/>
          <p:nvPr/>
        </p:nvSpPr>
        <p:spPr>
          <a:xfrm>
            <a:off x="4547691" y="4646569"/>
            <a:ext cx="1296144" cy="79208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TC ANALYSIS TOOLS</a:t>
            </a:r>
          </a:p>
          <a:p>
            <a:pPr algn="ctr"/>
            <a:r>
              <a:rPr lang="sv-SE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(Refiner, ,,,)</a:t>
            </a:r>
            <a:endParaRPr lang="sv-SE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25" idx="0"/>
          </p:cNvCxnSpPr>
          <p:nvPr/>
        </p:nvCxnSpPr>
        <p:spPr>
          <a:xfrm flipH="1">
            <a:off x="5197379" y="1614501"/>
            <a:ext cx="268" cy="710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  <a:endCxn id="25" idx="1"/>
          </p:cNvCxnSpPr>
          <p:nvPr/>
        </p:nvCxnSpPr>
        <p:spPr>
          <a:xfrm>
            <a:off x="3185897" y="3073689"/>
            <a:ext cx="1052685" cy="7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25" idx="2"/>
          </p:cNvCxnSpPr>
          <p:nvPr/>
        </p:nvCxnSpPr>
        <p:spPr>
          <a:xfrm flipV="1">
            <a:off x="5195763" y="3836819"/>
            <a:ext cx="1616" cy="809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38582" y="2324651"/>
            <a:ext cx="1917593" cy="151216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988048" y="2955425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3" name="Straight Arrow Connector 42"/>
          <p:cNvCxnSpPr>
            <a:stCxn id="42" idx="6"/>
            <a:endCxn id="2" idx="1"/>
          </p:cNvCxnSpPr>
          <p:nvPr/>
        </p:nvCxnSpPr>
        <p:spPr>
          <a:xfrm>
            <a:off x="1243183" y="3073689"/>
            <a:ext cx="646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60856" y="2945827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" name="Straight Arrow Connector 46"/>
          <p:cNvCxnSpPr>
            <a:stCxn id="46" idx="2"/>
            <a:endCxn id="25" idx="3"/>
          </p:cNvCxnSpPr>
          <p:nvPr/>
        </p:nvCxnSpPr>
        <p:spPr>
          <a:xfrm flipH="1">
            <a:off x="6156175" y="3064091"/>
            <a:ext cx="2104681" cy="16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260857" y="3486467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 flipH="1">
            <a:off x="6156176" y="3604731"/>
            <a:ext cx="2104681" cy="166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260855" y="1219587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6" name="Straight Arrow Connector 55"/>
          <p:cNvCxnSpPr>
            <a:stCxn id="55" idx="2"/>
            <a:endCxn id="4" idx="3"/>
          </p:cNvCxnSpPr>
          <p:nvPr/>
        </p:nvCxnSpPr>
        <p:spPr>
          <a:xfrm flipH="1">
            <a:off x="5845719" y="1337851"/>
            <a:ext cx="241513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269085" y="2470868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156175" y="2589250"/>
            <a:ext cx="2121377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81288" y="2392543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260855" y="4924349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845719" y="5040654"/>
            <a:ext cx="241513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63025" y="48310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771800" y="502424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>
            <a:off x="2904067" y="736600"/>
            <a:ext cx="1337733" cy="1763665"/>
          </a:xfrm>
          <a:custGeom>
            <a:avLst/>
            <a:gdLst>
              <a:gd name="connsiteX0" fmla="*/ 0 w 1337733"/>
              <a:gd name="connsiteY0" fmla="*/ 0 h 1608667"/>
              <a:gd name="connsiteX1" fmla="*/ 0 w 1337733"/>
              <a:gd name="connsiteY1" fmla="*/ 1608667 h 1608667"/>
              <a:gd name="connsiteX2" fmla="*/ 1337733 w 1337733"/>
              <a:gd name="connsiteY2" fmla="*/ 1600200 h 160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733" h="1608667">
                <a:moveTo>
                  <a:pt x="0" y="0"/>
                </a:moveTo>
                <a:lnTo>
                  <a:pt x="0" y="1608667"/>
                </a:lnTo>
                <a:lnTo>
                  <a:pt x="1337733" y="1600200"/>
                </a:ln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/>
          <p:cNvSpPr/>
          <p:nvPr/>
        </p:nvSpPr>
        <p:spPr>
          <a:xfrm>
            <a:off x="8269085" y="5202129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853949" y="5318434"/>
            <a:ext cx="241513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82643" y="5119924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PROTUS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4687" y="620687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TEST CODE BASED TESTING</a:t>
            </a:r>
          </a:p>
        </p:txBody>
      </p:sp>
      <p:sp>
        <p:nvSpPr>
          <p:cNvPr id="44" name="Oval 43"/>
          <p:cNvSpPr/>
          <p:nvPr/>
        </p:nvSpPr>
        <p:spPr>
          <a:xfrm>
            <a:off x="5076056" y="489114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/>
          <p:cNvCxnSpPr>
            <a:stCxn id="4" idx="0"/>
            <a:endCxn id="44" idx="4"/>
          </p:cNvCxnSpPr>
          <p:nvPr/>
        </p:nvCxnSpPr>
        <p:spPr>
          <a:xfrm flipV="1">
            <a:off x="5197647" y="725642"/>
            <a:ext cx="5977" cy="335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59" y="4355563"/>
            <a:ext cx="729621" cy="7296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5616" y="980728"/>
            <a:ext cx="7272808" cy="31683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115616" y="4149080"/>
            <a:ext cx="7272808" cy="10801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075129" y="417818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EBN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555" y="3923093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VCN/CSN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20280" y="4295529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DDC</a:t>
            </a:r>
          </a:p>
        </p:txBody>
      </p:sp>
      <p:pic>
        <p:nvPicPr>
          <p:cNvPr id="1026" name="Picture 2" descr="C:\Users\t056680\AppData\Local\Microsoft\Windows\Temporary Internet Files\Content.IE5\EET6T90F\PngThumb-net-wan-cloud-12858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373216"/>
            <a:ext cx="1381852" cy="72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71622" y="5566675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(INTERNET)</a:t>
            </a:r>
          </a:p>
        </p:txBody>
      </p:sp>
      <p:sp>
        <p:nvSpPr>
          <p:cNvPr id="13" name="Isosceles Triangle 12"/>
          <p:cNvSpPr/>
          <p:nvPr/>
        </p:nvSpPr>
        <p:spPr>
          <a:xfrm rot="18213368">
            <a:off x="4811268" y="5806303"/>
            <a:ext cx="106797" cy="487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4873732" y="5877272"/>
            <a:ext cx="919066" cy="503955"/>
            <a:chOff x="4873732" y="5877272"/>
            <a:chExt cx="919066" cy="503955"/>
          </a:xfrm>
        </p:grpSpPr>
        <p:pic>
          <p:nvPicPr>
            <p:cNvPr id="1027" name="Picture 3" descr="C:\Users\t056680\AppData\Local\Microsoft\Windows\Temporary Internet Files\Content.IE5\SAJ0CS32\133059306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732" y="5877272"/>
              <a:ext cx="919066" cy="50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932040" y="5970766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GSM</a:t>
              </a:r>
            </a:p>
            <a:p>
              <a:pPr algn="ctr"/>
              <a:r>
                <a:rPr lang="sv-S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pic>
        <p:nvPicPr>
          <p:cNvPr id="1029" name="Picture 5" descr="C:\Users\t056680\AppData\Local\Microsoft\Windows\Temporary Internet Files\Content.IE5\SAJ0CS32\Wireless-access-point-11791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53" y="5035400"/>
            <a:ext cx="360000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t056680\AppData\Local\Microsoft\Windows\Temporary Internet Files\Content.IE5\SAJ0CS32\Wireless-access-point-11791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80" y="5956556"/>
            <a:ext cx="360000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391396" y="6092044"/>
            <a:ext cx="1008112" cy="410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6391396" y="6213322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DEVICES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70" y="3005631"/>
            <a:ext cx="321561" cy="414065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988047" y="2463121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/>
          <p:cNvSpPr/>
          <p:nvPr/>
        </p:nvSpPr>
        <p:spPr>
          <a:xfrm>
            <a:off x="2339752" y="862464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8267279" y="2318730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8267279" y="2806680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3419872" y="2081352"/>
            <a:ext cx="2340983" cy="14196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43183" y="2581385"/>
            <a:ext cx="2176689" cy="8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96841" y="2374697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TCP (XML Data Recognition, ...)</a:t>
            </a:r>
          </a:p>
        </p:txBody>
      </p:sp>
      <p:cxnSp>
        <p:nvCxnSpPr>
          <p:cNvPr id="22" name="Elbow Connector 21"/>
          <p:cNvCxnSpPr>
            <a:stCxn id="27" idx="4"/>
            <a:endCxn id="32" idx="0"/>
          </p:cNvCxnSpPr>
          <p:nvPr/>
        </p:nvCxnSpPr>
        <p:spPr>
          <a:xfrm rot="16200000" flipH="1">
            <a:off x="3037662" y="528650"/>
            <a:ext cx="982360" cy="21230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3256" y="1061203"/>
            <a:ext cx="1316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SEWS (DTC Captions...)</a:t>
            </a:r>
          </a:p>
        </p:txBody>
      </p:sp>
      <p:sp>
        <p:nvSpPr>
          <p:cNvPr id="40" name="Oval 39"/>
          <p:cNvSpPr/>
          <p:nvPr/>
        </p:nvSpPr>
        <p:spPr>
          <a:xfrm>
            <a:off x="4402626" y="4030815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6" name="Straight Arrow Connector 35"/>
          <p:cNvCxnSpPr>
            <a:stCxn id="40" idx="0"/>
          </p:cNvCxnSpPr>
          <p:nvPr/>
        </p:nvCxnSpPr>
        <p:spPr>
          <a:xfrm flipH="1" flipV="1">
            <a:off x="4530193" y="3501008"/>
            <a:ext cx="1" cy="529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48913" y="4034759"/>
            <a:ext cx="255135" cy="23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884245" y="3501008"/>
            <a:ext cx="1" cy="529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0" idx="2"/>
          </p:cNvCxnSpPr>
          <p:nvPr/>
        </p:nvCxnSpPr>
        <p:spPr>
          <a:xfrm flipV="1">
            <a:off x="5760855" y="2924944"/>
            <a:ext cx="2506424" cy="87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76145" y="2958031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DATA EXPORT</a:t>
            </a:r>
          </a:p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TO OTHER APPLICATIONS</a:t>
            </a:r>
          </a:p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(eFACTS, Safty Data, LVD, ...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749527" y="2428238"/>
            <a:ext cx="2506424" cy="87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96336" y="2212794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GTDM PC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4374" y="99126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</a:p>
        </p:txBody>
      </p:sp>
      <p:cxnSp>
        <p:nvCxnSpPr>
          <p:cNvPr id="43" name="Elbow Connector 42"/>
          <p:cNvCxnSpPr>
            <a:stCxn id="24" idx="0"/>
          </p:cNvCxnSpPr>
          <p:nvPr/>
        </p:nvCxnSpPr>
        <p:spPr>
          <a:xfrm rot="5400000" flipH="1" flipV="1">
            <a:off x="4081479" y="2550533"/>
            <a:ext cx="306270" cy="603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98" y="2334550"/>
            <a:ext cx="729621" cy="72962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62170" y="3005632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RDM SERVERS</a:t>
            </a:r>
          </a:p>
        </p:txBody>
      </p:sp>
      <p:sp>
        <p:nvSpPr>
          <p:cNvPr id="59" name="Oval 58"/>
          <p:cNvSpPr/>
          <p:nvPr/>
        </p:nvSpPr>
        <p:spPr>
          <a:xfrm>
            <a:off x="983961" y="2975456"/>
            <a:ext cx="255135" cy="236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Straight Arrow Connector 59"/>
          <p:cNvCxnSpPr>
            <a:stCxn id="59" idx="6"/>
          </p:cNvCxnSpPr>
          <p:nvPr/>
        </p:nvCxnSpPr>
        <p:spPr>
          <a:xfrm>
            <a:off x="1239096" y="3093720"/>
            <a:ext cx="218077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43183" y="3093720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 BASED TESTING</a:t>
            </a:r>
          </a:p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(Non Wireless)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39" y="374671"/>
            <a:ext cx="457200" cy="457200"/>
          </a:xfrm>
          <a:prstGeom prst="rect">
            <a:avLst/>
          </a:prstGeom>
        </p:spPr>
      </p:pic>
      <p:cxnSp>
        <p:nvCxnSpPr>
          <p:cNvPr id="61" name="Elbow Connector 60"/>
          <p:cNvCxnSpPr>
            <a:stCxn id="56" idx="1"/>
          </p:cNvCxnSpPr>
          <p:nvPr/>
        </p:nvCxnSpPr>
        <p:spPr>
          <a:xfrm rot="10800000" flipV="1">
            <a:off x="5333265" y="603270"/>
            <a:ext cx="1440874" cy="14780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7205" y="54868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FOR MAINTANACE</a:t>
            </a:r>
          </a:p>
        </p:txBody>
      </p:sp>
    </p:spTree>
    <p:extLst>
      <p:ext uri="{BB962C8B-B14F-4D97-AF65-F5344CB8AC3E}">
        <p14:creationId xmlns:p14="http://schemas.microsoft.com/office/powerpoint/2010/main" val="2217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1838" y="3645024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Recognition</a:t>
            </a:r>
          </a:p>
          <a:p>
            <a:pPr algn="ctr"/>
            <a:r>
              <a:rPr lang="sv-SE" sz="1050" dirty="0" smtClean="0">
                <a:solidFill>
                  <a:srgbClr val="002060"/>
                </a:solidFill>
              </a:rPr>
              <a:t>Parse XML info to identify data</a:t>
            </a:r>
            <a:endParaRPr lang="sv-SE" sz="105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9907" y="2852936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Distribution</a:t>
            </a:r>
          </a:p>
          <a:p>
            <a:pPr algn="ctr"/>
            <a:r>
              <a:rPr lang="sv-SE" sz="1050" dirty="0" smtClean="0">
                <a:solidFill>
                  <a:srgbClr val="002060"/>
                </a:solidFill>
              </a:rPr>
              <a:t>FTP / WCF / MQ / Move / Copy</a:t>
            </a:r>
            <a:endParaRPr lang="sv-SE" sz="105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2410" y="2060848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Pre Analysis</a:t>
            </a:r>
          </a:p>
          <a:p>
            <a:pPr algn="ctr"/>
            <a:r>
              <a:rPr lang="sv-SE" sz="1100" dirty="0" smtClean="0">
                <a:solidFill>
                  <a:srgbClr val="002060"/>
                </a:solidFill>
              </a:rPr>
              <a:t>Ex. Histogram / Reorganize / Statistics  / Conversion / Mail </a:t>
            </a:r>
          </a:p>
          <a:p>
            <a:pPr algn="ctr"/>
            <a:r>
              <a:rPr lang="sv-SE" sz="1100" dirty="0" smtClean="0">
                <a:solidFill>
                  <a:srgbClr val="002060"/>
                </a:solidFill>
              </a:rPr>
              <a:t>/ Parsing DTC</a:t>
            </a:r>
            <a:endParaRPr lang="sv-SE" sz="11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1838" y="1268760"/>
            <a:ext cx="4211623" cy="79208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Presentation</a:t>
            </a:r>
          </a:p>
          <a:p>
            <a:pPr algn="ctr"/>
            <a:r>
              <a:rPr lang="sv-SE" sz="1050" dirty="0" smtClean="0">
                <a:solidFill>
                  <a:srgbClr val="002060"/>
                </a:solidFill>
              </a:rPr>
              <a:t>Make data visible to users.  Search / Viewers</a:t>
            </a:r>
            <a:endParaRPr lang="sv-SE" sz="105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1838" y="4437112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R-Sync / Data Entry</a:t>
            </a:r>
            <a:endParaRPr lang="sv-SE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4342750" y="5265881"/>
            <a:ext cx="279323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6776629" y="3139654"/>
            <a:ext cx="703309" cy="2826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6776630" y="1523466"/>
            <a:ext cx="703309" cy="282676"/>
          </a:xfrm>
          <a:prstGeom prst="leftRightArrow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1662" y="5810065"/>
            <a:ext cx="246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prstClr val="black"/>
                </a:solidFill>
              </a:rPr>
              <a:t>Incoming Data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2320" y="2924944"/>
            <a:ext cx="158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>
                <a:solidFill>
                  <a:prstClr val="black"/>
                </a:solidFill>
              </a:rPr>
              <a:t>Other Systems /</a:t>
            </a:r>
          </a:p>
          <a:p>
            <a:pPr algn="ctr"/>
            <a:r>
              <a:rPr lang="sv-SE" sz="1600" dirty="0" smtClean="0">
                <a:solidFill>
                  <a:prstClr val="black"/>
                </a:solidFill>
              </a:rPr>
              <a:t>Locations</a:t>
            </a:r>
            <a:endParaRPr lang="sv-SE" sz="16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8136" y="1484784"/>
            <a:ext cx="158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>
                <a:solidFill>
                  <a:prstClr val="black"/>
                </a:solidFill>
              </a:rPr>
              <a:t>Customers</a:t>
            </a:r>
            <a:endParaRPr lang="sv-SE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24" y="3117389"/>
            <a:ext cx="158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>
                <a:solidFill>
                  <a:prstClr val="black"/>
                </a:solidFill>
              </a:rPr>
              <a:t>Internal Data Storage</a:t>
            </a:r>
            <a:endParaRPr lang="sv-SE" sz="1600" dirty="0">
              <a:solidFill>
                <a:prstClr val="black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4342749" y="4311098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4350791" y="3519010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3923928" y="2726923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1898381" y="1591488"/>
            <a:ext cx="369515" cy="256978"/>
          </a:xfrm>
          <a:prstGeom prst="leftArrow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8640"/>
            <a:ext cx="556432" cy="71650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99792" y="377614"/>
            <a:ext cx="158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>
                <a:solidFill>
                  <a:prstClr val="black"/>
                </a:solidFill>
              </a:rPr>
              <a:t>DataBase</a:t>
            </a:r>
            <a:endParaRPr lang="sv-SE" sz="1600" dirty="0">
              <a:solidFill>
                <a:prstClr val="black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764971" y="936171"/>
            <a:ext cx="239486" cy="3069772"/>
          </a:xfrm>
          <a:custGeom>
            <a:avLst/>
            <a:gdLst>
              <a:gd name="connsiteX0" fmla="*/ 0 w 239486"/>
              <a:gd name="connsiteY0" fmla="*/ 0 h 3069772"/>
              <a:gd name="connsiteX1" fmla="*/ 10886 w 239486"/>
              <a:gd name="connsiteY1" fmla="*/ 3069772 h 3069772"/>
              <a:gd name="connsiteX2" fmla="*/ 239486 w 239486"/>
              <a:gd name="connsiteY2" fmla="*/ 3069772 h 306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6" h="3069772">
                <a:moveTo>
                  <a:pt x="0" y="0"/>
                </a:moveTo>
                <a:cubicBezTo>
                  <a:pt x="3629" y="1023257"/>
                  <a:pt x="7257" y="2046515"/>
                  <a:pt x="10886" y="3069772"/>
                </a:cubicBezTo>
                <a:lnTo>
                  <a:pt x="239486" y="3069772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71800" y="3217331"/>
            <a:ext cx="195435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79734" y="2446149"/>
            <a:ext cx="195435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71800" y="1679189"/>
            <a:ext cx="195435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Down Arrow 43"/>
          <p:cNvSpPr/>
          <p:nvPr/>
        </p:nvSpPr>
        <p:spPr>
          <a:xfrm>
            <a:off x="4716016" y="2741411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47" name="Left Arrow 46"/>
          <p:cNvSpPr/>
          <p:nvPr/>
        </p:nvSpPr>
        <p:spPr>
          <a:xfrm>
            <a:off x="1861278" y="4734712"/>
            <a:ext cx="406466" cy="256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1547664" y="1509912"/>
            <a:ext cx="216024" cy="3575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50" name="Left-Right Arrow 49"/>
          <p:cNvSpPr/>
          <p:nvPr/>
        </p:nvSpPr>
        <p:spPr>
          <a:xfrm>
            <a:off x="1870745" y="3954557"/>
            <a:ext cx="396999" cy="256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>
            <a:off x="1870745" y="3143123"/>
            <a:ext cx="396999" cy="256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1870745" y="2317660"/>
            <a:ext cx="396999" cy="256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7564" y="50014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RDM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42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4448654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Main functionality RDM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Manage connectivity with remote test systems (RTS) by using VCS.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Manage connectivity with RTS via VCN.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Send configurations to RTS.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Collect measurement data from RTS.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Collect metadata from RTS.</a:t>
            </a:r>
          </a:p>
          <a:p>
            <a:pPr marL="1085850" lvl="2" indent="-171450">
              <a:buFontTx/>
              <a:buChar char="-"/>
            </a:pPr>
            <a:r>
              <a:rPr lang="sv-SE" sz="1050" dirty="0" smtClean="0"/>
              <a:t>System metadata</a:t>
            </a:r>
          </a:p>
          <a:p>
            <a:pPr marL="1085850" lvl="2" indent="-171450">
              <a:buFontTx/>
              <a:buChar char="-"/>
            </a:pPr>
            <a:r>
              <a:rPr lang="sv-SE" sz="1050" dirty="0" smtClean="0"/>
              <a:t>Fleet management metadata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Recognision of measurement data.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Routing of measurement data to other applications and locations.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Sending metadata to TCP.</a:t>
            </a:r>
          </a:p>
          <a:p>
            <a:pPr marL="1085850" lvl="2" indent="-171450">
              <a:buFontTx/>
              <a:buChar char="-"/>
            </a:pPr>
            <a:r>
              <a:rPr lang="sv-SE" sz="1050" dirty="0" smtClean="0"/>
              <a:t>Fleet management data (GPS, Connection, ...)</a:t>
            </a:r>
          </a:p>
          <a:p>
            <a:pPr marL="1085850" lvl="2" indent="-171450">
              <a:buFontTx/>
              <a:buChar char="-"/>
            </a:pPr>
            <a:r>
              <a:rPr lang="sv-SE" sz="1050" dirty="0" smtClean="0"/>
              <a:t>Test progress data (No of mea, last incoming, ...)</a:t>
            </a:r>
          </a:p>
          <a:p>
            <a:pPr marL="1085850" lvl="2" indent="-171450">
              <a:buFontTx/>
              <a:buChar char="-"/>
            </a:pPr>
            <a:r>
              <a:rPr lang="sv-SE" sz="1050" dirty="0" smtClean="0"/>
              <a:t>System data (com info, ...)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Parsing DTC’s.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Create test meta data for BI.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Use extensive internal logging for system monitoring.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Sending mail to support when failure detected.</a:t>
            </a:r>
          </a:p>
          <a:p>
            <a:pPr marL="628650" lvl="1" indent="-171450">
              <a:buFontTx/>
              <a:buChar char="-"/>
            </a:pPr>
            <a:r>
              <a:rPr lang="sv-SE" sz="1050" dirty="0" smtClean="0"/>
              <a:t>System maintenance web interface</a:t>
            </a:r>
          </a:p>
          <a:p>
            <a:pPr marL="628650" lvl="1" indent="-171450">
              <a:buFontTx/>
              <a:buChar char="-"/>
            </a:pPr>
            <a:r>
              <a:rPr lang="sv-SE" sz="1050" dirty="0"/>
              <a:t>Export data/info for GTDM upload (interface)</a:t>
            </a:r>
          </a:p>
          <a:p>
            <a:pPr marL="628650" lvl="1" indent="-171450">
              <a:buFontTx/>
              <a:buChar char="-"/>
            </a:pPr>
            <a:endParaRPr lang="sv-SE" sz="1050" dirty="0" smtClean="0"/>
          </a:p>
          <a:p>
            <a:pPr marL="628650" lvl="1" indent="-171450">
              <a:buFontTx/>
              <a:buChar char="-"/>
            </a:pPr>
            <a:endParaRPr lang="sv-SE" sz="1050" dirty="0"/>
          </a:p>
        </p:txBody>
      </p:sp>
    </p:spTree>
    <p:extLst>
      <p:ext uri="{BB962C8B-B14F-4D97-AF65-F5344CB8AC3E}">
        <p14:creationId xmlns:p14="http://schemas.microsoft.com/office/powerpoint/2010/main" val="106500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35" y="46990"/>
            <a:ext cx="6120130" cy="67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0093" y="2047709"/>
            <a:ext cx="3024336" cy="2592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99" y="1916740"/>
            <a:ext cx="2809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endCxn id="1026" idx="0"/>
          </p:cNvCxnSpPr>
          <p:nvPr/>
        </p:nvCxnSpPr>
        <p:spPr>
          <a:xfrm>
            <a:off x="3439292" y="941402"/>
            <a:ext cx="1" cy="9753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90" y="1916740"/>
            <a:ext cx="2809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4085783" y="941402"/>
            <a:ext cx="1" cy="9753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62" y="1916740"/>
            <a:ext cx="2809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733855" y="941402"/>
            <a:ext cx="1" cy="9753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8037" y="896161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PROTOM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3162" y="87820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SIGNAL 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algn="ctr"/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(EDB)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0215" y="90174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V&amp;V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35" y="3263407"/>
            <a:ext cx="2809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5734922" y="3394376"/>
            <a:ext cx="9396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80359" y="305582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</a:p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91" y="5615335"/>
            <a:ext cx="2809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085784" y="4639997"/>
            <a:ext cx="1" cy="9753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50102" y="53737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3086" y="2335741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GHOST</a:t>
            </a:r>
            <a:endParaRPr lang="sv-S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.xml><?xml version="1.0" encoding="utf-8"?>
<Control xmlns="http://schemas.microsoft.com/VisualStudio/2011/storyboarding/control">
  <Id Name="System.Storyboarding.WindowsPhone.AddressBar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5614CA5E17D419663BAFC31ECE549" ma:contentTypeVersion="0" ma:contentTypeDescription="Create a new document." ma:contentTypeScope="" ma:versionID="c11e0b54e9c1620200f40ff31c6dcd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3FDE130C-D2CC-42AA-80F7-E2789FAA805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10.xml><?xml version="1.0" encoding="utf-8"?>
<ds:datastoreItem xmlns:ds="http://schemas.openxmlformats.org/officeDocument/2006/customXml" ds:itemID="{31FACC8C-950A-40F1-987B-6354773409D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005A918-A4BF-4BB6-BFC5-4C6BC5F9F36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52E0D5-C922-4C0F-B689-9559BDD0CB62}">
  <ds:schemaRefs>
    <ds:schemaRef ds:uri="http://schemas.microsoft.com/sharepoint/v3/contenttype/forms"/>
  </ds:schemaRefs>
</ds:datastoreItem>
</file>

<file path=customXml/itemProps13.xml><?xml version="1.0" encoding="utf-8"?>
<ds:datastoreItem xmlns:ds="http://schemas.openxmlformats.org/officeDocument/2006/customXml" ds:itemID="{CC93DAD1-DA22-427E-9F27-2C7E9CE7516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C8E5675-C55C-4D0F-AE38-3119605C2C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F282C3A-CAD3-47E8-925F-F404D900A87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D06E97-D514-4816-B651-8998D40561F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62DA243-E34F-48F0-9C4A-3188E8D9F19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DAA10C1-238A-49D9-8613-9938197D6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6.xml><?xml version="1.0" encoding="utf-8"?>
<ds:datastoreItem xmlns:ds="http://schemas.openxmlformats.org/officeDocument/2006/customXml" ds:itemID="{43B4DDEF-BCE7-4AE8-BC2B-A4AB1AEE490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6CA9C47-16F5-4CFD-B5B8-CB9782455F7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9F8195E-A675-4366-9695-10A75CD99F8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B5B89CF-6190-41A9-AE51-2F17BEB762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2010</Words>
  <Application>Microsoft Office PowerPoint</Application>
  <PresentationFormat>On-screen Show (4:3)</PresentationFormat>
  <Paragraphs>589</Paragraphs>
  <Slides>30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GTDM – Metadata Integration</vt:lpstr>
      <vt:lpstr>Long term solution</vt:lpstr>
      <vt:lpstr>Sol 1: Merge metadata in GTDM Tools</vt:lpstr>
      <vt:lpstr>Sol 2 Merge metadata in TCP exchange process</vt:lpstr>
      <vt:lpstr>Short term solution</vt:lpstr>
      <vt:lpstr>Merge metadata in test applications (EFACTS, RDM…)</vt:lpstr>
      <vt:lpstr>Sol 1: Received specific extraction from PROTOM </vt:lpstr>
      <vt:lpstr>Sol 2: Reuse common service from PROTOM </vt:lpstr>
      <vt:lpstr>Sol 3: Implement manual solution</vt:lpstr>
      <vt:lpstr>Sol 4: Reuse common meta data service</vt:lpstr>
      <vt:lpstr>Sol 5: Reuse common meta data service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Qvist Jonas</dc:creator>
  <cp:lastModifiedBy>Andersson Martin (9)</cp:lastModifiedBy>
  <cp:revision>178</cp:revision>
  <dcterms:created xsi:type="dcterms:W3CDTF">2016-02-23T11:09:58Z</dcterms:created>
  <dcterms:modified xsi:type="dcterms:W3CDTF">2016-10-26T07:45:02Z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0x01010028A5614CA5E17D419663BAFC31ECE549</vt:lpwstr>
  </property>
</Properties>
</file>