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4"/>
    <p:sldMasterId id="2147483648" r:id="rId5"/>
    <p:sldMasterId id="2147483659" r:id="rId6"/>
    <p:sldMasterId id="2147483755" r:id="rId7"/>
    <p:sldMasterId id="2147483763" r:id="rId8"/>
    <p:sldMasterId id="2147483779" r:id="rId9"/>
    <p:sldMasterId id="2147483730" r:id="rId10"/>
    <p:sldMasterId id="2147483738" r:id="rId11"/>
    <p:sldMasterId id="2147483722" r:id="rId12"/>
    <p:sldMasterId id="2147483746" r:id="rId13"/>
    <p:sldMasterId id="2147483675" r:id="rId14"/>
  </p:sldMasterIdLst>
  <p:notesMasterIdLst>
    <p:notesMasterId r:id="rId29"/>
  </p:notesMasterIdLst>
  <p:handoutMasterIdLst>
    <p:handoutMasterId r:id="rId30"/>
  </p:handoutMasterIdLst>
  <p:sldIdLst>
    <p:sldId id="257" r:id="rId15"/>
    <p:sldId id="261" r:id="rId16"/>
    <p:sldId id="264" r:id="rId17"/>
    <p:sldId id="258" r:id="rId18"/>
    <p:sldId id="259" r:id="rId19"/>
    <p:sldId id="263" r:id="rId20"/>
    <p:sldId id="273" r:id="rId21"/>
    <p:sldId id="270" r:id="rId22"/>
    <p:sldId id="269" r:id="rId23"/>
    <p:sldId id="271" r:id="rId24"/>
    <p:sldId id="272" r:id="rId25"/>
    <p:sldId id="275" r:id="rId26"/>
    <p:sldId id="276" r:id="rId27"/>
    <p:sldId id="274" r:id="rId28"/>
  </p:sldIdLst>
  <p:sldSz cx="9144000" cy="6858000" type="screen4x3"/>
  <p:notesSz cx="6797675" cy="99822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96B"/>
    <a:srgbClr val="ECE5C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 varScale="1">
        <p:scale>
          <a:sx n="72" d="100"/>
          <a:sy n="72" d="100"/>
        </p:scale>
        <p:origin x="-1608" y="-84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4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49" cy="498633"/>
          </a:xfrm>
          <a:prstGeom prst="rect">
            <a:avLst/>
          </a:prstGeom>
        </p:spPr>
        <p:txBody>
          <a:bodyPr vert="horz" lIns="91249" tIns="45625" rIns="91249" bIns="45625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227" y="1"/>
            <a:ext cx="2944869" cy="498633"/>
          </a:xfrm>
          <a:prstGeom prst="rect">
            <a:avLst/>
          </a:prstGeom>
        </p:spPr>
        <p:txBody>
          <a:bodyPr vert="horz" lIns="91249" tIns="45625" rIns="91249" bIns="45625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>
                <a:latin typeface="Arial" pitchFamily="34" charset="0"/>
                <a:cs typeface="Arial" pitchFamily="34" charset="0"/>
              </a:rPr>
              <a:t>2016-11-04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980"/>
            <a:ext cx="2946449" cy="498633"/>
          </a:xfrm>
          <a:prstGeom prst="rect">
            <a:avLst/>
          </a:prstGeom>
        </p:spPr>
        <p:txBody>
          <a:bodyPr vert="horz" lIns="91249" tIns="45625" rIns="91249" bIns="45625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227" y="9481980"/>
            <a:ext cx="2944869" cy="498633"/>
          </a:xfrm>
          <a:prstGeom prst="rect">
            <a:avLst/>
          </a:prstGeom>
        </p:spPr>
        <p:txBody>
          <a:bodyPr vert="horz" lIns="91249" tIns="45625" rIns="91249" bIns="45625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9109"/>
          </a:xfrm>
          <a:prstGeom prst="rect">
            <a:avLst/>
          </a:prstGeom>
        </p:spPr>
        <p:txBody>
          <a:bodyPr vert="horz" lIns="91249" tIns="45625" rIns="91249" bIns="45625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9109"/>
          </a:xfrm>
          <a:prstGeom prst="rect">
            <a:avLst/>
          </a:prstGeom>
        </p:spPr>
        <p:txBody>
          <a:bodyPr vert="horz" lIns="91249" tIns="45625" rIns="91249" bIns="45625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2016-11-04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7713"/>
            <a:ext cx="4989513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49" tIns="45625" rIns="91249" bIns="45625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41546"/>
            <a:ext cx="5438140" cy="4491990"/>
          </a:xfrm>
          <a:prstGeom prst="rect">
            <a:avLst/>
          </a:prstGeom>
        </p:spPr>
        <p:txBody>
          <a:bodyPr vert="horz" lIns="91249" tIns="45625" rIns="91249" bIns="45625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9"/>
            <a:ext cx="2945659" cy="499109"/>
          </a:xfrm>
          <a:prstGeom prst="rect">
            <a:avLst/>
          </a:prstGeom>
        </p:spPr>
        <p:txBody>
          <a:bodyPr vert="horz" lIns="91249" tIns="45625" rIns="91249" bIns="45625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9"/>
            <a:ext cx="2945659" cy="499109"/>
          </a:xfrm>
          <a:prstGeom prst="rect">
            <a:avLst/>
          </a:prstGeom>
        </p:spPr>
        <p:txBody>
          <a:bodyPr vert="horz" lIns="91249" tIns="45625" rIns="91249" bIns="45625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 PROTOCOL</a:t>
            </a:r>
            <a:endParaRPr lang="sv-SE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3851" y="1042737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001" y="1433261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776" y="188283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5776" y="331158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5776" y="301631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55776" y="440696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5776" y="4711762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355776" y="1678197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355776" y="5757404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908351" y="1766637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908351" y="210001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908351" y="241643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08351" y="278581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908351" y="312871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908351" y="349066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908351" y="3850467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119824" y="1378012"/>
            <a:ext cx="1256044" cy="10953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28925"/>
              </p:ext>
            </p:extLst>
          </p:nvPr>
        </p:nvGraphicFramePr>
        <p:xfrm>
          <a:off x="3965751" y="2598851"/>
          <a:ext cx="5080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3"/>
                <a:gridCol w="1134347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Timestamp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Who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Type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Result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Tagged for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09:16:21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Driver – Kroken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TestRoutine – Start of Test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 smtClean="0"/>
                        <a:t>2013-08-22 09:17:01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 smtClean="0"/>
                        <a:t>Driver – Kroken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Testcase</a:t>
                      </a:r>
                      <a:r>
                        <a:rPr lang="sv-SE" sz="1050" baseline="0" dirty="0" smtClean="0"/>
                        <a:t> #314:1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#Testcase</a:t>
                      </a:r>
                      <a:r>
                        <a:rPr lang="sv-SE" sz="1050" baseline="0" dirty="0" smtClean="0"/>
                        <a:t> Review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09:18:22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Engineer</a:t>
                      </a:r>
                      <a:r>
                        <a:rPr lang="sv-SE" sz="1050" baseline="0" dirty="0" smtClean="0"/>
                        <a:t> – Motten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Diary Input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#Note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09:19:12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 smtClean="0"/>
                        <a:t>Driver – Kroken</a:t>
                      </a:r>
                    </a:p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OFD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NOK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#Error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09:19:13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Driver - Kroken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TestRoutine – Trailer Swap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5375868" y="1598074"/>
            <a:ext cx="3663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3200" b="1" dirty="0"/>
              <a:t>TEST PROTOCOL</a:t>
            </a:r>
          </a:p>
        </p:txBody>
      </p:sp>
    </p:spTree>
    <p:extLst>
      <p:ext uri="{BB962C8B-B14F-4D97-AF65-F5344CB8AC3E}">
        <p14:creationId xmlns:p14="http://schemas.microsoft.com/office/powerpoint/2010/main" val="14493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Testspecification belongs to a Test</a:t>
            </a:r>
            <a:endParaRPr lang="sv-SE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4912" y="930350"/>
            <a:ext cx="5819775" cy="5250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984351" y="1036644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041501" y="1427168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46276" y="1876744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6276" y="3305494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146276" y="3010219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146276" y="4400869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46276" y="4705669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146276" y="1672104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146276" y="5751311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698851" y="1760544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698851" y="209391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98851" y="2410338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117031" y="3940095"/>
            <a:ext cx="1696131" cy="6601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TESTEQUIPMENT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err="1" smtClean="0">
                <a:effectLst/>
                <a:latin typeface="Calibri"/>
                <a:ea typeface="Calibri"/>
                <a:cs typeface="Times New Roman"/>
              </a:rPr>
              <a:t>Mlogger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Other</a:t>
            </a: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117031" y="2989738"/>
            <a:ext cx="1696131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TESTOBJECT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Vehicle (PROTUS version)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Release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Baseline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117031" y="2071883"/>
            <a:ext cx="1696131" cy="8588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PROJECT/S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Main project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Co-riding Projects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Other sync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117031" y="1157074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TESTREQUEST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117031" y="5244525"/>
            <a:ext cx="1696131" cy="8518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OTHER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SPEC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REQUIREMENT/S</a:t>
            </a:r>
            <a:br>
              <a:rPr lang="en-US" sz="1100" dirty="0" smtClean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Quest?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endParaRPr lang="en-US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117031" y="1617669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PERSONNEL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117031" y="4644359"/>
            <a:ext cx="1696131" cy="468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TESTDIARY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698851" y="277971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6698851" y="312261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6698851" y="348456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6698851" y="3844374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2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Testcase-result and OFD</a:t>
            </a:r>
            <a:r>
              <a:rPr lang="sv-SE" dirty="0" smtClean="0">
                <a:sym typeface="Wingdings" pitchFamily="2" charset="2"/>
              </a:rPr>
              <a:t> Status of each Function/Area</a:t>
            </a:r>
          </a:p>
          <a:p>
            <a:r>
              <a:rPr lang="sv-SE" dirty="0" smtClean="0">
                <a:sym typeface="Wingdings" pitchFamily="2" charset="2"/>
              </a:rPr>
              <a:t>Compare results between trucks, testcase, projects, SW releases, drivers, engineers, hours spent, budget followup, mileage, </a:t>
            </a:r>
          </a:p>
          <a:p>
            <a:r>
              <a:rPr lang="sv-SE" dirty="0" smtClean="0"/>
              <a:t>Knowledge management for PVT, projects(whitebooks), line-org (new employees, learn from eachother), Control, </a:t>
            </a:r>
          </a:p>
          <a:p>
            <a:r>
              <a:rPr lang="sv-SE" dirty="0" smtClean="0"/>
              <a:t>Follow a project from Quest, email communications, to PMR and testing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Compiled data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36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ALOT of new nomenclature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20698"/>
              </p:ext>
            </p:extLst>
          </p:nvPr>
        </p:nvGraphicFramePr>
        <p:xfrm>
          <a:off x="994787" y="1098495"/>
          <a:ext cx="7536264" cy="413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9906"/>
                <a:gridCol w="676765"/>
                <a:gridCol w="676765"/>
                <a:gridCol w="5052828"/>
              </a:tblGrid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Name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Category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Sub category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Description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Nomenclature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Container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The overall container for every planned and executed </a:t>
                      </a:r>
                      <a:r>
                        <a:rPr lang="en-US" sz="700" u="none" strike="noStrike" dirty="0" err="1">
                          <a:effectLst/>
                        </a:rPr>
                        <a:t>activitites</a:t>
                      </a:r>
                      <a:r>
                        <a:rPr lang="en-US" sz="700" u="none" strike="noStrike" dirty="0">
                          <a:effectLst/>
                        </a:rPr>
                        <a:t> including the result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TESTSPECIFICATION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container for the activities in the TEST. Contains both sequential and non-sequential activitites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TESTPROCEDURE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container for all sequential activitites in a TESTSPECIFICATION, Needs to be executed in chronological order.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TESTPROTOCOL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result of a 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 of testcases, Are default sorted but can be sorted individual as well.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 generic container for every planned activity that is not a testcase/testsequence. Could be time-dependent(Such as Daily inspections) or independent (Such as Test start routine or Start Inspection)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TESTCASE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Description, Expected Result and attributes collected to one container, possible to generate structure and statistics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TESTREQUEST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Information from the customer, a desire to perform a TEST.  Can be updated during the preparation of the 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TESTDIARY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 </a:t>
                      </a:r>
                      <a:r>
                        <a:rPr lang="en-US" sz="700" u="none" strike="noStrike" dirty="0" err="1">
                          <a:effectLst/>
                        </a:rPr>
                        <a:t>timebased</a:t>
                      </a:r>
                      <a:r>
                        <a:rPr lang="en-US" sz="700" u="none" strike="noStrike" dirty="0">
                          <a:effectLst/>
                        </a:rPr>
                        <a:t> notepad where all non-planned activities can be documented. 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Used for personal use, evaluation, knowledge management and formal reporting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Check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Base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Total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Haulage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Development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Custombuilt testspecification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Start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Inspection of vehicle before start of testing.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Daily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Inspection and routine after one day of testing.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Weekly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Inspection and routine after one week of testing.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End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Final inspection after all Sequences are performed. Includes to restore the truck in to normal shape.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Step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In between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Overnight 1 person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Routine for spending the night alone in the truck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Overnight 2 person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Routine for spending the night in the truck with 2 persons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Check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Verification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 PVT Check testcases in default order. Sorting based on driver input if available!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Base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Verification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 PVT Base testcases except the PVT Check in default order. Sorting based on driver input if available!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Total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Verification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 PVT Total testcases except the PVT Check and PVT Base in default order. Sorting based on driver input if available!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Haulage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All PVT Haulage testcases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City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Country Road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Highway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Sleepover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Start/Stop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Driver Sorting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Settings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Individual sorting of </a:t>
                      </a:r>
                      <a:r>
                        <a:rPr lang="en-US" sz="700" u="none" strike="noStrike" dirty="0" err="1">
                          <a:effectLst/>
                        </a:rPr>
                        <a:t>testcases</a:t>
                      </a:r>
                      <a:r>
                        <a:rPr lang="en-US" sz="700" u="none" strike="noStrike" dirty="0">
                          <a:effectLst/>
                        </a:rPr>
                        <a:t> for verification sequences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Are we building a too advanced system with this? </a:t>
            </a:r>
          </a:p>
          <a:p>
            <a:r>
              <a:rPr lang="sv-SE" dirty="0" smtClean="0"/>
              <a:t>Can we control the Tests globally with this? </a:t>
            </a:r>
          </a:p>
          <a:p>
            <a:r>
              <a:rPr lang="sv-SE" dirty="0" smtClean="0"/>
              <a:t>Can we handle Knowledge Management with this? </a:t>
            </a:r>
          </a:p>
          <a:p>
            <a:r>
              <a:rPr lang="sv-SE" dirty="0" smtClean="0"/>
              <a:t>Can we generate statistics from this?</a:t>
            </a:r>
          </a:p>
          <a:p>
            <a:r>
              <a:rPr lang="sv-SE" dirty="0" smtClean="0"/>
              <a:t>Can we build further functionality? (e.g. Requirement traceability)</a:t>
            </a:r>
          </a:p>
          <a:p>
            <a:r>
              <a:rPr lang="sv-SE" dirty="0" smtClean="0"/>
              <a:t>Can we easily adapt the system to new structure (e.g. IFR)</a:t>
            </a:r>
          </a:p>
          <a:p>
            <a:r>
              <a:rPr lang="sv-SE" dirty="0" smtClean="0"/>
              <a:t>Can we autogenerate reports from this structure?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7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Callout 29"/>
          <p:cNvSpPr/>
          <p:nvPr/>
        </p:nvSpPr>
        <p:spPr>
          <a:xfrm>
            <a:off x="762747" y="1645920"/>
            <a:ext cx="2019300" cy="1127760"/>
          </a:xfrm>
          <a:prstGeom prst="cloudCallout">
            <a:avLst>
              <a:gd name="adj1" fmla="val 58412"/>
              <a:gd name="adj2" fmla="val 57095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2966859" y="2994407"/>
            <a:ext cx="2019300" cy="1127760"/>
          </a:xfrm>
          <a:prstGeom prst="cloudCallout">
            <a:avLst>
              <a:gd name="adj1" fmla="val 58412"/>
              <a:gd name="adj2" fmla="val 57095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5654040" y="1645920"/>
            <a:ext cx="2019300" cy="1127760"/>
          </a:xfrm>
          <a:prstGeom prst="cloudCallout">
            <a:avLst>
              <a:gd name="adj1" fmla="val 58412"/>
              <a:gd name="adj2" fmla="val 57095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18533" y="1937806"/>
            <a:ext cx="1257920" cy="576064"/>
            <a:chOff x="3131840" y="3749526"/>
            <a:chExt cx="1257920" cy="576064"/>
          </a:xfrm>
        </p:grpSpPr>
        <p:sp>
          <p:nvSpPr>
            <p:cNvPr id="8" name="Cube 7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ube 9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1840" y="3785820"/>
              <a:ext cx="897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PVT Check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2645" y="3270255"/>
            <a:ext cx="1257920" cy="576064"/>
            <a:chOff x="3131840" y="3749526"/>
            <a:chExt cx="1257920" cy="576064"/>
          </a:xfrm>
        </p:grpSpPr>
        <p:sp>
          <p:nvSpPr>
            <p:cNvPr id="15" name="Cube 14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1840" y="3785820"/>
              <a:ext cx="969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PVT Total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76268" y="1937806"/>
            <a:ext cx="1257920" cy="576064"/>
            <a:chOff x="3131840" y="3749526"/>
            <a:chExt cx="1257920" cy="576064"/>
          </a:xfrm>
        </p:grpSpPr>
        <p:sp>
          <p:nvSpPr>
            <p:cNvPr id="22" name="Cube 21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31840" y="3785820"/>
              <a:ext cx="969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PVT Base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0500" y="4724400"/>
            <a:ext cx="4124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Other test data stored in excel, word, text, mail </a:t>
            </a:r>
            <a:r>
              <a:rPr lang="en-US" sz="2000" dirty="0" err="1" smtClean="0"/>
              <a:t>etc</a:t>
            </a:r>
            <a:r>
              <a:rPr lang="en-US" sz="2000" dirty="0" smtClean="0"/>
              <a:t> and in a non-standard way (depending on the Engineer)</a:t>
            </a:r>
          </a:p>
        </p:txBody>
      </p:sp>
    </p:spTree>
    <p:extLst>
      <p:ext uri="{BB962C8B-B14F-4D97-AF65-F5344CB8AC3E}">
        <p14:creationId xmlns:p14="http://schemas.microsoft.com/office/powerpoint/2010/main" val="25525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way of handling test data (not only TC and result)</a:t>
            </a:r>
          </a:p>
          <a:p>
            <a:r>
              <a:rPr lang="en-US" dirty="0" smtClean="0"/>
              <a:t>Force users to generate information</a:t>
            </a:r>
          </a:p>
          <a:p>
            <a:r>
              <a:rPr lang="en-US" dirty="0" smtClean="0"/>
              <a:t>Be able to compare test data between different views. </a:t>
            </a:r>
          </a:p>
          <a:p>
            <a:r>
              <a:rPr lang="en-US" dirty="0" smtClean="0"/>
              <a:t>Make our product (INFORMATION) shine!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Meta-model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7" name="Cube 6"/>
          <p:cNvSpPr/>
          <p:nvPr/>
        </p:nvSpPr>
        <p:spPr>
          <a:xfrm>
            <a:off x="4355976" y="2493085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8576" y="2492896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Start*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Cube 8"/>
          <p:cNvSpPr/>
          <p:nvPr/>
        </p:nvSpPr>
        <p:spPr>
          <a:xfrm>
            <a:off x="3504332" y="3413522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be 9"/>
          <p:cNvSpPr/>
          <p:nvPr/>
        </p:nvSpPr>
        <p:spPr>
          <a:xfrm>
            <a:off x="2750716" y="4260602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6580" y="4509120"/>
            <a:ext cx="1257920" cy="576064"/>
            <a:chOff x="3131840" y="3749526"/>
            <a:chExt cx="1257920" cy="576064"/>
          </a:xfrm>
        </p:grpSpPr>
        <p:sp>
          <p:nvSpPr>
            <p:cNvPr id="12" name="Cube 11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31840" y="3785820"/>
              <a:ext cx="969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Sequence*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PVT Total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98056" y="2837458"/>
            <a:ext cx="1257920" cy="576064"/>
            <a:chOff x="3131840" y="3749526"/>
            <a:chExt cx="1257920" cy="576064"/>
          </a:xfrm>
        </p:grpSpPr>
        <p:sp>
          <p:nvSpPr>
            <p:cNvPr id="19" name="Cube 18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1840" y="3785820"/>
              <a:ext cx="897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Sequence*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PVT Check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18668" y="3684538"/>
            <a:ext cx="1257920" cy="576064"/>
            <a:chOff x="3131840" y="3749526"/>
            <a:chExt cx="1257920" cy="576064"/>
          </a:xfrm>
        </p:grpSpPr>
        <p:sp>
          <p:nvSpPr>
            <p:cNvPr id="26" name="Cube 25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1840" y="3785820"/>
              <a:ext cx="969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Sequence*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PVT Base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>
            <a:off x="1238548" y="2676426"/>
            <a:ext cx="1800200" cy="190470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 rot="18845684">
            <a:off x="1479462" y="3287997"/>
            <a:ext cx="1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Test Flow*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4844" y="4260602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Data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6932" y="3413333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Data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 rot="18793000">
            <a:off x="4186964" y="1159550"/>
            <a:ext cx="264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Time Independent –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part of Test Procedure*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Cube 36"/>
          <p:cNvSpPr/>
          <p:nvPr/>
        </p:nvSpPr>
        <p:spPr>
          <a:xfrm>
            <a:off x="1920404" y="5114241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3004" y="5114052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Done*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 rot="18757891">
            <a:off x="5110384" y="1415070"/>
            <a:ext cx="24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Structure Independent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910600" y="810108"/>
            <a:ext cx="4677624" cy="5011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lgDash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3995936" y="2996952"/>
            <a:ext cx="1041896" cy="288032"/>
            <a:chOff x="4538216" y="2780928"/>
            <a:chExt cx="1041896" cy="288032"/>
          </a:xfrm>
        </p:grpSpPr>
        <p:sp>
          <p:nvSpPr>
            <p:cNvPr id="42" name="Cube 41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42804" y="3468514"/>
            <a:ext cx="1041896" cy="288032"/>
            <a:chOff x="4538216" y="2780928"/>
            <a:chExt cx="1041896" cy="288032"/>
          </a:xfrm>
        </p:grpSpPr>
        <p:sp>
          <p:nvSpPr>
            <p:cNvPr id="45" name="Cube 44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28851" y="4035524"/>
            <a:ext cx="1041896" cy="288032"/>
            <a:chOff x="4538216" y="2780928"/>
            <a:chExt cx="1041896" cy="288032"/>
          </a:xfrm>
        </p:grpSpPr>
        <p:sp>
          <p:nvSpPr>
            <p:cNvPr id="48" name="Cube 47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3784" y="4732734"/>
            <a:ext cx="1041896" cy="288032"/>
            <a:chOff x="4538216" y="2780928"/>
            <a:chExt cx="1041896" cy="288032"/>
          </a:xfrm>
        </p:grpSpPr>
        <p:sp>
          <p:nvSpPr>
            <p:cNvPr id="51" name="Cube 50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2712492" y="957644"/>
            <a:ext cx="4677624" cy="5011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lgDash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 flipV="1">
            <a:off x="3849018" y="1016468"/>
            <a:ext cx="4677624" cy="5011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lgDash"/>
          </a:ln>
          <a:effectLst/>
        </p:spPr>
      </p:cxnSp>
      <p:sp>
        <p:nvSpPr>
          <p:cNvPr id="55" name="Cube 54"/>
          <p:cNvSpPr/>
          <p:nvPr/>
        </p:nvSpPr>
        <p:spPr>
          <a:xfrm>
            <a:off x="6444208" y="2585825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56808" y="2585636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Start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Cube 56"/>
          <p:cNvSpPr/>
          <p:nvPr/>
        </p:nvSpPr>
        <p:spPr>
          <a:xfrm>
            <a:off x="6045123" y="2997051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57723" y="2996862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5681960" y="3373924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94560" y="3373735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Cube 60"/>
          <p:cNvSpPr/>
          <p:nvPr/>
        </p:nvSpPr>
        <p:spPr>
          <a:xfrm>
            <a:off x="5287392" y="3803482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99992" y="3803293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Cube 62"/>
          <p:cNvSpPr/>
          <p:nvPr/>
        </p:nvSpPr>
        <p:spPr>
          <a:xfrm>
            <a:off x="4935370" y="4207049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47970" y="4206860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Weekly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Cube 64"/>
          <p:cNvSpPr/>
          <p:nvPr/>
        </p:nvSpPr>
        <p:spPr>
          <a:xfrm>
            <a:off x="3928740" y="5258446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41340" y="5258257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Finish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Cube 66"/>
          <p:cNvSpPr/>
          <p:nvPr/>
        </p:nvSpPr>
        <p:spPr>
          <a:xfrm>
            <a:off x="4514416" y="4628064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7016" y="4627875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Cube 68"/>
          <p:cNvSpPr/>
          <p:nvPr/>
        </p:nvSpPr>
        <p:spPr>
          <a:xfrm>
            <a:off x="4210940" y="4974868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23540" y="4974679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 rot="18757891">
            <a:off x="6262921" y="1082506"/>
            <a:ext cx="264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Time Dependent –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Part of Test Specification*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5969992" y="4035524"/>
            <a:ext cx="906264" cy="473596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48264" y="40677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RESULTS &amp; DATA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86176" y="5818189"/>
            <a:ext cx="27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*= Has a definition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1560" y="54359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  <a:latin typeface="Calibri"/>
              </a:rPr>
              <a:t>X repetitions</a:t>
            </a:r>
          </a:p>
        </p:txBody>
      </p:sp>
      <p:sp>
        <p:nvSpPr>
          <p:cNvPr id="76" name="Title 97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PVT Total/Base/Check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00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PVT Europe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" name="Cube 7"/>
          <p:cNvSpPr/>
          <p:nvPr/>
        </p:nvSpPr>
        <p:spPr>
          <a:xfrm>
            <a:off x="4355976" y="2493085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8576" y="2492896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Start*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Cube 9"/>
          <p:cNvSpPr/>
          <p:nvPr/>
        </p:nvSpPr>
        <p:spPr>
          <a:xfrm>
            <a:off x="3504332" y="3413522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2750716" y="4260602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6580" y="4509120"/>
            <a:ext cx="1257920" cy="576064"/>
            <a:chOff x="3131840" y="3749526"/>
            <a:chExt cx="1257920" cy="576064"/>
          </a:xfrm>
        </p:grpSpPr>
        <p:sp>
          <p:nvSpPr>
            <p:cNvPr id="13" name="Cube 12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1840" y="3785820"/>
              <a:ext cx="969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Sequence*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Country Road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98056" y="2837458"/>
            <a:ext cx="1257920" cy="576064"/>
            <a:chOff x="3131840" y="3749526"/>
            <a:chExt cx="1257920" cy="576064"/>
          </a:xfrm>
        </p:grpSpPr>
        <p:sp>
          <p:nvSpPr>
            <p:cNvPr id="20" name="Cube 19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1840" y="3785820"/>
              <a:ext cx="897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Sequence*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Start/Stop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18668" y="3684538"/>
            <a:ext cx="1257920" cy="576064"/>
            <a:chOff x="3131840" y="3749526"/>
            <a:chExt cx="1257920" cy="576064"/>
          </a:xfrm>
        </p:grpSpPr>
        <p:sp>
          <p:nvSpPr>
            <p:cNvPr id="27" name="Cube 26"/>
            <p:cNvSpPr/>
            <p:nvPr/>
          </p:nvSpPr>
          <p:spPr>
            <a:xfrm>
              <a:off x="4101728" y="3749526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4029720" y="3821534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3957464" y="3893542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3885704" y="3965550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Cube 30"/>
            <p:cNvSpPr/>
            <p:nvPr/>
          </p:nvSpPr>
          <p:spPr>
            <a:xfrm>
              <a:off x="3813696" y="4037558"/>
              <a:ext cx="288032" cy="288032"/>
            </a:xfrm>
            <a:prstGeom prst="cube">
              <a:avLst/>
            </a:prstGeom>
            <a:solidFill>
              <a:srgbClr val="4F81BD"/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31840" y="3785820"/>
              <a:ext cx="969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Test Sequence*</a:t>
              </a:r>
              <a:b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</a:br>
              <a:r>
                <a:rPr kumimoji="0" lang="en-US" sz="8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City Road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1238548" y="2676426"/>
            <a:ext cx="1800200" cy="190470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 rot="18845684">
            <a:off x="1479462" y="3287997"/>
            <a:ext cx="1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Test Flow*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4844" y="4260602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Data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16932" y="3413333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Data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Cube 41"/>
          <p:cNvSpPr/>
          <p:nvPr/>
        </p:nvSpPr>
        <p:spPr>
          <a:xfrm>
            <a:off x="1920404" y="5114241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3004" y="5114052"/>
            <a:ext cx="82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Test Done*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910600" y="810108"/>
            <a:ext cx="4677624" cy="5011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lgDash"/>
          </a:ln>
          <a:effectLst/>
        </p:spPr>
      </p:cxnSp>
      <p:grpSp>
        <p:nvGrpSpPr>
          <p:cNvPr id="45" name="Group 44"/>
          <p:cNvGrpSpPr/>
          <p:nvPr/>
        </p:nvGrpSpPr>
        <p:grpSpPr>
          <a:xfrm>
            <a:off x="3995936" y="2996952"/>
            <a:ext cx="1041896" cy="288032"/>
            <a:chOff x="4538216" y="2780928"/>
            <a:chExt cx="1041896" cy="288032"/>
          </a:xfrm>
        </p:grpSpPr>
        <p:sp>
          <p:nvSpPr>
            <p:cNvPr id="46" name="Cube 45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42804" y="3468514"/>
            <a:ext cx="1041896" cy="288032"/>
            <a:chOff x="4538216" y="2780928"/>
            <a:chExt cx="1041896" cy="288032"/>
          </a:xfrm>
        </p:grpSpPr>
        <p:sp>
          <p:nvSpPr>
            <p:cNvPr id="49" name="Cube 48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028851" y="4035524"/>
            <a:ext cx="1041896" cy="288032"/>
            <a:chOff x="4538216" y="2780928"/>
            <a:chExt cx="1041896" cy="288032"/>
          </a:xfrm>
        </p:grpSpPr>
        <p:sp>
          <p:nvSpPr>
            <p:cNvPr id="52" name="Cube 51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73784" y="4732734"/>
            <a:ext cx="1041896" cy="288032"/>
            <a:chOff x="4538216" y="2780928"/>
            <a:chExt cx="1041896" cy="288032"/>
          </a:xfrm>
        </p:grpSpPr>
        <p:sp>
          <p:nvSpPr>
            <p:cNvPr id="55" name="Cube 54"/>
            <p:cNvSpPr/>
            <p:nvPr/>
          </p:nvSpPr>
          <p:spPr>
            <a:xfrm>
              <a:off x="5292080" y="2780928"/>
              <a:ext cx="288032" cy="288032"/>
            </a:xfrm>
            <a:prstGeom prst="cube">
              <a:avLst/>
            </a:pr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38216" y="2834456"/>
              <a:ext cx="825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OFD*</a:t>
              </a:r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712492" y="957644"/>
            <a:ext cx="4677624" cy="5011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lgDash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 flipV="1">
            <a:off x="3849018" y="1016468"/>
            <a:ext cx="4677624" cy="5011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lgDash"/>
          </a:ln>
          <a:effectLst/>
        </p:spPr>
      </p:cxnSp>
      <p:sp>
        <p:nvSpPr>
          <p:cNvPr id="59" name="Cube 58"/>
          <p:cNvSpPr/>
          <p:nvPr/>
        </p:nvSpPr>
        <p:spPr>
          <a:xfrm>
            <a:off x="6444208" y="2585825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56808" y="2585636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Start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Cube 60"/>
          <p:cNvSpPr/>
          <p:nvPr/>
        </p:nvSpPr>
        <p:spPr>
          <a:xfrm>
            <a:off x="6045123" y="2997051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57723" y="2996862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Cube 62"/>
          <p:cNvSpPr/>
          <p:nvPr/>
        </p:nvSpPr>
        <p:spPr>
          <a:xfrm>
            <a:off x="5681960" y="3373924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94560" y="3373735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Cube 64"/>
          <p:cNvSpPr/>
          <p:nvPr/>
        </p:nvSpPr>
        <p:spPr>
          <a:xfrm>
            <a:off x="5287392" y="3803482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9992" y="3803293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Cube 66"/>
          <p:cNvSpPr/>
          <p:nvPr/>
        </p:nvSpPr>
        <p:spPr>
          <a:xfrm>
            <a:off x="4935370" y="4207049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47970" y="4206860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Weekly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Cube 68"/>
          <p:cNvSpPr/>
          <p:nvPr/>
        </p:nvSpPr>
        <p:spPr>
          <a:xfrm>
            <a:off x="3928740" y="5258446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41340" y="5258257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Finish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Cube 70"/>
          <p:cNvSpPr/>
          <p:nvPr/>
        </p:nvSpPr>
        <p:spPr>
          <a:xfrm>
            <a:off x="4514416" y="4628064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27016" y="4627875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Cube 72"/>
          <p:cNvSpPr/>
          <p:nvPr/>
        </p:nvSpPr>
        <p:spPr>
          <a:xfrm>
            <a:off x="4210940" y="4974868"/>
            <a:ext cx="288032" cy="288032"/>
          </a:xfrm>
          <a:prstGeom prst="cube">
            <a:avLst/>
          </a:prstGeom>
          <a:solidFill>
            <a:srgbClr val="EEECE1">
              <a:lumMod val="75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3540" y="4974679"/>
            <a:ext cx="82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black"/>
                </a:solidFill>
                <a:latin typeface="Calibri"/>
              </a:rPr>
              <a:t>Daily Inspection*</a:t>
            </a:r>
            <a:endParaRPr lang="en-US" sz="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5969992" y="4035524"/>
            <a:ext cx="906264" cy="473596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48264" y="40677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RESULTS &amp; DATA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536" y="5435932"/>
            <a:ext cx="197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  <a:latin typeface="Calibri"/>
              </a:rPr>
              <a:t>X repetitions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(One for each day!)</a:t>
            </a:r>
          </a:p>
        </p:txBody>
      </p:sp>
      <p:sp>
        <p:nvSpPr>
          <p:cNvPr id="79" name="TextBox 78"/>
          <p:cNvSpPr txBox="1"/>
          <p:nvPr/>
        </p:nvSpPr>
        <p:spPr>
          <a:xfrm rot="18793000">
            <a:off x="4186964" y="1159550"/>
            <a:ext cx="264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Time Independent –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part of Test Procedure*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 rot="18757891">
            <a:off x="5110384" y="1415070"/>
            <a:ext cx="24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Structure Independent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 rot="18757891">
            <a:off x="6262921" y="1082506"/>
            <a:ext cx="264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Time Dependent –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Part of Test Specification*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86176" y="5818189"/>
            <a:ext cx="27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*= Has a definition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8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179736" y="190919"/>
            <a:ext cx="2753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ORGINAL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21325" y="773723"/>
            <a:ext cx="5819775" cy="5250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160764" y="880017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2217914" y="1270541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322689" y="172011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22689" y="314886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3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2322689" y="285359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2322689" y="424424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322689" y="4549042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322689" y="1515477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2322689" y="5594684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3875264" y="1603917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3875264" y="193729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3875264" y="225371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93444" y="3783468"/>
            <a:ext cx="1696131" cy="6601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TESTEQUIPMENT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err="1" smtClean="0">
                <a:effectLst/>
                <a:latin typeface="Calibri"/>
                <a:ea typeface="Calibri"/>
                <a:cs typeface="Times New Roman"/>
              </a:rPr>
              <a:t>Mlogger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Other</a:t>
            </a: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293444" y="2833111"/>
            <a:ext cx="1696131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TESTOBJECT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Vehicle (PROTUS version)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Release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Baseline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293444" y="1915256"/>
            <a:ext cx="1696131" cy="8588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PROJECT/S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Main project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Co-riding Projects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Other sync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93444" y="1000447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TESTREQUEST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293444" y="5087898"/>
            <a:ext cx="1696131" cy="8518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OTHER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SPEC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REQUIREMENT/S</a:t>
            </a:r>
            <a:br>
              <a:rPr lang="en-US" sz="1100" dirty="0" smtClean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Quest?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endParaRPr lang="en-US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293444" y="1461042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PERSONNEL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293444" y="4487732"/>
            <a:ext cx="1696131" cy="468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TESTDIARY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875264" y="262309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1622" y="1115367"/>
            <a:ext cx="201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TESTPLAN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875264" y="296599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3875264" y="332794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3875264" y="3687747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9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Presentation 2013-08-23</a:t>
            </a:r>
            <a:endParaRPr lang="sv-S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26200"/>
            <a:ext cx="6873875" cy="215900"/>
          </a:xfrm>
        </p:spPr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19875"/>
            <a:ext cx="503238" cy="207963"/>
          </a:xfrm>
        </p:spPr>
        <p:txBody>
          <a:bodyPr/>
          <a:lstStyle/>
          <a:p>
            <a:fld id="{1A48B6B9-208B-4632-BEF9-204970A2537F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618288"/>
            <a:ext cx="2405063" cy="209550"/>
          </a:xfrm>
        </p:spPr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Total – Planning &amp; Preparation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27385" y="1007441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84535" y="1397965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89310" y="184754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9310" y="327629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589310" y="298101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589310" y="437166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89310" y="4676466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589310" y="1642901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589310" y="5722108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141885" y="1731341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141885" y="206471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141885" y="2381135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41885" y="275051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141885" y="309341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141885" y="345536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141885" y="381517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204" y="2166598"/>
            <a:ext cx="205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PVT Check </a:t>
            </a:r>
            <a:r>
              <a:rPr lang="sv-SE" sz="2000" dirty="0" smtClean="0">
                <a:sym typeface="Wingdings" pitchFamily="2" charset="2"/>
              </a:rPr>
              <a:t></a:t>
            </a:r>
            <a:endParaRPr lang="sv-SE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77204" y="359534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PVT Base </a:t>
            </a:r>
            <a:r>
              <a:rPr lang="sv-SE" sz="2000" dirty="0" smtClean="0">
                <a:sym typeface="Wingdings" pitchFamily="2" charset="2"/>
              </a:rPr>
              <a:t></a:t>
            </a:r>
            <a:endParaRPr lang="sv-SE" sz="2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77204" y="5038416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PVT Total</a:t>
            </a:r>
            <a:r>
              <a:rPr lang="sv-SE" sz="2000" dirty="0" smtClean="0">
                <a:sym typeface="Wingdings" pitchFamily="2" charset="2"/>
              </a:rPr>
              <a:t></a:t>
            </a:r>
            <a:endParaRPr lang="sv-SE" sz="2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597134" y="2501730"/>
            <a:ext cx="221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>
                <a:sym typeface="Wingdings" pitchFamily="2" charset="2"/>
              </a:rPr>
              <a:t> Non-sequal data</a:t>
            </a:r>
            <a:endParaRPr lang="sv-SE" sz="20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77204" y="1338679"/>
            <a:ext cx="205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TestProcedure = Sequal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7204" y="2009135"/>
            <a:ext cx="3345581" cy="876682"/>
          </a:xfrm>
          <a:prstGeom prst="rect">
            <a:avLst/>
          </a:prstGeom>
          <a:solidFill>
            <a:srgbClr val="FFC000">
              <a:alpha val="5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000" b="1" dirty="0" smtClean="0">
                <a:solidFill>
                  <a:schemeClr val="tx1"/>
                </a:solidFill>
              </a:rPr>
              <a:t>Testorder is controlled by driver settings</a:t>
            </a:r>
          </a:p>
        </p:txBody>
      </p:sp>
    </p:spTree>
    <p:extLst>
      <p:ext uri="{BB962C8B-B14F-4D97-AF65-F5344CB8AC3E}">
        <p14:creationId xmlns:p14="http://schemas.microsoft.com/office/powerpoint/2010/main" val="28392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/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35" name="Right Arrow 34"/>
          <p:cNvSpPr/>
          <p:nvPr/>
        </p:nvSpPr>
        <p:spPr>
          <a:xfrm>
            <a:off x="4210259" y="2850726"/>
            <a:ext cx="1256044" cy="10953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66303" y="3106025"/>
            <a:ext cx="306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/>
              <a:t>RESULT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193851" y="972401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251001" y="1362925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55776" y="181250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776" y="324125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355776" y="294597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355776" y="433662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55776" y="4641426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355776" y="1607861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355776" y="5687068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1908351" y="1696301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908351" y="202967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08351" y="2346095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908351" y="271547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908351" y="305837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908351" y="342032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908351" y="378013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75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766DB6-654E-4EEB-AA40-62ACAC0220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266267-A283-4E64-A9B0-766AE834D3F3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E783E7-9D31-4B63-9EB1-2D6B2BC03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Volvo Group Trucks Technology</Template>
  <TotalTime>0</TotalTime>
  <Words>1348</Words>
  <Application>Microsoft Office PowerPoint</Application>
  <PresentationFormat>On-screen Show (4:3)</PresentationFormat>
  <Paragraphs>416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Volvo Group Trucks Technology</vt:lpstr>
      <vt:lpstr>White_Volvo Group Trucks Technology</vt:lpstr>
      <vt:lpstr>Globe</vt:lpstr>
      <vt:lpstr>Bridge</vt:lpstr>
      <vt:lpstr>Volvo Trucks</vt:lpstr>
      <vt:lpstr>Front</vt:lpstr>
      <vt:lpstr>Renault Trucks</vt:lpstr>
      <vt:lpstr>Mack Trucks</vt:lpstr>
      <vt:lpstr>UD Trucks</vt:lpstr>
      <vt:lpstr>Eicher</vt:lpstr>
      <vt:lpstr>Black</vt:lpstr>
      <vt:lpstr>PowerPoint Presentation</vt:lpstr>
      <vt:lpstr>What we have</vt:lpstr>
      <vt:lpstr>Purpose of Meta-model</vt:lpstr>
      <vt:lpstr>PowerPoint Presentation</vt:lpstr>
      <vt:lpstr>PowerPoint Presentation</vt:lpstr>
      <vt:lpstr>PowerPoint Presentation</vt:lpstr>
      <vt:lpstr>Presentation 2013-08-23</vt:lpstr>
      <vt:lpstr>PVT Total – Planning &amp; Preparation</vt:lpstr>
      <vt:lpstr>PowerPoint Presentation</vt:lpstr>
      <vt:lpstr>TEST PROTOCOL</vt:lpstr>
      <vt:lpstr>Testspecification belongs to a Test</vt:lpstr>
      <vt:lpstr>Compiled data</vt:lpstr>
      <vt:lpstr>ALOT of new nomenclature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2012-05-02T08:14:21Z</dcterms:created>
  <dcterms:modified xsi:type="dcterms:W3CDTF">2016-11-04T15:51:07Z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0x01010074C91EF8A094DB4695E97238B18CAC82</vt:lpwstr>
  </property>
  <property fmtid="{D5CDD505-2E9C-101B-9397-08002B2CF9AE}" pid="3" name="new_cwpid">
    <vt:lpwstr>9a6d14d1-c0df-489f-8552-d7cc9583342f</vt:lpwstr>
  </property>
</Properties>
</file>