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20" d="100"/>
          <a:sy n="220" d="100"/>
        </p:scale>
        <p:origin x="5940" y="49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105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221" y="1254984"/>
            <a:ext cx="4894779" cy="2466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89" y="1575500"/>
            <a:ext cx="3544411" cy="1071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7" y="1869138"/>
            <a:ext cx="5334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37" y="1884420"/>
            <a:ext cx="516444" cy="27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Rectangle 105"/>
          <p:cNvSpPr/>
          <p:nvPr/>
        </p:nvSpPr>
        <p:spPr>
          <a:xfrm>
            <a:off x="8410469" y="2625947"/>
            <a:ext cx="663191" cy="1160702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000" smtClean="0">
              <a:solidFill>
                <a:schemeClr val="tx1"/>
              </a:solidFill>
            </a:endParaRPr>
          </a:p>
        </p:txBody>
      </p:sp>
      <p:sp>
        <p:nvSpPr>
          <p:cNvPr id="127" name="Flowchart: Stored Data 126"/>
          <p:cNvSpPr/>
          <p:nvPr/>
        </p:nvSpPr>
        <p:spPr>
          <a:xfrm>
            <a:off x="3823823" y="1364056"/>
            <a:ext cx="992412" cy="153785"/>
          </a:xfrm>
          <a:prstGeom prst="flowChartOnlineStorag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solidFill>
                  <a:schemeClr val="tx1"/>
                </a:solidFill>
              </a:rPr>
              <a:t>Re-plan</a:t>
            </a:r>
          </a:p>
        </p:txBody>
      </p:sp>
      <p:sp>
        <p:nvSpPr>
          <p:cNvPr id="128" name="Flowchart: Stored Data 127"/>
          <p:cNvSpPr/>
          <p:nvPr/>
        </p:nvSpPr>
        <p:spPr>
          <a:xfrm>
            <a:off x="1050185" y="1314348"/>
            <a:ext cx="584640" cy="261152"/>
          </a:xfrm>
          <a:prstGeom prst="flowChartOnlineStorag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solidFill>
                  <a:schemeClr val="tx1"/>
                </a:solidFill>
              </a:rPr>
              <a:t>Up- date</a:t>
            </a:r>
          </a:p>
        </p:txBody>
      </p:sp>
      <p:cxnSp>
        <p:nvCxnSpPr>
          <p:cNvPr id="123" name="Straight Arrow Connector 122"/>
          <p:cNvCxnSpPr>
            <a:stCxn id="127" idx="1"/>
            <a:endCxn id="128" idx="3"/>
          </p:cNvCxnSpPr>
          <p:nvPr/>
        </p:nvCxnSpPr>
        <p:spPr>
          <a:xfrm flipH="1">
            <a:off x="1537385" y="1440949"/>
            <a:ext cx="2286438" cy="3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Elbow Connector 1023"/>
          <p:cNvCxnSpPr/>
          <p:nvPr/>
        </p:nvCxnSpPr>
        <p:spPr>
          <a:xfrm rot="10800000">
            <a:off x="4698940" y="1440948"/>
            <a:ext cx="463065" cy="428190"/>
          </a:xfrm>
          <a:prstGeom prst="bentConnector3">
            <a:avLst>
              <a:gd name="adj1" fmla="val 91"/>
            </a:avLst>
          </a:prstGeom>
          <a:ln w="127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Elbow Connector 1033"/>
          <p:cNvCxnSpPr/>
          <p:nvPr/>
        </p:nvCxnSpPr>
        <p:spPr>
          <a:xfrm rot="10800000">
            <a:off x="1545215" y="1444924"/>
            <a:ext cx="1090584" cy="332574"/>
          </a:xfrm>
          <a:prstGeom prst="bentConnector3">
            <a:avLst>
              <a:gd name="adj1" fmla="val -676"/>
            </a:avLst>
          </a:prstGeom>
          <a:ln w="127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Elbow Connector 1041"/>
          <p:cNvCxnSpPr>
            <a:stCxn id="128" idx="1"/>
            <a:endCxn id="1032" idx="0"/>
          </p:cNvCxnSpPr>
          <p:nvPr/>
        </p:nvCxnSpPr>
        <p:spPr>
          <a:xfrm rot="10800000" flipV="1">
            <a:off x="906759" y="1444924"/>
            <a:ext cx="143426" cy="439496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323" y="2817774"/>
            <a:ext cx="9747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V&amp;V plan</a:t>
            </a:r>
          </a:p>
          <a:p>
            <a:r>
              <a:rPr lang="sv-SE" sz="1000" dirty="0" smtClean="0"/>
              <a:t>Defines acceptance criteria and methods. Selecting test objects and create time plan.</a:t>
            </a:r>
          </a:p>
        </p:txBody>
      </p:sp>
      <p:cxnSp>
        <p:nvCxnSpPr>
          <p:cNvPr id="9" name="Elbow Connector 8"/>
          <p:cNvCxnSpPr>
            <a:stCxn id="5" idx="2"/>
            <a:endCxn id="6" idx="2"/>
          </p:cNvCxnSpPr>
          <p:nvPr/>
        </p:nvCxnSpPr>
        <p:spPr>
          <a:xfrm rot="16200000" flipH="1">
            <a:off x="-46700" y="4878521"/>
            <a:ext cx="1536879" cy="370039"/>
          </a:xfrm>
          <a:prstGeom prst="bentConnector2">
            <a:avLst/>
          </a:prstGeom>
          <a:ln w="12700">
            <a:solidFill>
              <a:schemeClr val="tx1"/>
            </a:solidFill>
            <a:headEnd type="arrow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6759" y="2817774"/>
            <a:ext cx="154423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Test request</a:t>
            </a:r>
          </a:p>
          <a:p>
            <a:r>
              <a:rPr lang="sv-SE" sz="1000" dirty="0" smtClean="0"/>
              <a:t>Based on V&amp;V plan the test should be initiated</a:t>
            </a:r>
            <a:br>
              <a:rPr lang="sv-SE" sz="1000" dirty="0" smtClean="0"/>
            </a:br>
            <a:r>
              <a:rPr lang="sv-SE" sz="1000" dirty="0" smtClean="0"/>
              <a:t>e.g. n-8 weeks before the actual test should start.</a:t>
            </a:r>
          </a:p>
          <a:p>
            <a:r>
              <a:rPr lang="sv-SE" sz="1000" dirty="0" smtClean="0"/>
              <a:t>In order to secure parts, material, resources and test object build. Quotation secured.</a:t>
            </a:r>
            <a:br>
              <a:rPr lang="sv-SE" sz="1000" dirty="0" smtClean="0"/>
            </a:br>
            <a:endParaRPr lang="sv-SE" sz="1000" dirty="0" smtClean="0"/>
          </a:p>
        </p:txBody>
      </p:sp>
      <p:cxnSp>
        <p:nvCxnSpPr>
          <p:cNvPr id="18" name="Elbow Connector 17"/>
          <p:cNvCxnSpPr>
            <a:stCxn id="16" idx="2"/>
          </p:cNvCxnSpPr>
          <p:nvPr/>
        </p:nvCxnSpPr>
        <p:spPr>
          <a:xfrm rot="16200000" flipH="1">
            <a:off x="1212873" y="5068879"/>
            <a:ext cx="93200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728379" y="2809456"/>
            <a:ext cx="16842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Prepare for test</a:t>
            </a:r>
            <a:r>
              <a:rPr lang="sv-SE" sz="1000" dirty="0" smtClean="0"/>
              <a:t/>
            </a:r>
            <a:br>
              <a:rPr lang="sv-SE" sz="1000" dirty="0" smtClean="0"/>
            </a:br>
            <a:r>
              <a:rPr lang="sv-SE" sz="1000" dirty="0" smtClean="0"/>
              <a:t>The test object is </a:t>
            </a:r>
          </a:p>
          <a:p>
            <a:r>
              <a:rPr lang="sv-SE" sz="1000" dirty="0" smtClean="0"/>
              <a:t>e.g. prepared with measurement equipment. The test procedure and method is prepared and secured. </a:t>
            </a:r>
            <a:r>
              <a:rPr lang="sv-SE" sz="1000" dirty="0"/>
              <a:t/>
            </a:r>
            <a:br>
              <a:rPr lang="sv-SE" sz="1000" dirty="0"/>
            </a:br>
            <a:endParaRPr lang="sv-SE" sz="1000" dirty="0" smtClean="0"/>
          </a:p>
        </p:txBody>
      </p:sp>
      <p:sp>
        <p:nvSpPr>
          <p:cNvPr id="79" name="TextBox 78"/>
          <p:cNvSpPr txBox="1"/>
          <p:nvPr/>
        </p:nvSpPr>
        <p:spPr>
          <a:xfrm>
            <a:off x="5412609" y="3206298"/>
            <a:ext cx="17280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Perform test</a:t>
            </a:r>
            <a:r>
              <a:rPr lang="sv-SE" sz="1000" dirty="0" smtClean="0"/>
              <a:t/>
            </a:r>
            <a:br>
              <a:rPr lang="sv-SE" sz="1000" dirty="0" smtClean="0"/>
            </a:br>
            <a:r>
              <a:rPr lang="sv-SE" sz="1000" dirty="0" smtClean="0"/>
              <a:t>Measurement systems and tools are efficient and control and give support during the test execution. </a:t>
            </a:r>
            <a:br>
              <a:rPr lang="sv-SE" sz="1000" dirty="0" smtClean="0"/>
            </a:br>
            <a:r>
              <a:rPr lang="sv-SE" sz="1000" dirty="0" smtClean="0"/>
              <a:t>E.g. test procedure, KPI, progress and status is available (results/running/faults found).</a:t>
            </a:r>
          </a:p>
        </p:txBody>
      </p:sp>
      <p:cxnSp>
        <p:nvCxnSpPr>
          <p:cNvPr id="23" name="Elbow Connector 22"/>
          <p:cNvCxnSpPr>
            <a:stCxn id="33" idx="2"/>
          </p:cNvCxnSpPr>
          <p:nvPr/>
        </p:nvCxnSpPr>
        <p:spPr>
          <a:xfrm rot="16200000" flipH="1">
            <a:off x="2259220" y="4666421"/>
            <a:ext cx="1664471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364023" y="3914347"/>
            <a:ext cx="14983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Data handling</a:t>
            </a:r>
          </a:p>
          <a:p>
            <a:r>
              <a:rPr lang="sv-SE" sz="1000" dirty="0" smtClean="0"/>
              <a:t>Results and data are analyzed, documented and published. </a:t>
            </a:r>
            <a:br>
              <a:rPr lang="sv-SE" sz="1000" dirty="0" smtClean="0"/>
            </a:br>
            <a:r>
              <a:rPr lang="sv-SE" sz="1000" dirty="0" smtClean="0"/>
              <a:t>The data is also made available to upload for analysis or as input for future testing. </a:t>
            </a:r>
          </a:p>
        </p:txBody>
      </p:sp>
      <p:cxnSp>
        <p:nvCxnSpPr>
          <p:cNvPr id="29" name="Elbow Connector 28"/>
          <p:cNvCxnSpPr>
            <a:endCxn id="6" idx="4"/>
          </p:cNvCxnSpPr>
          <p:nvPr/>
        </p:nvCxnSpPr>
        <p:spPr>
          <a:xfrm rot="16200000" flipH="1">
            <a:off x="7964747" y="5386258"/>
            <a:ext cx="594197" cy="297247"/>
          </a:xfrm>
          <a:prstGeom prst="bentConnector4">
            <a:avLst>
              <a:gd name="adj1" fmla="val 21952"/>
              <a:gd name="adj2" fmla="val 176906"/>
            </a:avLst>
          </a:prstGeom>
          <a:ln w="12700">
            <a:solidFill>
              <a:schemeClr val="tx1"/>
            </a:solidFill>
            <a:headEnd type="arrow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2"/>
          </p:cNvCxnSpPr>
          <p:nvPr/>
        </p:nvCxnSpPr>
        <p:spPr>
          <a:xfrm>
            <a:off x="4570494" y="4132895"/>
            <a:ext cx="0" cy="136576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59084" y="2818524"/>
            <a:ext cx="1464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Plan activities and resources</a:t>
            </a:r>
            <a:r>
              <a:rPr lang="sv-SE" sz="1000" dirty="0" smtClean="0"/>
              <a:t/>
            </a:r>
            <a:br>
              <a:rPr lang="sv-SE" sz="1000" dirty="0" smtClean="0"/>
            </a:br>
            <a:r>
              <a:rPr lang="sv-SE" sz="1000" dirty="0" smtClean="0"/>
              <a:t>All needed resources and budget is secured. </a:t>
            </a:r>
            <a:r>
              <a:rPr lang="sv-SE" sz="1000" dirty="0"/>
              <a:t/>
            </a:r>
            <a:br>
              <a:rPr lang="sv-SE" sz="1000" dirty="0"/>
            </a:br>
            <a:r>
              <a:rPr lang="sv-SE" sz="1000" dirty="0" smtClean="0"/>
              <a:t/>
            </a:r>
            <a:br>
              <a:rPr lang="sv-SE" sz="1000" dirty="0" smtClean="0"/>
            </a:br>
            <a:endParaRPr lang="sv-SE" sz="1000" dirty="0" smtClean="0"/>
          </a:p>
        </p:txBody>
      </p:sp>
      <p:cxnSp>
        <p:nvCxnSpPr>
          <p:cNvPr id="14" name="Elbow Connector 13"/>
          <p:cNvCxnSpPr>
            <a:stCxn id="79" idx="2"/>
          </p:cNvCxnSpPr>
          <p:nvPr/>
        </p:nvCxnSpPr>
        <p:spPr>
          <a:xfrm flipH="1">
            <a:off x="6270271" y="4837514"/>
            <a:ext cx="6350" cy="661144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30969" y="53460"/>
            <a:ext cx="809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002060"/>
                </a:solidFill>
              </a:rPr>
              <a:t>GTDM &amp; TCP </a:t>
            </a:r>
            <a:r>
              <a:rPr lang="fr-FR" sz="2400" dirty="0" smtClean="0">
                <a:solidFill>
                  <a:srgbClr val="002060"/>
                </a:solidFill>
              </a:rPr>
              <a:t>– </a:t>
            </a:r>
            <a:r>
              <a:rPr lang="fr-FR" sz="2400" dirty="0" err="1" smtClean="0">
                <a:solidFill>
                  <a:srgbClr val="002060"/>
                </a:solidFill>
              </a:rPr>
              <a:t>Conceptual</a:t>
            </a:r>
            <a:r>
              <a:rPr lang="fr-FR" sz="2400" dirty="0" smtClean="0">
                <a:solidFill>
                  <a:srgbClr val="002060"/>
                </a:solidFill>
              </a:rPr>
              <a:t> </a:t>
            </a:r>
            <a:r>
              <a:rPr lang="fr-FR" sz="2400" dirty="0" err="1" smtClean="0">
                <a:solidFill>
                  <a:srgbClr val="002060"/>
                </a:solidFill>
              </a:rPr>
              <a:t>map</a:t>
            </a:r>
            <a:endParaRPr lang="fr-FR" sz="2400" b="1" i="1" dirty="0" smtClean="0">
              <a:solidFill>
                <a:srgbClr val="00206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79512" y="930205"/>
            <a:ext cx="8958522" cy="527727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7" name="Rectangle 36"/>
          <p:cNvSpPr/>
          <p:nvPr/>
        </p:nvSpPr>
        <p:spPr>
          <a:xfrm>
            <a:off x="7240772" y="1127199"/>
            <a:ext cx="1852215" cy="3358304"/>
          </a:xfrm>
          <a:prstGeom prst="rect">
            <a:avLst/>
          </a:prstGeom>
          <a:solidFill>
            <a:srgbClr val="FF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44" name="TextBox 43"/>
          <p:cNvSpPr txBox="1"/>
          <p:nvPr/>
        </p:nvSpPr>
        <p:spPr>
          <a:xfrm>
            <a:off x="261569" y="930206"/>
            <a:ext cx="3773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</a:rPr>
              <a:t>Test Collaboration Platform 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31441" y="1127199"/>
            <a:ext cx="1475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GTDM Scope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70419" y="1254984"/>
            <a:ext cx="1680571" cy="3347894"/>
          </a:xfrm>
          <a:prstGeom prst="rect">
            <a:avLst/>
          </a:prstGeom>
          <a:solidFill>
            <a:srgbClr val="FF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2" name="TextBox 31"/>
          <p:cNvSpPr txBox="1"/>
          <p:nvPr/>
        </p:nvSpPr>
        <p:spPr>
          <a:xfrm>
            <a:off x="1024116" y="2235450"/>
            <a:ext cx="1172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GHOST</a:t>
            </a:r>
            <a:br>
              <a:rPr lang="en-US" sz="1600" b="1" dirty="0" smtClean="0">
                <a:solidFill>
                  <a:srgbClr val="FF0000"/>
                </a:solidFill>
              </a:rPr>
            </a:b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6" name="Flowchart: Magnetic Disk 5"/>
          <p:cNvSpPr/>
          <p:nvPr/>
        </p:nvSpPr>
        <p:spPr>
          <a:xfrm>
            <a:off x="906759" y="5498658"/>
            <a:ext cx="7503710" cy="666646"/>
          </a:xfrm>
          <a:prstGeom prst="flowChartMagneticDisk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D</a:t>
            </a:r>
            <a:r>
              <a:rPr lang="sv-SE" sz="1200" b="1" dirty="0" smtClean="0">
                <a:solidFill>
                  <a:schemeClr val="tx1"/>
                </a:solidFill>
              </a:rPr>
              <a:t>ata information exchange</a:t>
            </a:r>
          </a:p>
          <a:p>
            <a:pPr algn="ctr"/>
            <a:r>
              <a:rPr lang="sv-SE" sz="1400" b="1" dirty="0" smtClean="0">
                <a:solidFill>
                  <a:schemeClr val="tx1"/>
                </a:solidFill>
              </a:rPr>
              <a:t>”Test Collaboration Platform”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555776" y="1262482"/>
            <a:ext cx="1360137" cy="3223021"/>
          </a:xfrm>
          <a:prstGeom prst="rect">
            <a:avLst/>
          </a:prstGeom>
          <a:solidFill>
            <a:srgbClr val="FF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5" name="TextBox 34"/>
          <p:cNvSpPr txBox="1"/>
          <p:nvPr/>
        </p:nvSpPr>
        <p:spPr>
          <a:xfrm>
            <a:off x="2781007" y="2403025"/>
            <a:ext cx="1042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HPG</a:t>
            </a:r>
            <a:br>
              <a:rPr lang="en-US" sz="1600" b="1" dirty="0" smtClean="0">
                <a:solidFill>
                  <a:srgbClr val="FF0000"/>
                </a:solidFill>
              </a:rPr>
            </a:br>
            <a:r>
              <a:rPr lang="en-US" sz="1600" b="1" dirty="0" smtClean="0">
                <a:solidFill>
                  <a:srgbClr val="FF0000"/>
                </a:solidFill>
              </a:rPr>
              <a:t>Planning tool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11362" y="3410849"/>
            <a:ext cx="2117029" cy="1074654"/>
          </a:xfrm>
          <a:prstGeom prst="rect">
            <a:avLst/>
          </a:prstGeom>
          <a:solidFill>
            <a:srgbClr val="FF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9" name="Rectangle 38"/>
          <p:cNvSpPr/>
          <p:nvPr/>
        </p:nvSpPr>
        <p:spPr>
          <a:xfrm>
            <a:off x="4411362" y="2111195"/>
            <a:ext cx="2117029" cy="1215160"/>
          </a:xfrm>
          <a:prstGeom prst="rect">
            <a:avLst/>
          </a:prstGeom>
          <a:solidFill>
            <a:srgbClr val="FF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38" name="TextBox 37"/>
          <p:cNvSpPr txBox="1"/>
          <p:nvPr/>
        </p:nvSpPr>
        <p:spPr>
          <a:xfrm>
            <a:off x="4524830" y="2354502"/>
            <a:ext cx="1202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Test Manager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24830" y="3654506"/>
            <a:ext cx="1202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Vehicle Logging Tool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70418" y="4593972"/>
            <a:ext cx="7113193" cy="706640"/>
          </a:xfrm>
          <a:prstGeom prst="rect">
            <a:avLst/>
          </a:prstGeom>
          <a:solidFill>
            <a:srgbClr val="FF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46" name="TextBox 45"/>
          <p:cNvSpPr txBox="1"/>
          <p:nvPr/>
        </p:nvSpPr>
        <p:spPr>
          <a:xfrm>
            <a:off x="2635800" y="4778015"/>
            <a:ext cx="2924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GHOST </a:t>
            </a:r>
            <a:r>
              <a:rPr lang="en-US" sz="1600" b="1" dirty="0" err="1" smtClean="0">
                <a:solidFill>
                  <a:srgbClr val="FF0000"/>
                </a:solidFill>
              </a:rPr>
              <a:t>incl</a:t>
            </a:r>
            <a:r>
              <a:rPr lang="en-US" sz="1600" b="1" dirty="0" smtClean="0">
                <a:solidFill>
                  <a:srgbClr val="FF0000"/>
                </a:solidFill>
              </a:rPr>
              <a:t> Test Module ?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99387" y="2480754"/>
            <a:ext cx="1172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solidFill>
                  <a:srgbClr val="FF0000"/>
                </a:solidFill>
              </a:rPr>
              <a:t>Incl</a:t>
            </a:r>
            <a:r>
              <a:rPr lang="en-US" sz="1200" b="1" dirty="0" smtClean="0">
                <a:solidFill>
                  <a:srgbClr val="FF0000"/>
                </a:solidFill>
              </a:rPr>
              <a:t> Test Module?</a:t>
            </a:r>
            <a:br>
              <a:rPr lang="en-US" sz="1200" b="1" dirty="0" smtClean="0">
                <a:solidFill>
                  <a:srgbClr val="FF0000"/>
                </a:solidFill>
              </a:rPr>
            </a:b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012696" y="1296522"/>
            <a:ext cx="314318" cy="866778"/>
          </a:xfrm>
          <a:prstGeom prst="rect">
            <a:avLst/>
          </a:prstGeom>
          <a:solidFill>
            <a:srgbClr val="FF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49" name="Rectangle 48"/>
          <p:cNvSpPr/>
          <p:nvPr/>
        </p:nvSpPr>
        <p:spPr>
          <a:xfrm>
            <a:off x="4016564" y="2192558"/>
            <a:ext cx="314318" cy="1041464"/>
          </a:xfrm>
          <a:prstGeom prst="rect">
            <a:avLst/>
          </a:prstGeom>
          <a:solidFill>
            <a:srgbClr val="FF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50" name="Rectangle 49"/>
          <p:cNvSpPr/>
          <p:nvPr/>
        </p:nvSpPr>
        <p:spPr>
          <a:xfrm>
            <a:off x="4046906" y="3335193"/>
            <a:ext cx="314318" cy="1150310"/>
          </a:xfrm>
          <a:prstGeom prst="rect">
            <a:avLst/>
          </a:prstGeom>
          <a:solidFill>
            <a:srgbClr val="FF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51" name="TextBox 50"/>
          <p:cNvSpPr txBox="1"/>
          <p:nvPr/>
        </p:nvSpPr>
        <p:spPr>
          <a:xfrm rot="16200000">
            <a:off x="3769909" y="1581959"/>
            <a:ext cx="824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BOSS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rot="16200000">
            <a:off x="3693352" y="2553772"/>
            <a:ext cx="984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AXXOS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 rot="16200000">
            <a:off x="3641803" y="3728176"/>
            <a:ext cx="1124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PROTUS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080" y="59364"/>
            <a:ext cx="963918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sv-SE" sz="2000" i="1" dirty="0" smtClean="0">
                <a:solidFill>
                  <a:srgbClr val="FF0000"/>
                </a:solidFill>
              </a:rPr>
              <a:t>TO-BE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614907" y="2111195"/>
            <a:ext cx="525725" cy="2374308"/>
          </a:xfrm>
          <a:prstGeom prst="rect">
            <a:avLst/>
          </a:prstGeom>
          <a:solidFill>
            <a:srgbClr val="FF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56" name="TextBox 55"/>
          <p:cNvSpPr txBox="1"/>
          <p:nvPr/>
        </p:nvSpPr>
        <p:spPr>
          <a:xfrm rot="16200000">
            <a:off x="5760553" y="3116178"/>
            <a:ext cx="2348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Analyze/Reporting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412376" y="1296476"/>
            <a:ext cx="2691714" cy="727384"/>
          </a:xfrm>
          <a:prstGeom prst="rect">
            <a:avLst/>
          </a:prstGeom>
          <a:solidFill>
            <a:srgbClr val="FF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pic>
        <p:nvPicPr>
          <p:cNvPr id="1026" name="Picture 1" descr="image00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513" y="44624"/>
            <a:ext cx="2009456" cy="806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234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7" grpId="0" animBg="1"/>
      <p:bldP spid="44" grpId="0"/>
      <p:bldP spid="42" grpId="0"/>
      <p:bldP spid="31" grpId="0" animBg="1"/>
      <p:bldP spid="32" grpId="0"/>
      <p:bldP spid="34" grpId="0" animBg="1"/>
      <p:bldP spid="35" grpId="0"/>
      <p:bldP spid="36" grpId="0" animBg="1"/>
      <p:bldP spid="39" grpId="0" animBg="1"/>
      <p:bldP spid="38" grpId="0"/>
      <p:bldP spid="40" grpId="0"/>
      <p:bldP spid="41" grpId="0" animBg="1"/>
      <p:bldP spid="46" grpId="0"/>
      <p:bldP spid="47" grpId="0"/>
      <p:bldP spid="48" grpId="0" animBg="1"/>
      <p:bldP spid="49" grpId="0" animBg="1"/>
      <p:bldP spid="50" grpId="0" animBg="1"/>
      <p:bldP spid="51" grpId="0"/>
      <p:bldP spid="52" grpId="0"/>
      <p:bldP spid="53" grpId="0"/>
      <p:bldP spid="57" grpId="0" animBg="1"/>
      <p:bldP spid="56" grpId="0"/>
      <p:bldP spid="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221" y="1254984"/>
            <a:ext cx="4894779" cy="2466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89" y="1575500"/>
            <a:ext cx="3544411" cy="1071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7" y="1869138"/>
            <a:ext cx="5334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37" y="1884420"/>
            <a:ext cx="516444" cy="27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Rectangle 105"/>
          <p:cNvSpPr/>
          <p:nvPr/>
        </p:nvSpPr>
        <p:spPr>
          <a:xfrm>
            <a:off x="8410469" y="2625947"/>
            <a:ext cx="663191" cy="1160702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000" smtClean="0">
              <a:solidFill>
                <a:schemeClr val="tx1"/>
              </a:solidFill>
            </a:endParaRPr>
          </a:p>
        </p:txBody>
      </p:sp>
      <p:sp>
        <p:nvSpPr>
          <p:cNvPr id="127" name="Flowchart: Stored Data 126"/>
          <p:cNvSpPr/>
          <p:nvPr/>
        </p:nvSpPr>
        <p:spPr>
          <a:xfrm>
            <a:off x="3823823" y="1364056"/>
            <a:ext cx="992412" cy="153785"/>
          </a:xfrm>
          <a:prstGeom prst="flowChartOnlineStorag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solidFill>
                  <a:schemeClr val="tx1"/>
                </a:solidFill>
              </a:rPr>
              <a:t>Re-plan</a:t>
            </a:r>
          </a:p>
        </p:txBody>
      </p:sp>
      <p:sp>
        <p:nvSpPr>
          <p:cNvPr id="128" name="Flowchart: Stored Data 127"/>
          <p:cNvSpPr/>
          <p:nvPr/>
        </p:nvSpPr>
        <p:spPr>
          <a:xfrm>
            <a:off x="1050185" y="1314348"/>
            <a:ext cx="584640" cy="261152"/>
          </a:xfrm>
          <a:prstGeom prst="flowChartOnlineStorag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solidFill>
                  <a:schemeClr val="tx1"/>
                </a:solidFill>
              </a:rPr>
              <a:t>Up- date</a:t>
            </a:r>
          </a:p>
        </p:txBody>
      </p:sp>
      <p:cxnSp>
        <p:nvCxnSpPr>
          <p:cNvPr id="123" name="Straight Arrow Connector 122"/>
          <p:cNvCxnSpPr>
            <a:stCxn id="127" idx="1"/>
            <a:endCxn id="128" idx="3"/>
          </p:cNvCxnSpPr>
          <p:nvPr/>
        </p:nvCxnSpPr>
        <p:spPr>
          <a:xfrm flipH="1">
            <a:off x="1537385" y="1440949"/>
            <a:ext cx="2286438" cy="3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Elbow Connector 1023"/>
          <p:cNvCxnSpPr/>
          <p:nvPr/>
        </p:nvCxnSpPr>
        <p:spPr>
          <a:xfrm rot="10800000">
            <a:off x="4698940" y="1440948"/>
            <a:ext cx="463065" cy="428190"/>
          </a:xfrm>
          <a:prstGeom prst="bentConnector3">
            <a:avLst>
              <a:gd name="adj1" fmla="val 91"/>
            </a:avLst>
          </a:prstGeom>
          <a:ln w="127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Elbow Connector 1033"/>
          <p:cNvCxnSpPr/>
          <p:nvPr/>
        </p:nvCxnSpPr>
        <p:spPr>
          <a:xfrm rot="10800000">
            <a:off x="1545215" y="1444924"/>
            <a:ext cx="1090584" cy="332574"/>
          </a:xfrm>
          <a:prstGeom prst="bentConnector3">
            <a:avLst>
              <a:gd name="adj1" fmla="val -676"/>
            </a:avLst>
          </a:prstGeom>
          <a:ln w="127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Elbow Connector 1041"/>
          <p:cNvCxnSpPr>
            <a:stCxn id="128" idx="1"/>
            <a:endCxn id="1032" idx="0"/>
          </p:cNvCxnSpPr>
          <p:nvPr/>
        </p:nvCxnSpPr>
        <p:spPr>
          <a:xfrm rot="10800000" flipV="1">
            <a:off x="906759" y="1444924"/>
            <a:ext cx="143426" cy="439496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323" y="2817774"/>
            <a:ext cx="9747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V&amp;V plan</a:t>
            </a:r>
          </a:p>
          <a:p>
            <a:r>
              <a:rPr lang="sv-SE" sz="1000" dirty="0" smtClean="0"/>
              <a:t>Defines acceptance criteria and methods. Selecting test objects and create time plan.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06759" y="2817774"/>
            <a:ext cx="154423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Test request</a:t>
            </a:r>
          </a:p>
          <a:p>
            <a:r>
              <a:rPr lang="sv-SE" sz="1000" dirty="0" smtClean="0"/>
              <a:t>Based on V&amp;V plan the test should be initiated</a:t>
            </a:r>
            <a:br>
              <a:rPr lang="sv-SE" sz="1000" dirty="0" smtClean="0"/>
            </a:br>
            <a:r>
              <a:rPr lang="sv-SE" sz="1000" dirty="0" smtClean="0"/>
              <a:t>e.g. n-8 weeks before the actual test should start.</a:t>
            </a:r>
          </a:p>
          <a:p>
            <a:r>
              <a:rPr lang="sv-SE" sz="1000" dirty="0" smtClean="0"/>
              <a:t>In order to secure parts, material, resources and test object build. Quotation secured.</a:t>
            </a:r>
            <a:br>
              <a:rPr lang="sv-SE" sz="1000" dirty="0" smtClean="0"/>
            </a:br>
            <a:endParaRPr lang="sv-SE" sz="1000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3728379" y="2809456"/>
            <a:ext cx="16842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Prepare for test</a:t>
            </a:r>
            <a:r>
              <a:rPr lang="sv-SE" sz="1000" dirty="0" smtClean="0"/>
              <a:t/>
            </a:r>
            <a:br>
              <a:rPr lang="sv-SE" sz="1000" dirty="0" smtClean="0"/>
            </a:br>
            <a:r>
              <a:rPr lang="sv-SE" sz="1000" dirty="0" smtClean="0"/>
              <a:t>The test object is </a:t>
            </a:r>
          </a:p>
          <a:p>
            <a:r>
              <a:rPr lang="sv-SE" sz="1000" dirty="0" smtClean="0"/>
              <a:t>e.g. prepared with measurement equipment. The test procedure and method is prepared and secured. </a:t>
            </a:r>
            <a:r>
              <a:rPr lang="sv-SE" sz="1000" dirty="0"/>
              <a:t/>
            </a:r>
            <a:br>
              <a:rPr lang="sv-SE" sz="1000" dirty="0"/>
            </a:br>
            <a:endParaRPr lang="sv-SE" sz="1000" dirty="0" smtClean="0"/>
          </a:p>
        </p:txBody>
      </p:sp>
      <p:sp>
        <p:nvSpPr>
          <p:cNvPr id="79" name="TextBox 78"/>
          <p:cNvSpPr txBox="1"/>
          <p:nvPr/>
        </p:nvSpPr>
        <p:spPr>
          <a:xfrm>
            <a:off x="5412609" y="3206298"/>
            <a:ext cx="17280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Perform test</a:t>
            </a:r>
            <a:r>
              <a:rPr lang="sv-SE" sz="1000" dirty="0" smtClean="0"/>
              <a:t/>
            </a:r>
            <a:br>
              <a:rPr lang="sv-SE" sz="1000" dirty="0" smtClean="0"/>
            </a:br>
            <a:r>
              <a:rPr lang="sv-SE" sz="1000" dirty="0" smtClean="0"/>
              <a:t>Measurement systems and tools are efficient and control and give support during the test execution. </a:t>
            </a:r>
            <a:br>
              <a:rPr lang="sv-SE" sz="1000" dirty="0" smtClean="0"/>
            </a:br>
            <a:r>
              <a:rPr lang="sv-SE" sz="1000" dirty="0" smtClean="0"/>
              <a:t>E.g. test procedure, KPI, progress and status is available (results/running/faults found).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364023" y="3914347"/>
            <a:ext cx="14983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Data handling</a:t>
            </a:r>
          </a:p>
          <a:p>
            <a:r>
              <a:rPr lang="sv-SE" sz="1000" dirty="0" smtClean="0"/>
              <a:t>Results and data are analyzed, documented and published. </a:t>
            </a:r>
            <a:br>
              <a:rPr lang="sv-SE" sz="1000" dirty="0" smtClean="0"/>
            </a:br>
            <a:r>
              <a:rPr lang="sv-SE" sz="1000" dirty="0" smtClean="0"/>
              <a:t>The data is also made available to upload for analysis or as input for future testing.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9084" y="2818524"/>
            <a:ext cx="1464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Plan activities and resources</a:t>
            </a:r>
            <a:r>
              <a:rPr lang="sv-SE" sz="1000" dirty="0" smtClean="0"/>
              <a:t/>
            </a:r>
            <a:br>
              <a:rPr lang="sv-SE" sz="1000" dirty="0" smtClean="0"/>
            </a:br>
            <a:r>
              <a:rPr lang="sv-SE" sz="1000" dirty="0" smtClean="0"/>
              <a:t>All needed resources and budget is secured. </a:t>
            </a:r>
            <a:r>
              <a:rPr lang="sv-SE" sz="1000" dirty="0"/>
              <a:t/>
            </a:r>
            <a:br>
              <a:rPr lang="sv-SE" sz="1000" dirty="0"/>
            </a:br>
            <a:r>
              <a:rPr lang="sv-SE" sz="1000" dirty="0" smtClean="0"/>
              <a:t/>
            </a:r>
            <a:br>
              <a:rPr lang="sv-SE" sz="1000" dirty="0" smtClean="0"/>
            </a:br>
            <a:endParaRPr lang="sv-SE" sz="10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261569" y="930206"/>
            <a:ext cx="3773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</a:rPr>
              <a:t>Test Collaboration Platform </a:t>
            </a:r>
            <a:endParaRPr 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34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145</Words>
  <Application>Microsoft Office PowerPoint</Application>
  <PresentationFormat>On-screen Show (4:3)</PresentationFormat>
  <Paragraphs>43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Lövdinger Per</dc:creator>
  <cp:lastModifiedBy>Lövdinger Per</cp:lastModifiedBy>
  <cp:revision>2</cp:revision>
  <dcterms:created xsi:type="dcterms:W3CDTF">2006-08-16T00:00:00Z</dcterms:created>
  <dcterms:modified xsi:type="dcterms:W3CDTF">2016-10-10T14:14:18Z</dcterms:modified>
</cp:coreProperties>
</file>