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7.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0.xml" ContentType="application/vnd.openxmlformats-officedocument.theme+xml"/>
  <Override PartName="/ppt/slideLayouts/slideLayout6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4" r:id="rId4"/>
    <p:sldMasterId id="2147483648" r:id="rId5"/>
    <p:sldMasterId id="2147483659" r:id="rId6"/>
    <p:sldMasterId id="2147483755" r:id="rId7"/>
    <p:sldMasterId id="2147483763" r:id="rId8"/>
    <p:sldMasterId id="2147483779" r:id="rId9"/>
    <p:sldMasterId id="2147483730" r:id="rId10"/>
    <p:sldMasterId id="2147483738" r:id="rId11"/>
    <p:sldMasterId id="2147483722" r:id="rId12"/>
    <p:sldMasterId id="2147483746" r:id="rId13"/>
    <p:sldMasterId id="2147483675" r:id="rId14"/>
  </p:sldMasterIdLst>
  <p:notesMasterIdLst>
    <p:notesMasterId r:id="rId61"/>
  </p:notesMasterIdLst>
  <p:handoutMasterIdLst>
    <p:handoutMasterId r:id="rId62"/>
  </p:handoutMasterIdLst>
  <p:sldIdLst>
    <p:sldId id="257" r:id="rId15"/>
    <p:sldId id="349" r:id="rId16"/>
    <p:sldId id="265" r:id="rId17"/>
    <p:sldId id="274" r:id="rId18"/>
    <p:sldId id="347" r:id="rId19"/>
    <p:sldId id="350" r:id="rId20"/>
    <p:sldId id="348" r:id="rId21"/>
    <p:sldId id="320" r:id="rId22"/>
    <p:sldId id="354" r:id="rId23"/>
    <p:sldId id="315" r:id="rId24"/>
    <p:sldId id="303" r:id="rId25"/>
    <p:sldId id="340" r:id="rId26"/>
    <p:sldId id="341" r:id="rId27"/>
    <p:sldId id="322" r:id="rId28"/>
    <p:sldId id="323" r:id="rId29"/>
    <p:sldId id="324" r:id="rId30"/>
    <p:sldId id="325" r:id="rId31"/>
    <p:sldId id="321" r:id="rId32"/>
    <p:sldId id="316" r:id="rId33"/>
    <p:sldId id="295" r:id="rId34"/>
    <p:sldId id="317" r:id="rId35"/>
    <p:sldId id="326" r:id="rId36"/>
    <p:sldId id="327" r:id="rId37"/>
    <p:sldId id="328" r:id="rId38"/>
    <p:sldId id="334" r:id="rId39"/>
    <p:sldId id="329" r:id="rId40"/>
    <p:sldId id="330" r:id="rId41"/>
    <p:sldId id="335" r:id="rId42"/>
    <p:sldId id="342" r:id="rId43"/>
    <p:sldId id="343" r:id="rId44"/>
    <p:sldId id="297" r:id="rId45"/>
    <p:sldId id="296" r:id="rId46"/>
    <p:sldId id="298" r:id="rId47"/>
    <p:sldId id="346" r:id="rId48"/>
    <p:sldId id="299" r:id="rId49"/>
    <p:sldId id="331" r:id="rId50"/>
    <p:sldId id="344" r:id="rId51"/>
    <p:sldId id="345" r:id="rId52"/>
    <p:sldId id="319" r:id="rId53"/>
    <p:sldId id="300" r:id="rId54"/>
    <p:sldId id="301" r:id="rId55"/>
    <p:sldId id="332" r:id="rId56"/>
    <p:sldId id="351" r:id="rId57"/>
    <p:sldId id="353" r:id="rId58"/>
    <p:sldId id="352" r:id="rId59"/>
    <p:sldId id="355" r:id="rId60"/>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A2BE62"/>
    <a:srgbClr val="FFFF99"/>
    <a:srgbClr val="7BA96B"/>
    <a:srgbClr val="ECE5CB"/>
    <a:srgbClr val="D4BEBF"/>
    <a:srgbClr val="E1D6AC"/>
    <a:srgbClr val="BB9799"/>
    <a:srgbClr val="A5B9B3"/>
    <a:srgbClr val="B1B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4" autoAdjust="0"/>
    <p:restoredTop sz="97208" autoAdjust="0"/>
  </p:normalViewPr>
  <p:slideViewPr>
    <p:cSldViewPr snapToGrid="0">
      <p:cViewPr>
        <p:scale>
          <a:sx n="90" d="100"/>
          <a:sy n="90" d="100"/>
        </p:scale>
        <p:origin x="-1086" y="60"/>
      </p:cViewPr>
      <p:guideLst>
        <p:guide orient="horz" pos="1252"/>
        <p:guide orient="horz" pos="809"/>
        <p:guide orient="horz" pos="3861"/>
        <p:guide pos="2880"/>
        <p:guide pos="272"/>
      </p:guideLst>
    </p:cSldViewPr>
  </p:slideViewPr>
  <p:notesTextViewPr>
    <p:cViewPr>
      <p:scale>
        <a:sx n="1" d="1"/>
        <a:sy n="1" d="1"/>
      </p:scale>
      <p:origin x="0" y="0"/>
    </p:cViewPr>
  </p:notesTextViewPr>
  <p:notesViewPr>
    <p:cSldViewPr snapToGrid="0">
      <p:cViewPr>
        <p:scale>
          <a:sx n="65" d="100"/>
          <a:sy n="65" d="100"/>
        </p:scale>
        <p:origin x="-2322" y="-7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7.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tableStyles" Target="tableStyle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2016-10-29</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2016-10-29</a:t>
            </a:fld>
            <a:endParaRPr lang="sv-SE"/>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smtClean="0"/>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627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4048331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5489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501673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863050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4692272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4210332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24472397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1220794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8675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553764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50295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15371462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45180633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41338003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15713551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5840985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57266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8245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18603075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33593023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40436441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92545076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5982394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2463779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7382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49864573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206526367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55000880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21999111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138031079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66674756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44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3335192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59101187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12270826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3791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377031711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2393836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93882784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8538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94841995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410895661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16487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427424975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372610926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151096139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39777801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66527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61480890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89370195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27121723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277073133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331303694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0604454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368536515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22183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2015-05-08</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31857108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Tree>
    <p:extLst>
      <p:ext uri="{BB962C8B-B14F-4D97-AF65-F5344CB8AC3E}">
        <p14:creationId xmlns:p14="http://schemas.microsoft.com/office/powerpoint/2010/main" val="256923848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2015-05-08</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5754855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88136214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2015-05-08</a:t>
            </a:r>
            <a:endParaRPr lang="en-US" noProof="0" dirty="0"/>
          </a:p>
        </p:txBody>
      </p:sp>
    </p:spTree>
    <p:extLst>
      <p:ext uri="{BB962C8B-B14F-4D97-AF65-F5344CB8AC3E}">
        <p14:creationId xmlns:p14="http://schemas.microsoft.com/office/powerpoint/2010/main" val="341142592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92318562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Rectangle 4"/>
          <p:cNvSpPr>
            <a:spLocks noChangeArrowheads="1"/>
          </p:cNvSpPr>
          <p:nvPr userDrawn="1"/>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202628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7179746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485051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image" Target="../media/image2.wmf"/><Relationship Id="rId5" Type="http://schemas.openxmlformats.org/officeDocument/2006/relationships/slideLayout" Target="../slideLayouts/slideLayout64.xml"/><Relationship Id="rId10" Type="http://schemas.openxmlformats.org/officeDocument/2006/relationships/image" Target="../media/image1.jpeg"/><Relationship Id="rId4" Type="http://schemas.openxmlformats.org/officeDocument/2006/relationships/slideLayout" Target="../slideLayouts/slideLayout63.xml"/><Relationship Id="rId9" Type="http://schemas.openxmlformats.org/officeDocument/2006/relationships/image" Target="../media/image10.jpeg"/></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wmf"/><Relationship Id="rId5" Type="http://schemas.openxmlformats.org/officeDocument/2006/relationships/slideLayout" Target="../slideLayouts/slideLayout15.xml"/><Relationship Id="rId10" Type="http://schemas.openxmlformats.org/officeDocument/2006/relationships/image" Target="../media/image1.jpeg"/><Relationship Id="rId4" Type="http://schemas.openxmlformats.org/officeDocument/2006/relationships/slideLayout" Target="../slideLayouts/slideLayout14.xml"/><Relationship Id="rId9"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2.wmf"/><Relationship Id="rId5" Type="http://schemas.openxmlformats.org/officeDocument/2006/relationships/slideLayout" Target="../slideLayouts/slideLayout22.xml"/><Relationship Id="rId10"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2.wmf"/><Relationship Id="rId5" Type="http://schemas.openxmlformats.org/officeDocument/2006/relationships/slideLayout" Target="../slideLayouts/slideLayout29.xml"/><Relationship Id="rId10"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2.wmf"/><Relationship Id="rId5" Type="http://schemas.openxmlformats.org/officeDocument/2006/relationships/slideLayout" Target="../slideLayouts/slideLayout36.xml"/><Relationship Id="rId10" Type="http://schemas.openxmlformats.org/officeDocument/2006/relationships/image" Target="../media/image1.jpeg"/><Relationship Id="rId4" Type="http://schemas.openxmlformats.org/officeDocument/2006/relationships/slideLayout" Target="../slideLayouts/slideLayout35.xml"/><Relationship Id="rId9" Type="http://schemas.openxmlformats.org/officeDocument/2006/relationships/image" Target="../media/image6.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2.wmf"/><Relationship Id="rId5" Type="http://schemas.openxmlformats.org/officeDocument/2006/relationships/slideLayout" Target="../slideLayouts/slideLayout43.xml"/><Relationship Id="rId10" Type="http://schemas.openxmlformats.org/officeDocument/2006/relationships/image" Target="../media/image1.jpeg"/><Relationship Id="rId4" Type="http://schemas.openxmlformats.org/officeDocument/2006/relationships/slideLayout" Target="../slideLayouts/slideLayout42.xml"/><Relationship Id="rId9" Type="http://schemas.openxmlformats.org/officeDocument/2006/relationships/image" Target="../media/image7.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2.wmf"/><Relationship Id="rId5" Type="http://schemas.openxmlformats.org/officeDocument/2006/relationships/slideLayout" Target="../slideLayouts/slideLayout50.xml"/><Relationship Id="rId10" Type="http://schemas.openxmlformats.org/officeDocument/2006/relationships/image" Target="../media/image1.jpeg"/><Relationship Id="rId4" Type="http://schemas.openxmlformats.org/officeDocument/2006/relationships/slideLayout" Target="../slideLayouts/slideLayout49.xml"/><Relationship Id="rId9" Type="http://schemas.openxmlformats.org/officeDocument/2006/relationships/image" Target="../media/image8.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image" Target="../media/image2.wmf"/><Relationship Id="rId5" Type="http://schemas.openxmlformats.org/officeDocument/2006/relationships/slideLayout" Target="../slideLayouts/slideLayout57.xml"/><Relationship Id="rId10" Type="http://schemas.openxmlformats.org/officeDocument/2006/relationships/image" Target="../media/image1.jpeg"/><Relationship Id="rId4" Type="http://schemas.openxmlformats.org/officeDocument/2006/relationships/slideLayout" Target="../slideLayouts/slideLayout56.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smtClean="0"/>
              <a:t>Click to edit Master text styles</a:t>
            </a:r>
          </a:p>
          <a:p>
            <a:pPr marL="234950" lvl="1" indent="-234950" algn="l" rtl="0" fontAlgn="base">
              <a:spcBef>
                <a:spcPct val="40000"/>
              </a:spcBef>
              <a:spcAft>
                <a:spcPct val="0"/>
              </a:spcAft>
              <a:buClr>
                <a:schemeClr val="tx2"/>
              </a:buClr>
              <a:buFont typeface="Symbol" pitchFamily="18" charset="2"/>
              <a:buChar char="·"/>
            </a:pPr>
            <a:r>
              <a:rPr lang="en-US" noProof="0" smtClean="0"/>
              <a:t>Second level</a:t>
            </a:r>
          </a:p>
          <a:p>
            <a:pPr marL="234950" lvl="2" indent="-234950" algn="l" rtl="0" fontAlgn="base">
              <a:spcBef>
                <a:spcPct val="40000"/>
              </a:spcBef>
              <a:spcAft>
                <a:spcPct val="0"/>
              </a:spcAft>
              <a:buClr>
                <a:schemeClr val="tx2"/>
              </a:buClr>
              <a:buFont typeface="Symbol" pitchFamily="18" charset="2"/>
              <a:buChar char="·"/>
            </a:pPr>
            <a:r>
              <a:rPr lang="en-US" noProof="0" smtClean="0"/>
              <a:t>Third level</a:t>
            </a:r>
          </a:p>
          <a:p>
            <a:pPr marL="234950" lvl="3" indent="-234950" algn="l" rtl="0" fontAlgn="base">
              <a:spcBef>
                <a:spcPct val="40000"/>
              </a:spcBef>
              <a:spcAft>
                <a:spcPct val="0"/>
              </a:spcAft>
              <a:buClr>
                <a:schemeClr val="tx2"/>
              </a:buClr>
              <a:buFont typeface="Symbol" pitchFamily="18" charset="2"/>
              <a:buChar char="·"/>
            </a:pPr>
            <a:r>
              <a:rPr lang="en-US" noProof="0" smtClean="0"/>
              <a:t>Fourth level</a:t>
            </a:r>
          </a:p>
          <a:p>
            <a:pPr marL="234950" lvl="4" indent="-234950" algn="l" rtl="0" fontAlgn="base">
              <a:spcBef>
                <a:spcPct val="40000"/>
              </a:spcBef>
              <a:spcAft>
                <a:spcPct val="0"/>
              </a:spcAft>
              <a:buClr>
                <a:schemeClr val="tx2"/>
              </a:buClr>
              <a:buFont typeface="Symbol" pitchFamily="18" charset="2"/>
              <a:buChar char="·"/>
            </a:pPr>
            <a:r>
              <a:rPr lang="en-US" noProof="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1048865338"/>
      </p:ext>
    </p:extLst>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3" descr="Volvo_Trucks_Eicher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7235562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01_VolvoAB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10_Trucks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247728143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33" descr="01_VolvoAB_IronMark_ppt_V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61923422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06_Trucks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0550"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105256127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01_Trucks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0550"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161171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6" descr="02_Trucks_pp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33971056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3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17850" y="-5742"/>
            <a:ext cx="6026150"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pic>
          <p:nvPicPr>
            <p:cNvPr id="10" name="Picture 1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BF59070, Martin Svennungsson, Internal</a:t>
            </a:r>
            <a:endParaRPr lang="en-US" noProof="0" dirty="0"/>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smtClean="0"/>
              <a:t>Volvo Group Trucks Technology</a:t>
            </a:r>
            <a:endParaRPr lang="en-US" sz="900" noProof="0"/>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2015-05-08</a:t>
            </a:r>
            <a:endParaRPr lang="en-US" noProof="0" dirty="0"/>
          </a:p>
        </p:txBody>
      </p:sp>
    </p:spTree>
    <p:extLst>
      <p:ext uri="{BB962C8B-B14F-4D97-AF65-F5344CB8AC3E}">
        <p14:creationId xmlns:p14="http://schemas.microsoft.com/office/powerpoint/2010/main" val="997001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445" y="3705225"/>
            <a:ext cx="8545482" cy="1690740"/>
          </a:xfrm>
        </p:spPr>
        <p:txBody>
          <a:bodyPr/>
          <a:lstStyle/>
          <a:p>
            <a:r>
              <a:rPr lang="en-US" dirty="0" smtClean="0"/>
              <a:t>Test Manager tool</a:t>
            </a:r>
            <a:br>
              <a:rPr lang="en-US" dirty="0" smtClean="0"/>
            </a:br>
            <a:r>
              <a:rPr lang="en-US" dirty="0" smtClean="0"/>
              <a:t/>
            </a:r>
            <a:br>
              <a:rPr lang="en-US" dirty="0" smtClean="0"/>
            </a:br>
            <a:r>
              <a:rPr lang="en-US" sz="1800" dirty="0" smtClean="0"/>
              <a:t>“Prepare and Perform Verification and Validation”</a:t>
            </a:r>
            <a:br>
              <a:rPr lang="en-US" sz="1800" dirty="0" smtClean="0"/>
            </a:br>
            <a:r>
              <a:rPr lang="en-US" dirty="0"/>
              <a:t/>
            </a:r>
            <a:br>
              <a:rPr lang="en-US" dirty="0"/>
            </a:br>
            <a:endParaRPr lang="en-US" dirty="0"/>
          </a:p>
        </p:txBody>
      </p:sp>
    </p:spTree>
    <p:extLst>
      <p:ext uri="{BB962C8B-B14F-4D97-AF65-F5344CB8AC3E}">
        <p14:creationId xmlns:p14="http://schemas.microsoft.com/office/powerpoint/2010/main" val="174725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p>
            <a:fld id="{394AB315-E20E-4D83-BD01-AD3F862EE5EA}" type="slidenum">
              <a:rPr lang="en-US" noProof="0" smtClean="0"/>
              <a:pPr/>
              <a:t>10</a:t>
            </a:fld>
            <a:endParaRPr lang="en-US" noProof="0" dirty="0"/>
          </a:p>
        </p:txBody>
      </p:sp>
      <p:sp>
        <p:nvSpPr>
          <p:cNvPr id="4" name="Date Placeholder 3"/>
          <p:cNvSpPr>
            <a:spLocks noGrp="1"/>
          </p:cNvSpPr>
          <p:nvPr>
            <p:ph type="dt" sz="half" idx="12"/>
          </p:nvPr>
        </p:nvSpPr>
        <p:spPr/>
        <p:txBody>
          <a:bodyPr/>
          <a:lstStyle/>
          <a:p>
            <a:r>
              <a:rPr lang="sv-SE" noProof="0" smtClean="0"/>
              <a:t>2015-05-08</a:t>
            </a:r>
            <a:endParaRPr lang="en-US" noProof="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21" y="0"/>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320516"/>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614154"/>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37" y="629436"/>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Rectangle 105"/>
          <p:cNvSpPr/>
          <p:nvPr/>
        </p:nvSpPr>
        <p:spPr>
          <a:xfrm>
            <a:off x="8410469" y="1370963"/>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27" name="Flowchart: Stored Data 126"/>
          <p:cNvSpPr/>
          <p:nvPr/>
        </p:nvSpPr>
        <p:spPr>
          <a:xfrm>
            <a:off x="3823823" y="109072"/>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Re-plan</a:t>
            </a:r>
          </a:p>
        </p:txBody>
      </p:sp>
      <p:sp>
        <p:nvSpPr>
          <p:cNvPr id="128" name="Flowchart: Stored Data 127"/>
          <p:cNvSpPr/>
          <p:nvPr/>
        </p:nvSpPr>
        <p:spPr>
          <a:xfrm>
            <a:off x="1050185" y="59364"/>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Up- date</a:t>
            </a:r>
          </a:p>
        </p:txBody>
      </p:sp>
      <p:cxnSp>
        <p:nvCxnSpPr>
          <p:cNvPr id="123" name="Straight Arrow Connector 122"/>
          <p:cNvCxnSpPr>
            <a:stCxn id="127" idx="1"/>
            <a:endCxn id="128" idx="3"/>
          </p:cNvCxnSpPr>
          <p:nvPr/>
        </p:nvCxnSpPr>
        <p:spPr>
          <a:xfrm flipH="1">
            <a:off x="1537385" y="185965"/>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p:nvPr/>
        </p:nvCxnSpPr>
        <p:spPr>
          <a:xfrm rot="10800000">
            <a:off x="4698940" y="185964"/>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34" name="Elbow Connector 1033"/>
          <p:cNvCxnSpPr/>
          <p:nvPr/>
        </p:nvCxnSpPr>
        <p:spPr>
          <a:xfrm rot="10800000">
            <a:off x="1545215" y="189940"/>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128" idx="1"/>
            <a:endCxn id="1032" idx="0"/>
          </p:cNvCxnSpPr>
          <p:nvPr/>
        </p:nvCxnSpPr>
        <p:spPr>
          <a:xfrm rot="10800000" flipV="1">
            <a:off x="906759" y="189940"/>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323" y="1562790"/>
            <a:ext cx="974793" cy="1546577"/>
          </a:xfrm>
          <a:prstGeom prst="rect">
            <a:avLst/>
          </a:prstGeom>
          <a:noFill/>
        </p:spPr>
        <p:txBody>
          <a:bodyPr wrap="square" rtlCol="0">
            <a:spAutoFit/>
          </a:bodyPr>
          <a:lstStyle/>
          <a:p>
            <a:r>
              <a:rPr lang="sv-SE" sz="1050" dirty="0" smtClean="0"/>
              <a:t>V&amp;V plan:</a:t>
            </a:r>
          </a:p>
          <a:p>
            <a:r>
              <a:rPr lang="sv-SE" sz="1050" dirty="0" smtClean="0"/>
              <a:t>Defines acceptance criteria and methods. Selecting test objects and create time plan.</a:t>
            </a:r>
          </a:p>
        </p:txBody>
      </p:sp>
      <p:sp>
        <p:nvSpPr>
          <p:cNvPr id="6" name="Flowchart: Magnetic Disk 5"/>
          <p:cNvSpPr/>
          <p:nvPr/>
        </p:nvSpPr>
        <p:spPr>
          <a:xfrm>
            <a:off x="2784764" y="3990108"/>
            <a:ext cx="2510443" cy="1995056"/>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a:solidFill>
                  <a:schemeClr val="tx1"/>
                </a:solidFill>
              </a:rPr>
              <a:t>D</a:t>
            </a:r>
            <a:r>
              <a:rPr lang="sv-SE" sz="2000" dirty="0" smtClean="0">
                <a:solidFill>
                  <a:schemeClr val="tx1"/>
                </a:solidFill>
              </a:rPr>
              <a:t>ata information exchange e.g. meta data stored and test is visual.</a:t>
            </a:r>
          </a:p>
        </p:txBody>
      </p:sp>
      <p:cxnSp>
        <p:nvCxnSpPr>
          <p:cNvPr id="9" name="Elbow Connector 8"/>
          <p:cNvCxnSpPr>
            <a:stCxn id="5" idx="2"/>
            <a:endCxn id="6" idx="2"/>
          </p:cNvCxnSpPr>
          <p:nvPr/>
        </p:nvCxnSpPr>
        <p:spPr>
          <a:xfrm rot="16200000" flipH="1">
            <a:off x="721608" y="2924479"/>
            <a:ext cx="1878269" cy="2248044"/>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933" y="5446452"/>
            <a:ext cx="2520662" cy="646331"/>
          </a:xfrm>
          <a:prstGeom prst="rect">
            <a:avLst/>
          </a:prstGeom>
        </p:spPr>
        <p:txBody>
          <a:bodyPr wrap="square">
            <a:spAutoFit/>
          </a:bodyPr>
          <a:lstStyle/>
          <a:p>
            <a:r>
              <a:rPr lang="en-US" sz="600" dirty="0"/>
              <a:t>A plan for product verification and validation activities, virtual and physical, including due dates and responsibilities, assuring project compliance to the stakeholders targets and expectations and the product requirements stated in the requirement specification. When choosing the activities in the Verification and Validation plan the identified project risks should be considered.</a:t>
            </a:r>
            <a:endParaRPr lang="sv-SE" sz="600" dirty="0"/>
          </a:p>
        </p:txBody>
      </p:sp>
      <p:sp>
        <p:nvSpPr>
          <p:cNvPr id="16" name="TextBox 15"/>
          <p:cNvSpPr txBox="1"/>
          <p:nvPr/>
        </p:nvSpPr>
        <p:spPr>
          <a:xfrm>
            <a:off x="906759" y="1562790"/>
            <a:ext cx="1544231" cy="2731517"/>
          </a:xfrm>
          <a:prstGeom prst="rect">
            <a:avLst/>
          </a:prstGeom>
          <a:noFill/>
        </p:spPr>
        <p:txBody>
          <a:bodyPr wrap="square" rtlCol="0">
            <a:spAutoFit/>
          </a:bodyPr>
          <a:lstStyle/>
          <a:p>
            <a:r>
              <a:rPr lang="sv-SE" sz="1100" dirty="0" smtClean="0"/>
              <a:t>Test request:</a:t>
            </a:r>
          </a:p>
          <a:p>
            <a:r>
              <a:rPr lang="sv-SE" sz="1100" dirty="0" smtClean="0"/>
              <a:t>Based on V&amp;V plan the test should be initiated</a:t>
            </a:r>
            <a:br>
              <a:rPr lang="sv-SE" sz="1100" dirty="0" smtClean="0"/>
            </a:br>
            <a:r>
              <a:rPr lang="sv-SE" sz="1100" dirty="0" smtClean="0"/>
              <a:t>e.g. n-8 weeks before the actual test should start.</a:t>
            </a:r>
          </a:p>
          <a:p>
            <a:r>
              <a:rPr lang="sv-SE" sz="1100" dirty="0" smtClean="0"/>
              <a:t>In order to secure parts, material, resources and test object build. Quotation secured.</a:t>
            </a:r>
            <a:br>
              <a:rPr lang="sv-SE" sz="1100" dirty="0" smtClean="0"/>
            </a:br>
            <a:endParaRPr lang="sv-SE" sz="1050" dirty="0" smtClean="0"/>
          </a:p>
          <a:p>
            <a:r>
              <a:rPr lang="sv-SE" sz="900" dirty="0" smtClean="0"/>
              <a:t>E.g. n-2/n-1 weeks follow-up with all stakeholders that delivery is secured</a:t>
            </a:r>
            <a:r>
              <a:rPr lang="sv-SE" sz="1100" dirty="0" smtClean="0"/>
              <a:t>.</a:t>
            </a:r>
          </a:p>
        </p:txBody>
      </p:sp>
      <p:cxnSp>
        <p:nvCxnSpPr>
          <p:cNvPr id="18" name="Elbow Connector 17"/>
          <p:cNvCxnSpPr>
            <a:stCxn id="16" idx="2"/>
          </p:cNvCxnSpPr>
          <p:nvPr/>
        </p:nvCxnSpPr>
        <p:spPr>
          <a:xfrm rot="16200000" flipH="1">
            <a:off x="2159482" y="3813700"/>
            <a:ext cx="144679" cy="1105892"/>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28379" y="1554472"/>
            <a:ext cx="1684230" cy="2139047"/>
          </a:xfrm>
          <a:prstGeom prst="rect">
            <a:avLst/>
          </a:prstGeom>
          <a:noFill/>
        </p:spPr>
        <p:txBody>
          <a:bodyPr wrap="square" rtlCol="0">
            <a:spAutoFit/>
          </a:bodyPr>
          <a:lstStyle/>
          <a:p>
            <a:r>
              <a:rPr lang="sv-SE" sz="1100" dirty="0" smtClean="0"/>
              <a:t>Prepare for test:</a:t>
            </a:r>
            <a:br>
              <a:rPr lang="sv-SE" sz="1100" dirty="0" smtClean="0"/>
            </a:br>
            <a:r>
              <a:rPr lang="sv-SE" sz="1100" dirty="0" smtClean="0"/>
              <a:t>The test object is </a:t>
            </a:r>
          </a:p>
          <a:p>
            <a:r>
              <a:rPr lang="sv-SE" sz="1100" dirty="0" smtClean="0"/>
              <a:t>e.g. prepared with measurement equipment. The test procedure and method is prepared and secured. </a:t>
            </a:r>
            <a:r>
              <a:rPr lang="sv-SE" sz="1100" dirty="0"/>
              <a:t/>
            </a:r>
            <a:br>
              <a:rPr lang="sv-SE" sz="1100" dirty="0"/>
            </a:br>
            <a:r>
              <a:rPr lang="sv-SE" sz="900" dirty="0"/>
              <a:t>E.g. n-2/n-1 weeks follow-up with all stakeholders that </a:t>
            </a:r>
            <a:r>
              <a:rPr lang="sv-SE" sz="900" dirty="0" smtClean="0"/>
              <a:t>preparation is </a:t>
            </a:r>
            <a:r>
              <a:rPr lang="sv-SE" sz="900" dirty="0"/>
              <a:t>secured</a:t>
            </a:r>
            <a:r>
              <a:rPr lang="sv-SE" sz="1100" dirty="0"/>
              <a:t>.</a:t>
            </a:r>
          </a:p>
          <a:p>
            <a:endParaRPr lang="sv-SE" sz="1100" dirty="0" smtClean="0"/>
          </a:p>
        </p:txBody>
      </p:sp>
      <p:sp>
        <p:nvSpPr>
          <p:cNvPr id="79" name="TextBox 78"/>
          <p:cNvSpPr txBox="1"/>
          <p:nvPr/>
        </p:nvSpPr>
        <p:spPr>
          <a:xfrm>
            <a:off x="5412609" y="1951314"/>
            <a:ext cx="1728023" cy="1954381"/>
          </a:xfrm>
          <a:prstGeom prst="rect">
            <a:avLst/>
          </a:prstGeom>
          <a:noFill/>
        </p:spPr>
        <p:txBody>
          <a:bodyPr wrap="square" rtlCol="0">
            <a:spAutoFit/>
          </a:bodyPr>
          <a:lstStyle/>
          <a:p>
            <a:r>
              <a:rPr lang="sv-SE" sz="1100" dirty="0" smtClean="0"/>
              <a:t>Perform test:</a:t>
            </a:r>
            <a:br>
              <a:rPr lang="sv-SE" sz="1100" dirty="0" smtClean="0"/>
            </a:br>
            <a:r>
              <a:rPr lang="sv-SE" sz="1100" dirty="0" smtClean="0"/>
              <a:t>Measurement systems and tools are efficient and control and give support during the test execution. </a:t>
            </a:r>
            <a:br>
              <a:rPr lang="sv-SE" sz="1100" dirty="0" smtClean="0"/>
            </a:br>
            <a:r>
              <a:rPr lang="sv-SE" sz="1100" dirty="0" smtClean="0"/>
              <a:t>E.g. test procedure, KPI, progress and status is available (results/running/faults found).</a:t>
            </a:r>
          </a:p>
        </p:txBody>
      </p:sp>
      <p:cxnSp>
        <p:nvCxnSpPr>
          <p:cNvPr id="23" name="Elbow Connector 22"/>
          <p:cNvCxnSpPr/>
          <p:nvPr/>
        </p:nvCxnSpPr>
        <p:spPr>
          <a:xfrm rot="5400000">
            <a:off x="2723627" y="3769380"/>
            <a:ext cx="658791" cy="1"/>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64023" y="2659363"/>
            <a:ext cx="1498398" cy="1785104"/>
          </a:xfrm>
          <a:prstGeom prst="rect">
            <a:avLst/>
          </a:prstGeom>
          <a:noFill/>
        </p:spPr>
        <p:txBody>
          <a:bodyPr wrap="square" rtlCol="0">
            <a:spAutoFit/>
          </a:bodyPr>
          <a:lstStyle/>
          <a:p>
            <a:r>
              <a:rPr lang="sv-SE" sz="1100" dirty="0" smtClean="0"/>
              <a:t>Data handling:</a:t>
            </a:r>
          </a:p>
          <a:p>
            <a:r>
              <a:rPr lang="sv-SE" sz="1100" dirty="0" smtClean="0"/>
              <a:t>Results and data are analyzed, documented and published. </a:t>
            </a:r>
            <a:br>
              <a:rPr lang="sv-SE" sz="1100" dirty="0" smtClean="0"/>
            </a:br>
            <a:r>
              <a:rPr lang="sv-SE" sz="1100" dirty="0" smtClean="0"/>
              <a:t>The data is also made available to upload for analysis or as input for future testing. </a:t>
            </a:r>
            <a:endParaRPr lang="sv-SE" sz="1000" dirty="0" smtClean="0"/>
          </a:p>
        </p:txBody>
      </p:sp>
      <p:cxnSp>
        <p:nvCxnSpPr>
          <p:cNvPr id="29" name="Elbow Connector 28"/>
          <p:cNvCxnSpPr>
            <a:stCxn id="81" idx="2"/>
            <a:endCxn id="6" idx="4"/>
          </p:cNvCxnSpPr>
          <p:nvPr/>
        </p:nvCxnSpPr>
        <p:spPr>
          <a:xfrm rot="5400000">
            <a:off x="6432631" y="3307044"/>
            <a:ext cx="543169" cy="2818015"/>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25661" y="3439983"/>
            <a:ext cx="0" cy="540327"/>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024116" y="4270592"/>
            <a:ext cx="583372" cy="553998"/>
          </a:xfrm>
          <a:prstGeom prst="rect">
            <a:avLst/>
          </a:prstGeom>
        </p:spPr>
        <p:txBody>
          <a:bodyPr wrap="square">
            <a:spAutoFit/>
          </a:bodyPr>
          <a:lstStyle/>
          <a:p>
            <a:r>
              <a:rPr lang="en-US" sz="600" dirty="0" smtClean="0"/>
              <a:t>Resources:</a:t>
            </a:r>
          </a:p>
          <a:p>
            <a:r>
              <a:rPr lang="en-US" sz="600" dirty="0" smtClean="0"/>
              <a:t>Driver, mechanics, area, tools, test leader </a:t>
            </a:r>
            <a:endParaRPr lang="sv-SE" sz="600" dirty="0"/>
          </a:p>
        </p:txBody>
      </p:sp>
      <p:sp>
        <p:nvSpPr>
          <p:cNvPr id="30" name="TextBox 29"/>
          <p:cNvSpPr txBox="1"/>
          <p:nvPr/>
        </p:nvSpPr>
        <p:spPr>
          <a:xfrm>
            <a:off x="-4162" y="77164"/>
            <a:ext cx="982633" cy="400110"/>
          </a:xfrm>
          <a:prstGeom prst="rect">
            <a:avLst/>
          </a:prstGeom>
          <a:solidFill>
            <a:schemeClr val="accent6">
              <a:lumMod val="60000"/>
              <a:lumOff val="40000"/>
            </a:schemeClr>
          </a:solidFill>
        </p:spPr>
        <p:txBody>
          <a:bodyPr wrap="square" rtlCol="0">
            <a:spAutoFit/>
          </a:bodyPr>
          <a:lstStyle/>
          <a:p>
            <a:r>
              <a:rPr lang="sv-SE" sz="2000" i="1" dirty="0" smtClean="0">
                <a:solidFill>
                  <a:srgbClr val="FF0000"/>
                </a:solidFill>
              </a:rPr>
              <a:t>TO-BE</a:t>
            </a:r>
          </a:p>
        </p:txBody>
      </p:sp>
      <p:sp>
        <p:nvSpPr>
          <p:cNvPr id="33" name="TextBox 32"/>
          <p:cNvSpPr txBox="1"/>
          <p:nvPr/>
        </p:nvSpPr>
        <p:spPr>
          <a:xfrm>
            <a:off x="2359084" y="1563540"/>
            <a:ext cx="1464739" cy="1862048"/>
          </a:xfrm>
          <a:prstGeom prst="rect">
            <a:avLst/>
          </a:prstGeom>
          <a:noFill/>
        </p:spPr>
        <p:txBody>
          <a:bodyPr wrap="square" rtlCol="0">
            <a:spAutoFit/>
          </a:bodyPr>
          <a:lstStyle/>
          <a:p>
            <a:r>
              <a:rPr lang="sv-SE" sz="1100" dirty="0" smtClean="0"/>
              <a:t>Plan activities and resources:</a:t>
            </a:r>
            <a:br>
              <a:rPr lang="sv-SE" sz="1100" dirty="0" smtClean="0"/>
            </a:br>
            <a:r>
              <a:rPr lang="sv-SE" sz="1100" dirty="0" smtClean="0"/>
              <a:t>All needed resources and budget is secured. </a:t>
            </a:r>
            <a:r>
              <a:rPr lang="sv-SE" sz="1100" dirty="0"/>
              <a:t/>
            </a:r>
            <a:br>
              <a:rPr lang="sv-SE" sz="1100" dirty="0"/>
            </a:br>
            <a:r>
              <a:rPr lang="sv-SE" sz="1100" dirty="0" smtClean="0"/>
              <a:t/>
            </a:r>
            <a:br>
              <a:rPr lang="sv-SE" sz="1100" dirty="0" smtClean="0"/>
            </a:br>
            <a:r>
              <a:rPr lang="sv-SE" sz="900" dirty="0" smtClean="0"/>
              <a:t>E.g</a:t>
            </a:r>
            <a:r>
              <a:rPr lang="sv-SE" sz="900" dirty="0"/>
              <a:t>. n-2/n-1 weeks follow-up with all stakeholders that </a:t>
            </a:r>
            <a:r>
              <a:rPr lang="sv-SE" sz="900" dirty="0" smtClean="0"/>
              <a:t>preparation is </a:t>
            </a:r>
            <a:r>
              <a:rPr lang="sv-SE" sz="900" dirty="0"/>
              <a:t>secured</a:t>
            </a:r>
            <a:r>
              <a:rPr lang="sv-SE" sz="1100" dirty="0"/>
              <a:t>.</a:t>
            </a:r>
          </a:p>
          <a:p>
            <a:endParaRPr lang="sv-SE" sz="1100" dirty="0" smtClean="0"/>
          </a:p>
        </p:txBody>
      </p:sp>
      <p:cxnSp>
        <p:nvCxnSpPr>
          <p:cNvPr id="14" name="Elbow Connector 13"/>
          <p:cNvCxnSpPr>
            <a:stCxn id="79" idx="2"/>
          </p:cNvCxnSpPr>
          <p:nvPr/>
        </p:nvCxnSpPr>
        <p:spPr>
          <a:xfrm rot="5400000">
            <a:off x="5519269" y="3681633"/>
            <a:ext cx="533291" cy="981414"/>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5949" y="568821"/>
            <a:ext cx="926857"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Define</a:t>
            </a:r>
          </a:p>
        </p:txBody>
      </p:sp>
      <p:sp>
        <p:nvSpPr>
          <p:cNvPr id="38" name="TextBox 37"/>
          <p:cNvSpPr txBox="1"/>
          <p:nvPr/>
        </p:nvSpPr>
        <p:spPr>
          <a:xfrm>
            <a:off x="1532591" y="575147"/>
            <a:ext cx="699230"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Plan</a:t>
            </a:r>
          </a:p>
        </p:txBody>
      </p:sp>
      <p:sp>
        <p:nvSpPr>
          <p:cNvPr id="39" name="TextBox 38"/>
          <p:cNvSpPr txBox="1"/>
          <p:nvPr/>
        </p:nvSpPr>
        <p:spPr>
          <a:xfrm>
            <a:off x="2943210" y="567634"/>
            <a:ext cx="1096775"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Prepare</a:t>
            </a:r>
          </a:p>
        </p:txBody>
      </p:sp>
      <p:sp>
        <p:nvSpPr>
          <p:cNvPr id="40" name="TextBox 39"/>
          <p:cNvSpPr txBox="1"/>
          <p:nvPr/>
        </p:nvSpPr>
        <p:spPr>
          <a:xfrm>
            <a:off x="4478061" y="421259"/>
            <a:ext cx="1197764" cy="707886"/>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Perform </a:t>
            </a:r>
            <a:br>
              <a:rPr lang="sv-SE" sz="2000" dirty="0" smtClean="0">
                <a:solidFill>
                  <a:srgbClr val="0070C0"/>
                </a:solidFill>
                <a:effectLst>
                  <a:outerShdw blurRad="38100" dist="38100" dir="2700000" algn="tl">
                    <a:srgbClr val="000000">
                      <a:alpha val="43137"/>
                    </a:srgbClr>
                  </a:outerShdw>
                </a:effectLst>
              </a:rPr>
            </a:br>
            <a:r>
              <a:rPr lang="sv-SE" sz="2000" dirty="0" smtClean="0">
                <a:solidFill>
                  <a:srgbClr val="0070C0"/>
                </a:solidFill>
                <a:effectLst>
                  <a:outerShdw blurRad="38100" dist="38100" dir="2700000" algn="tl">
                    <a:srgbClr val="000000">
                      <a:alpha val="43137"/>
                    </a:srgbClr>
                  </a:outerShdw>
                </a:effectLst>
              </a:rPr>
              <a:t>Collect</a:t>
            </a:r>
          </a:p>
        </p:txBody>
      </p:sp>
      <p:sp>
        <p:nvSpPr>
          <p:cNvPr id="41" name="TextBox 40"/>
          <p:cNvSpPr txBox="1"/>
          <p:nvPr/>
        </p:nvSpPr>
        <p:spPr>
          <a:xfrm>
            <a:off x="5675825" y="502268"/>
            <a:ext cx="3405099"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Analyze, Document &amp; Share</a:t>
            </a:r>
          </a:p>
        </p:txBody>
      </p:sp>
      <p:sp>
        <p:nvSpPr>
          <p:cNvPr id="7" name="Rectangle 6"/>
          <p:cNvSpPr/>
          <p:nvPr/>
        </p:nvSpPr>
        <p:spPr>
          <a:xfrm>
            <a:off x="3728379" y="1405783"/>
            <a:ext cx="1684230" cy="2177561"/>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42" name="Rectangle 41"/>
          <p:cNvSpPr/>
          <p:nvPr/>
        </p:nvSpPr>
        <p:spPr>
          <a:xfrm>
            <a:off x="2854593" y="282235"/>
            <a:ext cx="1772207" cy="950841"/>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Tree>
    <p:extLst>
      <p:ext uri="{BB962C8B-B14F-4D97-AF65-F5344CB8AC3E}">
        <p14:creationId xmlns:p14="http://schemas.microsoft.com/office/powerpoint/2010/main" val="1007497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11</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p:txBody>
          <a:bodyPr/>
          <a:lstStyle/>
          <a:p>
            <a:r>
              <a:rPr lang="sv-SE" dirty="0" smtClean="0"/>
              <a:t>Test preparation </a:t>
            </a:r>
            <a:endParaRPr lang="sv-SE" dirty="0"/>
          </a:p>
        </p:txBody>
      </p:sp>
      <p:sp>
        <p:nvSpPr>
          <p:cNvPr id="7" name="TextBox 6"/>
          <p:cNvSpPr txBox="1"/>
          <p:nvPr/>
        </p:nvSpPr>
        <p:spPr>
          <a:xfrm rot="1031200">
            <a:off x="7773506"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sp>
        <p:nvSpPr>
          <p:cNvPr id="9" name="Content Placeholder 1"/>
          <p:cNvSpPr>
            <a:spLocks noGrp="1"/>
          </p:cNvSpPr>
          <p:nvPr>
            <p:ph idx="1"/>
          </p:nvPr>
        </p:nvSpPr>
        <p:spPr>
          <a:xfrm>
            <a:off x="294534" y="1192001"/>
            <a:ext cx="8229600" cy="4595850"/>
          </a:xfrm>
        </p:spPr>
        <p:txBody>
          <a:bodyPr>
            <a:normAutofit fontScale="77500" lnSpcReduction="20000"/>
          </a:bodyPr>
          <a:lstStyle/>
          <a:p>
            <a:r>
              <a:rPr lang="sv-SE" dirty="0" smtClean="0"/>
              <a:t>Equipment preparation</a:t>
            </a:r>
          </a:p>
          <a:p>
            <a:pPr lvl="1"/>
            <a:r>
              <a:rPr lang="sv-SE" dirty="0" smtClean="0"/>
              <a:t>Axxos - for measurement equipment</a:t>
            </a:r>
          </a:p>
          <a:p>
            <a:pPr lvl="1"/>
            <a:r>
              <a:rPr lang="sv-SE" dirty="0" smtClean="0"/>
              <a:t>RDM – for remote data upload</a:t>
            </a:r>
          </a:p>
          <a:p>
            <a:pPr lvl="1"/>
            <a:r>
              <a:rPr lang="sv-SE" dirty="0" smtClean="0"/>
              <a:t>eFACTS – if fault logging</a:t>
            </a:r>
          </a:p>
          <a:p>
            <a:pPr lvl="1"/>
            <a:r>
              <a:rPr lang="sv-SE" dirty="0" smtClean="0"/>
              <a:t>Special/different tools to configure equipment</a:t>
            </a:r>
          </a:p>
          <a:p>
            <a:r>
              <a:rPr lang="sv-SE" dirty="0" smtClean="0"/>
              <a:t>PROTUS – for test vehicles</a:t>
            </a:r>
          </a:p>
          <a:p>
            <a:r>
              <a:rPr lang="sv-SE" dirty="0" smtClean="0"/>
              <a:t>Test case preparation</a:t>
            </a:r>
          </a:p>
          <a:p>
            <a:pPr lvl="1"/>
            <a:r>
              <a:rPr lang="sv-SE" dirty="0" smtClean="0"/>
              <a:t>E.g. brake – GDI</a:t>
            </a:r>
          </a:p>
          <a:p>
            <a:pPr lvl="1"/>
            <a:r>
              <a:rPr lang="sv-SE" dirty="0" smtClean="0"/>
              <a:t>E.g. RT/AET – Word/Excel  </a:t>
            </a:r>
            <a:r>
              <a:rPr lang="sv-SE" dirty="0" smtClean="0">
                <a:sym typeface="Wingdings" panose="05000000000000000000" pitchFamily="2" charset="2"/>
              </a:rPr>
              <a:t> Need database</a:t>
            </a:r>
            <a:endParaRPr lang="sv-SE" dirty="0" smtClean="0"/>
          </a:p>
          <a:p>
            <a:pPr lvl="1"/>
            <a:r>
              <a:rPr lang="sv-SE" dirty="0" smtClean="0"/>
              <a:t>E.g. PVT – database</a:t>
            </a:r>
          </a:p>
          <a:p>
            <a:pPr lvl="1"/>
            <a:r>
              <a:rPr lang="sv-SE" dirty="0" smtClean="0"/>
              <a:t>E.g. Safety – Excel </a:t>
            </a:r>
            <a:r>
              <a:rPr lang="sv-SE" dirty="0" smtClean="0">
                <a:sym typeface="Wingdings" panose="05000000000000000000" pitchFamily="2" charset="2"/>
              </a:rPr>
              <a:t> Need database</a:t>
            </a:r>
            <a:endParaRPr lang="sv-SE" dirty="0"/>
          </a:p>
        </p:txBody>
      </p:sp>
    </p:spTree>
    <p:extLst>
      <p:ext uri="{BB962C8B-B14F-4D97-AF65-F5344CB8AC3E}">
        <p14:creationId xmlns:p14="http://schemas.microsoft.com/office/powerpoint/2010/main" val="2633165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RDM – logger/vehicle binding</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12</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71" y="1019622"/>
            <a:ext cx="8846008" cy="213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773506"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71" y="3336051"/>
            <a:ext cx="3920587" cy="2550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03" y="3336051"/>
            <a:ext cx="4694911" cy="1455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67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eFACTS – logger/vehicle binding</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13</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extBox 5"/>
          <p:cNvSpPr txBox="1"/>
          <p:nvPr/>
        </p:nvSpPr>
        <p:spPr>
          <a:xfrm rot="1031200">
            <a:off x="7773506"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pic>
        <p:nvPicPr>
          <p:cNvPr id="2050" name="Picture 2" descr="C:\Users\t015458\AppData\Local\Temp\SNAGHTMLe1db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19" y="1471630"/>
            <a:ext cx="62293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835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670782"/>
          </a:xfrm>
        </p:spPr>
        <p:txBody>
          <a:bodyPr/>
          <a:lstStyle/>
          <a:p>
            <a:r>
              <a:rPr lang="sv-SE" dirty="0" smtClean="0"/>
              <a:t>Example AET/RT test code</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14</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16" y="1004835"/>
            <a:ext cx="4328936" cy="484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773507"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spTree>
    <p:extLst>
      <p:ext uri="{BB962C8B-B14F-4D97-AF65-F5344CB8AC3E}">
        <p14:creationId xmlns:p14="http://schemas.microsoft.com/office/powerpoint/2010/main" val="1779497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Example – safety test code</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15</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5" y="1427886"/>
            <a:ext cx="8797783" cy="1694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773507"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spTree>
    <p:extLst>
      <p:ext uri="{BB962C8B-B14F-4D97-AF65-F5344CB8AC3E}">
        <p14:creationId xmlns:p14="http://schemas.microsoft.com/office/powerpoint/2010/main" val="1258966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Example PVT today – test cases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16</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extBox 5"/>
          <p:cNvSpPr txBox="1"/>
          <p:nvPr/>
        </p:nvSpPr>
        <p:spPr>
          <a:xfrm rot="1031200">
            <a:off x="7773507"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41" y="905270"/>
            <a:ext cx="8442918" cy="3772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948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Example PVT – test sequences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17</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4" y="1095269"/>
            <a:ext cx="2800531" cy="306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25" y="3669202"/>
            <a:ext cx="8943508" cy="2095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031200">
            <a:off x="7773507"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spTree>
    <p:extLst>
      <p:ext uri="{BB962C8B-B14F-4D97-AF65-F5344CB8AC3E}">
        <p14:creationId xmlns:p14="http://schemas.microsoft.com/office/powerpoint/2010/main" val="2890882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FVV Test Manager? PIM PVT step 2</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18</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06582" y="1188719"/>
            <a:ext cx="7431577" cy="428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773507"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Prepare</a:t>
            </a:r>
          </a:p>
        </p:txBody>
      </p:sp>
      <p:sp>
        <p:nvSpPr>
          <p:cNvPr id="8" name="TextBox 7"/>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1687319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p>
            <a:fld id="{394AB315-E20E-4D83-BD01-AD3F862EE5EA}" type="slidenum">
              <a:rPr lang="en-US" noProof="0" smtClean="0"/>
              <a:pPr/>
              <a:t>19</a:t>
            </a:fld>
            <a:endParaRPr lang="en-US" noProof="0" dirty="0"/>
          </a:p>
        </p:txBody>
      </p:sp>
      <p:sp>
        <p:nvSpPr>
          <p:cNvPr id="4" name="Date Placeholder 3"/>
          <p:cNvSpPr>
            <a:spLocks noGrp="1"/>
          </p:cNvSpPr>
          <p:nvPr>
            <p:ph type="dt" sz="half" idx="12"/>
          </p:nvPr>
        </p:nvSpPr>
        <p:spPr/>
        <p:txBody>
          <a:bodyPr/>
          <a:lstStyle/>
          <a:p>
            <a:r>
              <a:rPr lang="sv-SE" noProof="0" smtClean="0"/>
              <a:t>2015-05-08</a:t>
            </a:r>
            <a:endParaRPr lang="en-US" noProof="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21" y="0"/>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320516"/>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614154"/>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37" y="629436"/>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Rectangle 105"/>
          <p:cNvSpPr/>
          <p:nvPr/>
        </p:nvSpPr>
        <p:spPr>
          <a:xfrm>
            <a:off x="8410469" y="1370963"/>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27" name="Flowchart: Stored Data 126"/>
          <p:cNvSpPr/>
          <p:nvPr/>
        </p:nvSpPr>
        <p:spPr>
          <a:xfrm>
            <a:off x="3823823" y="109072"/>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Re-plan</a:t>
            </a:r>
          </a:p>
        </p:txBody>
      </p:sp>
      <p:sp>
        <p:nvSpPr>
          <p:cNvPr id="128" name="Flowchart: Stored Data 127"/>
          <p:cNvSpPr/>
          <p:nvPr/>
        </p:nvSpPr>
        <p:spPr>
          <a:xfrm>
            <a:off x="1050185" y="59364"/>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Up- date</a:t>
            </a:r>
          </a:p>
        </p:txBody>
      </p:sp>
      <p:cxnSp>
        <p:nvCxnSpPr>
          <p:cNvPr id="123" name="Straight Arrow Connector 122"/>
          <p:cNvCxnSpPr>
            <a:stCxn id="127" idx="1"/>
            <a:endCxn id="128" idx="3"/>
          </p:cNvCxnSpPr>
          <p:nvPr/>
        </p:nvCxnSpPr>
        <p:spPr>
          <a:xfrm flipH="1">
            <a:off x="1537385" y="185965"/>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p:nvPr/>
        </p:nvCxnSpPr>
        <p:spPr>
          <a:xfrm rot="10800000">
            <a:off x="4698940" y="185964"/>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34" name="Elbow Connector 1033"/>
          <p:cNvCxnSpPr/>
          <p:nvPr/>
        </p:nvCxnSpPr>
        <p:spPr>
          <a:xfrm rot="10800000">
            <a:off x="1545215" y="189940"/>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128" idx="1"/>
            <a:endCxn id="1032" idx="0"/>
          </p:cNvCxnSpPr>
          <p:nvPr/>
        </p:nvCxnSpPr>
        <p:spPr>
          <a:xfrm rot="10800000" flipV="1">
            <a:off x="906759" y="189940"/>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323" y="1562790"/>
            <a:ext cx="974793" cy="1546577"/>
          </a:xfrm>
          <a:prstGeom prst="rect">
            <a:avLst/>
          </a:prstGeom>
          <a:noFill/>
        </p:spPr>
        <p:txBody>
          <a:bodyPr wrap="square" rtlCol="0">
            <a:spAutoFit/>
          </a:bodyPr>
          <a:lstStyle/>
          <a:p>
            <a:r>
              <a:rPr lang="sv-SE" sz="1050" dirty="0" smtClean="0"/>
              <a:t>V&amp;V plan:</a:t>
            </a:r>
          </a:p>
          <a:p>
            <a:r>
              <a:rPr lang="sv-SE" sz="1050" dirty="0" smtClean="0"/>
              <a:t>Defines acceptance criteria and methods. Selecting test objects and create time plan.</a:t>
            </a:r>
          </a:p>
        </p:txBody>
      </p:sp>
      <p:sp>
        <p:nvSpPr>
          <p:cNvPr id="6" name="Flowchart: Magnetic Disk 5"/>
          <p:cNvSpPr/>
          <p:nvPr/>
        </p:nvSpPr>
        <p:spPr>
          <a:xfrm>
            <a:off x="2784764" y="3990108"/>
            <a:ext cx="2510443" cy="1995056"/>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a:solidFill>
                  <a:schemeClr val="tx1"/>
                </a:solidFill>
              </a:rPr>
              <a:t>D</a:t>
            </a:r>
            <a:r>
              <a:rPr lang="sv-SE" sz="2000" dirty="0" smtClean="0">
                <a:solidFill>
                  <a:schemeClr val="tx1"/>
                </a:solidFill>
              </a:rPr>
              <a:t>ata information exchange e.g. meta data stored and test is visual.</a:t>
            </a:r>
          </a:p>
        </p:txBody>
      </p:sp>
      <p:cxnSp>
        <p:nvCxnSpPr>
          <p:cNvPr id="9" name="Elbow Connector 8"/>
          <p:cNvCxnSpPr>
            <a:stCxn id="5" idx="2"/>
            <a:endCxn id="6" idx="2"/>
          </p:cNvCxnSpPr>
          <p:nvPr/>
        </p:nvCxnSpPr>
        <p:spPr>
          <a:xfrm rot="16200000" flipH="1">
            <a:off x="721608" y="2924479"/>
            <a:ext cx="1878269" cy="2248044"/>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933" y="5446452"/>
            <a:ext cx="2520662" cy="646331"/>
          </a:xfrm>
          <a:prstGeom prst="rect">
            <a:avLst/>
          </a:prstGeom>
        </p:spPr>
        <p:txBody>
          <a:bodyPr wrap="square">
            <a:spAutoFit/>
          </a:bodyPr>
          <a:lstStyle/>
          <a:p>
            <a:r>
              <a:rPr lang="en-US" sz="600" dirty="0"/>
              <a:t>A plan for product verification and validation activities, virtual and physical, including due dates and responsibilities, assuring project compliance to the stakeholders targets and expectations and the product requirements stated in the requirement specification. When choosing the activities in the Verification and Validation plan the identified project risks should be considered.</a:t>
            </a:r>
            <a:endParaRPr lang="sv-SE" sz="600" dirty="0"/>
          </a:p>
        </p:txBody>
      </p:sp>
      <p:sp>
        <p:nvSpPr>
          <p:cNvPr id="16" name="TextBox 15"/>
          <p:cNvSpPr txBox="1"/>
          <p:nvPr/>
        </p:nvSpPr>
        <p:spPr>
          <a:xfrm>
            <a:off x="906759" y="1562790"/>
            <a:ext cx="1544231" cy="2731517"/>
          </a:xfrm>
          <a:prstGeom prst="rect">
            <a:avLst/>
          </a:prstGeom>
          <a:noFill/>
        </p:spPr>
        <p:txBody>
          <a:bodyPr wrap="square" rtlCol="0">
            <a:spAutoFit/>
          </a:bodyPr>
          <a:lstStyle/>
          <a:p>
            <a:r>
              <a:rPr lang="sv-SE" sz="1100" dirty="0" smtClean="0"/>
              <a:t>Test request:</a:t>
            </a:r>
          </a:p>
          <a:p>
            <a:r>
              <a:rPr lang="sv-SE" sz="1100" dirty="0" smtClean="0"/>
              <a:t>Based on V&amp;V plan the test should be initiated</a:t>
            </a:r>
            <a:br>
              <a:rPr lang="sv-SE" sz="1100" dirty="0" smtClean="0"/>
            </a:br>
            <a:r>
              <a:rPr lang="sv-SE" sz="1100" dirty="0" smtClean="0"/>
              <a:t>e.g. n-8 weeks before the actual test should start.</a:t>
            </a:r>
          </a:p>
          <a:p>
            <a:r>
              <a:rPr lang="sv-SE" sz="1100" dirty="0" smtClean="0"/>
              <a:t>In order to secure parts, material, resources and test object build. Quotation secured.</a:t>
            </a:r>
            <a:br>
              <a:rPr lang="sv-SE" sz="1100" dirty="0" smtClean="0"/>
            </a:br>
            <a:endParaRPr lang="sv-SE" sz="1050" dirty="0" smtClean="0"/>
          </a:p>
          <a:p>
            <a:r>
              <a:rPr lang="sv-SE" sz="900" dirty="0" smtClean="0"/>
              <a:t>E.g. n-2/n-1 weeks follow-up with all stakeholders that delivery is secured</a:t>
            </a:r>
            <a:r>
              <a:rPr lang="sv-SE" sz="1100" dirty="0" smtClean="0"/>
              <a:t>.</a:t>
            </a:r>
          </a:p>
        </p:txBody>
      </p:sp>
      <p:cxnSp>
        <p:nvCxnSpPr>
          <p:cNvPr id="18" name="Elbow Connector 17"/>
          <p:cNvCxnSpPr>
            <a:stCxn id="16" idx="2"/>
          </p:cNvCxnSpPr>
          <p:nvPr/>
        </p:nvCxnSpPr>
        <p:spPr>
          <a:xfrm rot="16200000" flipH="1">
            <a:off x="2159482" y="3813700"/>
            <a:ext cx="144679" cy="1105892"/>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28379" y="1554472"/>
            <a:ext cx="1684230" cy="2139047"/>
          </a:xfrm>
          <a:prstGeom prst="rect">
            <a:avLst/>
          </a:prstGeom>
          <a:noFill/>
        </p:spPr>
        <p:txBody>
          <a:bodyPr wrap="square" rtlCol="0">
            <a:spAutoFit/>
          </a:bodyPr>
          <a:lstStyle/>
          <a:p>
            <a:r>
              <a:rPr lang="sv-SE" sz="1100" dirty="0" smtClean="0"/>
              <a:t>Prepare for test:</a:t>
            </a:r>
            <a:br>
              <a:rPr lang="sv-SE" sz="1100" dirty="0" smtClean="0"/>
            </a:br>
            <a:r>
              <a:rPr lang="sv-SE" sz="1100" dirty="0" smtClean="0"/>
              <a:t>The test object is </a:t>
            </a:r>
          </a:p>
          <a:p>
            <a:r>
              <a:rPr lang="sv-SE" sz="1100" dirty="0" smtClean="0"/>
              <a:t>e.g. prepared with measurement equipment. The test procedure and method is prepared and secured. </a:t>
            </a:r>
            <a:r>
              <a:rPr lang="sv-SE" sz="1100" dirty="0"/>
              <a:t/>
            </a:r>
            <a:br>
              <a:rPr lang="sv-SE" sz="1100" dirty="0"/>
            </a:br>
            <a:r>
              <a:rPr lang="sv-SE" sz="900" dirty="0"/>
              <a:t>E.g. n-2/n-1 weeks follow-up with all stakeholders that </a:t>
            </a:r>
            <a:r>
              <a:rPr lang="sv-SE" sz="900" dirty="0" smtClean="0"/>
              <a:t>preparation is </a:t>
            </a:r>
            <a:r>
              <a:rPr lang="sv-SE" sz="900" dirty="0"/>
              <a:t>secured</a:t>
            </a:r>
            <a:r>
              <a:rPr lang="sv-SE" sz="1100" dirty="0"/>
              <a:t>.</a:t>
            </a:r>
          </a:p>
          <a:p>
            <a:endParaRPr lang="sv-SE" sz="1100" dirty="0" smtClean="0"/>
          </a:p>
        </p:txBody>
      </p:sp>
      <p:sp>
        <p:nvSpPr>
          <p:cNvPr id="79" name="TextBox 78"/>
          <p:cNvSpPr txBox="1"/>
          <p:nvPr/>
        </p:nvSpPr>
        <p:spPr>
          <a:xfrm>
            <a:off x="5412609" y="1951314"/>
            <a:ext cx="1728023" cy="1954381"/>
          </a:xfrm>
          <a:prstGeom prst="rect">
            <a:avLst/>
          </a:prstGeom>
          <a:noFill/>
        </p:spPr>
        <p:txBody>
          <a:bodyPr wrap="square" rtlCol="0">
            <a:spAutoFit/>
          </a:bodyPr>
          <a:lstStyle/>
          <a:p>
            <a:r>
              <a:rPr lang="sv-SE" sz="1100" dirty="0" smtClean="0"/>
              <a:t>Perform test:</a:t>
            </a:r>
            <a:br>
              <a:rPr lang="sv-SE" sz="1100" dirty="0" smtClean="0"/>
            </a:br>
            <a:r>
              <a:rPr lang="sv-SE" sz="1100" dirty="0" smtClean="0"/>
              <a:t>Measurement systems and tools are efficient and control and give support during the test execution. </a:t>
            </a:r>
            <a:br>
              <a:rPr lang="sv-SE" sz="1100" dirty="0" smtClean="0"/>
            </a:br>
            <a:r>
              <a:rPr lang="sv-SE" sz="1100" dirty="0" smtClean="0"/>
              <a:t>E.g. test procedure, KPI, progress and status is available (results/running/faults found).</a:t>
            </a:r>
          </a:p>
        </p:txBody>
      </p:sp>
      <p:cxnSp>
        <p:nvCxnSpPr>
          <p:cNvPr id="23" name="Elbow Connector 22"/>
          <p:cNvCxnSpPr/>
          <p:nvPr/>
        </p:nvCxnSpPr>
        <p:spPr>
          <a:xfrm rot="5400000">
            <a:off x="2723627" y="3769380"/>
            <a:ext cx="658791" cy="1"/>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64023" y="2659363"/>
            <a:ext cx="1498398" cy="1785104"/>
          </a:xfrm>
          <a:prstGeom prst="rect">
            <a:avLst/>
          </a:prstGeom>
          <a:noFill/>
        </p:spPr>
        <p:txBody>
          <a:bodyPr wrap="square" rtlCol="0">
            <a:spAutoFit/>
          </a:bodyPr>
          <a:lstStyle/>
          <a:p>
            <a:r>
              <a:rPr lang="sv-SE" sz="1100" dirty="0" smtClean="0"/>
              <a:t>Data handling:</a:t>
            </a:r>
          </a:p>
          <a:p>
            <a:r>
              <a:rPr lang="sv-SE" sz="1100" dirty="0" smtClean="0"/>
              <a:t>Results and data are analyzed, documented and published. </a:t>
            </a:r>
            <a:br>
              <a:rPr lang="sv-SE" sz="1100" dirty="0" smtClean="0"/>
            </a:br>
            <a:r>
              <a:rPr lang="sv-SE" sz="1100" dirty="0" smtClean="0"/>
              <a:t>The data is also made available to upload for analysis or as input for future testing. </a:t>
            </a:r>
            <a:endParaRPr lang="sv-SE" sz="1000" dirty="0" smtClean="0"/>
          </a:p>
        </p:txBody>
      </p:sp>
      <p:cxnSp>
        <p:nvCxnSpPr>
          <p:cNvPr id="29" name="Elbow Connector 28"/>
          <p:cNvCxnSpPr>
            <a:stCxn id="81" idx="2"/>
            <a:endCxn id="6" idx="4"/>
          </p:cNvCxnSpPr>
          <p:nvPr/>
        </p:nvCxnSpPr>
        <p:spPr>
          <a:xfrm rot="5400000">
            <a:off x="6432631" y="3307044"/>
            <a:ext cx="543169" cy="2818015"/>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25661" y="3439983"/>
            <a:ext cx="0" cy="540327"/>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024116" y="4270592"/>
            <a:ext cx="583372" cy="553998"/>
          </a:xfrm>
          <a:prstGeom prst="rect">
            <a:avLst/>
          </a:prstGeom>
        </p:spPr>
        <p:txBody>
          <a:bodyPr wrap="square">
            <a:spAutoFit/>
          </a:bodyPr>
          <a:lstStyle/>
          <a:p>
            <a:r>
              <a:rPr lang="en-US" sz="600" dirty="0" smtClean="0"/>
              <a:t>Resources:</a:t>
            </a:r>
          </a:p>
          <a:p>
            <a:r>
              <a:rPr lang="en-US" sz="600" dirty="0" smtClean="0"/>
              <a:t>Driver, mechanics, area, tools, test leader </a:t>
            </a:r>
            <a:endParaRPr lang="sv-SE" sz="600" dirty="0"/>
          </a:p>
        </p:txBody>
      </p:sp>
      <p:sp>
        <p:nvSpPr>
          <p:cNvPr id="30" name="TextBox 29"/>
          <p:cNvSpPr txBox="1"/>
          <p:nvPr/>
        </p:nvSpPr>
        <p:spPr>
          <a:xfrm>
            <a:off x="-4162" y="77164"/>
            <a:ext cx="982633" cy="400110"/>
          </a:xfrm>
          <a:prstGeom prst="rect">
            <a:avLst/>
          </a:prstGeom>
          <a:solidFill>
            <a:schemeClr val="accent6">
              <a:lumMod val="60000"/>
              <a:lumOff val="40000"/>
            </a:schemeClr>
          </a:solidFill>
        </p:spPr>
        <p:txBody>
          <a:bodyPr wrap="square" rtlCol="0">
            <a:spAutoFit/>
          </a:bodyPr>
          <a:lstStyle/>
          <a:p>
            <a:r>
              <a:rPr lang="sv-SE" sz="2000" i="1" dirty="0" smtClean="0">
                <a:solidFill>
                  <a:srgbClr val="FF0000"/>
                </a:solidFill>
              </a:rPr>
              <a:t>TO-BE</a:t>
            </a:r>
          </a:p>
        </p:txBody>
      </p:sp>
      <p:sp>
        <p:nvSpPr>
          <p:cNvPr id="33" name="TextBox 32"/>
          <p:cNvSpPr txBox="1"/>
          <p:nvPr/>
        </p:nvSpPr>
        <p:spPr>
          <a:xfrm>
            <a:off x="2359084" y="1563540"/>
            <a:ext cx="1464739" cy="1862048"/>
          </a:xfrm>
          <a:prstGeom prst="rect">
            <a:avLst/>
          </a:prstGeom>
          <a:noFill/>
        </p:spPr>
        <p:txBody>
          <a:bodyPr wrap="square" rtlCol="0">
            <a:spAutoFit/>
          </a:bodyPr>
          <a:lstStyle/>
          <a:p>
            <a:r>
              <a:rPr lang="sv-SE" sz="1100" dirty="0" smtClean="0"/>
              <a:t>Plan activities and resources:</a:t>
            </a:r>
            <a:br>
              <a:rPr lang="sv-SE" sz="1100" dirty="0" smtClean="0"/>
            </a:br>
            <a:r>
              <a:rPr lang="sv-SE" sz="1100" dirty="0" smtClean="0"/>
              <a:t>All needed resources and budget is secured. </a:t>
            </a:r>
            <a:r>
              <a:rPr lang="sv-SE" sz="1100" dirty="0"/>
              <a:t/>
            </a:r>
            <a:br>
              <a:rPr lang="sv-SE" sz="1100" dirty="0"/>
            </a:br>
            <a:r>
              <a:rPr lang="sv-SE" sz="1100" dirty="0" smtClean="0"/>
              <a:t/>
            </a:r>
            <a:br>
              <a:rPr lang="sv-SE" sz="1100" dirty="0" smtClean="0"/>
            </a:br>
            <a:r>
              <a:rPr lang="sv-SE" sz="900" dirty="0" smtClean="0"/>
              <a:t>E.g</a:t>
            </a:r>
            <a:r>
              <a:rPr lang="sv-SE" sz="900" dirty="0"/>
              <a:t>. n-2/n-1 weeks follow-up with all stakeholders that </a:t>
            </a:r>
            <a:r>
              <a:rPr lang="sv-SE" sz="900" dirty="0" smtClean="0"/>
              <a:t>preparation is </a:t>
            </a:r>
            <a:r>
              <a:rPr lang="sv-SE" sz="900" dirty="0"/>
              <a:t>secured</a:t>
            </a:r>
            <a:r>
              <a:rPr lang="sv-SE" sz="1100" dirty="0"/>
              <a:t>.</a:t>
            </a:r>
          </a:p>
          <a:p>
            <a:endParaRPr lang="sv-SE" sz="1100" dirty="0" smtClean="0"/>
          </a:p>
        </p:txBody>
      </p:sp>
      <p:cxnSp>
        <p:nvCxnSpPr>
          <p:cNvPr id="14" name="Elbow Connector 13"/>
          <p:cNvCxnSpPr>
            <a:stCxn id="79" idx="2"/>
          </p:cNvCxnSpPr>
          <p:nvPr/>
        </p:nvCxnSpPr>
        <p:spPr>
          <a:xfrm rot="5400000">
            <a:off x="5519269" y="3681633"/>
            <a:ext cx="533291" cy="981414"/>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5949" y="568821"/>
            <a:ext cx="926857"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Define</a:t>
            </a:r>
          </a:p>
        </p:txBody>
      </p:sp>
      <p:sp>
        <p:nvSpPr>
          <p:cNvPr id="38" name="TextBox 37"/>
          <p:cNvSpPr txBox="1"/>
          <p:nvPr/>
        </p:nvSpPr>
        <p:spPr>
          <a:xfrm>
            <a:off x="1532591" y="575147"/>
            <a:ext cx="699230"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Plan</a:t>
            </a:r>
          </a:p>
        </p:txBody>
      </p:sp>
      <p:sp>
        <p:nvSpPr>
          <p:cNvPr id="39" name="TextBox 38"/>
          <p:cNvSpPr txBox="1"/>
          <p:nvPr/>
        </p:nvSpPr>
        <p:spPr>
          <a:xfrm>
            <a:off x="2943210" y="567634"/>
            <a:ext cx="1096775"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Prepare</a:t>
            </a:r>
          </a:p>
        </p:txBody>
      </p:sp>
      <p:sp>
        <p:nvSpPr>
          <p:cNvPr id="40" name="TextBox 39"/>
          <p:cNvSpPr txBox="1"/>
          <p:nvPr/>
        </p:nvSpPr>
        <p:spPr>
          <a:xfrm>
            <a:off x="4478061" y="421259"/>
            <a:ext cx="1197764" cy="707886"/>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Perform </a:t>
            </a:r>
            <a:br>
              <a:rPr lang="sv-SE" sz="2000" dirty="0" smtClean="0">
                <a:solidFill>
                  <a:srgbClr val="0070C0"/>
                </a:solidFill>
                <a:effectLst>
                  <a:outerShdw blurRad="38100" dist="38100" dir="2700000" algn="tl">
                    <a:srgbClr val="000000">
                      <a:alpha val="43137"/>
                    </a:srgbClr>
                  </a:outerShdw>
                </a:effectLst>
              </a:rPr>
            </a:br>
            <a:r>
              <a:rPr lang="sv-SE" sz="2000" dirty="0" smtClean="0">
                <a:solidFill>
                  <a:srgbClr val="0070C0"/>
                </a:solidFill>
                <a:effectLst>
                  <a:outerShdw blurRad="38100" dist="38100" dir="2700000" algn="tl">
                    <a:srgbClr val="000000">
                      <a:alpha val="43137"/>
                    </a:srgbClr>
                  </a:outerShdw>
                </a:effectLst>
              </a:rPr>
              <a:t>Collect</a:t>
            </a:r>
          </a:p>
        </p:txBody>
      </p:sp>
      <p:sp>
        <p:nvSpPr>
          <p:cNvPr id="41" name="TextBox 40"/>
          <p:cNvSpPr txBox="1"/>
          <p:nvPr/>
        </p:nvSpPr>
        <p:spPr>
          <a:xfrm>
            <a:off x="5675825" y="502268"/>
            <a:ext cx="3405099" cy="400110"/>
          </a:xfrm>
          <a:prstGeom prst="rect">
            <a:avLst/>
          </a:prstGeom>
          <a:noFill/>
        </p:spPr>
        <p:txBody>
          <a:bodyPr wrap="none" rtlCol="0">
            <a:spAutoFit/>
          </a:bodyPr>
          <a:lstStyle/>
          <a:p>
            <a:r>
              <a:rPr lang="sv-SE" sz="2000" dirty="0" smtClean="0">
                <a:solidFill>
                  <a:srgbClr val="0070C0"/>
                </a:solidFill>
                <a:effectLst>
                  <a:outerShdw blurRad="38100" dist="38100" dir="2700000" algn="tl">
                    <a:srgbClr val="000000">
                      <a:alpha val="43137"/>
                    </a:srgbClr>
                  </a:outerShdw>
                </a:effectLst>
              </a:rPr>
              <a:t>Analyze, Document &amp; Share</a:t>
            </a:r>
          </a:p>
        </p:txBody>
      </p:sp>
      <p:sp>
        <p:nvSpPr>
          <p:cNvPr id="7" name="Rectangle 6"/>
          <p:cNvSpPr/>
          <p:nvPr/>
        </p:nvSpPr>
        <p:spPr>
          <a:xfrm>
            <a:off x="5456402" y="1839723"/>
            <a:ext cx="1684230" cy="2177561"/>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42" name="Rectangle 41"/>
          <p:cNvSpPr/>
          <p:nvPr/>
        </p:nvSpPr>
        <p:spPr>
          <a:xfrm>
            <a:off x="4547125" y="320516"/>
            <a:ext cx="1059635" cy="950841"/>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Tree>
    <p:extLst>
      <p:ext uri="{BB962C8B-B14F-4D97-AF65-F5344CB8AC3E}">
        <p14:creationId xmlns:p14="http://schemas.microsoft.com/office/powerpoint/2010/main" val="2153373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79" y="1233377"/>
            <a:ext cx="8649200" cy="4807450"/>
          </a:xfrm>
        </p:spPr>
        <p:txBody>
          <a:bodyPr/>
          <a:lstStyle/>
          <a:p>
            <a:r>
              <a:rPr lang="sv-SE" dirty="0" smtClean="0"/>
              <a:t>Missing efficient solution  (AET/RT, Safety)</a:t>
            </a:r>
          </a:p>
          <a:p>
            <a:r>
              <a:rPr lang="sv-SE" dirty="0" smtClean="0"/>
              <a:t>Improved work flow</a:t>
            </a:r>
          </a:p>
          <a:p>
            <a:r>
              <a:rPr lang="sv-SE" dirty="0" smtClean="0"/>
              <a:t>Changing surrounding     (GHOST, GTDM, TCP, PROTOM, VLT...)</a:t>
            </a:r>
          </a:p>
          <a:p>
            <a:r>
              <a:rPr lang="sv-SE" dirty="0" smtClean="0"/>
              <a:t>Continious improvement of methods  (PVT, AET/RT, Safety)</a:t>
            </a:r>
          </a:p>
          <a:p>
            <a:pPr lvl="1"/>
            <a:r>
              <a:rPr lang="sv-SE" dirty="0" smtClean="0"/>
              <a:t>Platform/markets, dynamic test sequences</a:t>
            </a:r>
          </a:p>
          <a:p>
            <a:r>
              <a:rPr lang="sv-SE" dirty="0" smtClean="0"/>
              <a:t>More info about test    (test components, project mix, before/during/after)</a:t>
            </a:r>
          </a:p>
          <a:p>
            <a:r>
              <a:rPr lang="sv-SE" dirty="0" smtClean="0"/>
              <a:t>Test PAD’s for improved efficiency</a:t>
            </a:r>
          </a:p>
          <a:p>
            <a:r>
              <a:rPr lang="sv-SE" dirty="0" smtClean="0"/>
              <a:t>”EOL” according VIT application review  (RDM, eFACTS, PVT Manager)</a:t>
            </a:r>
          </a:p>
          <a:p>
            <a:endParaRPr lang="sv-SE" dirty="0" smtClean="0"/>
          </a:p>
          <a:p>
            <a:endParaRPr lang="sv-SE" dirty="0" smtClean="0"/>
          </a:p>
          <a:p>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337932" y="354150"/>
            <a:ext cx="8229600" cy="741003"/>
          </a:xfrm>
        </p:spPr>
        <p:txBody>
          <a:bodyPr/>
          <a:lstStyle/>
          <a:p>
            <a:r>
              <a:rPr lang="sv-SE" dirty="0" smtClean="0"/>
              <a:t>Why need for change?</a:t>
            </a:r>
            <a:endParaRPr lang="sv-SE" dirty="0"/>
          </a:p>
        </p:txBody>
      </p:sp>
    </p:spTree>
    <p:extLst>
      <p:ext uri="{BB962C8B-B14F-4D97-AF65-F5344CB8AC3E}">
        <p14:creationId xmlns:p14="http://schemas.microsoft.com/office/powerpoint/2010/main" val="113165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161855"/>
            <a:ext cx="3564032" cy="4867155"/>
          </a:xfrm>
        </p:spPr>
        <p:txBody>
          <a:bodyPr>
            <a:normAutofit/>
          </a:bodyPr>
          <a:lstStyle/>
          <a:p>
            <a:r>
              <a:rPr lang="sv-SE" dirty="0" smtClean="0"/>
              <a:t>Test Vehicle Viewer</a:t>
            </a:r>
          </a:p>
          <a:p>
            <a:pPr lvl="1"/>
            <a:r>
              <a:rPr lang="sv-SE" dirty="0"/>
              <a:t>Test status and progress</a:t>
            </a:r>
          </a:p>
          <a:p>
            <a:pPr lvl="1"/>
            <a:r>
              <a:rPr lang="sv-SE" dirty="0"/>
              <a:t>KPI</a:t>
            </a:r>
          </a:p>
          <a:p>
            <a:r>
              <a:rPr lang="sv-SE" dirty="0" smtClean="0"/>
              <a:t>PROTUS</a:t>
            </a:r>
          </a:p>
          <a:p>
            <a:r>
              <a:rPr lang="sv-SE" dirty="0" smtClean="0"/>
              <a:t>Paper</a:t>
            </a:r>
          </a:p>
          <a:p>
            <a:pPr lvl="1"/>
            <a:r>
              <a:rPr lang="sv-SE" dirty="0" smtClean="0"/>
              <a:t>Km/cycles</a:t>
            </a:r>
          </a:p>
          <a:p>
            <a:pPr lvl="1"/>
            <a:r>
              <a:rPr lang="sv-SE" dirty="0" smtClean="0"/>
              <a:t>Fuel</a:t>
            </a:r>
          </a:p>
          <a:p>
            <a:pPr lvl="1"/>
            <a:r>
              <a:rPr lang="sv-SE" dirty="0" smtClean="0"/>
              <a:t>Driver report</a:t>
            </a:r>
          </a:p>
          <a:p>
            <a:pPr lvl="1"/>
            <a:endParaRPr lang="sv-SE" dirty="0" smtClean="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20</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337932" y="354150"/>
            <a:ext cx="8229600" cy="589013"/>
          </a:xfrm>
        </p:spPr>
        <p:txBody>
          <a:bodyPr/>
          <a:lstStyle/>
          <a:p>
            <a:r>
              <a:rPr lang="sv-SE" dirty="0" smtClean="0"/>
              <a:t>Perform, Collect and Follow-up</a:t>
            </a:r>
            <a:endParaRPr lang="sv-SE" dirty="0"/>
          </a:p>
        </p:txBody>
      </p:sp>
      <p:sp>
        <p:nvSpPr>
          <p:cNvPr id="8" name="TextBox 7"/>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9" name="Content Placeholder 1"/>
          <p:cNvSpPr txBox="1">
            <a:spLocks/>
          </p:cNvSpPr>
          <p:nvPr/>
        </p:nvSpPr>
        <p:spPr>
          <a:xfrm>
            <a:off x="4365792" y="1173578"/>
            <a:ext cx="3564032" cy="4867155"/>
          </a:xfrm>
          <a:prstGeom prst="rect">
            <a:avLst/>
          </a:prstGeom>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v-SE" dirty="0" smtClean="0"/>
              <a:t>Information board</a:t>
            </a:r>
          </a:p>
          <a:p>
            <a:pPr lvl="1"/>
            <a:r>
              <a:rPr lang="sv-SE" dirty="0" smtClean="0"/>
              <a:t>Weather</a:t>
            </a:r>
          </a:p>
          <a:p>
            <a:pPr lvl="1"/>
            <a:r>
              <a:rPr lang="sv-SE" dirty="0" smtClean="0"/>
              <a:t>Trucks running</a:t>
            </a:r>
          </a:p>
          <a:p>
            <a:pPr lvl="1"/>
            <a:r>
              <a:rPr lang="sv-SE" dirty="0" smtClean="0"/>
              <a:t>Work shop area</a:t>
            </a:r>
          </a:p>
          <a:p>
            <a:pPr lvl="1"/>
            <a:r>
              <a:rPr lang="sv-SE" dirty="0" smtClean="0"/>
              <a:t>Trailer</a:t>
            </a:r>
          </a:p>
          <a:p>
            <a:r>
              <a:rPr lang="sv-SE" dirty="0" smtClean="0"/>
              <a:t>Locate truck</a:t>
            </a:r>
            <a:endParaRPr lang="sv-SE" dirty="0"/>
          </a:p>
        </p:txBody>
      </p:sp>
    </p:spTree>
    <p:extLst>
      <p:ext uri="{BB962C8B-B14F-4D97-AF65-F5344CB8AC3E}">
        <p14:creationId xmlns:p14="http://schemas.microsoft.com/office/powerpoint/2010/main" val="3736572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670782"/>
          </a:xfrm>
        </p:spPr>
        <p:txBody>
          <a:bodyPr/>
          <a:lstStyle/>
          <a:p>
            <a:r>
              <a:rPr lang="sv-SE" dirty="0" smtClean="0"/>
              <a:t>Information board – info in work shops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21</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7" name="TextBox 6"/>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44" y="1141729"/>
            <a:ext cx="4766359" cy="2405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071" y="2344398"/>
            <a:ext cx="6674199" cy="373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806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354150"/>
            <a:ext cx="8882743" cy="1143000"/>
          </a:xfrm>
        </p:spPr>
        <p:txBody>
          <a:bodyPr/>
          <a:lstStyle/>
          <a:p>
            <a:r>
              <a:rPr lang="sv-SE" dirty="0" smtClean="0"/>
              <a:t>PIM PVT step 2 – Test Management Flow</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22</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12058" y="1112520"/>
            <a:ext cx="6474460" cy="4648200"/>
          </a:xfrm>
          <a:prstGeom prst="rect">
            <a:avLst/>
          </a:prstGeom>
        </p:spPr>
      </p:pic>
      <p:sp>
        <p:nvSpPr>
          <p:cNvPr id="7" name="TextBox 6"/>
          <p:cNvSpPr txBox="1"/>
          <p:nvPr/>
        </p:nvSpPr>
        <p:spPr>
          <a:xfrm>
            <a:off x="6608618" y="4862329"/>
            <a:ext cx="2172390" cy="923330"/>
          </a:xfrm>
          <a:prstGeom prst="rect">
            <a:avLst/>
          </a:prstGeom>
          <a:noFill/>
        </p:spPr>
        <p:txBody>
          <a:bodyPr wrap="none" rtlCol="0">
            <a:spAutoFit/>
          </a:bodyPr>
          <a:lstStyle/>
          <a:p>
            <a:r>
              <a:rPr lang="sv-SE" i="1" dirty="0" smtClean="0">
                <a:solidFill>
                  <a:srgbClr val="FF0000"/>
                </a:solidFill>
              </a:rPr>
              <a:t>Is NOT addressing:</a:t>
            </a:r>
          </a:p>
          <a:p>
            <a:r>
              <a:rPr lang="sv-SE" i="1" dirty="0" smtClean="0">
                <a:solidFill>
                  <a:srgbClr val="FF0000"/>
                </a:solidFill>
              </a:rPr>
              <a:t>- Resource planner</a:t>
            </a:r>
          </a:p>
          <a:p>
            <a:r>
              <a:rPr lang="sv-SE" i="1" dirty="0" smtClean="0">
                <a:solidFill>
                  <a:srgbClr val="FF0000"/>
                </a:solidFill>
              </a:rPr>
              <a:t>- Information board</a:t>
            </a:r>
          </a:p>
        </p:txBody>
      </p:sp>
    </p:spTree>
    <p:extLst>
      <p:ext uri="{BB962C8B-B14F-4D97-AF65-F5344CB8AC3E}">
        <p14:creationId xmlns:p14="http://schemas.microsoft.com/office/powerpoint/2010/main" val="670958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PIM PVT step 2 - Actors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23</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43096" y="1145512"/>
            <a:ext cx="7697036" cy="4632289"/>
          </a:xfrm>
          <a:prstGeom prst="rect">
            <a:avLst/>
          </a:prstGeom>
        </p:spPr>
      </p:pic>
    </p:spTree>
    <p:extLst>
      <p:ext uri="{BB962C8B-B14F-4D97-AF65-F5344CB8AC3E}">
        <p14:creationId xmlns:p14="http://schemas.microsoft.com/office/powerpoint/2010/main" val="381701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834570"/>
          </a:xfrm>
        </p:spPr>
        <p:txBody>
          <a:bodyPr/>
          <a:lstStyle/>
          <a:p>
            <a:r>
              <a:rPr lang="sv-SE" dirty="0" smtClean="0"/>
              <a:t>GUI example – in vehicle</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24</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grpSp>
        <p:nvGrpSpPr>
          <p:cNvPr id="6" name="Group 5"/>
          <p:cNvGrpSpPr/>
          <p:nvPr/>
        </p:nvGrpSpPr>
        <p:grpSpPr>
          <a:xfrm>
            <a:off x="691286" y="1346662"/>
            <a:ext cx="7629754" cy="4549313"/>
            <a:chOff x="0" y="0"/>
            <a:chExt cx="7704856" cy="4511701"/>
          </a:xfrm>
        </p:grpSpPr>
        <p:sp>
          <p:nvSpPr>
            <p:cNvPr id="7" name="Flowchart: Process 6"/>
            <p:cNvSpPr/>
            <p:nvPr/>
          </p:nvSpPr>
          <p:spPr>
            <a:xfrm>
              <a:off x="0" y="0"/>
              <a:ext cx="7704856" cy="4464496"/>
            </a:xfrm>
            <a:prstGeom prst="flowChartProcess">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100">
                  <a:effectLst/>
                  <a:latin typeface="Helvetica"/>
                  <a:ea typeface="Times New Roman"/>
                  <a:cs typeface="Times New Roman"/>
                </a:rPr>
                <a:t> </a:t>
              </a:r>
              <a:endParaRPr lang="sv-SE" sz="1100">
                <a:effectLst/>
                <a:latin typeface="Helvetica"/>
                <a:ea typeface="Times New Roman"/>
                <a:cs typeface="Times New Roman"/>
              </a:endParaRPr>
            </a:p>
          </p:txBody>
        </p:sp>
        <p:cxnSp>
          <p:nvCxnSpPr>
            <p:cNvPr id="8" name="Straight Connector 7"/>
            <p:cNvCxnSpPr/>
            <p:nvPr/>
          </p:nvCxnSpPr>
          <p:spPr>
            <a:xfrm>
              <a:off x="0" y="216024"/>
              <a:ext cx="7704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720080"/>
              <a:ext cx="5976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4320480"/>
              <a:ext cx="7704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76664" y="216024"/>
              <a:ext cx="0" cy="41044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8072" y="21602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8784" y="360040"/>
              <a:ext cx="2705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8784" y="478655"/>
              <a:ext cx="2705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8784" y="576064"/>
              <a:ext cx="2705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76664" y="3096344"/>
              <a:ext cx="1728192" cy="0"/>
            </a:xfrm>
            <a:prstGeom prst="line">
              <a:avLst/>
            </a:prstGeom>
            <a:ln w="9525" cmpd="thinThick"/>
          </p:spPr>
          <p:style>
            <a:lnRef idx="1">
              <a:schemeClr val="accent1"/>
            </a:lnRef>
            <a:fillRef idx="0">
              <a:schemeClr val="accent1"/>
            </a:fillRef>
            <a:effectRef idx="0">
              <a:schemeClr val="accent1"/>
            </a:effectRef>
            <a:fontRef idx="minor">
              <a:schemeClr val="tx1"/>
            </a:fontRef>
          </p:style>
        </p:cxnSp>
        <p:sp>
          <p:nvSpPr>
            <p:cNvPr id="17" name="TextBox 24"/>
            <p:cNvSpPr txBox="1"/>
            <p:nvPr/>
          </p:nvSpPr>
          <p:spPr>
            <a:xfrm>
              <a:off x="2232131" y="2270735"/>
              <a:ext cx="1642727" cy="506191"/>
            </a:xfrm>
            <a:prstGeom prst="rect">
              <a:avLst/>
            </a:prstGeom>
            <a:noFill/>
          </p:spPr>
          <p:txBody>
            <a:bodyPr wrap="square" rtlCol="0">
              <a:noAutofit/>
            </a:bodyPr>
            <a:lstStyle/>
            <a:p>
              <a:pPr>
                <a:spcAft>
                  <a:spcPts val="0"/>
                </a:spcAft>
              </a:pPr>
              <a:r>
                <a:rPr lang="sv-SE" sz="1800" kern="1200">
                  <a:solidFill>
                    <a:srgbClr val="000000"/>
                  </a:solidFill>
                  <a:effectLst/>
                  <a:latin typeface="Calibri"/>
                  <a:ea typeface="Times New Roman"/>
                  <a:cs typeface="Times New Roman"/>
                </a:rPr>
                <a:t>WorkSpace</a:t>
              </a:r>
              <a:endParaRPr lang="sv-SE" sz="1200">
                <a:effectLst/>
                <a:latin typeface="Times New Roman"/>
                <a:ea typeface="Times New Roman"/>
              </a:endParaRPr>
            </a:p>
          </p:txBody>
        </p:sp>
        <p:sp>
          <p:nvSpPr>
            <p:cNvPr id="18" name="TextBox 25"/>
            <p:cNvSpPr txBox="1"/>
            <p:nvPr/>
          </p:nvSpPr>
          <p:spPr>
            <a:xfrm>
              <a:off x="6408378" y="503279"/>
              <a:ext cx="1145970" cy="922709"/>
            </a:xfrm>
            <a:prstGeom prst="rect">
              <a:avLst/>
            </a:prstGeom>
            <a:noFill/>
          </p:spPr>
          <p:txBody>
            <a:bodyPr wrap="square" rtlCol="0">
              <a:noAutofit/>
            </a:bodyPr>
            <a:lstStyle/>
            <a:p>
              <a:pPr>
                <a:spcAft>
                  <a:spcPts val="0"/>
                </a:spcAft>
              </a:pPr>
              <a:r>
                <a:rPr lang="sv-SE" sz="1800" kern="1200">
                  <a:solidFill>
                    <a:srgbClr val="000000"/>
                  </a:solidFill>
                  <a:effectLst/>
                  <a:latin typeface="Calibri"/>
                  <a:ea typeface="Times New Roman"/>
                  <a:cs typeface="Times New Roman"/>
                </a:rPr>
                <a:t>TestFlow</a:t>
              </a:r>
              <a:endParaRPr lang="sv-SE" sz="1200">
                <a:effectLst/>
                <a:latin typeface="Times New Roman"/>
                <a:ea typeface="Times New Roman"/>
              </a:endParaRPr>
            </a:p>
            <a:p>
              <a:pPr algn="ctr">
                <a:spcAft>
                  <a:spcPts val="0"/>
                </a:spcAft>
              </a:pPr>
              <a:r>
                <a:rPr lang="sv-SE" sz="1200" kern="1200">
                  <a:solidFill>
                    <a:srgbClr val="000000"/>
                  </a:solidFill>
                  <a:effectLst/>
                  <a:latin typeface="Calibri"/>
                  <a:ea typeface="Times New Roman"/>
                  <a:cs typeface="Times New Roman"/>
                </a:rPr>
                <a:t>(optional)</a:t>
              </a:r>
              <a:endParaRPr lang="sv-SE" sz="1200">
                <a:effectLst/>
                <a:latin typeface="Times New Roman"/>
                <a:ea typeface="Times New Roman"/>
              </a:endParaRPr>
            </a:p>
          </p:txBody>
        </p:sp>
        <p:sp>
          <p:nvSpPr>
            <p:cNvPr id="19" name="TextBox 27"/>
            <p:cNvSpPr txBox="1"/>
            <p:nvPr/>
          </p:nvSpPr>
          <p:spPr>
            <a:xfrm>
              <a:off x="2873273" y="4257701"/>
              <a:ext cx="818848" cy="254000"/>
            </a:xfrm>
            <a:prstGeom prst="rect">
              <a:avLst/>
            </a:prstGeom>
            <a:noFill/>
          </p:spPr>
          <p:txBody>
            <a:bodyPr wrap="square" rtlCol="0">
              <a:noAutofit/>
            </a:bodyPr>
            <a:lstStyle/>
            <a:p>
              <a:pPr>
                <a:spcAft>
                  <a:spcPts val="0"/>
                </a:spcAft>
              </a:pPr>
              <a:r>
                <a:rPr lang="sv-SE" sz="1050" kern="1200" dirty="0">
                  <a:solidFill>
                    <a:srgbClr val="000000"/>
                  </a:solidFill>
                  <a:effectLst/>
                  <a:latin typeface="Calibri"/>
                  <a:ea typeface="Times New Roman"/>
                  <a:cs typeface="Times New Roman"/>
                </a:rPr>
                <a:t>InfoBar</a:t>
              </a:r>
              <a:endParaRPr lang="sv-SE" sz="1200" dirty="0">
                <a:effectLst/>
                <a:latin typeface="Times New Roman"/>
                <a:ea typeface="Times New Roman"/>
              </a:endParaRPr>
            </a:p>
          </p:txBody>
        </p:sp>
        <p:sp>
          <p:nvSpPr>
            <p:cNvPr id="20" name="TextBox 28"/>
            <p:cNvSpPr txBox="1"/>
            <p:nvPr/>
          </p:nvSpPr>
          <p:spPr>
            <a:xfrm>
              <a:off x="2270357" y="298773"/>
              <a:ext cx="2548796" cy="339725"/>
            </a:xfrm>
            <a:prstGeom prst="rect">
              <a:avLst/>
            </a:prstGeom>
            <a:noFill/>
          </p:spPr>
          <p:txBody>
            <a:bodyPr wrap="square" rtlCol="0">
              <a:noAutofit/>
            </a:bodyPr>
            <a:lstStyle/>
            <a:p>
              <a:pPr>
                <a:spcAft>
                  <a:spcPts val="0"/>
                </a:spcAft>
              </a:pPr>
              <a:r>
                <a:rPr lang="sv-SE" sz="1600" kern="1200">
                  <a:solidFill>
                    <a:srgbClr val="000000"/>
                  </a:solidFill>
                  <a:effectLst/>
                  <a:latin typeface="Calibri"/>
                  <a:ea typeface="Times New Roman"/>
                  <a:cs typeface="Times New Roman"/>
                </a:rPr>
                <a:t>Shortcut Menu</a:t>
              </a:r>
              <a:endParaRPr lang="sv-SE" sz="1200">
                <a:effectLst/>
                <a:latin typeface="Times New Roman"/>
                <a:ea typeface="Times New Roman"/>
              </a:endParaRPr>
            </a:p>
          </p:txBody>
        </p:sp>
        <p:sp>
          <p:nvSpPr>
            <p:cNvPr id="21" name="TextBox 30"/>
            <p:cNvSpPr txBox="1"/>
            <p:nvPr/>
          </p:nvSpPr>
          <p:spPr>
            <a:xfrm>
              <a:off x="6487754" y="1944205"/>
              <a:ext cx="834390" cy="246380"/>
            </a:xfrm>
            <a:prstGeom prst="rect">
              <a:avLst/>
            </a:prstGeom>
            <a:noFill/>
          </p:spPr>
          <p:txBody>
            <a:bodyPr wrap="square" rtlCol="0">
              <a:noAutofit/>
            </a:bodyPr>
            <a:lstStyle/>
            <a:p>
              <a:pPr>
                <a:spcAft>
                  <a:spcPts val="0"/>
                </a:spcAft>
              </a:pPr>
              <a:r>
                <a:rPr lang="sv-SE" sz="1000" kern="1200">
                  <a:solidFill>
                    <a:srgbClr val="000000"/>
                  </a:solidFill>
                  <a:effectLst/>
                  <a:latin typeface="Calibri"/>
                  <a:ea typeface="Times New Roman"/>
                  <a:cs typeface="Times New Roman"/>
                </a:rPr>
                <a:t>Bound items</a:t>
              </a:r>
              <a:endParaRPr lang="sv-SE" sz="1200">
                <a:effectLst/>
                <a:latin typeface="Times New Roman"/>
                <a:ea typeface="Times New Roman"/>
              </a:endParaRPr>
            </a:p>
          </p:txBody>
        </p:sp>
        <p:sp>
          <p:nvSpPr>
            <p:cNvPr id="22" name="TextBox 31"/>
            <p:cNvSpPr txBox="1"/>
            <p:nvPr/>
          </p:nvSpPr>
          <p:spPr>
            <a:xfrm>
              <a:off x="6485381" y="3600379"/>
              <a:ext cx="727075" cy="246380"/>
            </a:xfrm>
            <a:prstGeom prst="rect">
              <a:avLst/>
            </a:prstGeom>
            <a:noFill/>
          </p:spPr>
          <p:txBody>
            <a:bodyPr wrap="square" rtlCol="0">
              <a:noAutofit/>
            </a:bodyPr>
            <a:lstStyle/>
            <a:p>
              <a:pPr>
                <a:spcAft>
                  <a:spcPts val="0"/>
                </a:spcAft>
              </a:pPr>
              <a:r>
                <a:rPr lang="sv-SE" sz="1000" kern="1200">
                  <a:solidFill>
                    <a:srgbClr val="000000"/>
                  </a:solidFill>
                  <a:effectLst/>
                  <a:latin typeface="Calibri"/>
                  <a:ea typeface="Times New Roman"/>
                  <a:cs typeface="Times New Roman"/>
                </a:rPr>
                <a:t>Free items</a:t>
              </a:r>
              <a:endParaRPr lang="sv-SE" sz="1200">
                <a:effectLst/>
                <a:latin typeface="Times New Roman"/>
                <a:ea typeface="Times New Roman"/>
              </a:endParaRPr>
            </a:p>
          </p:txBody>
        </p:sp>
      </p:grpSp>
    </p:spTree>
    <p:extLst>
      <p:ext uri="{BB962C8B-B14F-4D97-AF65-F5344CB8AC3E}">
        <p14:creationId xmlns:p14="http://schemas.microsoft.com/office/powerpoint/2010/main" val="922177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p>
            <a:fld id="{394AB315-E20E-4D83-BD01-AD3F862EE5EA}" type="slidenum">
              <a:rPr lang="en-US" noProof="0" smtClean="0"/>
              <a:pPr/>
              <a:t>25</a:t>
            </a:fld>
            <a:endParaRPr lang="en-US" noProof="0" dirty="0"/>
          </a:p>
        </p:txBody>
      </p:sp>
      <p:sp>
        <p:nvSpPr>
          <p:cNvPr id="4" name="Date Placeholder 3"/>
          <p:cNvSpPr>
            <a:spLocks noGrp="1"/>
          </p:cNvSpPr>
          <p:nvPr>
            <p:ph type="dt" sz="half" idx="12"/>
          </p:nvPr>
        </p:nvSpPr>
        <p:spPr/>
        <p:txBody>
          <a:bodyPr/>
          <a:lstStyle/>
          <a:p>
            <a:r>
              <a:rPr lang="sv-SE" noProof="0" smtClean="0"/>
              <a:t>2015-05-08</a:t>
            </a:r>
            <a:endParaRPr lang="en-US" noProof="0" dirty="0"/>
          </a:p>
        </p:txBody>
      </p:sp>
      <p:sp>
        <p:nvSpPr>
          <p:cNvPr id="5" name="TextBox 4"/>
          <p:cNvSpPr txBox="1"/>
          <p:nvPr/>
        </p:nvSpPr>
        <p:spPr>
          <a:xfrm>
            <a:off x="408302" y="232634"/>
            <a:ext cx="1520745" cy="400110"/>
          </a:xfrm>
          <a:prstGeom prst="rect">
            <a:avLst/>
          </a:prstGeom>
          <a:solidFill>
            <a:srgbClr val="92D050"/>
          </a:solidFill>
        </p:spPr>
        <p:txBody>
          <a:bodyPr wrap="square" rtlCol="0">
            <a:spAutoFit/>
          </a:bodyPr>
          <a:lstStyle/>
          <a:p>
            <a:r>
              <a:rPr lang="sv-SE" sz="2000" dirty="0" smtClean="0"/>
              <a:t>Home page</a:t>
            </a:r>
          </a:p>
        </p:txBody>
      </p:sp>
      <p:sp>
        <p:nvSpPr>
          <p:cNvPr id="6" name="TextBox 5"/>
          <p:cNvSpPr txBox="1"/>
          <p:nvPr/>
        </p:nvSpPr>
        <p:spPr>
          <a:xfrm>
            <a:off x="408302" y="1130531"/>
            <a:ext cx="654795" cy="400110"/>
          </a:xfrm>
          <a:prstGeom prst="rect">
            <a:avLst/>
          </a:prstGeom>
          <a:noFill/>
        </p:spPr>
        <p:txBody>
          <a:bodyPr wrap="none" rtlCol="0">
            <a:spAutoFit/>
          </a:bodyPr>
          <a:lstStyle/>
          <a:p>
            <a:r>
              <a:rPr lang="sv-SE" sz="2000" i="1" dirty="0" smtClean="0"/>
              <a:t>Test</a:t>
            </a:r>
          </a:p>
        </p:txBody>
      </p:sp>
      <p:sp>
        <p:nvSpPr>
          <p:cNvPr id="7" name="TextBox 6"/>
          <p:cNvSpPr txBox="1"/>
          <p:nvPr/>
        </p:nvSpPr>
        <p:spPr>
          <a:xfrm>
            <a:off x="408302" y="2579716"/>
            <a:ext cx="1465466" cy="400110"/>
          </a:xfrm>
          <a:prstGeom prst="rect">
            <a:avLst/>
          </a:prstGeom>
          <a:noFill/>
        </p:spPr>
        <p:txBody>
          <a:bodyPr wrap="none" rtlCol="0">
            <a:spAutoFit/>
          </a:bodyPr>
          <a:lstStyle/>
          <a:p>
            <a:r>
              <a:rPr lang="sv-SE" sz="2000" i="1" dirty="0" smtClean="0"/>
              <a:t>Information</a:t>
            </a:r>
          </a:p>
        </p:txBody>
      </p:sp>
      <p:sp>
        <p:nvSpPr>
          <p:cNvPr id="8" name="TextBox 7"/>
          <p:cNvSpPr txBox="1"/>
          <p:nvPr/>
        </p:nvSpPr>
        <p:spPr>
          <a:xfrm>
            <a:off x="586043" y="4731757"/>
            <a:ext cx="1535998" cy="400110"/>
          </a:xfrm>
          <a:prstGeom prst="rect">
            <a:avLst/>
          </a:prstGeom>
          <a:noFill/>
        </p:spPr>
        <p:txBody>
          <a:bodyPr wrap="none" rtlCol="0">
            <a:spAutoFit/>
          </a:bodyPr>
          <a:lstStyle/>
          <a:p>
            <a:r>
              <a:rPr lang="sv-SE" sz="2000" i="1" dirty="0" smtClean="0"/>
              <a:t>Issue report</a:t>
            </a:r>
          </a:p>
        </p:txBody>
      </p:sp>
      <p:sp>
        <p:nvSpPr>
          <p:cNvPr id="9" name="Content Placeholder 1"/>
          <p:cNvSpPr txBox="1">
            <a:spLocks/>
          </p:cNvSpPr>
          <p:nvPr/>
        </p:nvSpPr>
        <p:spPr>
          <a:xfrm>
            <a:off x="602036" y="1540220"/>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t>Start new</a:t>
            </a:r>
            <a:endParaRPr lang="sv-SE" dirty="0"/>
          </a:p>
        </p:txBody>
      </p:sp>
      <p:sp>
        <p:nvSpPr>
          <p:cNvPr id="10" name="Content Placeholder 1"/>
          <p:cNvSpPr txBox="1">
            <a:spLocks/>
          </p:cNvSpPr>
          <p:nvPr/>
        </p:nvSpPr>
        <p:spPr>
          <a:xfrm>
            <a:off x="2275180" y="1545356"/>
            <a:ext cx="1091475"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Pause</a:t>
            </a:r>
            <a:endParaRPr lang="sv-SE" dirty="0"/>
          </a:p>
        </p:txBody>
      </p:sp>
      <p:sp>
        <p:nvSpPr>
          <p:cNvPr id="11" name="Content Placeholder 1"/>
          <p:cNvSpPr txBox="1">
            <a:spLocks/>
          </p:cNvSpPr>
          <p:nvPr/>
        </p:nvSpPr>
        <p:spPr>
          <a:xfrm>
            <a:off x="3519054" y="1545356"/>
            <a:ext cx="1325748"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Continue</a:t>
            </a:r>
          </a:p>
        </p:txBody>
      </p:sp>
      <p:sp>
        <p:nvSpPr>
          <p:cNvPr id="13" name="Content Placeholder 1"/>
          <p:cNvSpPr txBox="1">
            <a:spLocks/>
          </p:cNvSpPr>
          <p:nvPr/>
        </p:nvSpPr>
        <p:spPr>
          <a:xfrm>
            <a:off x="563375" y="3177422"/>
            <a:ext cx="1559406" cy="465515"/>
          </a:xfrm>
          <a:prstGeom prst="rect">
            <a:avLst/>
          </a:prstGeom>
          <a:solidFill>
            <a:srgbClr val="FFFF00"/>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Important</a:t>
            </a:r>
            <a:endParaRPr lang="sv-SE" dirty="0"/>
          </a:p>
        </p:txBody>
      </p:sp>
      <p:sp>
        <p:nvSpPr>
          <p:cNvPr id="14" name="Content Placeholder 1"/>
          <p:cNvSpPr txBox="1">
            <a:spLocks/>
          </p:cNvSpPr>
          <p:nvPr/>
        </p:nvSpPr>
        <p:spPr>
          <a:xfrm>
            <a:off x="2275179" y="3177422"/>
            <a:ext cx="1315917"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Vehicle</a:t>
            </a:r>
            <a:endParaRPr lang="sv-SE" dirty="0"/>
          </a:p>
        </p:txBody>
      </p:sp>
      <p:sp>
        <p:nvSpPr>
          <p:cNvPr id="15" name="Content Placeholder 1"/>
          <p:cNvSpPr txBox="1">
            <a:spLocks/>
          </p:cNvSpPr>
          <p:nvPr/>
        </p:nvSpPr>
        <p:spPr>
          <a:xfrm>
            <a:off x="5037777" y="3177421"/>
            <a:ext cx="1173348"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sz="1400" dirty="0" smtClean="0"/>
              <a:t>Country</a:t>
            </a:r>
            <a:br>
              <a:rPr lang="sv-SE" sz="1400" dirty="0" smtClean="0"/>
            </a:br>
            <a:r>
              <a:rPr lang="sv-SE" sz="1400" dirty="0" smtClean="0"/>
              <a:t>specific</a:t>
            </a:r>
            <a:endParaRPr lang="sv-SE" sz="1400" dirty="0"/>
          </a:p>
        </p:txBody>
      </p:sp>
      <p:sp>
        <p:nvSpPr>
          <p:cNvPr id="16" name="Content Placeholder 1"/>
          <p:cNvSpPr txBox="1">
            <a:spLocks/>
          </p:cNvSpPr>
          <p:nvPr/>
        </p:nvSpPr>
        <p:spPr>
          <a:xfrm>
            <a:off x="3735185" y="3878341"/>
            <a:ext cx="1173348"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Test</a:t>
            </a:r>
            <a:endParaRPr lang="sv-SE" dirty="0"/>
          </a:p>
        </p:txBody>
      </p:sp>
      <p:sp>
        <p:nvSpPr>
          <p:cNvPr id="17" name="Content Placeholder 1"/>
          <p:cNvSpPr txBox="1">
            <a:spLocks/>
          </p:cNvSpPr>
          <p:nvPr/>
        </p:nvSpPr>
        <p:spPr>
          <a:xfrm>
            <a:off x="5037777" y="3878018"/>
            <a:ext cx="1173348"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Project</a:t>
            </a:r>
            <a:endParaRPr lang="sv-SE" dirty="0"/>
          </a:p>
        </p:txBody>
      </p:sp>
      <p:sp>
        <p:nvSpPr>
          <p:cNvPr id="18" name="Content Placeholder 1"/>
          <p:cNvSpPr txBox="1">
            <a:spLocks/>
          </p:cNvSpPr>
          <p:nvPr/>
        </p:nvSpPr>
        <p:spPr>
          <a:xfrm>
            <a:off x="2275180" y="3867969"/>
            <a:ext cx="1315916" cy="676913"/>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PROTUS reports</a:t>
            </a:r>
            <a:endParaRPr lang="sv-SE" dirty="0"/>
          </a:p>
        </p:txBody>
      </p:sp>
      <p:sp>
        <p:nvSpPr>
          <p:cNvPr id="19" name="Content Placeholder 1"/>
          <p:cNvSpPr txBox="1">
            <a:spLocks/>
          </p:cNvSpPr>
          <p:nvPr/>
        </p:nvSpPr>
        <p:spPr>
          <a:xfrm>
            <a:off x="5565679" y="5309896"/>
            <a:ext cx="1559406" cy="676913"/>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Cycles/km</a:t>
            </a:r>
            <a:br>
              <a:rPr lang="sv-SE" dirty="0" smtClean="0"/>
            </a:br>
            <a:r>
              <a:rPr lang="sv-SE" dirty="0" smtClean="0"/>
              <a:t>fluids</a:t>
            </a:r>
            <a:endParaRPr lang="sv-SE" dirty="0"/>
          </a:p>
        </p:txBody>
      </p:sp>
      <p:sp>
        <p:nvSpPr>
          <p:cNvPr id="20" name="Content Placeholder 1"/>
          <p:cNvSpPr txBox="1">
            <a:spLocks/>
          </p:cNvSpPr>
          <p:nvPr/>
        </p:nvSpPr>
        <p:spPr>
          <a:xfrm>
            <a:off x="2275180" y="5314746"/>
            <a:ext cx="1559406" cy="676913"/>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Picture</a:t>
            </a:r>
            <a:br>
              <a:rPr lang="sv-SE" dirty="0" smtClean="0"/>
            </a:br>
            <a:r>
              <a:rPr lang="sv-SE" dirty="0" smtClean="0"/>
              <a:t>Video</a:t>
            </a:r>
            <a:endParaRPr lang="sv-SE" dirty="0"/>
          </a:p>
        </p:txBody>
      </p:sp>
      <p:sp>
        <p:nvSpPr>
          <p:cNvPr id="21" name="Content Placeholder 1"/>
          <p:cNvSpPr txBox="1">
            <a:spLocks/>
          </p:cNvSpPr>
          <p:nvPr/>
        </p:nvSpPr>
        <p:spPr>
          <a:xfrm>
            <a:off x="3912699" y="5306983"/>
            <a:ext cx="1559406" cy="676913"/>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Service</a:t>
            </a:r>
            <a:endParaRPr lang="sv-SE" dirty="0"/>
          </a:p>
        </p:txBody>
      </p:sp>
      <p:cxnSp>
        <p:nvCxnSpPr>
          <p:cNvPr id="23" name="Straight Connector 22"/>
          <p:cNvCxnSpPr/>
          <p:nvPr/>
        </p:nvCxnSpPr>
        <p:spPr>
          <a:xfrm>
            <a:off x="408302" y="2344189"/>
            <a:ext cx="8328374"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8302" y="4666211"/>
            <a:ext cx="8328374"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2898" y="124912"/>
            <a:ext cx="2416046" cy="830997"/>
          </a:xfrm>
          <a:prstGeom prst="rect">
            <a:avLst/>
          </a:prstGeom>
          <a:noFill/>
        </p:spPr>
        <p:txBody>
          <a:bodyPr wrap="none" rtlCol="0">
            <a:spAutoFit/>
          </a:bodyPr>
          <a:lstStyle/>
          <a:p>
            <a:r>
              <a:rPr lang="sv-SE" sz="1600" i="1" dirty="0" smtClean="0"/>
              <a:t>Vehicle: 	FH-123</a:t>
            </a:r>
          </a:p>
          <a:p>
            <a:r>
              <a:rPr lang="sv-SE" sz="1600" i="1" dirty="0" smtClean="0"/>
              <a:t>Test: 	AET500</a:t>
            </a:r>
          </a:p>
          <a:p>
            <a:r>
              <a:rPr lang="sv-SE" sz="1600" i="1" dirty="0" smtClean="0"/>
              <a:t>Driver: 	Kalle Karlsson</a:t>
            </a:r>
          </a:p>
        </p:txBody>
      </p:sp>
      <p:sp>
        <p:nvSpPr>
          <p:cNvPr id="26" name="Content Placeholder 1"/>
          <p:cNvSpPr txBox="1">
            <a:spLocks/>
          </p:cNvSpPr>
          <p:nvPr/>
        </p:nvSpPr>
        <p:spPr>
          <a:xfrm>
            <a:off x="582705" y="5284409"/>
            <a:ext cx="1559406" cy="676913"/>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Status</a:t>
            </a:r>
            <a:endParaRPr lang="sv-SE" dirty="0"/>
          </a:p>
        </p:txBody>
      </p:sp>
      <p:sp>
        <p:nvSpPr>
          <p:cNvPr id="27" name="Content Placeholder 1"/>
          <p:cNvSpPr txBox="1">
            <a:spLocks/>
          </p:cNvSpPr>
          <p:nvPr/>
        </p:nvSpPr>
        <p:spPr>
          <a:xfrm>
            <a:off x="6345382" y="3878341"/>
            <a:ext cx="1305329"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Statistics</a:t>
            </a:r>
            <a:endParaRPr lang="sv-SE" dirty="0"/>
          </a:p>
        </p:txBody>
      </p:sp>
      <p:sp>
        <p:nvSpPr>
          <p:cNvPr id="28" name="Content Placeholder 1"/>
          <p:cNvSpPr txBox="1">
            <a:spLocks/>
          </p:cNvSpPr>
          <p:nvPr/>
        </p:nvSpPr>
        <p:spPr>
          <a:xfrm>
            <a:off x="3735185" y="3195197"/>
            <a:ext cx="1173348"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Manual</a:t>
            </a:r>
            <a:endParaRPr lang="sv-SE" dirty="0"/>
          </a:p>
        </p:txBody>
      </p:sp>
      <p:sp>
        <p:nvSpPr>
          <p:cNvPr id="29" name="Content Placeholder 1"/>
          <p:cNvSpPr txBox="1">
            <a:spLocks/>
          </p:cNvSpPr>
          <p:nvPr/>
        </p:nvSpPr>
        <p:spPr>
          <a:xfrm>
            <a:off x="7264696" y="4931812"/>
            <a:ext cx="1512652"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Read DTC</a:t>
            </a:r>
          </a:p>
        </p:txBody>
      </p:sp>
      <p:sp>
        <p:nvSpPr>
          <p:cNvPr id="30" name="Content Placeholder 1"/>
          <p:cNvSpPr txBox="1">
            <a:spLocks/>
          </p:cNvSpPr>
          <p:nvPr/>
        </p:nvSpPr>
        <p:spPr>
          <a:xfrm>
            <a:off x="7264696" y="5518381"/>
            <a:ext cx="1796309"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Read HW/SW</a:t>
            </a:r>
          </a:p>
        </p:txBody>
      </p:sp>
      <p:sp>
        <p:nvSpPr>
          <p:cNvPr id="31" name="Content Placeholder 1"/>
          <p:cNvSpPr txBox="1">
            <a:spLocks/>
          </p:cNvSpPr>
          <p:nvPr/>
        </p:nvSpPr>
        <p:spPr>
          <a:xfrm>
            <a:off x="4961577" y="1550492"/>
            <a:ext cx="1655354"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Switch driver</a:t>
            </a:r>
          </a:p>
        </p:txBody>
      </p:sp>
      <p:sp>
        <p:nvSpPr>
          <p:cNvPr id="32" name="Content Placeholder 1"/>
          <p:cNvSpPr txBox="1">
            <a:spLocks/>
          </p:cNvSpPr>
          <p:nvPr/>
        </p:nvSpPr>
        <p:spPr>
          <a:xfrm>
            <a:off x="6345381" y="3195196"/>
            <a:ext cx="1260763" cy="465515"/>
          </a:xfrm>
          <a:prstGeom prst="rect">
            <a:avLst/>
          </a:prstGeom>
          <a:solidFill>
            <a:schemeClr val="accent3">
              <a:lumMod val="60000"/>
              <a:lumOff val="40000"/>
            </a:schemeClr>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smtClean="0"/>
              <a:t>Dynafleet</a:t>
            </a:r>
            <a:endParaRPr lang="sv-SE" dirty="0"/>
          </a:p>
        </p:txBody>
      </p:sp>
      <p:sp>
        <p:nvSpPr>
          <p:cNvPr id="33" name="Content Placeholder 1"/>
          <p:cNvSpPr txBox="1">
            <a:spLocks/>
          </p:cNvSpPr>
          <p:nvPr/>
        </p:nvSpPr>
        <p:spPr>
          <a:xfrm>
            <a:off x="602220" y="3867968"/>
            <a:ext cx="1539891" cy="676914"/>
          </a:xfrm>
          <a:prstGeom prst="rect">
            <a:avLst/>
          </a:prstGeom>
          <a:solidFill>
            <a:srgbClr val="FFFF00"/>
          </a:solidFill>
        </p:spPr>
        <p:txBody>
          <a:bodyPr vert="horz" lIns="91440" tIns="45720" rIns="91440" bIns="45720" rtlCol="0">
            <a:no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sz="1800" dirty="0" smtClean="0"/>
              <a:t>Solved issues</a:t>
            </a:r>
            <a:endParaRPr lang="sv-SE" sz="1800" dirty="0"/>
          </a:p>
        </p:txBody>
      </p:sp>
      <p:sp>
        <p:nvSpPr>
          <p:cNvPr id="34" name="TextBox 33"/>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35" name="TextBox 34"/>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1833570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26</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6184550" y="5392010"/>
            <a:ext cx="2829217" cy="616000"/>
          </a:xfrm>
          <a:solidFill>
            <a:srgbClr val="FF0000"/>
          </a:solidFill>
          <a:ln>
            <a:solidFill>
              <a:schemeClr val="accent1"/>
            </a:solidFill>
          </a:ln>
        </p:spPr>
        <p:txBody>
          <a:bodyPr/>
          <a:lstStyle/>
          <a:p>
            <a:r>
              <a:rPr lang="sv-SE" dirty="0" smtClean="0">
                <a:solidFill>
                  <a:schemeClr val="tx1"/>
                </a:solidFill>
              </a:rPr>
              <a:t>Fault report</a:t>
            </a:r>
            <a:endParaRPr lang="sv-SE" dirty="0">
              <a:solidFill>
                <a:schemeClr val="tx1"/>
              </a:solidFill>
            </a:endParaRPr>
          </a:p>
        </p:txBody>
      </p:sp>
      <p:sp>
        <p:nvSpPr>
          <p:cNvPr id="7" name="Title 5"/>
          <p:cNvSpPr txBox="1">
            <a:spLocks/>
          </p:cNvSpPr>
          <p:nvPr/>
        </p:nvSpPr>
        <p:spPr>
          <a:xfrm>
            <a:off x="6184551" y="124689"/>
            <a:ext cx="2829217" cy="616000"/>
          </a:xfrm>
          <a:prstGeom prst="rect">
            <a:avLst/>
          </a:prstGeom>
          <a:solidFill>
            <a:srgbClr val="92D050"/>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solidFill>
                  <a:schemeClr val="tx1"/>
                </a:solidFill>
              </a:rPr>
              <a:t>TC OK</a:t>
            </a:r>
            <a:endParaRPr lang="sv-SE" dirty="0">
              <a:solidFill>
                <a:schemeClr val="tx1"/>
              </a:solidFill>
            </a:endParaRPr>
          </a:p>
        </p:txBody>
      </p:sp>
      <p:sp>
        <p:nvSpPr>
          <p:cNvPr id="8" name="Title 5"/>
          <p:cNvSpPr txBox="1">
            <a:spLocks/>
          </p:cNvSpPr>
          <p:nvPr/>
        </p:nvSpPr>
        <p:spPr>
          <a:xfrm>
            <a:off x="6184556" y="958529"/>
            <a:ext cx="2829217" cy="616000"/>
          </a:xfrm>
          <a:prstGeom prst="rect">
            <a:avLst/>
          </a:prstGeom>
          <a:solidFill>
            <a:schemeClr val="accent3">
              <a:lumMod val="40000"/>
              <a:lumOff val="60000"/>
            </a:schemeClr>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000" dirty="0" smtClean="0">
                <a:solidFill>
                  <a:schemeClr val="tx1"/>
                </a:solidFill>
              </a:rPr>
              <a:t>Actual/Target speed</a:t>
            </a:r>
            <a:endParaRPr lang="sv-SE" sz="2000" dirty="0">
              <a:solidFill>
                <a:schemeClr val="tx1"/>
              </a:solidFill>
            </a:endParaRPr>
          </a:p>
        </p:txBody>
      </p:sp>
      <p:sp>
        <p:nvSpPr>
          <p:cNvPr id="9" name="Content Placeholder 1"/>
          <p:cNvSpPr txBox="1">
            <a:spLocks/>
          </p:cNvSpPr>
          <p:nvPr/>
        </p:nvSpPr>
        <p:spPr>
          <a:xfrm>
            <a:off x="403099" y="1464306"/>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t>Test case</a:t>
            </a:r>
            <a:endParaRPr lang="sv-SE" dirty="0"/>
          </a:p>
        </p:txBody>
      </p:sp>
      <p:sp>
        <p:nvSpPr>
          <p:cNvPr id="10" name="Content Placeholder 1"/>
          <p:cNvSpPr txBox="1">
            <a:spLocks/>
          </p:cNvSpPr>
          <p:nvPr/>
        </p:nvSpPr>
        <p:spPr>
          <a:xfrm>
            <a:off x="2076244" y="1464306"/>
            <a:ext cx="1520745" cy="465515"/>
          </a:xfrm>
          <a:prstGeom prst="rect">
            <a:avLst/>
          </a:prstGeom>
          <a:solidFill>
            <a:schemeClr val="accent3">
              <a:lumMod val="60000"/>
              <a:lumOff val="40000"/>
            </a:schemeClr>
          </a:solidFill>
        </p:spPr>
        <p:txBody>
          <a:bodyPr vert="horz" lIns="91440" tIns="45720" rIns="91440" bIns="45720" rtlCol="0">
            <a:normAutofit/>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a:t>Header info</a:t>
            </a:r>
          </a:p>
        </p:txBody>
      </p:sp>
      <p:sp>
        <p:nvSpPr>
          <p:cNvPr id="11" name="Content Placeholder 1"/>
          <p:cNvSpPr txBox="1">
            <a:spLocks/>
          </p:cNvSpPr>
          <p:nvPr/>
        </p:nvSpPr>
        <p:spPr>
          <a:xfrm>
            <a:off x="383703" y="4458247"/>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t>Test case</a:t>
            </a:r>
            <a:endParaRPr lang="sv-SE" dirty="0"/>
          </a:p>
        </p:txBody>
      </p:sp>
      <p:sp>
        <p:nvSpPr>
          <p:cNvPr id="12" name="Content Placeholder 1"/>
          <p:cNvSpPr txBox="1">
            <a:spLocks/>
          </p:cNvSpPr>
          <p:nvPr/>
        </p:nvSpPr>
        <p:spPr>
          <a:xfrm>
            <a:off x="2056848" y="4458247"/>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t>Header info</a:t>
            </a:r>
            <a:endParaRPr lang="sv-SE" dirty="0"/>
          </a:p>
        </p:txBody>
      </p:sp>
      <p:sp>
        <p:nvSpPr>
          <p:cNvPr id="13" name="Content Placeholder 1"/>
          <p:cNvSpPr txBox="1">
            <a:spLocks/>
          </p:cNvSpPr>
          <p:nvPr/>
        </p:nvSpPr>
        <p:spPr>
          <a:xfrm>
            <a:off x="393401" y="5045445"/>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solidFill>
                  <a:schemeClr val="tx2">
                    <a:lumMod val="60000"/>
                    <a:lumOff val="40000"/>
                  </a:schemeClr>
                </a:solidFill>
              </a:rPr>
              <a:t>Test case</a:t>
            </a:r>
            <a:endParaRPr lang="sv-SE" dirty="0">
              <a:solidFill>
                <a:schemeClr val="tx2">
                  <a:lumMod val="60000"/>
                  <a:lumOff val="40000"/>
                </a:schemeClr>
              </a:solidFill>
            </a:endParaRPr>
          </a:p>
        </p:txBody>
      </p:sp>
      <p:sp>
        <p:nvSpPr>
          <p:cNvPr id="14" name="Content Placeholder 1"/>
          <p:cNvSpPr txBox="1">
            <a:spLocks/>
          </p:cNvSpPr>
          <p:nvPr/>
        </p:nvSpPr>
        <p:spPr>
          <a:xfrm>
            <a:off x="2066546" y="5045445"/>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solidFill>
                  <a:schemeClr val="tx2">
                    <a:lumMod val="60000"/>
                    <a:lumOff val="40000"/>
                  </a:schemeClr>
                </a:solidFill>
              </a:rPr>
              <a:t>Header info</a:t>
            </a:r>
            <a:endParaRPr lang="sv-SE" dirty="0">
              <a:solidFill>
                <a:schemeClr val="tx2">
                  <a:lumMod val="60000"/>
                  <a:lumOff val="40000"/>
                </a:schemeClr>
              </a:solidFill>
            </a:endParaRPr>
          </a:p>
        </p:txBody>
      </p:sp>
      <p:sp>
        <p:nvSpPr>
          <p:cNvPr id="15" name="TextBox 14"/>
          <p:cNvSpPr txBox="1"/>
          <p:nvPr/>
        </p:nvSpPr>
        <p:spPr>
          <a:xfrm rot="16200000" flipH="1">
            <a:off x="-374931" y="4723706"/>
            <a:ext cx="1136553" cy="400110"/>
          </a:xfrm>
          <a:prstGeom prst="rect">
            <a:avLst/>
          </a:prstGeom>
          <a:noFill/>
        </p:spPr>
        <p:txBody>
          <a:bodyPr wrap="square" rtlCol="0">
            <a:spAutoFit/>
          </a:bodyPr>
          <a:lstStyle/>
          <a:p>
            <a:pPr algn="ctr"/>
            <a:r>
              <a:rPr lang="sv-SE" sz="2000" dirty="0" smtClean="0"/>
              <a:t>Next</a:t>
            </a:r>
          </a:p>
        </p:txBody>
      </p:sp>
      <p:cxnSp>
        <p:nvCxnSpPr>
          <p:cNvPr id="17" name="Straight Connector 16"/>
          <p:cNvCxnSpPr/>
          <p:nvPr/>
        </p:nvCxnSpPr>
        <p:spPr>
          <a:xfrm>
            <a:off x="393401" y="4313304"/>
            <a:ext cx="494063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3207" y="2084133"/>
            <a:ext cx="1520745" cy="400110"/>
          </a:xfrm>
          <a:prstGeom prst="rect">
            <a:avLst/>
          </a:prstGeom>
          <a:noFill/>
        </p:spPr>
        <p:txBody>
          <a:bodyPr wrap="square" rtlCol="0">
            <a:spAutoFit/>
          </a:bodyPr>
          <a:lstStyle/>
          <a:p>
            <a:r>
              <a:rPr lang="sv-SE" sz="2000" dirty="0" smtClean="0"/>
              <a:t>Description</a:t>
            </a:r>
          </a:p>
        </p:txBody>
      </p:sp>
      <p:sp>
        <p:nvSpPr>
          <p:cNvPr id="19" name="TextBox 18"/>
          <p:cNvSpPr txBox="1"/>
          <p:nvPr/>
        </p:nvSpPr>
        <p:spPr>
          <a:xfrm>
            <a:off x="3713152" y="2084133"/>
            <a:ext cx="1882247" cy="400110"/>
          </a:xfrm>
          <a:prstGeom prst="rect">
            <a:avLst/>
          </a:prstGeom>
          <a:noFill/>
        </p:spPr>
        <p:txBody>
          <a:bodyPr wrap="none" rtlCol="0">
            <a:spAutoFit/>
          </a:bodyPr>
          <a:lstStyle/>
          <a:p>
            <a:r>
              <a:rPr lang="sv-SE" sz="2000" dirty="0" smtClean="0"/>
              <a:t>Expected</a:t>
            </a:r>
            <a:r>
              <a:rPr lang="sv-SE" dirty="0" smtClean="0"/>
              <a:t> result</a:t>
            </a:r>
          </a:p>
        </p:txBody>
      </p:sp>
      <p:sp>
        <p:nvSpPr>
          <p:cNvPr id="20" name="Title 5"/>
          <p:cNvSpPr txBox="1">
            <a:spLocks/>
          </p:cNvSpPr>
          <p:nvPr/>
        </p:nvSpPr>
        <p:spPr>
          <a:xfrm>
            <a:off x="6184555" y="1734383"/>
            <a:ext cx="2829217" cy="616000"/>
          </a:xfrm>
          <a:prstGeom prst="rect">
            <a:avLst/>
          </a:prstGeom>
          <a:solidFill>
            <a:schemeClr val="accent3">
              <a:lumMod val="40000"/>
              <a:lumOff val="60000"/>
            </a:schemeClr>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000" dirty="0" smtClean="0">
                <a:solidFill>
                  <a:schemeClr val="tx1"/>
                </a:solidFill>
              </a:rPr>
              <a:t>Track</a:t>
            </a:r>
            <a:endParaRPr lang="sv-SE" sz="2000" dirty="0">
              <a:solidFill>
                <a:schemeClr val="tx1"/>
              </a:solidFill>
            </a:endParaRPr>
          </a:p>
        </p:txBody>
      </p:sp>
      <p:sp>
        <p:nvSpPr>
          <p:cNvPr id="21" name="Right Arrow 20"/>
          <p:cNvSpPr/>
          <p:nvPr/>
        </p:nvSpPr>
        <p:spPr>
          <a:xfrm>
            <a:off x="23552" y="1574529"/>
            <a:ext cx="309440" cy="274320"/>
          </a:xfrm>
          <a:prstGeom prst="rightArrow">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24" name="Content Placeholder 1"/>
          <p:cNvSpPr txBox="1">
            <a:spLocks/>
          </p:cNvSpPr>
          <p:nvPr/>
        </p:nvSpPr>
        <p:spPr>
          <a:xfrm>
            <a:off x="3803588" y="4471279"/>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t>Track</a:t>
            </a:r>
            <a:endParaRPr lang="sv-SE" dirty="0"/>
          </a:p>
        </p:txBody>
      </p:sp>
      <p:sp>
        <p:nvSpPr>
          <p:cNvPr id="25" name="Content Placeholder 1"/>
          <p:cNvSpPr txBox="1">
            <a:spLocks/>
          </p:cNvSpPr>
          <p:nvPr/>
        </p:nvSpPr>
        <p:spPr>
          <a:xfrm>
            <a:off x="3803588" y="5045445"/>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solidFill>
                  <a:schemeClr val="tx2">
                    <a:lumMod val="60000"/>
                    <a:lumOff val="40000"/>
                  </a:schemeClr>
                </a:solidFill>
              </a:rPr>
              <a:t>Track</a:t>
            </a:r>
            <a:endParaRPr lang="sv-SE" dirty="0">
              <a:solidFill>
                <a:schemeClr val="tx2">
                  <a:lumMod val="60000"/>
                  <a:lumOff val="40000"/>
                </a:schemeClr>
              </a:solidFill>
            </a:endParaRPr>
          </a:p>
        </p:txBody>
      </p:sp>
      <p:sp>
        <p:nvSpPr>
          <p:cNvPr id="26" name="Content Placeholder 1"/>
          <p:cNvSpPr txBox="1">
            <a:spLocks/>
          </p:cNvSpPr>
          <p:nvPr/>
        </p:nvSpPr>
        <p:spPr>
          <a:xfrm>
            <a:off x="403099" y="896267"/>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solidFill>
                  <a:schemeClr val="tx2">
                    <a:lumMod val="60000"/>
                    <a:lumOff val="40000"/>
                  </a:schemeClr>
                </a:solidFill>
              </a:rPr>
              <a:t>Test case</a:t>
            </a:r>
            <a:endParaRPr lang="sv-SE" dirty="0">
              <a:solidFill>
                <a:schemeClr val="tx2">
                  <a:lumMod val="60000"/>
                  <a:lumOff val="40000"/>
                </a:schemeClr>
              </a:solidFill>
            </a:endParaRPr>
          </a:p>
        </p:txBody>
      </p:sp>
      <p:sp>
        <p:nvSpPr>
          <p:cNvPr id="27" name="Content Placeholder 1"/>
          <p:cNvSpPr txBox="1">
            <a:spLocks/>
          </p:cNvSpPr>
          <p:nvPr/>
        </p:nvSpPr>
        <p:spPr>
          <a:xfrm>
            <a:off x="2076244" y="896267"/>
            <a:ext cx="1520745" cy="465515"/>
          </a:xfrm>
          <a:prstGeom prst="rect">
            <a:avLst/>
          </a:prstGeom>
          <a:solidFill>
            <a:schemeClr val="accent3">
              <a:lumMod val="60000"/>
              <a:lumOff val="40000"/>
            </a:schemeClr>
          </a:solidFill>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itchFamily="18" charset="2"/>
              <a:buNone/>
            </a:pPr>
            <a:r>
              <a:rPr lang="sv-SE" dirty="0" smtClean="0">
                <a:solidFill>
                  <a:schemeClr val="tx2">
                    <a:lumMod val="60000"/>
                    <a:lumOff val="40000"/>
                  </a:schemeClr>
                </a:solidFill>
              </a:rPr>
              <a:t>Header info</a:t>
            </a:r>
            <a:endParaRPr lang="sv-SE" dirty="0">
              <a:solidFill>
                <a:schemeClr val="tx2">
                  <a:lumMod val="60000"/>
                  <a:lumOff val="40000"/>
                </a:schemeClr>
              </a:solidFill>
            </a:endParaRPr>
          </a:p>
        </p:txBody>
      </p:sp>
      <p:sp>
        <p:nvSpPr>
          <p:cNvPr id="28" name="TextBox 27"/>
          <p:cNvSpPr txBox="1"/>
          <p:nvPr/>
        </p:nvSpPr>
        <p:spPr>
          <a:xfrm>
            <a:off x="393401" y="5644341"/>
            <a:ext cx="4940630" cy="400110"/>
          </a:xfrm>
          <a:prstGeom prst="rect">
            <a:avLst/>
          </a:prstGeom>
          <a:solidFill>
            <a:srgbClr val="FFFF00"/>
          </a:solidFill>
        </p:spPr>
        <p:txBody>
          <a:bodyPr wrap="square" rtlCol="0">
            <a:spAutoFit/>
          </a:bodyPr>
          <a:lstStyle/>
          <a:p>
            <a:r>
              <a:rPr lang="sv-SE" sz="2000" dirty="0" smtClean="0"/>
              <a:t>Important messages</a:t>
            </a:r>
          </a:p>
        </p:txBody>
      </p:sp>
      <p:sp>
        <p:nvSpPr>
          <p:cNvPr id="30" name="TextBox 29"/>
          <p:cNvSpPr txBox="1"/>
          <p:nvPr/>
        </p:nvSpPr>
        <p:spPr>
          <a:xfrm>
            <a:off x="408302" y="232634"/>
            <a:ext cx="1520745" cy="400110"/>
          </a:xfrm>
          <a:prstGeom prst="rect">
            <a:avLst/>
          </a:prstGeom>
          <a:solidFill>
            <a:srgbClr val="92D050"/>
          </a:solidFill>
        </p:spPr>
        <p:txBody>
          <a:bodyPr wrap="square" rtlCol="0">
            <a:spAutoFit/>
          </a:bodyPr>
          <a:lstStyle/>
          <a:p>
            <a:r>
              <a:rPr lang="sv-SE" sz="2000" dirty="0" smtClean="0"/>
              <a:t>Home/back</a:t>
            </a:r>
          </a:p>
        </p:txBody>
      </p:sp>
      <p:sp>
        <p:nvSpPr>
          <p:cNvPr id="31" name="Rectangle 30"/>
          <p:cNvSpPr/>
          <p:nvPr/>
        </p:nvSpPr>
        <p:spPr>
          <a:xfrm>
            <a:off x="6184555" y="2550502"/>
            <a:ext cx="2829214" cy="269229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32" name="TextBox 31"/>
          <p:cNvSpPr txBox="1"/>
          <p:nvPr/>
        </p:nvSpPr>
        <p:spPr>
          <a:xfrm>
            <a:off x="6808127" y="3489840"/>
            <a:ext cx="1354974" cy="400110"/>
          </a:xfrm>
          <a:prstGeom prst="rect">
            <a:avLst/>
          </a:prstGeom>
          <a:noFill/>
        </p:spPr>
        <p:txBody>
          <a:bodyPr wrap="square" rtlCol="0">
            <a:spAutoFit/>
          </a:bodyPr>
          <a:lstStyle/>
          <a:p>
            <a:r>
              <a:rPr lang="sv-SE" sz="2000" dirty="0" smtClean="0"/>
              <a:t>Map</a:t>
            </a:r>
          </a:p>
        </p:txBody>
      </p:sp>
      <p:sp>
        <p:nvSpPr>
          <p:cNvPr id="33" name="Rectangle 32"/>
          <p:cNvSpPr/>
          <p:nvPr/>
        </p:nvSpPr>
        <p:spPr>
          <a:xfrm>
            <a:off x="403099" y="2635135"/>
            <a:ext cx="1511047" cy="14962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tx1"/>
                </a:solidFill>
              </a:rPr>
              <a:t>Test picture</a:t>
            </a:r>
          </a:p>
        </p:txBody>
      </p:sp>
      <p:sp>
        <p:nvSpPr>
          <p:cNvPr id="35" name="Content Placeholder 1"/>
          <p:cNvSpPr txBox="1">
            <a:spLocks/>
          </p:cNvSpPr>
          <p:nvPr/>
        </p:nvSpPr>
        <p:spPr>
          <a:xfrm>
            <a:off x="3813286" y="1464305"/>
            <a:ext cx="1520745" cy="465515"/>
          </a:xfrm>
          <a:prstGeom prst="rect">
            <a:avLst/>
          </a:prstGeom>
          <a:solidFill>
            <a:schemeClr val="accent3">
              <a:lumMod val="60000"/>
              <a:lumOff val="40000"/>
            </a:schemeClr>
          </a:solidFill>
        </p:spPr>
        <p:txBody>
          <a:bodyPr vert="horz" lIns="91440" tIns="45720" rIns="91440" bIns="45720" rtlCol="0" anchor="ctr" anchorCtr="0">
            <a:normAutofit fontScale="77500" lnSpcReduction="20000"/>
          </a:bodyPr>
          <a:lstStyle>
            <a:defPPr>
              <a:defRPr lang="sv-SE"/>
            </a:defPPr>
            <a:lvl1pPr indent="0">
              <a:spcBef>
                <a:spcPts val="1800"/>
              </a:spcBef>
              <a:buClr>
                <a:schemeClr val="tx2"/>
              </a:buClr>
              <a:buFont typeface="Symbol" pitchFamily="18" charset="2"/>
              <a:buNone/>
              <a:defRPr sz="2000">
                <a:latin typeface="Arial" pitchFamily="34" charset="0"/>
                <a:cs typeface="Arial" pitchFamily="34" charset="0"/>
              </a:defRPr>
            </a:lvl1pPr>
            <a:lvl2pPr marL="503238" indent="-250825">
              <a:spcBef>
                <a:spcPts val="1800"/>
              </a:spcBef>
              <a:buClr>
                <a:schemeClr val="tx2"/>
              </a:buClr>
              <a:buFont typeface="Arial" pitchFamily="34" charset="0"/>
              <a:buChar char="–"/>
              <a:defRPr sz="2000">
                <a:latin typeface="Arial" pitchFamily="34" charset="0"/>
                <a:cs typeface="Arial" pitchFamily="34" charset="0"/>
              </a:defRPr>
            </a:lvl2pPr>
            <a:lvl3pPr marL="728663" indent="-211138">
              <a:spcBef>
                <a:spcPts val="1800"/>
              </a:spcBef>
              <a:buClr>
                <a:schemeClr val="tx2"/>
              </a:buClr>
              <a:buSzPct val="90000"/>
              <a:buFont typeface="Symbol" pitchFamily="18" charset="2"/>
              <a:buChar char="·"/>
              <a:defRPr sz="2000">
                <a:latin typeface="Arial" pitchFamily="34" charset="0"/>
                <a:cs typeface="Arial" pitchFamily="34" charset="0"/>
              </a:defRPr>
            </a:lvl3pPr>
            <a:lvl4pPr marL="981075" indent="-239713">
              <a:spcBef>
                <a:spcPts val="1800"/>
              </a:spcBef>
              <a:buClr>
                <a:schemeClr val="tx2"/>
              </a:buClr>
              <a:buFont typeface="Arial" pitchFamily="34" charset="0"/>
              <a:buChar char="–"/>
              <a:defRPr sz="2000">
                <a:latin typeface="Arial" pitchFamily="34" charset="0"/>
                <a:cs typeface="Arial" pitchFamily="34" charset="0"/>
              </a:defRPr>
            </a:lvl4pPr>
            <a:lvl5pPr marL="1219200" indent="-225425">
              <a:spcBef>
                <a:spcPts val="1800"/>
              </a:spcBef>
              <a:buClr>
                <a:schemeClr val="tx2"/>
              </a:buClr>
              <a:buFont typeface="Arial" pitchFamily="34" charset="0"/>
              <a:buChar char="»"/>
              <a:defRPr sz="20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sv-SE" dirty="0"/>
              <a:t>Driver Manual</a:t>
            </a:r>
          </a:p>
        </p:txBody>
      </p:sp>
      <p:sp>
        <p:nvSpPr>
          <p:cNvPr id="36" name="Rectangle 35"/>
          <p:cNvSpPr/>
          <p:nvPr/>
        </p:nvSpPr>
        <p:spPr>
          <a:xfrm>
            <a:off x="2108192" y="2635135"/>
            <a:ext cx="1511047" cy="14962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tx1"/>
                </a:solidFill>
              </a:rPr>
              <a:t>Text box</a:t>
            </a:r>
          </a:p>
        </p:txBody>
      </p:sp>
      <p:sp>
        <p:nvSpPr>
          <p:cNvPr id="37" name="Rectangle 36"/>
          <p:cNvSpPr/>
          <p:nvPr/>
        </p:nvSpPr>
        <p:spPr>
          <a:xfrm>
            <a:off x="3822984" y="2635135"/>
            <a:ext cx="1511047" cy="14962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tx1"/>
                </a:solidFill>
              </a:rPr>
              <a:t>Text box</a:t>
            </a:r>
          </a:p>
        </p:txBody>
      </p:sp>
      <p:sp>
        <p:nvSpPr>
          <p:cNvPr id="38" name="TextBox 37"/>
          <p:cNvSpPr txBox="1"/>
          <p:nvPr/>
        </p:nvSpPr>
        <p:spPr>
          <a:xfrm rot="16200000" flipH="1">
            <a:off x="-578174" y="3136868"/>
            <a:ext cx="1572841" cy="400110"/>
          </a:xfrm>
          <a:prstGeom prst="rect">
            <a:avLst/>
          </a:prstGeom>
          <a:noFill/>
        </p:spPr>
        <p:txBody>
          <a:bodyPr wrap="square" rtlCol="0">
            <a:spAutoFit/>
          </a:bodyPr>
          <a:lstStyle/>
          <a:p>
            <a:r>
              <a:rPr lang="sv-SE" sz="2000" i="1" dirty="0" smtClean="0">
                <a:solidFill>
                  <a:srgbClr val="FFC000"/>
                </a:solidFill>
              </a:rPr>
              <a:t>If expanded</a:t>
            </a:r>
          </a:p>
        </p:txBody>
      </p:sp>
      <p:sp>
        <p:nvSpPr>
          <p:cNvPr id="2" name="TextBox 1"/>
          <p:cNvSpPr txBox="1"/>
          <p:nvPr/>
        </p:nvSpPr>
        <p:spPr>
          <a:xfrm>
            <a:off x="2446469" y="181783"/>
            <a:ext cx="3275448" cy="400110"/>
          </a:xfrm>
          <a:prstGeom prst="rect">
            <a:avLst/>
          </a:prstGeom>
          <a:noFill/>
        </p:spPr>
        <p:txBody>
          <a:bodyPr wrap="none" rtlCol="0">
            <a:spAutoFit/>
          </a:bodyPr>
          <a:lstStyle/>
          <a:p>
            <a:r>
              <a:rPr lang="sv-SE" sz="2000" i="1" dirty="0" smtClean="0">
                <a:solidFill>
                  <a:srgbClr val="FF0000"/>
                </a:solidFill>
              </a:rPr>
              <a:t>Example new PVT/AET/RT</a:t>
            </a:r>
          </a:p>
        </p:txBody>
      </p:sp>
      <p:sp>
        <p:nvSpPr>
          <p:cNvPr id="34" name="TextBox 33"/>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39" name="TextBox 38"/>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99625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27</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6184550" y="5392010"/>
            <a:ext cx="2829217" cy="616000"/>
          </a:xfrm>
          <a:solidFill>
            <a:srgbClr val="FF0000"/>
          </a:solidFill>
          <a:ln>
            <a:solidFill>
              <a:schemeClr val="accent1"/>
            </a:solidFill>
          </a:ln>
        </p:spPr>
        <p:txBody>
          <a:bodyPr/>
          <a:lstStyle/>
          <a:p>
            <a:r>
              <a:rPr lang="sv-SE" dirty="0" smtClean="0">
                <a:solidFill>
                  <a:schemeClr val="tx1"/>
                </a:solidFill>
              </a:rPr>
              <a:t>TC failed</a:t>
            </a:r>
            <a:endParaRPr lang="sv-SE" dirty="0">
              <a:solidFill>
                <a:schemeClr val="tx1"/>
              </a:solidFill>
            </a:endParaRPr>
          </a:p>
        </p:txBody>
      </p:sp>
      <p:sp>
        <p:nvSpPr>
          <p:cNvPr id="7" name="Title 5"/>
          <p:cNvSpPr txBox="1">
            <a:spLocks/>
          </p:cNvSpPr>
          <p:nvPr/>
        </p:nvSpPr>
        <p:spPr>
          <a:xfrm>
            <a:off x="6133905" y="95764"/>
            <a:ext cx="2829217" cy="616000"/>
          </a:xfrm>
          <a:prstGeom prst="rect">
            <a:avLst/>
          </a:prstGeom>
          <a:solidFill>
            <a:srgbClr val="92D050"/>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solidFill>
                  <a:schemeClr val="tx1"/>
                </a:solidFill>
              </a:rPr>
              <a:t>TC OK</a:t>
            </a:r>
            <a:endParaRPr lang="sv-SE" dirty="0">
              <a:solidFill>
                <a:schemeClr val="tx1"/>
              </a:solidFill>
            </a:endParaRPr>
          </a:p>
        </p:txBody>
      </p:sp>
      <p:sp>
        <p:nvSpPr>
          <p:cNvPr id="8" name="Title 5"/>
          <p:cNvSpPr txBox="1">
            <a:spLocks/>
          </p:cNvSpPr>
          <p:nvPr/>
        </p:nvSpPr>
        <p:spPr>
          <a:xfrm>
            <a:off x="6184550" y="958529"/>
            <a:ext cx="2829217" cy="616000"/>
          </a:xfrm>
          <a:prstGeom prst="rect">
            <a:avLst/>
          </a:prstGeom>
          <a:solidFill>
            <a:schemeClr val="accent3">
              <a:lumMod val="40000"/>
              <a:lumOff val="60000"/>
            </a:schemeClr>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000" dirty="0" smtClean="0">
                <a:solidFill>
                  <a:schemeClr val="tx1"/>
                </a:solidFill>
              </a:rPr>
              <a:t>Actual speed</a:t>
            </a:r>
            <a:endParaRPr lang="sv-SE" sz="2000" dirty="0">
              <a:solidFill>
                <a:schemeClr val="tx1"/>
              </a:solidFill>
            </a:endParaRPr>
          </a:p>
        </p:txBody>
      </p:sp>
      <p:sp>
        <p:nvSpPr>
          <p:cNvPr id="18" name="TextBox 17"/>
          <p:cNvSpPr txBox="1"/>
          <p:nvPr/>
        </p:nvSpPr>
        <p:spPr>
          <a:xfrm>
            <a:off x="393401" y="2550502"/>
            <a:ext cx="1520745" cy="400110"/>
          </a:xfrm>
          <a:prstGeom prst="rect">
            <a:avLst/>
          </a:prstGeom>
          <a:noFill/>
        </p:spPr>
        <p:txBody>
          <a:bodyPr wrap="square" rtlCol="0">
            <a:spAutoFit/>
          </a:bodyPr>
          <a:lstStyle/>
          <a:p>
            <a:r>
              <a:rPr lang="sv-SE" sz="2000" dirty="0" smtClean="0"/>
              <a:t>Description</a:t>
            </a:r>
          </a:p>
        </p:txBody>
      </p:sp>
      <p:sp>
        <p:nvSpPr>
          <p:cNvPr id="19" name="TextBox 18"/>
          <p:cNvSpPr txBox="1"/>
          <p:nvPr/>
        </p:nvSpPr>
        <p:spPr>
          <a:xfrm>
            <a:off x="2093346" y="2550502"/>
            <a:ext cx="1882247" cy="400110"/>
          </a:xfrm>
          <a:prstGeom prst="rect">
            <a:avLst/>
          </a:prstGeom>
          <a:noFill/>
        </p:spPr>
        <p:txBody>
          <a:bodyPr wrap="none" rtlCol="0">
            <a:spAutoFit/>
          </a:bodyPr>
          <a:lstStyle/>
          <a:p>
            <a:r>
              <a:rPr lang="sv-SE" sz="2000" dirty="0" smtClean="0"/>
              <a:t>Expected</a:t>
            </a:r>
            <a:r>
              <a:rPr lang="sv-SE" dirty="0" smtClean="0"/>
              <a:t> result</a:t>
            </a:r>
          </a:p>
        </p:txBody>
      </p:sp>
      <p:sp>
        <p:nvSpPr>
          <p:cNvPr id="20" name="Title 5"/>
          <p:cNvSpPr txBox="1">
            <a:spLocks/>
          </p:cNvSpPr>
          <p:nvPr/>
        </p:nvSpPr>
        <p:spPr>
          <a:xfrm>
            <a:off x="6184555" y="1734383"/>
            <a:ext cx="2829217" cy="616000"/>
          </a:xfrm>
          <a:prstGeom prst="rect">
            <a:avLst/>
          </a:prstGeom>
          <a:solidFill>
            <a:schemeClr val="accent3">
              <a:lumMod val="40000"/>
              <a:lumOff val="60000"/>
            </a:schemeClr>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000" dirty="0" smtClean="0">
                <a:solidFill>
                  <a:schemeClr val="tx1"/>
                </a:solidFill>
              </a:rPr>
              <a:t>No offset, </a:t>
            </a:r>
            <a:br>
              <a:rPr lang="sv-SE" sz="2000" dirty="0" smtClean="0">
                <a:solidFill>
                  <a:schemeClr val="tx1"/>
                </a:solidFill>
              </a:rPr>
            </a:br>
            <a:r>
              <a:rPr lang="sv-SE" sz="2000" dirty="0" smtClean="0">
                <a:solidFill>
                  <a:schemeClr val="tx1"/>
                </a:solidFill>
              </a:rPr>
              <a:t>50km/h - 0 km/h</a:t>
            </a:r>
            <a:endParaRPr lang="sv-SE" sz="2000" dirty="0">
              <a:solidFill>
                <a:schemeClr val="tx1"/>
              </a:solidFill>
            </a:endParaRPr>
          </a:p>
        </p:txBody>
      </p:sp>
      <p:sp>
        <p:nvSpPr>
          <p:cNvPr id="28" name="TextBox 27"/>
          <p:cNvSpPr txBox="1"/>
          <p:nvPr/>
        </p:nvSpPr>
        <p:spPr>
          <a:xfrm>
            <a:off x="393401" y="5644341"/>
            <a:ext cx="4940630" cy="400110"/>
          </a:xfrm>
          <a:prstGeom prst="rect">
            <a:avLst/>
          </a:prstGeom>
          <a:solidFill>
            <a:srgbClr val="FFFF00"/>
          </a:solidFill>
        </p:spPr>
        <p:txBody>
          <a:bodyPr wrap="square" rtlCol="0">
            <a:spAutoFit/>
          </a:bodyPr>
          <a:lstStyle/>
          <a:p>
            <a:r>
              <a:rPr lang="sv-SE" sz="2000" dirty="0" smtClean="0"/>
              <a:t>TC adjusted</a:t>
            </a:r>
          </a:p>
        </p:txBody>
      </p:sp>
      <p:sp>
        <p:nvSpPr>
          <p:cNvPr id="30" name="TextBox 29"/>
          <p:cNvSpPr txBox="1"/>
          <p:nvPr/>
        </p:nvSpPr>
        <p:spPr>
          <a:xfrm>
            <a:off x="408302" y="232634"/>
            <a:ext cx="1520745" cy="400110"/>
          </a:xfrm>
          <a:prstGeom prst="rect">
            <a:avLst/>
          </a:prstGeom>
          <a:solidFill>
            <a:srgbClr val="92D050"/>
          </a:solidFill>
        </p:spPr>
        <p:txBody>
          <a:bodyPr wrap="square" rtlCol="0">
            <a:spAutoFit/>
          </a:bodyPr>
          <a:lstStyle/>
          <a:p>
            <a:r>
              <a:rPr lang="sv-SE" sz="2000" dirty="0" smtClean="0"/>
              <a:t>Home/back</a:t>
            </a:r>
          </a:p>
        </p:txBody>
      </p:sp>
      <p:sp>
        <p:nvSpPr>
          <p:cNvPr id="31" name="Rectangle 30"/>
          <p:cNvSpPr/>
          <p:nvPr/>
        </p:nvSpPr>
        <p:spPr>
          <a:xfrm>
            <a:off x="6184555" y="2550502"/>
            <a:ext cx="2829214" cy="269229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32" name="TextBox 31"/>
          <p:cNvSpPr txBox="1"/>
          <p:nvPr/>
        </p:nvSpPr>
        <p:spPr>
          <a:xfrm>
            <a:off x="6808127" y="3489840"/>
            <a:ext cx="1354974" cy="400110"/>
          </a:xfrm>
          <a:prstGeom prst="rect">
            <a:avLst/>
          </a:prstGeom>
          <a:noFill/>
        </p:spPr>
        <p:txBody>
          <a:bodyPr wrap="square" rtlCol="0">
            <a:spAutoFit/>
          </a:bodyPr>
          <a:lstStyle/>
          <a:p>
            <a:r>
              <a:rPr lang="sv-SE" sz="2000" dirty="0" smtClean="0"/>
              <a:t>Map</a:t>
            </a:r>
          </a:p>
        </p:txBody>
      </p:sp>
      <p:sp>
        <p:nvSpPr>
          <p:cNvPr id="36" name="Rectangle 35"/>
          <p:cNvSpPr/>
          <p:nvPr/>
        </p:nvSpPr>
        <p:spPr>
          <a:xfrm>
            <a:off x="345143" y="2950612"/>
            <a:ext cx="1614767" cy="1648312"/>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Approaching stationary target vehicle</a:t>
            </a:r>
          </a:p>
          <a:p>
            <a:pPr algn="ctr"/>
            <a:endParaRPr lang="en-US" sz="1000" dirty="0">
              <a:solidFill>
                <a:schemeClr val="tx1"/>
              </a:solidFill>
            </a:endParaRPr>
          </a:p>
          <a:p>
            <a:pPr algn="ctr"/>
            <a:r>
              <a:rPr lang="en-US" sz="1000" dirty="0">
                <a:solidFill>
                  <a:schemeClr val="tx1"/>
                </a:solidFill>
              </a:rPr>
              <a:t>Start driving with the truck so the distance between the target car is &gt;250 m</a:t>
            </a:r>
            <a:r>
              <a:rPr lang="en-US" sz="1000" dirty="0" smtClean="0">
                <a:solidFill>
                  <a:schemeClr val="tx1"/>
                </a:solidFill>
              </a:rPr>
              <a:t>.</a:t>
            </a:r>
          </a:p>
          <a:p>
            <a:pPr algn="ctr"/>
            <a:endParaRPr lang="en-US" sz="1000" dirty="0">
              <a:solidFill>
                <a:schemeClr val="tx1"/>
              </a:solidFill>
            </a:endParaRPr>
          </a:p>
          <a:p>
            <a:pPr algn="ctr"/>
            <a:r>
              <a:rPr lang="en-US" sz="1000" dirty="0">
                <a:solidFill>
                  <a:schemeClr val="tx1"/>
                </a:solidFill>
              </a:rPr>
              <a:t>No Offset</a:t>
            </a:r>
          </a:p>
          <a:p>
            <a:pPr algn="ctr"/>
            <a:r>
              <a:rPr lang="en-US" sz="1000" dirty="0" smtClean="0">
                <a:solidFill>
                  <a:schemeClr val="tx1"/>
                </a:solidFill>
              </a:rPr>
              <a:t>Subject </a:t>
            </a:r>
            <a:r>
              <a:rPr lang="en-US" sz="1000" dirty="0">
                <a:solidFill>
                  <a:schemeClr val="tx1"/>
                </a:solidFill>
              </a:rPr>
              <a:t>speed =50 km/h</a:t>
            </a:r>
          </a:p>
          <a:p>
            <a:pPr algn="ctr"/>
            <a:r>
              <a:rPr lang="en-US" sz="1000" dirty="0">
                <a:solidFill>
                  <a:schemeClr val="tx1"/>
                </a:solidFill>
              </a:rPr>
              <a:t>Target speed = 0 </a:t>
            </a:r>
            <a:r>
              <a:rPr lang="en-US" sz="1000" dirty="0" smtClean="0">
                <a:solidFill>
                  <a:schemeClr val="tx1"/>
                </a:solidFill>
              </a:rPr>
              <a:t>km/h</a:t>
            </a:r>
            <a:endParaRPr lang="sv-SE" sz="1000" dirty="0" smtClean="0">
              <a:solidFill>
                <a:schemeClr val="tx1"/>
              </a:solidFill>
            </a:endParaRPr>
          </a:p>
        </p:txBody>
      </p:sp>
      <p:sp>
        <p:nvSpPr>
          <p:cNvPr id="37" name="Rectangle 36"/>
          <p:cNvSpPr/>
          <p:nvPr/>
        </p:nvSpPr>
        <p:spPr>
          <a:xfrm>
            <a:off x="2203178" y="2950612"/>
            <a:ext cx="3724690" cy="1648312"/>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As the subject vehicle is closing in fast on the stationary object, a collision warning shall be issued. When collision is unavoidable, the system shall initiate a mitigation braking. </a:t>
            </a:r>
          </a:p>
          <a:p>
            <a:pPr algn="ctr"/>
            <a:endParaRPr lang="en-US" sz="1050" dirty="0">
              <a:solidFill>
                <a:schemeClr val="tx1"/>
              </a:solidFill>
            </a:endParaRPr>
          </a:p>
          <a:p>
            <a:pPr algn="ctr"/>
            <a:r>
              <a:rPr lang="en-US" sz="1050" dirty="0">
                <a:solidFill>
                  <a:schemeClr val="tx1"/>
                </a:solidFill>
              </a:rPr>
              <a:t>Performance:</a:t>
            </a:r>
          </a:p>
          <a:p>
            <a:pPr algn="ctr"/>
            <a:r>
              <a:rPr lang="en-US" sz="1050" dirty="0">
                <a:solidFill>
                  <a:schemeClr val="tx1"/>
                </a:solidFill>
              </a:rPr>
              <a:t>The speed reduction  ≥30 km/h.</a:t>
            </a:r>
          </a:p>
          <a:p>
            <a:pPr algn="ctr"/>
            <a:r>
              <a:rPr lang="en-US" sz="1050" dirty="0">
                <a:solidFill>
                  <a:schemeClr val="tx1"/>
                </a:solidFill>
              </a:rPr>
              <a:t>The truck shall continue to brake to stand still</a:t>
            </a:r>
          </a:p>
          <a:p>
            <a:pPr algn="ctr"/>
            <a:r>
              <a:rPr lang="en-US" sz="1050" dirty="0">
                <a:solidFill>
                  <a:schemeClr val="tx1"/>
                </a:solidFill>
              </a:rPr>
              <a:t>The warning shall be ≥1,4 s prior to full mitigation braking</a:t>
            </a:r>
            <a:endParaRPr lang="sv-SE" sz="1050" dirty="0" smtClean="0">
              <a:solidFill>
                <a:schemeClr val="tx1"/>
              </a:solidFill>
            </a:endParaRPr>
          </a:p>
        </p:txBody>
      </p:sp>
      <p:sp>
        <p:nvSpPr>
          <p:cNvPr id="34" name="TextBox 33"/>
          <p:cNvSpPr txBox="1"/>
          <p:nvPr/>
        </p:nvSpPr>
        <p:spPr>
          <a:xfrm>
            <a:off x="2590700" y="232634"/>
            <a:ext cx="2467599" cy="400110"/>
          </a:xfrm>
          <a:prstGeom prst="rect">
            <a:avLst/>
          </a:prstGeom>
          <a:noFill/>
        </p:spPr>
        <p:txBody>
          <a:bodyPr wrap="none" rtlCol="0">
            <a:spAutoFit/>
          </a:bodyPr>
          <a:lstStyle/>
          <a:p>
            <a:r>
              <a:rPr lang="sv-SE" sz="2000" i="1" dirty="0" smtClean="0">
                <a:solidFill>
                  <a:srgbClr val="FF0000"/>
                </a:solidFill>
              </a:rPr>
              <a:t>Example new VASP</a:t>
            </a:r>
          </a:p>
        </p:txBody>
      </p:sp>
      <p:sp>
        <p:nvSpPr>
          <p:cNvPr id="39" name="TextBox 38"/>
          <p:cNvSpPr txBox="1"/>
          <p:nvPr/>
        </p:nvSpPr>
        <p:spPr>
          <a:xfrm>
            <a:off x="478688" y="4672155"/>
            <a:ext cx="1520745" cy="400110"/>
          </a:xfrm>
          <a:prstGeom prst="rect">
            <a:avLst/>
          </a:prstGeom>
          <a:noFill/>
        </p:spPr>
        <p:txBody>
          <a:bodyPr wrap="square" rtlCol="0">
            <a:spAutoFit/>
          </a:bodyPr>
          <a:lstStyle/>
          <a:p>
            <a:r>
              <a:rPr lang="sv-SE" sz="2000" dirty="0" smtClean="0"/>
              <a:t>Comment</a:t>
            </a:r>
          </a:p>
        </p:txBody>
      </p:sp>
      <p:sp>
        <p:nvSpPr>
          <p:cNvPr id="40" name="Rectangle 39"/>
          <p:cNvSpPr/>
          <p:nvPr/>
        </p:nvSpPr>
        <p:spPr>
          <a:xfrm>
            <a:off x="423485" y="5072265"/>
            <a:ext cx="4693245" cy="41935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tx1"/>
                </a:solidFill>
              </a:rPr>
              <a:t>Text box</a:t>
            </a:r>
          </a:p>
        </p:txBody>
      </p:sp>
      <p:grpSp>
        <p:nvGrpSpPr>
          <p:cNvPr id="41" name="Group 40"/>
          <p:cNvGrpSpPr>
            <a:grpSpLocks/>
          </p:cNvGrpSpPr>
          <p:nvPr/>
        </p:nvGrpSpPr>
        <p:grpSpPr bwMode="auto">
          <a:xfrm>
            <a:off x="330167" y="932670"/>
            <a:ext cx="5612677" cy="1411795"/>
            <a:chOff x="0" y="0"/>
            <a:chExt cx="4236" cy="846"/>
          </a:xfrm>
        </p:grpSpPr>
        <p:grpSp>
          <p:nvGrpSpPr>
            <p:cNvPr id="42" name="Group 41"/>
            <p:cNvGrpSpPr>
              <a:grpSpLocks/>
            </p:cNvGrpSpPr>
            <p:nvPr/>
          </p:nvGrpSpPr>
          <p:grpSpPr bwMode="auto">
            <a:xfrm>
              <a:off x="0" y="0"/>
              <a:ext cx="1362" cy="826"/>
              <a:chOff x="0" y="0"/>
              <a:chExt cx="241" cy="164"/>
            </a:xfrm>
          </p:grpSpPr>
          <p:sp>
            <p:nvSpPr>
              <p:cNvPr id="277" name="Rectangle 276"/>
              <p:cNvSpPr>
                <a:spLocks noChangeArrowheads="1"/>
              </p:cNvSpPr>
              <p:nvPr/>
            </p:nvSpPr>
            <p:spPr bwMode="auto">
              <a:xfrm>
                <a:off x="0" y="0"/>
                <a:ext cx="241" cy="164"/>
              </a:xfrm>
              <a:prstGeom prst="rect">
                <a:avLst/>
              </a:prstGeom>
              <a:solidFill>
                <a:srgbClr val="C0C0C0"/>
              </a:solidFill>
              <a:ln w="9525">
                <a:solidFill>
                  <a:srgbClr val="000000"/>
                </a:solidFill>
                <a:miter lim="800000"/>
                <a:headEnd/>
                <a:tailEnd/>
              </a:ln>
            </p:spPr>
            <p:txBody>
              <a:bodyPr/>
              <a:lstStyle/>
              <a:p>
                <a:endParaRPr lang="sv-SE"/>
              </a:p>
            </p:txBody>
          </p:sp>
          <p:sp>
            <p:nvSpPr>
              <p:cNvPr id="278" name="Line 4"/>
              <p:cNvSpPr>
                <a:spLocks noChangeShapeType="1"/>
              </p:cNvSpPr>
              <p:nvPr/>
            </p:nvSpPr>
            <p:spPr bwMode="auto">
              <a:xfrm>
                <a:off x="2" y="10"/>
                <a:ext cx="239"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sv-SE"/>
              </a:p>
            </p:txBody>
          </p:sp>
          <p:sp>
            <p:nvSpPr>
              <p:cNvPr id="279" name="Line 5"/>
              <p:cNvSpPr>
                <a:spLocks noChangeShapeType="1"/>
              </p:cNvSpPr>
              <p:nvPr/>
            </p:nvSpPr>
            <p:spPr bwMode="auto">
              <a:xfrm>
                <a:off x="1" y="58"/>
                <a:ext cx="239"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sp>
            <p:nvSpPr>
              <p:cNvPr id="280" name="Line 6"/>
              <p:cNvSpPr>
                <a:spLocks noChangeShapeType="1"/>
              </p:cNvSpPr>
              <p:nvPr/>
            </p:nvSpPr>
            <p:spPr bwMode="auto">
              <a:xfrm>
                <a:off x="1" y="106"/>
                <a:ext cx="238"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sp>
            <p:nvSpPr>
              <p:cNvPr id="281" name="Line 7"/>
              <p:cNvSpPr>
                <a:spLocks noChangeShapeType="1"/>
              </p:cNvSpPr>
              <p:nvPr/>
            </p:nvSpPr>
            <p:spPr bwMode="auto">
              <a:xfrm>
                <a:off x="1" y="154"/>
                <a:ext cx="239"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grpSp>
        <p:grpSp>
          <p:nvGrpSpPr>
            <p:cNvPr id="43" name="Group 42"/>
            <p:cNvGrpSpPr>
              <a:grpSpLocks/>
            </p:cNvGrpSpPr>
            <p:nvPr/>
          </p:nvGrpSpPr>
          <p:grpSpPr bwMode="auto">
            <a:xfrm>
              <a:off x="1440" y="7"/>
              <a:ext cx="1362" cy="826"/>
              <a:chOff x="1440" y="7"/>
              <a:chExt cx="241" cy="164"/>
            </a:xfrm>
          </p:grpSpPr>
          <p:sp>
            <p:nvSpPr>
              <p:cNvPr id="272" name="Rectangle 271"/>
              <p:cNvSpPr>
                <a:spLocks noChangeArrowheads="1"/>
              </p:cNvSpPr>
              <p:nvPr/>
            </p:nvSpPr>
            <p:spPr bwMode="auto">
              <a:xfrm>
                <a:off x="1440" y="7"/>
                <a:ext cx="241" cy="164"/>
              </a:xfrm>
              <a:prstGeom prst="rect">
                <a:avLst/>
              </a:prstGeom>
              <a:solidFill>
                <a:srgbClr val="C0C0C0"/>
              </a:solidFill>
              <a:ln w="9525">
                <a:solidFill>
                  <a:srgbClr val="000000"/>
                </a:solidFill>
                <a:miter lim="800000"/>
                <a:headEnd/>
                <a:tailEnd/>
              </a:ln>
            </p:spPr>
            <p:txBody>
              <a:bodyPr/>
              <a:lstStyle/>
              <a:p>
                <a:endParaRPr lang="sv-SE"/>
              </a:p>
            </p:txBody>
          </p:sp>
          <p:sp>
            <p:nvSpPr>
              <p:cNvPr id="273" name="Line 10"/>
              <p:cNvSpPr>
                <a:spLocks noChangeShapeType="1"/>
              </p:cNvSpPr>
              <p:nvPr/>
            </p:nvSpPr>
            <p:spPr bwMode="auto">
              <a:xfrm>
                <a:off x="1442" y="17"/>
                <a:ext cx="239"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sv-SE"/>
              </a:p>
            </p:txBody>
          </p:sp>
          <p:sp>
            <p:nvSpPr>
              <p:cNvPr id="274" name="Line 11"/>
              <p:cNvSpPr>
                <a:spLocks noChangeShapeType="1"/>
              </p:cNvSpPr>
              <p:nvPr/>
            </p:nvSpPr>
            <p:spPr bwMode="auto">
              <a:xfrm>
                <a:off x="1441" y="65"/>
                <a:ext cx="239"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sp>
            <p:nvSpPr>
              <p:cNvPr id="275" name="Line 12"/>
              <p:cNvSpPr>
                <a:spLocks noChangeShapeType="1"/>
              </p:cNvSpPr>
              <p:nvPr/>
            </p:nvSpPr>
            <p:spPr bwMode="auto">
              <a:xfrm>
                <a:off x="1441" y="113"/>
                <a:ext cx="238"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sp>
            <p:nvSpPr>
              <p:cNvPr id="276" name="Line 13"/>
              <p:cNvSpPr>
                <a:spLocks noChangeShapeType="1"/>
              </p:cNvSpPr>
              <p:nvPr/>
            </p:nvSpPr>
            <p:spPr bwMode="auto">
              <a:xfrm>
                <a:off x="1441" y="161"/>
                <a:ext cx="239"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grpSp>
        <p:grpSp>
          <p:nvGrpSpPr>
            <p:cNvPr id="44" name="Group 43"/>
            <p:cNvGrpSpPr>
              <a:grpSpLocks/>
            </p:cNvGrpSpPr>
            <p:nvPr/>
          </p:nvGrpSpPr>
          <p:grpSpPr bwMode="auto">
            <a:xfrm>
              <a:off x="2874" y="20"/>
              <a:ext cx="1362" cy="826"/>
              <a:chOff x="2874" y="20"/>
              <a:chExt cx="241" cy="164"/>
            </a:xfrm>
          </p:grpSpPr>
          <p:sp>
            <p:nvSpPr>
              <p:cNvPr id="267" name="Rectangle 266"/>
              <p:cNvSpPr>
                <a:spLocks noChangeArrowheads="1"/>
              </p:cNvSpPr>
              <p:nvPr/>
            </p:nvSpPr>
            <p:spPr bwMode="auto">
              <a:xfrm>
                <a:off x="2874" y="20"/>
                <a:ext cx="241" cy="164"/>
              </a:xfrm>
              <a:prstGeom prst="rect">
                <a:avLst/>
              </a:prstGeom>
              <a:solidFill>
                <a:srgbClr val="C0C0C0"/>
              </a:solidFill>
              <a:ln w="9525">
                <a:solidFill>
                  <a:srgbClr val="000000"/>
                </a:solidFill>
                <a:miter lim="800000"/>
                <a:headEnd/>
                <a:tailEnd/>
              </a:ln>
            </p:spPr>
            <p:txBody>
              <a:bodyPr/>
              <a:lstStyle/>
              <a:p>
                <a:endParaRPr lang="sv-SE"/>
              </a:p>
            </p:txBody>
          </p:sp>
          <p:sp>
            <p:nvSpPr>
              <p:cNvPr id="268" name="Line 16"/>
              <p:cNvSpPr>
                <a:spLocks noChangeShapeType="1"/>
              </p:cNvSpPr>
              <p:nvPr/>
            </p:nvSpPr>
            <p:spPr bwMode="auto">
              <a:xfrm>
                <a:off x="2876" y="30"/>
                <a:ext cx="239"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sv-SE"/>
              </a:p>
            </p:txBody>
          </p:sp>
          <p:sp>
            <p:nvSpPr>
              <p:cNvPr id="269" name="Line 17"/>
              <p:cNvSpPr>
                <a:spLocks noChangeShapeType="1"/>
              </p:cNvSpPr>
              <p:nvPr/>
            </p:nvSpPr>
            <p:spPr bwMode="auto">
              <a:xfrm>
                <a:off x="2875" y="78"/>
                <a:ext cx="239"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sp>
            <p:nvSpPr>
              <p:cNvPr id="270" name="Line 18"/>
              <p:cNvSpPr>
                <a:spLocks noChangeShapeType="1"/>
              </p:cNvSpPr>
              <p:nvPr/>
            </p:nvSpPr>
            <p:spPr bwMode="auto">
              <a:xfrm>
                <a:off x="2875" y="126"/>
                <a:ext cx="238"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sp>
            <p:nvSpPr>
              <p:cNvPr id="271" name="Line 19"/>
              <p:cNvSpPr>
                <a:spLocks noChangeShapeType="1"/>
              </p:cNvSpPr>
              <p:nvPr/>
            </p:nvSpPr>
            <p:spPr bwMode="auto">
              <a:xfrm>
                <a:off x="2875" y="174"/>
                <a:ext cx="239" cy="0"/>
              </a:xfrm>
              <a:prstGeom prst="line">
                <a:avLst/>
              </a:prstGeom>
              <a:noFill/>
              <a:ln w="28575">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sv-SE"/>
              </a:p>
            </p:txBody>
          </p:sp>
        </p:grpSp>
        <p:grpSp>
          <p:nvGrpSpPr>
            <p:cNvPr id="45" name="Group 44"/>
            <p:cNvGrpSpPr>
              <a:grpSpLocks/>
            </p:cNvGrpSpPr>
            <p:nvPr/>
          </p:nvGrpSpPr>
          <p:grpSpPr bwMode="auto">
            <a:xfrm>
              <a:off x="0" y="318"/>
              <a:ext cx="624" cy="160"/>
              <a:chOff x="0" y="318"/>
              <a:chExt cx="104" cy="23"/>
            </a:xfrm>
          </p:grpSpPr>
          <p:grpSp>
            <p:nvGrpSpPr>
              <p:cNvPr id="231" name="Group 230"/>
              <p:cNvGrpSpPr>
                <a:grpSpLocks noChangeAspect="1"/>
              </p:cNvGrpSpPr>
              <p:nvPr/>
            </p:nvGrpSpPr>
            <p:grpSpPr bwMode="auto">
              <a:xfrm flipH="1">
                <a:off x="67" y="321"/>
                <a:ext cx="37" cy="17"/>
                <a:chOff x="67" y="321"/>
                <a:chExt cx="419" cy="161"/>
              </a:xfrm>
            </p:grpSpPr>
            <p:sp>
              <p:nvSpPr>
                <p:cNvPr id="235" name="Freeform 234"/>
                <p:cNvSpPr>
                  <a:spLocks noChangeAspect="1"/>
                </p:cNvSpPr>
                <p:nvPr/>
              </p:nvSpPr>
              <p:spPr bwMode="auto">
                <a:xfrm flipV="1">
                  <a:off x="67" y="396"/>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36" name="Freeform 235"/>
                <p:cNvSpPr>
                  <a:spLocks noChangeAspect="1"/>
                </p:cNvSpPr>
                <p:nvPr/>
              </p:nvSpPr>
              <p:spPr bwMode="auto">
                <a:xfrm>
                  <a:off x="67" y="321"/>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37" name="Freeform 236"/>
                <p:cNvSpPr>
                  <a:spLocks noChangeAspect="1"/>
                </p:cNvSpPr>
                <p:nvPr/>
              </p:nvSpPr>
              <p:spPr bwMode="auto">
                <a:xfrm>
                  <a:off x="75" y="329"/>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38" name="Line 25"/>
                <p:cNvSpPr>
                  <a:spLocks noChangeAspect="1" noChangeShapeType="1"/>
                </p:cNvSpPr>
                <p:nvPr/>
              </p:nvSpPr>
              <p:spPr bwMode="auto">
                <a:xfrm flipV="1">
                  <a:off x="76" y="364"/>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39" name="Freeform 238"/>
                <p:cNvSpPr>
                  <a:spLocks noChangeAspect="1"/>
                </p:cNvSpPr>
                <p:nvPr/>
              </p:nvSpPr>
              <p:spPr bwMode="auto">
                <a:xfrm>
                  <a:off x="86" y="341"/>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0" name="Freeform 239"/>
                <p:cNvSpPr>
                  <a:spLocks noChangeAspect="1"/>
                </p:cNvSpPr>
                <p:nvPr/>
              </p:nvSpPr>
              <p:spPr bwMode="auto">
                <a:xfrm>
                  <a:off x="95" y="336"/>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1" name="Freeform 240"/>
                <p:cNvSpPr>
                  <a:spLocks noChangeAspect="1"/>
                </p:cNvSpPr>
                <p:nvPr/>
              </p:nvSpPr>
              <p:spPr bwMode="auto">
                <a:xfrm>
                  <a:off x="167" y="338"/>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2" name="Freeform 241"/>
                <p:cNvSpPr>
                  <a:spLocks noChangeAspect="1"/>
                </p:cNvSpPr>
                <p:nvPr/>
              </p:nvSpPr>
              <p:spPr bwMode="auto">
                <a:xfrm>
                  <a:off x="193" y="323"/>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3" name="Freeform 242"/>
                <p:cNvSpPr>
                  <a:spLocks noChangeAspect="1"/>
                </p:cNvSpPr>
                <p:nvPr/>
              </p:nvSpPr>
              <p:spPr bwMode="auto">
                <a:xfrm>
                  <a:off x="307" y="334"/>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4" name="Freeform 243"/>
                <p:cNvSpPr>
                  <a:spLocks noChangeAspect="1"/>
                </p:cNvSpPr>
                <p:nvPr/>
              </p:nvSpPr>
              <p:spPr bwMode="auto">
                <a:xfrm>
                  <a:off x="297" y="323"/>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5" name="Line 32"/>
                <p:cNvSpPr>
                  <a:spLocks noChangeAspect="1" noChangeShapeType="1"/>
                </p:cNvSpPr>
                <p:nvPr/>
              </p:nvSpPr>
              <p:spPr bwMode="auto">
                <a:xfrm flipH="1">
                  <a:off x="302" y="334"/>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6" name="Line 33"/>
                <p:cNvSpPr>
                  <a:spLocks noChangeAspect="1" noChangeShapeType="1"/>
                </p:cNvSpPr>
                <p:nvPr/>
              </p:nvSpPr>
              <p:spPr bwMode="auto">
                <a:xfrm>
                  <a:off x="203" y="333"/>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7" name="Freeform 246"/>
                <p:cNvSpPr>
                  <a:spLocks noChangeAspect="1"/>
                </p:cNvSpPr>
                <p:nvPr/>
              </p:nvSpPr>
              <p:spPr bwMode="auto">
                <a:xfrm>
                  <a:off x="253" y="351"/>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8" name="Freeform 247"/>
                <p:cNvSpPr>
                  <a:spLocks noChangeAspect="1"/>
                </p:cNvSpPr>
                <p:nvPr/>
              </p:nvSpPr>
              <p:spPr bwMode="auto">
                <a:xfrm>
                  <a:off x="378" y="346"/>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49" name="Freeform 248"/>
                <p:cNvSpPr>
                  <a:spLocks noChangeAspect="1"/>
                </p:cNvSpPr>
                <p:nvPr/>
              </p:nvSpPr>
              <p:spPr bwMode="auto">
                <a:xfrm>
                  <a:off x="431" y="345"/>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0" name="Freeform 249"/>
                <p:cNvSpPr>
                  <a:spLocks noChangeAspect="1"/>
                </p:cNvSpPr>
                <p:nvPr/>
              </p:nvSpPr>
              <p:spPr bwMode="auto">
                <a:xfrm>
                  <a:off x="461" y="330"/>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1" name="Freeform 250"/>
                <p:cNvSpPr>
                  <a:spLocks noChangeAspect="1"/>
                </p:cNvSpPr>
                <p:nvPr/>
              </p:nvSpPr>
              <p:spPr bwMode="auto">
                <a:xfrm>
                  <a:off x="67" y="369"/>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2" name="Freeform 251"/>
                <p:cNvSpPr>
                  <a:spLocks noChangeAspect="1"/>
                </p:cNvSpPr>
                <p:nvPr/>
              </p:nvSpPr>
              <p:spPr bwMode="auto">
                <a:xfrm flipV="1">
                  <a:off x="75" y="430"/>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3" name="Line 40"/>
                <p:cNvSpPr>
                  <a:spLocks noChangeAspect="1" noChangeShapeType="1"/>
                </p:cNvSpPr>
                <p:nvPr/>
              </p:nvSpPr>
              <p:spPr bwMode="auto">
                <a:xfrm>
                  <a:off x="76" y="434"/>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4" name="Freeform 253"/>
                <p:cNvSpPr>
                  <a:spLocks noChangeAspect="1"/>
                </p:cNvSpPr>
                <p:nvPr/>
              </p:nvSpPr>
              <p:spPr bwMode="auto">
                <a:xfrm flipV="1">
                  <a:off x="86" y="439"/>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5" name="Freeform 254"/>
                <p:cNvSpPr>
                  <a:spLocks noChangeAspect="1"/>
                </p:cNvSpPr>
                <p:nvPr/>
              </p:nvSpPr>
              <p:spPr bwMode="auto">
                <a:xfrm flipV="1">
                  <a:off x="95" y="458"/>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6" name="Freeform 255"/>
                <p:cNvSpPr>
                  <a:spLocks noChangeAspect="1"/>
                </p:cNvSpPr>
                <p:nvPr/>
              </p:nvSpPr>
              <p:spPr bwMode="auto">
                <a:xfrm flipV="1">
                  <a:off x="167" y="398"/>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7" name="Freeform 256"/>
                <p:cNvSpPr>
                  <a:spLocks noChangeAspect="1"/>
                </p:cNvSpPr>
                <p:nvPr/>
              </p:nvSpPr>
              <p:spPr bwMode="auto">
                <a:xfrm flipV="1">
                  <a:off x="193" y="454"/>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8" name="Freeform 257"/>
                <p:cNvSpPr>
                  <a:spLocks noChangeAspect="1"/>
                </p:cNvSpPr>
                <p:nvPr/>
              </p:nvSpPr>
              <p:spPr bwMode="auto">
                <a:xfrm flipV="1">
                  <a:off x="307" y="455"/>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59" name="Freeform 258"/>
                <p:cNvSpPr>
                  <a:spLocks noChangeAspect="1"/>
                </p:cNvSpPr>
                <p:nvPr/>
              </p:nvSpPr>
              <p:spPr bwMode="auto">
                <a:xfrm flipV="1">
                  <a:off x="297" y="455"/>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0" name="Line 47"/>
                <p:cNvSpPr>
                  <a:spLocks noChangeAspect="1" noChangeShapeType="1"/>
                </p:cNvSpPr>
                <p:nvPr/>
              </p:nvSpPr>
              <p:spPr bwMode="auto">
                <a:xfrm flipH="1" flipV="1">
                  <a:off x="302" y="469"/>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1" name="Line 48"/>
                <p:cNvSpPr>
                  <a:spLocks noChangeAspect="1" noChangeShapeType="1"/>
                </p:cNvSpPr>
                <p:nvPr/>
              </p:nvSpPr>
              <p:spPr bwMode="auto">
                <a:xfrm flipV="1">
                  <a:off x="203" y="469"/>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2" name="Freeform 261"/>
                <p:cNvSpPr>
                  <a:spLocks noChangeAspect="1"/>
                </p:cNvSpPr>
                <p:nvPr/>
              </p:nvSpPr>
              <p:spPr bwMode="auto">
                <a:xfrm flipV="1">
                  <a:off x="253" y="446"/>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3" name="Freeform 262"/>
                <p:cNvSpPr>
                  <a:spLocks noChangeAspect="1"/>
                </p:cNvSpPr>
                <p:nvPr/>
              </p:nvSpPr>
              <p:spPr bwMode="auto">
                <a:xfrm flipV="1">
                  <a:off x="378" y="396"/>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4" name="Freeform 263"/>
                <p:cNvSpPr>
                  <a:spLocks noChangeAspect="1"/>
                </p:cNvSpPr>
                <p:nvPr/>
              </p:nvSpPr>
              <p:spPr bwMode="auto">
                <a:xfrm flipV="1">
                  <a:off x="431" y="453"/>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5" name="Freeform 264"/>
                <p:cNvSpPr>
                  <a:spLocks noChangeAspect="1"/>
                </p:cNvSpPr>
                <p:nvPr/>
              </p:nvSpPr>
              <p:spPr bwMode="auto">
                <a:xfrm flipV="1">
                  <a:off x="461" y="395"/>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66" name="Freeform 265"/>
                <p:cNvSpPr>
                  <a:spLocks noChangeAspect="1"/>
                </p:cNvSpPr>
                <p:nvPr/>
              </p:nvSpPr>
              <p:spPr bwMode="auto">
                <a:xfrm flipV="1">
                  <a:off x="67" y="399"/>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sp>
            <p:nvSpPr>
              <p:cNvPr id="232" name="Rectangle 231" descr="横線"/>
              <p:cNvSpPr>
                <a:spLocks noChangeArrowheads="1"/>
              </p:cNvSpPr>
              <p:nvPr/>
            </p:nvSpPr>
            <p:spPr bwMode="auto">
              <a:xfrm>
                <a:off x="65" y="318"/>
                <a:ext cx="19" cy="23"/>
              </a:xfrm>
              <a:prstGeom prst="rect">
                <a:avLst/>
              </a:prstGeom>
              <a:pattFill prst="ltHorz">
                <a:fgClr>
                  <a:srgbClr val="FF6600"/>
                </a:fgClr>
                <a:bgClr>
                  <a:srgbClr val="FFCC99"/>
                </a:bgClr>
              </a:pattFill>
              <a:ln w="9525">
                <a:solidFill>
                  <a:srgbClr val="000000"/>
                </a:solidFill>
                <a:miter lim="800000"/>
                <a:headEnd/>
                <a:tailEnd/>
              </a:ln>
            </p:spPr>
            <p:txBody>
              <a:bodyPr/>
              <a:lstStyle/>
              <a:p>
                <a:endParaRPr lang="sv-SE"/>
              </a:p>
            </p:txBody>
          </p:sp>
          <p:sp>
            <p:nvSpPr>
              <p:cNvPr id="233" name="Rectangle 232" descr="横線"/>
              <p:cNvSpPr>
                <a:spLocks noChangeArrowheads="1"/>
              </p:cNvSpPr>
              <p:nvPr/>
            </p:nvSpPr>
            <p:spPr bwMode="auto">
              <a:xfrm>
                <a:off x="0" y="318"/>
                <a:ext cx="57" cy="23"/>
              </a:xfrm>
              <a:prstGeom prst="rect">
                <a:avLst/>
              </a:prstGeom>
              <a:pattFill prst="ltHorz">
                <a:fgClr>
                  <a:srgbClr val="FF6600"/>
                </a:fgClr>
                <a:bgClr>
                  <a:srgbClr val="FFCC99"/>
                </a:bgClr>
              </a:pattFill>
              <a:ln w="9525">
                <a:solidFill>
                  <a:srgbClr val="000000"/>
                </a:solidFill>
                <a:miter lim="800000"/>
                <a:headEnd/>
                <a:tailEnd/>
              </a:ln>
            </p:spPr>
            <p:txBody>
              <a:bodyPr/>
              <a:lstStyle/>
              <a:p>
                <a:endParaRPr lang="sv-SE"/>
              </a:p>
            </p:txBody>
          </p:sp>
          <p:sp>
            <p:nvSpPr>
              <p:cNvPr id="234" name="Line 56"/>
              <p:cNvSpPr>
                <a:spLocks noChangeShapeType="1"/>
              </p:cNvSpPr>
              <p:nvPr/>
            </p:nvSpPr>
            <p:spPr bwMode="auto">
              <a:xfrm>
                <a:off x="57" y="330"/>
                <a:ext cx="8"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sp>
          <p:nvSpPr>
            <p:cNvPr id="46" name="Rectangle 45"/>
            <p:cNvSpPr>
              <a:spLocks noChangeAspect="1" noChangeArrowheads="1"/>
            </p:cNvSpPr>
            <p:nvPr/>
          </p:nvSpPr>
          <p:spPr bwMode="auto">
            <a:xfrm>
              <a:off x="615" y="322"/>
              <a:ext cx="414" cy="200"/>
            </a:xfrm>
            <a:prstGeom prst="rect">
              <a:avLst/>
            </a:prstGeom>
            <a:solidFill>
              <a:srgbClr val="FFFF99">
                <a:alpha val="50195"/>
              </a:srgbClr>
            </a:solidFill>
            <a:ln w="9525">
              <a:solidFill>
                <a:srgbClr val="000000"/>
              </a:solidFill>
              <a:prstDash val="dash"/>
              <a:miter lim="800000"/>
              <a:headEnd/>
              <a:tailEnd/>
            </a:ln>
          </p:spPr>
          <p:txBody>
            <a:bodyPr/>
            <a:lstStyle/>
            <a:p>
              <a:endParaRPr lang="sv-SE"/>
            </a:p>
          </p:txBody>
        </p:sp>
        <p:grpSp>
          <p:nvGrpSpPr>
            <p:cNvPr id="47" name="Group 46"/>
            <p:cNvGrpSpPr>
              <a:grpSpLocks noChangeAspect="1"/>
            </p:cNvGrpSpPr>
            <p:nvPr/>
          </p:nvGrpSpPr>
          <p:grpSpPr bwMode="auto">
            <a:xfrm flipH="1">
              <a:off x="1089" y="369"/>
              <a:ext cx="264" cy="112"/>
              <a:chOff x="1089" y="371"/>
              <a:chExt cx="419" cy="161"/>
            </a:xfrm>
          </p:grpSpPr>
          <p:sp>
            <p:nvSpPr>
              <p:cNvPr id="199" name="Freeform 198"/>
              <p:cNvSpPr>
                <a:spLocks noChangeAspect="1"/>
              </p:cNvSpPr>
              <p:nvPr/>
            </p:nvSpPr>
            <p:spPr bwMode="auto">
              <a:xfrm flipV="1">
                <a:off x="1089" y="446"/>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0" name="Freeform 199"/>
              <p:cNvSpPr>
                <a:spLocks noChangeAspect="1"/>
              </p:cNvSpPr>
              <p:nvPr/>
            </p:nvSpPr>
            <p:spPr bwMode="auto">
              <a:xfrm>
                <a:off x="1089" y="371"/>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1" name="Freeform 200"/>
              <p:cNvSpPr>
                <a:spLocks noChangeAspect="1"/>
              </p:cNvSpPr>
              <p:nvPr/>
            </p:nvSpPr>
            <p:spPr bwMode="auto">
              <a:xfrm>
                <a:off x="1097" y="379"/>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2" name="Line 62"/>
              <p:cNvSpPr>
                <a:spLocks noChangeAspect="1" noChangeShapeType="1"/>
              </p:cNvSpPr>
              <p:nvPr/>
            </p:nvSpPr>
            <p:spPr bwMode="auto">
              <a:xfrm flipV="1">
                <a:off x="1098" y="414"/>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3" name="Freeform 202"/>
              <p:cNvSpPr>
                <a:spLocks noChangeAspect="1"/>
              </p:cNvSpPr>
              <p:nvPr/>
            </p:nvSpPr>
            <p:spPr bwMode="auto">
              <a:xfrm>
                <a:off x="1108" y="391"/>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4" name="Freeform 203"/>
              <p:cNvSpPr>
                <a:spLocks noChangeAspect="1"/>
              </p:cNvSpPr>
              <p:nvPr/>
            </p:nvSpPr>
            <p:spPr bwMode="auto">
              <a:xfrm>
                <a:off x="1117" y="386"/>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5" name="Freeform 204"/>
              <p:cNvSpPr>
                <a:spLocks noChangeAspect="1"/>
              </p:cNvSpPr>
              <p:nvPr/>
            </p:nvSpPr>
            <p:spPr bwMode="auto">
              <a:xfrm>
                <a:off x="1189" y="388"/>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6" name="Freeform 205"/>
              <p:cNvSpPr>
                <a:spLocks noChangeAspect="1"/>
              </p:cNvSpPr>
              <p:nvPr/>
            </p:nvSpPr>
            <p:spPr bwMode="auto">
              <a:xfrm>
                <a:off x="1215" y="373"/>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7" name="Freeform 206"/>
              <p:cNvSpPr>
                <a:spLocks noChangeAspect="1"/>
              </p:cNvSpPr>
              <p:nvPr/>
            </p:nvSpPr>
            <p:spPr bwMode="auto">
              <a:xfrm>
                <a:off x="1329" y="384"/>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8" name="Freeform 207"/>
              <p:cNvSpPr>
                <a:spLocks noChangeAspect="1"/>
              </p:cNvSpPr>
              <p:nvPr/>
            </p:nvSpPr>
            <p:spPr bwMode="auto">
              <a:xfrm>
                <a:off x="1319" y="373"/>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09" name="Line 69"/>
              <p:cNvSpPr>
                <a:spLocks noChangeAspect="1" noChangeShapeType="1"/>
              </p:cNvSpPr>
              <p:nvPr/>
            </p:nvSpPr>
            <p:spPr bwMode="auto">
              <a:xfrm flipH="1">
                <a:off x="1324" y="384"/>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0" name="Line 70"/>
              <p:cNvSpPr>
                <a:spLocks noChangeAspect="1" noChangeShapeType="1"/>
              </p:cNvSpPr>
              <p:nvPr/>
            </p:nvSpPr>
            <p:spPr bwMode="auto">
              <a:xfrm>
                <a:off x="1225" y="383"/>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1" name="Freeform 210"/>
              <p:cNvSpPr>
                <a:spLocks noChangeAspect="1"/>
              </p:cNvSpPr>
              <p:nvPr/>
            </p:nvSpPr>
            <p:spPr bwMode="auto">
              <a:xfrm>
                <a:off x="1275" y="401"/>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2" name="Freeform 211"/>
              <p:cNvSpPr>
                <a:spLocks noChangeAspect="1"/>
              </p:cNvSpPr>
              <p:nvPr/>
            </p:nvSpPr>
            <p:spPr bwMode="auto">
              <a:xfrm>
                <a:off x="1400" y="396"/>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3" name="Freeform 212"/>
              <p:cNvSpPr>
                <a:spLocks noChangeAspect="1"/>
              </p:cNvSpPr>
              <p:nvPr/>
            </p:nvSpPr>
            <p:spPr bwMode="auto">
              <a:xfrm>
                <a:off x="1453" y="395"/>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4" name="Freeform 213"/>
              <p:cNvSpPr>
                <a:spLocks noChangeAspect="1"/>
              </p:cNvSpPr>
              <p:nvPr/>
            </p:nvSpPr>
            <p:spPr bwMode="auto">
              <a:xfrm>
                <a:off x="1483" y="380"/>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5" name="Freeform 214"/>
              <p:cNvSpPr>
                <a:spLocks noChangeAspect="1"/>
              </p:cNvSpPr>
              <p:nvPr/>
            </p:nvSpPr>
            <p:spPr bwMode="auto">
              <a:xfrm>
                <a:off x="1089" y="419"/>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6" name="Freeform 215"/>
              <p:cNvSpPr>
                <a:spLocks noChangeAspect="1"/>
              </p:cNvSpPr>
              <p:nvPr/>
            </p:nvSpPr>
            <p:spPr bwMode="auto">
              <a:xfrm flipV="1">
                <a:off x="1097" y="480"/>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7" name="Line 77"/>
              <p:cNvSpPr>
                <a:spLocks noChangeAspect="1" noChangeShapeType="1"/>
              </p:cNvSpPr>
              <p:nvPr/>
            </p:nvSpPr>
            <p:spPr bwMode="auto">
              <a:xfrm>
                <a:off x="1098" y="484"/>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8" name="Freeform 217"/>
              <p:cNvSpPr>
                <a:spLocks noChangeAspect="1"/>
              </p:cNvSpPr>
              <p:nvPr/>
            </p:nvSpPr>
            <p:spPr bwMode="auto">
              <a:xfrm flipV="1">
                <a:off x="1108" y="489"/>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19" name="Freeform 218"/>
              <p:cNvSpPr>
                <a:spLocks noChangeAspect="1"/>
              </p:cNvSpPr>
              <p:nvPr/>
            </p:nvSpPr>
            <p:spPr bwMode="auto">
              <a:xfrm flipV="1">
                <a:off x="1117" y="508"/>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0" name="Freeform 219"/>
              <p:cNvSpPr>
                <a:spLocks noChangeAspect="1"/>
              </p:cNvSpPr>
              <p:nvPr/>
            </p:nvSpPr>
            <p:spPr bwMode="auto">
              <a:xfrm flipV="1">
                <a:off x="1189" y="448"/>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1" name="Freeform 220"/>
              <p:cNvSpPr>
                <a:spLocks noChangeAspect="1"/>
              </p:cNvSpPr>
              <p:nvPr/>
            </p:nvSpPr>
            <p:spPr bwMode="auto">
              <a:xfrm flipV="1">
                <a:off x="1215" y="504"/>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2" name="Freeform 221"/>
              <p:cNvSpPr>
                <a:spLocks noChangeAspect="1"/>
              </p:cNvSpPr>
              <p:nvPr/>
            </p:nvSpPr>
            <p:spPr bwMode="auto">
              <a:xfrm flipV="1">
                <a:off x="1329" y="505"/>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3" name="Freeform 222"/>
              <p:cNvSpPr>
                <a:spLocks noChangeAspect="1"/>
              </p:cNvSpPr>
              <p:nvPr/>
            </p:nvSpPr>
            <p:spPr bwMode="auto">
              <a:xfrm flipV="1">
                <a:off x="1319" y="505"/>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4" name="Line 84"/>
              <p:cNvSpPr>
                <a:spLocks noChangeAspect="1" noChangeShapeType="1"/>
              </p:cNvSpPr>
              <p:nvPr/>
            </p:nvSpPr>
            <p:spPr bwMode="auto">
              <a:xfrm flipH="1" flipV="1">
                <a:off x="1324" y="519"/>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5" name="Line 85"/>
              <p:cNvSpPr>
                <a:spLocks noChangeAspect="1" noChangeShapeType="1"/>
              </p:cNvSpPr>
              <p:nvPr/>
            </p:nvSpPr>
            <p:spPr bwMode="auto">
              <a:xfrm flipV="1">
                <a:off x="1225" y="519"/>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6" name="Freeform 225"/>
              <p:cNvSpPr>
                <a:spLocks noChangeAspect="1"/>
              </p:cNvSpPr>
              <p:nvPr/>
            </p:nvSpPr>
            <p:spPr bwMode="auto">
              <a:xfrm flipV="1">
                <a:off x="1275" y="496"/>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7" name="Freeform 226"/>
              <p:cNvSpPr>
                <a:spLocks noChangeAspect="1"/>
              </p:cNvSpPr>
              <p:nvPr/>
            </p:nvSpPr>
            <p:spPr bwMode="auto">
              <a:xfrm flipV="1">
                <a:off x="1400" y="446"/>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8" name="Freeform 227"/>
              <p:cNvSpPr>
                <a:spLocks noChangeAspect="1"/>
              </p:cNvSpPr>
              <p:nvPr/>
            </p:nvSpPr>
            <p:spPr bwMode="auto">
              <a:xfrm flipV="1">
                <a:off x="1453" y="503"/>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29" name="Freeform 228"/>
              <p:cNvSpPr>
                <a:spLocks noChangeAspect="1"/>
              </p:cNvSpPr>
              <p:nvPr/>
            </p:nvSpPr>
            <p:spPr bwMode="auto">
              <a:xfrm flipV="1">
                <a:off x="1483" y="445"/>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30" name="Freeform 229"/>
              <p:cNvSpPr>
                <a:spLocks noChangeAspect="1"/>
              </p:cNvSpPr>
              <p:nvPr/>
            </p:nvSpPr>
            <p:spPr bwMode="auto">
              <a:xfrm flipV="1">
                <a:off x="1089" y="449"/>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grpSp>
          <p:nvGrpSpPr>
            <p:cNvPr id="48" name="Group 47"/>
            <p:cNvGrpSpPr>
              <a:grpSpLocks noChangeAspect="1"/>
            </p:cNvGrpSpPr>
            <p:nvPr/>
          </p:nvGrpSpPr>
          <p:grpSpPr bwMode="auto">
            <a:xfrm>
              <a:off x="1230" y="53"/>
              <a:ext cx="78" cy="94"/>
              <a:chOff x="1230" y="53"/>
              <a:chExt cx="19" cy="19"/>
            </a:xfrm>
          </p:grpSpPr>
          <p:sp>
            <p:nvSpPr>
              <p:cNvPr id="197" name="Oval 196"/>
              <p:cNvSpPr>
                <a:spLocks noChangeAspect="1" noChangeArrowheads="1"/>
              </p:cNvSpPr>
              <p:nvPr/>
            </p:nvSpPr>
            <p:spPr bwMode="auto">
              <a:xfrm>
                <a:off x="1230" y="53"/>
                <a:ext cx="19" cy="19"/>
              </a:xfrm>
              <a:prstGeom prst="ellipse">
                <a:avLst/>
              </a:prstGeom>
              <a:solidFill>
                <a:srgbClr val="FFFFFF"/>
              </a:solidFill>
              <a:ln w="9525">
                <a:solidFill>
                  <a:srgbClr val="000000"/>
                </a:solidFill>
                <a:round/>
                <a:headEnd/>
                <a:tailEnd/>
              </a:ln>
            </p:spPr>
            <p:txBody>
              <a:bodyPr/>
              <a:lstStyle/>
              <a:p>
                <a:endParaRPr lang="sv-SE"/>
              </a:p>
            </p:txBody>
          </p:sp>
          <p:sp>
            <p:nvSpPr>
              <p:cNvPr id="198" name="Rectangle 197"/>
              <p:cNvSpPr>
                <a:spLocks noChangeAspect="1" noChangeArrowheads="1"/>
              </p:cNvSpPr>
              <p:nvPr/>
            </p:nvSpPr>
            <p:spPr bwMode="auto">
              <a:xfrm>
                <a:off x="1230" y="53"/>
                <a:ext cx="19" cy="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sv-SE"/>
              </a:p>
            </p:txBody>
          </p:sp>
        </p:grpSp>
        <p:grpSp>
          <p:nvGrpSpPr>
            <p:cNvPr id="49" name="Group 48"/>
            <p:cNvGrpSpPr>
              <a:grpSpLocks noChangeAspect="1"/>
            </p:cNvGrpSpPr>
            <p:nvPr/>
          </p:nvGrpSpPr>
          <p:grpSpPr bwMode="auto">
            <a:xfrm>
              <a:off x="2634" y="73"/>
              <a:ext cx="78" cy="94"/>
              <a:chOff x="2634" y="73"/>
              <a:chExt cx="19" cy="19"/>
            </a:xfrm>
          </p:grpSpPr>
          <p:sp>
            <p:nvSpPr>
              <p:cNvPr id="195" name="Oval 194"/>
              <p:cNvSpPr>
                <a:spLocks noChangeAspect="1" noChangeArrowheads="1"/>
              </p:cNvSpPr>
              <p:nvPr/>
            </p:nvSpPr>
            <p:spPr bwMode="auto">
              <a:xfrm>
                <a:off x="2634" y="73"/>
                <a:ext cx="19" cy="19"/>
              </a:xfrm>
              <a:prstGeom prst="ellipse">
                <a:avLst/>
              </a:prstGeom>
              <a:solidFill>
                <a:srgbClr val="FF0000"/>
              </a:solidFill>
              <a:ln w="9525">
                <a:solidFill>
                  <a:srgbClr val="000000"/>
                </a:solidFill>
                <a:round/>
                <a:headEnd/>
                <a:tailEnd/>
              </a:ln>
            </p:spPr>
            <p:txBody>
              <a:bodyPr/>
              <a:lstStyle/>
              <a:p>
                <a:endParaRPr lang="sv-SE"/>
              </a:p>
            </p:txBody>
          </p:sp>
          <p:sp>
            <p:nvSpPr>
              <p:cNvPr id="196" name="Rectangle 195"/>
              <p:cNvSpPr>
                <a:spLocks noChangeAspect="1" noChangeArrowheads="1"/>
              </p:cNvSpPr>
              <p:nvPr/>
            </p:nvSpPr>
            <p:spPr bwMode="auto">
              <a:xfrm>
                <a:off x="2634" y="73"/>
                <a:ext cx="19" cy="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sv-SE"/>
              </a:p>
            </p:txBody>
          </p:sp>
        </p:grpSp>
        <p:grpSp>
          <p:nvGrpSpPr>
            <p:cNvPr id="50" name="Group 49"/>
            <p:cNvGrpSpPr>
              <a:grpSpLocks/>
            </p:cNvGrpSpPr>
            <p:nvPr/>
          </p:nvGrpSpPr>
          <p:grpSpPr bwMode="auto">
            <a:xfrm>
              <a:off x="1497" y="318"/>
              <a:ext cx="624" cy="160"/>
              <a:chOff x="1497" y="318"/>
              <a:chExt cx="104" cy="23"/>
            </a:xfrm>
          </p:grpSpPr>
          <p:grpSp>
            <p:nvGrpSpPr>
              <p:cNvPr id="159" name="Group 158"/>
              <p:cNvGrpSpPr>
                <a:grpSpLocks noChangeAspect="1"/>
              </p:cNvGrpSpPr>
              <p:nvPr/>
            </p:nvGrpSpPr>
            <p:grpSpPr bwMode="auto">
              <a:xfrm flipH="1">
                <a:off x="1564" y="321"/>
                <a:ext cx="37" cy="17"/>
                <a:chOff x="1564" y="321"/>
                <a:chExt cx="419" cy="161"/>
              </a:xfrm>
            </p:grpSpPr>
            <p:sp>
              <p:nvSpPr>
                <p:cNvPr id="163" name="Freeform 162"/>
                <p:cNvSpPr>
                  <a:spLocks noChangeAspect="1"/>
                </p:cNvSpPr>
                <p:nvPr/>
              </p:nvSpPr>
              <p:spPr bwMode="auto">
                <a:xfrm flipV="1">
                  <a:off x="1564" y="396"/>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64" name="Freeform 163"/>
                <p:cNvSpPr>
                  <a:spLocks noChangeAspect="1"/>
                </p:cNvSpPr>
                <p:nvPr/>
              </p:nvSpPr>
              <p:spPr bwMode="auto">
                <a:xfrm>
                  <a:off x="1564" y="321"/>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65" name="Freeform 164"/>
                <p:cNvSpPr>
                  <a:spLocks noChangeAspect="1"/>
                </p:cNvSpPr>
                <p:nvPr/>
              </p:nvSpPr>
              <p:spPr bwMode="auto">
                <a:xfrm>
                  <a:off x="1572" y="329"/>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66" name="Line 102"/>
                <p:cNvSpPr>
                  <a:spLocks noChangeAspect="1" noChangeShapeType="1"/>
                </p:cNvSpPr>
                <p:nvPr/>
              </p:nvSpPr>
              <p:spPr bwMode="auto">
                <a:xfrm flipV="1">
                  <a:off x="1573" y="364"/>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67" name="Freeform 166"/>
                <p:cNvSpPr>
                  <a:spLocks noChangeAspect="1"/>
                </p:cNvSpPr>
                <p:nvPr/>
              </p:nvSpPr>
              <p:spPr bwMode="auto">
                <a:xfrm>
                  <a:off x="1583" y="341"/>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68" name="Freeform 167"/>
                <p:cNvSpPr>
                  <a:spLocks noChangeAspect="1"/>
                </p:cNvSpPr>
                <p:nvPr/>
              </p:nvSpPr>
              <p:spPr bwMode="auto">
                <a:xfrm>
                  <a:off x="1592" y="336"/>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69" name="Freeform 168"/>
                <p:cNvSpPr>
                  <a:spLocks noChangeAspect="1"/>
                </p:cNvSpPr>
                <p:nvPr/>
              </p:nvSpPr>
              <p:spPr bwMode="auto">
                <a:xfrm>
                  <a:off x="1664" y="338"/>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0" name="Freeform 169"/>
                <p:cNvSpPr>
                  <a:spLocks noChangeAspect="1"/>
                </p:cNvSpPr>
                <p:nvPr/>
              </p:nvSpPr>
              <p:spPr bwMode="auto">
                <a:xfrm>
                  <a:off x="1690" y="323"/>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1" name="Freeform 170"/>
                <p:cNvSpPr>
                  <a:spLocks noChangeAspect="1"/>
                </p:cNvSpPr>
                <p:nvPr/>
              </p:nvSpPr>
              <p:spPr bwMode="auto">
                <a:xfrm>
                  <a:off x="1804" y="334"/>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2" name="Freeform 171"/>
                <p:cNvSpPr>
                  <a:spLocks noChangeAspect="1"/>
                </p:cNvSpPr>
                <p:nvPr/>
              </p:nvSpPr>
              <p:spPr bwMode="auto">
                <a:xfrm>
                  <a:off x="1794" y="323"/>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3" name="Line 109"/>
                <p:cNvSpPr>
                  <a:spLocks noChangeAspect="1" noChangeShapeType="1"/>
                </p:cNvSpPr>
                <p:nvPr/>
              </p:nvSpPr>
              <p:spPr bwMode="auto">
                <a:xfrm flipH="1">
                  <a:off x="1799" y="334"/>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4" name="Line 110"/>
                <p:cNvSpPr>
                  <a:spLocks noChangeAspect="1" noChangeShapeType="1"/>
                </p:cNvSpPr>
                <p:nvPr/>
              </p:nvSpPr>
              <p:spPr bwMode="auto">
                <a:xfrm>
                  <a:off x="1700" y="333"/>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5" name="Freeform 174"/>
                <p:cNvSpPr>
                  <a:spLocks noChangeAspect="1"/>
                </p:cNvSpPr>
                <p:nvPr/>
              </p:nvSpPr>
              <p:spPr bwMode="auto">
                <a:xfrm>
                  <a:off x="1750" y="351"/>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6" name="Freeform 175"/>
                <p:cNvSpPr>
                  <a:spLocks noChangeAspect="1"/>
                </p:cNvSpPr>
                <p:nvPr/>
              </p:nvSpPr>
              <p:spPr bwMode="auto">
                <a:xfrm>
                  <a:off x="1875" y="346"/>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7" name="Freeform 176"/>
                <p:cNvSpPr>
                  <a:spLocks noChangeAspect="1"/>
                </p:cNvSpPr>
                <p:nvPr/>
              </p:nvSpPr>
              <p:spPr bwMode="auto">
                <a:xfrm>
                  <a:off x="1928" y="345"/>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8" name="Freeform 177"/>
                <p:cNvSpPr>
                  <a:spLocks noChangeAspect="1"/>
                </p:cNvSpPr>
                <p:nvPr/>
              </p:nvSpPr>
              <p:spPr bwMode="auto">
                <a:xfrm>
                  <a:off x="1958" y="330"/>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79" name="Freeform 178"/>
                <p:cNvSpPr>
                  <a:spLocks noChangeAspect="1"/>
                </p:cNvSpPr>
                <p:nvPr/>
              </p:nvSpPr>
              <p:spPr bwMode="auto">
                <a:xfrm>
                  <a:off x="1564" y="369"/>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0" name="Freeform 179"/>
                <p:cNvSpPr>
                  <a:spLocks noChangeAspect="1"/>
                </p:cNvSpPr>
                <p:nvPr/>
              </p:nvSpPr>
              <p:spPr bwMode="auto">
                <a:xfrm flipV="1">
                  <a:off x="1572" y="430"/>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1" name="Line 117"/>
                <p:cNvSpPr>
                  <a:spLocks noChangeAspect="1" noChangeShapeType="1"/>
                </p:cNvSpPr>
                <p:nvPr/>
              </p:nvSpPr>
              <p:spPr bwMode="auto">
                <a:xfrm>
                  <a:off x="1573" y="434"/>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2" name="Freeform 181"/>
                <p:cNvSpPr>
                  <a:spLocks noChangeAspect="1"/>
                </p:cNvSpPr>
                <p:nvPr/>
              </p:nvSpPr>
              <p:spPr bwMode="auto">
                <a:xfrm flipV="1">
                  <a:off x="1583" y="439"/>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3" name="Freeform 182"/>
                <p:cNvSpPr>
                  <a:spLocks noChangeAspect="1"/>
                </p:cNvSpPr>
                <p:nvPr/>
              </p:nvSpPr>
              <p:spPr bwMode="auto">
                <a:xfrm flipV="1">
                  <a:off x="1592" y="458"/>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4" name="Freeform 183"/>
                <p:cNvSpPr>
                  <a:spLocks noChangeAspect="1"/>
                </p:cNvSpPr>
                <p:nvPr/>
              </p:nvSpPr>
              <p:spPr bwMode="auto">
                <a:xfrm flipV="1">
                  <a:off x="1664" y="398"/>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5" name="Freeform 184"/>
                <p:cNvSpPr>
                  <a:spLocks noChangeAspect="1"/>
                </p:cNvSpPr>
                <p:nvPr/>
              </p:nvSpPr>
              <p:spPr bwMode="auto">
                <a:xfrm flipV="1">
                  <a:off x="1690" y="454"/>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6" name="Freeform 185"/>
                <p:cNvSpPr>
                  <a:spLocks noChangeAspect="1"/>
                </p:cNvSpPr>
                <p:nvPr/>
              </p:nvSpPr>
              <p:spPr bwMode="auto">
                <a:xfrm flipV="1">
                  <a:off x="1804" y="455"/>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7" name="Freeform 186"/>
                <p:cNvSpPr>
                  <a:spLocks noChangeAspect="1"/>
                </p:cNvSpPr>
                <p:nvPr/>
              </p:nvSpPr>
              <p:spPr bwMode="auto">
                <a:xfrm flipV="1">
                  <a:off x="1794" y="455"/>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8" name="Line 124"/>
                <p:cNvSpPr>
                  <a:spLocks noChangeAspect="1" noChangeShapeType="1"/>
                </p:cNvSpPr>
                <p:nvPr/>
              </p:nvSpPr>
              <p:spPr bwMode="auto">
                <a:xfrm flipH="1" flipV="1">
                  <a:off x="1799" y="469"/>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9" name="Line 125"/>
                <p:cNvSpPr>
                  <a:spLocks noChangeAspect="1" noChangeShapeType="1"/>
                </p:cNvSpPr>
                <p:nvPr/>
              </p:nvSpPr>
              <p:spPr bwMode="auto">
                <a:xfrm flipV="1">
                  <a:off x="1700" y="469"/>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90" name="Freeform 189"/>
                <p:cNvSpPr>
                  <a:spLocks noChangeAspect="1"/>
                </p:cNvSpPr>
                <p:nvPr/>
              </p:nvSpPr>
              <p:spPr bwMode="auto">
                <a:xfrm flipV="1">
                  <a:off x="1750" y="446"/>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91" name="Freeform 190"/>
                <p:cNvSpPr>
                  <a:spLocks noChangeAspect="1"/>
                </p:cNvSpPr>
                <p:nvPr/>
              </p:nvSpPr>
              <p:spPr bwMode="auto">
                <a:xfrm flipV="1">
                  <a:off x="1875" y="396"/>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92" name="Freeform 191"/>
                <p:cNvSpPr>
                  <a:spLocks noChangeAspect="1"/>
                </p:cNvSpPr>
                <p:nvPr/>
              </p:nvSpPr>
              <p:spPr bwMode="auto">
                <a:xfrm flipV="1">
                  <a:off x="1928" y="453"/>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93" name="Freeform 192"/>
                <p:cNvSpPr>
                  <a:spLocks noChangeAspect="1"/>
                </p:cNvSpPr>
                <p:nvPr/>
              </p:nvSpPr>
              <p:spPr bwMode="auto">
                <a:xfrm flipV="1">
                  <a:off x="1958" y="395"/>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94" name="Freeform 193"/>
                <p:cNvSpPr>
                  <a:spLocks noChangeAspect="1"/>
                </p:cNvSpPr>
                <p:nvPr/>
              </p:nvSpPr>
              <p:spPr bwMode="auto">
                <a:xfrm flipV="1">
                  <a:off x="1564" y="399"/>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sp>
            <p:nvSpPr>
              <p:cNvPr id="160" name="Rectangle 159" descr="横線"/>
              <p:cNvSpPr>
                <a:spLocks noChangeArrowheads="1"/>
              </p:cNvSpPr>
              <p:nvPr/>
            </p:nvSpPr>
            <p:spPr bwMode="auto">
              <a:xfrm>
                <a:off x="1562" y="318"/>
                <a:ext cx="19" cy="23"/>
              </a:xfrm>
              <a:prstGeom prst="rect">
                <a:avLst/>
              </a:prstGeom>
              <a:pattFill prst="ltHorz">
                <a:fgClr>
                  <a:srgbClr val="FF6600"/>
                </a:fgClr>
                <a:bgClr>
                  <a:srgbClr val="FFCC99"/>
                </a:bgClr>
              </a:pattFill>
              <a:ln w="9525">
                <a:solidFill>
                  <a:srgbClr val="000000"/>
                </a:solidFill>
                <a:miter lim="800000"/>
                <a:headEnd/>
                <a:tailEnd/>
              </a:ln>
            </p:spPr>
            <p:txBody>
              <a:bodyPr/>
              <a:lstStyle/>
              <a:p>
                <a:endParaRPr lang="sv-SE"/>
              </a:p>
            </p:txBody>
          </p:sp>
          <p:sp>
            <p:nvSpPr>
              <p:cNvPr id="161" name="Rectangle 160" descr="横線"/>
              <p:cNvSpPr>
                <a:spLocks noChangeArrowheads="1"/>
              </p:cNvSpPr>
              <p:nvPr/>
            </p:nvSpPr>
            <p:spPr bwMode="auto">
              <a:xfrm>
                <a:off x="1497" y="318"/>
                <a:ext cx="57" cy="23"/>
              </a:xfrm>
              <a:prstGeom prst="rect">
                <a:avLst/>
              </a:prstGeom>
              <a:pattFill prst="ltHorz">
                <a:fgClr>
                  <a:srgbClr val="FF6600"/>
                </a:fgClr>
                <a:bgClr>
                  <a:srgbClr val="FFCC99"/>
                </a:bgClr>
              </a:pattFill>
              <a:ln w="9525">
                <a:solidFill>
                  <a:srgbClr val="000000"/>
                </a:solidFill>
                <a:miter lim="800000"/>
                <a:headEnd/>
                <a:tailEnd/>
              </a:ln>
            </p:spPr>
            <p:txBody>
              <a:bodyPr/>
              <a:lstStyle/>
              <a:p>
                <a:endParaRPr lang="sv-SE"/>
              </a:p>
            </p:txBody>
          </p:sp>
          <p:sp>
            <p:nvSpPr>
              <p:cNvPr id="162" name="Line 133"/>
              <p:cNvSpPr>
                <a:spLocks noChangeShapeType="1"/>
              </p:cNvSpPr>
              <p:nvPr/>
            </p:nvSpPr>
            <p:spPr bwMode="auto">
              <a:xfrm>
                <a:off x="1554" y="330"/>
                <a:ext cx="8"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sp>
          <p:nvSpPr>
            <p:cNvPr id="51" name="Rectangle 50"/>
            <p:cNvSpPr>
              <a:spLocks noChangeAspect="1" noChangeArrowheads="1"/>
            </p:cNvSpPr>
            <p:nvPr/>
          </p:nvSpPr>
          <p:spPr bwMode="auto">
            <a:xfrm>
              <a:off x="2112" y="322"/>
              <a:ext cx="414" cy="200"/>
            </a:xfrm>
            <a:prstGeom prst="rect">
              <a:avLst/>
            </a:prstGeom>
            <a:solidFill>
              <a:srgbClr val="FFFF99">
                <a:alpha val="50195"/>
              </a:srgbClr>
            </a:solidFill>
            <a:ln w="9525">
              <a:solidFill>
                <a:srgbClr val="000000"/>
              </a:solidFill>
              <a:prstDash val="dash"/>
              <a:miter lim="800000"/>
              <a:headEnd/>
              <a:tailEnd/>
            </a:ln>
          </p:spPr>
          <p:txBody>
            <a:bodyPr/>
            <a:lstStyle/>
            <a:p>
              <a:endParaRPr lang="sv-SE"/>
            </a:p>
          </p:txBody>
        </p:sp>
        <p:grpSp>
          <p:nvGrpSpPr>
            <p:cNvPr id="52" name="Group 51"/>
            <p:cNvGrpSpPr>
              <a:grpSpLocks noChangeAspect="1"/>
            </p:cNvGrpSpPr>
            <p:nvPr/>
          </p:nvGrpSpPr>
          <p:grpSpPr bwMode="auto">
            <a:xfrm flipH="1">
              <a:off x="2359" y="346"/>
              <a:ext cx="264" cy="112"/>
              <a:chOff x="2359" y="348"/>
              <a:chExt cx="419" cy="161"/>
            </a:xfrm>
          </p:grpSpPr>
          <p:sp>
            <p:nvSpPr>
              <p:cNvPr id="127" name="Freeform 126"/>
              <p:cNvSpPr>
                <a:spLocks noChangeAspect="1"/>
              </p:cNvSpPr>
              <p:nvPr/>
            </p:nvSpPr>
            <p:spPr bwMode="auto">
              <a:xfrm flipV="1">
                <a:off x="2359" y="423"/>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8" name="Freeform 127"/>
              <p:cNvSpPr>
                <a:spLocks noChangeAspect="1"/>
              </p:cNvSpPr>
              <p:nvPr/>
            </p:nvSpPr>
            <p:spPr bwMode="auto">
              <a:xfrm>
                <a:off x="2359" y="348"/>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9" name="Freeform 128"/>
              <p:cNvSpPr>
                <a:spLocks noChangeAspect="1"/>
              </p:cNvSpPr>
              <p:nvPr/>
            </p:nvSpPr>
            <p:spPr bwMode="auto">
              <a:xfrm>
                <a:off x="2367" y="356"/>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0" name="Line 139"/>
              <p:cNvSpPr>
                <a:spLocks noChangeAspect="1" noChangeShapeType="1"/>
              </p:cNvSpPr>
              <p:nvPr/>
            </p:nvSpPr>
            <p:spPr bwMode="auto">
              <a:xfrm flipV="1">
                <a:off x="2368" y="391"/>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1" name="Freeform 130"/>
              <p:cNvSpPr>
                <a:spLocks noChangeAspect="1"/>
              </p:cNvSpPr>
              <p:nvPr/>
            </p:nvSpPr>
            <p:spPr bwMode="auto">
              <a:xfrm>
                <a:off x="2378" y="368"/>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2" name="Freeform 131"/>
              <p:cNvSpPr>
                <a:spLocks noChangeAspect="1"/>
              </p:cNvSpPr>
              <p:nvPr/>
            </p:nvSpPr>
            <p:spPr bwMode="auto">
              <a:xfrm>
                <a:off x="2387" y="363"/>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3" name="Freeform 132"/>
              <p:cNvSpPr>
                <a:spLocks noChangeAspect="1"/>
              </p:cNvSpPr>
              <p:nvPr/>
            </p:nvSpPr>
            <p:spPr bwMode="auto">
              <a:xfrm>
                <a:off x="2459" y="365"/>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4" name="Freeform 133"/>
              <p:cNvSpPr>
                <a:spLocks noChangeAspect="1"/>
              </p:cNvSpPr>
              <p:nvPr/>
            </p:nvSpPr>
            <p:spPr bwMode="auto">
              <a:xfrm>
                <a:off x="2485" y="350"/>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5" name="Freeform 134"/>
              <p:cNvSpPr>
                <a:spLocks noChangeAspect="1"/>
              </p:cNvSpPr>
              <p:nvPr/>
            </p:nvSpPr>
            <p:spPr bwMode="auto">
              <a:xfrm>
                <a:off x="2599" y="361"/>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6" name="Freeform 135"/>
              <p:cNvSpPr>
                <a:spLocks noChangeAspect="1"/>
              </p:cNvSpPr>
              <p:nvPr/>
            </p:nvSpPr>
            <p:spPr bwMode="auto">
              <a:xfrm>
                <a:off x="2589" y="350"/>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7" name="Line 146"/>
              <p:cNvSpPr>
                <a:spLocks noChangeAspect="1" noChangeShapeType="1"/>
              </p:cNvSpPr>
              <p:nvPr/>
            </p:nvSpPr>
            <p:spPr bwMode="auto">
              <a:xfrm flipH="1">
                <a:off x="2594" y="361"/>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8" name="Line 147"/>
              <p:cNvSpPr>
                <a:spLocks noChangeAspect="1" noChangeShapeType="1"/>
              </p:cNvSpPr>
              <p:nvPr/>
            </p:nvSpPr>
            <p:spPr bwMode="auto">
              <a:xfrm>
                <a:off x="2495" y="360"/>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9" name="Freeform 138"/>
              <p:cNvSpPr>
                <a:spLocks noChangeAspect="1"/>
              </p:cNvSpPr>
              <p:nvPr/>
            </p:nvSpPr>
            <p:spPr bwMode="auto">
              <a:xfrm>
                <a:off x="2545" y="378"/>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0" name="Freeform 139"/>
              <p:cNvSpPr>
                <a:spLocks noChangeAspect="1"/>
              </p:cNvSpPr>
              <p:nvPr/>
            </p:nvSpPr>
            <p:spPr bwMode="auto">
              <a:xfrm>
                <a:off x="2670" y="373"/>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1" name="Freeform 140"/>
              <p:cNvSpPr>
                <a:spLocks noChangeAspect="1"/>
              </p:cNvSpPr>
              <p:nvPr/>
            </p:nvSpPr>
            <p:spPr bwMode="auto">
              <a:xfrm>
                <a:off x="2723" y="372"/>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2" name="Freeform 141"/>
              <p:cNvSpPr>
                <a:spLocks noChangeAspect="1"/>
              </p:cNvSpPr>
              <p:nvPr/>
            </p:nvSpPr>
            <p:spPr bwMode="auto">
              <a:xfrm>
                <a:off x="2753" y="357"/>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3" name="Freeform 142"/>
              <p:cNvSpPr>
                <a:spLocks noChangeAspect="1"/>
              </p:cNvSpPr>
              <p:nvPr/>
            </p:nvSpPr>
            <p:spPr bwMode="auto">
              <a:xfrm>
                <a:off x="2359" y="396"/>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4" name="Freeform 143"/>
              <p:cNvSpPr>
                <a:spLocks noChangeAspect="1"/>
              </p:cNvSpPr>
              <p:nvPr/>
            </p:nvSpPr>
            <p:spPr bwMode="auto">
              <a:xfrm flipV="1">
                <a:off x="2367" y="457"/>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5" name="Line 154"/>
              <p:cNvSpPr>
                <a:spLocks noChangeAspect="1" noChangeShapeType="1"/>
              </p:cNvSpPr>
              <p:nvPr/>
            </p:nvSpPr>
            <p:spPr bwMode="auto">
              <a:xfrm>
                <a:off x="2368" y="461"/>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6" name="Freeform 145"/>
              <p:cNvSpPr>
                <a:spLocks noChangeAspect="1"/>
              </p:cNvSpPr>
              <p:nvPr/>
            </p:nvSpPr>
            <p:spPr bwMode="auto">
              <a:xfrm flipV="1">
                <a:off x="2378" y="466"/>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7" name="Freeform 146"/>
              <p:cNvSpPr>
                <a:spLocks noChangeAspect="1"/>
              </p:cNvSpPr>
              <p:nvPr/>
            </p:nvSpPr>
            <p:spPr bwMode="auto">
              <a:xfrm flipV="1">
                <a:off x="2387" y="485"/>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8" name="Freeform 147"/>
              <p:cNvSpPr>
                <a:spLocks noChangeAspect="1"/>
              </p:cNvSpPr>
              <p:nvPr/>
            </p:nvSpPr>
            <p:spPr bwMode="auto">
              <a:xfrm flipV="1">
                <a:off x="2459" y="425"/>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49" name="Freeform 148"/>
              <p:cNvSpPr>
                <a:spLocks noChangeAspect="1"/>
              </p:cNvSpPr>
              <p:nvPr/>
            </p:nvSpPr>
            <p:spPr bwMode="auto">
              <a:xfrm flipV="1">
                <a:off x="2485" y="481"/>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0" name="Freeform 149"/>
              <p:cNvSpPr>
                <a:spLocks noChangeAspect="1"/>
              </p:cNvSpPr>
              <p:nvPr/>
            </p:nvSpPr>
            <p:spPr bwMode="auto">
              <a:xfrm flipV="1">
                <a:off x="2599" y="482"/>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1" name="Freeform 150"/>
              <p:cNvSpPr>
                <a:spLocks noChangeAspect="1"/>
              </p:cNvSpPr>
              <p:nvPr/>
            </p:nvSpPr>
            <p:spPr bwMode="auto">
              <a:xfrm flipV="1">
                <a:off x="2589" y="482"/>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2" name="Line 161"/>
              <p:cNvSpPr>
                <a:spLocks noChangeAspect="1" noChangeShapeType="1"/>
              </p:cNvSpPr>
              <p:nvPr/>
            </p:nvSpPr>
            <p:spPr bwMode="auto">
              <a:xfrm flipH="1" flipV="1">
                <a:off x="2594" y="496"/>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3" name="Line 162"/>
              <p:cNvSpPr>
                <a:spLocks noChangeAspect="1" noChangeShapeType="1"/>
              </p:cNvSpPr>
              <p:nvPr/>
            </p:nvSpPr>
            <p:spPr bwMode="auto">
              <a:xfrm flipV="1">
                <a:off x="2495" y="496"/>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4" name="Freeform 153"/>
              <p:cNvSpPr>
                <a:spLocks noChangeAspect="1"/>
              </p:cNvSpPr>
              <p:nvPr/>
            </p:nvSpPr>
            <p:spPr bwMode="auto">
              <a:xfrm flipV="1">
                <a:off x="2545" y="473"/>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5" name="Freeform 154"/>
              <p:cNvSpPr>
                <a:spLocks noChangeAspect="1"/>
              </p:cNvSpPr>
              <p:nvPr/>
            </p:nvSpPr>
            <p:spPr bwMode="auto">
              <a:xfrm flipV="1">
                <a:off x="2670" y="423"/>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6" name="Freeform 155"/>
              <p:cNvSpPr>
                <a:spLocks noChangeAspect="1"/>
              </p:cNvSpPr>
              <p:nvPr/>
            </p:nvSpPr>
            <p:spPr bwMode="auto">
              <a:xfrm flipV="1">
                <a:off x="2723" y="480"/>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7" name="Freeform 156"/>
              <p:cNvSpPr>
                <a:spLocks noChangeAspect="1"/>
              </p:cNvSpPr>
              <p:nvPr/>
            </p:nvSpPr>
            <p:spPr bwMode="auto">
              <a:xfrm flipV="1">
                <a:off x="2753" y="422"/>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58" name="Freeform 157"/>
              <p:cNvSpPr>
                <a:spLocks noChangeAspect="1"/>
              </p:cNvSpPr>
              <p:nvPr/>
            </p:nvSpPr>
            <p:spPr bwMode="auto">
              <a:xfrm flipV="1">
                <a:off x="2359" y="426"/>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grpSp>
          <p:nvGrpSpPr>
            <p:cNvPr id="53" name="Group 52"/>
            <p:cNvGrpSpPr>
              <a:grpSpLocks/>
            </p:cNvGrpSpPr>
            <p:nvPr/>
          </p:nvGrpSpPr>
          <p:grpSpPr bwMode="auto">
            <a:xfrm>
              <a:off x="2918" y="363"/>
              <a:ext cx="624" cy="160"/>
              <a:chOff x="2918" y="363"/>
              <a:chExt cx="104" cy="23"/>
            </a:xfrm>
          </p:grpSpPr>
          <p:grpSp>
            <p:nvGrpSpPr>
              <p:cNvPr id="91" name="Group 90"/>
              <p:cNvGrpSpPr>
                <a:grpSpLocks noChangeAspect="1"/>
              </p:cNvGrpSpPr>
              <p:nvPr/>
            </p:nvGrpSpPr>
            <p:grpSpPr bwMode="auto">
              <a:xfrm flipH="1">
                <a:off x="2985" y="366"/>
                <a:ext cx="37" cy="17"/>
                <a:chOff x="2985" y="366"/>
                <a:chExt cx="419" cy="161"/>
              </a:xfrm>
            </p:grpSpPr>
            <p:sp>
              <p:nvSpPr>
                <p:cNvPr id="95" name="Freeform 94"/>
                <p:cNvSpPr>
                  <a:spLocks noChangeAspect="1"/>
                </p:cNvSpPr>
                <p:nvPr/>
              </p:nvSpPr>
              <p:spPr bwMode="auto">
                <a:xfrm flipV="1">
                  <a:off x="2985" y="441"/>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96" name="Freeform 95"/>
                <p:cNvSpPr>
                  <a:spLocks noChangeAspect="1"/>
                </p:cNvSpPr>
                <p:nvPr/>
              </p:nvSpPr>
              <p:spPr bwMode="auto">
                <a:xfrm>
                  <a:off x="2985" y="366"/>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97" name="Freeform 96"/>
                <p:cNvSpPr>
                  <a:spLocks noChangeAspect="1"/>
                </p:cNvSpPr>
                <p:nvPr/>
              </p:nvSpPr>
              <p:spPr bwMode="auto">
                <a:xfrm>
                  <a:off x="2993" y="374"/>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98" name="Line 173"/>
                <p:cNvSpPr>
                  <a:spLocks noChangeAspect="1" noChangeShapeType="1"/>
                </p:cNvSpPr>
                <p:nvPr/>
              </p:nvSpPr>
              <p:spPr bwMode="auto">
                <a:xfrm flipV="1">
                  <a:off x="2994" y="409"/>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99" name="Freeform 98"/>
                <p:cNvSpPr>
                  <a:spLocks noChangeAspect="1"/>
                </p:cNvSpPr>
                <p:nvPr/>
              </p:nvSpPr>
              <p:spPr bwMode="auto">
                <a:xfrm>
                  <a:off x="3004" y="386"/>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0" name="Freeform 99"/>
                <p:cNvSpPr>
                  <a:spLocks noChangeAspect="1"/>
                </p:cNvSpPr>
                <p:nvPr/>
              </p:nvSpPr>
              <p:spPr bwMode="auto">
                <a:xfrm>
                  <a:off x="3013" y="381"/>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1" name="Freeform 100"/>
                <p:cNvSpPr>
                  <a:spLocks noChangeAspect="1"/>
                </p:cNvSpPr>
                <p:nvPr/>
              </p:nvSpPr>
              <p:spPr bwMode="auto">
                <a:xfrm>
                  <a:off x="3085" y="383"/>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2" name="Freeform 101"/>
                <p:cNvSpPr>
                  <a:spLocks noChangeAspect="1"/>
                </p:cNvSpPr>
                <p:nvPr/>
              </p:nvSpPr>
              <p:spPr bwMode="auto">
                <a:xfrm>
                  <a:off x="3111" y="368"/>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3" name="Freeform 102"/>
                <p:cNvSpPr>
                  <a:spLocks noChangeAspect="1"/>
                </p:cNvSpPr>
                <p:nvPr/>
              </p:nvSpPr>
              <p:spPr bwMode="auto">
                <a:xfrm>
                  <a:off x="3225" y="379"/>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4" name="Freeform 103"/>
                <p:cNvSpPr>
                  <a:spLocks noChangeAspect="1"/>
                </p:cNvSpPr>
                <p:nvPr/>
              </p:nvSpPr>
              <p:spPr bwMode="auto">
                <a:xfrm>
                  <a:off x="3215" y="368"/>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5" name="Line 180"/>
                <p:cNvSpPr>
                  <a:spLocks noChangeAspect="1" noChangeShapeType="1"/>
                </p:cNvSpPr>
                <p:nvPr/>
              </p:nvSpPr>
              <p:spPr bwMode="auto">
                <a:xfrm flipH="1">
                  <a:off x="3220" y="379"/>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6" name="Line 181"/>
                <p:cNvSpPr>
                  <a:spLocks noChangeAspect="1" noChangeShapeType="1"/>
                </p:cNvSpPr>
                <p:nvPr/>
              </p:nvSpPr>
              <p:spPr bwMode="auto">
                <a:xfrm>
                  <a:off x="3121" y="378"/>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7" name="Freeform 106"/>
                <p:cNvSpPr>
                  <a:spLocks noChangeAspect="1"/>
                </p:cNvSpPr>
                <p:nvPr/>
              </p:nvSpPr>
              <p:spPr bwMode="auto">
                <a:xfrm>
                  <a:off x="3171" y="396"/>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8" name="Freeform 107"/>
                <p:cNvSpPr>
                  <a:spLocks noChangeAspect="1"/>
                </p:cNvSpPr>
                <p:nvPr/>
              </p:nvSpPr>
              <p:spPr bwMode="auto">
                <a:xfrm>
                  <a:off x="3296" y="391"/>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09" name="Freeform 108"/>
                <p:cNvSpPr>
                  <a:spLocks noChangeAspect="1"/>
                </p:cNvSpPr>
                <p:nvPr/>
              </p:nvSpPr>
              <p:spPr bwMode="auto">
                <a:xfrm>
                  <a:off x="3349" y="390"/>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0" name="Freeform 109"/>
                <p:cNvSpPr>
                  <a:spLocks noChangeAspect="1"/>
                </p:cNvSpPr>
                <p:nvPr/>
              </p:nvSpPr>
              <p:spPr bwMode="auto">
                <a:xfrm>
                  <a:off x="3379" y="375"/>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1" name="Freeform 110"/>
                <p:cNvSpPr>
                  <a:spLocks noChangeAspect="1"/>
                </p:cNvSpPr>
                <p:nvPr/>
              </p:nvSpPr>
              <p:spPr bwMode="auto">
                <a:xfrm>
                  <a:off x="2985" y="414"/>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2" name="Freeform 111"/>
                <p:cNvSpPr>
                  <a:spLocks noChangeAspect="1"/>
                </p:cNvSpPr>
                <p:nvPr/>
              </p:nvSpPr>
              <p:spPr bwMode="auto">
                <a:xfrm flipV="1">
                  <a:off x="2993" y="475"/>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3" name="Line 188"/>
                <p:cNvSpPr>
                  <a:spLocks noChangeAspect="1" noChangeShapeType="1"/>
                </p:cNvSpPr>
                <p:nvPr/>
              </p:nvSpPr>
              <p:spPr bwMode="auto">
                <a:xfrm>
                  <a:off x="2994" y="479"/>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4" name="Freeform 113"/>
                <p:cNvSpPr>
                  <a:spLocks noChangeAspect="1"/>
                </p:cNvSpPr>
                <p:nvPr/>
              </p:nvSpPr>
              <p:spPr bwMode="auto">
                <a:xfrm flipV="1">
                  <a:off x="3004" y="484"/>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5" name="Freeform 114"/>
                <p:cNvSpPr>
                  <a:spLocks noChangeAspect="1"/>
                </p:cNvSpPr>
                <p:nvPr/>
              </p:nvSpPr>
              <p:spPr bwMode="auto">
                <a:xfrm flipV="1">
                  <a:off x="3013" y="503"/>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6" name="Freeform 115"/>
                <p:cNvSpPr>
                  <a:spLocks noChangeAspect="1"/>
                </p:cNvSpPr>
                <p:nvPr/>
              </p:nvSpPr>
              <p:spPr bwMode="auto">
                <a:xfrm flipV="1">
                  <a:off x="3085" y="443"/>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7" name="Freeform 116"/>
                <p:cNvSpPr>
                  <a:spLocks noChangeAspect="1"/>
                </p:cNvSpPr>
                <p:nvPr/>
              </p:nvSpPr>
              <p:spPr bwMode="auto">
                <a:xfrm flipV="1">
                  <a:off x="3111" y="499"/>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8" name="Freeform 117"/>
                <p:cNvSpPr>
                  <a:spLocks noChangeAspect="1"/>
                </p:cNvSpPr>
                <p:nvPr/>
              </p:nvSpPr>
              <p:spPr bwMode="auto">
                <a:xfrm flipV="1">
                  <a:off x="3225" y="500"/>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19" name="Freeform 118"/>
                <p:cNvSpPr>
                  <a:spLocks noChangeAspect="1"/>
                </p:cNvSpPr>
                <p:nvPr/>
              </p:nvSpPr>
              <p:spPr bwMode="auto">
                <a:xfrm flipV="1">
                  <a:off x="3215" y="500"/>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0" name="Line 195"/>
                <p:cNvSpPr>
                  <a:spLocks noChangeAspect="1" noChangeShapeType="1"/>
                </p:cNvSpPr>
                <p:nvPr/>
              </p:nvSpPr>
              <p:spPr bwMode="auto">
                <a:xfrm flipH="1" flipV="1">
                  <a:off x="3220" y="514"/>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1" name="Line 196"/>
                <p:cNvSpPr>
                  <a:spLocks noChangeAspect="1" noChangeShapeType="1"/>
                </p:cNvSpPr>
                <p:nvPr/>
              </p:nvSpPr>
              <p:spPr bwMode="auto">
                <a:xfrm flipV="1">
                  <a:off x="3121" y="514"/>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2" name="Freeform 121"/>
                <p:cNvSpPr>
                  <a:spLocks noChangeAspect="1"/>
                </p:cNvSpPr>
                <p:nvPr/>
              </p:nvSpPr>
              <p:spPr bwMode="auto">
                <a:xfrm flipV="1">
                  <a:off x="3171" y="491"/>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3" name="Freeform 122"/>
                <p:cNvSpPr>
                  <a:spLocks noChangeAspect="1"/>
                </p:cNvSpPr>
                <p:nvPr/>
              </p:nvSpPr>
              <p:spPr bwMode="auto">
                <a:xfrm flipV="1">
                  <a:off x="3296" y="441"/>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4" name="Freeform 123"/>
                <p:cNvSpPr>
                  <a:spLocks noChangeAspect="1"/>
                </p:cNvSpPr>
                <p:nvPr/>
              </p:nvSpPr>
              <p:spPr bwMode="auto">
                <a:xfrm flipV="1">
                  <a:off x="3349" y="498"/>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5" name="Freeform 124"/>
                <p:cNvSpPr>
                  <a:spLocks noChangeAspect="1"/>
                </p:cNvSpPr>
                <p:nvPr/>
              </p:nvSpPr>
              <p:spPr bwMode="auto">
                <a:xfrm flipV="1">
                  <a:off x="3379" y="440"/>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26" name="Freeform 125"/>
                <p:cNvSpPr>
                  <a:spLocks noChangeAspect="1"/>
                </p:cNvSpPr>
                <p:nvPr/>
              </p:nvSpPr>
              <p:spPr bwMode="auto">
                <a:xfrm flipV="1">
                  <a:off x="2985" y="444"/>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FF66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sp>
            <p:nvSpPr>
              <p:cNvPr id="92" name="Rectangle 91" descr="横線"/>
              <p:cNvSpPr>
                <a:spLocks noChangeArrowheads="1"/>
              </p:cNvSpPr>
              <p:nvPr/>
            </p:nvSpPr>
            <p:spPr bwMode="auto">
              <a:xfrm>
                <a:off x="2983" y="363"/>
                <a:ext cx="19" cy="23"/>
              </a:xfrm>
              <a:prstGeom prst="rect">
                <a:avLst/>
              </a:prstGeom>
              <a:pattFill prst="ltHorz">
                <a:fgClr>
                  <a:srgbClr val="FF6600"/>
                </a:fgClr>
                <a:bgClr>
                  <a:srgbClr val="FFCC99"/>
                </a:bgClr>
              </a:pattFill>
              <a:ln w="9525">
                <a:solidFill>
                  <a:srgbClr val="000000"/>
                </a:solidFill>
                <a:miter lim="800000"/>
                <a:headEnd/>
                <a:tailEnd/>
              </a:ln>
            </p:spPr>
            <p:txBody>
              <a:bodyPr/>
              <a:lstStyle/>
              <a:p>
                <a:endParaRPr lang="sv-SE"/>
              </a:p>
            </p:txBody>
          </p:sp>
          <p:sp>
            <p:nvSpPr>
              <p:cNvPr id="93" name="Rectangle 92" descr="横線"/>
              <p:cNvSpPr>
                <a:spLocks noChangeArrowheads="1"/>
              </p:cNvSpPr>
              <p:nvPr/>
            </p:nvSpPr>
            <p:spPr bwMode="auto">
              <a:xfrm>
                <a:off x="2918" y="363"/>
                <a:ext cx="57" cy="23"/>
              </a:xfrm>
              <a:prstGeom prst="rect">
                <a:avLst/>
              </a:prstGeom>
              <a:pattFill prst="ltHorz">
                <a:fgClr>
                  <a:srgbClr val="FF6600"/>
                </a:fgClr>
                <a:bgClr>
                  <a:srgbClr val="FFCC99"/>
                </a:bgClr>
              </a:pattFill>
              <a:ln w="9525">
                <a:solidFill>
                  <a:srgbClr val="000000"/>
                </a:solidFill>
                <a:miter lim="800000"/>
                <a:headEnd/>
                <a:tailEnd/>
              </a:ln>
            </p:spPr>
            <p:txBody>
              <a:bodyPr/>
              <a:lstStyle/>
              <a:p>
                <a:endParaRPr lang="sv-SE"/>
              </a:p>
            </p:txBody>
          </p:sp>
          <p:sp>
            <p:nvSpPr>
              <p:cNvPr id="94" name="Line 204"/>
              <p:cNvSpPr>
                <a:spLocks noChangeShapeType="1"/>
              </p:cNvSpPr>
              <p:nvPr/>
            </p:nvSpPr>
            <p:spPr bwMode="auto">
              <a:xfrm>
                <a:off x="2975" y="375"/>
                <a:ext cx="8"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sp>
          <p:nvSpPr>
            <p:cNvPr id="54" name="Rectangle 53"/>
            <p:cNvSpPr>
              <a:spLocks noChangeAspect="1" noChangeArrowheads="1"/>
            </p:cNvSpPr>
            <p:nvPr/>
          </p:nvSpPr>
          <p:spPr bwMode="auto">
            <a:xfrm>
              <a:off x="3533" y="367"/>
              <a:ext cx="414" cy="200"/>
            </a:xfrm>
            <a:prstGeom prst="rect">
              <a:avLst/>
            </a:prstGeom>
            <a:solidFill>
              <a:srgbClr val="FFFF99">
                <a:alpha val="50195"/>
              </a:srgbClr>
            </a:solidFill>
            <a:ln w="9525">
              <a:solidFill>
                <a:srgbClr val="000000"/>
              </a:solidFill>
              <a:prstDash val="dash"/>
              <a:miter lim="800000"/>
              <a:headEnd/>
              <a:tailEnd/>
            </a:ln>
          </p:spPr>
          <p:txBody>
            <a:bodyPr/>
            <a:lstStyle/>
            <a:p>
              <a:endParaRPr lang="sv-SE"/>
            </a:p>
          </p:txBody>
        </p:sp>
        <p:grpSp>
          <p:nvGrpSpPr>
            <p:cNvPr id="55" name="Group 54"/>
            <p:cNvGrpSpPr>
              <a:grpSpLocks noChangeAspect="1"/>
            </p:cNvGrpSpPr>
            <p:nvPr/>
          </p:nvGrpSpPr>
          <p:grpSpPr bwMode="auto">
            <a:xfrm flipH="1">
              <a:off x="3538" y="391"/>
              <a:ext cx="264" cy="112"/>
              <a:chOff x="3538" y="393"/>
              <a:chExt cx="419" cy="161"/>
            </a:xfrm>
          </p:grpSpPr>
          <p:sp>
            <p:nvSpPr>
              <p:cNvPr id="59" name="Freeform 58"/>
              <p:cNvSpPr>
                <a:spLocks noChangeAspect="1"/>
              </p:cNvSpPr>
              <p:nvPr/>
            </p:nvSpPr>
            <p:spPr bwMode="auto">
              <a:xfrm flipV="1">
                <a:off x="3538" y="468"/>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0" name="Freeform 59"/>
              <p:cNvSpPr>
                <a:spLocks noChangeAspect="1"/>
              </p:cNvSpPr>
              <p:nvPr/>
            </p:nvSpPr>
            <p:spPr bwMode="auto">
              <a:xfrm>
                <a:off x="3538" y="393"/>
                <a:ext cx="419" cy="86"/>
              </a:xfrm>
              <a:custGeom>
                <a:avLst/>
                <a:gdLst>
                  <a:gd name="T0" fmla="*/ 0 w 942"/>
                  <a:gd name="T1" fmla="*/ 0 h 193"/>
                  <a:gd name="T2" fmla="*/ 0 w 942"/>
                  <a:gd name="T3" fmla="*/ 0 h 193"/>
                  <a:gd name="T4" fmla="*/ 0 w 942"/>
                  <a:gd name="T5" fmla="*/ 0 h 193"/>
                  <a:gd name="T6" fmla="*/ 0 w 942"/>
                  <a:gd name="T7" fmla="*/ 0 h 193"/>
                  <a:gd name="T8" fmla="*/ 0 w 942"/>
                  <a:gd name="T9" fmla="*/ 0 h 193"/>
                  <a:gd name="T10" fmla="*/ 0 w 942"/>
                  <a:gd name="T11" fmla="*/ 0 h 193"/>
                  <a:gd name="T12" fmla="*/ 0 w 942"/>
                  <a:gd name="T13" fmla="*/ 0 h 193"/>
                  <a:gd name="T14" fmla="*/ 0 w 942"/>
                  <a:gd name="T15" fmla="*/ 0 h 193"/>
                  <a:gd name="T16" fmla="*/ 0 w 942"/>
                  <a:gd name="T17" fmla="*/ 0 h 193"/>
                  <a:gd name="T18" fmla="*/ 0 w 942"/>
                  <a:gd name="T19" fmla="*/ 0 h 193"/>
                  <a:gd name="T20" fmla="*/ 0 w 942"/>
                  <a:gd name="T21" fmla="*/ 0 h 193"/>
                  <a:gd name="T22" fmla="*/ 0 w 942"/>
                  <a:gd name="T23" fmla="*/ 0 h 193"/>
                  <a:gd name="T24" fmla="*/ 1 w 942"/>
                  <a:gd name="T25" fmla="*/ 0 h 193"/>
                  <a:gd name="T26" fmla="*/ 2 w 942"/>
                  <a:gd name="T27" fmla="*/ 0 h 193"/>
                  <a:gd name="T28" fmla="*/ 2 w 942"/>
                  <a:gd name="T29" fmla="*/ 0 h 193"/>
                  <a:gd name="T30" fmla="*/ 3 w 942"/>
                  <a:gd name="T31" fmla="*/ 0 h 193"/>
                  <a:gd name="T32" fmla="*/ 3 w 942"/>
                  <a:gd name="T33" fmla="*/ 0 h 193"/>
                  <a:gd name="T34" fmla="*/ 3 w 942"/>
                  <a:gd name="T35" fmla="*/ 0 h 193"/>
                  <a:gd name="T36" fmla="*/ 3 w 942"/>
                  <a:gd name="T37" fmla="*/ 0 h 193"/>
                  <a:gd name="T38" fmla="*/ 3 w 942"/>
                  <a:gd name="T39" fmla="*/ 0 h 193"/>
                  <a:gd name="T40" fmla="*/ 3 w 942"/>
                  <a:gd name="T41" fmla="*/ 0 h 193"/>
                  <a:gd name="T42" fmla="*/ 3 w 942"/>
                  <a:gd name="T43" fmla="*/ 0 h 193"/>
                  <a:gd name="T44" fmla="*/ 3 w 942"/>
                  <a:gd name="T45" fmla="*/ 0 h 193"/>
                  <a:gd name="T46" fmla="*/ 3 w 942"/>
                  <a:gd name="T47" fmla="*/ 0 h 193"/>
                  <a:gd name="T48" fmla="*/ 3 w 942"/>
                  <a:gd name="T49" fmla="*/ 0 h 193"/>
                  <a:gd name="T50" fmla="*/ 3 w 942"/>
                  <a:gd name="T51" fmla="*/ 0 h 193"/>
                  <a:gd name="T52" fmla="*/ 3 w 942"/>
                  <a:gd name="T53" fmla="*/ 1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2" h="193">
                    <a:moveTo>
                      <a:pt x="0" y="185"/>
                    </a:moveTo>
                    <a:lnTo>
                      <a:pt x="0" y="172"/>
                    </a:lnTo>
                    <a:lnTo>
                      <a:pt x="6" y="121"/>
                    </a:lnTo>
                    <a:lnTo>
                      <a:pt x="18" y="77"/>
                    </a:lnTo>
                    <a:lnTo>
                      <a:pt x="25" y="60"/>
                    </a:lnTo>
                    <a:lnTo>
                      <a:pt x="34" y="46"/>
                    </a:lnTo>
                    <a:lnTo>
                      <a:pt x="44" y="35"/>
                    </a:lnTo>
                    <a:lnTo>
                      <a:pt x="55" y="27"/>
                    </a:lnTo>
                    <a:lnTo>
                      <a:pt x="69" y="21"/>
                    </a:lnTo>
                    <a:lnTo>
                      <a:pt x="89" y="13"/>
                    </a:lnTo>
                    <a:lnTo>
                      <a:pt x="119" y="5"/>
                    </a:lnTo>
                    <a:lnTo>
                      <a:pt x="131" y="3"/>
                    </a:lnTo>
                    <a:lnTo>
                      <a:pt x="266" y="6"/>
                    </a:lnTo>
                    <a:lnTo>
                      <a:pt x="663" y="6"/>
                    </a:lnTo>
                    <a:lnTo>
                      <a:pt x="703" y="1"/>
                    </a:lnTo>
                    <a:lnTo>
                      <a:pt x="745" y="0"/>
                    </a:lnTo>
                    <a:lnTo>
                      <a:pt x="818" y="8"/>
                    </a:lnTo>
                    <a:lnTo>
                      <a:pt x="869" y="16"/>
                    </a:lnTo>
                    <a:lnTo>
                      <a:pt x="895" y="23"/>
                    </a:lnTo>
                    <a:lnTo>
                      <a:pt x="905" y="30"/>
                    </a:lnTo>
                    <a:lnTo>
                      <a:pt x="915" y="39"/>
                    </a:lnTo>
                    <a:lnTo>
                      <a:pt x="923" y="49"/>
                    </a:lnTo>
                    <a:lnTo>
                      <a:pt x="930" y="61"/>
                    </a:lnTo>
                    <a:lnTo>
                      <a:pt x="934" y="71"/>
                    </a:lnTo>
                    <a:lnTo>
                      <a:pt x="938" y="106"/>
                    </a:lnTo>
                    <a:lnTo>
                      <a:pt x="942" y="147"/>
                    </a:lnTo>
                    <a:lnTo>
                      <a:pt x="942" y="1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1" name="Freeform 60"/>
              <p:cNvSpPr>
                <a:spLocks noChangeAspect="1"/>
              </p:cNvSpPr>
              <p:nvPr/>
            </p:nvSpPr>
            <p:spPr bwMode="auto">
              <a:xfrm>
                <a:off x="3546" y="401"/>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2" name="Line 210"/>
              <p:cNvSpPr>
                <a:spLocks noChangeAspect="1" noChangeShapeType="1"/>
              </p:cNvSpPr>
              <p:nvPr/>
            </p:nvSpPr>
            <p:spPr bwMode="auto">
              <a:xfrm flipV="1">
                <a:off x="3547" y="436"/>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3" name="Freeform 62"/>
              <p:cNvSpPr>
                <a:spLocks noChangeAspect="1"/>
              </p:cNvSpPr>
              <p:nvPr/>
            </p:nvSpPr>
            <p:spPr bwMode="auto">
              <a:xfrm>
                <a:off x="3557" y="413"/>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4" name="Freeform 63"/>
              <p:cNvSpPr>
                <a:spLocks noChangeAspect="1"/>
              </p:cNvSpPr>
              <p:nvPr/>
            </p:nvSpPr>
            <p:spPr bwMode="auto">
              <a:xfrm>
                <a:off x="3566" y="408"/>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5" name="Freeform 64"/>
              <p:cNvSpPr>
                <a:spLocks noChangeAspect="1"/>
              </p:cNvSpPr>
              <p:nvPr/>
            </p:nvSpPr>
            <p:spPr bwMode="auto">
              <a:xfrm>
                <a:off x="3638" y="410"/>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6" name="Freeform 65"/>
              <p:cNvSpPr>
                <a:spLocks noChangeAspect="1"/>
              </p:cNvSpPr>
              <p:nvPr/>
            </p:nvSpPr>
            <p:spPr bwMode="auto">
              <a:xfrm>
                <a:off x="3664" y="395"/>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7" name="Freeform 66"/>
              <p:cNvSpPr>
                <a:spLocks noChangeAspect="1"/>
              </p:cNvSpPr>
              <p:nvPr/>
            </p:nvSpPr>
            <p:spPr bwMode="auto">
              <a:xfrm>
                <a:off x="3778" y="406"/>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8" name="Freeform 67"/>
              <p:cNvSpPr>
                <a:spLocks noChangeAspect="1"/>
              </p:cNvSpPr>
              <p:nvPr/>
            </p:nvSpPr>
            <p:spPr bwMode="auto">
              <a:xfrm>
                <a:off x="3768" y="395"/>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69" name="Line 217"/>
              <p:cNvSpPr>
                <a:spLocks noChangeAspect="1" noChangeShapeType="1"/>
              </p:cNvSpPr>
              <p:nvPr/>
            </p:nvSpPr>
            <p:spPr bwMode="auto">
              <a:xfrm flipH="1">
                <a:off x="3773" y="406"/>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0" name="Line 218"/>
              <p:cNvSpPr>
                <a:spLocks noChangeAspect="1" noChangeShapeType="1"/>
              </p:cNvSpPr>
              <p:nvPr/>
            </p:nvSpPr>
            <p:spPr bwMode="auto">
              <a:xfrm>
                <a:off x="3674" y="405"/>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1" name="Freeform 70"/>
              <p:cNvSpPr>
                <a:spLocks noChangeAspect="1"/>
              </p:cNvSpPr>
              <p:nvPr/>
            </p:nvSpPr>
            <p:spPr bwMode="auto">
              <a:xfrm>
                <a:off x="3724" y="423"/>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2" name="Freeform 71"/>
              <p:cNvSpPr>
                <a:spLocks noChangeAspect="1"/>
              </p:cNvSpPr>
              <p:nvPr/>
            </p:nvSpPr>
            <p:spPr bwMode="auto">
              <a:xfrm>
                <a:off x="3849" y="418"/>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3" name="Freeform 72"/>
              <p:cNvSpPr>
                <a:spLocks noChangeAspect="1"/>
              </p:cNvSpPr>
              <p:nvPr/>
            </p:nvSpPr>
            <p:spPr bwMode="auto">
              <a:xfrm>
                <a:off x="3902" y="417"/>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4" name="Freeform 73"/>
              <p:cNvSpPr>
                <a:spLocks noChangeAspect="1"/>
              </p:cNvSpPr>
              <p:nvPr/>
            </p:nvSpPr>
            <p:spPr bwMode="auto">
              <a:xfrm>
                <a:off x="3932" y="402"/>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5" name="Freeform 74"/>
              <p:cNvSpPr>
                <a:spLocks noChangeAspect="1"/>
              </p:cNvSpPr>
              <p:nvPr/>
            </p:nvSpPr>
            <p:spPr bwMode="auto">
              <a:xfrm>
                <a:off x="3538" y="441"/>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6" name="Freeform 75"/>
              <p:cNvSpPr>
                <a:spLocks noChangeAspect="1"/>
              </p:cNvSpPr>
              <p:nvPr/>
            </p:nvSpPr>
            <p:spPr bwMode="auto">
              <a:xfrm flipV="1">
                <a:off x="3546" y="502"/>
                <a:ext cx="44" cy="44"/>
              </a:xfrm>
              <a:custGeom>
                <a:avLst/>
                <a:gdLst>
                  <a:gd name="T0" fmla="*/ 0 w 98"/>
                  <a:gd name="T1" fmla="*/ 0 h 99"/>
                  <a:gd name="T2" fmla="*/ 0 w 98"/>
                  <a:gd name="T3" fmla="*/ 0 h 99"/>
                  <a:gd name="T4" fmla="*/ 0 w 98"/>
                  <a:gd name="T5" fmla="*/ 0 h 99"/>
                  <a:gd name="T6" fmla="*/ 0 w 98"/>
                  <a:gd name="T7" fmla="*/ 0 h 99"/>
                  <a:gd name="T8" fmla="*/ 0 w 98"/>
                  <a:gd name="T9" fmla="*/ 0 h 99"/>
                  <a:gd name="T10" fmla="*/ 0 w 98"/>
                  <a:gd name="T11" fmla="*/ 0 h 99"/>
                  <a:gd name="T12" fmla="*/ 0 w 98"/>
                  <a:gd name="T13" fmla="*/ 0 h 99"/>
                  <a:gd name="T14" fmla="*/ 0 w 98"/>
                  <a:gd name="T15" fmla="*/ 0 h 99"/>
                  <a:gd name="T16" fmla="*/ 0 w 98"/>
                  <a:gd name="T17" fmla="*/ 0 h 99"/>
                  <a:gd name="T18" fmla="*/ 0 w 98"/>
                  <a:gd name="T19" fmla="*/ 0 h 99"/>
                  <a:gd name="T20" fmla="*/ 0 w 98"/>
                  <a:gd name="T21" fmla="*/ 0 h 99"/>
                  <a:gd name="T22" fmla="*/ 0 w 98"/>
                  <a:gd name="T23" fmla="*/ 0 h 99"/>
                  <a:gd name="T24" fmla="*/ 0 w 98"/>
                  <a:gd name="T25" fmla="*/ 0 h 99"/>
                  <a:gd name="T26" fmla="*/ 0 w 98"/>
                  <a:gd name="T27" fmla="*/ 0 h 99"/>
                  <a:gd name="T28" fmla="*/ 0 w 98"/>
                  <a:gd name="T29" fmla="*/ 0 h 99"/>
                  <a:gd name="T30" fmla="*/ 0 w 98"/>
                  <a:gd name="T31" fmla="*/ 0 h 99"/>
                  <a:gd name="T32" fmla="*/ 0 w 98"/>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8" h="99">
                    <a:moveTo>
                      <a:pt x="0" y="99"/>
                    </a:moveTo>
                    <a:lnTo>
                      <a:pt x="15" y="61"/>
                    </a:lnTo>
                    <a:lnTo>
                      <a:pt x="28" y="36"/>
                    </a:lnTo>
                    <a:lnTo>
                      <a:pt x="40" y="20"/>
                    </a:lnTo>
                    <a:lnTo>
                      <a:pt x="51" y="13"/>
                    </a:lnTo>
                    <a:lnTo>
                      <a:pt x="61" y="7"/>
                    </a:lnTo>
                    <a:lnTo>
                      <a:pt x="81" y="1"/>
                    </a:lnTo>
                    <a:lnTo>
                      <a:pt x="85" y="0"/>
                    </a:lnTo>
                    <a:lnTo>
                      <a:pt x="98" y="3"/>
                    </a:lnTo>
                    <a:lnTo>
                      <a:pt x="97" y="6"/>
                    </a:lnTo>
                    <a:lnTo>
                      <a:pt x="94" y="7"/>
                    </a:lnTo>
                    <a:lnTo>
                      <a:pt x="89" y="9"/>
                    </a:lnTo>
                    <a:lnTo>
                      <a:pt x="60" y="19"/>
                    </a:lnTo>
                    <a:lnTo>
                      <a:pt x="50" y="27"/>
                    </a:lnTo>
                    <a:lnTo>
                      <a:pt x="43" y="38"/>
                    </a:lnTo>
                    <a:lnTo>
                      <a:pt x="33" y="56"/>
                    </a:lnTo>
                    <a:lnTo>
                      <a:pt x="18" y="93"/>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7" name="Line 225"/>
              <p:cNvSpPr>
                <a:spLocks noChangeAspect="1" noChangeShapeType="1"/>
              </p:cNvSpPr>
              <p:nvPr/>
            </p:nvSpPr>
            <p:spPr bwMode="auto">
              <a:xfrm>
                <a:off x="3547" y="506"/>
                <a:ext cx="10"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8" name="Freeform 77"/>
              <p:cNvSpPr>
                <a:spLocks noChangeAspect="1"/>
              </p:cNvSpPr>
              <p:nvPr/>
            </p:nvSpPr>
            <p:spPr bwMode="auto">
              <a:xfrm flipV="1">
                <a:off x="3557" y="511"/>
                <a:ext cx="93" cy="23"/>
              </a:xfrm>
              <a:custGeom>
                <a:avLst/>
                <a:gdLst>
                  <a:gd name="T0" fmla="*/ 0 w 209"/>
                  <a:gd name="T1" fmla="*/ 0 h 53"/>
                  <a:gd name="T2" fmla="*/ 0 w 209"/>
                  <a:gd name="T3" fmla="*/ 0 h 53"/>
                  <a:gd name="T4" fmla="*/ 0 w 209"/>
                  <a:gd name="T5" fmla="*/ 0 h 53"/>
                  <a:gd name="T6" fmla="*/ 0 w 209"/>
                  <a:gd name="T7" fmla="*/ 0 h 53"/>
                  <a:gd name="T8" fmla="*/ 1 w 209"/>
                  <a:gd name="T9" fmla="*/ 0 h 53"/>
                  <a:gd name="T10" fmla="*/ 1 w 209"/>
                  <a:gd name="T11" fmla="*/ 0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 h="53">
                    <a:moveTo>
                      <a:pt x="0" y="53"/>
                    </a:moveTo>
                    <a:lnTo>
                      <a:pt x="65" y="33"/>
                    </a:lnTo>
                    <a:lnTo>
                      <a:pt x="129" y="17"/>
                    </a:lnTo>
                    <a:lnTo>
                      <a:pt x="186" y="4"/>
                    </a:lnTo>
                    <a:lnTo>
                      <a:pt x="199" y="1"/>
                    </a:lnTo>
                    <a:lnTo>
                      <a:pt x="209"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79" name="Freeform 78"/>
              <p:cNvSpPr>
                <a:spLocks noChangeAspect="1"/>
              </p:cNvSpPr>
              <p:nvPr/>
            </p:nvSpPr>
            <p:spPr bwMode="auto">
              <a:xfrm flipV="1">
                <a:off x="3566" y="530"/>
                <a:ext cx="94" cy="9"/>
              </a:xfrm>
              <a:custGeom>
                <a:avLst/>
                <a:gdLst>
                  <a:gd name="T0" fmla="*/ 0 w 211"/>
                  <a:gd name="T1" fmla="*/ 0 h 19"/>
                  <a:gd name="T2" fmla="*/ 0 w 211"/>
                  <a:gd name="T3" fmla="*/ 0 h 19"/>
                  <a:gd name="T4" fmla="*/ 0 w 211"/>
                  <a:gd name="T5" fmla="*/ 0 h 19"/>
                  <a:gd name="T6" fmla="*/ 0 w 211"/>
                  <a:gd name="T7" fmla="*/ 0 h 19"/>
                  <a:gd name="T8" fmla="*/ 1 w 211"/>
                  <a:gd name="T9" fmla="*/ 0 h 19"/>
                  <a:gd name="T10" fmla="*/ 1 w 211"/>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 h="19">
                    <a:moveTo>
                      <a:pt x="0" y="19"/>
                    </a:moveTo>
                    <a:lnTo>
                      <a:pt x="31" y="15"/>
                    </a:lnTo>
                    <a:lnTo>
                      <a:pt x="102" y="5"/>
                    </a:lnTo>
                    <a:lnTo>
                      <a:pt x="166" y="1"/>
                    </a:lnTo>
                    <a:lnTo>
                      <a:pt x="196" y="0"/>
                    </a:lnTo>
                    <a:lnTo>
                      <a:pt x="211" y="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0" name="Freeform 79"/>
              <p:cNvSpPr>
                <a:spLocks noChangeAspect="1"/>
              </p:cNvSpPr>
              <p:nvPr/>
            </p:nvSpPr>
            <p:spPr bwMode="auto">
              <a:xfrm flipV="1">
                <a:off x="3638" y="470"/>
                <a:ext cx="87" cy="67"/>
              </a:xfrm>
              <a:custGeom>
                <a:avLst/>
                <a:gdLst>
                  <a:gd name="T0" fmla="*/ 0 w 196"/>
                  <a:gd name="T1" fmla="*/ 0 h 151"/>
                  <a:gd name="T2" fmla="*/ 0 w 196"/>
                  <a:gd name="T3" fmla="*/ 0 h 151"/>
                  <a:gd name="T4" fmla="*/ 0 w 196"/>
                  <a:gd name="T5" fmla="*/ 0 h 151"/>
                  <a:gd name="T6" fmla="*/ 0 w 196"/>
                  <a:gd name="T7" fmla="*/ 0 h 151"/>
                  <a:gd name="T8" fmla="*/ 0 w 196"/>
                  <a:gd name="T9" fmla="*/ 0 h 151"/>
                  <a:gd name="T10" fmla="*/ 0 w 196"/>
                  <a:gd name="T11" fmla="*/ 0 h 151"/>
                  <a:gd name="T12" fmla="*/ 0 w 196"/>
                  <a:gd name="T13" fmla="*/ 0 h 151"/>
                  <a:gd name="T14" fmla="*/ 0 w 196"/>
                  <a:gd name="T15" fmla="*/ 0 h 151"/>
                  <a:gd name="T16" fmla="*/ 0 w 196"/>
                  <a:gd name="T17" fmla="*/ 0 h 151"/>
                  <a:gd name="T18" fmla="*/ 0 w 196"/>
                  <a:gd name="T19" fmla="*/ 0 h 151"/>
                  <a:gd name="T20" fmla="*/ 0 w 196"/>
                  <a:gd name="T21" fmla="*/ 0 h 151"/>
                  <a:gd name="T22" fmla="*/ 1 w 196"/>
                  <a:gd name="T23" fmla="*/ 0 h 151"/>
                  <a:gd name="T24" fmla="*/ 1 w 196"/>
                  <a:gd name="T25" fmla="*/ 0 h 151"/>
                  <a:gd name="T26" fmla="*/ 1 w 196"/>
                  <a:gd name="T27" fmla="*/ 0 h 151"/>
                  <a:gd name="T28" fmla="*/ 1 w 196"/>
                  <a:gd name="T29" fmla="*/ 0 h 151"/>
                  <a:gd name="T30" fmla="*/ 0 w 196"/>
                  <a:gd name="T31" fmla="*/ 0 h 151"/>
                  <a:gd name="T32" fmla="*/ 0 w 196"/>
                  <a:gd name="T33" fmla="*/ 0 h 151"/>
                  <a:gd name="T34" fmla="*/ 0 w 196"/>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151">
                    <a:moveTo>
                      <a:pt x="0" y="148"/>
                    </a:moveTo>
                    <a:lnTo>
                      <a:pt x="0" y="115"/>
                    </a:lnTo>
                    <a:lnTo>
                      <a:pt x="5" y="72"/>
                    </a:lnTo>
                    <a:lnTo>
                      <a:pt x="11" y="34"/>
                    </a:lnTo>
                    <a:lnTo>
                      <a:pt x="18" y="18"/>
                    </a:lnTo>
                    <a:lnTo>
                      <a:pt x="27" y="7"/>
                    </a:lnTo>
                    <a:lnTo>
                      <a:pt x="35" y="3"/>
                    </a:lnTo>
                    <a:lnTo>
                      <a:pt x="43" y="1"/>
                    </a:lnTo>
                    <a:lnTo>
                      <a:pt x="50" y="0"/>
                    </a:lnTo>
                    <a:lnTo>
                      <a:pt x="58" y="0"/>
                    </a:lnTo>
                    <a:lnTo>
                      <a:pt x="116" y="10"/>
                    </a:lnTo>
                    <a:lnTo>
                      <a:pt x="194" y="27"/>
                    </a:lnTo>
                    <a:lnTo>
                      <a:pt x="195" y="29"/>
                    </a:lnTo>
                    <a:lnTo>
                      <a:pt x="196" y="32"/>
                    </a:lnTo>
                    <a:lnTo>
                      <a:pt x="192" y="43"/>
                    </a:lnTo>
                    <a:lnTo>
                      <a:pt x="187" y="73"/>
                    </a:lnTo>
                    <a:lnTo>
                      <a:pt x="183" y="107"/>
                    </a:lnTo>
                    <a:lnTo>
                      <a:pt x="183" y="15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1" name="Freeform 80"/>
              <p:cNvSpPr>
                <a:spLocks noChangeAspect="1"/>
              </p:cNvSpPr>
              <p:nvPr/>
            </p:nvSpPr>
            <p:spPr bwMode="auto">
              <a:xfrm flipV="1">
                <a:off x="3664" y="526"/>
                <a:ext cx="200" cy="26"/>
              </a:xfrm>
              <a:custGeom>
                <a:avLst/>
                <a:gdLst>
                  <a:gd name="T0" fmla="*/ 0 w 449"/>
                  <a:gd name="T1" fmla="*/ 0 h 58"/>
                  <a:gd name="T2" fmla="*/ 0 w 449"/>
                  <a:gd name="T3" fmla="*/ 0 h 58"/>
                  <a:gd name="T4" fmla="*/ 0 w 449"/>
                  <a:gd name="T5" fmla="*/ 0 h 58"/>
                  <a:gd name="T6" fmla="*/ 0 w 449"/>
                  <a:gd name="T7" fmla="*/ 0 h 58"/>
                  <a:gd name="T8" fmla="*/ 0 w 449"/>
                  <a:gd name="T9" fmla="*/ 0 h 58"/>
                  <a:gd name="T10" fmla="*/ 0 w 449"/>
                  <a:gd name="T11" fmla="*/ 0 h 58"/>
                  <a:gd name="T12" fmla="*/ 0 w 449"/>
                  <a:gd name="T13" fmla="*/ 0 h 58"/>
                  <a:gd name="T14" fmla="*/ 1 w 449"/>
                  <a:gd name="T15" fmla="*/ 0 h 58"/>
                  <a:gd name="T16" fmla="*/ 1 w 449"/>
                  <a:gd name="T17" fmla="*/ 0 h 58"/>
                  <a:gd name="T18" fmla="*/ 1 w 449"/>
                  <a:gd name="T19" fmla="*/ 0 h 58"/>
                  <a:gd name="T20" fmla="*/ 1 w 449"/>
                  <a:gd name="T21" fmla="*/ 0 h 58"/>
                  <a:gd name="T22" fmla="*/ 1 w 449"/>
                  <a:gd name="T23" fmla="*/ 0 h 58"/>
                  <a:gd name="T24" fmla="*/ 1 w 449"/>
                  <a:gd name="T25" fmla="*/ 0 h 58"/>
                  <a:gd name="T26" fmla="*/ 2 w 449"/>
                  <a:gd name="T27" fmla="*/ 0 h 58"/>
                  <a:gd name="T28" fmla="*/ 2 w 449"/>
                  <a:gd name="T29" fmla="*/ 0 h 58"/>
                  <a:gd name="T30" fmla="*/ 2 w 449"/>
                  <a:gd name="T31" fmla="*/ 0 h 58"/>
                  <a:gd name="T32" fmla="*/ 2 w 449"/>
                  <a:gd name="T33" fmla="*/ 0 h 58"/>
                  <a:gd name="T34" fmla="*/ 2 w 449"/>
                  <a:gd name="T35" fmla="*/ 0 h 58"/>
                  <a:gd name="T36" fmla="*/ 2 w 449"/>
                  <a:gd name="T37" fmla="*/ 0 h 58"/>
                  <a:gd name="T38" fmla="*/ 1 w 449"/>
                  <a:gd name="T39" fmla="*/ 0 h 58"/>
                  <a:gd name="T40" fmla="*/ 1 w 449"/>
                  <a:gd name="T41" fmla="*/ 0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9" h="58">
                    <a:moveTo>
                      <a:pt x="0" y="1"/>
                    </a:moveTo>
                    <a:lnTo>
                      <a:pt x="8" y="14"/>
                    </a:lnTo>
                    <a:lnTo>
                      <a:pt x="14" y="21"/>
                    </a:lnTo>
                    <a:lnTo>
                      <a:pt x="23" y="25"/>
                    </a:lnTo>
                    <a:lnTo>
                      <a:pt x="99" y="41"/>
                    </a:lnTo>
                    <a:lnTo>
                      <a:pt x="139" y="50"/>
                    </a:lnTo>
                    <a:lnTo>
                      <a:pt x="157" y="52"/>
                    </a:lnTo>
                    <a:lnTo>
                      <a:pt x="194" y="55"/>
                    </a:lnTo>
                    <a:lnTo>
                      <a:pt x="258" y="58"/>
                    </a:lnTo>
                    <a:lnTo>
                      <a:pt x="331" y="58"/>
                    </a:lnTo>
                    <a:lnTo>
                      <a:pt x="354" y="56"/>
                    </a:lnTo>
                    <a:lnTo>
                      <a:pt x="385" y="51"/>
                    </a:lnTo>
                    <a:lnTo>
                      <a:pt x="410" y="45"/>
                    </a:lnTo>
                    <a:lnTo>
                      <a:pt x="439" y="37"/>
                    </a:lnTo>
                    <a:lnTo>
                      <a:pt x="447" y="32"/>
                    </a:lnTo>
                    <a:lnTo>
                      <a:pt x="449" y="28"/>
                    </a:lnTo>
                    <a:lnTo>
                      <a:pt x="449" y="23"/>
                    </a:lnTo>
                    <a:lnTo>
                      <a:pt x="441" y="17"/>
                    </a:lnTo>
                    <a:lnTo>
                      <a:pt x="426" y="5"/>
                    </a:lnTo>
                    <a:lnTo>
                      <a:pt x="413" y="2"/>
                    </a:lnTo>
                    <a:lnTo>
                      <a:pt x="397"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2" name="Freeform 81"/>
              <p:cNvSpPr>
                <a:spLocks noChangeAspect="1"/>
              </p:cNvSpPr>
              <p:nvPr/>
            </p:nvSpPr>
            <p:spPr bwMode="auto">
              <a:xfrm flipV="1">
                <a:off x="3778" y="527"/>
                <a:ext cx="84" cy="14"/>
              </a:xfrm>
              <a:custGeom>
                <a:avLst/>
                <a:gdLst>
                  <a:gd name="T0" fmla="*/ 0 w 185"/>
                  <a:gd name="T1" fmla="*/ 0 h 31"/>
                  <a:gd name="T2" fmla="*/ 0 w 185"/>
                  <a:gd name="T3" fmla="*/ 0 h 31"/>
                  <a:gd name="T4" fmla="*/ 1 w 185"/>
                  <a:gd name="T5" fmla="*/ 0 h 31"/>
                  <a:gd name="T6" fmla="*/ 1 w 185"/>
                  <a:gd name="T7" fmla="*/ 0 h 31"/>
                  <a:gd name="T8" fmla="*/ 1 w 185"/>
                  <a:gd name="T9" fmla="*/ 0 h 31"/>
                  <a:gd name="T10" fmla="*/ 1 w 185"/>
                  <a:gd name="T11" fmla="*/ 0 h 31"/>
                  <a:gd name="T12" fmla="*/ 0 w 185"/>
                  <a:gd name="T13" fmla="*/ 0 h 31"/>
                  <a:gd name="T14" fmla="*/ 0 w 18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5" h="31">
                    <a:moveTo>
                      <a:pt x="11" y="31"/>
                    </a:moveTo>
                    <a:lnTo>
                      <a:pt x="0" y="0"/>
                    </a:lnTo>
                    <a:lnTo>
                      <a:pt x="179" y="0"/>
                    </a:lnTo>
                    <a:lnTo>
                      <a:pt x="183" y="0"/>
                    </a:lnTo>
                    <a:lnTo>
                      <a:pt x="185" y="4"/>
                    </a:lnTo>
                    <a:lnTo>
                      <a:pt x="182" y="9"/>
                    </a:lnTo>
                    <a:lnTo>
                      <a:pt x="169" y="15"/>
                    </a:lnTo>
                    <a:lnTo>
                      <a:pt x="158" y="1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3" name="Freeform 82"/>
              <p:cNvSpPr>
                <a:spLocks noChangeAspect="1"/>
              </p:cNvSpPr>
              <p:nvPr/>
            </p:nvSpPr>
            <p:spPr bwMode="auto">
              <a:xfrm flipV="1">
                <a:off x="3768" y="527"/>
                <a:ext cx="10" cy="25"/>
              </a:xfrm>
              <a:custGeom>
                <a:avLst/>
                <a:gdLst>
                  <a:gd name="T0" fmla="*/ 0 w 23"/>
                  <a:gd name="T1" fmla="*/ 0 h 55"/>
                  <a:gd name="T2" fmla="*/ 0 w 23"/>
                  <a:gd name="T3" fmla="*/ 0 h 55"/>
                  <a:gd name="T4" fmla="*/ 0 w 23"/>
                  <a:gd name="T5" fmla="*/ 0 h 55"/>
                  <a:gd name="T6" fmla="*/ 0 w 23"/>
                  <a:gd name="T7" fmla="*/ 0 h 55"/>
                  <a:gd name="T8" fmla="*/ 0 w 23"/>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5">
                    <a:moveTo>
                      <a:pt x="23" y="55"/>
                    </a:moveTo>
                    <a:lnTo>
                      <a:pt x="9" y="22"/>
                    </a:lnTo>
                    <a:lnTo>
                      <a:pt x="6" y="14"/>
                    </a:lnTo>
                    <a:lnTo>
                      <a:pt x="3" y="8"/>
                    </a:lnTo>
                    <a:lnTo>
                      <a:pt x="0" y="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4" name="Line 232"/>
              <p:cNvSpPr>
                <a:spLocks noChangeAspect="1" noChangeShapeType="1"/>
              </p:cNvSpPr>
              <p:nvPr/>
            </p:nvSpPr>
            <p:spPr bwMode="auto">
              <a:xfrm flipH="1" flipV="1">
                <a:off x="3773" y="541"/>
                <a:ext cx="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5" name="Line 233"/>
              <p:cNvSpPr>
                <a:spLocks noChangeAspect="1" noChangeShapeType="1"/>
              </p:cNvSpPr>
              <p:nvPr/>
            </p:nvSpPr>
            <p:spPr bwMode="auto">
              <a:xfrm flipV="1">
                <a:off x="3674" y="541"/>
                <a:ext cx="9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6" name="Freeform 85"/>
              <p:cNvSpPr>
                <a:spLocks noChangeAspect="1"/>
              </p:cNvSpPr>
              <p:nvPr/>
            </p:nvSpPr>
            <p:spPr bwMode="auto">
              <a:xfrm flipV="1">
                <a:off x="3724" y="518"/>
                <a:ext cx="124" cy="6"/>
              </a:xfrm>
              <a:custGeom>
                <a:avLst/>
                <a:gdLst>
                  <a:gd name="T0" fmla="*/ 0 w 279"/>
                  <a:gd name="T1" fmla="*/ 0 h 12"/>
                  <a:gd name="T2" fmla="*/ 0 w 279"/>
                  <a:gd name="T3" fmla="*/ 1 h 12"/>
                  <a:gd name="T4" fmla="*/ 0 w 279"/>
                  <a:gd name="T5" fmla="*/ 1 h 12"/>
                  <a:gd name="T6" fmla="*/ 1 w 279"/>
                  <a:gd name="T7" fmla="*/ 1 h 12"/>
                  <a:gd name="T8" fmla="*/ 1 w 279"/>
                  <a:gd name="T9" fmla="*/ 1 h 12"/>
                  <a:gd name="T10" fmla="*/ 1 w 279"/>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 h="12">
                    <a:moveTo>
                      <a:pt x="0" y="0"/>
                    </a:moveTo>
                    <a:lnTo>
                      <a:pt x="37" y="5"/>
                    </a:lnTo>
                    <a:lnTo>
                      <a:pt x="83" y="8"/>
                    </a:lnTo>
                    <a:lnTo>
                      <a:pt x="206" y="11"/>
                    </a:lnTo>
                    <a:lnTo>
                      <a:pt x="268" y="12"/>
                    </a:lnTo>
                    <a:lnTo>
                      <a:pt x="279" y="11"/>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7" name="Freeform 86"/>
              <p:cNvSpPr>
                <a:spLocks noChangeAspect="1"/>
              </p:cNvSpPr>
              <p:nvPr/>
            </p:nvSpPr>
            <p:spPr bwMode="auto">
              <a:xfrm flipV="1">
                <a:off x="3849" y="468"/>
                <a:ext cx="64" cy="61"/>
              </a:xfrm>
              <a:custGeom>
                <a:avLst/>
                <a:gdLst>
                  <a:gd name="T0" fmla="*/ 0 w 145"/>
                  <a:gd name="T1" fmla="*/ 0 h 137"/>
                  <a:gd name="T2" fmla="*/ 0 w 145"/>
                  <a:gd name="T3" fmla="*/ 0 h 137"/>
                  <a:gd name="T4" fmla="*/ 0 w 145"/>
                  <a:gd name="T5" fmla="*/ 0 h 137"/>
                  <a:gd name="T6" fmla="*/ 0 w 145"/>
                  <a:gd name="T7" fmla="*/ 0 h 137"/>
                  <a:gd name="T8" fmla="*/ 0 w 145"/>
                  <a:gd name="T9" fmla="*/ 0 h 137"/>
                  <a:gd name="T10" fmla="*/ 0 w 145"/>
                  <a:gd name="T11" fmla="*/ 0 h 137"/>
                  <a:gd name="T12" fmla="*/ 0 w 145"/>
                  <a:gd name="T13" fmla="*/ 0 h 137"/>
                  <a:gd name="T14" fmla="*/ 0 w 145"/>
                  <a:gd name="T15" fmla="*/ 0 h 137"/>
                  <a:gd name="T16" fmla="*/ 0 w 145"/>
                  <a:gd name="T17" fmla="*/ 0 h 137"/>
                  <a:gd name="T18" fmla="*/ 0 w 145"/>
                  <a:gd name="T19" fmla="*/ 0 h 137"/>
                  <a:gd name="T20" fmla="*/ 0 w 145"/>
                  <a:gd name="T21" fmla="*/ 0 h 137"/>
                  <a:gd name="T22" fmla="*/ 0 w 145"/>
                  <a:gd name="T23" fmla="*/ 0 h 137"/>
                  <a:gd name="T24" fmla="*/ 0 w 145"/>
                  <a:gd name="T25" fmla="*/ 0 h 137"/>
                  <a:gd name="T26" fmla="*/ 0 w 145"/>
                  <a:gd name="T27" fmla="*/ 0 h 137"/>
                  <a:gd name="T28" fmla="*/ 0 w 145"/>
                  <a:gd name="T29" fmla="*/ 0 h 137"/>
                  <a:gd name="T30" fmla="*/ 0 w 145"/>
                  <a:gd name="T31" fmla="*/ 0 h 137"/>
                  <a:gd name="T32" fmla="*/ 0 w 145"/>
                  <a:gd name="T33" fmla="*/ 0 h 137"/>
                  <a:gd name="T34" fmla="*/ 0 w 145"/>
                  <a:gd name="T35" fmla="*/ 0 h 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37">
                    <a:moveTo>
                      <a:pt x="7" y="134"/>
                    </a:moveTo>
                    <a:lnTo>
                      <a:pt x="7" y="86"/>
                    </a:lnTo>
                    <a:lnTo>
                      <a:pt x="3" y="47"/>
                    </a:lnTo>
                    <a:lnTo>
                      <a:pt x="0" y="27"/>
                    </a:lnTo>
                    <a:lnTo>
                      <a:pt x="0" y="23"/>
                    </a:lnTo>
                    <a:lnTo>
                      <a:pt x="0" y="20"/>
                    </a:lnTo>
                    <a:lnTo>
                      <a:pt x="4" y="17"/>
                    </a:lnTo>
                    <a:lnTo>
                      <a:pt x="9" y="15"/>
                    </a:lnTo>
                    <a:lnTo>
                      <a:pt x="45" y="9"/>
                    </a:lnTo>
                    <a:lnTo>
                      <a:pt x="85" y="3"/>
                    </a:lnTo>
                    <a:lnTo>
                      <a:pt x="111" y="0"/>
                    </a:lnTo>
                    <a:lnTo>
                      <a:pt x="117" y="0"/>
                    </a:lnTo>
                    <a:lnTo>
                      <a:pt x="122" y="4"/>
                    </a:lnTo>
                    <a:lnTo>
                      <a:pt x="129" y="16"/>
                    </a:lnTo>
                    <a:lnTo>
                      <a:pt x="135" y="33"/>
                    </a:lnTo>
                    <a:lnTo>
                      <a:pt x="142" y="67"/>
                    </a:lnTo>
                    <a:lnTo>
                      <a:pt x="145" y="105"/>
                    </a:lnTo>
                    <a:lnTo>
                      <a:pt x="145" y="137"/>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8" name="Freeform 87"/>
              <p:cNvSpPr>
                <a:spLocks noChangeAspect="1"/>
              </p:cNvSpPr>
              <p:nvPr/>
            </p:nvSpPr>
            <p:spPr bwMode="auto">
              <a:xfrm flipV="1">
                <a:off x="3902" y="525"/>
                <a:ext cx="43" cy="5"/>
              </a:xfrm>
              <a:custGeom>
                <a:avLst/>
                <a:gdLst>
                  <a:gd name="T0" fmla="*/ 0 w 97"/>
                  <a:gd name="T1" fmla="*/ 1 h 10"/>
                  <a:gd name="T2" fmla="*/ 0 w 97"/>
                  <a:gd name="T3" fmla="*/ 0 h 10"/>
                  <a:gd name="T4" fmla="*/ 0 w 97"/>
                  <a:gd name="T5" fmla="*/ 1 h 10"/>
                  <a:gd name="T6" fmla="*/ 0 w 97"/>
                  <a:gd name="T7" fmla="*/ 1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
                    <a:moveTo>
                      <a:pt x="0" y="2"/>
                    </a:moveTo>
                    <a:lnTo>
                      <a:pt x="10" y="0"/>
                    </a:lnTo>
                    <a:lnTo>
                      <a:pt x="26" y="1"/>
                    </a:lnTo>
                    <a:lnTo>
                      <a:pt x="97" y="10"/>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89" name="Freeform 88"/>
              <p:cNvSpPr>
                <a:spLocks noChangeAspect="1"/>
              </p:cNvSpPr>
              <p:nvPr/>
            </p:nvSpPr>
            <p:spPr bwMode="auto">
              <a:xfrm flipV="1">
                <a:off x="3932" y="467"/>
                <a:ext cx="19" cy="78"/>
              </a:xfrm>
              <a:custGeom>
                <a:avLst/>
                <a:gdLst>
                  <a:gd name="T0" fmla="*/ 0 w 43"/>
                  <a:gd name="T1" fmla="*/ 0 h 175"/>
                  <a:gd name="T2" fmla="*/ 0 w 43"/>
                  <a:gd name="T3" fmla="*/ 0 h 175"/>
                  <a:gd name="T4" fmla="*/ 0 w 43"/>
                  <a:gd name="T5" fmla="*/ 0 h 175"/>
                  <a:gd name="T6" fmla="*/ 0 w 43"/>
                  <a:gd name="T7" fmla="*/ 0 h 175"/>
                  <a:gd name="T8" fmla="*/ 0 w 43"/>
                  <a:gd name="T9" fmla="*/ 0 h 175"/>
                  <a:gd name="T10" fmla="*/ 0 w 43"/>
                  <a:gd name="T11" fmla="*/ 0 h 175"/>
                  <a:gd name="T12" fmla="*/ 0 w 43"/>
                  <a:gd name="T13" fmla="*/ 0 h 175"/>
                  <a:gd name="T14" fmla="*/ 0 w 43"/>
                  <a:gd name="T15" fmla="*/ 0 h 1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75">
                    <a:moveTo>
                      <a:pt x="0" y="0"/>
                    </a:moveTo>
                    <a:lnTo>
                      <a:pt x="10" y="6"/>
                    </a:lnTo>
                    <a:lnTo>
                      <a:pt x="18" y="18"/>
                    </a:lnTo>
                    <a:lnTo>
                      <a:pt x="30" y="43"/>
                    </a:lnTo>
                    <a:lnTo>
                      <a:pt x="34" y="55"/>
                    </a:lnTo>
                    <a:lnTo>
                      <a:pt x="38" y="73"/>
                    </a:lnTo>
                    <a:lnTo>
                      <a:pt x="43" y="119"/>
                    </a:lnTo>
                    <a:lnTo>
                      <a:pt x="43" y="175"/>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90" name="Freeform 89"/>
              <p:cNvSpPr>
                <a:spLocks noChangeAspect="1"/>
              </p:cNvSpPr>
              <p:nvPr/>
            </p:nvSpPr>
            <p:spPr bwMode="auto">
              <a:xfrm flipV="1">
                <a:off x="3538" y="471"/>
                <a:ext cx="17" cy="35"/>
              </a:xfrm>
              <a:custGeom>
                <a:avLst/>
                <a:gdLst>
                  <a:gd name="T0" fmla="*/ 0 w 38"/>
                  <a:gd name="T1" fmla="*/ 0 h 78"/>
                  <a:gd name="T2" fmla="*/ 0 w 38"/>
                  <a:gd name="T3" fmla="*/ 0 h 78"/>
                  <a:gd name="T4" fmla="*/ 0 w 38"/>
                  <a:gd name="T5" fmla="*/ 0 h 78"/>
                  <a:gd name="T6" fmla="*/ 0 w 38"/>
                  <a:gd name="T7" fmla="*/ 0 h 78"/>
                  <a:gd name="T8" fmla="*/ 0 w 38"/>
                  <a:gd name="T9" fmla="*/ 0 h 78"/>
                  <a:gd name="T10" fmla="*/ 0 w 38"/>
                  <a:gd name="T11" fmla="*/ 0 h 78"/>
                  <a:gd name="T12" fmla="*/ 0 w 38"/>
                  <a:gd name="T13" fmla="*/ 0 h 78"/>
                  <a:gd name="T14" fmla="*/ 0 w 38"/>
                  <a:gd name="T15" fmla="*/ 0 h 78"/>
                  <a:gd name="T16" fmla="*/ 0 w 38"/>
                  <a:gd name="T17" fmla="*/ 0 h 78"/>
                  <a:gd name="T18" fmla="*/ 0 w 38"/>
                  <a:gd name="T19" fmla="*/ 0 h 78"/>
                  <a:gd name="T20" fmla="*/ 0 w 38"/>
                  <a:gd name="T21" fmla="*/ 0 h 78"/>
                  <a:gd name="T22" fmla="*/ 0 w 38"/>
                  <a:gd name="T23" fmla="*/ 0 h 78"/>
                  <a:gd name="T24" fmla="*/ 0 w 38"/>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78">
                    <a:moveTo>
                      <a:pt x="26" y="77"/>
                    </a:moveTo>
                    <a:lnTo>
                      <a:pt x="26" y="65"/>
                    </a:lnTo>
                    <a:lnTo>
                      <a:pt x="28" y="45"/>
                    </a:lnTo>
                    <a:lnTo>
                      <a:pt x="33" y="16"/>
                    </a:lnTo>
                    <a:lnTo>
                      <a:pt x="38" y="1"/>
                    </a:lnTo>
                    <a:lnTo>
                      <a:pt x="36" y="0"/>
                    </a:lnTo>
                    <a:lnTo>
                      <a:pt x="24" y="6"/>
                    </a:lnTo>
                    <a:lnTo>
                      <a:pt x="16" y="12"/>
                    </a:lnTo>
                    <a:lnTo>
                      <a:pt x="11" y="21"/>
                    </a:lnTo>
                    <a:lnTo>
                      <a:pt x="6" y="40"/>
                    </a:lnTo>
                    <a:lnTo>
                      <a:pt x="2" y="63"/>
                    </a:lnTo>
                    <a:lnTo>
                      <a:pt x="1" y="73"/>
                    </a:lnTo>
                    <a:lnTo>
                      <a:pt x="0" y="78"/>
                    </a:ln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grpSp>
        <p:grpSp>
          <p:nvGrpSpPr>
            <p:cNvPr id="56" name="Group 55"/>
            <p:cNvGrpSpPr>
              <a:grpSpLocks noChangeAspect="1"/>
            </p:cNvGrpSpPr>
            <p:nvPr/>
          </p:nvGrpSpPr>
          <p:grpSpPr bwMode="auto">
            <a:xfrm>
              <a:off x="4083" y="75"/>
              <a:ext cx="78" cy="94"/>
              <a:chOff x="4083" y="75"/>
              <a:chExt cx="19" cy="19"/>
            </a:xfrm>
          </p:grpSpPr>
          <p:sp>
            <p:nvSpPr>
              <p:cNvPr id="57" name="Oval 56"/>
              <p:cNvSpPr>
                <a:spLocks noChangeAspect="1" noChangeArrowheads="1"/>
              </p:cNvSpPr>
              <p:nvPr/>
            </p:nvSpPr>
            <p:spPr bwMode="auto">
              <a:xfrm>
                <a:off x="4083" y="75"/>
                <a:ext cx="19" cy="19"/>
              </a:xfrm>
              <a:prstGeom prst="ellipse">
                <a:avLst/>
              </a:prstGeom>
              <a:solidFill>
                <a:srgbClr val="FF0000"/>
              </a:solidFill>
              <a:ln w="9525">
                <a:solidFill>
                  <a:srgbClr val="000000"/>
                </a:solidFill>
                <a:round/>
                <a:headEnd/>
                <a:tailEnd/>
              </a:ln>
            </p:spPr>
            <p:txBody>
              <a:bodyPr/>
              <a:lstStyle/>
              <a:p>
                <a:endParaRPr lang="sv-SE"/>
              </a:p>
            </p:txBody>
          </p:sp>
          <p:sp>
            <p:nvSpPr>
              <p:cNvPr id="58" name="Rectangle 57"/>
              <p:cNvSpPr>
                <a:spLocks noChangeAspect="1" noChangeArrowheads="1"/>
              </p:cNvSpPr>
              <p:nvPr/>
            </p:nvSpPr>
            <p:spPr bwMode="auto">
              <a:xfrm>
                <a:off x="4083" y="75"/>
                <a:ext cx="19" cy="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sv-SE"/>
              </a:p>
            </p:txBody>
          </p:sp>
        </p:grpSp>
      </p:grpSp>
      <p:sp>
        <p:nvSpPr>
          <p:cNvPr id="282" name="TextBox 281"/>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283" name="TextBox 282"/>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2786977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28</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7" name="TextBox 6"/>
          <p:cNvSpPr txBox="1"/>
          <p:nvPr/>
        </p:nvSpPr>
        <p:spPr>
          <a:xfrm>
            <a:off x="408302" y="232634"/>
            <a:ext cx="1520745" cy="400110"/>
          </a:xfrm>
          <a:prstGeom prst="rect">
            <a:avLst/>
          </a:prstGeom>
          <a:solidFill>
            <a:srgbClr val="92D050"/>
          </a:solidFill>
        </p:spPr>
        <p:txBody>
          <a:bodyPr wrap="square" rtlCol="0">
            <a:spAutoFit/>
          </a:bodyPr>
          <a:lstStyle/>
          <a:p>
            <a:r>
              <a:rPr lang="sv-SE" sz="2000" dirty="0" smtClean="0"/>
              <a:t>Home/back</a:t>
            </a:r>
          </a:p>
        </p:txBody>
      </p:sp>
      <p:sp>
        <p:nvSpPr>
          <p:cNvPr id="8" name="TextBox 7"/>
          <p:cNvSpPr txBox="1"/>
          <p:nvPr/>
        </p:nvSpPr>
        <p:spPr>
          <a:xfrm>
            <a:off x="393401" y="5644341"/>
            <a:ext cx="4940630" cy="400110"/>
          </a:xfrm>
          <a:prstGeom prst="rect">
            <a:avLst/>
          </a:prstGeom>
          <a:solidFill>
            <a:srgbClr val="FFFF00"/>
          </a:solidFill>
        </p:spPr>
        <p:txBody>
          <a:bodyPr wrap="square" rtlCol="0">
            <a:spAutoFit/>
          </a:bodyPr>
          <a:lstStyle/>
          <a:p>
            <a:r>
              <a:rPr lang="sv-SE" sz="2000" dirty="0" smtClean="0"/>
              <a:t>Important messages</a:t>
            </a:r>
          </a:p>
        </p:txBody>
      </p:sp>
      <p:sp>
        <p:nvSpPr>
          <p:cNvPr id="9" name="Title 5"/>
          <p:cNvSpPr>
            <a:spLocks noGrp="1"/>
          </p:cNvSpPr>
          <p:nvPr>
            <p:ph type="title"/>
          </p:nvPr>
        </p:nvSpPr>
        <p:spPr>
          <a:xfrm>
            <a:off x="393401" y="809962"/>
            <a:ext cx="2829217" cy="616000"/>
          </a:xfrm>
          <a:solidFill>
            <a:srgbClr val="FF0000"/>
          </a:solidFill>
          <a:ln>
            <a:solidFill>
              <a:schemeClr val="accent1"/>
            </a:solidFill>
          </a:ln>
        </p:spPr>
        <p:txBody>
          <a:bodyPr/>
          <a:lstStyle/>
          <a:p>
            <a:r>
              <a:rPr lang="sv-SE" dirty="0" smtClean="0">
                <a:solidFill>
                  <a:schemeClr val="tx1"/>
                </a:solidFill>
              </a:rPr>
              <a:t>Fault report</a:t>
            </a:r>
            <a:endParaRPr lang="sv-SE" dirty="0">
              <a:solidFill>
                <a:schemeClr val="tx1"/>
              </a:solidFill>
            </a:endParaRPr>
          </a:p>
        </p:txBody>
      </p:sp>
      <p:sp>
        <p:nvSpPr>
          <p:cNvPr id="10" name="Title 5"/>
          <p:cNvSpPr txBox="1">
            <a:spLocks/>
          </p:cNvSpPr>
          <p:nvPr/>
        </p:nvSpPr>
        <p:spPr>
          <a:xfrm>
            <a:off x="6187154" y="2213382"/>
            <a:ext cx="2829217" cy="616000"/>
          </a:xfrm>
          <a:prstGeom prst="rect">
            <a:avLst/>
          </a:prstGeom>
          <a:solidFill>
            <a:srgbClr val="FF0000"/>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solidFill>
                  <a:schemeClr val="tx1"/>
                </a:solidFill>
              </a:rPr>
              <a:t>Abort</a:t>
            </a:r>
            <a:endParaRPr lang="sv-SE" dirty="0">
              <a:solidFill>
                <a:schemeClr val="tx1"/>
              </a:solidFill>
            </a:endParaRPr>
          </a:p>
        </p:txBody>
      </p:sp>
      <p:sp>
        <p:nvSpPr>
          <p:cNvPr id="11" name="Title 5"/>
          <p:cNvSpPr txBox="1">
            <a:spLocks/>
          </p:cNvSpPr>
          <p:nvPr/>
        </p:nvSpPr>
        <p:spPr>
          <a:xfrm>
            <a:off x="6184551" y="124689"/>
            <a:ext cx="2829217" cy="616000"/>
          </a:xfrm>
          <a:prstGeom prst="rect">
            <a:avLst/>
          </a:prstGeom>
          <a:solidFill>
            <a:srgbClr val="92D050"/>
          </a:solidFill>
          <a:ln>
            <a:solidFill>
              <a:schemeClr val="accent1"/>
            </a:solidFill>
          </a:ln>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solidFill>
                  <a:schemeClr val="tx1"/>
                </a:solidFill>
              </a:rPr>
              <a:t>Save Report</a:t>
            </a:r>
            <a:endParaRPr lang="sv-SE" dirty="0">
              <a:solidFill>
                <a:schemeClr val="tx1"/>
              </a:solidFill>
            </a:endParaRPr>
          </a:p>
        </p:txBody>
      </p:sp>
      <p:sp>
        <p:nvSpPr>
          <p:cNvPr id="12" name="TextBox 11"/>
          <p:cNvSpPr txBox="1"/>
          <p:nvPr/>
        </p:nvSpPr>
        <p:spPr>
          <a:xfrm>
            <a:off x="393401" y="2853732"/>
            <a:ext cx="4404858" cy="646331"/>
          </a:xfrm>
          <a:prstGeom prst="rect">
            <a:avLst/>
          </a:prstGeom>
          <a:solidFill>
            <a:schemeClr val="accent1"/>
          </a:solidFill>
        </p:spPr>
        <p:txBody>
          <a:bodyPr wrap="square" rtlCol="0">
            <a:spAutoFit/>
          </a:bodyPr>
          <a:lstStyle/>
          <a:p>
            <a:r>
              <a:rPr lang="sv-SE" sz="3600" dirty="0" smtClean="0"/>
              <a:t>Validation</a:t>
            </a:r>
          </a:p>
        </p:txBody>
      </p:sp>
      <p:sp>
        <p:nvSpPr>
          <p:cNvPr id="14" name="TextBox 13"/>
          <p:cNvSpPr txBox="1"/>
          <p:nvPr/>
        </p:nvSpPr>
        <p:spPr>
          <a:xfrm>
            <a:off x="408302" y="3808325"/>
            <a:ext cx="4404858" cy="646331"/>
          </a:xfrm>
          <a:prstGeom prst="rect">
            <a:avLst/>
          </a:prstGeom>
          <a:solidFill>
            <a:schemeClr val="accent1"/>
          </a:solidFill>
        </p:spPr>
        <p:txBody>
          <a:bodyPr wrap="square" rtlCol="0">
            <a:spAutoFit/>
          </a:bodyPr>
          <a:lstStyle/>
          <a:p>
            <a:r>
              <a:rPr lang="sv-SE" sz="3600" dirty="0" smtClean="0"/>
              <a:t>TC related</a:t>
            </a:r>
          </a:p>
        </p:txBody>
      </p:sp>
      <p:sp>
        <p:nvSpPr>
          <p:cNvPr id="15" name="TextBox 14"/>
          <p:cNvSpPr txBox="1"/>
          <p:nvPr/>
        </p:nvSpPr>
        <p:spPr>
          <a:xfrm>
            <a:off x="393401" y="1890217"/>
            <a:ext cx="4404858" cy="646331"/>
          </a:xfrm>
          <a:prstGeom prst="rect">
            <a:avLst/>
          </a:prstGeom>
          <a:solidFill>
            <a:schemeClr val="accent1"/>
          </a:solidFill>
        </p:spPr>
        <p:txBody>
          <a:bodyPr wrap="square" rtlCol="0">
            <a:spAutoFit/>
          </a:bodyPr>
          <a:lstStyle/>
          <a:p>
            <a:r>
              <a:rPr lang="sv-SE" sz="3600" dirty="0" smtClean="0"/>
              <a:t>Error</a:t>
            </a:r>
          </a:p>
        </p:txBody>
      </p:sp>
      <p:sp>
        <p:nvSpPr>
          <p:cNvPr id="16" name="Rectangle 15"/>
          <p:cNvSpPr/>
          <p:nvPr/>
        </p:nvSpPr>
        <p:spPr>
          <a:xfrm>
            <a:off x="6184551" y="5375867"/>
            <a:ext cx="2829216" cy="658535"/>
          </a:xfrm>
          <a:prstGeom prst="rect">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tx1"/>
                </a:solidFill>
              </a:rPr>
              <a:t>Record Audio</a:t>
            </a:r>
          </a:p>
        </p:txBody>
      </p:sp>
      <p:sp>
        <p:nvSpPr>
          <p:cNvPr id="17" name="TextBox 16"/>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18" name="TextBox 17"/>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256912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29</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7" name="TextBox 6"/>
          <p:cNvSpPr txBox="1"/>
          <p:nvPr/>
        </p:nvSpPr>
        <p:spPr>
          <a:xfrm>
            <a:off x="539552" y="920594"/>
            <a:ext cx="2011680" cy="400110"/>
          </a:xfrm>
          <a:prstGeom prst="rect">
            <a:avLst/>
          </a:prstGeom>
          <a:solidFill>
            <a:schemeClr val="bg1">
              <a:lumMod val="65000"/>
            </a:schemeClr>
          </a:solidFill>
        </p:spPr>
        <p:txBody>
          <a:bodyPr wrap="square" rtlCol="0">
            <a:spAutoFit/>
          </a:bodyPr>
          <a:lstStyle/>
          <a:p>
            <a:r>
              <a:rPr lang="sv-SE" sz="2000" dirty="0" smtClean="0"/>
              <a:t>Cause list</a:t>
            </a:r>
          </a:p>
        </p:txBody>
      </p:sp>
      <p:sp>
        <p:nvSpPr>
          <p:cNvPr id="8" name="TextBox 7"/>
          <p:cNvSpPr txBox="1"/>
          <p:nvPr/>
        </p:nvSpPr>
        <p:spPr>
          <a:xfrm>
            <a:off x="5062451" y="920594"/>
            <a:ext cx="3956856" cy="400110"/>
          </a:xfrm>
          <a:prstGeom prst="rect">
            <a:avLst/>
          </a:prstGeom>
          <a:solidFill>
            <a:schemeClr val="bg1">
              <a:lumMod val="65000"/>
            </a:schemeClr>
          </a:solidFill>
        </p:spPr>
        <p:txBody>
          <a:bodyPr wrap="square" rtlCol="0">
            <a:spAutoFit/>
          </a:bodyPr>
          <a:lstStyle/>
          <a:p>
            <a:r>
              <a:rPr lang="sv-SE" sz="2000" dirty="0" smtClean="0"/>
              <a:t>Function error</a:t>
            </a:r>
          </a:p>
        </p:txBody>
      </p:sp>
      <p:sp>
        <p:nvSpPr>
          <p:cNvPr id="10" name="TextBox 9"/>
          <p:cNvSpPr txBox="1"/>
          <p:nvPr/>
        </p:nvSpPr>
        <p:spPr>
          <a:xfrm>
            <a:off x="539550" y="2132173"/>
            <a:ext cx="2011680" cy="338554"/>
          </a:xfrm>
          <a:prstGeom prst="rect">
            <a:avLst/>
          </a:prstGeom>
          <a:solidFill>
            <a:schemeClr val="bg1">
              <a:lumMod val="85000"/>
            </a:schemeClr>
          </a:solidFill>
        </p:spPr>
        <p:txBody>
          <a:bodyPr wrap="square" rtlCol="0">
            <a:spAutoFit/>
          </a:bodyPr>
          <a:lstStyle/>
          <a:p>
            <a:r>
              <a:rPr lang="sv-SE" sz="1600" dirty="0" smtClean="0"/>
              <a:t>Leakage</a:t>
            </a:r>
          </a:p>
        </p:txBody>
      </p:sp>
      <p:sp>
        <p:nvSpPr>
          <p:cNvPr id="11" name="TextBox 10"/>
          <p:cNvSpPr txBox="1"/>
          <p:nvPr/>
        </p:nvSpPr>
        <p:spPr>
          <a:xfrm>
            <a:off x="539551" y="1766484"/>
            <a:ext cx="2011681" cy="338554"/>
          </a:xfrm>
          <a:prstGeom prst="rect">
            <a:avLst/>
          </a:prstGeom>
          <a:solidFill>
            <a:schemeClr val="bg1">
              <a:lumMod val="85000"/>
            </a:schemeClr>
          </a:solidFill>
        </p:spPr>
        <p:txBody>
          <a:bodyPr wrap="square" rtlCol="0">
            <a:spAutoFit/>
          </a:bodyPr>
          <a:lstStyle/>
          <a:p>
            <a:r>
              <a:rPr lang="sv-SE" sz="1600" dirty="0" smtClean="0"/>
              <a:t>Noise/vibration</a:t>
            </a:r>
          </a:p>
        </p:txBody>
      </p:sp>
      <p:sp>
        <p:nvSpPr>
          <p:cNvPr id="12" name="TextBox 11"/>
          <p:cNvSpPr txBox="1"/>
          <p:nvPr/>
        </p:nvSpPr>
        <p:spPr>
          <a:xfrm>
            <a:off x="539555" y="4109610"/>
            <a:ext cx="2011680" cy="338554"/>
          </a:xfrm>
          <a:prstGeom prst="rect">
            <a:avLst/>
          </a:prstGeom>
          <a:solidFill>
            <a:schemeClr val="bg1">
              <a:lumMod val="85000"/>
            </a:schemeClr>
          </a:solidFill>
        </p:spPr>
        <p:txBody>
          <a:bodyPr wrap="square" rtlCol="0">
            <a:spAutoFit/>
          </a:bodyPr>
          <a:lstStyle/>
          <a:p>
            <a:r>
              <a:rPr lang="sv-SE" sz="1600" dirty="0" smtClean="0"/>
              <a:t>Corrosion</a:t>
            </a:r>
          </a:p>
        </p:txBody>
      </p:sp>
      <p:sp>
        <p:nvSpPr>
          <p:cNvPr id="15" name="TextBox 14"/>
          <p:cNvSpPr txBox="1"/>
          <p:nvPr/>
        </p:nvSpPr>
        <p:spPr>
          <a:xfrm>
            <a:off x="5054139" y="1397684"/>
            <a:ext cx="3973481" cy="400110"/>
          </a:xfrm>
          <a:prstGeom prst="rect">
            <a:avLst/>
          </a:prstGeom>
          <a:solidFill>
            <a:schemeClr val="bg1">
              <a:lumMod val="85000"/>
            </a:schemeClr>
          </a:solidFill>
        </p:spPr>
        <p:txBody>
          <a:bodyPr wrap="square" rtlCol="0">
            <a:spAutoFit/>
          </a:bodyPr>
          <a:lstStyle/>
          <a:p>
            <a:r>
              <a:rPr lang="sv-SE" sz="2000" dirty="0" smtClean="0"/>
              <a:t>Truck Function Area</a:t>
            </a:r>
          </a:p>
        </p:txBody>
      </p:sp>
      <p:sp>
        <p:nvSpPr>
          <p:cNvPr id="16" name="TextBox 15"/>
          <p:cNvSpPr txBox="1"/>
          <p:nvPr/>
        </p:nvSpPr>
        <p:spPr>
          <a:xfrm>
            <a:off x="5070764" y="1949442"/>
            <a:ext cx="3956856" cy="400110"/>
          </a:xfrm>
          <a:prstGeom prst="rect">
            <a:avLst/>
          </a:prstGeom>
          <a:solidFill>
            <a:schemeClr val="bg1">
              <a:lumMod val="85000"/>
            </a:schemeClr>
          </a:solidFill>
        </p:spPr>
        <p:txBody>
          <a:bodyPr wrap="square" rtlCol="0">
            <a:spAutoFit/>
          </a:bodyPr>
          <a:lstStyle/>
          <a:p>
            <a:r>
              <a:rPr lang="sv-SE" sz="2000" dirty="0" smtClean="0"/>
              <a:t>Truck Function</a:t>
            </a:r>
          </a:p>
        </p:txBody>
      </p:sp>
      <p:sp>
        <p:nvSpPr>
          <p:cNvPr id="17" name="TextBox 16"/>
          <p:cNvSpPr txBox="1"/>
          <p:nvPr/>
        </p:nvSpPr>
        <p:spPr>
          <a:xfrm>
            <a:off x="476596" y="5271491"/>
            <a:ext cx="8476211" cy="400110"/>
          </a:xfrm>
          <a:prstGeom prst="rect">
            <a:avLst/>
          </a:prstGeom>
          <a:solidFill>
            <a:schemeClr val="bg1">
              <a:lumMod val="65000"/>
            </a:schemeClr>
          </a:solidFill>
        </p:spPr>
        <p:txBody>
          <a:bodyPr wrap="square" rtlCol="0">
            <a:spAutoFit/>
          </a:bodyPr>
          <a:lstStyle/>
          <a:p>
            <a:pPr algn="ctr"/>
            <a:r>
              <a:rPr lang="sv-SE" sz="2000" dirty="0" smtClean="0"/>
              <a:t>Occurance</a:t>
            </a:r>
          </a:p>
        </p:txBody>
      </p:sp>
      <p:sp>
        <p:nvSpPr>
          <p:cNvPr id="18" name="TextBox 17"/>
          <p:cNvSpPr txBox="1"/>
          <p:nvPr/>
        </p:nvSpPr>
        <p:spPr>
          <a:xfrm>
            <a:off x="476593" y="5694768"/>
            <a:ext cx="8476211" cy="400110"/>
          </a:xfrm>
          <a:prstGeom prst="rect">
            <a:avLst/>
          </a:prstGeom>
          <a:solidFill>
            <a:schemeClr val="bg1">
              <a:lumMod val="65000"/>
            </a:schemeClr>
          </a:solidFill>
        </p:spPr>
        <p:txBody>
          <a:bodyPr wrap="square" rtlCol="0">
            <a:spAutoFit/>
          </a:bodyPr>
          <a:lstStyle/>
          <a:p>
            <a:pPr algn="ctr"/>
            <a:r>
              <a:rPr lang="sv-SE" sz="2000" dirty="0" smtClean="0"/>
              <a:t>PROTUS points</a:t>
            </a:r>
          </a:p>
        </p:txBody>
      </p:sp>
      <p:sp>
        <p:nvSpPr>
          <p:cNvPr id="19" name="TextBox 18"/>
          <p:cNvSpPr txBox="1"/>
          <p:nvPr/>
        </p:nvSpPr>
        <p:spPr>
          <a:xfrm>
            <a:off x="464125" y="192161"/>
            <a:ext cx="8551027" cy="523220"/>
          </a:xfrm>
          <a:prstGeom prst="rect">
            <a:avLst/>
          </a:prstGeom>
          <a:solidFill>
            <a:srgbClr val="FF0000"/>
          </a:solidFill>
        </p:spPr>
        <p:txBody>
          <a:bodyPr wrap="square" rtlCol="0">
            <a:spAutoFit/>
          </a:bodyPr>
          <a:lstStyle/>
          <a:p>
            <a:r>
              <a:rPr lang="sv-SE" sz="2800" dirty="0" smtClean="0"/>
              <a:t>Error</a:t>
            </a:r>
            <a:endParaRPr lang="sv-SE" sz="2800" dirty="0"/>
          </a:p>
        </p:txBody>
      </p:sp>
      <p:sp>
        <p:nvSpPr>
          <p:cNvPr id="20" name="TextBox 19"/>
          <p:cNvSpPr txBox="1"/>
          <p:nvPr/>
        </p:nvSpPr>
        <p:spPr>
          <a:xfrm>
            <a:off x="5070765" y="2459222"/>
            <a:ext cx="3956859" cy="400110"/>
          </a:xfrm>
          <a:prstGeom prst="rect">
            <a:avLst/>
          </a:prstGeom>
          <a:solidFill>
            <a:schemeClr val="bg1">
              <a:lumMod val="65000"/>
            </a:schemeClr>
          </a:solidFill>
        </p:spPr>
        <p:txBody>
          <a:bodyPr wrap="square" rtlCol="0">
            <a:spAutoFit/>
          </a:bodyPr>
          <a:lstStyle/>
          <a:p>
            <a:r>
              <a:rPr lang="sv-SE" sz="2000" dirty="0" smtClean="0"/>
              <a:t>Type of functional error</a:t>
            </a:r>
          </a:p>
        </p:txBody>
      </p:sp>
      <p:sp>
        <p:nvSpPr>
          <p:cNvPr id="24" name="TextBox 23"/>
          <p:cNvSpPr txBox="1"/>
          <p:nvPr/>
        </p:nvSpPr>
        <p:spPr>
          <a:xfrm>
            <a:off x="539555" y="3728324"/>
            <a:ext cx="2011680" cy="338554"/>
          </a:xfrm>
          <a:prstGeom prst="rect">
            <a:avLst/>
          </a:prstGeom>
          <a:solidFill>
            <a:schemeClr val="bg1">
              <a:lumMod val="85000"/>
            </a:schemeClr>
          </a:solidFill>
        </p:spPr>
        <p:txBody>
          <a:bodyPr wrap="square" rtlCol="0">
            <a:spAutoFit/>
          </a:bodyPr>
          <a:lstStyle/>
          <a:p>
            <a:r>
              <a:rPr lang="sv-SE" sz="1600" dirty="0" smtClean="0"/>
              <a:t>Deformation</a:t>
            </a:r>
          </a:p>
        </p:txBody>
      </p:sp>
      <p:sp>
        <p:nvSpPr>
          <p:cNvPr id="25" name="TextBox 24"/>
          <p:cNvSpPr txBox="1"/>
          <p:nvPr/>
        </p:nvSpPr>
        <p:spPr>
          <a:xfrm>
            <a:off x="539555" y="2520778"/>
            <a:ext cx="2011680" cy="338554"/>
          </a:xfrm>
          <a:prstGeom prst="rect">
            <a:avLst/>
          </a:prstGeom>
          <a:solidFill>
            <a:schemeClr val="bg1">
              <a:lumMod val="85000"/>
            </a:schemeClr>
          </a:solidFill>
        </p:spPr>
        <p:txBody>
          <a:bodyPr wrap="square" rtlCol="0">
            <a:spAutoFit/>
          </a:bodyPr>
          <a:lstStyle/>
          <a:p>
            <a:r>
              <a:rPr lang="sv-SE" sz="1600" dirty="0" smtClean="0"/>
              <a:t>Interference</a:t>
            </a:r>
          </a:p>
        </p:txBody>
      </p:sp>
      <p:sp>
        <p:nvSpPr>
          <p:cNvPr id="26" name="TextBox 25"/>
          <p:cNvSpPr txBox="1"/>
          <p:nvPr/>
        </p:nvSpPr>
        <p:spPr>
          <a:xfrm>
            <a:off x="539555" y="2912678"/>
            <a:ext cx="2011680" cy="338554"/>
          </a:xfrm>
          <a:prstGeom prst="rect">
            <a:avLst/>
          </a:prstGeom>
          <a:solidFill>
            <a:schemeClr val="bg1">
              <a:lumMod val="85000"/>
            </a:schemeClr>
          </a:solidFill>
        </p:spPr>
        <p:txBody>
          <a:bodyPr wrap="square" rtlCol="0">
            <a:spAutoFit/>
          </a:bodyPr>
          <a:lstStyle/>
          <a:p>
            <a:r>
              <a:rPr lang="sv-SE" sz="1600" dirty="0" smtClean="0"/>
              <a:t>Electrical Faults</a:t>
            </a:r>
          </a:p>
        </p:txBody>
      </p:sp>
      <p:sp>
        <p:nvSpPr>
          <p:cNvPr id="27" name="TextBox 26"/>
          <p:cNvSpPr txBox="1"/>
          <p:nvPr/>
        </p:nvSpPr>
        <p:spPr>
          <a:xfrm>
            <a:off x="539552" y="1381219"/>
            <a:ext cx="2011681" cy="338554"/>
          </a:xfrm>
          <a:prstGeom prst="rect">
            <a:avLst/>
          </a:prstGeom>
          <a:solidFill>
            <a:schemeClr val="bg1">
              <a:lumMod val="85000"/>
            </a:schemeClr>
          </a:solidFill>
        </p:spPr>
        <p:txBody>
          <a:bodyPr wrap="square" rtlCol="0">
            <a:spAutoFit/>
          </a:bodyPr>
          <a:lstStyle/>
          <a:p>
            <a:r>
              <a:rPr lang="sv-SE" sz="1600" dirty="0" smtClean="0"/>
              <a:t>Request Measures</a:t>
            </a:r>
          </a:p>
        </p:txBody>
      </p:sp>
      <p:sp>
        <p:nvSpPr>
          <p:cNvPr id="28" name="TextBox 27"/>
          <p:cNvSpPr txBox="1"/>
          <p:nvPr/>
        </p:nvSpPr>
        <p:spPr>
          <a:xfrm>
            <a:off x="539555" y="3331048"/>
            <a:ext cx="2011680" cy="338554"/>
          </a:xfrm>
          <a:prstGeom prst="rect">
            <a:avLst/>
          </a:prstGeom>
          <a:solidFill>
            <a:schemeClr val="bg1">
              <a:lumMod val="85000"/>
            </a:schemeClr>
          </a:solidFill>
        </p:spPr>
        <p:txBody>
          <a:bodyPr wrap="square" rtlCol="0">
            <a:spAutoFit/>
          </a:bodyPr>
          <a:lstStyle/>
          <a:p>
            <a:r>
              <a:rPr lang="sv-SE" sz="1600" dirty="0" smtClean="0"/>
              <a:t>Assembly Faults</a:t>
            </a:r>
          </a:p>
        </p:txBody>
      </p:sp>
      <p:sp>
        <p:nvSpPr>
          <p:cNvPr id="29" name="TextBox 28"/>
          <p:cNvSpPr txBox="1"/>
          <p:nvPr/>
        </p:nvSpPr>
        <p:spPr>
          <a:xfrm>
            <a:off x="539555" y="4512261"/>
            <a:ext cx="2011680" cy="338554"/>
          </a:xfrm>
          <a:prstGeom prst="rect">
            <a:avLst/>
          </a:prstGeom>
          <a:solidFill>
            <a:schemeClr val="bg1">
              <a:lumMod val="85000"/>
            </a:schemeClr>
          </a:solidFill>
        </p:spPr>
        <p:txBody>
          <a:bodyPr wrap="square" rtlCol="0">
            <a:spAutoFit/>
          </a:bodyPr>
          <a:lstStyle/>
          <a:p>
            <a:r>
              <a:rPr lang="sv-SE" sz="1600" dirty="0" smtClean="0"/>
              <a:t>Surface Treatment</a:t>
            </a:r>
          </a:p>
        </p:txBody>
      </p:sp>
      <p:sp>
        <p:nvSpPr>
          <p:cNvPr id="32" name="TextBox 31"/>
          <p:cNvSpPr txBox="1"/>
          <p:nvPr/>
        </p:nvSpPr>
        <p:spPr>
          <a:xfrm>
            <a:off x="6481850" y="3023271"/>
            <a:ext cx="1433946" cy="307777"/>
          </a:xfrm>
          <a:prstGeom prst="rect">
            <a:avLst/>
          </a:prstGeom>
          <a:solidFill>
            <a:schemeClr val="bg1">
              <a:lumMod val="85000"/>
            </a:schemeClr>
          </a:solidFill>
        </p:spPr>
        <p:txBody>
          <a:bodyPr wrap="square" rtlCol="0">
            <a:spAutoFit/>
          </a:bodyPr>
          <a:lstStyle/>
          <a:p>
            <a:r>
              <a:rPr lang="sv-SE" sz="1400" dirty="0" smtClean="0"/>
              <a:t>Stability</a:t>
            </a:r>
            <a:endParaRPr lang="sv-SE" sz="1400" dirty="0"/>
          </a:p>
        </p:txBody>
      </p:sp>
      <p:sp>
        <p:nvSpPr>
          <p:cNvPr id="33" name="TextBox 32"/>
          <p:cNvSpPr txBox="1"/>
          <p:nvPr/>
        </p:nvSpPr>
        <p:spPr>
          <a:xfrm>
            <a:off x="5070765" y="3019262"/>
            <a:ext cx="1172093" cy="307777"/>
          </a:xfrm>
          <a:prstGeom prst="rect">
            <a:avLst/>
          </a:prstGeom>
          <a:solidFill>
            <a:schemeClr val="bg1">
              <a:lumMod val="85000"/>
            </a:schemeClr>
          </a:solidFill>
        </p:spPr>
        <p:txBody>
          <a:bodyPr wrap="square" rtlCol="0">
            <a:spAutoFit/>
          </a:bodyPr>
          <a:lstStyle/>
          <a:p>
            <a:r>
              <a:rPr lang="sv-SE" sz="1400" dirty="0" smtClean="0"/>
              <a:t>Malfunction</a:t>
            </a:r>
            <a:endParaRPr lang="sv-SE" sz="1400" dirty="0"/>
          </a:p>
        </p:txBody>
      </p:sp>
      <p:sp>
        <p:nvSpPr>
          <p:cNvPr id="34" name="TextBox 33"/>
          <p:cNvSpPr txBox="1"/>
          <p:nvPr/>
        </p:nvSpPr>
        <p:spPr>
          <a:xfrm>
            <a:off x="6481850" y="3420547"/>
            <a:ext cx="1172093" cy="307777"/>
          </a:xfrm>
          <a:prstGeom prst="rect">
            <a:avLst/>
          </a:prstGeom>
          <a:solidFill>
            <a:schemeClr val="bg1">
              <a:lumMod val="85000"/>
            </a:schemeClr>
          </a:solidFill>
        </p:spPr>
        <p:txBody>
          <a:bodyPr wrap="square" rtlCol="0">
            <a:spAutoFit/>
          </a:bodyPr>
          <a:lstStyle/>
          <a:p>
            <a:r>
              <a:rPr lang="sv-SE" sz="1400" dirty="0" smtClean="0"/>
              <a:t>Freeze</a:t>
            </a:r>
            <a:endParaRPr lang="sv-SE" sz="1400" dirty="0"/>
          </a:p>
        </p:txBody>
      </p:sp>
      <p:sp>
        <p:nvSpPr>
          <p:cNvPr id="35" name="TextBox 34"/>
          <p:cNvSpPr txBox="1"/>
          <p:nvPr/>
        </p:nvSpPr>
        <p:spPr>
          <a:xfrm>
            <a:off x="6481850" y="3823625"/>
            <a:ext cx="1172093" cy="307777"/>
          </a:xfrm>
          <a:prstGeom prst="rect">
            <a:avLst/>
          </a:prstGeom>
          <a:solidFill>
            <a:schemeClr val="bg1">
              <a:lumMod val="85000"/>
            </a:schemeClr>
          </a:solidFill>
        </p:spPr>
        <p:txBody>
          <a:bodyPr wrap="square" rtlCol="0">
            <a:spAutoFit/>
          </a:bodyPr>
          <a:lstStyle/>
          <a:p>
            <a:r>
              <a:rPr lang="sv-SE" sz="1400" dirty="0" smtClean="0"/>
              <a:t>Restarts</a:t>
            </a:r>
            <a:endParaRPr lang="sv-SE" sz="1400" dirty="0"/>
          </a:p>
        </p:txBody>
      </p:sp>
      <p:graphicFrame>
        <p:nvGraphicFramePr>
          <p:cNvPr id="36" name="Table 35"/>
          <p:cNvGraphicFramePr>
            <a:graphicFrameLocks noGrp="1"/>
          </p:cNvGraphicFramePr>
          <p:nvPr>
            <p:extLst>
              <p:ext uri="{D42A27DB-BD31-4B8C-83A1-F6EECF244321}">
                <p14:modId xmlns:p14="http://schemas.microsoft.com/office/powerpoint/2010/main" val="2773951070"/>
              </p:ext>
            </p:extLst>
          </p:nvPr>
        </p:nvGraphicFramePr>
        <p:xfrm>
          <a:off x="2798215" y="3360377"/>
          <a:ext cx="2070100" cy="1333500"/>
        </p:xfrm>
        <a:graphic>
          <a:graphicData uri="http://schemas.openxmlformats.org/drawingml/2006/table">
            <a:tbl>
              <a:tblPr>
                <a:tableStyleId>{5C22544A-7EE6-4342-B048-85BDC9FD1C3A}</a:tableStyleId>
              </a:tblPr>
              <a:tblGrid>
                <a:gridCol w="2070100"/>
              </a:tblGrid>
              <a:tr h="190500">
                <a:tc>
                  <a:txBody>
                    <a:bodyPr/>
                    <a:lstStyle/>
                    <a:p>
                      <a:pPr algn="l" fontAlgn="b"/>
                      <a:r>
                        <a:rPr lang="sv-SE" sz="1100" u="none" strike="noStrike">
                          <a:effectLst/>
                        </a:rPr>
                        <a:t>21 - Gas/Air leakage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22 - Fuel Leakage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23 - Lubricanting Oil Leakage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24 - Water Leakage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25 - Hydralic Oil Leakage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27 - Exhaust Fumes</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dirty="0">
                          <a:effectLst/>
                        </a:rPr>
                        <a:t>29 - Other Fluids</a:t>
                      </a:r>
                      <a:endParaRPr lang="sv-SE" sz="1100" b="0" i="0" u="none" strike="noStrike" dirty="0">
                        <a:solidFill>
                          <a:srgbClr val="000000"/>
                        </a:solidFill>
                        <a:effectLst/>
                        <a:latin typeface="Calibri"/>
                      </a:endParaRPr>
                    </a:p>
                  </a:txBody>
                  <a:tcPr marL="85725" marR="9525" marT="9525" marB="0" anchor="b"/>
                </a:tc>
              </a:tr>
            </a:tbl>
          </a:graphicData>
        </a:graphic>
      </p:graphicFrame>
      <p:cxnSp>
        <p:nvCxnSpPr>
          <p:cNvPr id="41" name="Elbow Connector 40"/>
          <p:cNvCxnSpPr>
            <a:stCxn id="10" idx="3"/>
            <a:endCxn id="36" idx="1"/>
          </p:cNvCxnSpPr>
          <p:nvPr/>
        </p:nvCxnSpPr>
        <p:spPr>
          <a:xfrm>
            <a:off x="2551230" y="2301450"/>
            <a:ext cx="246985" cy="17256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2996125020"/>
              </p:ext>
            </p:extLst>
          </p:nvPr>
        </p:nvGraphicFramePr>
        <p:xfrm>
          <a:off x="2798215" y="1187442"/>
          <a:ext cx="2070100" cy="1524000"/>
        </p:xfrm>
        <a:graphic>
          <a:graphicData uri="http://schemas.openxmlformats.org/drawingml/2006/table">
            <a:tbl>
              <a:tblPr>
                <a:tableStyleId>{5C22544A-7EE6-4342-B048-85BDC9FD1C3A}</a:tableStyleId>
              </a:tblPr>
              <a:tblGrid>
                <a:gridCol w="2070100"/>
              </a:tblGrid>
              <a:tr h="190500">
                <a:tc>
                  <a:txBody>
                    <a:bodyPr/>
                    <a:lstStyle/>
                    <a:p>
                      <a:pPr algn="l" fontAlgn="b"/>
                      <a:r>
                        <a:rPr lang="sv-SE" sz="1100" u="none" strike="noStrike" dirty="0">
                          <a:effectLst/>
                        </a:rPr>
                        <a:t>11 - Knicking &amp; Thudding Noise</a:t>
                      </a:r>
                      <a:endParaRPr lang="sv-SE" sz="1100" b="0" i="0" u="none" strike="noStrike" dirty="0">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12 - Grating Noise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13 - Howling Noise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14 - Squeaking Noise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15 - Wind Noise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16 - Vibration</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a:effectLst/>
                        </a:rPr>
                        <a:t>17 - Imbalance</a:t>
                      </a:r>
                      <a:endParaRPr lang="sv-SE" sz="1100" b="0" i="0" u="none" strike="noStrike">
                        <a:solidFill>
                          <a:srgbClr val="000000"/>
                        </a:solidFill>
                        <a:effectLst/>
                        <a:latin typeface="Calibri"/>
                      </a:endParaRPr>
                    </a:p>
                  </a:txBody>
                  <a:tcPr marL="85725" marR="9525" marT="9525" marB="0" anchor="b"/>
                </a:tc>
              </a:tr>
              <a:tr h="190500">
                <a:tc>
                  <a:txBody>
                    <a:bodyPr/>
                    <a:lstStyle/>
                    <a:p>
                      <a:pPr algn="l" fontAlgn="b"/>
                      <a:r>
                        <a:rPr lang="sv-SE" sz="1100" u="none" strike="noStrike" dirty="0">
                          <a:effectLst/>
                        </a:rPr>
                        <a:t>18 - Poor Ride Comfort</a:t>
                      </a:r>
                      <a:endParaRPr lang="sv-SE" sz="1100" b="0" i="0" u="none" strike="noStrike" dirty="0">
                        <a:solidFill>
                          <a:srgbClr val="000000"/>
                        </a:solidFill>
                        <a:effectLst/>
                        <a:latin typeface="Calibri"/>
                      </a:endParaRPr>
                    </a:p>
                  </a:txBody>
                  <a:tcPr marL="85725" marR="9525" marT="9525" marB="0" anchor="b"/>
                </a:tc>
              </a:tr>
            </a:tbl>
          </a:graphicData>
        </a:graphic>
      </p:graphicFrame>
      <p:cxnSp>
        <p:nvCxnSpPr>
          <p:cNvPr id="44" name="Straight Arrow Connector 43"/>
          <p:cNvCxnSpPr>
            <a:stCxn id="11" idx="3"/>
            <a:endCxn id="42" idx="1"/>
          </p:cNvCxnSpPr>
          <p:nvPr/>
        </p:nvCxnSpPr>
        <p:spPr>
          <a:xfrm>
            <a:off x="2551232" y="1935761"/>
            <a:ext cx="246983" cy="13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70764" y="3406231"/>
            <a:ext cx="1172093" cy="523220"/>
          </a:xfrm>
          <a:prstGeom prst="rect">
            <a:avLst/>
          </a:prstGeom>
          <a:solidFill>
            <a:schemeClr val="bg1">
              <a:lumMod val="85000"/>
            </a:schemeClr>
          </a:solidFill>
        </p:spPr>
        <p:txBody>
          <a:bodyPr wrap="square" rtlCol="0">
            <a:spAutoFit/>
          </a:bodyPr>
          <a:lstStyle/>
          <a:p>
            <a:r>
              <a:rPr lang="sv-SE" sz="1400" dirty="0" smtClean="0"/>
              <a:t>Don’t respond</a:t>
            </a:r>
            <a:endParaRPr lang="sv-SE" sz="1400" dirty="0"/>
          </a:p>
        </p:txBody>
      </p:sp>
      <p:sp>
        <p:nvSpPr>
          <p:cNvPr id="31" name="TextBox 30"/>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37" name="TextBox 36"/>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322790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6368" y="1790426"/>
            <a:ext cx="8229600" cy="1623753"/>
          </a:xfrm>
        </p:spPr>
        <p:txBody>
          <a:bodyPr>
            <a:normAutofit/>
          </a:bodyPr>
          <a:lstStyle/>
          <a:p>
            <a:r>
              <a:rPr lang="sv-SE" dirty="0" smtClean="0"/>
              <a:t>PIM PVT step 2 (approved budget), but only focus for PVT</a:t>
            </a:r>
          </a:p>
          <a:p>
            <a:r>
              <a:rPr lang="sv-SE" dirty="0" smtClean="0"/>
              <a:t>CR 12-106 (pre study) – Axel Olsson, focus for AET/RT</a:t>
            </a:r>
          </a:p>
          <a:p>
            <a:r>
              <a:rPr lang="sv-SE" dirty="0" smtClean="0"/>
              <a:t>CR VASP – Magnus Ström, focus for safety testing</a:t>
            </a:r>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3</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p:txBody>
          <a:bodyPr/>
          <a:lstStyle/>
          <a:p>
            <a:r>
              <a:rPr lang="sv-SE" dirty="0" smtClean="0"/>
              <a:t>PIM and CR – </a:t>
            </a:r>
            <a:br>
              <a:rPr lang="sv-SE" dirty="0" smtClean="0"/>
            </a:br>
            <a:r>
              <a:rPr lang="sv-SE" sz="2800" dirty="0" smtClean="0"/>
              <a:t>adressing similar need of better tool support </a:t>
            </a:r>
            <a:endParaRPr lang="sv-SE" sz="2800" dirty="0"/>
          </a:p>
        </p:txBody>
      </p:sp>
      <p:sp>
        <p:nvSpPr>
          <p:cNvPr id="7" name="Content Placeholder 1"/>
          <p:cNvSpPr txBox="1">
            <a:spLocks/>
          </p:cNvSpPr>
          <p:nvPr/>
        </p:nvSpPr>
        <p:spPr>
          <a:xfrm>
            <a:off x="310825" y="3436765"/>
            <a:ext cx="8229600" cy="2662424"/>
          </a:xfrm>
          <a:prstGeom prst="rect">
            <a:avLst/>
          </a:prstGeom>
        </p:spPr>
        <p:txBody>
          <a:bodyPr vert="horz" lIns="91440" tIns="45720" rIns="91440" bIns="45720" rtlCol="0">
            <a:normAutofit/>
          </a:bodyPr>
          <a:lstStyle>
            <a:lvl1pPr marL="225425" indent="-225425" algn="l" defTabSz="914400" rtl="0" eaLnBrk="1" latinLnBrk="0" hangingPunct="1">
              <a:spcBef>
                <a:spcPts val="1800"/>
              </a:spcBef>
              <a:buClr>
                <a:schemeClr val="tx2"/>
              </a:buClr>
              <a:buFont typeface="Symbol" pitchFamily="18" charset="2"/>
              <a:buChar char=""/>
              <a:defRPr lang="en-US" sz="2000" kern="120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28663" indent="-211138" algn="l" defTabSz="914400" rtl="0" eaLnBrk="1" latinLnBrk="0" hangingPunct="1">
              <a:spcBef>
                <a:spcPts val="1800"/>
              </a:spcBef>
              <a:buClr>
                <a:schemeClr val="tx2"/>
              </a:buClr>
              <a:buSzPct val="90000"/>
              <a:buFont typeface="Symbol" pitchFamily="18" charset="2"/>
              <a:buChar char="·"/>
              <a:defRPr lang="en-US" sz="2000" kern="1200">
                <a:solidFill>
                  <a:schemeClr val="tx1"/>
                </a:solidFill>
                <a:latin typeface="Arial" pitchFamily="34" charset="0"/>
                <a:ea typeface="+mn-ea"/>
                <a:cs typeface="Arial" pitchFamily="34" charset="0"/>
              </a:defRPr>
            </a:lvl3pPr>
            <a:lvl4pPr marL="981075" indent="-2397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254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v-SE" dirty="0" smtClean="0"/>
              <a:t>Examples of need</a:t>
            </a:r>
          </a:p>
          <a:p>
            <a:pPr lvl="1"/>
            <a:r>
              <a:rPr lang="sv-SE" dirty="0" smtClean="0"/>
              <a:t>Test procedure handling (test case/routine/sequence)</a:t>
            </a:r>
          </a:p>
          <a:p>
            <a:pPr lvl="1"/>
            <a:r>
              <a:rPr lang="sv-SE" dirty="0" smtClean="0"/>
              <a:t>Test Execution Interface in the vehicle for drivers</a:t>
            </a:r>
          </a:p>
          <a:p>
            <a:pPr lvl="1"/>
            <a:r>
              <a:rPr lang="sv-SE" dirty="0" smtClean="0"/>
              <a:t>Test Follow-up</a:t>
            </a:r>
          </a:p>
          <a:p>
            <a:pPr lvl="1"/>
            <a:r>
              <a:rPr lang="sv-SE" dirty="0" smtClean="0"/>
              <a:t>Enabling search for data and tests</a:t>
            </a:r>
          </a:p>
        </p:txBody>
      </p:sp>
    </p:spTree>
    <p:extLst>
      <p:ext uri="{BB962C8B-B14F-4D97-AF65-F5344CB8AC3E}">
        <p14:creationId xmlns:p14="http://schemas.microsoft.com/office/powerpoint/2010/main" val="39998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30</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15" name="TextBox 14"/>
          <p:cNvSpPr txBox="1"/>
          <p:nvPr/>
        </p:nvSpPr>
        <p:spPr>
          <a:xfrm>
            <a:off x="2539450" y="4740716"/>
            <a:ext cx="2536154" cy="400110"/>
          </a:xfrm>
          <a:prstGeom prst="rect">
            <a:avLst/>
          </a:prstGeom>
          <a:solidFill>
            <a:schemeClr val="bg1">
              <a:lumMod val="85000"/>
            </a:schemeClr>
          </a:solidFill>
        </p:spPr>
        <p:txBody>
          <a:bodyPr wrap="square" rtlCol="0">
            <a:spAutoFit/>
          </a:bodyPr>
          <a:lstStyle/>
          <a:p>
            <a:r>
              <a:rPr lang="sv-SE" sz="2000" dirty="0" smtClean="0"/>
              <a:t>Truck Function Area</a:t>
            </a:r>
          </a:p>
        </p:txBody>
      </p:sp>
      <p:sp>
        <p:nvSpPr>
          <p:cNvPr id="16" name="TextBox 15"/>
          <p:cNvSpPr txBox="1"/>
          <p:nvPr/>
        </p:nvSpPr>
        <p:spPr>
          <a:xfrm>
            <a:off x="5203769" y="4740716"/>
            <a:ext cx="1947874" cy="400110"/>
          </a:xfrm>
          <a:prstGeom prst="rect">
            <a:avLst/>
          </a:prstGeom>
          <a:solidFill>
            <a:schemeClr val="bg1">
              <a:lumMod val="85000"/>
            </a:schemeClr>
          </a:solidFill>
        </p:spPr>
        <p:txBody>
          <a:bodyPr wrap="square" rtlCol="0">
            <a:spAutoFit/>
          </a:bodyPr>
          <a:lstStyle/>
          <a:p>
            <a:r>
              <a:rPr lang="sv-SE" sz="2000" dirty="0" smtClean="0"/>
              <a:t>Truck Function</a:t>
            </a:r>
          </a:p>
        </p:txBody>
      </p:sp>
      <p:sp>
        <p:nvSpPr>
          <p:cNvPr id="17" name="TextBox 16"/>
          <p:cNvSpPr txBox="1"/>
          <p:nvPr/>
        </p:nvSpPr>
        <p:spPr>
          <a:xfrm>
            <a:off x="476596" y="5271491"/>
            <a:ext cx="8476211" cy="400110"/>
          </a:xfrm>
          <a:prstGeom prst="rect">
            <a:avLst/>
          </a:prstGeom>
          <a:solidFill>
            <a:schemeClr val="bg1">
              <a:lumMod val="65000"/>
            </a:schemeClr>
          </a:solidFill>
        </p:spPr>
        <p:txBody>
          <a:bodyPr wrap="square" rtlCol="0">
            <a:spAutoFit/>
          </a:bodyPr>
          <a:lstStyle/>
          <a:p>
            <a:pPr algn="ctr"/>
            <a:r>
              <a:rPr lang="sv-SE" sz="2000" dirty="0" smtClean="0"/>
              <a:t>Occurance</a:t>
            </a:r>
          </a:p>
        </p:txBody>
      </p:sp>
      <p:sp>
        <p:nvSpPr>
          <p:cNvPr id="18" name="TextBox 17"/>
          <p:cNvSpPr txBox="1"/>
          <p:nvPr/>
        </p:nvSpPr>
        <p:spPr>
          <a:xfrm>
            <a:off x="476593" y="5694768"/>
            <a:ext cx="8476211" cy="400110"/>
          </a:xfrm>
          <a:prstGeom prst="rect">
            <a:avLst/>
          </a:prstGeom>
          <a:solidFill>
            <a:schemeClr val="bg1">
              <a:lumMod val="65000"/>
            </a:schemeClr>
          </a:solidFill>
        </p:spPr>
        <p:txBody>
          <a:bodyPr wrap="square" rtlCol="0">
            <a:spAutoFit/>
          </a:bodyPr>
          <a:lstStyle/>
          <a:p>
            <a:pPr algn="ctr"/>
            <a:r>
              <a:rPr lang="sv-SE" sz="2000" dirty="0" smtClean="0"/>
              <a:t>Validation points</a:t>
            </a:r>
          </a:p>
        </p:txBody>
      </p:sp>
      <p:sp>
        <p:nvSpPr>
          <p:cNvPr id="19" name="TextBox 18"/>
          <p:cNvSpPr txBox="1"/>
          <p:nvPr/>
        </p:nvSpPr>
        <p:spPr>
          <a:xfrm>
            <a:off x="251520" y="188640"/>
            <a:ext cx="6159731" cy="523220"/>
          </a:xfrm>
          <a:prstGeom prst="rect">
            <a:avLst/>
          </a:prstGeom>
          <a:solidFill>
            <a:srgbClr val="FFFF00"/>
          </a:solidFill>
        </p:spPr>
        <p:txBody>
          <a:bodyPr wrap="square" rtlCol="0">
            <a:spAutoFit/>
          </a:bodyPr>
          <a:lstStyle/>
          <a:p>
            <a:r>
              <a:rPr lang="sv-SE" sz="2800" dirty="0" smtClean="0"/>
              <a:t>Validation – driver opinion</a:t>
            </a:r>
            <a:endParaRPr lang="sv-SE" sz="2800" dirty="0"/>
          </a:p>
        </p:txBody>
      </p:sp>
      <p:sp>
        <p:nvSpPr>
          <p:cNvPr id="30" name="TextBox 29"/>
          <p:cNvSpPr txBox="1"/>
          <p:nvPr/>
        </p:nvSpPr>
        <p:spPr>
          <a:xfrm>
            <a:off x="476593" y="1148006"/>
            <a:ext cx="1172093" cy="400110"/>
          </a:xfrm>
          <a:prstGeom prst="rect">
            <a:avLst/>
          </a:prstGeom>
          <a:solidFill>
            <a:schemeClr val="bg1">
              <a:lumMod val="85000"/>
            </a:schemeClr>
          </a:solidFill>
        </p:spPr>
        <p:txBody>
          <a:bodyPr wrap="square" rtlCol="0">
            <a:spAutoFit/>
          </a:bodyPr>
          <a:lstStyle/>
          <a:p>
            <a:r>
              <a:rPr lang="sv-SE" sz="2000" dirty="0" smtClean="0"/>
              <a:t>Logic</a:t>
            </a:r>
            <a:endParaRPr lang="sv-SE" sz="2000" dirty="0"/>
          </a:p>
        </p:txBody>
      </p:sp>
      <p:sp>
        <p:nvSpPr>
          <p:cNvPr id="32" name="TextBox 31"/>
          <p:cNvSpPr txBox="1"/>
          <p:nvPr/>
        </p:nvSpPr>
        <p:spPr>
          <a:xfrm>
            <a:off x="5694278" y="1136470"/>
            <a:ext cx="1433946" cy="707886"/>
          </a:xfrm>
          <a:prstGeom prst="rect">
            <a:avLst/>
          </a:prstGeom>
          <a:solidFill>
            <a:schemeClr val="bg1">
              <a:lumMod val="85000"/>
            </a:schemeClr>
          </a:solidFill>
        </p:spPr>
        <p:txBody>
          <a:bodyPr wrap="square" rtlCol="0">
            <a:spAutoFit/>
          </a:bodyPr>
          <a:lstStyle/>
          <a:p>
            <a:r>
              <a:rPr lang="sv-SE" sz="2000" dirty="0" smtClean="0"/>
              <a:t>Response time</a:t>
            </a:r>
            <a:endParaRPr lang="sv-SE" sz="2000" dirty="0"/>
          </a:p>
        </p:txBody>
      </p:sp>
      <p:sp>
        <p:nvSpPr>
          <p:cNvPr id="24" name="TextBox 23"/>
          <p:cNvSpPr txBox="1"/>
          <p:nvPr/>
        </p:nvSpPr>
        <p:spPr>
          <a:xfrm>
            <a:off x="476596" y="4737547"/>
            <a:ext cx="1947874" cy="400110"/>
          </a:xfrm>
          <a:prstGeom prst="rect">
            <a:avLst/>
          </a:prstGeom>
          <a:solidFill>
            <a:schemeClr val="bg1">
              <a:lumMod val="85000"/>
            </a:schemeClr>
          </a:solidFill>
        </p:spPr>
        <p:txBody>
          <a:bodyPr wrap="square" rtlCol="0">
            <a:spAutoFit/>
          </a:bodyPr>
          <a:lstStyle/>
          <a:p>
            <a:r>
              <a:rPr lang="sv-SE" sz="2000" dirty="0" smtClean="0"/>
              <a:t>Feature</a:t>
            </a:r>
          </a:p>
        </p:txBody>
      </p:sp>
      <p:sp>
        <p:nvSpPr>
          <p:cNvPr id="25" name="TextBox 24"/>
          <p:cNvSpPr txBox="1"/>
          <p:nvPr/>
        </p:nvSpPr>
        <p:spPr>
          <a:xfrm>
            <a:off x="2539450" y="1154668"/>
            <a:ext cx="1172093" cy="400110"/>
          </a:xfrm>
          <a:prstGeom prst="rect">
            <a:avLst/>
          </a:prstGeom>
          <a:solidFill>
            <a:schemeClr val="bg1">
              <a:lumMod val="85000"/>
            </a:schemeClr>
          </a:solidFill>
        </p:spPr>
        <p:txBody>
          <a:bodyPr wrap="square" rtlCol="0">
            <a:spAutoFit/>
          </a:bodyPr>
          <a:lstStyle/>
          <a:p>
            <a:r>
              <a:rPr lang="sv-SE" sz="2000" dirty="0" smtClean="0"/>
              <a:t>Text</a:t>
            </a:r>
            <a:endParaRPr lang="sv-SE" sz="2000" dirty="0"/>
          </a:p>
        </p:txBody>
      </p:sp>
      <p:sp>
        <p:nvSpPr>
          <p:cNvPr id="26" name="TextBox 25"/>
          <p:cNvSpPr txBox="1"/>
          <p:nvPr/>
        </p:nvSpPr>
        <p:spPr>
          <a:xfrm>
            <a:off x="2539449" y="2682241"/>
            <a:ext cx="1172093" cy="400110"/>
          </a:xfrm>
          <a:prstGeom prst="rect">
            <a:avLst/>
          </a:prstGeom>
          <a:solidFill>
            <a:schemeClr val="bg1">
              <a:lumMod val="85000"/>
            </a:schemeClr>
          </a:solidFill>
        </p:spPr>
        <p:txBody>
          <a:bodyPr wrap="square" rtlCol="0">
            <a:spAutoFit/>
          </a:bodyPr>
          <a:lstStyle/>
          <a:p>
            <a:r>
              <a:rPr lang="sv-SE" sz="2000" dirty="0" smtClean="0"/>
              <a:t>Warning</a:t>
            </a:r>
            <a:endParaRPr lang="sv-SE" sz="2000" dirty="0"/>
          </a:p>
        </p:txBody>
      </p:sp>
      <p:sp>
        <p:nvSpPr>
          <p:cNvPr id="27" name="TextBox 26"/>
          <p:cNvSpPr txBox="1"/>
          <p:nvPr/>
        </p:nvSpPr>
        <p:spPr>
          <a:xfrm>
            <a:off x="2539448" y="3250400"/>
            <a:ext cx="1172093" cy="400110"/>
          </a:xfrm>
          <a:prstGeom prst="rect">
            <a:avLst/>
          </a:prstGeom>
          <a:solidFill>
            <a:schemeClr val="bg1">
              <a:lumMod val="85000"/>
            </a:schemeClr>
          </a:solidFill>
        </p:spPr>
        <p:txBody>
          <a:bodyPr wrap="square" rtlCol="0">
            <a:spAutoFit/>
          </a:bodyPr>
          <a:lstStyle/>
          <a:p>
            <a:r>
              <a:rPr lang="sv-SE" sz="2000" dirty="0" smtClean="0"/>
              <a:t>Sound</a:t>
            </a:r>
            <a:endParaRPr lang="sv-SE" sz="2000" dirty="0"/>
          </a:p>
        </p:txBody>
      </p:sp>
      <p:sp>
        <p:nvSpPr>
          <p:cNvPr id="28" name="TextBox 27"/>
          <p:cNvSpPr txBox="1"/>
          <p:nvPr/>
        </p:nvSpPr>
        <p:spPr>
          <a:xfrm>
            <a:off x="476595" y="1659615"/>
            <a:ext cx="1830472" cy="400110"/>
          </a:xfrm>
          <a:prstGeom prst="rect">
            <a:avLst/>
          </a:prstGeom>
          <a:solidFill>
            <a:schemeClr val="bg1">
              <a:lumMod val="85000"/>
            </a:schemeClr>
          </a:solidFill>
        </p:spPr>
        <p:txBody>
          <a:bodyPr wrap="square" rtlCol="0">
            <a:spAutoFit/>
          </a:bodyPr>
          <a:lstStyle/>
          <a:p>
            <a:r>
              <a:rPr lang="sv-SE" sz="2000" dirty="0" smtClean="0"/>
              <a:t>Inconsistancy</a:t>
            </a:r>
            <a:endParaRPr lang="sv-SE" sz="2000" dirty="0"/>
          </a:p>
        </p:txBody>
      </p:sp>
      <p:sp>
        <p:nvSpPr>
          <p:cNvPr id="29" name="TextBox 28"/>
          <p:cNvSpPr txBox="1"/>
          <p:nvPr/>
        </p:nvSpPr>
        <p:spPr>
          <a:xfrm>
            <a:off x="5694281" y="1960194"/>
            <a:ext cx="1433946" cy="707886"/>
          </a:xfrm>
          <a:prstGeom prst="rect">
            <a:avLst/>
          </a:prstGeom>
          <a:solidFill>
            <a:schemeClr val="bg1">
              <a:lumMod val="85000"/>
            </a:schemeClr>
          </a:solidFill>
        </p:spPr>
        <p:txBody>
          <a:bodyPr wrap="square" rtlCol="0">
            <a:spAutoFit/>
          </a:bodyPr>
          <a:lstStyle/>
          <a:p>
            <a:r>
              <a:rPr lang="sv-SE" sz="2000" dirty="0" smtClean="0"/>
              <a:t>Start-up time</a:t>
            </a:r>
            <a:endParaRPr lang="sv-SE" sz="2000" dirty="0"/>
          </a:p>
        </p:txBody>
      </p:sp>
      <p:graphicFrame>
        <p:nvGraphicFramePr>
          <p:cNvPr id="2" name="Table 1"/>
          <p:cNvGraphicFramePr>
            <a:graphicFrameLocks noGrp="1"/>
          </p:cNvGraphicFramePr>
          <p:nvPr>
            <p:extLst>
              <p:ext uri="{D42A27DB-BD31-4B8C-83A1-F6EECF244321}">
                <p14:modId xmlns:p14="http://schemas.microsoft.com/office/powerpoint/2010/main" val="1082306456"/>
              </p:ext>
            </p:extLst>
          </p:nvPr>
        </p:nvGraphicFramePr>
        <p:xfrm>
          <a:off x="3978466" y="798463"/>
          <a:ext cx="915081" cy="1112520"/>
        </p:xfrm>
        <a:graphic>
          <a:graphicData uri="http://schemas.openxmlformats.org/drawingml/2006/table">
            <a:tbl>
              <a:tblPr firstRow="1" bandRow="1">
                <a:tableStyleId>{5C22544A-7EE6-4342-B048-85BDC9FD1C3A}</a:tableStyleId>
              </a:tblPr>
              <a:tblGrid>
                <a:gridCol w="915081"/>
              </a:tblGrid>
              <a:tr h="370840">
                <a:tc>
                  <a:txBody>
                    <a:bodyPr/>
                    <a:lstStyle/>
                    <a:p>
                      <a:r>
                        <a:rPr lang="sv-SE" sz="1200" dirty="0" smtClean="0"/>
                        <a:t>Readable</a:t>
                      </a:r>
                      <a:endParaRPr lang="sv-SE" sz="1200" dirty="0"/>
                    </a:p>
                  </a:txBody>
                  <a:tcPr/>
                </a:tc>
              </a:tr>
              <a:tr h="370840">
                <a:tc>
                  <a:txBody>
                    <a:bodyPr/>
                    <a:lstStyle/>
                    <a:p>
                      <a:r>
                        <a:rPr lang="sv-SE" sz="1200" dirty="0" smtClean="0"/>
                        <a:t>Flickering</a:t>
                      </a:r>
                      <a:endParaRPr lang="sv-SE" sz="1200" dirty="0"/>
                    </a:p>
                  </a:txBody>
                  <a:tcPr/>
                </a:tc>
              </a:tr>
              <a:tr h="370840">
                <a:tc>
                  <a:txBody>
                    <a:bodyPr/>
                    <a:lstStyle/>
                    <a:p>
                      <a:r>
                        <a:rPr lang="sv-SE" sz="1200" dirty="0" smtClean="0"/>
                        <a:t>Missing</a:t>
                      </a:r>
                      <a:endParaRPr lang="sv-SE" sz="1200" dirty="0"/>
                    </a:p>
                  </a:txBody>
                  <a:tcPr/>
                </a:tc>
              </a:tr>
            </a:tbl>
          </a:graphicData>
        </a:graphic>
      </p:graphicFrame>
      <p:cxnSp>
        <p:nvCxnSpPr>
          <p:cNvPr id="7" name="Straight Arrow Connector 6"/>
          <p:cNvCxnSpPr>
            <a:stCxn id="25" idx="3"/>
            <a:endCxn id="2" idx="1"/>
          </p:cNvCxnSpPr>
          <p:nvPr/>
        </p:nvCxnSpPr>
        <p:spPr>
          <a:xfrm>
            <a:off x="3711543" y="1354723"/>
            <a:ext cx="266923" cy="0"/>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39450" y="2059725"/>
            <a:ext cx="1305554" cy="400110"/>
          </a:xfrm>
          <a:prstGeom prst="rect">
            <a:avLst/>
          </a:prstGeom>
          <a:solidFill>
            <a:schemeClr val="bg1">
              <a:lumMod val="85000"/>
            </a:schemeClr>
          </a:solidFill>
        </p:spPr>
        <p:txBody>
          <a:bodyPr wrap="square" rtlCol="0">
            <a:spAutoFit/>
          </a:bodyPr>
          <a:lstStyle/>
          <a:p>
            <a:r>
              <a:rPr lang="sv-SE" sz="2000" dirty="0" smtClean="0"/>
              <a:t>Indication</a:t>
            </a:r>
            <a:endParaRPr lang="sv-SE" sz="2000" dirty="0"/>
          </a:p>
        </p:txBody>
      </p:sp>
      <p:sp>
        <p:nvSpPr>
          <p:cNvPr id="35" name="TextBox 34"/>
          <p:cNvSpPr txBox="1"/>
          <p:nvPr/>
        </p:nvSpPr>
        <p:spPr>
          <a:xfrm rot="1031200">
            <a:off x="7774310" y="264635"/>
            <a:ext cx="127951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Perform</a:t>
            </a:r>
          </a:p>
        </p:txBody>
      </p:sp>
      <p:sp>
        <p:nvSpPr>
          <p:cNvPr id="22" name="TextBox 21"/>
          <p:cNvSpPr txBox="1"/>
          <p:nvPr/>
        </p:nvSpPr>
        <p:spPr>
          <a:xfrm rot="1031200">
            <a:off x="2520236" y="1420494"/>
            <a:ext cx="4417743" cy="1754326"/>
          </a:xfrm>
          <a:prstGeom prst="rect">
            <a:avLst/>
          </a:prstGeom>
          <a:noFill/>
        </p:spPr>
        <p:txBody>
          <a:bodyPr wrap="square" rtlCol="0">
            <a:spAutoFit/>
          </a:bodyPr>
          <a:lstStyle/>
          <a:p>
            <a:r>
              <a:rPr lang="sv-SE" sz="5400" dirty="0" smtClean="0">
                <a:solidFill>
                  <a:srgbClr val="FFC000"/>
                </a:solidFill>
                <a:effectLst>
                  <a:outerShdw blurRad="38100" dist="38100" dir="2700000" algn="tl">
                    <a:srgbClr val="000000">
                      <a:alpha val="43137"/>
                    </a:srgbClr>
                  </a:outerShdw>
                </a:effectLst>
              </a:rPr>
              <a:t>ToBe Example</a:t>
            </a:r>
          </a:p>
        </p:txBody>
      </p:sp>
    </p:spTree>
    <p:extLst>
      <p:ext uri="{BB962C8B-B14F-4D97-AF65-F5344CB8AC3E}">
        <p14:creationId xmlns:p14="http://schemas.microsoft.com/office/powerpoint/2010/main" val="242996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 Vehicle Viewer</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31</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47" y="1764510"/>
            <a:ext cx="8707046" cy="2485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653284" y="264635"/>
            <a:ext cx="152157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Follow-up</a:t>
            </a:r>
          </a:p>
        </p:txBody>
      </p:sp>
    </p:spTree>
    <p:extLst>
      <p:ext uri="{BB962C8B-B14F-4D97-AF65-F5344CB8AC3E}">
        <p14:creationId xmlns:p14="http://schemas.microsoft.com/office/powerpoint/2010/main" val="1633774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32</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87" y="1800224"/>
            <a:ext cx="8896033" cy="377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349655" y="333533"/>
            <a:ext cx="8229600" cy="11430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t>Test Vehicle Viewer</a:t>
            </a:r>
            <a:endParaRPr lang="sv-SE" dirty="0"/>
          </a:p>
        </p:txBody>
      </p:sp>
      <p:sp>
        <p:nvSpPr>
          <p:cNvPr id="9" name="TextBox 8"/>
          <p:cNvSpPr txBox="1"/>
          <p:nvPr/>
        </p:nvSpPr>
        <p:spPr>
          <a:xfrm rot="1031200">
            <a:off x="7653284" y="264635"/>
            <a:ext cx="152157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Follow-up</a:t>
            </a:r>
          </a:p>
        </p:txBody>
      </p:sp>
    </p:spTree>
    <p:extLst>
      <p:ext uri="{BB962C8B-B14F-4D97-AF65-F5344CB8AC3E}">
        <p14:creationId xmlns:p14="http://schemas.microsoft.com/office/powerpoint/2010/main" val="1008581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33</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19" y="1570518"/>
            <a:ext cx="8552985" cy="3091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349655" y="333533"/>
            <a:ext cx="8229600" cy="11430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t>Test Vehicle Viewer</a:t>
            </a:r>
            <a:endParaRPr lang="sv-SE" dirty="0"/>
          </a:p>
        </p:txBody>
      </p:sp>
      <p:sp>
        <p:nvSpPr>
          <p:cNvPr id="10" name="TextBox 9"/>
          <p:cNvSpPr txBox="1"/>
          <p:nvPr/>
        </p:nvSpPr>
        <p:spPr>
          <a:xfrm rot="1031200">
            <a:off x="7653284" y="264635"/>
            <a:ext cx="152157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Follow-up</a:t>
            </a:r>
          </a:p>
        </p:txBody>
      </p:sp>
    </p:spTree>
    <p:extLst>
      <p:ext uri="{BB962C8B-B14F-4D97-AF65-F5344CB8AC3E}">
        <p14:creationId xmlns:p14="http://schemas.microsoft.com/office/powerpoint/2010/main" val="3625773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PROTUS – Diary </a:t>
            </a:r>
            <a:r>
              <a:rPr lang="sv-SE" dirty="0" smtClean="0">
                <a:sym typeface="Wingdings" panose="05000000000000000000" pitchFamily="2" charset="2"/>
              </a:rPr>
              <a:t> PROTOM Diary</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34</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4" y="1637250"/>
            <a:ext cx="8861011" cy="3650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653284" y="264635"/>
            <a:ext cx="152157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Follow-up</a:t>
            </a:r>
          </a:p>
        </p:txBody>
      </p:sp>
    </p:spTree>
    <p:extLst>
      <p:ext uri="{BB962C8B-B14F-4D97-AF65-F5344CB8AC3E}">
        <p14:creationId xmlns:p14="http://schemas.microsoft.com/office/powerpoint/2010/main" val="684290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35</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89" y="1814712"/>
            <a:ext cx="8683116" cy="3126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349655" y="333533"/>
            <a:ext cx="8229600" cy="11430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dirty="0" smtClean="0"/>
              <a:t>Test Vehicle Viewer</a:t>
            </a:r>
            <a:endParaRPr lang="sv-SE" dirty="0"/>
          </a:p>
        </p:txBody>
      </p:sp>
      <p:sp>
        <p:nvSpPr>
          <p:cNvPr id="10" name="TextBox 9"/>
          <p:cNvSpPr txBox="1"/>
          <p:nvPr/>
        </p:nvSpPr>
        <p:spPr>
          <a:xfrm rot="1031200">
            <a:off x="7653284" y="264635"/>
            <a:ext cx="152157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Follow-up</a:t>
            </a:r>
          </a:p>
        </p:txBody>
      </p:sp>
    </p:spTree>
    <p:extLst>
      <p:ext uri="{BB962C8B-B14F-4D97-AF65-F5344CB8AC3E}">
        <p14:creationId xmlns:p14="http://schemas.microsoft.com/office/powerpoint/2010/main" val="2749972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741120"/>
          </a:xfrm>
        </p:spPr>
        <p:txBody>
          <a:bodyPr/>
          <a:lstStyle/>
          <a:p>
            <a:r>
              <a:rPr lang="sv-SE" dirty="0" smtClean="0"/>
              <a:t>Analyze, Document &amp; Share</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36</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Content Placeholder 1"/>
          <p:cNvSpPr txBox="1">
            <a:spLocks/>
          </p:cNvSpPr>
          <p:nvPr/>
        </p:nvSpPr>
        <p:spPr>
          <a:xfrm>
            <a:off x="324678" y="1232195"/>
            <a:ext cx="8668595" cy="4133056"/>
          </a:xfrm>
          <a:prstGeom prst="rect">
            <a:avLst/>
          </a:prstGeom>
        </p:spPr>
        <p:txBody>
          <a:bodyPr/>
          <a:lst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v-SE" dirty="0" smtClean="0"/>
              <a:t>Upload of data (STEF, MDA, other)</a:t>
            </a:r>
          </a:p>
          <a:p>
            <a:r>
              <a:rPr lang="sv-SE" dirty="0" smtClean="0"/>
              <a:t>Write ER reports</a:t>
            </a:r>
          </a:p>
          <a:p>
            <a:r>
              <a:rPr lang="sv-SE" dirty="0" smtClean="0"/>
              <a:t>Uninstallation and restore vehicle</a:t>
            </a:r>
          </a:p>
          <a:p>
            <a:r>
              <a:rPr lang="sv-SE" dirty="0" smtClean="0"/>
              <a:t>Reporting</a:t>
            </a:r>
          </a:p>
          <a:p>
            <a:r>
              <a:rPr lang="sv-SE" dirty="0" smtClean="0"/>
              <a:t>KPI follow-up </a:t>
            </a:r>
            <a:br>
              <a:rPr lang="sv-SE" dirty="0" smtClean="0"/>
            </a:br>
            <a:r>
              <a:rPr lang="sv-SE" dirty="0" smtClean="0"/>
              <a:t>(e.g. FTT-First Time Through, Request validation time, Request Quotation Time, Late requests, Leadtime, QSI – engineer/technicians)</a:t>
            </a:r>
          </a:p>
          <a:p>
            <a:r>
              <a:rPr lang="sv-SE" dirty="0" smtClean="0"/>
              <a:t>Actual vs ordered vs planned (e.g. hours, test cases)</a:t>
            </a:r>
          </a:p>
        </p:txBody>
      </p:sp>
    </p:spTree>
    <p:extLst>
      <p:ext uri="{BB962C8B-B14F-4D97-AF65-F5344CB8AC3E}">
        <p14:creationId xmlns:p14="http://schemas.microsoft.com/office/powerpoint/2010/main" val="1001368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680830"/>
          </a:xfrm>
        </p:spPr>
        <p:txBody>
          <a:bodyPr/>
          <a:lstStyle/>
          <a:p>
            <a:r>
              <a:rPr lang="sv-SE" dirty="0" smtClean="0"/>
              <a:t>eFACTS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37</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extBox 5"/>
          <p:cNvSpPr txBox="1"/>
          <p:nvPr/>
        </p:nvSpPr>
        <p:spPr>
          <a:xfrm rot="1031200">
            <a:off x="7773510" y="264635"/>
            <a:ext cx="128112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Analyze</a:t>
            </a:r>
          </a:p>
        </p:txBody>
      </p:sp>
      <p:pic>
        <p:nvPicPr>
          <p:cNvPr id="3074" name="Picture 2" descr="C:\Users\t015458\AppData\Local\Temp\SNAGHTMLf0f98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18" y="977710"/>
            <a:ext cx="7137676" cy="499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24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PROTUS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38</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59" y="1024931"/>
            <a:ext cx="7351821" cy="490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910567" y="264635"/>
            <a:ext cx="100700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Share</a:t>
            </a:r>
          </a:p>
        </p:txBody>
      </p:sp>
    </p:spTree>
    <p:extLst>
      <p:ext uri="{BB962C8B-B14F-4D97-AF65-F5344CB8AC3E}">
        <p14:creationId xmlns:p14="http://schemas.microsoft.com/office/powerpoint/2010/main" val="1696812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 finish - reports</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39</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84" y="1382921"/>
            <a:ext cx="8391846" cy="275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031200">
            <a:off x="7782323" y="264635"/>
            <a:ext cx="126348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Reports</a:t>
            </a:r>
          </a:p>
        </p:txBody>
      </p:sp>
    </p:spTree>
    <p:extLst>
      <p:ext uri="{BB962C8B-B14F-4D97-AF65-F5344CB8AC3E}">
        <p14:creationId xmlns:p14="http://schemas.microsoft.com/office/powerpoint/2010/main" val="3860895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BF59070, Martin Svennungsson, Internal</a:t>
            </a:r>
            <a:endParaRPr lang="en-US" noProof="0" dirty="0"/>
          </a:p>
        </p:txBody>
      </p:sp>
      <p:sp>
        <p:nvSpPr>
          <p:cNvPr id="3" name="Slide Number Placeholder 2"/>
          <p:cNvSpPr>
            <a:spLocks noGrp="1"/>
          </p:cNvSpPr>
          <p:nvPr>
            <p:ph type="sldNum" sz="quarter" idx="11"/>
          </p:nvPr>
        </p:nvSpPr>
        <p:spPr/>
        <p:txBody>
          <a:bodyPr/>
          <a:lstStyle/>
          <a:p>
            <a:fld id="{394AB315-E20E-4D83-BD01-AD3F862EE5EA}" type="slidenum">
              <a:rPr lang="en-US" noProof="0" smtClean="0"/>
              <a:pPr/>
              <a:t>4</a:t>
            </a:fld>
            <a:endParaRPr lang="en-US" noProof="0" dirty="0"/>
          </a:p>
        </p:txBody>
      </p:sp>
      <p:sp>
        <p:nvSpPr>
          <p:cNvPr id="4" name="Date Placeholder 3"/>
          <p:cNvSpPr>
            <a:spLocks noGrp="1"/>
          </p:cNvSpPr>
          <p:nvPr>
            <p:ph type="dt" sz="half" idx="12"/>
          </p:nvPr>
        </p:nvSpPr>
        <p:spPr/>
        <p:txBody>
          <a:bodyPr/>
          <a:lstStyle/>
          <a:p>
            <a:r>
              <a:rPr lang="sv-SE" noProof="0" smtClean="0"/>
              <a:t>2015-05-08</a:t>
            </a:r>
            <a:endParaRPr lang="en-US" noProof="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21" y="0"/>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320516"/>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614154"/>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37" y="629436"/>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Flowchart: Magnetic Disk 68"/>
          <p:cNvSpPr/>
          <p:nvPr/>
        </p:nvSpPr>
        <p:spPr>
          <a:xfrm>
            <a:off x="208702" y="4910180"/>
            <a:ext cx="489354" cy="534981"/>
          </a:xfrm>
          <a:prstGeom prst="flowChartMagneticDisk">
            <a:avLst/>
          </a:prstGeom>
          <a:solidFill>
            <a:srgbClr val="FF7C8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V&amp;V DB</a:t>
            </a:r>
          </a:p>
        </p:txBody>
      </p:sp>
      <p:sp>
        <p:nvSpPr>
          <p:cNvPr id="70" name="TextBox 69"/>
          <p:cNvSpPr txBox="1"/>
          <p:nvPr/>
        </p:nvSpPr>
        <p:spPr>
          <a:xfrm>
            <a:off x="7938918" y="4854563"/>
            <a:ext cx="856211" cy="261610"/>
          </a:xfrm>
          <a:prstGeom prst="rect">
            <a:avLst/>
          </a:prstGeom>
          <a:solidFill>
            <a:srgbClr val="FFFF99"/>
          </a:solidFill>
        </p:spPr>
        <p:txBody>
          <a:bodyPr wrap="square" rtlCol="0">
            <a:spAutoFit/>
          </a:bodyPr>
          <a:lstStyle/>
          <a:p>
            <a:r>
              <a:rPr lang="sv-SE" sz="1100" dirty="0" smtClean="0"/>
              <a:t>Excel</a:t>
            </a:r>
          </a:p>
        </p:txBody>
      </p:sp>
      <p:sp>
        <p:nvSpPr>
          <p:cNvPr id="71" name="TextBox 70"/>
          <p:cNvSpPr txBox="1"/>
          <p:nvPr/>
        </p:nvSpPr>
        <p:spPr>
          <a:xfrm>
            <a:off x="7938918" y="5487408"/>
            <a:ext cx="1126374" cy="261610"/>
          </a:xfrm>
          <a:prstGeom prst="rect">
            <a:avLst/>
          </a:prstGeom>
          <a:solidFill>
            <a:srgbClr val="FF7C80"/>
          </a:solidFill>
        </p:spPr>
        <p:txBody>
          <a:bodyPr wrap="square" rtlCol="0">
            <a:spAutoFit/>
          </a:bodyPr>
          <a:lstStyle/>
          <a:p>
            <a:r>
              <a:rPr lang="sv-SE" sz="1100" dirty="0" smtClean="0"/>
              <a:t>Missing</a:t>
            </a:r>
          </a:p>
        </p:txBody>
      </p:sp>
      <p:sp>
        <p:nvSpPr>
          <p:cNvPr id="72" name="TextBox 71"/>
          <p:cNvSpPr txBox="1"/>
          <p:nvPr/>
        </p:nvSpPr>
        <p:spPr>
          <a:xfrm>
            <a:off x="7938918" y="5816220"/>
            <a:ext cx="1080657" cy="261610"/>
          </a:xfrm>
          <a:prstGeom prst="rect">
            <a:avLst/>
          </a:prstGeom>
          <a:solidFill>
            <a:srgbClr val="A2BE62"/>
          </a:solidFill>
        </p:spPr>
        <p:txBody>
          <a:bodyPr wrap="square" rtlCol="0">
            <a:spAutoFit/>
          </a:bodyPr>
          <a:lstStyle/>
          <a:p>
            <a:r>
              <a:rPr lang="sv-SE" sz="1100" dirty="0" smtClean="0"/>
              <a:t>No change?</a:t>
            </a:r>
          </a:p>
        </p:txBody>
      </p:sp>
      <p:sp>
        <p:nvSpPr>
          <p:cNvPr id="73" name="Flowchart: Magnetic Disk 72"/>
          <p:cNvSpPr/>
          <p:nvPr/>
        </p:nvSpPr>
        <p:spPr>
          <a:xfrm>
            <a:off x="181818" y="2923105"/>
            <a:ext cx="519544" cy="359042"/>
          </a:xfrm>
          <a:prstGeom prst="flowChartMagneticDisk">
            <a:avLst/>
          </a:prstGeom>
          <a:solidFill>
            <a:srgbClr val="A2BE6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BOSS</a:t>
            </a:r>
          </a:p>
        </p:txBody>
      </p:sp>
      <p:sp>
        <p:nvSpPr>
          <p:cNvPr id="74" name="Flowchart: Magnetic Disk 73"/>
          <p:cNvSpPr/>
          <p:nvPr/>
        </p:nvSpPr>
        <p:spPr>
          <a:xfrm>
            <a:off x="116898" y="3415663"/>
            <a:ext cx="662420" cy="359042"/>
          </a:xfrm>
          <a:prstGeom prst="flowChartMagneticDisk">
            <a:avLst/>
          </a:prstGeom>
          <a:solidFill>
            <a:srgbClr val="A2BE6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PROTUS</a:t>
            </a:r>
          </a:p>
        </p:txBody>
      </p:sp>
      <p:sp>
        <p:nvSpPr>
          <p:cNvPr id="75" name="Flowchart: Magnetic Disk 74"/>
          <p:cNvSpPr/>
          <p:nvPr/>
        </p:nvSpPr>
        <p:spPr>
          <a:xfrm>
            <a:off x="1537385" y="4590698"/>
            <a:ext cx="4864017" cy="408127"/>
          </a:xfrm>
          <a:prstGeom prst="flowChartMagneticDisk">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GHOST</a:t>
            </a:r>
          </a:p>
        </p:txBody>
      </p:sp>
      <p:sp>
        <p:nvSpPr>
          <p:cNvPr id="64" name="Rectangle 63"/>
          <p:cNvSpPr/>
          <p:nvPr/>
        </p:nvSpPr>
        <p:spPr>
          <a:xfrm>
            <a:off x="1" y="2767773"/>
            <a:ext cx="906758" cy="1121110"/>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cxnSp>
        <p:nvCxnSpPr>
          <p:cNvPr id="66" name="Straight Arrow Connector 65"/>
          <p:cNvCxnSpPr>
            <a:stCxn id="58" idx="2"/>
            <a:endCxn id="64" idx="0"/>
          </p:cNvCxnSpPr>
          <p:nvPr/>
        </p:nvCxnSpPr>
        <p:spPr>
          <a:xfrm flipH="1">
            <a:off x="453380" y="2307876"/>
            <a:ext cx="5061" cy="459897"/>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4" name="Flowchart: Document 83"/>
          <p:cNvSpPr/>
          <p:nvPr/>
        </p:nvSpPr>
        <p:spPr>
          <a:xfrm>
            <a:off x="1342505" y="1727703"/>
            <a:ext cx="758413" cy="640087"/>
          </a:xfrm>
          <a:prstGeom prst="flowChartDocumen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Dept.</a:t>
            </a:r>
            <a:br>
              <a:rPr lang="sv-SE" sz="1000" dirty="0" smtClean="0">
                <a:solidFill>
                  <a:schemeClr val="tx1"/>
                </a:solidFill>
              </a:rPr>
            </a:br>
            <a:r>
              <a:rPr lang="sv-SE" sz="1000" dirty="0" smtClean="0">
                <a:solidFill>
                  <a:schemeClr val="tx1"/>
                </a:solidFill>
              </a:rPr>
              <a:t>Planning sheet</a:t>
            </a:r>
          </a:p>
        </p:txBody>
      </p:sp>
      <p:sp>
        <p:nvSpPr>
          <p:cNvPr id="85" name="Flowchart: Magnetic Disk 84"/>
          <p:cNvSpPr/>
          <p:nvPr/>
        </p:nvSpPr>
        <p:spPr>
          <a:xfrm>
            <a:off x="1342505" y="3282147"/>
            <a:ext cx="759058" cy="677489"/>
          </a:xfrm>
          <a:prstGeom prst="flowChartMagneticDisk">
            <a:avLst/>
          </a:prstGeom>
          <a:solidFill>
            <a:srgbClr val="FF7C8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Resource planner</a:t>
            </a:r>
          </a:p>
        </p:txBody>
      </p:sp>
      <p:sp>
        <p:nvSpPr>
          <p:cNvPr id="86" name="Flowchart: Document 85"/>
          <p:cNvSpPr/>
          <p:nvPr/>
        </p:nvSpPr>
        <p:spPr>
          <a:xfrm>
            <a:off x="3376271" y="1710106"/>
            <a:ext cx="1085938" cy="690754"/>
          </a:xfrm>
          <a:prstGeom prst="flowChartDocumen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solidFill>
              </a:rPr>
              <a:t>Prepare test procedure</a:t>
            </a:r>
          </a:p>
        </p:txBody>
      </p:sp>
      <p:sp>
        <p:nvSpPr>
          <p:cNvPr id="87" name="Flowchart: Predefined Process 86"/>
          <p:cNvSpPr/>
          <p:nvPr/>
        </p:nvSpPr>
        <p:spPr>
          <a:xfrm>
            <a:off x="3448899" y="2540467"/>
            <a:ext cx="940682" cy="523790"/>
          </a:xfrm>
          <a:prstGeom prst="flowChartPredefinedProcess">
            <a:avLst/>
          </a:prstGeom>
          <a:solidFill>
            <a:srgbClr val="A2BE6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solidFill>
              </a:rPr>
              <a:t>Prepare test object</a:t>
            </a:r>
          </a:p>
        </p:txBody>
      </p:sp>
      <p:sp>
        <p:nvSpPr>
          <p:cNvPr id="88" name="Up-Down Arrow 87"/>
          <p:cNvSpPr/>
          <p:nvPr/>
        </p:nvSpPr>
        <p:spPr>
          <a:xfrm>
            <a:off x="3763680" y="4042153"/>
            <a:ext cx="353637" cy="466311"/>
          </a:xfrm>
          <a:prstGeom prst="upDownArrow">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89" name="Flowchart: Magnetic Disk 88"/>
          <p:cNvSpPr/>
          <p:nvPr/>
        </p:nvSpPr>
        <p:spPr>
          <a:xfrm>
            <a:off x="3557894" y="3223614"/>
            <a:ext cx="759058" cy="736021"/>
          </a:xfrm>
          <a:prstGeom prst="flowChartMagneticDisk">
            <a:avLst/>
          </a:prstGeom>
          <a:solidFill>
            <a:srgbClr val="FF7C8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FVV Test Manager</a:t>
            </a:r>
          </a:p>
        </p:txBody>
      </p:sp>
      <p:sp>
        <p:nvSpPr>
          <p:cNvPr id="90" name="Rectangle 89"/>
          <p:cNvSpPr/>
          <p:nvPr/>
        </p:nvSpPr>
        <p:spPr>
          <a:xfrm>
            <a:off x="1545215" y="5116173"/>
            <a:ext cx="4856187" cy="334708"/>
          </a:xfrm>
          <a:prstGeom prst="rect">
            <a:avLst/>
          </a:prstGeom>
          <a:solidFill>
            <a:srgbClr val="FF7C8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rPr>
              <a:t>Information board</a:t>
            </a:r>
          </a:p>
        </p:txBody>
      </p:sp>
      <p:sp>
        <p:nvSpPr>
          <p:cNvPr id="91" name="Flowchart: Magnetic Disk 90"/>
          <p:cNvSpPr/>
          <p:nvPr/>
        </p:nvSpPr>
        <p:spPr>
          <a:xfrm>
            <a:off x="458441" y="5546576"/>
            <a:ext cx="7282901" cy="539289"/>
          </a:xfrm>
          <a:prstGeom prst="flowChartMagneticDisk">
            <a:avLst/>
          </a:prstGeom>
          <a:solidFill>
            <a:srgbClr val="FF7C8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Collaboration platform – meta data keeper or only a search in other systems using TeDM?</a:t>
            </a:r>
          </a:p>
        </p:txBody>
      </p:sp>
      <p:sp>
        <p:nvSpPr>
          <p:cNvPr id="93" name="Up-Down Arrow 92"/>
          <p:cNvSpPr/>
          <p:nvPr/>
        </p:nvSpPr>
        <p:spPr>
          <a:xfrm>
            <a:off x="1545215" y="4055717"/>
            <a:ext cx="353637" cy="466311"/>
          </a:xfrm>
          <a:prstGeom prst="upDownArrow">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94" name="Flowchart: Document 93"/>
          <p:cNvSpPr/>
          <p:nvPr/>
        </p:nvSpPr>
        <p:spPr>
          <a:xfrm>
            <a:off x="4832860" y="1710106"/>
            <a:ext cx="746748" cy="597196"/>
          </a:xfrm>
          <a:prstGeom prst="flowChartDocumen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solidFill>
              </a:rPr>
              <a:t>Execute test</a:t>
            </a:r>
          </a:p>
        </p:txBody>
      </p:sp>
      <p:sp>
        <p:nvSpPr>
          <p:cNvPr id="95" name="Flowchart: Predefined Process 94"/>
          <p:cNvSpPr/>
          <p:nvPr/>
        </p:nvSpPr>
        <p:spPr>
          <a:xfrm>
            <a:off x="4827219" y="3347955"/>
            <a:ext cx="1201191" cy="673708"/>
          </a:xfrm>
          <a:prstGeom prst="flowChartPredefinedProcess">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1"/>
                </a:solidFill>
              </a:rPr>
              <a:t>Test follow-up</a:t>
            </a:r>
          </a:p>
        </p:txBody>
      </p:sp>
      <p:sp>
        <p:nvSpPr>
          <p:cNvPr id="96" name="Up-Down Arrow 95"/>
          <p:cNvSpPr/>
          <p:nvPr/>
        </p:nvSpPr>
        <p:spPr>
          <a:xfrm>
            <a:off x="5162004" y="4055717"/>
            <a:ext cx="353637" cy="466311"/>
          </a:xfrm>
          <a:prstGeom prst="upDownArrow">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97" name="Flowchart: Magnetic Disk 96"/>
          <p:cNvSpPr/>
          <p:nvPr/>
        </p:nvSpPr>
        <p:spPr>
          <a:xfrm>
            <a:off x="4850652" y="2601755"/>
            <a:ext cx="622703" cy="522847"/>
          </a:xfrm>
          <a:prstGeom prst="flowChartMagneticDisk">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chemeClr val="tx1"/>
                </a:solidFill>
              </a:rPr>
              <a:t>RDM</a:t>
            </a:r>
            <a:br>
              <a:rPr lang="sv-SE" sz="900" dirty="0" smtClean="0">
                <a:solidFill>
                  <a:schemeClr val="tx1"/>
                </a:solidFill>
              </a:rPr>
            </a:br>
            <a:r>
              <a:rPr lang="sv-SE" sz="900" dirty="0" smtClean="0">
                <a:solidFill>
                  <a:schemeClr val="tx1"/>
                </a:solidFill>
              </a:rPr>
              <a:t>eFACTS</a:t>
            </a:r>
          </a:p>
        </p:txBody>
      </p:sp>
      <p:sp>
        <p:nvSpPr>
          <p:cNvPr id="98" name="Flowchart: Magnetic Disk 97"/>
          <p:cNvSpPr/>
          <p:nvPr/>
        </p:nvSpPr>
        <p:spPr>
          <a:xfrm>
            <a:off x="5844255" y="2144461"/>
            <a:ext cx="635924" cy="512798"/>
          </a:xfrm>
          <a:prstGeom prst="flowChartMagneticDisk">
            <a:avLst/>
          </a:prstGeom>
          <a:solidFill>
            <a:srgbClr val="A2BE6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PROTUS</a:t>
            </a:r>
          </a:p>
        </p:txBody>
      </p:sp>
      <p:sp>
        <p:nvSpPr>
          <p:cNvPr id="99" name="Rectangle 98"/>
          <p:cNvSpPr/>
          <p:nvPr/>
        </p:nvSpPr>
        <p:spPr>
          <a:xfrm>
            <a:off x="4779578" y="2400030"/>
            <a:ext cx="799499" cy="855825"/>
          </a:xfrm>
          <a:prstGeom prst="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cxnSp>
        <p:nvCxnSpPr>
          <p:cNvPr id="100" name="Elbow Connector 99"/>
          <p:cNvCxnSpPr>
            <a:stCxn id="97" idx="4"/>
          </p:cNvCxnSpPr>
          <p:nvPr/>
        </p:nvCxnSpPr>
        <p:spPr>
          <a:xfrm>
            <a:off x="5473355" y="2863179"/>
            <a:ext cx="1478114" cy="2723027"/>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627826" y="4077577"/>
            <a:ext cx="1068783" cy="430887"/>
          </a:xfrm>
          <a:prstGeom prst="rect">
            <a:avLst/>
          </a:prstGeom>
          <a:solidFill>
            <a:srgbClr val="FFFF99"/>
          </a:solidFill>
          <a:ln>
            <a:solidFill>
              <a:schemeClr val="tx1"/>
            </a:solidFill>
          </a:ln>
        </p:spPr>
        <p:txBody>
          <a:bodyPr wrap="square" rtlCol="0">
            <a:spAutoFit/>
          </a:bodyPr>
          <a:lstStyle/>
          <a:p>
            <a:r>
              <a:rPr lang="sv-SE" sz="1100" dirty="0" smtClean="0"/>
              <a:t>Test Vehicle Viewer</a:t>
            </a:r>
          </a:p>
        </p:txBody>
      </p:sp>
      <p:cxnSp>
        <p:nvCxnSpPr>
          <p:cNvPr id="78" name="Straight Arrow Connector 77"/>
          <p:cNvCxnSpPr/>
          <p:nvPr/>
        </p:nvCxnSpPr>
        <p:spPr>
          <a:xfrm>
            <a:off x="1721711" y="1047541"/>
            <a:ext cx="0" cy="66256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86" idx="0"/>
          </p:cNvCxnSpPr>
          <p:nvPr/>
        </p:nvCxnSpPr>
        <p:spPr>
          <a:xfrm>
            <a:off x="3919240" y="1233076"/>
            <a:ext cx="0" cy="477030"/>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162004" y="1047541"/>
            <a:ext cx="0" cy="66256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775268" y="2370923"/>
            <a:ext cx="803810" cy="230832"/>
          </a:xfrm>
          <a:prstGeom prst="rect">
            <a:avLst/>
          </a:prstGeom>
          <a:noFill/>
        </p:spPr>
        <p:txBody>
          <a:bodyPr wrap="square" rtlCol="0">
            <a:spAutoFit/>
          </a:bodyPr>
          <a:lstStyle/>
          <a:p>
            <a:r>
              <a:rPr lang="sv-SE" sz="900" dirty="0" smtClean="0"/>
              <a:t>Data upload</a:t>
            </a:r>
          </a:p>
        </p:txBody>
      </p:sp>
      <p:sp>
        <p:nvSpPr>
          <p:cNvPr id="106" name="Rectangle 105"/>
          <p:cNvSpPr/>
          <p:nvPr/>
        </p:nvSpPr>
        <p:spPr>
          <a:xfrm>
            <a:off x="8410469" y="1370963"/>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16" name="Flowchart: Magnetic Disk 115"/>
          <p:cNvSpPr/>
          <p:nvPr/>
        </p:nvSpPr>
        <p:spPr>
          <a:xfrm>
            <a:off x="7111827" y="2650907"/>
            <a:ext cx="711079" cy="606527"/>
          </a:xfrm>
          <a:prstGeom prst="flowChartMagneticDisk">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chemeClr val="tx1"/>
                </a:solidFill>
              </a:rPr>
              <a:t>STEF (replace MDA?)</a:t>
            </a:r>
          </a:p>
        </p:txBody>
      </p:sp>
      <p:cxnSp>
        <p:nvCxnSpPr>
          <p:cNvPr id="113" name="Elbow Connector 112"/>
          <p:cNvCxnSpPr>
            <a:stCxn id="106" idx="1"/>
            <a:endCxn id="116" idx="1"/>
          </p:cNvCxnSpPr>
          <p:nvPr/>
        </p:nvCxnSpPr>
        <p:spPr>
          <a:xfrm rot="10800000" flipV="1">
            <a:off x="7467367" y="1951313"/>
            <a:ext cx="943102" cy="699593"/>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16" idx="3"/>
          </p:cNvCxnSpPr>
          <p:nvPr/>
        </p:nvCxnSpPr>
        <p:spPr>
          <a:xfrm flipH="1">
            <a:off x="7467366" y="3257434"/>
            <a:ext cx="1" cy="2328772"/>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7" name="Flowchart: Stored Data 126"/>
          <p:cNvSpPr/>
          <p:nvPr/>
        </p:nvSpPr>
        <p:spPr>
          <a:xfrm>
            <a:off x="3823823" y="109072"/>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Re-plan</a:t>
            </a:r>
          </a:p>
        </p:txBody>
      </p:sp>
      <p:sp>
        <p:nvSpPr>
          <p:cNvPr id="128" name="Flowchart: Stored Data 127"/>
          <p:cNvSpPr/>
          <p:nvPr/>
        </p:nvSpPr>
        <p:spPr>
          <a:xfrm>
            <a:off x="1050185" y="59364"/>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Up- date</a:t>
            </a:r>
          </a:p>
        </p:txBody>
      </p:sp>
      <p:cxnSp>
        <p:nvCxnSpPr>
          <p:cNvPr id="123" name="Straight Arrow Connector 122"/>
          <p:cNvCxnSpPr>
            <a:stCxn id="127" idx="1"/>
            <a:endCxn id="128" idx="3"/>
          </p:cNvCxnSpPr>
          <p:nvPr/>
        </p:nvCxnSpPr>
        <p:spPr>
          <a:xfrm flipH="1">
            <a:off x="1537385" y="185965"/>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p:nvPr/>
        </p:nvCxnSpPr>
        <p:spPr>
          <a:xfrm rot="10800000">
            <a:off x="4698940" y="185964"/>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34" name="Elbow Connector 1033"/>
          <p:cNvCxnSpPr/>
          <p:nvPr/>
        </p:nvCxnSpPr>
        <p:spPr>
          <a:xfrm rot="10800000">
            <a:off x="1545215" y="189940"/>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128" idx="1"/>
            <a:endCxn id="1032" idx="0"/>
          </p:cNvCxnSpPr>
          <p:nvPr/>
        </p:nvCxnSpPr>
        <p:spPr>
          <a:xfrm rot="10800000" flipV="1">
            <a:off x="906759" y="189940"/>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89" idx="4"/>
            <a:endCxn id="94" idx="1"/>
          </p:cNvCxnSpPr>
          <p:nvPr/>
        </p:nvCxnSpPr>
        <p:spPr>
          <a:xfrm flipV="1">
            <a:off x="4316952" y="2008704"/>
            <a:ext cx="515908" cy="1582921"/>
          </a:xfrm>
          <a:prstGeom prst="bentConnector3">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947286" y="5154161"/>
            <a:ext cx="1126374" cy="261610"/>
          </a:xfrm>
          <a:prstGeom prst="rect">
            <a:avLst/>
          </a:prstGeom>
          <a:solidFill>
            <a:srgbClr val="FFC000"/>
          </a:solidFill>
        </p:spPr>
        <p:txBody>
          <a:bodyPr wrap="square" rtlCol="0">
            <a:spAutoFit/>
          </a:bodyPr>
          <a:lstStyle/>
          <a:p>
            <a:r>
              <a:rPr lang="sv-SE" sz="1100" dirty="0" smtClean="0"/>
              <a:t>Update</a:t>
            </a:r>
          </a:p>
        </p:txBody>
      </p:sp>
      <p:cxnSp>
        <p:nvCxnSpPr>
          <p:cNvPr id="8" name="Elbow Connector 7"/>
          <p:cNvCxnSpPr>
            <a:endCxn id="75" idx="2"/>
          </p:cNvCxnSpPr>
          <p:nvPr/>
        </p:nvCxnSpPr>
        <p:spPr>
          <a:xfrm rot="16200000" flipH="1">
            <a:off x="-604848" y="2652529"/>
            <a:ext cx="3725554" cy="558912"/>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5" name="Flowchart: Magnetic Disk 64"/>
          <p:cNvSpPr/>
          <p:nvPr/>
        </p:nvSpPr>
        <p:spPr>
          <a:xfrm>
            <a:off x="2391509" y="2466152"/>
            <a:ext cx="807274" cy="688025"/>
          </a:xfrm>
          <a:prstGeom prst="flowChartMagneticDisk">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chemeClr val="tx1"/>
                </a:solidFill>
              </a:rPr>
              <a:t>RDM/Axxos</a:t>
            </a:r>
            <a:br>
              <a:rPr lang="sv-SE" sz="900" dirty="0" smtClean="0">
                <a:solidFill>
                  <a:schemeClr val="tx1"/>
                </a:solidFill>
              </a:rPr>
            </a:br>
            <a:r>
              <a:rPr lang="sv-SE" sz="900" dirty="0" smtClean="0">
                <a:solidFill>
                  <a:schemeClr val="tx1"/>
                </a:solidFill>
              </a:rPr>
              <a:t>eFACTS</a:t>
            </a:r>
            <a:br>
              <a:rPr lang="sv-SE" sz="900" dirty="0" smtClean="0">
                <a:solidFill>
                  <a:schemeClr val="tx1"/>
                </a:solidFill>
              </a:rPr>
            </a:br>
            <a:r>
              <a:rPr lang="sv-SE" sz="900" dirty="0" smtClean="0">
                <a:solidFill>
                  <a:schemeClr val="tx1"/>
                </a:solidFill>
              </a:rPr>
              <a:t>PROTUS</a:t>
            </a:r>
          </a:p>
        </p:txBody>
      </p:sp>
      <p:cxnSp>
        <p:nvCxnSpPr>
          <p:cNvPr id="15" name="Straight Arrow Connector 14"/>
          <p:cNvCxnSpPr>
            <a:stCxn id="87" idx="1"/>
            <a:endCxn id="65" idx="4"/>
          </p:cNvCxnSpPr>
          <p:nvPr/>
        </p:nvCxnSpPr>
        <p:spPr>
          <a:xfrm flipH="1">
            <a:off x="3198783" y="2802362"/>
            <a:ext cx="250116" cy="7803"/>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4" idx="2"/>
            <a:endCxn id="75" idx="2"/>
          </p:cNvCxnSpPr>
          <p:nvPr/>
        </p:nvCxnSpPr>
        <p:spPr>
          <a:xfrm rot="16200000" flipH="1">
            <a:off x="542443" y="3799819"/>
            <a:ext cx="905879" cy="1084005"/>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4" idx="2"/>
            <a:endCxn id="69" idx="1"/>
          </p:cNvCxnSpPr>
          <p:nvPr/>
        </p:nvCxnSpPr>
        <p:spPr>
          <a:xfrm flipH="1">
            <a:off x="453379" y="3888883"/>
            <a:ext cx="1" cy="1021297"/>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7" idx="4"/>
            <a:endCxn id="98" idx="3"/>
          </p:cNvCxnSpPr>
          <p:nvPr/>
        </p:nvCxnSpPr>
        <p:spPr>
          <a:xfrm flipV="1">
            <a:off x="5473355" y="2657259"/>
            <a:ext cx="688862" cy="205920"/>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080" y="59364"/>
            <a:ext cx="854721" cy="400110"/>
          </a:xfrm>
          <a:prstGeom prst="rect">
            <a:avLst/>
          </a:prstGeom>
          <a:solidFill>
            <a:schemeClr val="accent6">
              <a:lumMod val="60000"/>
              <a:lumOff val="40000"/>
            </a:schemeClr>
          </a:solidFill>
        </p:spPr>
        <p:txBody>
          <a:bodyPr wrap="none" rtlCol="0">
            <a:spAutoFit/>
          </a:bodyPr>
          <a:lstStyle/>
          <a:p>
            <a:r>
              <a:rPr lang="sv-SE" sz="2000" i="1" dirty="0" smtClean="0">
                <a:solidFill>
                  <a:srgbClr val="FF0000"/>
                </a:solidFill>
              </a:rPr>
              <a:t>AS-IS</a:t>
            </a:r>
          </a:p>
        </p:txBody>
      </p:sp>
      <p:sp>
        <p:nvSpPr>
          <p:cNvPr id="58" name="Flowchart: Document 57"/>
          <p:cNvSpPr/>
          <p:nvPr/>
        </p:nvSpPr>
        <p:spPr>
          <a:xfrm>
            <a:off x="79234" y="1710106"/>
            <a:ext cx="758413" cy="640087"/>
          </a:xfrm>
          <a:prstGeom prst="flowChartDocumen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PM</a:t>
            </a:r>
            <a:br>
              <a:rPr lang="sv-SE" sz="1000" dirty="0" smtClean="0">
                <a:solidFill>
                  <a:schemeClr val="tx1"/>
                </a:solidFill>
              </a:rPr>
            </a:br>
            <a:r>
              <a:rPr lang="sv-SE" sz="1000" dirty="0" smtClean="0">
                <a:solidFill>
                  <a:schemeClr val="tx1"/>
                </a:solidFill>
              </a:rPr>
              <a:t>Planning sheet</a:t>
            </a:r>
          </a:p>
        </p:txBody>
      </p:sp>
      <p:sp>
        <p:nvSpPr>
          <p:cNvPr id="5" name="TextBox 4"/>
          <p:cNvSpPr txBox="1"/>
          <p:nvPr/>
        </p:nvSpPr>
        <p:spPr>
          <a:xfrm rot="19609549">
            <a:off x="438526" y="1576025"/>
            <a:ext cx="7069564" cy="2215991"/>
          </a:xfrm>
          <a:prstGeom prst="rect">
            <a:avLst/>
          </a:prstGeom>
          <a:noFill/>
        </p:spPr>
        <p:txBody>
          <a:bodyPr wrap="none" rtlCol="0">
            <a:spAutoFit/>
          </a:bodyPr>
          <a:lstStyle/>
          <a:p>
            <a:r>
              <a:rPr lang="sv-SE" sz="13800" dirty="0" smtClean="0">
                <a:solidFill>
                  <a:schemeClr val="bg2">
                    <a:lumMod val="40000"/>
                    <a:lumOff val="60000"/>
                  </a:schemeClr>
                </a:solidFill>
              </a:rPr>
              <a:t>Example</a:t>
            </a:r>
          </a:p>
        </p:txBody>
      </p:sp>
    </p:spTree>
    <p:extLst>
      <p:ext uri="{BB962C8B-B14F-4D97-AF65-F5344CB8AC3E}">
        <p14:creationId xmlns:p14="http://schemas.microsoft.com/office/powerpoint/2010/main" val="31298368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40</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6" y="281467"/>
            <a:ext cx="8593471" cy="376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26" y="4119823"/>
            <a:ext cx="8656178" cy="1852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031200">
            <a:off x="7653280" y="264635"/>
            <a:ext cx="1521570"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Follow-up</a:t>
            </a:r>
          </a:p>
        </p:txBody>
      </p:sp>
    </p:spTree>
    <p:extLst>
      <p:ext uri="{BB962C8B-B14F-4D97-AF65-F5344CB8AC3E}">
        <p14:creationId xmlns:p14="http://schemas.microsoft.com/office/powerpoint/2010/main" val="13226564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41</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09" y="1698864"/>
            <a:ext cx="8350180" cy="3703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782323" y="264635"/>
            <a:ext cx="126348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Reports</a:t>
            </a:r>
          </a:p>
        </p:txBody>
      </p:sp>
      <p:sp>
        <p:nvSpPr>
          <p:cNvPr id="8" name="Title 1"/>
          <p:cNvSpPr>
            <a:spLocks noGrp="1"/>
          </p:cNvSpPr>
          <p:nvPr>
            <p:ph type="title"/>
          </p:nvPr>
        </p:nvSpPr>
        <p:spPr>
          <a:xfrm>
            <a:off x="337932" y="354150"/>
            <a:ext cx="8229600" cy="1143000"/>
          </a:xfrm>
        </p:spPr>
        <p:txBody>
          <a:bodyPr/>
          <a:lstStyle/>
          <a:p>
            <a:r>
              <a:rPr lang="sv-SE" dirty="0" smtClean="0"/>
              <a:t>Test finish - reports</a:t>
            </a:r>
            <a:endParaRPr lang="sv-SE" dirty="0"/>
          </a:p>
        </p:txBody>
      </p:sp>
    </p:spTree>
    <p:extLst>
      <p:ext uri="{BB962C8B-B14F-4D97-AF65-F5344CB8AC3E}">
        <p14:creationId xmlns:p14="http://schemas.microsoft.com/office/powerpoint/2010/main" val="3866244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563401"/>
          </a:xfrm>
        </p:spPr>
        <p:txBody>
          <a:bodyPr/>
          <a:lstStyle/>
          <a:p>
            <a:r>
              <a:rPr lang="sv-SE" dirty="0" smtClean="0"/>
              <a:t>Upload of data – Example STEF</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42</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89" y="917551"/>
            <a:ext cx="6750294" cy="5255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rot="1031200">
            <a:off x="7910563" y="264635"/>
            <a:ext cx="1007007" cy="461665"/>
          </a:xfrm>
          <a:prstGeom prst="rect">
            <a:avLst/>
          </a:prstGeom>
          <a:noFill/>
        </p:spPr>
        <p:txBody>
          <a:bodyPr wrap="none" rtlCol="0">
            <a:spAutoFit/>
          </a:bodyPr>
          <a:lstStyle/>
          <a:p>
            <a:r>
              <a:rPr lang="sv-SE" sz="2400" dirty="0" smtClean="0">
                <a:solidFill>
                  <a:srgbClr val="FFC000"/>
                </a:solidFill>
                <a:effectLst>
                  <a:outerShdw blurRad="38100" dist="38100" dir="2700000" algn="tl">
                    <a:srgbClr val="000000">
                      <a:alpha val="43137"/>
                    </a:srgbClr>
                  </a:outerShdw>
                </a:effectLst>
              </a:rPr>
              <a:t>Share</a:t>
            </a:r>
          </a:p>
        </p:txBody>
      </p:sp>
    </p:spTree>
    <p:extLst>
      <p:ext uri="{BB962C8B-B14F-4D97-AF65-F5344CB8AC3E}">
        <p14:creationId xmlns:p14="http://schemas.microsoft.com/office/powerpoint/2010/main" val="3275848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79" y="1233377"/>
            <a:ext cx="8649200" cy="4807450"/>
          </a:xfrm>
        </p:spPr>
        <p:txBody>
          <a:bodyPr/>
          <a:lstStyle/>
          <a:p>
            <a:r>
              <a:rPr lang="sv-SE" dirty="0" smtClean="0"/>
              <a:t>Missing efficient solution </a:t>
            </a:r>
          </a:p>
          <a:p>
            <a:r>
              <a:rPr lang="sv-SE" dirty="0" smtClean="0"/>
              <a:t>Changing surrounding </a:t>
            </a:r>
          </a:p>
          <a:p>
            <a:r>
              <a:rPr lang="sv-SE" dirty="0" smtClean="0"/>
              <a:t>Method continious improvement </a:t>
            </a:r>
          </a:p>
          <a:p>
            <a:r>
              <a:rPr lang="sv-SE" dirty="0" smtClean="0"/>
              <a:t>More info about test</a:t>
            </a:r>
          </a:p>
          <a:p>
            <a:r>
              <a:rPr lang="sv-SE" dirty="0" smtClean="0"/>
              <a:t>”EOL” according VIT application review </a:t>
            </a:r>
          </a:p>
          <a:p>
            <a:r>
              <a:rPr lang="sv-SE" dirty="0" smtClean="0"/>
              <a:t>Test PAD’s for improved efficiency</a:t>
            </a:r>
          </a:p>
          <a:p>
            <a:endParaRPr lang="sv-SE" dirty="0" smtClean="0"/>
          </a:p>
          <a:p>
            <a:endParaRPr lang="sv-SE" dirty="0" smtClean="0"/>
          </a:p>
          <a:p>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43</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337932" y="354150"/>
            <a:ext cx="8229600" cy="741003"/>
          </a:xfrm>
        </p:spPr>
        <p:txBody>
          <a:bodyPr/>
          <a:lstStyle/>
          <a:p>
            <a:r>
              <a:rPr lang="sv-SE" dirty="0" smtClean="0"/>
              <a:t>Why need for change?</a:t>
            </a:r>
            <a:endParaRPr lang="sv-SE" dirty="0"/>
          </a:p>
        </p:txBody>
      </p:sp>
    </p:spTree>
    <p:extLst>
      <p:ext uri="{BB962C8B-B14F-4D97-AF65-F5344CB8AC3E}">
        <p14:creationId xmlns:p14="http://schemas.microsoft.com/office/powerpoint/2010/main" val="482157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212111"/>
            <a:ext cx="8229600" cy="4786185"/>
          </a:xfrm>
        </p:spPr>
        <p:txBody>
          <a:bodyPr/>
          <a:lstStyle/>
          <a:p>
            <a:r>
              <a:rPr lang="sv-SE" dirty="0" smtClean="0"/>
              <a:t>Rules how to interact with TCP</a:t>
            </a:r>
          </a:p>
          <a:p>
            <a:r>
              <a:rPr lang="sv-SE" dirty="0" smtClean="0"/>
              <a:t>Capability mapping, what to include and exclude</a:t>
            </a:r>
          </a:p>
          <a:p>
            <a:r>
              <a:rPr lang="sv-SE" dirty="0" smtClean="0"/>
              <a:t>Secure work flow process globally</a:t>
            </a:r>
          </a:p>
          <a:p>
            <a:r>
              <a:rPr lang="sv-SE" dirty="0" smtClean="0"/>
              <a:t>Resources for development and project control</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44</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337932" y="354150"/>
            <a:ext cx="8229600" cy="634678"/>
          </a:xfrm>
        </p:spPr>
        <p:txBody>
          <a:bodyPr/>
          <a:lstStyle/>
          <a:p>
            <a:r>
              <a:rPr lang="sv-SE" dirty="0" smtClean="0"/>
              <a:t>What projects steps are needed?</a:t>
            </a:r>
            <a:endParaRPr lang="sv-SE" dirty="0"/>
          </a:p>
        </p:txBody>
      </p:sp>
    </p:spTree>
    <p:extLst>
      <p:ext uri="{BB962C8B-B14F-4D97-AF65-F5344CB8AC3E}">
        <p14:creationId xmlns:p14="http://schemas.microsoft.com/office/powerpoint/2010/main" val="1103572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088" y="988828"/>
            <a:ext cx="8691729" cy="4998837"/>
          </a:xfrm>
        </p:spPr>
        <p:txBody>
          <a:bodyPr>
            <a:normAutofit fontScale="92500" lnSpcReduction="20000"/>
          </a:bodyPr>
          <a:lstStyle/>
          <a:p>
            <a:r>
              <a:rPr lang="sv-SE" dirty="0" smtClean="0"/>
              <a:t>Create material for L3 presentation </a:t>
            </a:r>
            <a:r>
              <a:rPr lang="sv-SE" dirty="0" smtClean="0">
                <a:sym typeface="Wingdings" panose="05000000000000000000" pitchFamily="2" charset="2"/>
              </a:rPr>
              <a:t> Martin, Jessica, Axel, Hassan (10/3)</a:t>
            </a:r>
            <a:endParaRPr lang="sv-SE" dirty="0" smtClean="0"/>
          </a:p>
          <a:p>
            <a:r>
              <a:rPr lang="sv-SE" dirty="0" smtClean="0"/>
              <a:t>Synchronization with V&amp;V RoadMap </a:t>
            </a:r>
            <a:r>
              <a:rPr lang="sv-SE" dirty="0" smtClean="0">
                <a:sym typeface="Wingdings" panose="05000000000000000000" pitchFamily="2" charset="2"/>
              </a:rPr>
              <a:t> </a:t>
            </a:r>
            <a:r>
              <a:rPr lang="sv-SE" smtClean="0">
                <a:sym typeface="Wingdings" panose="05000000000000000000" pitchFamily="2" charset="2"/>
              </a:rPr>
              <a:t>Magnus S/Lars/Ulf/Hassan</a:t>
            </a:r>
            <a:endParaRPr lang="sv-SE" dirty="0" smtClean="0"/>
          </a:p>
          <a:p>
            <a:r>
              <a:rPr lang="sv-SE" dirty="0" smtClean="0"/>
              <a:t>Agile work and agile team, approval from L3</a:t>
            </a:r>
            <a:endParaRPr lang="sv-SE" dirty="0" smtClean="0">
              <a:sym typeface="Wingdings" panose="05000000000000000000" pitchFamily="2" charset="2"/>
            </a:endParaRPr>
          </a:p>
          <a:p>
            <a:pPr lvl="1"/>
            <a:r>
              <a:rPr lang="sv-SE" dirty="0" smtClean="0">
                <a:sym typeface="Wingdings" panose="05000000000000000000" pitchFamily="2" charset="2"/>
              </a:rPr>
              <a:t>Define resources/competence   </a:t>
            </a:r>
            <a:endParaRPr lang="sv-SE" dirty="0" smtClean="0"/>
          </a:p>
          <a:p>
            <a:pPr lvl="1"/>
            <a:r>
              <a:rPr lang="sv-SE" dirty="0" smtClean="0"/>
              <a:t>IT resources close to business</a:t>
            </a:r>
          </a:p>
          <a:p>
            <a:pPr lvl="1"/>
            <a:r>
              <a:rPr lang="sv-SE" dirty="0" smtClean="0"/>
              <a:t>Enough IT resources for fast progress</a:t>
            </a:r>
          </a:p>
          <a:p>
            <a:pPr lvl="1"/>
            <a:r>
              <a:rPr lang="sv-SE" dirty="0" smtClean="0"/>
              <a:t>Secure that resources from business have time and priority to participate</a:t>
            </a:r>
          </a:p>
          <a:p>
            <a:r>
              <a:rPr lang="sv-SE" dirty="0" smtClean="0"/>
              <a:t>Clear project scope, plan and delimitations</a:t>
            </a:r>
          </a:p>
          <a:p>
            <a:pPr lvl="1"/>
            <a:r>
              <a:rPr lang="sv-SE" dirty="0" smtClean="0"/>
              <a:t>Small steps will clear objectives</a:t>
            </a:r>
          </a:p>
          <a:p>
            <a:r>
              <a:rPr lang="sv-SE" dirty="0" smtClean="0"/>
              <a:t>Sweep market for possible COTS solutions</a:t>
            </a:r>
          </a:p>
          <a:p>
            <a:r>
              <a:rPr lang="sv-SE" dirty="0" smtClean="0"/>
              <a:t>Include small sites early (use role instead of team)</a:t>
            </a:r>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45</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337932" y="354150"/>
            <a:ext cx="8229600" cy="698473"/>
          </a:xfrm>
        </p:spPr>
        <p:txBody>
          <a:bodyPr/>
          <a:lstStyle/>
          <a:p>
            <a:r>
              <a:rPr lang="sv-SE" dirty="0" smtClean="0"/>
              <a:t>Recommendation – Lesson Learned</a:t>
            </a:r>
            <a:endParaRPr lang="sv-SE" dirty="0"/>
          </a:p>
        </p:txBody>
      </p:sp>
    </p:spTree>
    <p:extLst>
      <p:ext uri="{BB962C8B-B14F-4D97-AF65-F5344CB8AC3E}">
        <p14:creationId xmlns:p14="http://schemas.microsoft.com/office/powerpoint/2010/main" val="4166900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0615" y="1265273"/>
            <a:ext cx="6862929" cy="4669227"/>
          </a:xfrm>
        </p:spPr>
        <p:txBody>
          <a:bodyPr>
            <a:normAutofit/>
          </a:bodyPr>
          <a:lstStyle/>
          <a:p>
            <a:r>
              <a:rPr lang="sv-SE" dirty="0" smtClean="0"/>
              <a:t>Test Cases with variant control</a:t>
            </a:r>
          </a:p>
          <a:p>
            <a:r>
              <a:rPr lang="sv-SE" dirty="0" smtClean="0"/>
              <a:t>Test Procedure handling supporting each test method</a:t>
            </a:r>
          </a:p>
          <a:p>
            <a:r>
              <a:rPr lang="sv-SE" dirty="0" smtClean="0"/>
              <a:t>Test Case/Routine/Sequence</a:t>
            </a:r>
          </a:p>
          <a:p>
            <a:r>
              <a:rPr lang="sv-SE" dirty="0" smtClean="0"/>
              <a:t>Test Execution Interface with PAD/smart phone support</a:t>
            </a:r>
          </a:p>
          <a:p>
            <a:r>
              <a:rPr lang="sv-SE" dirty="0" smtClean="0"/>
              <a:t>Test Statistics and Reporting</a:t>
            </a:r>
          </a:p>
          <a:p>
            <a:r>
              <a:rPr lang="sv-SE" dirty="0" smtClean="0"/>
              <a:t>Test Follow-up and Progress (from TCP + Infoboard?</a:t>
            </a:r>
            <a:endParaRPr lang="sv-SE" dirty="0"/>
          </a:p>
          <a:p>
            <a:r>
              <a:rPr lang="sv-SE" dirty="0"/>
              <a:t>Enabling search for data and tests</a:t>
            </a:r>
          </a:p>
          <a:p>
            <a:endParaRPr lang="sv-SE" dirty="0" smtClean="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46</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sp>
        <p:nvSpPr>
          <p:cNvPr id="6" name="Title 5"/>
          <p:cNvSpPr>
            <a:spLocks noGrp="1"/>
          </p:cNvSpPr>
          <p:nvPr>
            <p:ph type="title"/>
          </p:nvPr>
        </p:nvSpPr>
        <p:spPr>
          <a:xfrm>
            <a:off x="337932" y="354150"/>
            <a:ext cx="8229600" cy="666576"/>
          </a:xfrm>
        </p:spPr>
        <p:txBody>
          <a:bodyPr/>
          <a:lstStyle/>
          <a:p>
            <a:r>
              <a:rPr lang="sv-SE" dirty="0" smtClean="0"/>
              <a:t>Test Manager Capability - example</a:t>
            </a:r>
            <a:endParaRPr lang="sv-SE" dirty="0"/>
          </a:p>
        </p:txBody>
      </p:sp>
    </p:spTree>
    <p:extLst>
      <p:ext uri="{BB962C8B-B14F-4D97-AF65-F5344CB8AC3E}">
        <p14:creationId xmlns:p14="http://schemas.microsoft.com/office/powerpoint/2010/main" val="3756783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21" y="1254984"/>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1575500"/>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1869138"/>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37" y="1884420"/>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Rectangle 105"/>
          <p:cNvSpPr/>
          <p:nvPr/>
        </p:nvSpPr>
        <p:spPr>
          <a:xfrm>
            <a:off x="8410469" y="2625947"/>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27" name="Flowchart: Stored Data 126"/>
          <p:cNvSpPr/>
          <p:nvPr/>
        </p:nvSpPr>
        <p:spPr>
          <a:xfrm>
            <a:off x="3823823" y="1364056"/>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Re-plan</a:t>
            </a:r>
          </a:p>
        </p:txBody>
      </p:sp>
      <p:sp>
        <p:nvSpPr>
          <p:cNvPr id="128" name="Flowchart: Stored Data 127"/>
          <p:cNvSpPr/>
          <p:nvPr/>
        </p:nvSpPr>
        <p:spPr>
          <a:xfrm>
            <a:off x="1050185" y="1314348"/>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Up- date</a:t>
            </a:r>
          </a:p>
        </p:txBody>
      </p:sp>
      <p:cxnSp>
        <p:nvCxnSpPr>
          <p:cNvPr id="123" name="Straight Arrow Connector 122"/>
          <p:cNvCxnSpPr>
            <a:stCxn id="127" idx="1"/>
            <a:endCxn id="128" idx="3"/>
          </p:cNvCxnSpPr>
          <p:nvPr/>
        </p:nvCxnSpPr>
        <p:spPr>
          <a:xfrm flipH="1">
            <a:off x="1537385" y="1440949"/>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p:nvPr/>
        </p:nvCxnSpPr>
        <p:spPr>
          <a:xfrm rot="10800000">
            <a:off x="4698940" y="1440948"/>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34" name="Elbow Connector 1033"/>
          <p:cNvCxnSpPr/>
          <p:nvPr/>
        </p:nvCxnSpPr>
        <p:spPr>
          <a:xfrm rot="10800000">
            <a:off x="1545215" y="1444924"/>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128" idx="1"/>
            <a:endCxn id="1032" idx="0"/>
          </p:cNvCxnSpPr>
          <p:nvPr/>
        </p:nvCxnSpPr>
        <p:spPr>
          <a:xfrm rot="10800000" flipV="1">
            <a:off x="906759" y="1444924"/>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323" y="2817774"/>
            <a:ext cx="974793" cy="1477328"/>
          </a:xfrm>
          <a:prstGeom prst="rect">
            <a:avLst/>
          </a:prstGeom>
          <a:noFill/>
        </p:spPr>
        <p:txBody>
          <a:bodyPr wrap="square" rtlCol="0">
            <a:spAutoFit/>
          </a:bodyPr>
          <a:lstStyle/>
          <a:p>
            <a:r>
              <a:rPr lang="sv-SE" sz="1000" b="1" dirty="0" smtClean="0"/>
              <a:t>V&amp;V plan</a:t>
            </a:r>
          </a:p>
          <a:p>
            <a:r>
              <a:rPr lang="sv-SE" sz="1000" dirty="0" smtClean="0"/>
              <a:t>Defines acceptance criteria and methods. Selecting test objects and create time plan.</a:t>
            </a:r>
          </a:p>
        </p:txBody>
      </p:sp>
      <p:cxnSp>
        <p:nvCxnSpPr>
          <p:cNvPr id="9" name="Elbow Connector 8"/>
          <p:cNvCxnSpPr>
            <a:stCxn id="5" idx="2"/>
            <a:endCxn id="6" idx="2"/>
          </p:cNvCxnSpPr>
          <p:nvPr/>
        </p:nvCxnSpPr>
        <p:spPr>
          <a:xfrm rot="16200000" flipH="1">
            <a:off x="581398" y="4250423"/>
            <a:ext cx="1464430" cy="1553787"/>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06759" y="2817774"/>
            <a:ext cx="1544231" cy="1785104"/>
          </a:xfrm>
          <a:prstGeom prst="rect">
            <a:avLst/>
          </a:prstGeom>
          <a:noFill/>
        </p:spPr>
        <p:txBody>
          <a:bodyPr wrap="square" rtlCol="0">
            <a:spAutoFit/>
          </a:bodyPr>
          <a:lstStyle/>
          <a:p>
            <a:r>
              <a:rPr lang="sv-SE" sz="1000" b="1" dirty="0" smtClean="0"/>
              <a:t>Test request</a:t>
            </a:r>
          </a:p>
          <a:p>
            <a:r>
              <a:rPr lang="sv-SE" sz="1000" dirty="0" smtClean="0"/>
              <a:t>Based on V&amp;V plan the test should be initiated</a:t>
            </a:r>
            <a:br>
              <a:rPr lang="sv-SE" sz="1000" dirty="0" smtClean="0"/>
            </a:br>
            <a:r>
              <a:rPr lang="sv-SE" sz="1000" dirty="0" smtClean="0"/>
              <a:t>e.g. n-8 weeks before the actual test should start.</a:t>
            </a:r>
          </a:p>
          <a:p>
            <a:r>
              <a:rPr lang="sv-SE" sz="1000" dirty="0" smtClean="0"/>
              <a:t>In order to secure parts, material, resources and test object build. Quotation secured.</a:t>
            </a:r>
            <a:br>
              <a:rPr lang="sv-SE" sz="1000" dirty="0" smtClean="0"/>
            </a:br>
            <a:endParaRPr lang="sv-SE" sz="1000" dirty="0" smtClean="0"/>
          </a:p>
        </p:txBody>
      </p:sp>
      <p:cxnSp>
        <p:nvCxnSpPr>
          <p:cNvPr id="18" name="Elbow Connector 17"/>
          <p:cNvCxnSpPr>
            <a:stCxn id="16" idx="2"/>
          </p:cNvCxnSpPr>
          <p:nvPr/>
        </p:nvCxnSpPr>
        <p:spPr>
          <a:xfrm rot="16200000" flipH="1">
            <a:off x="1616887" y="4664865"/>
            <a:ext cx="804187" cy="680211"/>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28379" y="2809456"/>
            <a:ext cx="1684230" cy="1323439"/>
          </a:xfrm>
          <a:prstGeom prst="rect">
            <a:avLst/>
          </a:prstGeom>
          <a:noFill/>
        </p:spPr>
        <p:txBody>
          <a:bodyPr wrap="square" rtlCol="0">
            <a:spAutoFit/>
          </a:bodyPr>
          <a:lstStyle/>
          <a:p>
            <a:r>
              <a:rPr lang="sv-SE" sz="1000" b="1" dirty="0" smtClean="0"/>
              <a:t>Prepare for test</a:t>
            </a:r>
            <a:r>
              <a:rPr lang="sv-SE" sz="1000" dirty="0" smtClean="0"/>
              <a:t/>
            </a:r>
            <a:br>
              <a:rPr lang="sv-SE" sz="1000" dirty="0" smtClean="0"/>
            </a:br>
            <a:r>
              <a:rPr lang="sv-SE" sz="1000" dirty="0" smtClean="0"/>
              <a:t>The test object is </a:t>
            </a:r>
          </a:p>
          <a:p>
            <a:r>
              <a:rPr lang="sv-SE" sz="1000" dirty="0" smtClean="0"/>
              <a:t>e.g. prepared with measurement equipment. The test procedure and method is prepared and secured. </a:t>
            </a:r>
            <a:r>
              <a:rPr lang="sv-SE" sz="1000" dirty="0"/>
              <a:t/>
            </a:r>
            <a:br>
              <a:rPr lang="sv-SE" sz="1000" dirty="0"/>
            </a:br>
            <a:endParaRPr lang="sv-SE" sz="1000" dirty="0" smtClean="0"/>
          </a:p>
        </p:txBody>
      </p:sp>
      <p:sp>
        <p:nvSpPr>
          <p:cNvPr id="79" name="TextBox 78"/>
          <p:cNvSpPr txBox="1"/>
          <p:nvPr/>
        </p:nvSpPr>
        <p:spPr>
          <a:xfrm>
            <a:off x="5412609" y="3206298"/>
            <a:ext cx="1728023" cy="1631216"/>
          </a:xfrm>
          <a:prstGeom prst="rect">
            <a:avLst/>
          </a:prstGeom>
          <a:noFill/>
        </p:spPr>
        <p:txBody>
          <a:bodyPr wrap="square" rtlCol="0">
            <a:spAutoFit/>
          </a:bodyPr>
          <a:lstStyle/>
          <a:p>
            <a:r>
              <a:rPr lang="sv-SE" sz="1000" b="1" dirty="0" smtClean="0"/>
              <a:t>Perform test</a:t>
            </a:r>
            <a:r>
              <a:rPr lang="sv-SE" sz="1000" dirty="0" smtClean="0"/>
              <a:t/>
            </a:r>
            <a:br>
              <a:rPr lang="sv-SE" sz="1000" dirty="0" smtClean="0"/>
            </a:br>
            <a:r>
              <a:rPr lang="sv-SE" sz="1000" dirty="0" smtClean="0"/>
              <a:t>Measurement systems and tools are efficient and control and give support during the test execution. </a:t>
            </a:r>
            <a:br>
              <a:rPr lang="sv-SE" sz="1000" dirty="0" smtClean="0"/>
            </a:br>
            <a:r>
              <a:rPr lang="sv-SE" sz="1000" dirty="0" smtClean="0"/>
              <a:t>E.g. test procedure, KPI, progress and status is available (results/running/faults found).</a:t>
            </a:r>
          </a:p>
        </p:txBody>
      </p:sp>
      <p:cxnSp>
        <p:nvCxnSpPr>
          <p:cNvPr id="23" name="Elbow Connector 22"/>
          <p:cNvCxnSpPr>
            <a:stCxn id="33" idx="2"/>
          </p:cNvCxnSpPr>
          <p:nvPr/>
        </p:nvCxnSpPr>
        <p:spPr>
          <a:xfrm rot="16200000" flipH="1">
            <a:off x="2331668" y="4593972"/>
            <a:ext cx="1519573" cy="1"/>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64023" y="3914347"/>
            <a:ext cx="1498398" cy="1323439"/>
          </a:xfrm>
          <a:prstGeom prst="rect">
            <a:avLst/>
          </a:prstGeom>
          <a:noFill/>
        </p:spPr>
        <p:txBody>
          <a:bodyPr wrap="square" rtlCol="0">
            <a:spAutoFit/>
          </a:bodyPr>
          <a:lstStyle/>
          <a:p>
            <a:r>
              <a:rPr lang="sv-SE" sz="1000" b="1" dirty="0" smtClean="0"/>
              <a:t>Data handling</a:t>
            </a:r>
          </a:p>
          <a:p>
            <a:r>
              <a:rPr lang="sv-SE" sz="1000" dirty="0" smtClean="0"/>
              <a:t>Results and data are analyzed, documented and published. </a:t>
            </a:r>
            <a:br>
              <a:rPr lang="sv-SE" sz="1000" dirty="0" smtClean="0"/>
            </a:br>
            <a:r>
              <a:rPr lang="sv-SE" sz="1000" dirty="0" smtClean="0"/>
              <a:t>The data is also made available to upload for analysis or as input for future testing. </a:t>
            </a:r>
          </a:p>
        </p:txBody>
      </p:sp>
      <p:cxnSp>
        <p:nvCxnSpPr>
          <p:cNvPr id="29" name="Elbow Connector 28"/>
          <p:cNvCxnSpPr>
            <a:stCxn id="81" idx="2"/>
            <a:endCxn id="6" idx="4"/>
          </p:cNvCxnSpPr>
          <p:nvPr/>
        </p:nvCxnSpPr>
        <p:spPr>
          <a:xfrm rot="5400000">
            <a:off x="7287559" y="4933869"/>
            <a:ext cx="521746" cy="1129580"/>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7" idx="2"/>
          </p:cNvCxnSpPr>
          <p:nvPr/>
        </p:nvCxnSpPr>
        <p:spPr>
          <a:xfrm>
            <a:off x="4570494" y="4132895"/>
            <a:ext cx="0" cy="1132847"/>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59084" y="2818524"/>
            <a:ext cx="1464739" cy="1015663"/>
          </a:xfrm>
          <a:prstGeom prst="rect">
            <a:avLst/>
          </a:prstGeom>
          <a:noFill/>
        </p:spPr>
        <p:txBody>
          <a:bodyPr wrap="square" rtlCol="0">
            <a:spAutoFit/>
          </a:bodyPr>
          <a:lstStyle/>
          <a:p>
            <a:r>
              <a:rPr lang="sv-SE" sz="1000" b="1" dirty="0" smtClean="0"/>
              <a:t>Plan activities and resources</a:t>
            </a:r>
            <a:r>
              <a:rPr lang="sv-SE" sz="1000" dirty="0" smtClean="0"/>
              <a:t/>
            </a:r>
            <a:br>
              <a:rPr lang="sv-SE" sz="1000" dirty="0" smtClean="0"/>
            </a:br>
            <a:r>
              <a:rPr lang="sv-SE" sz="1000" dirty="0" smtClean="0"/>
              <a:t>All needed resources and budget is secured. </a:t>
            </a:r>
            <a:r>
              <a:rPr lang="sv-SE" sz="1000" dirty="0"/>
              <a:t/>
            </a:r>
            <a:br>
              <a:rPr lang="sv-SE" sz="1000" dirty="0"/>
            </a:br>
            <a:r>
              <a:rPr lang="sv-SE" sz="1000" dirty="0" smtClean="0"/>
              <a:t/>
            </a:r>
            <a:br>
              <a:rPr lang="sv-SE" sz="1000" dirty="0" smtClean="0"/>
            </a:br>
            <a:endParaRPr lang="sv-SE" sz="1000" dirty="0" smtClean="0"/>
          </a:p>
        </p:txBody>
      </p:sp>
      <p:cxnSp>
        <p:nvCxnSpPr>
          <p:cNvPr id="14" name="Elbow Connector 13"/>
          <p:cNvCxnSpPr>
            <a:stCxn id="79" idx="2"/>
          </p:cNvCxnSpPr>
          <p:nvPr/>
        </p:nvCxnSpPr>
        <p:spPr>
          <a:xfrm flipH="1">
            <a:off x="6270271" y="4837514"/>
            <a:ext cx="6350" cy="522596"/>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78472" y="98039"/>
            <a:ext cx="8095188" cy="461665"/>
          </a:xfrm>
          <a:prstGeom prst="rect">
            <a:avLst/>
          </a:prstGeom>
          <a:noFill/>
        </p:spPr>
        <p:txBody>
          <a:bodyPr wrap="square" rtlCol="0">
            <a:spAutoFit/>
          </a:bodyPr>
          <a:lstStyle/>
          <a:p>
            <a:r>
              <a:rPr lang="fr-FR" sz="2400" dirty="0" smtClean="0">
                <a:solidFill>
                  <a:srgbClr val="002060"/>
                </a:solidFill>
              </a:rPr>
              <a:t>Test Manager and </a:t>
            </a:r>
            <a:r>
              <a:rPr lang="fr-FR" sz="2400" i="1" dirty="0" smtClean="0">
                <a:solidFill>
                  <a:srgbClr val="002060"/>
                </a:solidFill>
              </a:rPr>
              <a:t>Test Collaboration Platform Concept</a:t>
            </a:r>
          </a:p>
        </p:txBody>
      </p:sp>
      <p:sp>
        <p:nvSpPr>
          <p:cNvPr id="43" name="Rectangle 42"/>
          <p:cNvSpPr/>
          <p:nvPr/>
        </p:nvSpPr>
        <p:spPr>
          <a:xfrm>
            <a:off x="179512" y="734871"/>
            <a:ext cx="8958522" cy="5472608"/>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7" name="Rectangle 36"/>
          <p:cNvSpPr/>
          <p:nvPr/>
        </p:nvSpPr>
        <p:spPr>
          <a:xfrm>
            <a:off x="7240772" y="1127199"/>
            <a:ext cx="1852215" cy="335830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44" name="TextBox 43"/>
          <p:cNvSpPr txBox="1"/>
          <p:nvPr/>
        </p:nvSpPr>
        <p:spPr>
          <a:xfrm>
            <a:off x="261569" y="754397"/>
            <a:ext cx="2485673" cy="584775"/>
          </a:xfrm>
          <a:prstGeom prst="rect">
            <a:avLst/>
          </a:prstGeom>
          <a:noFill/>
        </p:spPr>
        <p:txBody>
          <a:bodyPr wrap="square" rtlCol="0">
            <a:spAutoFit/>
          </a:bodyPr>
          <a:lstStyle/>
          <a:p>
            <a:pPr algn="ctr"/>
            <a:r>
              <a:rPr lang="en-US" sz="1600" b="1" dirty="0" smtClean="0">
                <a:solidFill>
                  <a:srgbClr val="002060"/>
                </a:solidFill>
              </a:rPr>
              <a:t>Test Collaboration Platform </a:t>
            </a:r>
            <a:endParaRPr lang="en-US" sz="1600" b="1" dirty="0">
              <a:solidFill>
                <a:srgbClr val="002060"/>
              </a:solidFill>
            </a:endParaRPr>
          </a:p>
        </p:txBody>
      </p:sp>
      <p:sp>
        <p:nvSpPr>
          <p:cNvPr id="42" name="TextBox 41"/>
          <p:cNvSpPr txBox="1"/>
          <p:nvPr/>
        </p:nvSpPr>
        <p:spPr>
          <a:xfrm>
            <a:off x="7331441" y="1127199"/>
            <a:ext cx="1475656" cy="338554"/>
          </a:xfrm>
          <a:prstGeom prst="rect">
            <a:avLst/>
          </a:prstGeom>
          <a:noFill/>
        </p:spPr>
        <p:txBody>
          <a:bodyPr wrap="square" rtlCol="0">
            <a:spAutoFit/>
          </a:bodyPr>
          <a:lstStyle/>
          <a:p>
            <a:pPr algn="ctr"/>
            <a:r>
              <a:rPr lang="en-US" sz="1600" b="1" dirty="0" smtClean="0">
                <a:solidFill>
                  <a:srgbClr val="FF0000"/>
                </a:solidFill>
              </a:rPr>
              <a:t>GTDM Scope</a:t>
            </a:r>
            <a:endParaRPr lang="en-US" sz="1600" b="1" dirty="0">
              <a:solidFill>
                <a:srgbClr val="FF0000"/>
              </a:solidFill>
            </a:endParaRPr>
          </a:p>
        </p:txBody>
      </p:sp>
      <p:sp>
        <p:nvSpPr>
          <p:cNvPr id="31" name="Rectangle 30"/>
          <p:cNvSpPr/>
          <p:nvPr/>
        </p:nvSpPr>
        <p:spPr>
          <a:xfrm>
            <a:off x="770419" y="1254984"/>
            <a:ext cx="2084175" cy="334789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2" name="TextBox 31"/>
          <p:cNvSpPr txBox="1"/>
          <p:nvPr/>
        </p:nvSpPr>
        <p:spPr>
          <a:xfrm>
            <a:off x="1024116" y="2235450"/>
            <a:ext cx="1172202" cy="584775"/>
          </a:xfrm>
          <a:prstGeom prst="rect">
            <a:avLst/>
          </a:prstGeom>
          <a:noFill/>
        </p:spPr>
        <p:txBody>
          <a:bodyPr wrap="square" rtlCol="0">
            <a:spAutoFit/>
          </a:bodyPr>
          <a:lstStyle/>
          <a:p>
            <a:pPr algn="ctr"/>
            <a:r>
              <a:rPr lang="en-US" sz="1600" b="1" dirty="0" smtClean="0">
                <a:solidFill>
                  <a:srgbClr val="FF0000"/>
                </a:solidFill>
              </a:rPr>
              <a:t>GHOST</a:t>
            </a:r>
            <a:br>
              <a:rPr lang="en-US" sz="1600" b="1" dirty="0" smtClean="0">
                <a:solidFill>
                  <a:srgbClr val="FF0000"/>
                </a:solidFill>
              </a:rPr>
            </a:br>
            <a:endParaRPr lang="en-US" sz="1600" b="1" dirty="0">
              <a:solidFill>
                <a:srgbClr val="FF0000"/>
              </a:solidFill>
            </a:endParaRPr>
          </a:p>
        </p:txBody>
      </p:sp>
      <p:sp>
        <p:nvSpPr>
          <p:cNvPr id="6" name="Flowchart: Magnetic Disk 5"/>
          <p:cNvSpPr/>
          <p:nvPr/>
        </p:nvSpPr>
        <p:spPr>
          <a:xfrm>
            <a:off x="2090507" y="5353760"/>
            <a:ext cx="4893135" cy="811544"/>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400" b="1" dirty="0">
                <a:solidFill>
                  <a:schemeClr val="tx1"/>
                </a:solidFill>
              </a:rPr>
              <a:t>D</a:t>
            </a:r>
            <a:r>
              <a:rPr lang="sv-SE" sz="1400" b="1" dirty="0" smtClean="0">
                <a:solidFill>
                  <a:schemeClr val="tx1"/>
                </a:solidFill>
              </a:rPr>
              <a:t>ata information exchange</a:t>
            </a:r>
          </a:p>
          <a:p>
            <a:pPr algn="ctr"/>
            <a:r>
              <a:rPr lang="sv-SE" sz="1600" b="1" dirty="0" smtClean="0">
                <a:solidFill>
                  <a:schemeClr val="tx1"/>
                </a:solidFill>
              </a:rPr>
              <a:t>”Test Collaboration Platform”</a:t>
            </a:r>
          </a:p>
        </p:txBody>
      </p:sp>
      <p:sp>
        <p:nvSpPr>
          <p:cNvPr id="34" name="Rectangle 33"/>
          <p:cNvSpPr/>
          <p:nvPr/>
        </p:nvSpPr>
        <p:spPr>
          <a:xfrm>
            <a:off x="2486319" y="1262482"/>
            <a:ext cx="1509617" cy="3223021"/>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5" name="TextBox 34"/>
          <p:cNvSpPr txBox="1"/>
          <p:nvPr/>
        </p:nvSpPr>
        <p:spPr>
          <a:xfrm>
            <a:off x="2781007" y="2403025"/>
            <a:ext cx="1042816" cy="830997"/>
          </a:xfrm>
          <a:prstGeom prst="rect">
            <a:avLst/>
          </a:prstGeom>
          <a:noFill/>
        </p:spPr>
        <p:txBody>
          <a:bodyPr wrap="square" rtlCol="0">
            <a:spAutoFit/>
          </a:bodyPr>
          <a:lstStyle/>
          <a:p>
            <a:pPr algn="ctr"/>
            <a:r>
              <a:rPr lang="en-US" sz="1600" b="1" dirty="0" smtClean="0">
                <a:solidFill>
                  <a:srgbClr val="FF0000"/>
                </a:solidFill>
              </a:rPr>
              <a:t>HPG</a:t>
            </a:r>
            <a:br>
              <a:rPr lang="en-US" sz="1600" b="1" dirty="0" smtClean="0">
                <a:solidFill>
                  <a:srgbClr val="FF0000"/>
                </a:solidFill>
              </a:rPr>
            </a:br>
            <a:r>
              <a:rPr lang="en-US" sz="1600" b="1" dirty="0" smtClean="0">
                <a:solidFill>
                  <a:srgbClr val="FF0000"/>
                </a:solidFill>
              </a:rPr>
              <a:t>Planning tool</a:t>
            </a:r>
            <a:endParaRPr lang="en-US" sz="1600" b="1" dirty="0">
              <a:solidFill>
                <a:srgbClr val="FF0000"/>
              </a:solidFill>
            </a:endParaRPr>
          </a:p>
        </p:txBody>
      </p:sp>
      <p:sp>
        <p:nvSpPr>
          <p:cNvPr id="36" name="Rectangle 35"/>
          <p:cNvSpPr/>
          <p:nvPr/>
        </p:nvSpPr>
        <p:spPr>
          <a:xfrm>
            <a:off x="4411362" y="3410849"/>
            <a:ext cx="2117029" cy="107465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9" name="Rectangle 38"/>
          <p:cNvSpPr/>
          <p:nvPr/>
        </p:nvSpPr>
        <p:spPr>
          <a:xfrm>
            <a:off x="4411362" y="2111195"/>
            <a:ext cx="2117029" cy="121516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8" name="TextBox 37"/>
          <p:cNvSpPr txBox="1"/>
          <p:nvPr/>
        </p:nvSpPr>
        <p:spPr>
          <a:xfrm>
            <a:off x="4524830" y="2354502"/>
            <a:ext cx="1202154" cy="584775"/>
          </a:xfrm>
          <a:prstGeom prst="rect">
            <a:avLst/>
          </a:prstGeom>
          <a:noFill/>
        </p:spPr>
        <p:txBody>
          <a:bodyPr wrap="square" rtlCol="0">
            <a:spAutoFit/>
          </a:bodyPr>
          <a:lstStyle/>
          <a:p>
            <a:pPr algn="ctr"/>
            <a:r>
              <a:rPr lang="en-US" sz="1600" b="1" dirty="0" smtClean="0">
                <a:solidFill>
                  <a:srgbClr val="FF0000"/>
                </a:solidFill>
              </a:rPr>
              <a:t>Test Manager</a:t>
            </a:r>
            <a:endParaRPr lang="en-US" sz="1600" b="1" dirty="0">
              <a:solidFill>
                <a:srgbClr val="FF0000"/>
              </a:solidFill>
            </a:endParaRPr>
          </a:p>
        </p:txBody>
      </p:sp>
      <p:sp>
        <p:nvSpPr>
          <p:cNvPr id="40" name="TextBox 39"/>
          <p:cNvSpPr txBox="1"/>
          <p:nvPr/>
        </p:nvSpPr>
        <p:spPr>
          <a:xfrm>
            <a:off x="4524830" y="3654506"/>
            <a:ext cx="1202154" cy="830997"/>
          </a:xfrm>
          <a:prstGeom prst="rect">
            <a:avLst/>
          </a:prstGeom>
          <a:noFill/>
        </p:spPr>
        <p:txBody>
          <a:bodyPr wrap="square" rtlCol="0">
            <a:spAutoFit/>
          </a:bodyPr>
          <a:lstStyle/>
          <a:p>
            <a:pPr algn="ctr"/>
            <a:r>
              <a:rPr lang="en-US" sz="1600" b="1" dirty="0" smtClean="0">
                <a:solidFill>
                  <a:srgbClr val="FF0000"/>
                </a:solidFill>
              </a:rPr>
              <a:t>Vehicle Logging Tool</a:t>
            </a:r>
            <a:endParaRPr lang="en-US" sz="1600" b="1" dirty="0">
              <a:solidFill>
                <a:srgbClr val="FF0000"/>
              </a:solidFill>
            </a:endParaRPr>
          </a:p>
        </p:txBody>
      </p:sp>
      <p:sp>
        <p:nvSpPr>
          <p:cNvPr id="41" name="Rectangle 40"/>
          <p:cNvSpPr/>
          <p:nvPr/>
        </p:nvSpPr>
        <p:spPr>
          <a:xfrm>
            <a:off x="770418" y="4593972"/>
            <a:ext cx="7113193" cy="70664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46" name="TextBox 45"/>
          <p:cNvSpPr txBox="1"/>
          <p:nvPr/>
        </p:nvSpPr>
        <p:spPr>
          <a:xfrm>
            <a:off x="2635800" y="4778015"/>
            <a:ext cx="2924742" cy="338554"/>
          </a:xfrm>
          <a:prstGeom prst="rect">
            <a:avLst/>
          </a:prstGeom>
          <a:noFill/>
        </p:spPr>
        <p:txBody>
          <a:bodyPr wrap="square" rtlCol="0">
            <a:spAutoFit/>
          </a:bodyPr>
          <a:lstStyle/>
          <a:p>
            <a:pPr algn="ctr"/>
            <a:r>
              <a:rPr lang="en-US" sz="1600" b="1" dirty="0" smtClean="0">
                <a:solidFill>
                  <a:srgbClr val="FF0000"/>
                </a:solidFill>
              </a:rPr>
              <a:t>GHOST </a:t>
            </a:r>
            <a:r>
              <a:rPr lang="en-US" sz="1600" b="1" dirty="0" err="1" smtClean="0">
                <a:solidFill>
                  <a:srgbClr val="FF0000"/>
                </a:solidFill>
              </a:rPr>
              <a:t>incl</a:t>
            </a:r>
            <a:r>
              <a:rPr lang="en-US" sz="1600" b="1" dirty="0" smtClean="0">
                <a:solidFill>
                  <a:srgbClr val="FF0000"/>
                </a:solidFill>
              </a:rPr>
              <a:t> Test Module ?</a:t>
            </a:r>
            <a:endParaRPr lang="en-US" sz="1600" b="1" dirty="0">
              <a:solidFill>
                <a:srgbClr val="FF0000"/>
              </a:solidFill>
            </a:endParaRPr>
          </a:p>
        </p:txBody>
      </p:sp>
      <p:sp>
        <p:nvSpPr>
          <p:cNvPr id="47" name="TextBox 46"/>
          <p:cNvSpPr txBox="1"/>
          <p:nvPr/>
        </p:nvSpPr>
        <p:spPr>
          <a:xfrm>
            <a:off x="999387" y="2480754"/>
            <a:ext cx="1172202" cy="646331"/>
          </a:xfrm>
          <a:prstGeom prst="rect">
            <a:avLst/>
          </a:prstGeom>
          <a:noFill/>
        </p:spPr>
        <p:txBody>
          <a:bodyPr wrap="square" rtlCol="0">
            <a:spAutoFit/>
          </a:bodyPr>
          <a:lstStyle/>
          <a:p>
            <a:pPr algn="ctr"/>
            <a:r>
              <a:rPr lang="en-US" sz="1200" b="1" dirty="0" err="1" smtClean="0">
                <a:solidFill>
                  <a:srgbClr val="FF0000"/>
                </a:solidFill>
              </a:rPr>
              <a:t>Incl</a:t>
            </a:r>
            <a:r>
              <a:rPr lang="en-US" sz="1200" b="1" dirty="0" smtClean="0">
                <a:solidFill>
                  <a:srgbClr val="FF0000"/>
                </a:solidFill>
              </a:rPr>
              <a:t> Test Module?</a:t>
            </a:r>
            <a:br>
              <a:rPr lang="en-US" sz="1200" b="1" dirty="0" smtClean="0">
                <a:solidFill>
                  <a:srgbClr val="FF0000"/>
                </a:solidFill>
              </a:rPr>
            </a:br>
            <a:endParaRPr lang="en-US" sz="1200" b="1" dirty="0">
              <a:solidFill>
                <a:srgbClr val="FF0000"/>
              </a:solidFill>
            </a:endParaRPr>
          </a:p>
        </p:txBody>
      </p:sp>
      <p:sp>
        <p:nvSpPr>
          <p:cNvPr id="48" name="Rectangle 47"/>
          <p:cNvSpPr/>
          <p:nvPr/>
        </p:nvSpPr>
        <p:spPr>
          <a:xfrm>
            <a:off x="4012696" y="1296522"/>
            <a:ext cx="314318" cy="866778"/>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49" name="Rectangle 48"/>
          <p:cNvSpPr/>
          <p:nvPr/>
        </p:nvSpPr>
        <p:spPr>
          <a:xfrm>
            <a:off x="4016564" y="2192558"/>
            <a:ext cx="314318" cy="104146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0" name="Rectangle 49"/>
          <p:cNvSpPr/>
          <p:nvPr/>
        </p:nvSpPr>
        <p:spPr>
          <a:xfrm>
            <a:off x="4046906" y="3335193"/>
            <a:ext cx="314318" cy="115031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1" name="TextBox 50"/>
          <p:cNvSpPr txBox="1"/>
          <p:nvPr/>
        </p:nvSpPr>
        <p:spPr>
          <a:xfrm rot="16200000">
            <a:off x="3769909" y="1581959"/>
            <a:ext cx="824128" cy="338554"/>
          </a:xfrm>
          <a:prstGeom prst="rect">
            <a:avLst/>
          </a:prstGeom>
          <a:noFill/>
        </p:spPr>
        <p:txBody>
          <a:bodyPr wrap="square" rtlCol="0">
            <a:spAutoFit/>
          </a:bodyPr>
          <a:lstStyle/>
          <a:p>
            <a:pPr algn="ctr"/>
            <a:r>
              <a:rPr lang="en-US" sz="1600" b="1" dirty="0" smtClean="0">
                <a:solidFill>
                  <a:srgbClr val="FF0000"/>
                </a:solidFill>
              </a:rPr>
              <a:t>BOSS</a:t>
            </a:r>
            <a:endParaRPr lang="en-US" sz="1600" b="1" dirty="0">
              <a:solidFill>
                <a:srgbClr val="FF0000"/>
              </a:solidFill>
            </a:endParaRPr>
          </a:p>
        </p:txBody>
      </p:sp>
      <p:sp>
        <p:nvSpPr>
          <p:cNvPr id="52" name="TextBox 51"/>
          <p:cNvSpPr txBox="1"/>
          <p:nvPr/>
        </p:nvSpPr>
        <p:spPr>
          <a:xfrm rot="16200000">
            <a:off x="3693352" y="2553772"/>
            <a:ext cx="984979" cy="338554"/>
          </a:xfrm>
          <a:prstGeom prst="rect">
            <a:avLst/>
          </a:prstGeom>
          <a:noFill/>
        </p:spPr>
        <p:txBody>
          <a:bodyPr wrap="square" rtlCol="0">
            <a:spAutoFit/>
          </a:bodyPr>
          <a:lstStyle/>
          <a:p>
            <a:pPr algn="ctr"/>
            <a:r>
              <a:rPr lang="en-US" sz="1600" b="1" dirty="0" smtClean="0">
                <a:solidFill>
                  <a:srgbClr val="FF0000"/>
                </a:solidFill>
              </a:rPr>
              <a:t>AXXOS</a:t>
            </a:r>
            <a:endParaRPr lang="en-US" sz="1600" b="1" dirty="0">
              <a:solidFill>
                <a:srgbClr val="FF0000"/>
              </a:solidFill>
            </a:endParaRPr>
          </a:p>
        </p:txBody>
      </p:sp>
      <p:sp>
        <p:nvSpPr>
          <p:cNvPr id="53" name="TextBox 52"/>
          <p:cNvSpPr txBox="1"/>
          <p:nvPr/>
        </p:nvSpPr>
        <p:spPr>
          <a:xfrm rot="16200000">
            <a:off x="3641803" y="3728176"/>
            <a:ext cx="1124523" cy="338554"/>
          </a:xfrm>
          <a:prstGeom prst="rect">
            <a:avLst/>
          </a:prstGeom>
          <a:noFill/>
        </p:spPr>
        <p:txBody>
          <a:bodyPr wrap="square" rtlCol="0">
            <a:spAutoFit/>
          </a:bodyPr>
          <a:lstStyle/>
          <a:p>
            <a:pPr algn="ctr"/>
            <a:r>
              <a:rPr lang="en-US" sz="1600" b="1" dirty="0" smtClean="0">
                <a:solidFill>
                  <a:srgbClr val="FF0000"/>
                </a:solidFill>
              </a:rPr>
              <a:t>PROTUS</a:t>
            </a:r>
            <a:endParaRPr lang="en-US" sz="1600" b="1" dirty="0">
              <a:solidFill>
                <a:srgbClr val="FF0000"/>
              </a:solidFill>
            </a:endParaRPr>
          </a:p>
        </p:txBody>
      </p:sp>
      <p:sp>
        <p:nvSpPr>
          <p:cNvPr id="55" name="TextBox 54"/>
          <p:cNvSpPr txBox="1"/>
          <p:nvPr/>
        </p:nvSpPr>
        <p:spPr>
          <a:xfrm>
            <a:off x="31080" y="59364"/>
            <a:ext cx="963918" cy="400110"/>
          </a:xfrm>
          <a:prstGeom prst="rect">
            <a:avLst/>
          </a:prstGeom>
          <a:solidFill>
            <a:schemeClr val="accent6">
              <a:lumMod val="60000"/>
              <a:lumOff val="40000"/>
            </a:schemeClr>
          </a:solidFill>
        </p:spPr>
        <p:txBody>
          <a:bodyPr wrap="none" rtlCol="0">
            <a:spAutoFit/>
          </a:bodyPr>
          <a:lstStyle/>
          <a:p>
            <a:r>
              <a:rPr lang="sv-SE" sz="2000" i="1" dirty="0" smtClean="0">
                <a:solidFill>
                  <a:srgbClr val="FF0000"/>
                </a:solidFill>
              </a:rPr>
              <a:t>TO-BE</a:t>
            </a:r>
          </a:p>
        </p:txBody>
      </p:sp>
      <p:sp>
        <p:nvSpPr>
          <p:cNvPr id="57" name="Rectangle 56"/>
          <p:cNvSpPr/>
          <p:nvPr/>
        </p:nvSpPr>
        <p:spPr>
          <a:xfrm>
            <a:off x="6614907" y="2111195"/>
            <a:ext cx="525725" cy="2348519"/>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56" name="TextBox 55"/>
          <p:cNvSpPr txBox="1"/>
          <p:nvPr/>
        </p:nvSpPr>
        <p:spPr>
          <a:xfrm rot="16200000">
            <a:off x="5760553" y="3116178"/>
            <a:ext cx="2348519" cy="338554"/>
          </a:xfrm>
          <a:prstGeom prst="rect">
            <a:avLst/>
          </a:prstGeom>
          <a:noFill/>
        </p:spPr>
        <p:txBody>
          <a:bodyPr wrap="square" rtlCol="0">
            <a:spAutoFit/>
          </a:bodyPr>
          <a:lstStyle/>
          <a:p>
            <a:pPr algn="ctr"/>
            <a:r>
              <a:rPr lang="en-US" sz="1600" b="1" dirty="0" smtClean="0">
                <a:solidFill>
                  <a:srgbClr val="FF0000"/>
                </a:solidFill>
              </a:rPr>
              <a:t>Analyze/Reporting</a:t>
            </a:r>
            <a:endParaRPr lang="en-US" sz="1600" b="1" dirty="0">
              <a:solidFill>
                <a:srgbClr val="FF0000"/>
              </a:solidFill>
            </a:endParaRPr>
          </a:p>
        </p:txBody>
      </p:sp>
      <p:sp>
        <p:nvSpPr>
          <p:cNvPr id="58" name="Rectangle 57"/>
          <p:cNvSpPr/>
          <p:nvPr/>
        </p:nvSpPr>
        <p:spPr>
          <a:xfrm>
            <a:off x="4412376" y="1296476"/>
            <a:ext cx="2691714" cy="72738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Tree>
    <p:extLst>
      <p:ext uri="{BB962C8B-B14F-4D97-AF65-F5344CB8AC3E}">
        <p14:creationId xmlns:p14="http://schemas.microsoft.com/office/powerpoint/2010/main" val="177394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7" grpId="0" animBg="1"/>
      <p:bldP spid="44" grpId="0"/>
      <p:bldP spid="42" grpId="0"/>
      <p:bldP spid="31" grpId="0" animBg="1"/>
      <p:bldP spid="32" grpId="0"/>
      <p:bldP spid="34" grpId="0" animBg="1"/>
      <p:bldP spid="35" grpId="0"/>
      <p:bldP spid="36" grpId="0" animBg="1"/>
      <p:bldP spid="39" grpId="0" animBg="1"/>
      <p:bldP spid="38" grpId="0"/>
      <p:bldP spid="40" grpId="0"/>
      <p:bldP spid="41" grpId="0" animBg="1"/>
      <p:bldP spid="46" grpId="0"/>
      <p:bldP spid="47" grpId="0"/>
      <p:bldP spid="48" grpId="0" animBg="1"/>
      <p:bldP spid="49" grpId="0" animBg="1"/>
      <p:bldP spid="50" grpId="0" animBg="1"/>
      <p:bldP spid="51" grpId="0"/>
      <p:bldP spid="52" grpId="0"/>
      <p:bldP spid="53" grpId="0"/>
      <p:bldP spid="57" grpId="0" animBg="1"/>
      <p:bldP spid="56" grpId="0"/>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698473"/>
          </a:xfrm>
        </p:spPr>
        <p:txBody>
          <a:bodyPr/>
          <a:lstStyle/>
          <a:p>
            <a:r>
              <a:rPr lang="sv-SE" dirty="0" smtClean="0"/>
              <a:t>Test Module example - Powertrain</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6</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2050"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51" y="1041990"/>
            <a:ext cx="7728951" cy="4988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739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667" y="98968"/>
            <a:ext cx="8229600" cy="645310"/>
          </a:xfrm>
        </p:spPr>
        <p:txBody>
          <a:bodyPr/>
          <a:lstStyle/>
          <a:p>
            <a:r>
              <a:rPr lang="sv-SE" dirty="0" smtClean="0"/>
              <a:t>Vehicle Logger Tool – early draft </a:t>
            </a:r>
            <a:r>
              <a:rPr lang="sv-SE" sz="1800" dirty="0" smtClean="0"/>
              <a:t>(eFACTS/RDM)</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7</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46" y="584791"/>
            <a:ext cx="7133193" cy="547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12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721024"/>
          </a:xfrm>
        </p:spPr>
        <p:txBody>
          <a:bodyPr/>
          <a:lstStyle/>
          <a:p>
            <a:r>
              <a:rPr lang="sv-SE" dirty="0" smtClean="0"/>
              <a:t>PIM PVT step 2 – meta data model</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8</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79" y="1145512"/>
            <a:ext cx="7496069" cy="4441372"/>
          </a:xfrm>
          <a:prstGeom prst="rect">
            <a:avLst/>
          </a:prstGeom>
          <a:noFill/>
        </p:spPr>
      </p:pic>
    </p:spTree>
    <p:extLst>
      <p:ext uri="{BB962C8B-B14F-4D97-AF65-F5344CB8AC3E}">
        <p14:creationId xmlns:p14="http://schemas.microsoft.com/office/powerpoint/2010/main" val="388251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32" y="354150"/>
            <a:ext cx="8229600" cy="772901"/>
          </a:xfrm>
        </p:spPr>
        <p:txBody>
          <a:bodyPr/>
          <a:lstStyle/>
          <a:p>
            <a:r>
              <a:rPr lang="sv-SE" dirty="0" smtClean="0"/>
              <a:t>Example of project/test need</a:t>
            </a:r>
            <a:endParaRPr lang="sv-SE" dirty="0"/>
          </a:p>
        </p:txBody>
      </p:sp>
      <p:sp>
        <p:nvSpPr>
          <p:cNvPr id="3" name="Footer Placeholder 2"/>
          <p:cNvSpPr>
            <a:spLocks noGrp="1"/>
          </p:cNvSpPr>
          <p:nvPr>
            <p:ph type="ftr" sz="quarter" idx="10"/>
          </p:nvPr>
        </p:nvSpPr>
        <p:spPr/>
        <p:txBody>
          <a:bodyPr/>
          <a:lstStyle/>
          <a:p>
            <a:r>
              <a:rPr lang="en-US" noProof="0" smtClean="0"/>
              <a:t>BF59070, Martin Svennungsson, Internal</a:t>
            </a:r>
            <a:endParaRPr lang="en-US" noProof="0" dirty="0"/>
          </a:p>
        </p:txBody>
      </p:sp>
      <p:sp>
        <p:nvSpPr>
          <p:cNvPr id="4" name="Slide Number Placeholder 3"/>
          <p:cNvSpPr>
            <a:spLocks noGrp="1"/>
          </p:cNvSpPr>
          <p:nvPr>
            <p:ph type="sldNum" sz="quarter" idx="11"/>
          </p:nvPr>
        </p:nvSpPr>
        <p:spPr/>
        <p:txBody>
          <a:bodyPr/>
          <a:lstStyle/>
          <a:p>
            <a:fld id="{1A48B6B9-208B-4632-BEF9-204970A2537F}" type="slidenum">
              <a:rPr lang="en-US" noProof="0" smtClean="0"/>
              <a:pPr/>
              <a:t>9</a:t>
            </a:fld>
            <a:endParaRPr lang="en-US" noProof="0" dirty="0"/>
          </a:p>
        </p:txBody>
      </p:sp>
      <p:sp>
        <p:nvSpPr>
          <p:cNvPr id="5" name="Date Placeholder 4"/>
          <p:cNvSpPr>
            <a:spLocks noGrp="1"/>
          </p:cNvSpPr>
          <p:nvPr>
            <p:ph type="dt" sz="half" idx="12"/>
          </p:nvPr>
        </p:nvSpPr>
        <p:spPr/>
        <p:txBody>
          <a:bodyPr/>
          <a:lstStyle/>
          <a:p>
            <a:r>
              <a:rPr lang="sv-SE" noProof="0" smtClean="0"/>
              <a:t>2015-05-08</a:t>
            </a:r>
            <a:endParaRPr lang="en-US" noProof="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23014" y="1235537"/>
            <a:ext cx="7248561" cy="4735537"/>
          </a:xfrm>
          <a:prstGeom prst="rect">
            <a:avLst/>
          </a:prstGeom>
        </p:spPr>
      </p:pic>
    </p:spTree>
    <p:extLst>
      <p:ext uri="{BB962C8B-B14F-4D97-AF65-F5344CB8AC3E}">
        <p14:creationId xmlns:p14="http://schemas.microsoft.com/office/powerpoint/2010/main" val="2561883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olvo Group Trucks Technology">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Eicher">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1.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2.xml><?xml version="1.0" encoding="utf-8"?>
<a:theme xmlns:a="http://schemas.openxmlformats.org/drawingml/2006/main" name="Office Theme">
  <a:themeElements>
    <a:clrScheme name="Custom 1">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Custom 1">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 Group Trucks Technology">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Glob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Bridg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Volvo Trucks">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Fron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Renault Trucks">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Mack Trucks">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UD Trucks">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Violin Document" ma:contentTypeID="0x010100F5D22A0F54644B60B76DBD3C406B0C430069331BCF084041B0BC2714B20175F4F700E63FD17127DB9840AEAB4ACC6807F378" ma:contentTypeVersion="4" ma:contentTypeDescription="Content type for documents in Violin" ma:contentTypeScope="" ma:versionID="cb2f85788dcf8bf9f87b0cccde5640c2">
  <xsd:schema xmlns:xsd="http://www.w3.org/2001/XMLSchema" xmlns:p="http://schemas.microsoft.com/office/2006/metadata/properties" xmlns:ns1="http://schemas.microsoft.com/sharepoint/v3" targetNamespace="http://schemas.microsoft.com/office/2006/metadata/properties" ma:root="true" ma:fieldsID="d318b8b42a52172e8bdc0e90825abaa9" ns1:_="">
    <xsd:import namespace="http://schemas.microsoft.com/sharepoint/v3"/>
    <xsd:element name="properties">
      <xsd:complexType>
        <xsd:sequence>
          <xsd:element name="documentManagement">
            <xsd:complexType>
              <xsd:all>
                <xsd:element ref="ns1:LinkDisplayText" minOccurs="0"/>
                <xsd:element ref="ns1:Description" minOccurs="0"/>
                <xsd:element ref="ns1:DocumentLanguage"/>
                <xsd:element ref="ns1:Classification"/>
                <xsd:element ref="ns1:ReferenceNumber" minOccurs="0"/>
                <xsd:element ref="ns1:PublishFrom"/>
                <xsd:element ref="ns1:PublishTo" minOccurs="0"/>
                <xsd:element ref="ns1:ValidFrom"/>
                <xsd:element ref="ns1:ValidTo" minOccurs="0"/>
                <xsd:element ref="ns1:AllowOverwriteProperties" minOccurs="0"/>
                <xsd:element ref="ns1:AttachedToPages" minOccurs="0"/>
                <xsd:element ref="ns1:TargetApplication" minOccurs="0"/>
                <xsd:element ref="ns1:Owner"/>
                <xsd:element ref="ns1:DocumentInformationType" minOccurs="0"/>
                <xsd:element ref="ns1:CWPID"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inkDisplayText" ma:index="8" nillable="true" ma:displayName="Link Display Text" ma:description="Text to display as link" ma:internalName="LinkDisplayText">
      <xsd:simpleType>
        <xsd:restriction base="dms:Text"/>
      </xsd:simpleType>
    </xsd:element>
    <xsd:element name="Description" ma:index="9" nillable="true" ma:displayName="Description" ma:description="Description" ma:internalName="Description">
      <xsd:simpleType>
        <xsd:restriction base="dms:Note"/>
      </xsd:simpleType>
    </xsd:element>
    <xsd:element name="DocumentLanguage" ma:index="10" ma:displayName="DocumentLanguage" ma:default="English" ma:description="Language of the document" ma:format="Dropdown" ma:internalName="DocumentLanguage">
      <xsd:simpleType>
        <xsd:restriction base="dms:Choice">
          <xsd:enumeration value="Arabic"/>
          <xsd:enumeration value="Chinese"/>
          <xsd:enumeration value="Danish"/>
          <xsd:enumeration value="Dutch"/>
          <xsd:enumeration value="English"/>
          <xsd:enumeration value="Farsi"/>
          <xsd:enumeration value="Finnish"/>
          <xsd:enumeration value="Flemish"/>
          <xsd:enumeration value="French"/>
          <xsd:enumeration value="German"/>
          <xsd:enumeration value="Italian"/>
          <xsd:enumeration value="Japanese"/>
          <xsd:enumeration value="Kannada"/>
          <xsd:enumeration value="Korean"/>
          <xsd:enumeration value="Norwegian"/>
          <xsd:enumeration value="Polish"/>
          <xsd:enumeration value="Portuguese"/>
          <xsd:enumeration value="Russian"/>
          <xsd:enumeration value="Spanish"/>
          <xsd:enumeration value="Swedish"/>
          <xsd:enumeration value="Thai"/>
          <xsd:enumeration value="Turkish"/>
        </xsd:restriction>
      </xsd:simpleType>
    </xsd:element>
    <xsd:element name="Classification" ma:index="11" ma:displayName="Classification" ma:default="Internal" ma:description="Classification of the document" ma:internalName="Classification">
      <xsd:simpleType>
        <xsd:restriction base="dms:Choice">
          <xsd:enumeration value="Internal"/>
          <xsd:enumeration value="Open"/>
        </xsd:restriction>
      </xsd:simpleType>
    </xsd:element>
    <xsd:element name="ReferenceNumber" ma:index="12" nillable="true" ma:displayName="ReferenceNumber" ma:description="Document reference number" ma:internalName="ReferenceNumber">
      <xsd:simpleType>
        <xsd:restriction base="dms:Text"/>
      </xsd:simpleType>
    </xsd:element>
    <xsd:element name="PublishFrom" ma:index="13" ma:displayName="PublishFrom" ma:default="[today]" ma:description="Date to begin publishing" ma:internalName="PublishFrom">
      <xsd:simpleType>
        <xsd:restriction base="dms:DateTime"/>
      </xsd:simpleType>
    </xsd:element>
    <xsd:element name="PublishTo" ma:index="14" nillable="true" ma:displayName="PublishTo" ma:description="Date to end publishing" ma:internalName="PublishTo">
      <xsd:simpleType>
        <xsd:restriction base="dms:DateTime"/>
      </xsd:simpleType>
    </xsd:element>
    <xsd:element name="ValidFrom" ma:index="15" ma:displayName="ValidFrom" ma:default="[today]" ma:description="Date after which the document is valid" ma:internalName="ValidFrom">
      <xsd:simpleType>
        <xsd:restriction base="dms:DateTime"/>
      </xsd:simpleType>
    </xsd:element>
    <xsd:element name="ValidTo" ma:index="16" nillable="true" ma:displayName="ValidTo" ma:description="Date until which the document is valid" ma:internalName="ValidTo">
      <xsd:simpleType>
        <xsd:restriction base="dms:DateTime"/>
      </xsd:simpleType>
    </xsd:element>
    <xsd:element name="AllowOverwriteProperties" ma:index="17" nillable="true" ma:displayName="AllowOverwriteProperties" ma:description="Allow document properties to be overridden" ma:internalName="AllowOverwriteProperties">
      <xsd:simpleType>
        <xsd:restriction base="dms:Boolean"/>
      </xsd:simpleType>
    </xsd:element>
    <xsd:element name="AttachedToPages" ma:index="18" nillable="true" ma:displayName="AttachedToPages" ma:description="Pages to which the document is attached" ma:hidden="true" ma:internalName="AttachedToPages">
      <xsd:simpleType>
        <xsd:restriction base="dms:Unknown"/>
      </xsd:simpleType>
    </xsd:element>
    <xsd:element name="TargetApplication" ma:index="19" nillable="true" ma:displayName="Target Application" ma:default="Intranet/Violin" ma:description="Target application for the document" ma:internalName="TargetApplication" ma:requiredMultiChoice="true">
      <xsd:complexType>
        <xsd:complexContent>
          <xsd:extension base="dms:MultiChoice">
            <xsd:sequence>
              <xsd:element name="Value" maxOccurs="unbounded" minOccurs="0" nillable="true">
                <xsd:simpleType>
                  <xsd:restriction base="dms:Choice">
                    <xsd:enumeration value="Intranet/Violin"/>
                    <xsd:enumeration value="Extended Intranet"/>
                    <xsd:enumeration value="Extranet"/>
                    <xsd:enumeration value="Internet/Public"/>
                  </xsd:restriction>
                </xsd:simpleType>
              </xsd:element>
            </xsd:sequence>
          </xsd:extension>
        </xsd:complexContent>
      </xsd:complexType>
    </xsd:element>
    <xsd:element name="Owner" ma:index="20" ma:displayName="Owner" ma:description="Owner of document" ma:internalName="Owner">
      <xsd:simpleType>
        <xsd:restriction base="dms:Text"/>
      </xsd:simpleType>
    </xsd:element>
    <xsd:element name="DocumentInformationType" ma:index="21" nillable="true" ma:displayName="Document Information Type" ma:description="The information type of the document" ma:internalName="DocumentInformationType" ma:requiredMultiChoice="true">
      <xsd:complexType>
        <xsd:complexContent>
          <xsd:extension base="dms:MultiChoice">
            <xsd:sequence>
              <xsd:element name="Value" maxOccurs="unbounded" minOccurs="0" nillable="true">
                <xsd:simpleType>
                  <xsd:restriction base="dms:Choice">
                    <xsd:enumeration value="Applications &amp; tools"/>
                    <xsd:enumeration value="Company presentations &amp; support materials"/>
                    <xsd:enumeration value="Events"/>
                    <xsd:enumeration value="Forms"/>
                    <xsd:enumeration value="Images, maps &amp; charts"/>
                    <xsd:enumeration value="Legal"/>
                    <xsd:enumeration value="Manuals &amp; Instructions"/>
                    <xsd:enumeration value="Minutes"/>
                    <xsd:enumeration value="News &amp; announcements"/>
                    <xsd:enumeration value="Other"/>
                    <xsd:enumeration value="Policies &amp; guidelines"/>
                    <xsd:enumeration value="Publications &amp; forums"/>
                    <xsd:enumeration value="Reports"/>
                    <xsd:enumeration value="Standards &amp; Patents"/>
                    <xsd:enumeration value="Templates"/>
                    <xsd:enumeration value="Training"/>
                    <xsd:enumeration value="Travel &amp; Expense"/>
                    <xsd:enumeration value="Video/audio"/>
                  </xsd:restriction>
                </xsd:simpleType>
              </xsd:element>
            </xsd:sequence>
          </xsd:extension>
        </xsd:complexContent>
      </xsd:complexType>
    </xsd:element>
    <xsd:element name="CWPID" ma:index="22" nillable="true" ma:displayName="CWPID" ma:description="Unique ID used by CWP to query" ma:internalName="CWP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ReferenceNumber xmlns="http://schemas.microsoft.com/sharepoint/v3" xsi:nil="true"/>
    <PublishTo xmlns="http://schemas.microsoft.com/sharepoint/v3" xsi:nil="true"/>
    <ValidFrom xmlns="http://schemas.microsoft.com/sharepoint/v3">2012-03-22T23:00:00+00:00</ValidFrom>
    <Owner xmlns="http://schemas.microsoft.com/sharepoint/v3">Anica Malmkvist</Owner>
    <CWPID xmlns="http://schemas.microsoft.com/sharepoint/v3">f34dea4d-1b4b-4c08-90ad-657c8072a72c</CWPID>
    <DocumentInformationType xmlns="http://schemas.microsoft.com/sharepoint/v3">
      <Value>Templates</Value>
    </DocumentInformationType>
    <DocumentLanguage xmlns="http://schemas.microsoft.com/sharepoint/v3">English</DocumentLanguage>
    <LinkDisplayText xmlns="http://schemas.microsoft.com/sharepoint/v3" xsi:nil="true"/>
    <TargetApplication xmlns="http://schemas.microsoft.com/sharepoint/v3">
      <Value>Intranet/Violin</Value>
    </TargetApplication>
    <Classification xmlns="http://schemas.microsoft.com/sharepoint/v3">Internal</Classification>
    <AllowOverwriteProperties xmlns="http://schemas.microsoft.com/sharepoint/v3">false</AllowOverwriteProperties>
    <PublishFrom xmlns="http://schemas.microsoft.com/sharepoint/v3">2012-03-22T23:00:00+00:00</PublishFrom>
    <ValidTo xmlns="http://schemas.microsoft.com/sharepoint/v3" xsi:nil="true"/>
    <Description xmlns="http://schemas.microsoft.com/sharepoint/v3" xsi:nil="true"/>
    <AttachedToPages xmlns="http://schemas.microsoft.com/sharepoint/v3" xsi:nil="true"/>
  </documentManagement>
</p:properties>
</file>

<file path=customXml/itemProps1.xml><?xml version="1.0" encoding="utf-8"?>
<ds:datastoreItem xmlns:ds="http://schemas.openxmlformats.org/officeDocument/2006/customXml" ds:itemID="{3B766DB6-654E-4EEB-AA40-62ACAC022038}">
  <ds:schemaRefs>
    <ds:schemaRef ds:uri="http://schemas.microsoft.com/sharepoint/v3/contenttype/forms"/>
  </ds:schemaRefs>
</ds:datastoreItem>
</file>

<file path=customXml/itemProps2.xml><?xml version="1.0" encoding="utf-8"?>
<ds:datastoreItem xmlns:ds="http://schemas.openxmlformats.org/officeDocument/2006/customXml" ds:itemID="{8AC39200-EAC0-4E43-9064-7FACE2D55D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8266267-A283-4E64-A9B0-766AE834D3F3}">
  <ds:schemaRefs>
    <ds:schemaRef ds:uri="http://schemas.microsoft.com/office/2006/documentManagement/types"/>
    <ds:schemaRef ds:uri="http://schemas.openxmlformats.org/package/2006/metadata/core-properties"/>
    <ds:schemaRef ds:uri="http://purl.org/dc/elements/1.1/"/>
    <ds:schemaRef ds:uri="http://www.w3.org/XML/1998/namespace"/>
    <ds:schemaRef ds:uri="http://purl.org/dc/dcmitype/"/>
    <ds:schemaRef ds:uri="http://purl.org/dc/terms/"/>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Volvo Group Trucks Technology</Template>
  <TotalTime>0</TotalTime>
  <Words>1793</Words>
  <Application>Microsoft Office PowerPoint</Application>
  <PresentationFormat>On-screen Show (4:3)</PresentationFormat>
  <Paragraphs>535</Paragraphs>
  <Slides>46</Slides>
  <Notes>0</Notes>
  <HiddenSlides>3</HiddenSlides>
  <MMClips>0</MMClips>
  <ScaleCrop>false</ScaleCrop>
  <HeadingPairs>
    <vt:vector size="4" baseType="variant">
      <vt:variant>
        <vt:lpstr>Theme</vt:lpstr>
      </vt:variant>
      <vt:variant>
        <vt:i4>11</vt:i4>
      </vt:variant>
      <vt:variant>
        <vt:lpstr>Slide Titles</vt:lpstr>
      </vt:variant>
      <vt:variant>
        <vt:i4>46</vt:i4>
      </vt:variant>
    </vt:vector>
  </HeadingPairs>
  <TitlesOfParts>
    <vt:vector size="57" baseType="lpstr">
      <vt:lpstr>Volvo Group Trucks Technology</vt:lpstr>
      <vt:lpstr>White_Volvo Group Trucks Technology</vt:lpstr>
      <vt:lpstr>Globe</vt:lpstr>
      <vt:lpstr>Bridge</vt:lpstr>
      <vt:lpstr>Volvo Trucks</vt:lpstr>
      <vt:lpstr>Front</vt:lpstr>
      <vt:lpstr>Renault Trucks</vt:lpstr>
      <vt:lpstr>Mack Trucks</vt:lpstr>
      <vt:lpstr>UD Trucks</vt:lpstr>
      <vt:lpstr>Eicher</vt:lpstr>
      <vt:lpstr>Black</vt:lpstr>
      <vt:lpstr>Test Manager tool  “Prepare and Perform Verification and Validation”  </vt:lpstr>
      <vt:lpstr>Why need for change?</vt:lpstr>
      <vt:lpstr>PIM and CR –  adressing similar need of better tool support </vt:lpstr>
      <vt:lpstr>PowerPoint Presentation</vt:lpstr>
      <vt:lpstr>PowerPoint Presentation</vt:lpstr>
      <vt:lpstr>Test Module example - Powertrain</vt:lpstr>
      <vt:lpstr>Vehicle Logger Tool – early draft (eFACTS/RDM)</vt:lpstr>
      <vt:lpstr>PIM PVT step 2 – meta data model</vt:lpstr>
      <vt:lpstr>Example of project/test need</vt:lpstr>
      <vt:lpstr>PowerPoint Presentation</vt:lpstr>
      <vt:lpstr>Test preparation </vt:lpstr>
      <vt:lpstr>RDM – logger/vehicle binding</vt:lpstr>
      <vt:lpstr>eFACTS – logger/vehicle binding</vt:lpstr>
      <vt:lpstr>Example AET/RT test code</vt:lpstr>
      <vt:lpstr>Example – safety test code</vt:lpstr>
      <vt:lpstr>Example PVT today – test cases</vt:lpstr>
      <vt:lpstr>Example PVT – test sequences</vt:lpstr>
      <vt:lpstr>FVV Test Manager? PIM PVT step 2</vt:lpstr>
      <vt:lpstr>PowerPoint Presentation</vt:lpstr>
      <vt:lpstr>Perform, Collect and Follow-up</vt:lpstr>
      <vt:lpstr>Information board – info in work shops</vt:lpstr>
      <vt:lpstr>PIM PVT step 2 – Test Management Flow</vt:lpstr>
      <vt:lpstr>PIM PVT step 2 - Actors</vt:lpstr>
      <vt:lpstr>GUI example – in vehicle</vt:lpstr>
      <vt:lpstr>PowerPoint Presentation</vt:lpstr>
      <vt:lpstr>Fault report</vt:lpstr>
      <vt:lpstr>TC failed</vt:lpstr>
      <vt:lpstr>Fault report</vt:lpstr>
      <vt:lpstr>PowerPoint Presentation</vt:lpstr>
      <vt:lpstr>PowerPoint Presentation</vt:lpstr>
      <vt:lpstr>Test Vehicle Viewer</vt:lpstr>
      <vt:lpstr>PowerPoint Presentation</vt:lpstr>
      <vt:lpstr>PowerPoint Presentation</vt:lpstr>
      <vt:lpstr>PROTUS – Diary  PROTOM Diary</vt:lpstr>
      <vt:lpstr>PowerPoint Presentation</vt:lpstr>
      <vt:lpstr>Analyze, Document &amp; Share</vt:lpstr>
      <vt:lpstr>eFACTS</vt:lpstr>
      <vt:lpstr>PROTUS</vt:lpstr>
      <vt:lpstr>Test finish - reports</vt:lpstr>
      <vt:lpstr>PowerPoint Presentation</vt:lpstr>
      <vt:lpstr>Test finish - reports</vt:lpstr>
      <vt:lpstr>Upload of data – Example STEF</vt:lpstr>
      <vt:lpstr>Why need for change?</vt:lpstr>
      <vt:lpstr>What projects steps are needed?</vt:lpstr>
      <vt:lpstr>Recommendation – Lesson Learned</vt:lpstr>
      <vt:lpstr>Test Manager Capability -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2015-03-19T14:41:35Z</dcterms:created>
  <dcterms:modified xsi:type="dcterms:W3CDTF">2016-10-29T06:29:58Z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0x010100F5D22A0F54644B60B76DBD3C406B0C430069331BCF084041B0BC2714B20175F4F700E63FD17127DB9840AEAB4ACC6807F378</vt:lpwstr>
  </property>
  <property fmtid="{D5CDD505-2E9C-101B-9397-08002B2CF9AE}" pid="3" name="new_cwpid">
    <vt:lpwstr>443e9234-7459-4847-9747-9a531987d805</vt:lpwstr>
  </property>
</Properties>
</file>