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858" r:id="rId4"/>
  </p:sldMasterIdLst>
  <p:notesMasterIdLst>
    <p:notesMasterId r:id="rId42"/>
  </p:notesMasterIdLst>
  <p:handoutMasterIdLst>
    <p:handoutMasterId r:id="rId43"/>
  </p:handoutMasterIdLst>
  <p:sldIdLst>
    <p:sldId id="367" r:id="rId5"/>
    <p:sldId id="315" r:id="rId6"/>
    <p:sldId id="317" r:id="rId7"/>
    <p:sldId id="318" r:id="rId8"/>
    <p:sldId id="378" r:id="rId9"/>
    <p:sldId id="379" r:id="rId10"/>
    <p:sldId id="380" r:id="rId11"/>
    <p:sldId id="320" r:id="rId12"/>
    <p:sldId id="321" r:id="rId13"/>
    <p:sldId id="322" r:id="rId14"/>
    <p:sldId id="323" r:id="rId15"/>
    <p:sldId id="363" r:id="rId16"/>
    <p:sldId id="325" r:id="rId17"/>
    <p:sldId id="364" r:id="rId18"/>
    <p:sldId id="326" r:id="rId19"/>
    <p:sldId id="327" r:id="rId20"/>
    <p:sldId id="369" r:id="rId21"/>
    <p:sldId id="370" r:id="rId22"/>
    <p:sldId id="375" r:id="rId23"/>
    <p:sldId id="371" r:id="rId24"/>
    <p:sldId id="374" r:id="rId25"/>
    <p:sldId id="372" r:id="rId26"/>
    <p:sldId id="334" r:id="rId27"/>
    <p:sldId id="335" r:id="rId28"/>
    <p:sldId id="336" r:id="rId29"/>
    <p:sldId id="340" r:id="rId30"/>
    <p:sldId id="341" r:id="rId31"/>
    <p:sldId id="368" r:id="rId32"/>
    <p:sldId id="344" r:id="rId33"/>
    <p:sldId id="346" r:id="rId34"/>
    <p:sldId id="365" r:id="rId35"/>
    <p:sldId id="366" r:id="rId36"/>
    <p:sldId id="351" r:id="rId37"/>
    <p:sldId id="353" r:id="rId38"/>
    <p:sldId id="354" r:id="rId39"/>
    <p:sldId id="356" r:id="rId40"/>
    <p:sldId id="357" r:id="rId41"/>
  </p:sldIdLst>
  <p:sldSz cx="9144000" cy="6858000" type="screen4x3"/>
  <p:notesSz cx="6834188" cy="9979025"/>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chieved" id="{53125826-91FA-4EC9-984D-00BFA54047A0}">
          <p14:sldIdLst>
            <p14:sldId id="367"/>
          </p14:sldIdLst>
        </p14:section>
        <p14:section name="Default Section" id="{B122C94B-C800-4D90-98C3-037294480E0B}">
          <p14:sldIdLst>
            <p14:sldId id="315"/>
            <p14:sldId id="317"/>
            <p14:sldId id="318"/>
            <p14:sldId id="378"/>
            <p14:sldId id="379"/>
            <p14:sldId id="380"/>
          </p14:sldIdLst>
        </p14:section>
        <p14:section name="Bus. Objectives Mgmt" id="{4C71A567-EB9C-46D8-9D88-1ACD009CA350}">
          <p14:sldIdLst>
            <p14:sldId id="320"/>
            <p14:sldId id="321"/>
            <p14:sldId id="322"/>
            <p14:sldId id="323"/>
            <p14:sldId id="363"/>
            <p14:sldId id="325"/>
            <p14:sldId id="364"/>
          </p14:sldIdLst>
        </p14:section>
        <p14:section name="Solution Mgmt" id="{1768BF53-F22A-4B78-95EF-9D132424EC38}">
          <p14:sldIdLst>
            <p14:sldId id="326"/>
            <p14:sldId id="327"/>
            <p14:sldId id="369"/>
            <p14:sldId id="370"/>
            <p14:sldId id="375"/>
            <p14:sldId id="371"/>
            <p14:sldId id="374"/>
            <p14:sldId id="372"/>
          </p14:sldIdLst>
        </p14:section>
        <p14:section name="Bus. Change Mgmt" id="{0643DC7E-F35C-45DB-8CAC-107539BD8467}">
          <p14:sldIdLst>
            <p14:sldId id="334"/>
            <p14:sldId id="335"/>
            <p14:sldId id="336"/>
          </p14:sldIdLst>
        </p14:section>
        <p14:section name="Project Control" id="{9A876D30-B412-422D-A581-78F7AAC7F6F1}">
          <p14:sldIdLst>
            <p14:sldId id="340"/>
            <p14:sldId id="341"/>
            <p14:sldId id="368"/>
            <p14:sldId id="344"/>
            <p14:sldId id="346"/>
            <p14:sldId id="365"/>
            <p14:sldId id="366"/>
            <p14:sldId id="351"/>
          </p14:sldIdLst>
        </p14:section>
        <p14:section name="Decisions" id="{A5A21EB1-946B-468F-A97B-FF54EB737CCC}">
          <p14:sldIdLst>
            <p14:sldId id="353"/>
            <p14:sldId id="354"/>
            <p14:sldId id="356"/>
            <p14:sldId id="357"/>
          </p14:sldIdLst>
        </p14:section>
        <p14:section name="Appendix" id="{4F86104A-3E0A-48DF-A0F0-C2107F2597AD}">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6791"/>
    <a:srgbClr val="B8A9C1"/>
    <a:srgbClr val="CE3964"/>
    <a:srgbClr val="627890"/>
    <a:srgbClr val="70427B"/>
    <a:srgbClr val="6B6B6B"/>
    <a:srgbClr val="FF0000"/>
    <a:srgbClr val="FFCC00"/>
    <a:srgbClr val="008000"/>
    <a:srgbClr val="B1BC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00" autoAdjust="0"/>
    <p:restoredTop sz="96803" autoAdjust="0"/>
  </p:normalViewPr>
  <p:slideViewPr>
    <p:cSldViewPr snapToGrid="0">
      <p:cViewPr>
        <p:scale>
          <a:sx n="80" d="100"/>
          <a:sy n="80" d="100"/>
        </p:scale>
        <p:origin x="-1302" y="270"/>
      </p:cViewPr>
      <p:guideLst>
        <p:guide orient="horz" pos="1252"/>
        <p:guide orient="horz" pos="809"/>
        <p:guide orient="horz" pos="3709"/>
        <p:guide orient="horz" pos="425"/>
        <p:guide orient="horz" pos="1027"/>
        <p:guide pos="2880"/>
        <p:guide pos="272"/>
        <p:guide pos="5601"/>
      </p:guideLst>
    </p:cSldViewPr>
  </p:slideViewPr>
  <p:outlineViewPr>
    <p:cViewPr>
      <p:scale>
        <a:sx n="33" d="100"/>
        <a:sy n="33" d="100"/>
      </p:scale>
      <p:origin x="0" y="438"/>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65" d="100"/>
          <a:sy n="65" d="100"/>
        </p:scale>
        <p:origin x="-1554" y="-72"/>
      </p:cViewPr>
      <p:guideLst>
        <p:guide orient="horz" pos="3143"/>
        <p:guide pos="215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62275" cy="498475"/>
          </a:xfrm>
          <a:prstGeom prst="rect">
            <a:avLst/>
          </a:prstGeom>
        </p:spPr>
        <p:txBody>
          <a:bodyPr vert="horz" lIns="91440" tIns="45720" rIns="91440" bIns="45720" rtlCol="0"/>
          <a:lstStyle>
            <a:lvl1pPr algn="l">
              <a:defRPr sz="1200"/>
            </a:lvl1pPr>
          </a:lstStyle>
          <a:p>
            <a:endParaRPr lang="sv-SE" sz="1100">
              <a:latin typeface="Arial" pitchFamily="34" charset="0"/>
              <a:cs typeface="Arial" pitchFamily="34" charset="0"/>
            </a:endParaRPr>
          </a:p>
        </p:txBody>
      </p:sp>
      <p:sp>
        <p:nvSpPr>
          <p:cNvPr id="3" name="Date Placeholder 2"/>
          <p:cNvSpPr>
            <a:spLocks noGrp="1"/>
          </p:cNvSpPr>
          <p:nvPr>
            <p:ph type="dt" sz="quarter" idx="1"/>
          </p:nvPr>
        </p:nvSpPr>
        <p:spPr>
          <a:xfrm>
            <a:off x="3871913" y="0"/>
            <a:ext cx="2960687" cy="498475"/>
          </a:xfrm>
          <a:prstGeom prst="rect">
            <a:avLst/>
          </a:prstGeom>
        </p:spPr>
        <p:txBody>
          <a:bodyPr vert="horz" lIns="91440" tIns="45720" rIns="91440" bIns="45720" rtlCol="0"/>
          <a:lstStyle>
            <a:lvl1pPr algn="r">
              <a:defRPr sz="1200"/>
            </a:lvl1pPr>
          </a:lstStyle>
          <a:p>
            <a:fld id="{2E32AD0D-FCE4-4AC3-80E4-391363750BC0}" type="datetimeFigureOut">
              <a:rPr lang="sv-SE" sz="1100" smtClean="0">
                <a:latin typeface="Arial" pitchFamily="34" charset="0"/>
                <a:cs typeface="Arial" pitchFamily="34" charset="0"/>
              </a:rPr>
              <a:pPr/>
              <a:t>2017-01-12</a:t>
            </a:fld>
            <a:endParaRPr lang="sv-SE" sz="1100">
              <a:latin typeface="Arial" pitchFamily="34" charset="0"/>
              <a:cs typeface="Arial" pitchFamily="34" charset="0"/>
            </a:endParaRPr>
          </a:p>
        </p:txBody>
      </p:sp>
      <p:sp>
        <p:nvSpPr>
          <p:cNvPr id="4" name="Footer Placeholder 3"/>
          <p:cNvSpPr>
            <a:spLocks noGrp="1"/>
          </p:cNvSpPr>
          <p:nvPr>
            <p:ph type="ftr" sz="quarter" idx="2"/>
          </p:nvPr>
        </p:nvSpPr>
        <p:spPr>
          <a:xfrm>
            <a:off x="0" y="9478963"/>
            <a:ext cx="2962275" cy="498475"/>
          </a:xfrm>
          <a:prstGeom prst="rect">
            <a:avLst/>
          </a:prstGeom>
        </p:spPr>
        <p:txBody>
          <a:bodyPr vert="horz" lIns="91440" tIns="45720" rIns="91440" bIns="45720" rtlCol="0" anchor="b"/>
          <a:lstStyle>
            <a:lvl1pPr algn="l">
              <a:defRPr sz="1200"/>
            </a:lvl1pPr>
          </a:lstStyle>
          <a:p>
            <a:endParaRPr lang="sv-SE" sz="1100">
              <a:latin typeface="Arial" pitchFamily="34" charset="0"/>
              <a:cs typeface="Arial" pitchFamily="34" charset="0"/>
            </a:endParaRPr>
          </a:p>
        </p:txBody>
      </p:sp>
      <p:sp>
        <p:nvSpPr>
          <p:cNvPr id="5" name="Slide Number Placeholder 4"/>
          <p:cNvSpPr>
            <a:spLocks noGrp="1"/>
          </p:cNvSpPr>
          <p:nvPr>
            <p:ph type="sldNum" sz="quarter" idx="3"/>
          </p:nvPr>
        </p:nvSpPr>
        <p:spPr>
          <a:xfrm>
            <a:off x="3871913" y="9478963"/>
            <a:ext cx="2960687" cy="498475"/>
          </a:xfrm>
          <a:prstGeom prst="rect">
            <a:avLst/>
          </a:prstGeom>
        </p:spPr>
        <p:txBody>
          <a:bodyPr vert="horz" lIns="91440" tIns="45720" rIns="91440" bIns="45720" rtlCol="0" anchor="b"/>
          <a:lstStyle>
            <a:lvl1pPr algn="r">
              <a:defRPr sz="1200"/>
            </a:lvl1pPr>
          </a:lstStyle>
          <a:p>
            <a:fld id="{04EFD27F-DCDB-4D3B-B6DE-946B7D4F34DB}" type="slidenum">
              <a:rPr lang="sv-SE" sz="1100" smtClean="0">
                <a:latin typeface="Arial" pitchFamily="34" charset="0"/>
                <a:cs typeface="Arial" pitchFamily="34" charset="0"/>
              </a:rPr>
              <a:pPr/>
              <a:t>‹#›</a:t>
            </a:fld>
            <a:endParaRPr lang="sv-SE" sz="1100">
              <a:latin typeface="Arial" pitchFamily="34" charset="0"/>
              <a:cs typeface="Arial" pitchFamily="34" charset="0"/>
            </a:endParaRPr>
          </a:p>
        </p:txBody>
      </p:sp>
    </p:spTree>
    <p:extLst>
      <p:ext uri="{BB962C8B-B14F-4D97-AF65-F5344CB8AC3E}">
        <p14:creationId xmlns:p14="http://schemas.microsoft.com/office/powerpoint/2010/main" val="184438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61481" cy="498951"/>
          </a:xfrm>
          <a:prstGeom prst="rect">
            <a:avLst/>
          </a:prstGeom>
        </p:spPr>
        <p:txBody>
          <a:bodyPr vert="horz" lIns="91440" tIns="45720" rIns="91440" bIns="45720" rtlCol="0"/>
          <a:lstStyle>
            <a:lvl1pPr algn="l">
              <a:defRPr sz="1100">
                <a:latin typeface="Arial" pitchFamily="34" charset="0"/>
                <a:cs typeface="Arial" pitchFamily="34" charset="0"/>
              </a:defRPr>
            </a:lvl1pPr>
          </a:lstStyle>
          <a:p>
            <a:endParaRPr lang="sv-SE"/>
          </a:p>
        </p:txBody>
      </p:sp>
      <p:sp>
        <p:nvSpPr>
          <p:cNvPr id="3" name="Date Placeholder 2"/>
          <p:cNvSpPr>
            <a:spLocks noGrp="1"/>
          </p:cNvSpPr>
          <p:nvPr>
            <p:ph type="dt" idx="1"/>
          </p:nvPr>
        </p:nvSpPr>
        <p:spPr>
          <a:xfrm>
            <a:off x="3871125" y="0"/>
            <a:ext cx="2961481" cy="498951"/>
          </a:xfrm>
          <a:prstGeom prst="rect">
            <a:avLst/>
          </a:prstGeom>
        </p:spPr>
        <p:txBody>
          <a:bodyPr vert="horz" lIns="91440" tIns="45720" rIns="91440" bIns="45720" rtlCol="0"/>
          <a:lstStyle>
            <a:lvl1pPr algn="r">
              <a:defRPr sz="1100">
                <a:latin typeface="Arial" pitchFamily="34" charset="0"/>
                <a:cs typeface="Arial" pitchFamily="34" charset="0"/>
              </a:defRPr>
            </a:lvl1pPr>
          </a:lstStyle>
          <a:p>
            <a:fld id="{B35A79AD-8434-4456-9B6E-2D4F4A74A796}" type="datetimeFigureOut">
              <a:rPr lang="sv-SE" smtClean="0"/>
              <a:pPr/>
              <a:t>2017-01-12</a:t>
            </a:fld>
            <a:endParaRPr lang="sv-SE"/>
          </a:p>
        </p:txBody>
      </p:sp>
      <p:sp>
        <p:nvSpPr>
          <p:cNvPr id="4" name="Slide Image Placeholder 3"/>
          <p:cNvSpPr>
            <a:spLocks noGrp="1" noRot="1" noChangeAspect="1"/>
          </p:cNvSpPr>
          <p:nvPr>
            <p:ph type="sldImg" idx="2"/>
          </p:nvPr>
        </p:nvSpPr>
        <p:spPr>
          <a:xfrm>
            <a:off x="922338" y="747713"/>
            <a:ext cx="4991100" cy="3743325"/>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3419" y="4740037"/>
            <a:ext cx="5467350" cy="4490561"/>
          </a:xfrm>
          <a:prstGeom prst="rect">
            <a:avLst/>
          </a:prstGeom>
        </p:spPr>
        <p:txBody>
          <a:bodyPr vert="horz" lIns="91440" tIns="45720" rIns="91440" bIns="45720" rtlCol="0"/>
          <a:lstStyle/>
          <a:p>
            <a:pPr lvl="0"/>
            <a:r>
              <a:rPr lang="en-US" smtClean="0"/>
              <a:t>Click to edit Master text styles</a:t>
            </a:r>
          </a:p>
        </p:txBody>
      </p:sp>
      <p:sp>
        <p:nvSpPr>
          <p:cNvPr id="6" name="Footer Placeholder 5"/>
          <p:cNvSpPr>
            <a:spLocks noGrp="1"/>
          </p:cNvSpPr>
          <p:nvPr>
            <p:ph type="ftr" sz="quarter" idx="4"/>
          </p:nvPr>
        </p:nvSpPr>
        <p:spPr>
          <a:xfrm>
            <a:off x="0" y="9478342"/>
            <a:ext cx="2961481" cy="498951"/>
          </a:xfrm>
          <a:prstGeom prst="rect">
            <a:avLst/>
          </a:prstGeom>
        </p:spPr>
        <p:txBody>
          <a:bodyPr vert="horz" lIns="91440" tIns="45720" rIns="91440" bIns="45720" rtlCol="0" anchor="b"/>
          <a:lstStyle>
            <a:lvl1pPr algn="l">
              <a:defRPr sz="1100">
                <a:latin typeface="Arial" pitchFamily="34" charset="0"/>
                <a:cs typeface="Arial" pitchFamily="34" charset="0"/>
              </a:defRPr>
            </a:lvl1pPr>
          </a:lstStyle>
          <a:p>
            <a:endParaRPr lang="sv-SE"/>
          </a:p>
        </p:txBody>
      </p:sp>
      <p:sp>
        <p:nvSpPr>
          <p:cNvPr id="7" name="Slide Number Placeholder 6"/>
          <p:cNvSpPr>
            <a:spLocks noGrp="1"/>
          </p:cNvSpPr>
          <p:nvPr>
            <p:ph type="sldNum" sz="quarter" idx="5"/>
          </p:nvPr>
        </p:nvSpPr>
        <p:spPr>
          <a:xfrm>
            <a:off x="3871125" y="9478342"/>
            <a:ext cx="2961481" cy="498951"/>
          </a:xfrm>
          <a:prstGeom prst="rect">
            <a:avLst/>
          </a:prstGeom>
        </p:spPr>
        <p:txBody>
          <a:bodyPr vert="horz" lIns="91440" tIns="45720" rIns="91440" bIns="45720" rtlCol="0" anchor="b"/>
          <a:lstStyle>
            <a:lvl1pPr algn="r">
              <a:defRPr sz="1100">
                <a:latin typeface="Arial" pitchFamily="34" charset="0"/>
                <a:cs typeface="Arial" pitchFamily="34" charset="0"/>
              </a:defRPr>
            </a:lvl1pPr>
          </a:lstStyle>
          <a:p>
            <a:fld id="{68186CD8-2B5F-47D2-B024-698315872481}" type="slidenum">
              <a:rPr lang="sv-SE" smtClean="0"/>
              <a:pPr/>
              <a:t>‹#›</a:t>
            </a:fld>
            <a:endParaRPr lang="sv-SE"/>
          </a:p>
        </p:txBody>
      </p:sp>
    </p:spTree>
    <p:extLst>
      <p:ext uri="{BB962C8B-B14F-4D97-AF65-F5344CB8AC3E}">
        <p14:creationId xmlns:p14="http://schemas.microsoft.com/office/powerpoint/2010/main" val="4044230710"/>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1000"/>
      </a:spcBef>
      <a:defRPr sz="1200" kern="1200">
        <a:solidFill>
          <a:schemeClr val="tx1"/>
        </a:solidFill>
        <a:latin typeface="Arial" pitchFamily="34" charset="0"/>
        <a:ea typeface="+mn-ea"/>
        <a:cs typeface="Arial" pitchFamily="34" charset="0"/>
      </a:defRPr>
    </a:lvl1pPr>
    <a:lvl2pPr marL="457200" algn="l" defTabSz="914400" rtl="0" eaLnBrk="1" latinLnBrk="0" hangingPunct="1">
      <a:defRPr sz="1200" kern="1200">
        <a:solidFill>
          <a:schemeClr val="tx1"/>
        </a:solidFill>
        <a:latin typeface="Arial" pitchFamily="34" charset="0"/>
        <a:ea typeface="+mn-ea"/>
        <a:cs typeface="Arial" pitchFamily="34" charset="0"/>
      </a:defRPr>
    </a:lvl2pPr>
    <a:lvl3pPr marL="914400" algn="l" defTabSz="914400" rtl="0" eaLnBrk="1" latinLnBrk="0" hangingPunct="1">
      <a:defRPr sz="1200" kern="1200">
        <a:solidFill>
          <a:schemeClr val="tx1"/>
        </a:solidFill>
        <a:latin typeface="Arial" pitchFamily="34" charset="0"/>
        <a:ea typeface="+mn-ea"/>
        <a:cs typeface="Arial" pitchFamily="34" charset="0"/>
      </a:defRPr>
    </a:lvl3pPr>
    <a:lvl4pPr marL="1371600" algn="l" defTabSz="914400" rtl="0" eaLnBrk="1" latinLnBrk="0" hangingPunct="1">
      <a:defRPr sz="1200" kern="1200">
        <a:solidFill>
          <a:schemeClr val="tx1"/>
        </a:solidFill>
        <a:latin typeface="Arial" pitchFamily="34" charset="0"/>
        <a:ea typeface="+mn-ea"/>
        <a:cs typeface="Arial" pitchFamily="34" charset="0"/>
      </a:defRPr>
    </a:lvl4pPr>
    <a:lvl5pPr marL="1828800" algn="l" defTabSz="914400" rtl="0" eaLnBrk="1" latinLnBrk="0" hangingPunct="1">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7713"/>
            <a:ext cx="4992688" cy="37433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FF7581-06EB-4D6B-B401-FC8696DF45A0}" type="slidenum">
              <a:rPr lang="sv-SE" smtClean="0"/>
              <a:pPr/>
              <a:t>1</a:t>
            </a:fld>
            <a:endParaRPr lang="sv-SE"/>
          </a:p>
        </p:txBody>
      </p:sp>
    </p:spTree>
    <p:extLst>
      <p:ext uri="{BB962C8B-B14F-4D97-AF65-F5344CB8AC3E}">
        <p14:creationId xmlns:p14="http://schemas.microsoft.com/office/powerpoint/2010/main" val="3687869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a:p>
        </p:txBody>
      </p:sp>
      <p:sp>
        <p:nvSpPr>
          <p:cNvPr id="4" name="Slide Number Placeholder 3"/>
          <p:cNvSpPr>
            <a:spLocks noGrp="1"/>
          </p:cNvSpPr>
          <p:nvPr>
            <p:ph type="sldNum" sz="quarter" idx="10"/>
          </p:nvPr>
        </p:nvSpPr>
        <p:spPr/>
        <p:txBody>
          <a:bodyPr/>
          <a:lstStyle/>
          <a:p>
            <a:fld id="{68186CD8-2B5F-47D2-B024-698315872481}" type="slidenum">
              <a:rPr lang="sv-SE" smtClean="0"/>
              <a:pPr/>
              <a:t>2</a:t>
            </a:fld>
            <a:endParaRPr lang="sv-SE"/>
          </a:p>
        </p:txBody>
      </p:sp>
    </p:spTree>
    <p:extLst>
      <p:ext uri="{BB962C8B-B14F-4D97-AF65-F5344CB8AC3E}">
        <p14:creationId xmlns:p14="http://schemas.microsoft.com/office/powerpoint/2010/main" val="2981006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p:spPr>
        <p:txBody>
          <a:bodyPr/>
          <a:lstStyle/>
          <a:p>
            <a:endParaRPr lang="en-US" altLang="en-US" dirty="0" smtClean="0"/>
          </a:p>
        </p:txBody>
      </p:sp>
      <p:sp>
        <p:nvSpPr>
          <p:cNvPr id="29700"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62CC3516-7DBC-45DF-A3B5-B24CC152B106}" type="slidenum">
              <a:rPr lang="sv-SE" altLang="en-US" smtClean="0">
                <a:solidFill>
                  <a:srgbClr val="000000"/>
                </a:solidFill>
              </a:rPr>
              <a:pPr eaLnBrk="1" hangingPunct="1">
                <a:spcBef>
                  <a:spcPct val="0"/>
                </a:spcBef>
              </a:pPr>
              <a:t>5</a:t>
            </a:fld>
            <a:endParaRPr lang="sv-SE" altLang="en-US" smtClean="0">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p:spPr>
        <p:txBody>
          <a:bodyPr/>
          <a:lstStyle/>
          <a:p>
            <a:endParaRPr lang="en-US" altLang="en-US" smtClean="0"/>
          </a:p>
        </p:txBody>
      </p:sp>
      <p:sp>
        <p:nvSpPr>
          <p:cNvPr id="29700"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62CC3516-7DBC-45DF-A3B5-B24CC152B106}" type="slidenum">
              <a:rPr lang="sv-SE" altLang="en-US" smtClean="0">
                <a:solidFill>
                  <a:srgbClr val="000000"/>
                </a:solidFill>
              </a:rPr>
              <a:pPr eaLnBrk="1" hangingPunct="1">
                <a:spcBef>
                  <a:spcPct val="0"/>
                </a:spcBef>
              </a:pPr>
              <a:t>6</a:t>
            </a:fld>
            <a:endParaRPr lang="sv-SE" altLang="en-US" smtClean="0">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Ability of KPI to measure business value: Does the KPI makes it possible</a:t>
            </a:r>
            <a:r>
              <a:rPr lang="en-GB" baseline="0" dirty="0" smtClean="0"/>
              <a:t> to measure a business value or needs to be adjusted</a:t>
            </a:r>
            <a:endParaRPr lang="en-GB" dirty="0"/>
          </a:p>
        </p:txBody>
      </p:sp>
      <p:sp>
        <p:nvSpPr>
          <p:cNvPr id="4" name="Slide Number Placeholder 3"/>
          <p:cNvSpPr>
            <a:spLocks noGrp="1"/>
          </p:cNvSpPr>
          <p:nvPr>
            <p:ph type="sldNum" sz="quarter" idx="10"/>
          </p:nvPr>
        </p:nvSpPr>
        <p:spPr/>
        <p:txBody>
          <a:bodyPr/>
          <a:lstStyle/>
          <a:p>
            <a:fld id="{68186CD8-2B5F-47D2-B024-698315872481}" type="slidenum">
              <a:rPr lang="sv-SE" smtClean="0"/>
              <a:pPr/>
              <a:t>14</a:t>
            </a:fld>
            <a:endParaRPr lang="sv-SE"/>
          </a:p>
        </p:txBody>
      </p:sp>
    </p:spTree>
    <p:extLst>
      <p:ext uri="{BB962C8B-B14F-4D97-AF65-F5344CB8AC3E}">
        <p14:creationId xmlns:p14="http://schemas.microsoft.com/office/powerpoint/2010/main" val="18534381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0" y="3705225"/>
            <a:ext cx="7737475" cy="1143000"/>
          </a:xfrm>
        </p:spPr>
        <p:txBody>
          <a:bodyPr/>
          <a:lstStyle>
            <a:lvl1pPr algn="ctr">
              <a:defRPr/>
            </a:lvl1pPr>
          </a:lstStyle>
          <a:p>
            <a:pPr lvl="0"/>
            <a:r>
              <a:rPr lang="en-US" noProof="0" dirty="0" smtClean="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smtClean="0"/>
              <a:t>Click to edit Master subtitle style</a:t>
            </a:r>
          </a:p>
        </p:txBody>
      </p:sp>
      <p:pic>
        <p:nvPicPr>
          <p:cNvPr id="61461" name="Picture 21"/>
          <p:cNvPicPr preferRelativeResize="0">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9100" y="1965325"/>
            <a:ext cx="5738813"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661020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Volvo - Full Slide Pictur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7A990D02-3A8A-4F7A-9A3A-80EC38C13FD5}" type="slidenum">
              <a:rPr lang="en-US" smtClean="0">
                <a:solidFill>
                  <a:srgbClr val="000000"/>
                </a:solidFill>
              </a:rPr>
              <a:pPr/>
              <a:t>‹#›</a:t>
            </a:fld>
            <a:endParaRPr lang="en-US" dirty="0">
              <a:solidFill>
                <a:srgbClr val="000000"/>
              </a:solidFill>
            </a:endParaRPr>
          </a:p>
        </p:txBody>
      </p:sp>
      <p:sp>
        <p:nvSpPr>
          <p:cNvPr id="5" name="Date Placeholder 4"/>
          <p:cNvSpPr>
            <a:spLocks noGrp="1"/>
          </p:cNvSpPr>
          <p:nvPr>
            <p:ph type="dt" sz="half" idx="12"/>
          </p:nvPr>
        </p:nvSpPr>
        <p:spPr/>
        <p:txBody>
          <a:bodyPr/>
          <a:lstStyle/>
          <a:p>
            <a:fld id="{C44848B2-B479-4D7C-903E-C2D2C9C72DF6}" type="datetime1">
              <a:rPr lang="en-GB" smtClean="0">
                <a:solidFill>
                  <a:srgbClr val="000000"/>
                </a:solidFill>
              </a:rPr>
              <a:t>12/01/2017</a:t>
            </a:fld>
            <a:endParaRPr lang="en-US" dirty="0">
              <a:solidFill>
                <a:srgbClr val="000000"/>
              </a:solidFill>
            </a:endParaRPr>
          </a:p>
        </p:txBody>
      </p:sp>
      <p:sp>
        <p:nvSpPr>
          <p:cNvPr id="6" name="Rectangle 6"/>
          <p:cNvSpPr>
            <a:spLocks noGrp="1"/>
          </p:cNvSpPr>
          <p:nvPr>
            <p:ph type="pic" sz="quarter" idx="13"/>
          </p:nvPr>
        </p:nvSpPr>
        <p:spPr>
          <a:xfrm>
            <a:off x="0" y="-1"/>
            <a:ext cx="9144000" cy="6130925"/>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1"/>
          <a:lstStyle>
            <a:lvl1pPr marL="0" indent="0" algn="ctr">
              <a:buFontTx/>
              <a:buNone/>
              <a:defRPr>
                <a:solidFill>
                  <a:schemeClr val="tx1"/>
                </a:solidFill>
              </a:defRPr>
            </a:lvl1pPr>
            <a:extLst/>
          </a:lstStyle>
          <a:p>
            <a:pPr lvl="0"/>
            <a:r>
              <a:rPr lang="en-US" noProof="0" dirty="0" smtClean="0"/>
              <a:t>Click icon to add picture</a:t>
            </a:r>
            <a:endParaRPr lang="en-US" noProof="0" dirty="0"/>
          </a:p>
        </p:txBody>
      </p:sp>
      <p:sp>
        <p:nvSpPr>
          <p:cNvPr id="2" name="Title 1"/>
          <p:cNvSpPr>
            <a:spLocks noGrp="1"/>
          </p:cNvSpPr>
          <p:nvPr>
            <p:ph type="title"/>
          </p:nvPr>
        </p:nvSpPr>
        <p:spPr/>
        <p:txBody>
          <a:body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121300222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582C05-9C9A-457E-905C-196882F58C14}" type="datetime1">
              <a:rPr lang="en-GB" smtClean="0"/>
              <a:t>12/01/2017</a:t>
            </a:fld>
            <a:endParaRPr lang="en-US"/>
          </a:p>
        </p:txBody>
      </p:sp>
      <p:sp>
        <p:nvSpPr>
          <p:cNvPr id="8" name="Footer Placeholder 7"/>
          <p:cNvSpPr>
            <a:spLocks noGrp="1"/>
          </p:cNvSpPr>
          <p:nvPr>
            <p:ph type="ftr" sz="quarter" idx="11"/>
          </p:nvPr>
        </p:nvSpPr>
        <p:spPr/>
        <p:txBody>
          <a:bodyPr/>
          <a:lstStyle/>
          <a:p>
            <a:r>
              <a:rPr lang="en-US" smtClean="0"/>
              <a:t>Test Manager Solution, V&amp;V Portfolio</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34548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4" name="Footer Placeholder 3"/>
          <p:cNvSpPr>
            <a:spLocks noGrp="1"/>
          </p:cNvSpPr>
          <p:nvPr>
            <p:ph type="ftr" sz="quarter" idx="10"/>
          </p:nvPr>
        </p:nvSpPr>
        <p:spPr/>
        <p:txBody>
          <a:bodyPr/>
          <a:lstStyle>
            <a:lvl1pPr>
              <a:defRPr/>
            </a:lvl1pPr>
          </a:lstStyle>
          <a:p>
            <a:r>
              <a:rPr lang="en-US" smtClean="0">
                <a:solidFill>
                  <a:srgbClr val="000000"/>
                </a:solidFill>
              </a:rPr>
              <a:t>Test Manager Solution, V&amp;V Portfolio</a:t>
            </a:r>
            <a:endParaRPr lang="en-US" dirty="0">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smtClean="0">
                <a:solidFill>
                  <a:srgbClr val="000000"/>
                </a:solidFill>
              </a:rPr>
              <a:pPr/>
              <a:t>‹#›</a:t>
            </a:fld>
            <a:endParaRPr lang="en-US" dirty="0">
              <a:solidFill>
                <a:srgbClr val="000000"/>
              </a:solidFill>
            </a:endParaRPr>
          </a:p>
        </p:txBody>
      </p:sp>
      <p:sp>
        <p:nvSpPr>
          <p:cNvPr id="6" name="Date Placeholder 5"/>
          <p:cNvSpPr>
            <a:spLocks noGrp="1"/>
          </p:cNvSpPr>
          <p:nvPr>
            <p:ph type="dt" sz="half" idx="12"/>
          </p:nvPr>
        </p:nvSpPr>
        <p:spPr/>
        <p:txBody>
          <a:bodyPr/>
          <a:lstStyle>
            <a:lvl1pPr>
              <a:defRPr/>
            </a:lvl1pPr>
          </a:lstStyle>
          <a:p>
            <a:fld id="{D27273D6-0C1F-4024-9DF3-759DC62D49FF}" type="datetime1">
              <a:rPr lang="en-GB" smtClean="0">
                <a:solidFill>
                  <a:srgbClr val="000000"/>
                </a:solidFill>
              </a:rPr>
              <a:t>12/01/2017</a:t>
            </a:fld>
            <a:endParaRPr lang="en-US" dirty="0">
              <a:solidFill>
                <a:srgbClr val="000000"/>
              </a:solidFill>
            </a:endParaRPr>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396044552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Click to edit Master title style</a:t>
            </a:r>
            <a:endParaRPr lang="en-US" noProof="0" dirty="0"/>
          </a:p>
        </p:txBody>
      </p:sp>
      <p:sp>
        <p:nvSpPr>
          <p:cNvPr id="3" name="Footer Placeholder 2"/>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7A990D02-3A8A-4F7A-9A3A-80EC38C13FD5}" type="slidenum">
              <a:rPr lang="en-US" smtClean="0">
                <a:solidFill>
                  <a:srgbClr val="000000"/>
                </a:solidFill>
              </a:rPr>
              <a:pPr/>
              <a:t>‹#›</a:t>
            </a:fld>
            <a:endParaRPr lang="en-US" dirty="0">
              <a:solidFill>
                <a:srgbClr val="000000"/>
              </a:solidFill>
            </a:endParaRPr>
          </a:p>
        </p:txBody>
      </p:sp>
      <p:sp>
        <p:nvSpPr>
          <p:cNvPr id="5" name="Date Placeholder 4"/>
          <p:cNvSpPr>
            <a:spLocks noGrp="1"/>
          </p:cNvSpPr>
          <p:nvPr>
            <p:ph type="dt" sz="half" idx="12"/>
          </p:nvPr>
        </p:nvSpPr>
        <p:spPr/>
        <p:txBody>
          <a:bodyPr/>
          <a:lstStyle/>
          <a:p>
            <a:fld id="{9C66449B-0421-4084-9014-E4590FAF08A2}" type="datetime1">
              <a:rPr lang="en-GB" smtClean="0">
                <a:solidFill>
                  <a:srgbClr val="000000"/>
                </a:solidFill>
              </a:rPr>
              <a:t>12/01/2017</a:t>
            </a:fld>
            <a:endParaRPr lang="en-US" dirty="0">
              <a:solidFill>
                <a:srgbClr val="000000"/>
              </a:solidFill>
            </a:endParaRPr>
          </a:p>
        </p:txBody>
      </p:sp>
      <p:sp>
        <p:nvSpPr>
          <p:cNvPr id="6"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add sub-heading  </a:t>
            </a:r>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3624041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Click to edit Master title style</a:t>
            </a:r>
            <a:endParaRPr lang="en-US" noProof="0" dirty="0"/>
          </a:p>
        </p:txBody>
      </p:sp>
      <p:sp>
        <p:nvSpPr>
          <p:cNvPr id="5" name="Footer Placeholder 4"/>
          <p:cNvSpPr>
            <a:spLocks noGrp="1"/>
          </p:cNvSpPr>
          <p:nvPr>
            <p:ph type="ftr" sz="quarter" idx="10"/>
          </p:nvPr>
        </p:nvSpPr>
        <p:spPr/>
        <p:txBody>
          <a:bodyPr/>
          <a:lstStyle>
            <a:lvl1pPr>
              <a:defRPr/>
            </a:lvl1pPr>
          </a:lstStyle>
          <a:p>
            <a:r>
              <a:rPr lang="en-US" smtClean="0">
                <a:solidFill>
                  <a:srgbClr val="000000"/>
                </a:solidFill>
              </a:rPr>
              <a:t>Test Manager Solution, V&amp;V Portfolio</a:t>
            </a:r>
            <a:endParaRPr lang="en-US" dirty="0">
              <a:solidFill>
                <a:srgbClr val="000000"/>
              </a:solidFill>
            </a:endParaRPr>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smtClean="0">
                <a:solidFill>
                  <a:srgbClr val="000000"/>
                </a:solidFill>
              </a:rPr>
              <a:pPr/>
              <a:t>‹#›</a:t>
            </a:fld>
            <a:endParaRPr lang="en-US" dirty="0">
              <a:solidFill>
                <a:srgbClr val="000000"/>
              </a:solidFill>
            </a:endParaRPr>
          </a:p>
        </p:txBody>
      </p:sp>
      <p:sp>
        <p:nvSpPr>
          <p:cNvPr id="7" name="Date Placeholder 6"/>
          <p:cNvSpPr>
            <a:spLocks noGrp="1"/>
          </p:cNvSpPr>
          <p:nvPr>
            <p:ph type="dt" sz="half" idx="12"/>
          </p:nvPr>
        </p:nvSpPr>
        <p:spPr/>
        <p:txBody>
          <a:bodyPr/>
          <a:lstStyle>
            <a:lvl1pPr>
              <a:defRPr/>
            </a:lvl1pPr>
          </a:lstStyle>
          <a:p>
            <a:fld id="{897ABE93-89B5-4ADD-AFA6-9667BF92083F}" type="datetime1">
              <a:rPr lang="en-GB" smtClean="0">
                <a:solidFill>
                  <a:srgbClr val="000000"/>
                </a:solidFill>
              </a:rPr>
              <a:t>12/01/2017</a:t>
            </a:fld>
            <a:endParaRPr lang="en-US" dirty="0">
              <a:solidFill>
                <a:srgbClr val="000000"/>
              </a:solidFill>
            </a:endParaRPr>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9" name="Content Placeholder 2"/>
          <p:cNvSpPr>
            <a:spLocks noGrp="1"/>
          </p:cNvSpPr>
          <p:nvPr>
            <p:ph idx="13"/>
          </p:nvPr>
        </p:nvSpPr>
        <p:spPr>
          <a:xfrm>
            <a:off x="4536454"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213921744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Click to edit Master title style</a:t>
            </a:r>
            <a:endParaRPr lang="en-US" noProof="0" dirty="0"/>
          </a:p>
        </p:txBody>
      </p:sp>
      <p:sp>
        <p:nvSpPr>
          <p:cNvPr id="3" name="Footer Placeholder 2"/>
          <p:cNvSpPr>
            <a:spLocks noGrp="1"/>
          </p:cNvSpPr>
          <p:nvPr>
            <p:ph type="ftr" sz="quarter" idx="10"/>
          </p:nvPr>
        </p:nvSpPr>
        <p:spPr/>
        <p:txBody>
          <a:bodyPr/>
          <a:lstStyle>
            <a:lvl1pPr>
              <a:defRPr/>
            </a:lvl1pPr>
          </a:lstStyle>
          <a:p>
            <a:r>
              <a:rPr lang="en-US" smtClean="0">
                <a:solidFill>
                  <a:srgbClr val="000000"/>
                </a:solidFill>
              </a:rPr>
              <a:t>Test Manager Solution, V&amp;V Portfolio</a:t>
            </a:r>
            <a:endParaRPr lang="en-US" dirty="0">
              <a:solidFill>
                <a:srgbClr val="000000"/>
              </a:solidFill>
            </a:endParaRPr>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smtClean="0">
                <a:solidFill>
                  <a:srgbClr val="000000"/>
                </a:solidFill>
              </a:rPr>
              <a:pPr/>
              <a:t>‹#›</a:t>
            </a:fld>
            <a:endParaRPr lang="en-US" dirty="0">
              <a:solidFill>
                <a:srgbClr val="000000"/>
              </a:solidFill>
            </a:endParaRPr>
          </a:p>
        </p:txBody>
      </p:sp>
      <p:sp>
        <p:nvSpPr>
          <p:cNvPr id="5" name="Date Placeholder 4"/>
          <p:cNvSpPr>
            <a:spLocks noGrp="1"/>
          </p:cNvSpPr>
          <p:nvPr>
            <p:ph type="dt" sz="half" idx="12"/>
          </p:nvPr>
        </p:nvSpPr>
        <p:spPr/>
        <p:txBody>
          <a:bodyPr/>
          <a:lstStyle>
            <a:lvl1pPr>
              <a:defRPr/>
            </a:lvl1pPr>
          </a:lstStyle>
          <a:p>
            <a:fld id="{200EBD03-22F5-4252-B928-CEEAC216CBD1}" type="datetime1">
              <a:rPr lang="en-GB" smtClean="0">
                <a:solidFill>
                  <a:srgbClr val="000000"/>
                </a:solidFill>
              </a:rPr>
              <a:t>12/01/2017</a:t>
            </a:fld>
            <a:endParaRPr lang="en-US" dirty="0">
              <a:solidFill>
                <a:srgbClr val="000000"/>
              </a:solidFill>
            </a:endParaRPr>
          </a:p>
        </p:txBody>
      </p:sp>
    </p:spTree>
    <p:extLst>
      <p:ext uri="{BB962C8B-B14F-4D97-AF65-F5344CB8AC3E}">
        <p14:creationId xmlns:p14="http://schemas.microsoft.com/office/powerpoint/2010/main" val="337138746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smtClean="0">
                <a:solidFill>
                  <a:srgbClr val="000000"/>
                </a:solidFill>
              </a:rPr>
              <a:t>Test Manager Solution, V&amp;V Portfolio</a:t>
            </a:r>
            <a:endParaRPr lang="en-US" dirty="0">
              <a:solidFill>
                <a:srgbClr val="000000"/>
              </a:solidFill>
            </a:endParaRPr>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smtClean="0">
                <a:solidFill>
                  <a:srgbClr val="000000"/>
                </a:solidFill>
              </a:rPr>
              <a:pPr/>
              <a:t>‹#›</a:t>
            </a:fld>
            <a:endParaRPr lang="en-US" dirty="0">
              <a:solidFill>
                <a:srgbClr val="000000"/>
              </a:solidFill>
            </a:endParaRPr>
          </a:p>
        </p:txBody>
      </p:sp>
      <p:sp>
        <p:nvSpPr>
          <p:cNvPr id="4" name="Date Placeholder 3"/>
          <p:cNvSpPr>
            <a:spLocks noGrp="1"/>
          </p:cNvSpPr>
          <p:nvPr>
            <p:ph type="dt" sz="half" idx="12"/>
          </p:nvPr>
        </p:nvSpPr>
        <p:spPr/>
        <p:txBody>
          <a:bodyPr/>
          <a:lstStyle>
            <a:lvl1pPr>
              <a:defRPr/>
            </a:lvl1pPr>
          </a:lstStyle>
          <a:p>
            <a:fld id="{26220885-0FA8-4E07-BB7B-955CD8E6F9DB}" type="datetime1">
              <a:rPr lang="en-GB" smtClean="0">
                <a:solidFill>
                  <a:srgbClr val="000000"/>
                </a:solidFill>
              </a:rPr>
              <a:t>12/01/2017</a:t>
            </a:fld>
            <a:endParaRPr lang="en-US" dirty="0">
              <a:solidFill>
                <a:srgbClr val="000000"/>
              </a:solidFill>
            </a:endParaRPr>
          </a:p>
        </p:txBody>
      </p:sp>
    </p:spTree>
    <p:extLst>
      <p:ext uri="{BB962C8B-B14F-4D97-AF65-F5344CB8AC3E}">
        <p14:creationId xmlns:p14="http://schemas.microsoft.com/office/powerpoint/2010/main" val="404436197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smtClean="0"/>
              <a:t>Click to edit Master title style</a:t>
            </a:r>
            <a:endParaRPr lang="en-US" noProof="0" dirty="0"/>
          </a:p>
        </p:txBody>
      </p:sp>
      <p:sp>
        <p:nvSpPr>
          <p:cNvPr id="3" name="Footer Placeholder 2"/>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7A990D02-3A8A-4F7A-9A3A-80EC38C13FD5}" type="slidenum">
              <a:rPr lang="en-US" smtClean="0">
                <a:solidFill>
                  <a:srgbClr val="000000"/>
                </a:solidFill>
              </a:rPr>
              <a:pPr/>
              <a:t>‹#›</a:t>
            </a:fld>
            <a:endParaRPr lang="en-US" dirty="0">
              <a:solidFill>
                <a:srgbClr val="000000"/>
              </a:solidFill>
            </a:endParaRPr>
          </a:p>
        </p:txBody>
      </p:sp>
      <p:sp>
        <p:nvSpPr>
          <p:cNvPr id="5" name="Date Placeholder 4"/>
          <p:cNvSpPr>
            <a:spLocks noGrp="1"/>
          </p:cNvSpPr>
          <p:nvPr>
            <p:ph type="dt" sz="half" idx="12"/>
          </p:nvPr>
        </p:nvSpPr>
        <p:spPr/>
        <p:txBody>
          <a:bodyPr/>
          <a:lstStyle/>
          <a:p>
            <a:fld id="{72D7C9E1-EC19-4F0E-A715-FDDB14218C8C}" type="datetime1">
              <a:rPr lang="en-GB" smtClean="0">
                <a:solidFill>
                  <a:srgbClr val="000000"/>
                </a:solidFill>
              </a:rPr>
              <a:t>12/01/2017</a:t>
            </a:fld>
            <a:endParaRPr lang="en-US" dirty="0">
              <a:solidFill>
                <a:srgbClr val="000000"/>
              </a:solidFill>
            </a:endParaRPr>
          </a:p>
        </p:txBody>
      </p:sp>
      <p:sp>
        <p:nvSpPr>
          <p:cNvPr id="6" name="Rectangle 4"/>
          <p:cNvSpPr>
            <a:spLocks noChangeArrowheads="1"/>
          </p:cNvSpPr>
          <p:nvPr/>
        </p:nvSpPr>
        <p:spPr bwMode="auto">
          <a:xfrm>
            <a:off x="-3176" y="1989138"/>
            <a:ext cx="86519"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dirty="0">
              <a:solidFill>
                <a:srgbClr val="000000"/>
              </a:solidFill>
            </a:endParaRPr>
          </a:p>
        </p:txBody>
      </p:sp>
      <p:sp>
        <p:nvSpPr>
          <p:cNvPr id="7" name="Rectangle 6"/>
          <p:cNvSpPr>
            <a:spLocks noGrp="1"/>
          </p:cNvSpPr>
          <p:nvPr>
            <p:ph type="pic" sz="quarter" idx="13"/>
          </p:nvPr>
        </p:nvSpPr>
        <p:spPr>
          <a:xfrm>
            <a:off x="75043"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smtClean="0"/>
          </a:p>
          <a:p>
            <a:pPr lvl="0"/>
            <a:r>
              <a:rPr lang="en-US" noProof="0" dirty="0" smtClean="0"/>
              <a:t>Click icon to add picture</a:t>
            </a:r>
            <a:endParaRPr lang="en-US" noProof="0" dirty="0"/>
          </a:p>
        </p:txBody>
      </p:sp>
      <p:sp>
        <p:nvSpPr>
          <p:cNvPr id="8" name="Content Placeholder 2"/>
          <p:cNvSpPr>
            <a:spLocks noGrp="1"/>
          </p:cNvSpPr>
          <p:nvPr>
            <p:ph idx="1"/>
          </p:nvPr>
        </p:nvSpPr>
        <p:spPr>
          <a:xfrm>
            <a:off x="4323132"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250786407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olvo - Half Slide Pictur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7A990D02-3A8A-4F7A-9A3A-80EC38C13FD5}" type="slidenum">
              <a:rPr lang="en-US" smtClean="0">
                <a:solidFill>
                  <a:srgbClr val="000000"/>
                </a:solidFill>
              </a:rPr>
              <a:pPr/>
              <a:t>‹#›</a:t>
            </a:fld>
            <a:endParaRPr lang="en-US" dirty="0">
              <a:solidFill>
                <a:srgbClr val="000000"/>
              </a:solidFill>
            </a:endParaRPr>
          </a:p>
        </p:txBody>
      </p:sp>
      <p:sp>
        <p:nvSpPr>
          <p:cNvPr id="5" name="Date Placeholder 4"/>
          <p:cNvSpPr>
            <a:spLocks noGrp="1"/>
          </p:cNvSpPr>
          <p:nvPr>
            <p:ph type="dt" sz="half" idx="12"/>
          </p:nvPr>
        </p:nvSpPr>
        <p:spPr/>
        <p:txBody>
          <a:bodyPr/>
          <a:lstStyle/>
          <a:p>
            <a:fld id="{88511AC9-6A8C-4E95-8641-7513FCD99915}" type="datetime1">
              <a:rPr lang="en-GB" smtClean="0">
                <a:solidFill>
                  <a:srgbClr val="000000"/>
                </a:solidFill>
              </a:rPr>
              <a:t>12/01/2017</a:t>
            </a:fld>
            <a:endParaRPr lang="en-US" dirty="0">
              <a:solidFill>
                <a:srgbClr val="000000"/>
              </a:solidFill>
            </a:endParaRPr>
          </a:p>
        </p:txBody>
      </p:sp>
      <p:sp>
        <p:nvSpPr>
          <p:cNvPr id="6" name="Title 1"/>
          <p:cNvSpPr>
            <a:spLocks noGrp="1"/>
          </p:cNvSpPr>
          <p:nvPr>
            <p:ph type="title"/>
          </p:nvPr>
        </p:nvSpPr>
        <p:spPr>
          <a:xfrm>
            <a:off x="319088" y="349884"/>
            <a:ext cx="3961967" cy="1143000"/>
          </a:xfrm>
        </p:spPr>
        <p:txBody>
          <a:bodyPr/>
          <a:lstStyle/>
          <a:p>
            <a:r>
              <a:rPr lang="en-US" noProof="0" dirty="0" smtClean="0"/>
              <a:t>Click to edit Master title style</a:t>
            </a:r>
            <a:endParaRPr lang="en-US" noProof="0" dirty="0"/>
          </a:p>
        </p:txBody>
      </p:sp>
      <p:sp>
        <p:nvSpPr>
          <p:cNvPr id="7" name="Rectangle 6"/>
          <p:cNvSpPr>
            <a:spLocks noGrp="1"/>
          </p:cNvSpPr>
          <p:nvPr>
            <p:ph type="pic" sz="quarter" idx="13"/>
          </p:nvPr>
        </p:nvSpPr>
        <p:spPr>
          <a:xfrm>
            <a:off x="4572000" y="-1"/>
            <a:ext cx="4572000" cy="6130925"/>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0"/>
          <a:lstStyle>
            <a:lvl1pPr marL="0" indent="0" algn="ctr">
              <a:buFontTx/>
              <a:buNone/>
              <a:defRPr>
                <a:solidFill>
                  <a:schemeClr val="tx1"/>
                </a:solidFill>
              </a:defRPr>
            </a:lvl1pPr>
            <a:extLst/>
          </a:lstStyle>
          <a:p>
            <a:pPr lvl="0"/>
            <a:r>
              <a:rPr lang="en-US" noProof="0" dirty="0" smtClean="0"/>
              <a:t>Click icon to add picture</a:t>
            </a:r>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176496953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Volvo - Three Picture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7A990D02-3A8A-4F7A-9A3A-80EC38C13FD5}" type="slidenum">
              <a:rPr lang="en-US" smtClean="0">
                <a:solidFill>
                  <a:srgbClr val="000000"/>
                </a:solidFill>
              </a:rPr>
              <a:pPr/>
              <a:t>‹#›</a:t>
            </a:fld>
            <a:endParaRPr lang="en-US" dirty="0">
              <a:solidFill>
                <a:srgbClr val="000000"/>
              </a:solidFill>
            </a:endParaRPr>
          </a:p>
        </p:txBody>
      </p:sp>
      <p:sp>
        <p:nvSpPr>
          <p:cNvPr id="5" name="Date Placeholder 4"/>
          <p:cNvSpPr>
            <a:spLocks noGrp="1"/>
          </p:cNvSpPr>
          <p:nvPr>
            <p:ph type="dt" sz="half" idx="12"/>
          </p:nvPr>
        </p:nvSpPr>
        <p:spPr/>
        <p:txBody>
          <a:bodyPr/>
          <a:lstStyle/>
          <a:p>
            <a:fld id="{AA0C6373-F019-4885-A4C4-864448A55561}" type="datetime1">
              <a:rPr lang="en-GB" smtClean="0">
                <a:solidFill>
                  <a:srgbClr val="000000"/>
                </a:solidFill>
              </a:rPr>
              <a:t>12/01/2017</a:t>
            </a:fld>
            <a:endParaRPr lang="en-US" dirty="0">
              <a:solidFill>
                <a:srgbClr val="000000"/>
              </a:solidFill>
            </a:endParaRPr>
          </a:p>
        </p:txBody>
      </p:sp>
      <p:sp>
        <p:nvSpPr>
          <p:cNvPr id="7" name="Rectangle 6"/>
          <p:cNvSpPr>
            <a:spLocks noGrp="1"/>
          </p:cNvSpPr>
          <p:nvPr>
            <p:ph type="pic" sz="quarter" idx="13" hasCustomPrompt="1"/>
          </p:nvPr>
        </p:nvSpPr>
        <p:spPr>
          <a:xfrm>
            <a:off x="4572000" y="4100950"/>
            <a:ext cx="4572000" cy="20268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1"/>
          <a:lstStyle>
            <a:lvl1pPr marL="0" indent="0" algn="ctr">
              <a:buFontTx/>
              <a:buNone/>
              <a:defRPr>
                <a:solidFill>
                  <a:schemeClr val="tx1"/>
                </a:solidFill>
              </a:defRPr>
            </a:lvl1pPr>
            <a:extLst/>
          </a:lstStyle>
          <a:p>
            <a:pPr lvl="0"/>
            <a:r>
              <a:rPr lang="en-US" noProof="0" dirty="0" smtClean="0"/>
              <a:t>Click icon to add third picture</a:t>
            </a:r>
            <a:endParaRPr lang="en-US" noProof="0" dirty="0"/>
          </a:p>
        </p:txBody>
      </p:sp>
      <p:sp>
        <p:nvSpPr>
          <p:cNvPr id="9" name="Rectangle 6"/>
          <p:cNvSpPr>
            <a:spLocks noGrp="1"/>
          </p:cNvSpPr>
          <p:nvPr>
            <p:ph type="pic" sz="quarter" idx="15" hasCustomPrompt="1"/>
          </p:nvPr>
        </p:nvSpPr>
        <p:spPr>
          <a:xfrm>
            <a:off x="4572000" y="0"/>
            <a:ext cx="4572000" cy="20268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1"/>
          <a:lstStyle>
            <a:lvl1pPr marL="0" indent="0" algn="ctr">
              <a:buFontTx/>
              <a:buNone/>
              <a:defRPr>
                <a:solidFill>
                  <a:schemeClr val="tx1"/>
                </a:solidFill>
              </a:defRPr>
            </a:lvl1pPr>
            <a:extLst/>
          </a:lstStyle>
          <a:p>
            <a:pPr lvl="0"/>
            <a:r>
              <a:rPr lang="en-US" noProof="0" dirty="0" smtClean="0"/>
              <a:t>Click icon to add first picture</a:t>
            </a:r>
            <a:endParaRPr lang="en-US" noProof="0" dirty="0"/>
          </a:p>
        </p:txBody>
      </p:sp>
      <p:sp>
        <p:nvSpPr>
          <p:cNvPr id="10" name="Rectangle 6"/>
          <p:cNvSpPr>
            <a:spLocks noGrp="1"/>
          </p:cNvSpPr>
          <p:nvPr>
            <p:ph type="pic" sz="quarter" idx="16" hasCustomPrompt="1"/>
          </p:nvPr>
        </p:nvSpPr>
        <p:spPr>
          <a:xfrm>
            <a:off x="4572000" y="2052275"/>
            <a:ext cx="4572000" cy="20232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1"/>
          <a:lstStyle>
            <a:lvl1pPr marL="0" indent="0" algn="ctr">
              <a:buFontTx/>
              <a:buNone/>
              <a:defRPr>
                <a:solidFill>
                  <a:schemeClr val="tx1"/>
                </a:solidFill>
              </a:defRPr>
            </a:lvl1pPr>
            <a:extLst/>
          </a:lstStyle>
          <a:p>
            <a:pPr lvl="0"/>
            <a:r>
              <a:rPr lang="en-US" noProof="0" dirty="0" smtClean="0"/>
              <a:t>Click icon to add second picture</a:t>
            </a:r>
            <a:endParaRPr lang="en-US" noProof="0" dirty="0"/>
          </a:p>
        </p:txBody>
      </p:sp>
      <p:sp>
        <p:nvSpPr>
          <p:cNvPr id="11"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2" name="Title 1"/>
          <p:cNvSpPr>
            <a:spLocks noGrp="1"/>
          </p:cNvSpPr>
          <p:nvPr>
            <p:ph type="title"/>
          </p:nvPr>
        </p:nvSpPr>
        <p:spPr>
          <a:xfrm>
            <a:off x="319088" y="349884"/>
            <a:ext cx="3961967" cy="1143000"/>
          </a:xfrm>
        </p:spPr>
        <p:txBody>
          <a:body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325075994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8882" y="544650"/>
            <a:ext cx="8572706" cy="739638"/>
          </a:xfrm>
          <a:prstGeom prst="rect">
            <a:avLst/>
          </a:prstGeom>
        </p:spPr>
        <p:txBody>
          <a:bodyPr vert="horz" lIns="91440" tIns="45720" rIns="91440" bIns="45720" rtlCol="0" anchor="t" anchorCtr="0">
            <a:noAutofit/>
          </a:bodyPr>
          <a:lstStyle/>
          <a:p>
            <a:r>
              <a:rPr lang="en-US" noProof="0" dirty="0" smtClean="0"/>
              <a:t>Click to edit Master title style</a:t>
            </a:r>
            <a:endParaRPr lang="en-US" noProof="0" dirty="0"/>
          </a:p>
        </p:txBody>
      </p:sp>
      <p:sp>
        <p:nvSpPr>
          <p:cNvPr id="3" name="Text Placeholder 2"/>
          <p:cNvSpPr>
            <a:spLocks noGrp="1"/>
          </p:cNvSpPr>
          <p:nvPr>
            <p:ph type="body" idx="1"/>
          </p:nvPr>
        </p:nvSpPr>
        <p:spPr>
          <a:xfrm>
            <a:off x="315155" y="1878807"/>
            <a:ext cx="8566908" cy="4133056"/>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grpSp>
        <p:nvGrpSpPr>
          <p:cNvPr id="7" name="Group 20"/>
          <p:cNvGrpSpPr>
            <a:grpSpLocks/>
          </p:cNvGrpSpPr>
          <p:nvPr/>
        </p:nvGrpSpPr>
        <p:grpSpPr bwMode="auto">
          <a:xfrm>
            <a:off x="0" y="6186488"/>
            <a:ext cx="9144000" cy="671512"/>
            <a:chOff x="0" y="3897"/>
            <a:chExt cx="5760" cy="423"/>
          </a:xfrm>
        </p:grpSpPr>
        <p:pic>
          <p:nvPicPr>
            <p:cNvPr id="8" name="Picture 18" descr="grått band nertill"/>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3924"/>
              <a:ext cx="5022" cy="396"/>
            </a:xfrm>
            <a:prstGeom prst="rect">
              <a:avLst/>
            </a:prstGeom>
            <a:noFill/>
            <a:extLst>
              <a:ext uri="{909E8E84-426E-40DD-AFC4-6F175D3DCCD1}">
                <a14:hiddenFill xmlns:a14="http://schemas.microsoft.com/office/drawing/2010/main">
                  <a:solidFill>
                    <a:srgbClr val="FFFFFF"/>
                  </a:solidFill>
                </a14:hiddenFill>
              </a:ext>
            </a:extLst>
          </p:spPr>
        </p:pic>
        <p:sp>
          <p:nvSpPr>
            <p:cNvPr id="9" name="Line 11"/>
            <p:cNvSpPr>
              <a:spLocks noChangeShapeType="1"/>
            </p:cNvSpPr>
            <p:nvPr userDrawn="1"/>
          </p:nvSpPr>
          <p:spPr bwMode="auto">
            <a:xfrm>
              <a:off x="0" y="3897"/>
              <a:ext cx="576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solidFill>
                  <a:srgbClr val="000000"/>
                </a:solidFill>
              </a:endParaRPr>
            </a:p>
          </p:txBody>
        </p:sp>
        <p:pic>
          <p:nvPicPr>
            <p:cNvPr id="10" name="Picture 12"/>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5025" y="4076"/>
              <a:ext cx="587" cy="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1" name="Rectangle 7"/>
          <p:cNvSpPr>
            <a:spLocks noGrp="1" noChangeArrowheads="1"/>
          </p:cNvSpPr>
          <p:nvPr>
            <p:ph type="ftr" sz="quarter" idx="3"/>
          </p:nvPr>
        </p:nvSpPr>
        <p:spPr bwMode="auto">
          <a:xfrm>
            <a:off x="339725"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smtClean="0">
                <a:solidFill>
                  <a:srgbClr val="000000"/>
                </a:solidFill>
              </a:rPr>
              <a:t>Test Manager Solution, V&amp;V Portfolio</a:t>
            </a:r>
            <a:endParaRPr lang="en-US" dirty="0">
              <a:solidFill>
                <a:srgbClr val="000000"/>
              </a:solidFill>
            </a:endParaRPr>
          </a:p>
        </p:txBody>
      </p:sp>
      <p:sp>
        <p:nvSpPr>
          <p:cNvPr id="12" name="Rectangle 8"/>
          <p:cNvSpPr>
            <a:spLocks noGrp="1" noChangeArrowheads="1"/>
          </p:cNvSpPr>
          <p:nvPr>
            <p:ph type="sldNum" sz="quarter" idx="4"/>
          </p:nvPr>
        </p:nvSpPr>
        <p:spPr bwMode="auto">
          <a:xfrm>
            <a:off x="339725" y="6619875"/>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smtClean="0">
                <a:solidFill>
                  <a:srgbClr val="000000"/>
                </a:solidFill>
              </a:rPr>
              <a:pPr/>
              <a:t>‹#›</a:t>
            </a:fld>
            <a:endParaRPr lang="en-US" dirty="0">
              <a:solidFill>
                <a:srgbClr val="000000"/>
              </a:solidFill>
            </a:endParaRPr>
          </a:p>
        </p:txBody>
      </p:sp>
      <p:sp>
        <p:nvSpPr>
          <p:cNvPr id="13" name="Rectangle 9"/>
          <p:cNvSpPr>
            <a:spLocks noChangeArrowheads="1"/>
          </p:cNvSpPr>
          <p:nvPr/>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dirty="0" smtClean="0">
                <a:solidFill>
                  <a:srgbClr val="000000"/>
                </a:solidFill>
              </a:rPr>
              <a:t>Volvo Group  IT</a:t>
            </a:r>
            <a:endParaRPr lang="en-US" sz="900" dirty="0">
              <a:solidFill>
                <a:srgbClr val="000000"/>
              </a:solidFill>
            </a:endParaRPr>
          </a:p>
        </p:txBody>
      </p:sp>
      <p:sp>
        <p:nvSpPr>
          <p:cNvPr id="14" name="Rectangle 10"/>
          <p:cNvSpPr>
            <a:spLocks noGrp="1" noChangeArrowheads="1"/>
          </p:cNvSpPr>
          <p:nvPr>
            <p:ph type="dt" sz="half" idx="2"/>
          </p:nvPr>
        </p:nvSpPr>
        <p:spPr bwMode="auto">
          <a:xfrm>
            <a:off x="689203"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9B372E7F-FA89-4C7A-BE0C-C160E111103F}" type="datetime1">
              <a:rPr lang="en-GB" smtClean="0">
                <a:solidFill>
                  <a:srgbClr val="000000"/>
                </a:solidFill>
              </a:rPr>
              <a:t>12/01/2017</a:t>
            </a:fld>
            <a:endParaRPr lang="en-US" dirty="0">
              <a:solidFill>
                <a:srgbClr val="000000"/>
              </a:solidFill>
            </a:endParaRPr>
          </a:p>
        </p:txBody>
      </p:sp>
      <p:grpSp>
        <p:nvGrpSpPr>
          <p:cNvPr id="15" name="Group 2"/>
          <p:cNvGrpSpPr/>
          <p:nvPr userDrawn="1"/>
        </p:nvGrpSpPr>
        <p:grpSpPr>
          <a:xfrm>
            <a:off x="7856807" y="137902"/>
            <a:ext cx="1052633" cy="404858"/>
            <a:chOff x="7856807" y="131724"/>
            <a:chExt cx="1052633" cy="404858"/>
          </a:xfrm>
        </p:grpSpPr>
        <p:pic>
          <p:nvPicPr>
            <p:cNvPr id="16" name="Picture 4"/>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7856807" y="131724"/>
              <a:ext cx="1052633" cy="404858"/>
            </a:xfrm>
            <a:prstGeom prst="rect">
              <a:avLst/>
            </a:prstGeom>
          </p:spPr>
        </p:pic>
        <p:pic>
          <p:nvPicPr>
            <p:cNvPr id="17" name="Bildobjekt 48" descr="PnIT-HB-CIG-Gate-Symbol-.png"/>
            <p:cNvPicPr>
              <a:picLocks noChangeAspect="1"/>
            </p:cNvPicPr>
            <p:nvPr userDrawn="1"/>
          </p:nvPicPr>
          <p:blipFill>
            <a:blip r:embed="rId16" cstate="print"/>
            <a:stretch>
              <a:fillRect/>
            </a:stretch>
          </p:blipFill>
          <p:spPr>
            <a:xfrm>
              <a:off x="7856807" y="131724"/>
              <a:ext cx="254515" cy="332827"/>
            </a:xfrm>
            <a:prstGeom prst="rect">
              <a:avLst/>
            </a:prstGeom>
          </p:spPr>
        </p:pic>
      </p:grpSp>
      <p:sp>
        <p:nvSpPr>
          <p:cNvPr id="18" name="TextBox 14"/>
          <p:cNvSpPr txBox="1"/>
          <p:nvPr userDrawn="1"/>
        </p:nvSpPr>
        <p:spPr>
          <a:xfrm>
            <a:off x="4252843" y="6604009"/>
            <a:ext cx="638315" cy="200055"/>
          </a:xfrm>
          <a:prstGeom prst="rect">
            <a:avLst/>
          </a:prstGeom>
          <a:noFill/>
        </p:spPr>
        <p:txBody>
          <a:bodyPr wrap="none" rtlCol="0">
            <a:spAutoFit/>
          </a:bodyPr>
          <a:lstStyle/>
          <a:p>
            <a:pPr algn="ctr"/>
            <a:r>
              <a:rPr lang="en-US" sz="700" dirty="0" smtClean="0">
                <a:solidFill>
                  <a:schemeClr val="bg1">
                    <a:lumMod val="50000"/>
                  </a:schemeClr>
                </a:solidFill>
              </a:rPr>
              <a:t>Version 1.2</a:t>
            </a:r>
          </a:p>
        </p:txBody>
      </p:sp>
    </p:spTree>
    <p:extLst>
      <p:ext uri="{BB962C8B-B14F-4D97-AF65-F5344CB8AC3E}">
        <p14:creationId xmlns:p14="http://schemas.microsoft.com/office/powerpoint/2010/main" val="169658392"/>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timing>
    <p:tnLst>
      <p:par>
        <p:cTn id="1" dur="indefinite" restart="never" nodeType="tmRoot"/>
      </p:par>
    </p:tnLst>
  </p:timing>
  <p:hf hdr="0"/>
  <p:txStyles>
    <p:titleStyle>
      <a:lvl1pPr algn="l" defTabSz="914400" rtl="0" eaLnBrk="1" latinLnBrk="0" hangingPunct="1">
        <a:spcBef>
          <a:spcPct val="0"/>
        </a:spcBef>
        <a:buNone/>
        <a:defRPr lang="en-US" sz="2400" b="1" kern="1200" smtClean="0">
          <a:solidFill>
            <a:schemeClr val="tx2"/>
          </a:solidFill>
          <a:latin typeface="Arial" pitchFamily="34" charset="0"/>
          <a:ea typeface="+mj-ea"/>
          <a:cs typeface="Arial" pitchFamily="34" charset="0"/>
        </a:defRPr>
      </a:lvl1pPr>
    </p:titleStyle>
    <p:bodyStyle>
      <a:lvl1pPr marL="266700" indent="-266700" algn="l" defTabSz="914400" rtl="0" eaLnBrk="1" latinLnBrk="0" hangingPunct="1">
        <a:spcBef>
          <a:spcPts val="1200"/>
        </a:spcBef>
        <a:buClr>
          <a:schemeClr val="accent2"/>
        </a:buClr>
        <a:buFont typeface="Wingdings" pitchFamily="2" charset="2"/>
        <a:buChar char="§"/>
        <a:defRPr lang="en-US" sz="1600" kern="1200" smtClean="0">
          <a:solidFill>
            <a:schemeClr val="tx1"/>
          </a:solidFill>
          <a:latin typeface="Arial" pitchFamily="34" charset="0"/>
          <a:ea typeface="+mn-ea"/>
          <a:cs typeface="Arial" pitchFamily="34" charset="0"/>
        </a:defRPr>
      </a:lvl1pPr>
      <a:lvl2pPr marL="447675" indent="-180975" algn="l" defTabSz="914400" rtl="0" eaLnBrk="1" latinLnBrk="0" hangingPunct="1">
        <a:spcBef>
          <a:spcPts val="1200"/>
        </a:spcBef>
        <a:buClr>
          <a:schemeClr val="tx2"/>
        </a:buClr>
        <a:buFont typeface="Arial" pitchFamily="34" charset="0"/>
        <a:buChar char="–"/>
        <a:defRPr sz="1400" kern="1200">
          <a:solidFill>
            <a:schemeClr val="tx1"/>
          </a:solidFill>
          <a:latin typeface="Arial" pitchFamily="34" charset="0"/>
          <a:ea typeface="+mn-ea"/>
          <a:cs typeface="Arial" pitchFamily="34" charset="0"/>
        </a:defRPr>
      </a:lvl2pPr>
      <a:lvl3pPr marL="714375" indent="-171450" algn="l" defTabSz="914400" rtl="0" eaLnBrk="1" latinLnBrk="0" hangingPunct="1">
        <a:spcBef>
          <a:spcPts val="1200"/>
        </a:spcBef>
        <a:buClr>
          <a:schemeClr val="accent2"/>
        </a:buClr>
        <a:buSzPct val="90000"/>
        <a:buFont typeface="Wingdings" pitchFamily="2" charset="2"/>
        <a:buChar char="§"/>
        <a:defRPr lang="en-US" sz="12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200"/>
        </a:spcBef>
        <a:buClr>
          <a:schemeClr val="tx2"/>
        </a:buClr>
        <a:buFont typeface="Arial" pitchFamily="34" charset="0"/>
        <a:buChar char="–"/>
        <a:defRPr sz="12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200"/>
        </a:spcBef>
        <a:buClr>
          <a:schemeClr val="tx2"/>
        </a:buClr>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1.emf"/><Relationship Id="rId4" Type="http://schemas.openxmlformats.org/officeDocument/2006/relationships/package" Target="../embeddings/Microsoft_Excel_Worksheet1.xlsx"/></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teamplace.volvo.com/sites/RDMEFACTSTTestMngr/Shared%20Documents/risk%20analyze%202016-12-09.xlsm" TargetMode="Externa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ChangeArrowheads="1"/>
          </p:cNvSpPr>
          <p:nvPr/>
        </p:nvSpPr>
        <p:spPr bwMode="auto">
          <a:xfrm>
            <a:off x="236579" y="4526769"/>
            <a:ext cx="8333861" cy="623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90000"/>
              </a:lnSpc>
            </a:pPr>
            <a:r>
              <a:rPr lang="en-GB" dirty="0" smtClean="0">
                <a:solidFill>
                  <a:srgbClr val="616161"/>
                </a:solidFill>
              </a:rPr>
              <a:t>CIG </a:t>
            </a:r>
            <a:r>
              <a:rPr lang="en-GB" dirty="0">
                <a:solidFill>
                  <a:srgbClr val="616161"/>
                </a:solidFill>
              </a:rPr>
              <a:t>– </a:t>
            </a:r>
            <a:r>
              <a:rPr lang="en-GB" dirty="0" smtClean="0">
                <a:solidFill>
                  <a:srgbClr val="616161"/>
                </a:solidFill>
              </a:rPr>
              <a:t>Change Initiation Gate</a:t>
            </a:r>
            <a:endParaRPr lang="en-GB" dirty="0">
              <a:solidFill>
                <a:srgbClr val="616161"/>
              </a:solidFill>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8618" y="3628240"/>
            <a:ext cx="7691579" cy="804606"/>
          </a:xfrm>
          <a:prstGeom prst="rect">
            <a:avLst/>
          </a:prstGeom>
        </p:spPr>
      </p:pic>
      <p:sp>
        <p:nvSpPr>
          <p:cNvPr id="8" name="Title 4"/>
          <p:cNvSpPr txBox="1">
            <a:spLocks/>
          </p:cNvSpPr>
          <p:nvPr/>
        </p:nvSpPr>
        <p:spPr>
          <a:xfrm>
            <a:off x="703262" y="5153171"/>
            <a:ext cx="7737475" cy="931231"/>
          </a:xfrm>
          <a:prstGeom prst="rect">
            <a:avLst/>
          </a:prstGeom>
        </p:spPr>
        <p:txBody>
          <a:bodyPr vert="horz" lIns="91440" tIns="45720" rIns="91440" bIns="45720" rtlCol="0" anchor="t" anchorCtr="0">
            <a:noAutofit/>
          </a:bodyPr>
          <a:lstStyle>
            <a:lvl1pPr algn="ctr" defTabSz="914400" rtl="0" eaLnBrk="1" latinLnBrk="0" hangingPunct="1">
              <a:spcBef>
                <a:spcPct val="0"/>
              </a:spcBef>
              <a:buNone/>
              <a:defRPr lang="en-US" sz="3200" b="1" kern="1200">
                <a:solidFill>
                  <a:schemeClr val="tx2"/>
                </a:solidFill>
                <a:latin typeface="Arial" pitchFamily="34" charset="0"/>
                <a:ea typeface="+mj-ea"/>
                <a:cs typeface="Arial" pitchFamily="34" charset="0"/>
              </a:defRPr>
            </a:lvl1pPr>
          </a:lstStyle>
          <a:p>
            <a:r>
              <a:rPr lang="sv-SE" sz="2800" dirty="0" smtClean="0"/>
              <a:t>TCP Test Management solution </a:t>
            </a:r>
            <a:br>
              <a:rPr lang="sv-SE" sz="2800" dirty="0" smtClean="0"/>
            </a:br>
            <a:r>
              <a:rPr lang="sv-SE" sz="1800" b="0" dirty="0" smtClean="0"/>
              <a:t>WORK ID</a:t>
            </a:r>
            <a:r>
              <a:rPr lang="sv-SE" sz="2800" dirty="0" smtClean="0"/>
              <a:t> </a:t>
            </a:r>
            <a:endParaRPr lang="sv-SE" sz="2800" dirty="0"/>
          </a:p>
        </p:txBody>
      </p:sp>
      <p:pic>
        <p:nvPicPr>
          <p:cNvPr id="7" name="Bildobjekt 48" descr="PnIT-HB-CIG-Gate-Symbol-.png"/>
          <p:cNvPicPr>
            <a:picLocks noChangeAspect="1"/>
          </p:cNvPicPr>
          <p:nvPr/>
        </p:nvPicPr>
        <p:blipFill>
          <a:blip r:embed="rId4" cstate="print"/>
          <a:stretch>
            <a:fillRect/>
          </a:stretch>
        </p:blipFill>
        <p:spPr>
          <a:xfrm>
            <a:off x="1481912" y="3115753"/>
            <a:ext cx="464344" cy="607219"/>
          </a:xfrm>
          <a:prstGeom prst="rect">
            <a:avLst/>
          </a:prstGeom>
        </p:spPr>
      </p:pic>
    </p:spTree>
    <p:extLst>
      <p:ext uri="{BB962C8B-B14F-4D97-AF65-F5344CB8AC3E}">
        <p14:creationId xmlns:p14="http://schemas.microsoft.com/office/powerpoint/2010/main" val="16740252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10</a:t>
            </a:fld>
            <a:endParaRPr lang="en-US" dirty="0">
              <a:solidFill>
                <a:srgbClr val="000000"/>
              </a:solidFill>
            </a:endParaRPr>
          </a:p>
        </p:txBody>
      </p:sp>
      <p:sp>
        <p:nvSpPr>
          <p:cNvPr id="6" name="Title 4"/>
          <p:cNvSpPr txBox="1">
            <a:spLocks/>
          </p:cNvSpPr>
          <p:nvPr/>
        </p:nvSpPr>
        <p:spPr>
          <a:xfrm>
            <a:off x="308345" y="554668"/>
            <a:ext cx="8301992" cy="382299"/>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a:lstStyle>
          <a:p>
            <a:r>
              <a:rPr lang="pl-PL" sz="2400" dirty="0"/>
              <a:t>Project </a:t>
            </a:r>
            <a:r>
              <a:rPr lang="sv-SE" sz="2400" dirty="0" smtClean="0"/>
              <a:t>V</a:t>
            </a:r>
            <a:r>
              <a:rPr lang="pl-PL" sz="2400" dirty="0" smtClean="0"/>
              <a:t>ision </a:t>
            </a:r>
            <a:r>
              <a:rPr lang="en-US" sz="2400" dirty="0"/>
              <a:t>and alignment with </a:t>
            </a:r>
            <a:r>
              <a:rPr lang="pl-PL" sz="2400" dirty="0"/>
              <a:t>Strategic Objectives</a:t>
            </a:r>
            <a:endParaRPr lang="en-US" sz="2400" dirty="0"/>
          </a:p>
        </p:txBody>
      </p:sp>
      <p:sp>
        <p:nvSpPr>
          <p:cNvPr id="7" name="Content Placeholder 8"/>
          <p:cNvSpPr txBox="1">
            <a:spLocks/>
          </p:cNvSpPr>
          <p:nvPr/>
        </p:nvSpPr>
        <p:spPr bwMode="auto">
          <a:xfrm>
            <a:off x="310276" y="1516063"/>
            <a:ext cx="8581312" cy="437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fontAlgn="base">
              <a:spcBef>
                <a:spcPct val="40000"/>
              </a:spcBef>
              <a:spcAft>
                <a:spcPct val="0"/>
              </a:spcAft>
              <a:buClr>
                <a:schemeClr val="tx2"/>
              </a:buClr>
              <a:buFont typeface="Symbol" pitchFamily="18" charset="2"/>
              <a:buNone/>
              <a:defRPr sz="1800">
                <a:solidFill>
                  <a:schemeClr val="tx1"/>
                </a:solidFill>
                <a:latin typeface="+mn-lt"/>
                <a:ea typeface="+mn-ea"/>
                <a:cs typeface="+mn-cs"/>
              </a:defRPr>
            </a:lvl1pPr>
            <a:lvl2pPr marL="560388" indent="-234950" algn="l" rtl="0" fontAlgn="base">
              <a:spcBef>
                <a:spcPct val="40000"/>
              </a:spcBef>
              <a:spcAft>
                <a:spcPct val="0"/>
              </a:spcAft>
              <a:buClr>
                <a:schemeClr val="tx2"/>
              </a:buClr>
              <a:buChar char="–"/>
              <a:defRPr sz="1400">
                <a:solidFill>
                  <a:schemeClr val="tx1"/>
                </a:solidFill>
                <a:latin typeface="+mn-lt"/>
              </a:defRPr>
            </a:lvl2pPr>
            <a:lvl3pPr marL="860425" indent="-207963" algn="l" rtl="0" fontAlgn="base">
              <a:spcBef>
                <a:spcPct val="40000"/>
              </a:spcBef>
              <a:spcAft>
                <a:spcPct val="0"/>
              </a:spcAft>
              <a:buClr>
                <a:schemeClr val="tx2"/>
              </a:buClr>
              <a:buSzPct val="110000"/>
              <a:buFont typeface="Wingdings" pitchFamily="2" charset="2"/>
              <a:buChar char="Ø"/>
              <a:defRPr sz="1200">
                <a:solidFill>
                  <a:schemeClr val="tx1"/>
                </a:solidFill>
                <a:latin typeface="+mn-lt"/>
              </a:defRPr>
            </a:lvl3pPr>
            <a:lvl4pPr marL="1109663" indent="-182563" algn="l" rtl="0" fontAlgn="base">
              <a:spcBef>
                <a:spcPct val="40000"/>
              </a:spcBef>
              <a:spcAft>
                <a:spcPct val="0"/>
              </a:spcAft>
              <a:buClr>
                <a:schemeClr val="tx2"/>
              </a:buClr>
              <a:buFont typeface="Arial" pitchFamily="34" charset="0"/>
              <a:buChar char="•"/>
              <a:defRPr sz="1100">
                <a:solidFill>
                  <a:schemeClr val="tx1"/>
                </a:solidFill>
                <a:latin typeface="+mn-lt"/>
              </a:defRPr>
            </a:lvl4pPr>
            <a:lvl5pPr marL="1382713" indent="-195263" algn="l" rtl="0" fontAlgn="base">
              <a:spcBef>
                <a:spcPct val="40000"/>
              </a:spcBef>
              <a:spcAft>
                <a:spcPct val="0"/>
              </a:spcAft>
              <a:buClr>
                <a:schemeClr val="tx2"/>
              </a:buClr>
              <a:buChar char="»"/>
              <a:defRPr sz="1100">
                <a:solidFill>
                  <a:schemeClr val="tx1"/>
                </a:solidFill>
                <a:latin typeface="+mn-lt"/>
              </a:defRPr>
            </a:lvl5pPr>
            <a:lvl6pPr marL="1839913" indent="-195263" algn="l" rtl="0" fontAlgn="base">
              <a:spcBef>
                <a:spcPct val="40000"/>
              </a:spcBef>
              <a:spcAft>
                <a:spcPct val="0"/>
              </a:spcAft>
              <a:buClr>
                <a:schemeClr val="tx2"/>
              </a:buClr>
              <a:buChar char="»"/>
              <a:defRPr sz="2000">
                <a:solidFill>
                  <a:schemeClr val="tx1"/>
                </a:solidFill>
                <a:latin typeface="+mn-lt"/>
              </a:defRPr>
            </a:lvl6pPr>
            <a:lvl7pPr marL="2297113" indent="-195263" algn="l" rtl="0" fontAlgn="base">
              <a:spcBef>
                <a:spcPct val="40000"/>
              </a:spcBef>
              <a:spcAft>
                <a:spcPct val="0"/>
              </a:spcAft>
              <a:buClr>
                <a:schemeClr val="tx2"/>
              </a:buClr>
              <a:buChar char="»"/>
              <a:defRPr sz="2000">
                <a:solidFill>
                  <a:schemeClr val="tx1"/>
                </a:solidFill>
                <a:latin typeface="+mn-lt"/>
              </a:defRPr>
            </a:lvl7pPr>
            <a:lvl8pPr marL="2754313" indent="-195263" algn="l" rtl="0" fontAlgn="base">
              <a:spcBef>
                <a:spcPct val="40000"/>
              </a:spcBef>
              <a:spcAft>
                <a:spcPct val="0"/>
              </a:spcAft>
              <a:buClr>
                <a:schemeClr val="tx2"/>
              </a:buClr>
              <a:buChar char="»"/>
              <a:defRPr sz="2000">
                <a:solidFill>
                  <a:schemeClr val="tx1"/>
                </a:solidFill>
                <a:latin typeface="+mn-lt"/>
              </a:defRPr>
            </a:lvl8pPr>
            <a:lvl9pPr marL="3211513" indent="-195263" algn="l" rtl="0" fontAlgn="base">
              <a:spcBef>
                <a:spcPct val="40000"/>
              </a:spcBef>
              <a:spcAft>
                <a:spcPct val="0"/>
              </a:spcAft>
              <a:buClr>
                <a:schemeClr val="tx2"/>
              </a:buClr>
              <a:buChar char="»"/>
              <a:defRPr sz="2000">
                <a:solidFill>
                  <a:schemeClr val="tx1"/>
                </a:solidFill>
                <a:latin typeface="+mn-lt"/>
              </a:defRPr>
            </a:lvl9pPr>
          </a:lstStyle>
          <a:p>
            <a:pPr marL="285750" indent="-285750" algn="l">
              <a:buFont typeface="Wingdings" panose="05000000000000000000" pitchFamily="2" charset="2"/>
              <a:buChar char="§"/>
            </a:pPr>
            <a:r>
              <a:rPr lang="en-GB" sz="1400" b="1" dirty="0"/>
              <a:t>Project </a:t>
            </a:r>
            <a:r>
              <a:rPr lang="en-GB" sz="1400" b="1" dirty="0" smtClean="0"/>
              <a:t>vision</a:t>
            </a:r>
          </a:p>
          <a:p>
            <a:pPr algn="l"/>
            <a:r>
              <a:rPr lang="en-US" sz="1400" dirty="0" smtClean="0"/>
              <a:t>Vision is to develop and implement a scalable</a:t>
            </a:r>
            <a:r>
              <a:rPr lang="en-US" sz="1400" dirty="0"/>
              <a:t>, stable and high-performing solution easily adaptable for future business demands supporting </a:t>
            </a:r>
            <a:r>
              <a:rPr lang="en-US" sz="1400" dirty="0" smtClean="0"/>
              <a:t>complete vehicle testing activities in an effective way.</a:t>
            </a:r>
            <a:endParaRPr lang="en-GB" sz="1400" dirty="0" smtClean="0"/>
          </a:p>
          <a:p>
            <a:pPr marL="285750" indent="-285750" algn="l">
              <a:buFont typeface="Wingdings" panose="05000000000000000000" pitchFamily="2" charset="2"/>
              <a:buChar char="§"/>
            </a:pPr>
            <a:r>
              <a:rPr lang="en-GB" sz="1400" b="1" dirty="0" smtClean="0"/>
              <a:t>Project </a:t>
            </a:r>
            <a:r>
              <a:rPr lang="en-GB" sz="1400" b="1" dirty="0"/>
              <a:t>alignment with Volvo Group core values (</a:t>
            </a:r>
            <a:r>
              <a:rPr lang="en-US" sz="1400" b="1" dirty="0"/>
              <a:t>Quality, Safety, </a:t>
            </a:r>
            <a:r>
              <a:rPr lang="en-US" sz="1400" b="1" dirty="0" smtClean="0"/>
              <a:t>Environmental</a:t>
            </a:r>
            <a:r>
              <a:rPr lang="pl-PL" sz="1400" b="1" dirty="0" smtClean="0"/>
              <a:t> </a:t>
            </a:r>
            <a:r>
              <a:rPr lang="en-US" sz="1400" b="1" dirty="0" smtClean="0"/>
              <a:t>Care</a:t>
            </a:r>
            <a:r>
              <a:rPr lang="en-US" sz="1400" b="1" dirty="0"/>
              <a:t>), and Volvo Group policies and directives </a:t>
            </a:r>
            <a:endParaRPr lang="en-US" sz="1400" b="1" dirty="0" smtClean="0"/>
          </a:p>
          <a:p>
            <a:pPr algn="l"/>
            <a:r>
              <a:rPr lang="sv-SE" sz="1400" b="1" dirty="0" smtClean="0"/>
              <a:t>Quality:</a:t>
            </a:r>
            <a:r>
              <a:rPr lang="sv-SE" sz="1400" dirty="0" smtClean="0"/>
              <a:t> We </a:t>
            </a:r>
            <a:r>
              <a:rPr lang="sv-SE" sz="1400" dirty="0"/>
              <a:t>will secure quality in the </a:t>
            </a:r>
            <a:r>
              <a:rPr lang="sv-SE" sz="1400" dirty="0" smtClean="0"/>
              <a:t>delivery through use appointed solution components, work methods and the project will follow Volvo Group target architecture. Policies and directives will be followed.</a:t>
            </a:r>
          </a:p>
          <a:p>
            <a:pPr algn="l"/>
            <a:r>
              <a:rPr lang="sv-SE" sz="1400" b="1" dirty="0" smtClean="0"/>
              <a:t>Environment:</a:t>
            </a:r>
            <a:r>
              <a:rPr lang="sv-SE" sz="1400" dirty="0" smtClean="0"/>
              <a:t> The new system will improve work environment for roles involved in the process.</a:t>
            </a:r>
            <a:endParaRPr lang="en-US" sz="1400" dirty="0" smtClean="0"/>
          </a:p>
          <a:p>
            <a:pPr algn="l"/>
            <a:r>
              <a:rPr lang="sv-SE" sz="1400" b="1" dirty="0" smtClean="0"/>
              <a:t>Safety: </a:t>
            </a:r>
            <a:r>
              <a:rPr lang="sv-SE" sz="1400" dirty="0" smtClean="0"/>
              <a:t>Better solution support will improve test work which in the end will lead to more secure products</a:t>
            </a:r>
            <a:endParaRPr lang="en-US" sz="1400" dirty="0" smtClean="0"/>
          </a:p>
          <a:p>
            <a:pPr marL="285750" indent="-285750" algn="l">
              <a:buFont typeface="Wingdings" panose="05000000000000000000" pitchFamily="2" charset="2"/>
              <a:buChar char="§"/>
            </a:pPr>
            <a:r>
              <a:rPr lang="en-GB" sz="1400" b="1" dirty="0" smtClean="0"/>
              <a:t>Project </a:t>
            </a:r>
            <a:r>
              <a:rPr lang="en-GB" sz="1400" b="1" dirty="0"/>
              <a:t>alignment with Business strategic objectives and Corporate Process &amp; IT strategy (including integration strategy and IT policies and directives) and roadmaps</a:t>
            </a:r>
          </a:p>
          <a:p>
            <a:pPr algn="l"/>
            <a:r>
              <a:rPr lang="en-GB" sz="1400" dirty="0" smtClean="0"/>
              <a:t>This project will be a start of the realisation of the road map to develop future system solution/s for supporting Validation and Verification of complete vehicles. From an IT perspective we will follow  ten architectural principals, Volvo group target architecture and VIAP(Volvo Group Infrastructure Architecture Policy). </a:t>
            </a:r>
            <a:endParaRPr lang="en-GB" sz="1400" dirty="0"/>
          </a:p>
          <a:p>
            <a:pPr algn="l" eaLnBrk="1" hangingPunct="1"/>
            <a:endParaRPr lang="en-US" dirty="0"/>
          </a:p>
          <a:p>
            <a:pPr algn="l" eaLnBrk="1" hangingPunct="1"/>
            <a:endParaRPr lang="en-US" dirty="0" smtClean="0"/>
          </a:p>
          <a:p>
            <a:pPr algn="l" eaLnBrk="1" hangingPunct="1"/>
            <a:endParaRPr lang="en-US" kern="0" dirty="0" smtClean="0"/>
          </a:p>
          <a:p>
            <a:pPr algn="l" eaLnBrk="1" hangingPunct="1"/>
            <a:endParaRPr lang="en-US" kern="0" dirty="0"/>
          </a:p>
        </p:txBody>
      </p:sp>
      <p:sp>
        <p:nvSpPr>
          <p:cNvPr id="9" name="TextBox 8"/>
          <p:cNvSpPr txBox="1"/>
          <p:nvPr/>
        </p:nvSpPr>
        <p:spPr>
          <a:xfrm>
            <a:off x="322368" y="5805550"/>
            <a:ext cx="3483646" cy="246221"/>
          </a:xfrm>
          <a:prstGeom prst="rect">
            <a:avLst/>
          </a:prstGeom>
          <a:noFill/>
        </p:spPr>
        <p:txBody>
          <a:bodyPr wrap="none" rtlCol="0">
            <a:spAutoFit/>
          </a:bodyPr>
          <a:lstStyle/>
          <a:p>
            <a:pPr>
              <a:spcBef>
                <a:spcPts val="300"/>
              </a:spcBef>
            </a:pPr>
            <a:r>
              <a:rPr lang="sv-SE" sz="1000" dirty="0" smtClean="0">
                <a:solidFill>
                  <a:schemeClr val="tx2"/>
                </a:solidFill>
                <a:latin typeface="+mj-lt"/>
                <a:ea typeface="+mj-ea"/>
                <a:cs typeface="+mj-cs"/>
              </a:rPr>
              <a:t>Requirements breakdown</a:t>
            </a:r>
            <a:r>
              <a:rPr lang="pl-PL" sz="1000" dirty="0" smtClean="0">
                <a:solidFill>
                  <a:schemeClr val="tx2"/>
                </a:solidFill>
                <a:latin typeface="+mj-lt"/>
                <a:ea typeface="+mj-ea"/>
                <a:cs typeface="+mj-cs"/>
              </a:rPr>
              <a:t> – </a:t>
            </a:r>
            <a:r>
              <a:rPr lang="en-GB" sz="1000" dirty="0" smtClean="0">
                <a:solidFill>
                  <a:schemeClr val="tx2"/>
                </a:solidFill>
                <a:latin typeface="+mj-lt"/>
                <a:ea typeface="+mj-ea"/>
                <a:cs typeface="+mj-cs"/>
              </a:rPr>
              <a:t>Strategic Objectives (SO)</a:t>
            </a:r>
            <a:r>
              <a:rPr lang="sv-SE" sz="1000" dirty="0" smtClean="0">
                <a:solidFill>
                  <a:schemeClr val="tx2"/>
                </a:solidFill>
                <a:latin typeface="+mj-lt"/>
                <a:ea typeface="+mj-ea"/>
                <a:cs typeface="+mj-cs"/>
              </a:rPr>
              <a:t>: </a:t>
            </a:r>
            <a:r>
              <a:rPr lang="sv-SE" sz="1000" dirty="0" smtClean="0">
                <a:solidFill>
                  <a:srgbClr val="0070C0"/>
                </a:solidFill>
                <a:latin typeface="+mj-lt"/>
                <a:ea typeface="+mj-ea"/>
                <a:cs typeface="+mj-cs"/>
              </a:rPr>
              <a:t>link</a:t>
            </a:r>
          </a:p>
        </p:txBody>
      </p:sp>
      <p:sp>
        <p:nvSpPr>
          <p:cNvPr id="2" name="Date Placeholder 1"/>
          <p:cNvSpPr>
            <a:spLocks noGrp="1"/>
          </p:cNvSpPr>
          <p:nvPr>
            <p:ph type="dt" sz="half" idx="12"/>
          </p:nvPr>
        </p:nvSpPr>
        <p:spPr/>
        <p:txBody>
          <a:bodyPr/>
          <a:lstStyle/>
          <a:p>
            <a:fld id="{AD074B0F-AC68-4FB0-86B8-2866CB38EE1C}" type="datetime1">
              <a:rPr lang="en-GB" smtClean="0">
                <a:solidFill>
                  <a:srgbClr val="000000"/>
                </a:solidFill>
              </a:rPr>
              <a:t>12/01/2017</a:t>
            </a:fld>
            <a:endParaRPr lang="en-US" dirty="0">
              <a:solidFill>
                <a:srgbClr val="000000"/>
              </a:solidFill>
            </a:endParaRPr>
          </a:p>
        </p:txBody>
      </p:sp>
    </p:spTree>
    <p:extLst>
      <p:ext uri="{BB962C8B-B14F-4D97-AF65-F5344CB8AC3E}">
        <p14:creationId xmlns:p14="http://schemas.microsoft.com/office/powerpoint/2010/main" val="4490726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11</a:t>
            </a:fld>
            <a:endParaRPr lang="en-US" dirty="0">
              <a:solidFill>
                <a:srgbClr val="000000"/>
              </a:solidFill>
            </a:endParaRPr>
          </a:p>
        </p:txBody>
      </p:sp>
      <p:sp>
        <p:nvSpPr>
          <p:cNvPr id="7" name="Content Placeholder 8"/>
          <p:cNvSpPr txBox="1">
            <a:spLocks/>
          </p:cNvSpPr>
          <p:nvPr/>
        </p:nvSpPr>
        <p:spPr bwMode="auto">
          <a:xfrm>
            <a:off x="318924" y="1511320"/>
            <a:ext cx="8572663" cy="4413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fontAlgn="base">
              <a:spcBef>
                <a:spcPct val="40000"/>
              </a:spcBef>
              <a:spcAft>
                <a:spcPct val="0"/>
              </a:spcAft>
              <a:buClr>
                <a:schemeClr val="tx2"/>
              </a:buClr>
              <a:buFont typeface="Symbol" pitchFamily="18" charset="2"/>
              <a:buNone/>
              <a:defRPr sz="1800">
                <a:solidFill>
                  <a:schemeClr val="tx1"/>
                </a:solidFill>
                <a:latin typeface="+mn-lt"/>
                <a:ea typeface="+mn-ea"/>
                <a:cs typeface="+mn-cs"/>
              </a:defRPr>
            </a:lvl1pPr>
            <a:lvl2pPr marL="560388" indent="-234950" algn="l" rtl="0" fontAlgn="base">
              <a:spcBef>
                <a:spcPct val="40000"/>
              </a:spcBef>
              <a:spcAft>
                <a:spcPct val="0"/>
              </a:spcAft>
              <a:buClr>
                <a:schemeClr val="tx2"/>
              </a:buClr>
              <a:buChar char="–"/>
              <a:defRPr sz="1400">
                <a:solidFill>
                  <a:schemeClr val="tx1"/>
                </a:solidFill>
                <a:latin typeface="+mn-lt"/>
              </a:defRPr>
            </a:lvl2pPr>
            <a:lvl3pPr marL="860425" indent="-207963" algn="l" rtl="0" fontAlgn="base">
              <a:spcBef>
                <a:spcPct val="40000"/>
              </a:spcBef>
              <a:spcAft>
                <a:spcPct val="0"/>
              </a:spcAft>
              <a:buClr>
                <a:schemeClr val="tx2"/>
              </a:buClr>
              <a:buSzPct val="110000"/>
              <a:buFont typeface="Wingdings" pitchFamily="2" charset="2"/>
              <a:buChar char="Ø"/>
              <a:defRPr sz="1200">
                <a:solidFill>
                  <a:schemeClr val="tx1"/>
                </a:solidFill>
                <a:latin typeface="+mn-lt"/>
              </a:defRPr>
            </a:lvl3pPr>
            <a:lvl4pPr marL="1109663" indent="-182563" algn="l" rtl="0" fontAlgn="base">
              <a:spcBef>
                <a:spcPct val="40000"/>
              </a:spcBef>
              <a:spcAft>
                <a:spcPct val="0"/>
              </a:spcAft>
              <a:buClr>
                <a:schemeClr val="tx2"/>
              </a:buClr>
              <a:buFont typeface="Arial" pitchFamily="34" charset="0"/>
              <a:buChar char="•"/>
              <a:defRPr sz="1100">
                <a:solidFill>
                  <a:schemeClr val="tx1"/>
                </a:solidFill>
                <a:latin typeface="+mn-lt"/>
              </a:defRPr>
            </a:lvl4pPr>
            <a:lvl5pPr marL="1382713" indent="-195263" algn="l" rtl="0" fontAlgn="base">
              <a:spcBef>
                <a:spcPct val="40000"/>
              </a:spcBef>
              <a:spcAft>
                <a:spcPct val="0"/>
              </a:spcAft>
              <a:buClr>
                <a:schemeClr val="tx2"/>
              </a:buClr>
              <a:buChar char="»"/>
              <a:defRPr sz="1100">
                <a:solidFill>
                  <a:schemeClr val="tx1"/>
                </a:solidFill>
                <a:latin typeface="+mn-lt"/>
              </a:defRPr>
            </a:lvl5pPr>
            <a:lvl6pPr marL="1839913" indent="-195263" algn="l" rtl="0" fontAlgn="base">
              <a:spcBef>
                <a:spcPct val="40000"/>
              </a:spcBef>
              <a:spcAft>
                <a:spcPct val="0"/>
              </a:spcAft>
              <a:buClr>
                <a:schemeClr val="tx2"/>
              </a:buClr>
              <a:buChar char="»"/>
              <a:defRPr sz="2000">
                <a:solidFill>
                  <a:schemeClr val="tx1"/>
                </a:solidFill>
                <a:latin typeface="+mn-lt"/>
              </a:defRPr>
            </a:lvl6pPr>
            <a:lvl7pPr marL="2297113" indent="-195263" algn="l" rtl="0" fontAlgn="base">
              <a:spcBef>
                <a:spcPct val="40000"/>
              </a:spcBef>
              <a:spcAft>
                <a:spcPct val="0"/>
              </a:spcAft>
              <a:buClr>
                <a:schemeClr val="tx2"/>
              </a:buClr>
              <a:buChar char="»"/>
              <a:defRPr sz="2000">
                <a:solidFill>
                  <a:schemeClr val="tx1"/>
                </a:solidFill>
                <a:latin typeface="+mn-lt"/>
              </a:defRPr>
            </a:lvl7pPr>
            <a:lvl8pPr marL="2754313" indent="-195263" algn="l" rtl="0" fontAlgn="base">
              <a:spcBef>
                <a:spcPct val="40000"/>
              </a:spcBef>
              <a:spcAft>
                <a:spcPct val="0"/>
              </a:spcAft>
              <a:buClr>
                <a:schemeClr val="tx2"/>
              </a:buClr>
              <a:buChar char="»"/>
              <a:defRPr sz="2000">
                <a:solidFill>
                  <a:schemeClr val="tx1"/>
                </a:solidFill>
                <a:latin typeface="+mn-lt"/>
              </a:defRPr>
            </a:lvl8pPr>
            <a:lvl9pPr marL="3211513" indent="-195263" algn="l" rtl="0" fontAlgn="base">
              <a:spcBef>
                <a:spcPct val="40000"/>
              </a:spcBef>
              <a:spcAft>
                <a:spcPct val="0"/>
              </a:spcAft>
              <a:buClr>
                <a:schemeClr val="tx2"/>
              </a:buClr>
              <a:buChar char="»"/>
              <a:defRPr sz="2000">
                <a:solidFill>
                  <a:schemeClr val="tx1"/>
                </a:solidFill>
                <a:latin typeface="+mn-lt"/>
              </a:defRPr>
            </a:lvl9pPr>
          </a:lstStyle>
          <a:p>
            <a:pPr marL="285750" indent="-285750" algn="l">
              <a:buFont typeface="Wingdings" panose="05000000000000000000" pitchFamily="2" charset="2"/>
              <a:buChar char="§"/>
            </a:pPr>
            <a:r>
              <a:rPr lang="sv-SE" sz="1400" dirty="0" smtClean="0"/>
              <a:t>Replace PVT Manager </a:t>
            </a:r>
            <a:r>
              <a:rPr lang="sv-SE" sz="1400" dirty="0"/>
              <a:t>used </a:t>
            </a:r>
            <a:r>
              <a:rPr lang="sv-SE" sz="1400" dirty="0" smtClean="0"/>
              <a:t>for preparing </a:t>
            </a:r>
            <a:r>
              <a:rPr lang="sv-SE" sz="1400" dirty="0"/>
              <a:t>test cases and test </a:t>
            </a:r>
            <a:r>
              <a:rPr lang="sv-SE" sz="1400" dirty="0" smtClean="0"/>
              <a:t>sequences for complete vehicle testing.</a:t>
            </a:r>
          </a:p>
          <a:p>
            <a:pPr marL="846138" lvl="1" indent="-285750">
              <a:buFont typeface="Wingdings" panose="05000000000000000000" pitchFamily="2" charset="2"/>
              <a:buChar char="§"/>
            </a:pPr>
            <a:r>
              <a:rPr lang="sv-SE" sz="1200" dirty="0" smtClean="0"/>
              <a:t>Today </a:t>
            </a:r>
            <a:r>
              <a:rPr lang="sv-SE" sz="1200" dirty="0"/>
              <a:t>PVT(Performance Validation Test) organization use this system but it does not meet their requirements anymore</a:t>
            </a:r>
          </a:p>
          <a:p>
            <a:pPr marL="285750" indent="-285750" algn="l">
              <a:buFont typeface="Wingdings" panose="05000000000000000000" pitchFamily="2" charset="2"/>
              <a:buChar char="§"/>
            </a:pPr>
            <a:r>
              <a:rPr lang="sv-SE" sz="1400" dirty="0"/>
              <a:t>PVT Manager does not follow volvo group target architecture and are built on not appointed components</a:t>
            </a:r>
          </a:p>
          <a:p>
            <a:pPr marL="1146175" lvl="2" indent="-285750">
              <a:buFont typeface="Wingdings" panose="05000000000000000000" pitchFamily="2" charset="2"/>
              <a:buChar char="§"/>
            </a:pPr>
            <a:r>
              <a:rPr lang="sv-SE" dirty="0" smtClean="0"/>
              <a:t>It is hard to implement changes to support new business demands</a:t>
            </a:r>
          </a:p>
          <a:p>
            <a:pPr marL="1146175" lvl="2" indent="-285750">
              <a:buFont typeface="Wingdings" panose="05000000000000000000" pitchFamily="2" charset="2"/>
              <a:buChar char="§"/>
            </a:pPr>
            <a:r>
              <a:rPr lang="sv-SE" dirty="0" smtClean="0"/>
              <a:t>Business suffer from problems that is caused from the design of the architecture</a:t>
            </a:r>
            <a:endParaRPr lang="sv-SE" dirty="0"/>
          </a:p>
          <a:p>
            <a:pPr marL="285750" indent="-285750" algn="l">
              <a:buFont typeface="Wingdings" panose="05000000000000000000" pitchFamily="2" charset="2"/>
              <a:buChar char="§"/>
            </a:pPr>
            <a:r>
              <a:rPr lang="sv-SE" sz="1400" dirty="0"/>
              <a:t>There is a need for a test manager solution for all groups within FVV to improve support in creating tests and test specifications and to get rid of the manual handling around this</a:t>
            </a:r>
          </a:p>
          <a:p>
            <a:pPr marL="285750" indent="-285750" algn="l">
              <a:buFont typeface="Wingdings" panose="05000000000000000000" pitchFamily="2" charset="2"/>
              <a:buChar char="§"/>
            </a:pPr>
            <a:r>
              <a:rPr lang="sv-SE" sz="1400" dirty="0"/>
              <a:t>A test manager solution will improve oppurtunities to share test documentation between sites and organizations in a more effective way.</a:t>
            </a:r>
          </a:p>
          <a:p>
            <a:pPr marL="285750" indent="-285750" algn="l">
              <a:buFont typeface="Wingdings" panose="05000000000000000000" pitchFamily="2" charset="2"/>
              <a:buChar char="§"/>
            </a:pPr>
            <a:r>
              <a:rPr lang="sv-SE" sz="1400" dirty="0"/>
              <a:t>It is also a need to change the test specification structure with new components(Procedures, routines etc.)</a:t>
            </a:r>
          </a:p>
          <a:p>
            <a:pPr marL="285750" indent="-285750" algn="l">
              <a:buFont typeface="Wingdings" panose="05000000000000000000" pitchFamily="2" charset="2"/>
              <a:buChar char="§"/>
            </a:pPr>
            <a:r>
              <a:rPr lang="sv-SE" sz="1400" dirty="0"/>
              <a:t>A new test manager – prepare test is a start to implement a solution that is</a:t>
            </a:r>
            <a:r>
              <a:rPr lang="en-US" sz="1400" dirty="0"/>
              <a:t> stable, scalable with high-performance and  more easily adaptable for future business demands</a:t>
            </a:r>
            <a:r>
              <a:rPr lang="sv-SE" sz="1400" dirty="0"/>
              <a:t>  </a:t>
            </a:r>
          </a:p>
          <a:p>
            <a:pPr marL="285750" indent="-285750" algn="l">
              <a:buFont typeface="Wingdings" panose="05000000000000000000" pitchFamily="2" charset="2"/>
              <a:buChar char="§"/>
            </a:pPr>
            <a:endParaRPr lang="sv-SE" sz="1400" dirty="0"/>
          </a:p>
          <a:p>
            <a:endParaRPr lang="sv-SE" sz="1600" dirty="0"/>
          </a:p>
          <a:p>
            <a:pPr marL="285750" indent="-285750">
              <a:buFont typeface="Wingdings" panose="05000000000000000000" pitchFamily="2" charset="2"/>
              <a:buChar char="§"/>
            </a:pPr>
            <a:endParaRPr lang="sv-SE" sz="1600" dirty="0" smtClean="0"/>
          </a:p>
          <a:p>
            <a:pPr marL="285750" indent="-285750">
              <a:buFont typeface="Wingdings" panose="05000000000000000000" pitchFamily="2" charset="2"/>
              <a:buChar char="§"/>
            </a:pPr>
            <a:endParaRPr lang="sv-SE" sz="1600" dirty="0"/>
          </a:p>
          <a:p>
            <a:pPr marL="285750" indent="-285750">
              <a:buFont typeface="Wingdings" panose="05000000000000000000" pitchFamily="2" charset="2"/>
              <a:buChar char="§"/>
            </a:pPr>
            <a:endParaRPr lang="sv-SE" sz="1600" dirty="0" smtClean="0"/>
          </a:p>
          <a:p>
            <a:pPr lvl="1" indent="0">
              <a:buNone/>
            </a:pPr>
            <a:endParaRPr lang="en-US" dirty="0" smtClean="0"/>
          </a:p>
          <a:p>
            <a:pPr algn="l" eaLnBrk="1" hangingPunct="1"/>
            <a:endParaRPr lang="en-US" kern="0" dirty="0" smtClean="0"/>
          </a:p>
          <a:p>
            <a:pPr algn="l" eaLnBrk="1" hangingPunct="1"/>
            <a:endParaRPr lang="en-US" kern="0" dirty="0"/>
          </a:p>
        </p:txBody>
      </p:sp>
      <p:sp>
        <p:nvSpPr>
          <p:cNvPr id="8" name="Title 4"/>
          <p:cNvSpPr txBox="1">
            <a:spLocks/>
          </p:cNvSpPr>
          <p:nvPr/>
        </p:nvSpPr>
        <p:spPr>
          <a:xfrm>
            <a:off x="309320" y="545143"/>
            <a:ext cx="8301992" cy="871899"/>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a:lstStyle>
          <a:p>
            <a:r>
              <a:rPr lang="en-US" sz="2400" dirty="0" smtClean="0"/>
              <a:t>Business Objectives</a:t>
            </a:r>
            <a:endParaRPr lang="en-US" sz="2400" dirty="0" smtClean="0">
              <a:solidFill>
                <a:srgbClr val="FF0000"/>
              </a:solidFill>
            </a:endParaRPr>
          </a:p>
          <a:p>
            <a:r>
              <a:rPr lang="en-US" sz="2400" b="0" dirty="0" smtClean="0"/>
              <a:t>Based on Business Requirements (BR) </a:t>
            </a:r>
            <a:endParaRPr lang="en-US" sz="2400" b="0" dirty="0"/>
          </a:p>
        </p:txBody>
      </p:sp>
      <p:sp>
        <p:nvSpPr>
          <p:cNvPr id="2" name="Date Placeholder 1"/>
          <p:cNvSpPr>
            <a:spLocks noGrp="1"/>
          </p:cNvSpPr>
          <p:nvPr>
            <p:ph type="dt" sz="half" idx="12"/>
          </p:nvPr>
        </p:nvSpPr>
        <p:spPr/>
        <p:txBody>
          <a:bodyPr/>
          <a:lstStyle/>
          <a:p>
            <a:fld id="{90059920-4A1E-4DED-B1A8-C26E275F1E22}" type="datetime1">
              <a:rPr lang="en-GB" smtClean="0">
                <a:solidFill>
                  <a:srgbClr val="000000"/>
                </a:solidFill>
              </a:rPr>
              <a:t>12/01/2017</a:t>
            </a:fld>
            <a:endParaRPr lang="en-US" dirty="0">
              <a:solidFill>
                <a:srgbClr val="000000"/>
              </a:solidFill>
            </a:endParaRPr>
          </a:p>
        </p:txBody>
      </p:sp>
    </p:spTree>
    <p:extLst>
      <p:ext uri="{BB962C8B-B14F-4D97-AF65-F5344CB8AC3E}">
        <p14:creationId xmlns:p14="http://schemas.microsoft.com/office/powerpoint/2010/main" val="9469448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12</a:t>
            </a:fld>
            <a:endParaRPr lang="en-US" dirty="0">
              <a:solidFill>
                <a:srgbClr val="000000"/>
              </a:solidFill>
            </a:endParaRPr>
          </a:p>
        </p:txBody>
      </p:sp>
      <p:sp>
        <p:nvSpPr>
          <p:cNvPr id="6" name="Title 4"/>
          <p:cNvSpPr txBox="1">
            <a:spLocks/>
          </p:cNvSpPr>
          <p:nvPr/>
        </p:nvSpPr>
        <p:spPr>
          <a:xfrm>
            <a:off x="309320" y="545143"/>
            <a:ext cx="8520356" cy="72962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a:lstStyle>
          <a:p>
            <a:r>
              <a:rPr lang="en-US" sz="2400" dirty="0" smtClean="0"/>
              <a:t>Project Scope</a:t>
            </a:r>
          </a:p>
          <a:p>
            <a:r>
              <a:rPr lang="en-US" sz="2400" b="0" dirty="0"/>
              <a:t>Based on Stakeholder R</a:t>
            </a:r>
            <a:r>
              <a:rPr lang="en-US" sz="2400" b="0" dirty="0" smtClean="0"/>
              <a:t>equirements</a:t>
            </a:r>
            <a:r>
              <a:rPr lang="pl-PL" sz="2400" b="0" dirty="0" smtClean="0"/>
              <a:t> </a:t>
            </a:r>
            <a:r>
              <a:rPr lang="en-GB" sz="2400" b="0" dirty="0"/>
              <a:t>(</a:t>
            </a:r>
            <a:r>
              <a:rPr lang="en-US" sz="2400" b="0" dirty="0" err="1" smtClean="0"/>
              <a:t>StR</a:t>
            </a:r>
            <a:r>
              <a:rPr lang="en-US" sz="2400" b="0" dirty="0" smtClean="0"/>
              <a:t>)</a:t>
            </a:r>
            <a:endParaRPr lang="en-US" sz="2400" b="0" dirty="0"/>
          </a:p>
        </p:txBody>
      </p:sp>
      <p:sp>
        <p:nvSpPr>
          <p:cNvPr id="7" name="Content Placeholder 8"/>
          <p:cNvSpPr txBox="1">
            <a:spLocks/>
          </p:cNvSpPr>
          <p:nvPr/>
        </p:nvSpPr>
        <p:spPr bwMode="auto">
          <a:xfrm>
            <a:off x="311250" y="1514274"/>
            <a:ext cx="8580337" cy="3742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fontAlgn="base">
              <a:spcBef>
                <a:spcPct val="40000"/>
              </a:spcBef>
              <a:spcAft>
                <a:spcPct val="0"/>
              </a:spcAft>
              <a:buClr>
                <a:schemeClr val="tx2"/>
              </a:buClr>
              <a:buFont typeface="Symbol" pitchFamily="18" charset="2"/>
              <a:buNone/>
              <a:defRPr sz="1800">
                <a:solidFill>
                  <a:schemeClr val="tx1"/>
                </a:solidFill>
                <a:latin typeface="+mn-lt"/>
                <a:ea typeface="+mn-ea"/>
                <a:cs typeface="+mn-cs"/>
              </a:defRPr>
            </a:lvl1pPr>
            <a:lvl2pPr marL="560388" indent="-234950" algn="l" rtl="0" fontAlgn="base">
              <a:spcBef>
                <a:spcPct val="40000"/>
              </a:spcBef>
              <a:spcAft>
                <a:spcPct val="0"/>
              </a:spcAft>
              <a:buClr>
                <a:schemeClr val="tx2"/>
              </a:buClr>
              <a:buChar char="–"/>
              <a:defRPr sz="1400">
                <a:solidFill>
                  <a:schemeClr val="tx1"/>
                </a:solidFill>
                <a:latin typeface="+mn-lt"/>
              </a:defRPr>
            </a:lvl2pPr>
            <a:lvl3pPr marL="860425" indent="-207963" algn="l" rtl="0" fontAlgn="base">
              <a:spcBef>
                <a:spcPct val="40000"/>
              </a:spcBef>
              <a:spcAft>
                <a:spcPct val="0"/>
              </a:spcAft>
              <a:buClr>
                <a:schemeClr val="tx2"/>
              </a:buClr>
              <a:buSzPct val="110000"/>
              <a:buFont typeface="Wingdings" pitchFamily="2" charset="2"/>
              <a:buChar char="Ø"/>
              <a:defRPr sz="1200">
                <a:solidFill>
                  <a:schemeClr val="tx1"/>
                </a:solidFill>
                <a:latin typeface="+mn-lt"/>
              </a:defRPr>
            </a:lvl3pPr>
            <a:lvl4pPr marL="1109663" indent="-182563" algn="l" rtl="0" fontAlgn="base">
              <a:spcBef>
                <a:spcPct val="40000"/>
              </a:spcBef>
              <a:spcAft>
                <a:spcPct val="0"/>
              </a:spcAft>
              <a:buClr>
                <a:schemeClr val="tx2"/>
              </a:buClr>
              <a:buFont typeface="Arial" pitchFamily="34" charset="0"/>
              <a:buChar char="•"/>
              <a:defRPr sz="1100">
                <a:solidFill>
                  <a:schemeClr val="tx1"/>
                </a:solidFill>
                <a:latin typeface="+mn-lt"/>
              </a:defRPr>
            </a:lvl4pPr>
            <a:lvl5pPr marL="1382713" indent="-195263" algn="l" rtl="0" fontAlgn="base">
              <a:spcBef>
                <a:spcPct val="40000"/>
              </a:spcBef>
              <a:spcAft>
                <a:spcPct val="0"/>
              </a:spcAft>
              <a:buClr>
                <a:schemeClr val="tx2"/>
              </a:buClr>
              <a:buChar char="»"/>
              <a:defRPr sz="1100">
                <a:solidFill>
                  <a:schemeClr val="tx1"/>
                </a:solidFill>
                <a:latin typeface="+mn-lt"/>
              </a:defRPr>
            </a:lvl5pPr>
            <a:lvl6pPr marL="1839913" indent="-195263" algn="l" rtl="0" fontAlgn="base">
              <a:spcBef>
                <a:spcPct val="40000"/>
              </a:spcBef>
              <a:spcAft>
                <a:spcPct val="0"/>
              </a:spcAft>
              <a:buClr>
                <a:schemeClr val="tx2"/>
              </a:buClr>
              <a:buChar char="»"/>
              <a:defRPr sz="2000">
                <a:solidFill>
                  <a:schemeClr val="tx1"/>
                </a:solidFill>
                <a:latin typeface="+mn-lt"/>
              </a:defRPr>
            </a:lvl6pPr>
            <a:lvl7pPr marL="2297113" indent="-195263" algn="l" rtl="0" fontAlgn="base">
              <a:spcBef>
                <a:spcPct val="40000"/>
              </a:spcBef>
              <a:spcAft>
                <a:spcPct val="0"/>
              </a:spcAft>
              <a:buClr>
                <a:schemeClr val="tx2"/>
              </a:buClr>
              <a:buChar char="»"/>
              <a:defRPr sz="2000">
                <a:solidFill>
                  <a:schemeClr val="tx1"/>
                </a:solidFill>
                <a:latin typeface="+mn-lt"/>
              </a:defRPr>
            </a:lvl7pPr>
            <a:lvl8pPr marL="2754313" indent="-195263" algn="l" rtl="0" fontAlgn="base">
              <a:spcBef>
                <a:spcPct val="40000"/>
              </a:spcBef>
              <a:spcAft>
                <a:spcPct val="0"/>
              </a:spcAft>
              <a:buClr>
                <a:schemeClr val="tx2"/>
              </a:buClr>
              <a:buChar char="»"/>
              <a:defRPr sz="2000">
                <a:solidFill>
                  <a:schemeClr val="tx1"/>
                </a:solidFill>
                <a:latin typeface="+mn-lt"/>
              </a:defRPr>
            </a:lvl8pPr>
            <a:lvl9pPr marL="3211513" indent="-195263" algn="l" rtl="0" fontAlgn="base">
              <a:spcBef>
                <a:spcPct val="40000"/>
              </a:spcBef>
              <a:spcAft>
                <a:spcPct val="0"/>
              </a:spcAft>
              <a:buClr>
                <a:schemeClr val="tx2"/>
              </a:buClr>
              <a:buChar char="»"/>
              <a:defRPr sz="2000">
                <a:solidFill>
                  <a:schemeClr val="tx1"/>
                </a:solidFill>
                <a:latin typeface="+mn-lt"/>
              </a:defRPr>
            </a:lvl9pPr>
          </a:lstStyle>
          <a:p>
            <a:pPr marL="285750" indent="-285750" algn="l">
              <a:spcBef>
                <a:spcPts val="600"/>
              </a:spcBef>
              <a:buFont typeface="Wingdings" panose="05000000000000000000" pitchFamily="2" charset="2"/>
              <a:buChar char="§"/>
            </a:pPr>
            <a:r>
              <a:rPr lang="en-US" sz="1600" dirty="0">
                <a:latin typeface="Arial" panose="020B0604020202020204" pitchFamily="34" charset="0"/>
                <a:cs typeface="Arial" panose="020B0604020202020204" pitchFamily="34" charset="0"/>
              </a:rPr>
              <a:t>Assumptions and constraints</a:t>
            </a:r>
            <a:r>
              <a:rPr lang="en-US" sz="1600" dirty="0" smtClean="0">
                <a:latin typeface="Arial" panose="020B0604020202020204" pitchFamily="34" charset="0"/>
                <a:cs typeface="Arial" panose="020B0604020202020204" pitchFamily="34" charset="0"/>
              </a:rPr>
              <a:t>:</a:t>
            </a:r>
          </a:p>
          <a:p>
            <a:pPr algn="l">
              <a:spcBef>
                <a:spcPts val="600"/>
              </a:spcBef>
            </a:pPr>
            <a:r>
              <a:rPr lang="sv-SE" sz="1200" dirty="0" smtClean="0">
                <a:latin typeface="Arial" panose="020B0604020202020204" pitchFamily="34" charset="0"/>
                <a:cs typeface="Arial" panose="020B0604020202020204" pitchFamily="34" charset="0"/>
              </a:rPr>
              <a:t>This project will focus on test Manager – prepare test ( core functionality)</a:t>
            </a:r>
          </a:p>
          <a:p>
            <a:pPr algn="l">
              <a:spcBef>
                <a:spcPts val="600"/>
              </a:spcBef>
            </a:pPr>
            <a:r>
              <a:rPr lang="sv-SE" sz="1200" dirty="0" smtClean="0">
                <a:latin typeface="Arial" panose="020B0604020202020204" pitchFamily="34" charset="0"/>
                <a:cs typeface="Arial" panose="020B0604020202020204" pitchFamily="34" charset="0"/>
              </a:rPr>
              <a:t>User organisation in focus to recieve the solution will be groups within Feature Validation &amp;Verification(FVV). </a:t>
            </a:r>
            <a:endParaRPr lang="en-US" sz="1200" dirty="0"/>
          </a:p>
          <a:p>
            <a:pPr marL="266700" indent="-266700" algn="l" eaLnBrk="1" hangingPunct="1">
              <a:spcBef>
                <a:spcPts val="600"/>
              </a:spcBef>
              <a:buFont typeface="Wingdings" panose="05000000000000000000" pitchFamily="2" charset="2"/>
              <a:buChar char="§"/>
            </a:pPr>
            <a:r>
              <a:rPr lang="en-US" sz="1200" dirty="0" smtClean="0"/>
              <a:t>In scope:</a:t>
            </a:r>
          </a:p>
          <a:p>
            <a:pPr marL="447675" lvl="1" indent="-180975" eaLnBrk="1" hangingPunct="1">
              <a:spcBef>
                <a:spcPts val="600"/>
              </a:spcBef>
              <a:buFont typeface="Wingdings" panose="05000000000000000000" pitchFamily="2" charset="2"/>
              <a:buChar char="§"/>
            </a:pPr>
            <a:r>
              <a:rPr lang="en-US" sz="1200" kern="0" dirty="0" smtClean="0"/>
              <a:t>Specify and document core functionality for Test Manager – prepare test</a:t>
            </a:r>
          </a:p>
          <a:p>
            <a:pPr marL="447675" lvl="1" indent="-180975" eaLnBrk="1" hangingPunct="1">
              <a:spcBef>
                <a:spcPts val="600"/>
              </a:spcBef>
              <a:buFont typeface="Wingdings" panose="05000000000000000000" pitchFamily="2" charset="2"/>
              <a:buChar char="§"/>
            </a:pPr>
            <a:r>
              <a:rPr lang="sv-SE" sz="1200" kern="0" dirty="0" smtClean="0"/>
              <a:t>Analyze, prototype ,design, develop and test core functionality of Test Manager – Prepare test</a:t>
            </a:r>
          </a:p>
          <a:p>
            <a:pPr marL="447675" lvl="1" indent="-180975" eaLnBrk="1" hangingPunct="1">
              <a:spcBef>
                <a:spcPts val="600"/>
              </a:spcBef>
              <a:buFont typeface="Wingdings" panose="05000000000000000000" pitchFamily="2" charset="2"/>
              <a:buChar char="§"/>
            </a:pPr>
            <a:r>
              <a:rPr lang="sv-SE" sz="1200" kern="0" dirty="0" smtClean="0"/>
              <a:t>Proof of concept - technology</a:t>
            </a:r>
          </a:p>
          <a:p>
            <a:pPr marL="447675" lvl="1" indent="-180975" eaLnBrk="1" hangingPunct="1">
              <a:spcBef>
                <a:spcPts val="600"/>
              </a:spcBef>
              <a:buFont typeface="Wingdings" panose="05000000000000000000" pitchFamily="2" charset="2"/>
              <a:buChar char="§"/>
            </a:pPr>
            <a:r>
              <a:rPr lang="sv-SE" sz="1200" kern="0" dirty="0" smtClean="0"/>
              <a:t>Test automation should be implemented to the extent possible</a:t>
            </a:r>
          </a:p>
          <a:p>
            <a:pPr marL="447675" lvl="1" indent="-180975" eaLnBrk="1" hangingPunct="1">
              <a:spcBef>
                <a:spcPts val="600"/>
              </a:spcBef>
              <a:buFont typeface="Wingdings" panose="05000000000000000000" pitchFamily="2" charset="2"/>
              <a:buChar char="§"/>
            </a:pPr>
            <a:r>
              <a:rPr lang="sv-SE" sz="1200" kern="0" dirty="0" smtClean="0"/>
              <a:t>Make sure new developed functionality work togheter with Efacts</a:t>
            </a:r>
          </a:p>
          <a:p>
            <a:pPr marL="447675" lvl="1" indent="-180975" eaLnBrk="1" hangingPunct="1">
              <a:spcBef>
                <a:spcPts val="600"/>
              </a:spcBef>
              <a:buFont typeface="Wingdings" panose="05000000000000000000" pitchFamily="2" charset="2"/>
              <a:buChar char="§"/>
            </a:pPr>
            <a:r>
              <a:rPr lang="sv-SE" sz="1200" kern="0" dirty="0" smtClean="0"/>
              <a:t>Identify and train users( develop user guides)</a:t>
            </a:r>
          </a:p>
          <a:p>
            <a:pPr marL="447675" lvl="1" indent="-180975">
              <a:spcBef>
                <a:spcPts val="600"/>
              </a:spcBef>
              <a:buFont typeface="Wingdings" panose="05000000000000000000" pitchFamily="2" charset="2"/>
              <a:buChar char="§"/>
            </a:pPr>
            <a:r>
              <a:rPr lang="sv-SE" sz="1200" kern="0" dirty="0"/>
              <a:t>Migration of data and decommission of PVT </a:t>
            </a:r>
            <a:r>
              <a:rPr lang="sv-SE" sz="1200" kern="0" dirty="0" smtClean="0"/>
              <a:t>Manager</a:t>
            </a:r>
          </a:p>
          <a:p>
            <a:pPr marL="447675" lvl="1" indent="-180975" eaLnBrk="1" hangingPunct="1">
              <a:spcBef>
                <a:spcPts val="600"/>
              </a:spcBef>
              <a:buFont typeface="Wingdings" panose="05000000000000000000" pitchFamily="2" charset="2"/>
              <a:buChar char="§"/>
            </a:pPr>
            <a:r>
              <a:rPr lang="sv-SE" sz="1200" kern="0" dirty="0" smtClean="0"/>
              <a:t>Hand over solution to maintenance organisation(Deliver required documentation, hand over/training sessions etc.)</a:t>
            </a:r>
          </a:p>
          <a:p>
            <a:pPr marL="447675" lvl="1" indent="-180975" eaLnBrk="1" hangingPunct="1">
              <a:spcBef>
                <a:spcPts val="600"/>
              </a:spcBef>
              <a:buFont typeface="Wingdings" panose="05000000000000000000" pitchFamily="2" charset="2"/>
              <a:buChar char="§"/>
            </a:pPr>
            <a:r>
              <a:rPr lang="sv-SE" sz="1200" kern="0" dirty="0" smtClean="0"/>
              <a:t>Roll out solution </a:t>
            </a:r>
            <a:endParaRPr lang="en-US" sz="1600" kern="0" dirty="0" smtClean="0"/>
          </a:p>
          <a:p>
            <a:pPr marL="266700" indent="-266700" algn="l" eaLnBrk="1" hangingPunct="1">
              <a:spcBef>
                <a:spcPts val="600"/>
              </a:spcBef>
              <a:buFont typeface="Wingdings" panose="05000000000000000000" pitchFamily="2" charset="2"/>
              <a:buChar char="§"/>
            </a:pPr>
            <a:r>
              <a:rPr lang="en-US" sz="1600" dirty="0" smtClean="0"/>
              <a:t>Out of scope:</a:t>
            </a:r>
          </a:p>
          <a:p>
            <a:pPr algn="l" eaLnBrk="1" hangingPunct="1">
              <a:spcBef>
                <a:spcPts val="600"/>
              </a:spcBef>
            </a:pPr>
            <a:r>
              <a:rPr lang="sv-SE" sz="1200" dirty="0" smtClean="0"/>
              <a:t>We will not focus on RDM and Efacts at this point. EFACTS will not be in focus in this project but we need to make sure EFACTS works togheter with the new functionality introduced.</a:t>
            </a:r>
            <a:endParaRPr lang="en-US" sz="1200" dirty="0" smtClean="0"/>
          </a:p>
          <a:p>
            <a:pPr algn="l" eaLnBrk="1" hangingPunct="1"/>
            <a:endParaRPr lang="en-US" sz="1600" dirty="0"/>
          </a:p>
          <a:p>
            <a:pPr algn="l" eaLnBrk="1" hangingPunct="1"/>
            <a:endParaRPr lang="en-US" dirty="0" smtClean="0"/>
          </a:p>
          <a:p>
            <a:pPr algn="l" eaLnBrk="1" hangingPunct="1"/>
            <a:endParaRPr lang="en-US" kern="0" dirty="0" smtClean="0"/>
          </a:p>
          <a:p>
            <a:pPr algn="l" eaLnBrk="1" hangingPunct="1"/>
            <a:endParaRPr lang="en-US" kern="0" dirty="0"/>
          </a:p>
        </p:txBody>
      </p:sp>
      <p:sp>
        <p:nvSpPr>
          <p:cNvPr id="11" name="TextBox 10"/>
          <p:cNvSpPr txBox="1"/>
          <p:nvPr/>
        </p:nvSpPr>
        <p:spPr>
          <a:xfrm>
            <a:off x="314842" y="5798903"/>
            <a:ext cx="8576746" cy="246221"/>
          </a:xfrm>
          <a:prstGeom prst="rect">
            <a:avLst/>
          </a:prstGeom>
          <a:noFill/>
        </p:spPr>
        <p:txBody>
          <a:bodyPr wrap="square" rtlCol="0">
            <a:spAutoFit/>
          </a:bodyPr>
          <a:lstStyle/>
          <a:p>
            <a:pPr>
              <a:spcBef>
                <a:spcPts val="300"/>
              </a:spcBef>
            </a:pPr>
            <a:r>
              <a:rPr lang="sv-SE" sz="1000" dirty="0" smtClean="0">
                <a:solidFill>
                  <a:schemeClr val="tx2"/>
                </a:solidFill>
                <a:latin typeface="+mj-lt"/>
                <a:ea typeface="+mj-ea"/>
                <a:cs typeface="+mj-cs"/>
              </a:rPr>
              <a:t>Impacted process 1: </a:t>
            </a:r>
            <a:r>
              <a:rPr lang="sv-SE" sz="1000" dirty="0" smtClean="0">
                <a:solidFill>
                  <a:srgbClr val="0070C0"/>
                </a:solidFill>
                <a:latin typeface="+mj-lt"/>
                <a:ea typeface="+mj-ea"/>
                <a:cs typeface="+mj-cs"/>
              </a:rPr>
              <a:t>link      </a:t>
            </a:r>
            <a:r>
              <a:rPr lang="sv-SE" sz="1000" dirty="0" smtClean="0">
                <a:solidFill>
                  <a:schemeClr val="tx2"/>
                </a:solidFill>
              </a:rPr>
              <a:t>Impacted </a:t>
            </a:r>
            <a:r>
              <a:rPr lang="sv-SE" sz="1000" dirty="0">
                <a:solidFill>
                  <a:schemeClr val="tx2"/>
                </a:solidFill>
              </a:rPr>
              <a:t>process 2: </a:t>
            </a:r>
            <a:r>
              <a:rPr lang="sv-SE" sz="1000" dirty="0" smtClean="0">
                <a:solidFill>
                  <a:srgbClr val="0070C0"/>
                </a:solidFill>
              </a:rPr>
              <a:t>link      </a:t>
            </a:r>
            <a:r>
              <a:rPr lang="sv-SE" sz="1000" dirty="0" smtClean="0">
                <a:solidFill>
                  <a:schemeClr val="tx2"/>
                </a:solidFill>
              </a:rPr>
              <a:t>Requirements Breakdown </a:t>
            </a:r>
            <a:r>
              <a:rPr lang="sv-SE" sz="1000" dirty="0">
                <a:solidFill>
                  <a:schemeClr val="tx2"/>
                </a:solidFill>
              </a:rPr>
              <a:t>– Stakeholder </a:t>
            </a:r>
            <a:r>
              <a:rPr lang="sv-SE" sz="1000" dirty="0" smtClean="0">
                <a:solidFill>
                  <a:schemeClr val="tx2"/>
                </a:solidFill>
              </a:rPr>
              <a:t>Requirements (StR): </a:t>
            </a:r>
            <a:r>
              <a:rPr lang="sv-SE" sz="1000" dirty="0">
                <a:solidFill>
                  <a:srgbClr val="0070C0"/>
                </a:solidFill>
              </a:rPr>
              <a:t>link</a:t>
            </a:r>
          </a:p>
        </p:txBody>
      </p:sp>
      <p:sp>
        <p:nvSpPr>
          <p:cNvPr id="2" name="Date Placeholder 1"/>
          <p:cNvSpPr>
            <a:spLocks noGrp="1"/>
          </p:cNvSpPr>
          <p:nvPr>
            <p:ph type="dt" sz="half" idx="12"/>
          </p:nvPr>
        </p:nvSpPr>
        <p:spPr/>
        <p:txBody>
          <a:bodyPr/>
          <a:lstStyle/>
          <a:p>
            <a:fld id="{B695F417-19B0-4394-8469-21F85155E695}" type="datetime1">
              <a:rPr lang="en-GB" smtClean="0">
                <a:solidFill>
                  <a:srgbClr val="000000"/>
                </a:solidFill>
              </a:rPr>
              <a:t>12/01/2017</a:t>
            </a:fld>
            <a:endParaRPr lang="en-US" dirty="0">
              <a:solidFill>
                <a:srgbClr val="000000"/>
              </a:solidFill>
            </a:endParaRPr>
          </a:p>
        </p:txBody>
      </p:sp>
    </p:spTree>
    <p:extLst>
      <p:ext uri="{BB962C8B-B14F-4D97-AF65-F5344CB8AC3E}">
        <p14:creationId xmlns:p14="http://schemas.microsoft.com/office/powerpoint/2010/main" val="36767822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13</a:t>
            </a:fld>
            <a:endParaRPr lang="en-US" dirty="0">
              <a:solidFill>
                <a:srgbClr val="000000"/>
              </a:solidFill>
            </a:endParaRPr>
          </a:p>
        </p:txBody>
      </p:sp>
      <p:sp>
        <p:nvSpPr>
          <p:cNvPr id="6" name="Title 4"/>
          <p:cNvSpPr txBox="1">
            <a:spLocks/>
          </p:cNvSpPr>
          <p:nvPr/>
        </p:nvSpPr>
        <p:spPr>
          <a:xfrm>
            <a:off x="313062" y="554668"/>
            <a:ext cx="8342935" cy="764599"/>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a:lstStyle>
          <a:p>
            <a:r>
              <a:rPr lang="sv-SE" sz="2400" dirty="0" smtClean="0"/>
              <a:t>Impact from project dependencies</a:t>
            </a:r>
            <a:endParaRPr lang="sv-SE" sz="2400" dirty="0"/>
          </a:p>
        </p:txBody>
      </p:sp>
      <p:graphicFrame>
        <p:nvGraphicFramePr>
          <p:cNvPr id="10" name="Content Placeholder 5"/>
          <p:cNvGraphicFramePr>
            <a:graphicFrameLocks/>
          </p:cNvGraphicFramePr>
          <p:nvPr>
            <p:extLst>
              <p:ext uri="{D42A27DB-BD31-4B8C-83A1-F6EECF244321}">
                <p14:modId xmlns:p14="http://schemas.microsoft.com/office/powerpoint/2010/main" val="3174168824"/>
              </p:ext>
            </p:extLst>
          </p:nvPr>
        </p:nvGraphicFramePr>
        <p:xfrm>
          <a:off x="412750" y="1615790"/>
          <a:ext cx="8478838" cy="3024560"/>
        </p:xfrm>
        <a:graphic>
          <a:graphicData uri="http://schemas.openxmlformats.org/drawingml/2006/table">
            <a:tbl>
              <a:tblPr firstRow="1" bandRow="1">
                <a:tableStyleId>{21E4AEA4-8DFA-4A89-87EB-49C32662AFE0}</a:tableStyleId>
              </a:tblPr>
              <a:tblGrid>
                <a:gridCol w="1597464"/>
                <a:gridCol w="1113970"/>
                <a:gridCol w="2604930"/>
                <a:gridCol w="3162474"/>
              </a:tblGrid>
              <a:tr h="152566">
                <a:tc>
                  <a:txBody>
                    <a:bodyPr/>
                    <a:lstStyle/>
                    <a:p>
                      <a:pPr algn="l"/>
                      <a:r>
                        <a:rPr lang="sv-SE" sz="1000" dirty="0" smtClean="0"/>
                        <a:t>Project</a:t>
                      </a:r>
                      <a:endParaRPr lang="sv-SE" sz="1000" dirty="0"/>
                    </a:p>
                  </a:txBody>
                  <a:tcPr marL="109895" marR="109895" marT="43376" marB="43376"/>
                </a:tc>
                <a:tc>
                  <a:txBody>
                    <a:bodyPr/>
                    <a:lstStyle/>
                    <a:p>
                      <a:pPr algn="l"/>
                      <a:r>
                        <a:rPr lang="sv-SE" sz="1000" dirty="0" smtClean="0"/>
                        <a:t>CPM</a:t>
                      </a:r>
                      <a:endParaRPr lang="sv-SE" sz="1000" dirty="0"/>
                    </a:p>
                  </a:txBody>
                  <a:tcPr marL="109895" marR="109895" marT="43376" marB="43376"/>
                </a:tc>
                <a:tc>
                  <a:txBody>
                    <a:bodyPr/>
                    <a:lstStyle/>
                    <a:p>
                      <a:pPr algn="l"/>
                      <a:r>
                        <a:rPr lang="sv-SE" sz="1000" dirty="0" smtClean="0"/>
                        <a:t>Dependency</a:t>
                      </a:r>
                      <a:endParaRPr lang="sv-SE" sz="1000" dirty="0"/>
                    </a:p>
                  </a:txBody>
                  <a:tcPr marL="109895" marR="109895" marT="43376" marB="43376"/>
                </a:tc>
                <a:tc>
                  <a:txBody>
                    <a:bodyPr/>
                    <a:lstStyle/>
                    <a:p>
                      <a:pPr algn="l"/>
                      <a:r>
                        <a:rPr lang="sv-SE" sz="1000" dirty="0" smtClean="0"/>
                        <a:t>Impact</a:t>
                      </a:r>
                      <a:endParaRPr lang="sv-SE" sz="1000" dirty="0"/>
                    </a:p>
                  </a:txBody>
                  <a:tcPr marL="109895" marR="109895" marT="43376" marB="43376"/>
                </a:tc>
              </a:tr>
              <a:tr h="1884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000" dirty="0" smtClean="0"/>
                        <a:t>TCP</a:t>
                      </a:r>
                    </a:p>
                  </a:txBody>
                  <a:tcPr marL="109895" marR="109895" marT="43376" marB="4337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000" dirty="0" smtClean="0"/>
                        <a:t>Ulf Krysell</a:t>
                      </a:r>
                    </a:p>
                  </a:txBody>
                  <a:tcPr marL="109895" marR="109895" marT="43376" marB="4337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000" dirty="0" smtClean="0"/>
                        <a:t>We will need to send data to and recieve data from TCP</a:t>
                      </a:r>
                    </a:p>
                  </a:txBody>
                  <a:tcPr marL="109895" marR="109895" marT="43376" marB="43376"/>
                </a:tc>
                <a:tc>
                  <a:txBody>
                    <a:bodyPr/>
                    <a:lstStyle/>
                    <a:p>
                      <a:pPr algn="l"/>
                      <a:r>
                        <a:rPr lang="sv-SE" sz="1000" dirty="0" smtClean="0"/>
                        <a:t>We need to have</a:t>
                      </a:r>
                      <a:r>
                        <a:rPr lang="sv-SE" sz="1000" baseline="0" dirty="0" smtClean="0"/>
                        <a:t> a constant dialogue and do some coordination in our planning.</a:t>
                      </a:r>
                      <a:endParaRPr lang="sv-SE" sz="1000" dirty="0"/>
                    </a:p>
                  </a:txBody>
                  <a:tcPr marL="109895" marR="109895" marT="43376" marB="43376"/>
                </a:tc>
              </a:tr>
              <a:tr h="188423">
                <a:tc>
                  <a:txBody>
                    <a:bodyPr/>
                    <a:lstStyle/>
                    <a:p>
                      <a:pPr algn="l"/>
                      <a:r>
                        <a:rPr lang="sv-SE" sz="1000" dirty="0" smtClean="0"/>
                        <a:t>GTDM</a:t>
                      </a:r>
                      <a:endParaRPr lang="sv-SE" sz="1000" dirty="0"/>
                    </a:p>
                  </a:txBody>
                  <a:tcPr marL="109895" marR="109895" marT="43376" marB="4337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000" kern="1200" dirty="0" smtClean="0">
                          <a:solidFill>
                            <a:schemeClr val="dk1"/>
                          </a:solidFill>
                          <a:latin typeface="+mn-lt"/>
                          <a:ea typeface="+mn-ea"/>
                          <a:cs typeface="+mn-cs"/>
                        </a:rPr>
                        <a:t>Ulf Krysell</a:t>
                      </a:r>
                      <a:endParaRPr lang="sv-SE" sz="1000" kern="1200" dirty="0">
                        <a:solidFill>
                          <a:schemeClr val="dk1"/>
                        </a:solidFill>
                        <a:latin typeface="+mn-lt"/>
                        <a:ea typeface="+mn-ea"/>
                        <a:cs typeface="+mn-cs"/>
                      </a:endParaRPr>
                    </a:p>
                  </a:txBody>
                  <a:tcPr marL="109895" marR="109895" marT="43376" marB="4337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000" dirty="0" smtClean="0"/>
                        <a:t>This project might put requirements towards us for</a:t>
                      </a:r>
                      <a:r>
                        <a:rPr lang="sv-SE" sz="1000" baseline="0" dirty="0" smtClean="0"/>
                        <a:t> specific data.</a:t>
                      </a:r>
                      <a:endParaRPr lang="sv-SE" sz="1000" dirty="0" smtClean="0"/>
                    </a:p>
                  </a:txBody>
                  <a:tcPr marL="109895" marR="109895" marT="43376" marB="43376"/>
                </a:tc>
                <a:tc>
                  <a:txBody>
                    <a:bodyPr/>
                    <a:lstStyle/>
                    <a:p>
                      <a:pPr algn="l"/>
                      <a:r>
                        <a:rPr lang="sv-SE" sz="1000" dirty="0" smtClean="0"/>
                        <a:t>We need to have a constant dialogue and GTDM need to specify their requirements towards us in good</a:t>
                      </a:r>
                      <a:r>
                        <a:rPr lang="sv-SE" sz="1000" baseline="0" dirty="0" smtClean="0"/>
                        <a:t> time for us to plan delivery of their needs.</a:t>
                      </a:r>
                      <a:endParaRPr lang="sv-SE" sz="1000" dirty="0"/>
                    </a:p>
                  </a:txBody>
                  <a:tcPr marL="109895" marR="109895" marT="43376" marB="43376"/>
                </a:tc>
              </a:tr>
              <a:tr h="188423">
                <a:tc>
                  <a:txBody>
                    <a:bodyPr/>
                    <a:lstStyle/>
                    <a:p>
                      <a:pPr algn="l"/>
                      <a:r>
                        <a:rPr lang="sv-SE" sz="1000" dirty="0" smtClean="0"/>
                        <a:t>System engineering: WP</a:t>
                      </a:r>
                      <a:r>
                        <a:rPr lang="sv-SE" sz="1000" baseline="0" dirty="0" smtClean="0"/>
                        <a:t>3</a:t>
                      </a:r>
                      <a:endParaRPr lang="sv-SE" sz="1000" dirty="0"/>
                    </a:p>
                  </a:txBody>
                  <a:tcPr marL="109895" marR="109895" marT="43376" marB="4337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000" kern="1200" dirty="0" smtClean="0">
                          <a:solidFill>
                            <a:schemeClr val="dk1"/>
                          </a:solidFill>
                          <a:latin typeface="+mn-lt"/>
                          <a:ea typeface="+mn-ea"/>
                          <a:cs typeface="+mn-cs"/>
                        </a:rPr>
                        <a:t>Boel Björkman</a:t>
                      </a:r>
                      <a:endParaRPr lang="sv-SE" sz="1000" kern="1200" dirty="0">
                        <a:solidFill>
                          <a:schemeClr val="dk1"/>
                        </a:solidFill>
                        <a:latin typeface="+mn-lt"/>
                        <a:ea typeface="+mn-ea"/>
                        <a:cs typeface="+mn-cs"/>
                      </a:endParaRPr>
                    </a:p>
                  </a:txBody>
                  <a:tcPr marL="109895" marR="109895" marT="43376" marB="4337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000" dirty="0" smtClean="0"/>
                        <a:t>This project work with terminology</a:t>
                      </a:r>
                      <a:r>
                        <a:rPr lang="sv-SE" sz="1000" baseline="0" dirty="0" smtClean="0"/>
                        <a:t> and other outcome</a:t>
                      </a:r>
                      <a:r>
                        <a:rPr lang="sv-SE" sz="1000" dirty="0" smtClean="0"/>
                        <a:t> that we might need to follow and adjust to</a:t>
                      </a:r>
                    </a:p>
                  </a:txBody>
                  <a:tcPr marL="109895" marR="109895" marT="43376" marB="43376"/>
                </a:tc>
                <a:tc>
                  <a:txBody>
                    <a:bodyPr/>
                    <a:lstStyle/>
                    <a:p>
                      <a:pPr algn="l"/>
                      <a:r>
                        <a:rPr lang="sv-SE" sz="1000" dirty="0" smtClean="0"/>
                        <a:t>There</a:t>
                      </a:r>
                      <a:r>
                        <a:rPr lang="sv-SE" sz="1000" baseline="0" dirty="0" smtClean="0"/>
                        <a:t> could be some outcome that we need to take into account in our work.</a:t>
                      </a:r>
                      <a:endParaRPr lang="sv-SE" sz="1000" dirty="0"/>
                    </a:p>
                  </a:txBody>
                  <a:tcPr marL="109895" marR="109895" marT="43376" marB="43376"/>
                </a:tc>
              </a:tr>
              <a:tr h="188423">
                <a:tc>
                  <a:txBody>
                    <a:bodyPr/>
                    <a:lstStyle/>
                    <a:p>
                      <a:pPr algn="l"/>
                      <a:r>
                        <a:rPr lang="sv-SE" sz="1000" dirty="0" smtClean="0"/>
                        <a:t>Maintenance</a:t>
                      </a:r>
                      <a:r>
                        <a:rPr lang="sv-SE" sz="1000" baseline="0" dirty="0" smtClean="0"/>
                        <a:t> L</a:t>
                      </a:r>
                      <a:r>
                        <a:rPr lang="sv-SE" sz="1000" dirty="0" smtClean="0"/>
                        <a:t>egacy</a:t>
                      </a:r>
                      <a:r>
                        <a:rPr lang="sv-SE" sz="1000" baseline="0" dirty="0" smtClean="0"/>
                        <a:t> systems</a:t>
                      </a:r>
                      <a:endParaRPr lang="sv-SE" sz="1000" dirty="0"/>
                    </a:p>
                  </a:txBody>
                  <a:tcPr marL="109895" marR="109895" marT="43376" marB="4337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000" kern="1200" dirty="0" smtClean="0">
                          <a:solidFill>
                            <a:schemeClr val="dk1"/>
                          </a:solidFill>
                          <a:latin typeface="+mn-lt"/>
                          <a:ea typeface="+mn-ea"/>
                          <a:cs typeface="+mn-cs"/>
                        </a:rPr>
                        <a:t>Raphael</a:t>
                      </a:r>
                      <a:r>
                        <a:rPr lang="sv-SE" sz="1000" kern="1200" baseline="0" dirty="0" smtClean="0">
                          <a:solidFill>
                            <a:schemeClr val="dk1"/>
                          </a:solidFill>
                          <a:latin typeface="+mn-lt"/>
                          <a:ea typeface="+mn-ea"/>
                          <a:cs typeface="+mn-cs"/>
                        </a:rPr>
                        <a:t> Scotton, Pooja Shetty</a:t>
                      </a:r>
                      <a:endParaRPr lang="sv-SE" sz="1000" kern="1200" dirty="0">
                        <a:solidFill>
                          <a:schemeClr val="dk1"/>
                        </a:solidFill>
                        <a:latin typeface="+mn-lt"/>
                        <a:ea typeface="+mn-ea"/>
                        <a:cs typeface="+mn-cs"/>
                      </a:endParaRPr>
                    </a:p>
                  </a:txBody>
                  <a:tcPr marL="109895" marR="109895" marT="43376" marB="43376"/>
                </a:tc>
                <a:tc>
                  <a:txBody>
                    <a:bodyPr/>
                    <a:lstStyle/>
                    <a:p>
                      <a:pPr algn="l"/>
                      <a:r>
                        <a:rPr lang="sv-SE" sz="1000" dirty="0" smtClean="0"/>
                        <a:t>There will be some development ongoing for exsisting</a:t>
                      </a:r>
                      <a:r>
                        <a:rPr lang="sv-SE" sz="1000" baseline="0" dirty="0" smtClean="0"/>
                        <a:t> legacy</a:t>
                      </a:r>
                      <a:r>
                        <a:rPr lang="sv-SE" sz="1000" dirty="0" smtClean="0"/>
                        <a:t> solutions.</a:t>
                      </a:r>
                    </a:p>
                    <a:p>
                      <a:pPr algn="l"/>
                      <a:endParaRPr lang="sv-SE" sz="1000" dirty="0" smtClean="0"/>
                    </a:p>
                    <a:p>
                      <a:pPr algn="l"/>
                      <a:r>
                        <a:rPr lang="sv-SE" sz="1000" dirty="0" smtClean="0"/>
                        <a:t> There might also be conflicting needs regarding resources</a:t>
                      </a:r>
                      <a:endParaRPr lang="sv-SE" sz="1000" dirty="0"/>
                    </a:p>
                  </a:txBody>
                  <a:tcPr marL="109895" marR="109895" marT="43376" marB="43376"/>
                </a:tc>
                <a:tc>
                  <a:txBody>
                    <a:bodyPr/>
                    <a:lstStyle/>
                    <a:p>
                      <a:pPr algn="l"/>
                      <a:r>
                        <a:rPr lang="sv-SE" sz="1000" dirty="0" smtClean="0"/>
                        <a:t>We need to make sure there is no development that will make it harder for us to execute our plan. Project and maintenance need to have</a:t>
                      </a:r>
                      <a:r>
                        <a:rPr lang="sv-SE" sz="1000" baseline="0" dirty="0" smtClean="0"/>
                        <a:t> a dialogue around what is in pipeline for development.</a:t>
                      </a:r>
                      <a:endParaRPr lang="sv-SE" sz="1000" dirty="0" smtClean="0"/>
                    </a:p>
                    <a:p>
                      <a:pPr algn="l"/>
                      <a:endParaRPr lang="sv-SE" sz="1000" dirty="0" smtClean="0"/>
                    </a:p>
                    <a:p>
                      <a:pPr algn="l"/>
                      <a:r>
                        <a:rPr lang="sv-SE" sz="1000" dirty="0" smtClean="0"/>
                        <a:t>If</a:t>
                      </a:r>
                      <a:r>
                        <a:rPr lang="sv-SE" sz="1000" baseline="0" dirty="0" smtClean="0"/>
                        <a:t> there will be conflicting resource needs there needs to be a dialogue about it.</a:t>
                      </a:r>
                      <a:endParaRPr lang="sv-SE" sz="1000" dirty="0" smtClean="0"/>
                    </a:p>
                    <a:p>
                      <a:pPr algn="l"/>
                      <a:endParaRPr lang="sv-SE" sz="1000" dirty="0"/>
                    </a:p>
                  </a:txBody>
                  <a:tcPr marL="109895" marR="109895" marT="43376" marB="43376"/>
                </a:tc>
              </a:tr>
            </a:tbl>
          </a:graphicData>
        </a:graphic>
      </p:graphicFrame>
      <p:sp>
        <p:nvSpPr>
          <p:cNvPr id="2" name="Date Placeholder 1"/>
          <p:cNvSpPr>
            <a:spLocks noGrp="1"/>
          </p:cNvSpPr>
          <p:nvPr>
            <p:ph type="dt" sz="half" idx="12"/>
          </p:nvPr>
        </p:nvSpPr>
        <p:spPr/>
        <p:txBody>
          <a:bodyPr/>
          <a:lstStyle/>
          <a:p>
            <a:fld id="{FA40130E-8E8B-4F48-B9EA-9A6ED7689C24}" type="datetime1">
              <a:rPr lang="en-GB" smtClean="0">
                <a:solidFill>
                  <a:srgbClr val="000000"/>
                </a:solidFill>
              </a:rPr>
              <a:t>12/01/2017</a:t>
            </a:fld>
            <a:endParaRPr lang="en-US" dirty="0">
              <a:solidFill>
                <a:srgbClr val="000000"/>
              </a:solidFill>
            </a:endParaRPr>
          </a:p>
        </p:txBody>
      </p:sp>
    </p:spTree>
    <p:extLst>
      <p:ext uri="{BB962C8B-B14F-4D97-AF65-F5344CB8AC3E}">
        <p14:creationId xmlns:p14="http://schemas.microsoft.com/office/powerpoint/2010/main" val="11419182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14</a:t>
            </a:fld>
            <a:endParaRPr lang="en-US" dirty="0">
              <a:solidFill>
                <a:srgbClr val="000000"/>
              </a:solidFill>
            </a:endParaRPr>
          </a:p>
        </p:txBody>
      </p:sp>
      <p:sp>
        <p:nvSpPr>
          <p:cNvPr id="8" name="Title 4"/>
          <p:cNvSpPr txBox="1">
            <a:spLocks/>
          </p:cNvSpPr>
          <p:nvPr/>
        </p:nvSpPr>
        <p:spPr>
          <a:xfrm>
            <a:off x="307378" y="545143"/>
            <a:ext cx="8301992" cy="382299"/>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a:lstStyle>
          <a:p>
            <a:r>
              <a:rPr lang="en-US" sz="2400" dirty="0"/>
              <a:t>Business </a:t>
            </a:r>
            <a:r>
              <a:rPr lang="en-US" sz="2400" dirty="0" smtClean="0"/>
              <a:t>Value </a:t>
            </a:r>
            <a:r>
              <a:rPr lang="en-US" sz="2400" dirty="0"/>
              <a:t>and related business KPI's</a:t>
            </a:r>
          </a:p>
        </p:txBody>
      </p:sp>
      <p:sp>
        <p:nvSpPr>
          <p:cNvPr id="11" name="TextBox 10"/>
          <p:cNvSpPr txBox="1"/>
          <p:nvPr/>
        </p:nvSpPr>
        <p:spPr>
          <a:xfrm>
            <a:off x="659021" y="5825745"/>
            <a:ext cx="3034805" cy="253916"/>
          </a:xfrm>
          <a:prstGeom prst="rect">
            <a:avLst/>
          </a:prstGeom>
          <a:noFill/>
        </p:spPr>
        <p:txBody>
          <a:bodyPr wrap="none" rtlCol="0">
            <a:spAutoFit/>
          </a:bodyPr>
          <a:lstStyle/>
          <a:p>
            <a:r>
              <a:rPr lang="sv-SE" sz="1050" b="1" dirty="0" smtClean="0">
                <a:solidFill>
                  <a:schemeClr val="tx2"/>
                </a:solidFill>
                <a:latin typeface="+mj-lt"/>
                <a:ea typeface="+mj-ea"/>
                <a:cs typeface="+mj-cs"/>
              </a:rPr>
              <a:t>Business case </a:t>
            </a:r>
            <a:r>
              <a:rPr lang="sv-SE" sz="1050" b="1" dirty="0">
                <a:solidFill>
                  <a:schemeClr val="tx2"/>
                </a:solidFill>
                <a:latin typeface="+mj-lt"/>
                <a:ea typeface="+mj-ea"/>
                <a:cs typeface="+mj-cs"/>
              </a:rPr>
              <a:t>(</a:t>
            </a:r>
            <a:r>
              <a:rPr lang="sv-SE" sz="1050" b="1" dirty="0" smtClean="0">
                <a:solidFill>
                  <a:schemeClr val="tx2"/>
                </a:solidFill>
                <a:latin typeface="+mj-lt"/>
                <a:ea typeface="+mj-ea"/>
                <a:cs typeface="+mj-cs"/>
              </a:rPr>
              <a:t>Profitability calculation): </a:t>
            </a:r>
            <a:r>
              <a:rPr lang="sv-SE" sz="1050" dirty="0" smtClean="0">
                <a:solidFill>
                  <a:srgbClr val="0070C0"/>
                </a:solidFill>
                <a:latin typeface="+mj-lt"/>
                <a:ea typeface="+mj-ea"/>
                <a:cs typeface="+mj-cs"/>
              </a:rPr>
              <a:t>link</a:t>
            </a:r>
            <a:endParaRPr lang="sv-SE" sz="1050" dirty="0">
              <a:solidFill>
                <a:srgbClr val="0070C0"/>
              </a:solidFill>
              <a:latin typeface="+mj-lt"/>
              <a:ea typeface="+mj-ea"/>
              <a:cs typeface="+mj-cs"/>
            </a:endParaRPr>
          </a:p>
        </p:txBody>
      </p:sp>
      <p:graphicFrame>
        <p:nvGraphicFramePr>
          <p:cNvPr id="10" name="Content Placeholder 5"/>
          <p:cNvGraphicFramePr>
            <a:graphicFrameLocks/>
          </p:cNvGraphicFramePr>
          <p:nvPr>
            <p:extLst>
              <p:ext uri="{D42A27DB-BD31-4B8C-83A1-F6EECF244321}">
                <p14:modId xmlns:p14="http://schemas.microsoft.com/office/powerpoint/2010/main" val="1923787549"/>
              </p:ext>
            </p:extLst>
          </p:nvPr>
        </p:nvGraphicFramePr>
        <p:xfrm>
          <a:off x="412750" y="1620662"/>
          <a:ext cx="8459788" cy="1904492"/>
        </p:xfrm>
        <a:graphic>
          <a:graphicData uri="http://schemas.openxmlformats.org/drawingml/2006/table">
            <a:tbl>
              <a:tblPr firstRow="1" bandRow="1">
                <a:tableStyleId>{21E4AEA4-8DFA-4A89-87EB-49C32662AFE0}</a:tableStyleId>
              </a:tblPr>
              <a:tblGrid>
                <a:gridCol w="3113972"/>
                <a:gridCol w="1700864"/>
                <a:gridCol w="3644952"/>
              </a:tblGrid>
              <a:tr h="408294">
                <a:tc>
                  <a:txBody>
                    <a:bodyPr/>
                    <a:lstStyle/>
                    <a:p>
                      <a:pPr algn="l"/>
                      <a:r>
                        <a:rPr lang="sv-SE" sz="1000" dirty="0" smtClean="0"/>
                        <a:t>Business value</a:t>
                      </a:r>
                      <a:endParaRPr lang="sv-SE" sz="1000" dirty="0"/>
                    </a:p>
                  </a:txBody>
                  <a:tcPr marL="109895" marR="109895" marT="43376" marB="43376"/>
                </a:tc>
                <a:tc>
                  <a:txBody>
                    <a:bodyPr/>
                    <a:lstStyle/>
                    <a:p>
                      <a:pPr algn="l"/>
                      <a:r>
                        <a:rPr lang="sv-SE" sz="1000" dirty="0" smtClean="0"/>
                        <a:t>Related KPI </a:t>
                      </a:r>
                      <a:endParaRPr lang="sv-SE" sz="1000" dirty="0"/>
                    </a:p>
                  </a:txBody>
                  <a:tcPr marL="109895" marR="109895" marT="43376" marB="43376"/>
                </a:tc>
                <a:tc>
                  <a:txBody>
                    <a:bodyPr/>
                    <a:lstStyle/>
                    <a:p>
                      <a:pPr algn="l"/>
                      <a:r>
                        <a:rPr lang="sv-SE" sz="1000" dirty="0" smtClean="0"/>
                        <a:t>Abililty</a:t>
                      </a:r>
                      <a:r>
                        <a:rPr lang="sv-SE" sz="1000" baseline="0" dirty="0" smtClean="0"/>
                        <a:t> </a:t>
                      </a:r>
                      <a:r>
                        <a:rPr lang="sv-SE" sz="1000" dirty="0" smtClean="0"/>
                        <a:t>of KPI to measure business value</a:t>
                      </a:r>
                      <a:endParaRPr lang="sv-SE" sz="1000" dirty="0"/>
                    </a:p>
                  </a:txBody>
                  <a:tcPr marL="109895" marR="109895" marT="43376" marB="43376"/>
                </a:tc>
              </a:tr>
              <a:tr h="4054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000" dirty="0" smtClean="0"/>
                        <a:t>Efficencies:</a:t>
                      </a:r>
                      <a:r>
                        <a:rPr lang="sv-SE" sz="1000" baseline="0" dirty="0" smtClean="0"/>
                        <a:t> p</a:t>
                      </a:r>
                      <a:r>
                        <a:rPr lang="sv-SE" sz="1000" dirty="0" smtClean="0"/>
                        <a:t>erform</a:t>
                      </a:r>
                      <a:r>
                        <a:rPr lang="sv-SE" sz="1000" baseline="0" dirty="0" smtClean="0"/>
                        <a:t> just valid test cases towards  a test object will reduce waste and lead to a more lean process</a:t>
                      </a:r>
                      <a:endParaRPr lang="sv-SE" sz="1000" dirty="0" smtClean="0"/>
                    </a:p>
                  </a:txBody>
                  <a:tcPr marL="109895" marR="109895" marT="43376" marB="4337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000" dirty="0" smtClean="0"/>
                        <a:t>Reduce error reports on</a:t>
                      </a:r>
                      <a:r>
                        <a:rPr lang="sv-SE" sz="1000" baseline="0" dirty="0" smtClean="0"/>
                        <a:t> not valid tests</a:t>
                      </a:r>
                      <a:endParaRPr lang="sv-SE" sz="1000" dirty="0" smtClean="0"/>
                    </a:p>
                  </a:txBody>
                  <a:tcPr marL="109895" marR="109895" marT="43376" marB="4337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000" dirty="0" smtClean="0"/>
                        <a:t>Not</a:t>
                      </a:r>
                      <a:r>
                        <a:rPr lang="sv-SE" sz="1000" baseline="0" dirty="0" smtClean="0"/>
                        <a:t> sure.</a:t>
                      </a:r>
                      <a:endParaRPr lang="sv-SE" sz="1000" dirty="0" smtClean="0"/>
                    </a:p>
                  </a:txBody>
                  <a:tcPr marL="109895" marR="109895" marT="43376" marB="43376"/>
                </a:tc>
              </a:tr>
              <a:tr h="408294">
                <a:tc>
                  <a:txBody>
                    <a:bodyPr/>
                    <a:lstStyle/>
                    <a:p>
                      <a:pPr algn="l"/>
                      <a:r>
                        <a:rPr lang="sv-SE" sz="1000" dirty="0" smtClean="0"/>
                        <a:t>Share tests  and test</a:t>
                      </a:r>
                      <a:r>
                        <a:rPr lang="sv-SE" sz="1000" baseline="0" dirty="0" smtClean="0"/>
                        <a:t> specifications between sites and groups</a:t>
                      </a:r>
                      <a:endParaRPr lang="sv-SE" sz="1000" dirty="0"/>
                    </a:p>
                  </a:txBody>
                  <a:tcPr marL="109895" marR="109895" marT="43376" marB="43376"/>
                </a:tc>
                <a:tc>
                  <a:txBody>
                    <a:bodyPr/>
                    <a:lstStyle/>
                    <a:p>
                      <a:pPr algn="ctr"/>
                      <a:r>
                        <a:rPr lang="sv-SE" sz="1000" dirty="0" smtClean="0"/>
                        <a:t>Reduce redundant work</a:t>
                      </a:r>
                      <a:endParaRPr lang="sv-SE" sz="1000" dirty="0"/>
                    </a:p>
                  </a:txBody>
                  <a:tcPr marL="109895" marR="109895" marT="43376" marB="43376"/>
                </a:tc>
                <a:tc>
                  <a:txBody>
                    <a:bodyPr/>
                    <a:lstStyle/>
                    <a:p>
                      <a:pPr algn="l"/>
                      <a:r>
                        <a:rPr lang="sv-SE" sz="1000" dirty="0" smtClean="0"/>
                        <a:t>Not sure</a:t>
                      </a:r>
                      <a:endParaRPr lang="sv-SE" sz="1000" dirty="0"/>
                    </a:p>
                  </a:txBody>
                  <a:tcPr marL="109895" marR="109895" marT="43376" marB="43376"/>
                </a:tc>
              </a:tr>
              <a:tr h="408294">
                <a:tc>
                  <a:txBody>
                    <a:bodyPr/>
                    <a:lstStyle/>
                    <a:p>
                      <a:pPr algn="l"/>
                      <a:r>
                        <a:rPr lang="sv-SE" sz="1000" dirty="0" smtClean="0"/>
                        <a:t>Improve test specification with new components. Will improve test</a:t>
                      </a:r>
                      <a:r>
                        <a:rPr lang="sv-SE" sz="1000" baseline="0" dirty="0" smtClean="0"/>
                        <a:t> work</a:t>
                      </a:r>
                      <a:endParaRPr lang="sv-SE" sz="1000" dirty="0"/>
                    </a:p>
                  </a:txBody>
                  <a:tcPr marL="109895" marR="109895" marT="43376" marB="43376"/>
                </a:tc>
                <a:tc>
                  <a:txBody>
                    <a:bodyPr/>
                    <a:lstStyle/>
                    <a:p>
                      <a:pPr algn="ctr"/>
                      <a:r>
                        <a:rPr lang="sv-SE" sz="1000" dirty="0" smtClean="0"/>
                        <a:t>Improve</a:t>
                      </a:r>
                      <a:r>
                        <a:rPr lang="sv-SE" sz="1000" baseline="0" dirty="0" smtClean="0"/>
                        <a:t> possibility to find errors before product hits the market</a:t>
                      </a:r>
                      <a:endParaRPr lang="sv-SE" sz="1000" dirty="0"/>
                    </a:p>
                  </a:txBody>
                  <a:tcPr marL="109895" marR="109895" marT="43376" marB="43376"/>
                </a:tc>
                <a:tc>
                  <a:txBody>
                    <a:bodyPr/>
                    <a:lstStyle/>
                    <a:p>
                      <a:pPr algn="l"/>
                      <a:r>
                        <a:rPr lang="sv-SE" sz="1000" dirty="0" smtClean="0"/>
                        <a:t>Not</a:t>
                      </a:r>
                      <a:r>
                        <a:rPr lang="sv-SE" sz="1000" baseline="0" dirty="0" smtClean="0"/>
                        <a:t> sure</a:t>
                      </a:r>
                      <a:endParaRPr lang="sv-SE" sz="1000" dirty="0"/>
                    </a:p>
                  </a:txBody>
                  <a:tcPr marL="109895" marR="109895" marT="43376" marB="43376"/>
                </a:tc>
              </a:tr>
            </a:tbl>
          </a:graphicData>
        </a:graphic>
      </p:graphicFrame>
      <p:sp>
        <p:nvSpPr>
          <p:cNvPr id="2" name="Date Placeholder 1"/>
          <p:cNvSpPr>
            <a:spLocks noGrp="1"/>
          </p:cNvSpPr>
          <p:nvPr>
            <p:ph type="dt" sz="half" idx="12"/>
          </p:nvPr>
        </p:nvSpPr>
        <p:spPr/>
        <p:txBody>
          <a:bodyPr/>
          <a:lstStyle/>
          <a:p>
            <a:fld id="{895AD2B5-02BC-4C74-A4A8-4500E313DABD}" type="datetime1">
              <a:rPr lang="en-GB" smtClean="0">
                <a:solidFill>
                  <a:srgbClr val="000000"/>
                </a:solidFill>
              </a:rPr>
              <a:t>12/01/2017</a:t>
            </a:fld>
            <a:endParaRPr lang="en-US" dirty="0">
              <a:solidFill>
                <a:srgbClr val="000000"/>
              </a:solidFill>
            </a:endParaRPr>
          </a:p>
        </p:txBody>
      </p:sp>
    </p:spTree>
    <p:extLst>
      <p:ext uri="{BB962C8B-B14F-4D97-AF65-F5344CB8AC3E}">
        <p14:creationId xmlns:p14="http://schemas.microsoft.com/office/powerpoint/2010/main" val="2165924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15</a:t>
            </a:fld>
            <a:endParaRPr lang="en-US" dirty="0">
              <a:solidFill>
                <a:srgbClr val="000000"/>
              </a:solidFill>
            </a:endParaRPr>
          </a:p>
        </p:txBody>
      </p:sp>
      <p:sp>
        <p:nvSpPr>
          <p:cNvPr id="6" name="Rectangle 5"/>
          <p:cNvSpPr txBox="1">
            <a:spLocks noChangeArrowheads="1"/>
          </p:cNvSpPr>
          <p:nvPr/>
        </p:nvSpPr>
        <p:spPr bwMode="auto">
          <a:xfrm>
            <a:off x="209379" y="1289178"/>
            <a:ext cx="1578769"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l" rtl="0" fontAlgn="base">
              <a:lnSpc>
                <a:spcPct val="90000"/>
              </a:lnSpc>
              <a:spcBef>
                <a:spcPct val="0"/>
              </a:spcBef>
              <a:spcAft>
                <a:spcPct val="0"/>
              </a:spcAft>
              <a:defRPr sz="2400" b="1">
                <a:solidFill>
                  <a:schemeClr val="tx2"/>
                </a:solidFill>
                <a:latin typeface="+mj-lt"/>
                <a:ea typeface="+mj-ea"/>
                <a:cs typeface="+mj-cs"/>
              </a:defRPr>
            </a:lvl1pPr>
            <a:lvl2pPr algn="l" rtl="0" fontAlgn="base">
              <a:lnSpc>
                <a:spcPct val="90000"/>
              </a:lnSpc>
              <a:spcBef>
                <a:spcPct val="0"/>
              </a:spcBef>
              <a:spcAft>
                <a:spcPct val="0"/>
              </a:spcAft>
              <a:defRPr sz="3200" b="1">
                <a:solidFill>
                  <a:schemeClr val="tx2"/>
                </a:solidFill>
                <a:latin typeface="Arial" charset="0"/>
              </a:defRPr>
            </a:lvl2pPr>
            <a:lvl3pPr algn="l" rtl="0" fontAlgn="base">
              <a:lnSpc>
                <a:spcPct val="90000"/>
              </a:lnSpc>
              <a:spcBef>
                <a:spcPct val="0"/>
              </a:spcBef>
              <a:spcAft>
                <a:spcPct val="0"/>
              </a:spcAft>
              <a:defRPr sz="3200" b="1">
                <a:solidFill>
                  <a:schemeClr val="tx2"/>
                </a:solidFill>
                <a:latin typeface="Arial" charset="0"/>
              </a:defRPr>
            </a:lvl3pPr>
            <a:lvl4pPr algn="l" rtl="0" fontAlgn="base">
              <a:lnSpc>
                <a:spcPct val="90000"/>
              </a:lnSpc>
              <a:spcBef>
                <a:spcPct val="0"/>
              </a:spcBef>
              <a:spcAft>
                <a:spcPct val="0"/>
              </a:spcAft>
              <a:defRPr sz="3200" b="1">
                <a:solidFill>
                  <a:schemeClr val="tx2"/>
                </a:solidFill>
                <a:latin typeface="Arial" charset="0"/>
              </a:defRPr>
            </a:lvl4pPr>
            <a:lvl5pPr algn="l" rtl="0" fontAlgn="base">
              <a:lnSpc>
                <a:spcPct val="90000"/>
              </a:lnSpc>
              <a:spcBef>
                <a:spcPct val="0"/>
              </a:spcBef>
              <a:spcAft>
                <a:spcPct val="0"/>
              </a:spcAft>
              <a:defRPr sz="3200" b="1">
                <a:solidFill>
                  <a:schemeClr val="tx2"/>
                </a:solidFill>
                <a:latin typeface="Arial" charset="0"/>
              </a:defRPr>
            </a:lvl5pPr>
            <a:lvl6pPr marL="457200" algn="l" rtl="0" fontAlgn="base">
              <a:lnSpc>
                <a:spcPct val="90000"/>
              </a:lnSpc>
              <a:spcBef>
                <a:spcPct val="0"/>
              </a:spcBef>
              <a:spcAft>
                <a:spcPct val="0"/>
              </a:spcAft>
              <a:defRPr sz="3200" b="1">
                <a:solidFill>
                  <a:schemeClr val="tx2"/>
                </a:solidFill>
                <a:latin typeface="Arial" charset="0"/>
              </a:defRPr>
            </a:lvl6pPr>
            <a:lvl7pPr marL="914400" algn="l" rtl="0" fontAlgn="base">
              <a:lnSpc>
                <a:spcPct val="90000"/>
              </a:lnSpc>
              <a:spcBef>
                <a:spcPct val="0"/>
              </a:spcBef>
              <a:spcAft>
                <a:spcPct val="0"/>
              </a:spcAft>
              <a:defRPr sz="3200" b="1">
                <a:solidFill>
                  <a:schemeClr val="tx2"/>
                </a:solidFill>
                <a:latin typeface="Arial" charset="0"/>
              </a:defRPr>
            </a:lvl7pPr>
            <a:lvl8pPr marL="1371600" algn="l" rtl="0" fontAlgn="base">
              <a:lnSpc>
                <a:spcPct val="90000"/>
              </a:lnSpc>
              <a:spcBef>
                <a:spcPct val="0"/>
              </a:spcBef>
              <a:spcAft>
                <a:spcPct val="0"/>
              </a:spcAft>
              <a:defRPr sz="3200" b="1">
                <a:solidFill>
                  <a:schemeClr val="tx2"/>
                </a:solidFill>
                <a:latin typeface="Arial" charset="0"/>
              </a:defRPr>
            </a:lvl8pPr>
            <a:lvl9pPr marL="1828800" algn="l" rtl="0" fontAlgn="base">
              <a:lnSpc>
                <a:spcPct val="90000"/>
              </a:lnSpc>
              <a:spcBef>
                <a:spcPct val="0"/>
              </a:spcBef>
              <a:spcAft>
                <a:spcPct val="0"/>
              </a:spcAft>
              <a:defRPr sz="3200" b="1">
                <a:solidFill>
                  <a:schemeClr val="tx2"/>
                </a:solidFill>
                <a:latin typeface="Arial" charset="0"/>
              </a:defRPr>
            </a:lvl9pPr>
          </a:lstStyle>
          <a:p>
            <a:pPr algn="ctr"/>
            <a:r>
              <a:rPr lang="en-US" dirty="0" smtClean="0"/>
              <a:t>Content</a:t>
            </a:r>
            <a:endParaRPr lang="en-US" dirty="0"/>
          </a:p>
        </p:txBody>
      </p:sp>
      <p:sp>
        <p:nvSpPr>
          <p:cNvPr id="7" name="Rectangle 3"/>
          <p:cNvSpPr>
            <a:spLocks noChangeArrowheads="1"/>
          </p:cNvSpPr>
          <p:nvPr/>
        </p:nvSpPr>
        <p:spPr bwMode="auto">
          <a:xfrm>
            <a:off x="1883467" y="2115396"/>
            <a:ext cx="7008121" cy="353899"/>
          </a:xfrm>
          <a:prstGeom prst="rect">
            <a:avLst/>
          </a:prstGeom>
          <a:solidFill>
            <a:srgbClr val="E2E0D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lIns="91393" tIns="45698" rIns="91393" bIns="45698" anchor="ctr">
            <a:spAutoFit/>
          </a:bodyPr>
          <a:lstStyle/>
          <a:p>
            <a:pPr algn="ctr" eaLnBrk="0" hangingPunct="0">
              <a:spcBef>
                <a:spcPct val="0"/>
              </a:spcBef>
            </a:pPr>
            <a:endParaRPr lang="en-US" sz="1700" dirty="0"/>
          </a:p>
        </p:txBody>
      </p:sp>
      <p:sp>
        <p:nvSpPr>
          <p:cNvPr id="8" name="Text Box 4"/>
          <p:cNvSpPr txBox="1">
            <a:spLocks noChangeArrowheads="1"/>
          </p:cNvSpPr>
          <p:nvPr/>
        </p:nvSpPr>
        <p:spPr bwMode="auto">
          <a:xfrm>
            <a:off x="2034282" y="1277985"/>
            <a:ext cx="6703844" cy="2862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1393" tIns="45698" rIns="91393" bIns="45698">
            <a:spAutoFit/>
          </a:bodyPr>
          <a:lstStyle>
            <a:lvl1pPr marL="457200" indent="-457200" defTabSz="241300">
              <a:spcBef>
                <a:spcPct val="0"/>
              </a:spcBef>
              <a:defRPr sz="2400">
                <a:solidFill>
                  <a:schemeClr val="tx1"/>
                </a:solidFill>
                <a:latin typeface="Times New Roman" pitchFamily="18" charset="0"/>
              </a:defRPr>
            </a:lvl1pPr>
            <a:lvl2pPr marL="914400" indent="-458788" defTabSz="241300">
              <a:spcBef>
                <a:spcPct val="0"/>
              </a:spcBef>
              <a:defRPr sz="2400">
                <a:solidFill>
                  <a:schemeClr val="tx1"/>
                </a:solidFill>
                <a:latin typeface="Times New Roman" pitchFamily="18" charset="0"/>
              </a:defRPr>
            </a:lvl2pPr>
            <a:lvl3pPr marL="1371600" indent="-457200" defTabSz="241300">
              <a:spcBef>
                <a:spcPct val="0"/>
              </a:spcBef>
              <a:defRPr sz="2400">
                <a:solidFill>
                  <a:schemeClr val="tx1"/>
                </a:solidFill>
                <a:latin typeface="Times New Roman" pitchFamily="18" charset="0"/>
              </a:defRPr>
            </a:lvl3pPr>
            <a:lvl4pPr marL="1827213" indent="-457200" defTabSz="241300">
              <a:spcBef>
                <a:spcPct val="0"/>
              </a:spcBef>
              <a:defRPr sz="2400">
                <a:solidFill>
                  <a:schemeClr val="tx1"/>
                </a:solidFill>
                <a:latin typeface="Times New Roman" pitchFamily="18" charset="0"/>
              </a:defRPr>
            </a:lvl4pPr>
            <a:lvl5pPr marL="2286000" indent="-457200" defTabSz="241300">
              <a:spcBef>
                <a:spcPct val="0"/>
              </a:spcBef>
              <a:defRPr sz="2400">
                <a:solidFill>
                  <a:schemeClr val="tx1"/>
                </a:solidFill>
                <a:latin typeface="Times New Roman" pitchFamily="18" charset="0"/>
              </a:defRPr>
            </a:lvl5pPr>
            <a:lvl6pPr marL="2743200" indent="-457200" defTabSz="241300" fontAlgn="base">
              <a:spcBef>
                <a:spcPct val="0"/>
              </a:spcBef>
              <a:spcAft>
                <a:spcPct val="0"/>
              </a:spcAft>
              <a:defRPr sz="2400">
                <a:solidFill>
                  <a:schemeClr val="tx1"/>
                </a:solidFill>
                <a:latin typeface="Times New Roman" pitchFamily="18" charset="0"/>
              </a:defRPr>
            </a:lvl6pPr>
            <a:lvl7pPr marL="3200400" indent="-457200" defTabSz="241300" fontAlgn="base">
              <a:spcBef>
                <a:spcPct val="0"/>
              </a:spcBef>
              <a:spcAft>
                <a:spcPct val="0"/>
              </a:spcAft>
              <a:defRPr sz="2400">
                <a:solidFill>
                  <a:schemeClr val="tx1"/>
                </a:solidFill>
                <a:latin typeface="Times New Roman" pitchFamily="18" charset="0"/>
              </a:defRPr>
            </a:lvl7pPr>
            <a:lvl8pPr marL="3657600" indent="-457200" defTabSz="241300" fontAlgn="base">
              <a:spcBef>
                <a:spcPct val="0"/>
              </a:spcBef>
              <a:spcAft>
                <a:spcPct val="0"/>
              </a:spcAft>
              <a:defRPr sz="2400">
                <a:solidFill>
                  <a:schemeClr val="tx1"/>
                </a:solidFill>
                <a:latin typeface="Times New Roman" pitchFamily="18" charset="0"/>
              </a:defRPr>
            </a:lvl8pPr>
            <a:lvl9pPr marL="4114800" indent="-457200" defTabSz="241300" fontAlgn="base">
              <a:spcBef>
                <a:spcPct val="0"/>
              </a:spcBef>
              <a:spcAft>
                <a:spcPct val="0"/>
              </a:spcAft>
              <a:defRPr sz="2400">
                <a:solidFill>
                  <a:schemeClr val="tx1"/>
                </a:solidFill>
                <a:latin typeface="Times New Roman" pitchFamily="18" charset="0"/>
              </a:defRPr>
            </a:lvl9pPr>
          </a:lstStyle>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Management summary and Status report </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Business </a:t>
            </a:r>
            <a:r>
              <a:rPr lang="en-US" sz="1800" b="1" kern="0" dirty="0">
                <a:solidFill>
                  <a:srgbClr val="616161"/>
                </a:solidFill>
                <a:latin typeface="Arial" charset="0"/>
                <a:cs typeface="Arial" charset="0"/>
              </a:rPr>
              <a:t>Objectives </a:t>
            </a:r>
            <a:r>
              <a:rPr lang="en-US" sz="1800" b="1" kern="0" dirty="0" smtClean="0">
                <a:solidFill>
                  <a:srgbClr val="616161"/>
                </a:solidFill>
                <a:latin typeface="Arial" charset="0"/>
                <a:cs typeface="Arial" charset="0"/>
              </a:rPr>
              <a:t>Management</a:t>
            </a:r>
            <a:endParaRPr lang="en-US" sz="1800" b="1" kern="0" dirty="0">
              <a:solidFill>
                <a:srgbClr val="616161"/>
              </a:solidFill>
              <a:latin typeface="Arial" charset="0"/>
              <a:cs typeface="Arial" charset="0"/>
            </a:endParaRP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Solution Management</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Business </a:t>
            </a:r>
            <a:r>
              <a:rPr lang="en-US" sz="1800" b="1" kern="0" dirty="0">
                <a:solidFill>
                  <a:srgbClr val="616161"/>
                </a:solidFill>
                <a:latin typeface="Arial" charset="0"/>
                <a:cs typeface="Arial" charset="0"/>
              </a:rPr>
              <a:t>Change Management </a:t>
            </a:r>
            <a:endParaRPr lang="en-US" sz="1800" b="1" kern="0" dirty="0" smtClean="0">
              <a:solidFill>
                <a:srgbClr val="616161"/>
              </a:solidFill>
              <a:latin typeface="Arial" charset="0"/>
              <a:cs typeface="Arial" charset="0"/>
            </a:endParaRP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Project </a:t>
            </a:r>
            <a:r>
              <a:rPr lang="en-US" sz="1800" b="1" kern="0" dirty="0">
                <a:solidFill>
                  <a:srgbClr val="616161"/>
                </a:solidFill>
                <a:latin typeface="Arial" charset="0"/>
                <a:cs typeface="Arial" charset="0"/>
              </a:rPr>
              <a:t>Control	</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Decisions</a:t>
            </a:r>
            <a:r>
              <a:rPr lang="en-US" sz="1800" b="1" kern="0" dirty="0">
                <a:solidFill>
                  <a:srgbClr val="616161"/>
                </a:solidFill>
                <a:latin typeface="Arial" charset="0"/>
                <a:cs typeface="Arial" charset="0"/>
              </a:rPr>
              <a:t>	</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Appendix</a:t>
            </a:r>
            <a:endParaRPr lang="en-US" sz="1700" b="1" dirty="0">
              <a:solidFill>
                <a:schemeClr val="tx2"/>
              </a:solidFill>
              <a:latin typeface="Arial" charset="0"/>
              <a:cs typeface="Arial" charset="0"/>
            </a:endParaRPr>
          </a:p>
        </p:txBody>
      </p:sp>
      <p:sp>
        <p:nvSpPr>
          <p:cNvPr id="9" name="Line 6"/>
          <p:cNvSpPr>
            <a:spLocks noChangeShapeType="1"/>
          </p:cNvSpPr>
          <p:nvPr/>
        </p:nvSpPr>
        <p:spPr bwMode="auto">
          <a:xfrm flipH="1">
            <a:off x="1883467" y="1277983"/>
            <a:ext cx="2" cy="286228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fr-FR" dirty="0"/>
          </a:p>
        </p:txBody>
      </p:sp>
      <p:sp>
        <p:nvSpPr>
          <p:cNvPr id="2" name="Date Placeholder 1"/>
          <p:cNvSpPr>
            <a:spLocks noGrp="1"/>
          </p:cNvSpPr>
          <p:nvPr>
            <p:ph type="dt" sz="half" idx="12"/>
          </p:nvPr>
        </p:nvSpPr>
        <p:spPr/>
        <p:txBody>
          <a:bodyPr/>
          <a:lstStyle/>
          <a:p>
            <a:fld id="{0385316F-CF4E-4D3F-9D4D-53ED0D2B76EB}" type="datetime1">
              <a:rPr lang="en-GB" smtClean="0">
                <a:solidFill>
                  <a:srgbClr val="000000"/>
                </a:solidFill>
              </a:rPr>
              <a:t>12/01/2017</a:t>
            </a:fld>
            <a:endParaRPr lang="en-US" dirty="0">
              <a:solidFill>
                <a:srgbClr val="000000"/>
              </a:solidFill>
            </a:endParaRPr>
          </a:p>
        </p:txBody>
      </p:sp>
    </p:spTree>
    <p:extLst>
      <p:ext uri="{BB962C8B-B14F-4D97-AF65-F5344CB8AC3E}">
        <p14:creationId xmlns:p14="http://schemas.microsoft.com/office/powerpoint/2010/main" val="3269913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16</a:t>
            </a:fld>
            <a:endParaRPr lang="en-US" dirty="0">
              <a:solidFill>
                <a:srgbClr val="000000"/>
              </a:solidFill>
            </a:endParaRPr>
          </a:p>
        </p:txBody>
      </p:sp>
      <p:sp>
        <p:nvSpPr>
          <p:cNvPr id="6" name="Title 4"/>
          <p:cNvSpPr txBox="1">
            <a:spLocks/>
          </p:cNvSpPr>
          <p:nvPr/>
        </p:nvSpPr>
        <p:spPr>
          <a:xfrm>
            <a:off x="319863" y="545143"/>
            <a:ext cx="8294725" cy="382299"/>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a:lstStyle>
          <a:p>
            <a:r>
              <a:rPr lang="en-US" sz="2400" dirty="0" smtClean="0"/>
              <a:t>Solution Management</a:t>
            </a:r>
            <a:endParaRPr lang="en-US" sz="2400" dirty="0"/>
          </a:p>
        </p:txBody>
      </p:sp>
      <p:sp>
        <p:nvSpPr>
          <p:cNvPr id="7" name="Content Placeholder 8"/>
          <p:cNvSpPr txBox="1">
            <a:spLocks/>
          </p:cNvSpPr>
          <p:nvPr/>
        </p:nvSpPr>
        <p:spPr bwMode="auto">
          <a:xfrm>
            <a:off x="304800" y="1518973"/>
            <a:ext cx="8420100" cy="4413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fontAlgn="base">
              <a:spcBef>
                <a:spcPct val="40000"/>
              </a:spcBef>
              <a:spcAft>
                <a:spcPct val="0"/>
              </a:spcAft>
              <a:buClr>
                <a:schemeClr val="tx2"/>
              </a:buClr>
              <a:buFont typeface="Symbol" pitchFamily="18" charset="2"/>
              <a:buNone/>
              <a:defRPr sz="1800">
                <a:solidFill>
                  <a:schemeClr val="tx1"/>
                </a:solidFill>
                <a:latin typeface="+mn-lt"/>
                <a:ea typeface="+mn-ea"/>
                <a:cs typeface="+mn-cs"/>
              </a:defRPr>
            </a:lvl1pPr>
            <a:lvl2pPr marL="560388" indent="-234950" algn="l" rtl="0" fontAlgn="base">
              <a:spcBef>
                <a:spcPct val="40000"/>
              </a:spcBef>
              <a:spcAft>
                <a:spcPct val="0"/>
              </a:spcAft>
              <a:buClr>
                <a:schemeClr val="tx2"/>
              </a:buClr>
              <a:buChar char="–"/>
              <a:defRPr sz="1400">
                <a:solidFill>
                  <a:schemeClr val="tx1"/>
                </a:solidFill>
                <a:latin typeface="+mn-lt"/>
              </a:defRPr>
            </a:lvl2pPr>
            <a:lvl3pPr marL="860425" indent="-207963" algn="l" rtl="0" fontAlgn="base">
              <a:spcBef>
                <a:spcPct val="40000"/>
              </a:spcBef>
              <a:spcAft>
                <a:spcPct val="0"/>
              </a:spcAft>
              <a:buClr>
                <a:schemeClr val="tx2"/>
              </a:buClr>
              <a:buSzPct val="110000"/>
              <a:buFont typeface="Wingdings" pitchFamily="2" charset="2"/>
              <a:buChar char="Ø"/>
              <a:defRPr sz="1200">
                <a:solidFill>
                  <a:schemeClr val="tx1"/>
                </a:solidFill>
                <a:latin typeface="+mn-lt"/>
              </a:defRPr>
            </a:lvl3pPr>
            <a:lvl4pPr marL="1109663" indent="-182563" algn="l" rtl="0" fontAlgn="base">
              <a:spcBef>
                <a:spcPct val="40000"/>
              </a:spcBef>
              <a:spcAft>
                <a:spcPct val="0"/>
              </a:spcAft>
              <a:buClr>
                <a:schemeClr val="tx2"/>
              </a:buClr>
              <a:buFont typeface="Arial" pitchFamily="34" charset="0"/>
              <a:buChar char="•"/>
              <a:defRPr sz="1100">
                <a:solidFill>
                  <a:schemeClr val="tx1"/>
                </a:solidFill>
                <a:latin typeface="+mn-lt"/>
              </a:defRPr>
            </a:lvl4pPr>
            <a:lvl5pPr marL="1382713" indent="-195263" algn="l" rtl="0" fontAlgn="base">
              <a:spcBef>
                <a:spcPct val="40000"/>
              </a:spcBef>
              <a:spcAft>
                <a:spcPct val="0"/>
              </a:spcAft>
              <a:buClr>
                <a:schemeClr val="tx2"/>
              </a:buClr>
              <a:buChar char="»"/>
              <a:defRPr sz="1100">
                <a:solidFill>
                  <a:schemeClr val="tx1"/>
                </a:solidFill>
                <a:latin typeface="+mn-lt"/>
              </a:defRPr>
            </a:lvl5pPr>
            <a:lvl6pPr marL="1839913" indent="-195263" algn="l" rtl="0" fontAlgn="base">
              <a:spcBef>
                <a:spcPct val="40000"/>
              </a:spcBef>
              <a:spcAft>
                <a:spcPct val="0"/>
              </a:spcAft>
              <a:buClr>
                <a:schemeClr val="tx2"/>
              </a:buClr>
              <a:buChar char="»"/>
              <a:defRPr sz="2000">
                <a:solidFill>
                  <a:schemeClr val="tx1"/>
                </a:solidFill>
                <a:latin typeface="+mn-lt"/>
              </a:defRPr>
            </a:lvl6pPr>
            <a:lvl7pPr marL="2297113" indent="-195263" algn="l" rtl="0" fontAlgn="base">
              <a:spcBef>
                <a:spcPct val="40000"/>
              </a:spcBef>
              <a:spcAft>
                <a:spcPct val="0"/>
              </a:spcAft>
              <a:buClr>
                <a:schemeClr val="tx2"/>
              </a:buClr>
              <a:buChar char="»"/>
              <a:defRPr sz="2000">
                <a:solidFill>
                  <a:schemeClr val="tx1"/>
                </a:solidFill>
                <a:latin typeface="+mn-lt"/>
              </a:defRPr>
            </a:lvl7pPr>
            <a:lvl8pPr marL="2754313" indent="-195263" algn="l" rtl="0" fontAlgn="base">
              <a:spcBef>
                <a:spcPct val="40000"/>
              </a:spcBef>
              <a:spcAft>
                <a:spcPct val="0"/>
              </a:spcAft>
              <a:buClr>
                <a:schemeClr val="tx2"/>
              </a:buClr>
              <a:buChar char="»"/>
              <a:defRPr sz="2000">
                <a:solidFill>
                  <a:schemeClr val="tx1"/>
                </a:solidFill>
                <a:latin typeface="+mn-lt"/>
              </a:defRPr>
            </a:lvl8pPr>
            <a:lvl9pPr marL="3211513" indent="-195263" algn="l" rtl="0" fontAlgn="base">
              <a:spcBef>
                <a:spcPct val="40000"/>
              </a:spcBef>
              <a:spcAft>
                <a:spcPct val="0"/>
              </a:spcAft>
              <a:buClr>
                <a:schemeClr val="tx2"/>
              </a:buClr>
              <a:buChar char="»"/>
              <a:defRPr sz="2000">
                <a:solidFill>
                  <a:schemeClr val="tx1"/>
                </a:solidFill>
                <a:latin typeface="+mn-lt"/>
              </a:defRPr>
            </a:lvl9pPr>
          </a:lstStyle>
          <a:p>
            <a:pPr algn="l" eaLnBrk="1" hangingPunct="1">
              <a:spcBef>
                <a:spcPts val="600"/>
              </a:spcBef>
            </a:pPr>
            <a:r>
              <a:rPr lang="sv-SE" kern="0" dirty="0" smtClean="0"/>
              <a:t>EPIC Model(draft)</a:t>
            </a:r>
          </a:p>
          <a:p>
            <a:pPr algn="l" eaLnBrk="1" hangingPunct="1">
              <a:spcBef>
                <a:spcPts val="600"/>
              </a:spcBef>
            </a:pPr>
            <a:r>
              <a:rPr lang="sv-SE" kern="0" dirty="0" smtClean="0"/>
              <a:t>Information Model(draft)</a:t>
            </a:r>
            <a:endParaRPr lang="en-US" kern="0" dirty="0" smtClean="0"/>
          </a:p>
          <a:p>
            <a:pPr algn="l" eaLnBrk="1" hangingPunct="1"/>
            <a:r>
              <a:rPr lang="sv-SE" kern="0" dirty="0" smtClean="0"/>
              <a:t>High-level AS-IS and TO-BE solution</a:t>
            </a:r>
          </a:p>
          <a:p>
            <a:pPr algn="l" eaLnBrk="1" hangingPunct="1"/>
            <a:r>
              <a:rPr lang="sv-SE" kern="0" dirty="0" smtClean="0"/>
              <a:t>Volvo Group Target Architecture</a:t>
            </a:r>
          </a:p>
          <a:p>
            <a:pPr algn="l" eaLnBrk="1" hangingPunct="1"/>
            <a:r>
              <a:rPr lang="sv-SE" kern="0" dirty="0" smtClean="0"/>
              <a:t>Simplified example on implementation of Volvo Group target architecture</a:t>
            </a:r>
          </a:p>
          <a:p>
            <a:pPr algn="l"/>
            <a:r>
              <a:rPr lang="sv-SE" dirty="0"/>
              <a:t>Rich Web Client – Restful Services </a:t>
            </a:r>
            <a:endParaRPr lang="en-US" kern="0" dirty="0" smtClean="0"/>
          </a:p>
          <a:p>
            <a:pPr marL="285750" indent="-285750" algn="l">
              <a:buFont typeface="Wingdings" panose="05000000000000000000" pitchFamily="2" charset="2"/>
              <a:buChar char="§"/>
            </a:pPr>
            <a:endParaRPr lang="en-US" sz="1600" dirty="0" smtClean="0">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
            </a:pPr>
            <a:endParaRPr lang="en-US" sz="1600" dirty="0">
              <a:latin typeface="Arial" panose="020B0604020202020204" pitchFamily="34" charset="0"/>
              <a:cs typeface="Arial" panose="020B0604020202020204" pitchFamily="34" charset="0"/>
            </a:endParaRPr>
          </a:p>
          <a:p>
            <a:pPr algn="l" eaLnBrk="1" hangingPunct="1"/>
            <a:endParaRPr lang="en-US" dirty="0" smtClean="0"/>
          </a:p>
          <a:p>
            <a:pPr algn="l" eaLnBrk="1" hangingPunct="1"/>
            <a:endParaRPr lang="en-US" dirty="0"/>
          </a:p>
          <a:p>
            <a:pPr algn="l" eaLnBrk="1" hangingPunct="1"/>
            <a:endParaRPr lang="en-US" dirty="0" smtClean="0"/>
          </a:p>
          <a:p>
            <a:pPr algn="l" eaLnBrk="1" hangingPunct="1"/>
            <a:endParaRPr lang="en-US" kern="0" dirty="0" smtClean="0"/>
          </a:p>
          <a:p>
            <a:pPr algn="l" eaLnBrk="1" hangingPunct="1"/>
            <a:endParaRPr lang="en-US" kern="0" dirty="0"/>
          </a:p>
        </p:txBody>
      </p:sp>
      <p:sp>
        <p:nvSpPr>
          <p:cNvPr id="2" name="Date Placeholder 1"/>
          <p:cNvSpPr>
            <a:spLocks noGrp="1"/>
          </p:cNvSpPr>
          <p:nvPr>
            <p:ph type="dt" sz="half" idx="12"/>
          </p:nvPr>
        </p:nvSpPr>
        <p:spPr/>
        <p:txBody>
          <a:bodyPr/>
          <a:lstStyle/>
          <a:p>
            <a:fld id="{1042A68D-CE00-4818-B521-6DB8C2EE3C6D}" type="datetime1">
              <a:rPr lang="en-GB" smtClean="0">
                <a:solidFill>
                  <a:srgbClr val="000000"/>
                </a:solidFill>
              </a:rPr>
              <a:t>12/01/2017</a:t>
            </a:fld>
            <a:endParaRPr lang="en-US" dirty="0">
              <a:solidFill>
                <a:srgbClr val="000000"/>
              </a:solidFill>
            </a:endParaRPr>
          </a:p>
        </p:txBody>
      </p:sp>
    </p:spTree>
    <p:extLst>
      <p:ext uri="{BB962C8B-B14F-4D97-AF65-F5344CB8AC3E}">
        <p14:creationId xmlns:p14="http://schemas.microsoft.com/office/powerpoint/2010/main" val="38348645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282536"/>
            <a:ext cx="8795766" cy="47857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736270" y="356260"/>
            <a:ext cx="6400800" cy="646331"/>
          </a:xfrm>
          <a:prstGeom prst="rect">
            <a:avLst/>
          </a:prstGeom>
          <a:noFill/>
        </p:spPr>
        <p:txBody>
          <a:bodyPr wrap="square" rtlCol="0">
            <a:spAutoFit/>
          </a:bodyPr>
          <a:lstStyle/>
          <a:p>
            <a:r>
              <a:rPr lang="sv-SE" sz="2000" dirty="0" smtClean="0"/>
              <a:t>EPIC Model (draft)</a:t>
            </a:r>
          </a:p>
          <a:p>
            <a:r>
              <a:rPr lang="sv-SE" sz="1600" dirty="0" smtClean="0">
                <a:solidFill>
                  <a:srgbClr val="FF0000"/>
                </a:solidFill>
              </a:rPr>
              <a:t>– Only prepare test</a:t>
            </a:r>
            <a:r>
              <a:rPr lang="sv-SE" sz="1600" dirty="0">
                <a:solidFill>
                  <a:srgbClr val="FF0000"/>
                </a:solidFill>
              </a:rPr>
              <a:t> </a:t>
            </a:r>
            <a:r>
              <a:rPr lang="sv-SE" sz="1600" dirty="0" smtClean="0">
                <a:solidFill>
                  <a:srgbClr val="FF0000"/>
                </a:solidFill>
              </a:rPr>
              <a:t>is in scope for this project</a:t>
            </a:r>
            <a:endParaRPr lang="en-US" sz="1600" dirty="0" smtClean="0">
              <a:solidFill>
                <a:srgbClr val="FF0000"/>
              </a:solidFill>
            </a:endParaRPr>
          </a:p>
        </p:txBody>
      </p:sp>
      <p:sp>
        <p:nvSpPr>
          <p:cNvPr id="3" name="Date Placeholder 2"/>
          <p:cNvSpPr>
            <a:spLocks noGrp="1"/>
          </p:cNvSpPr>
          <p:nvPr>
            <p:ph type="dt" sz="half" idx="12"/>
          </p:nvPr>
        </p:nvSpPr>
        <p:spPr/>
        <p:txBody>
          <a:bodyPr/>
          <a:lstStyle/>
          <a:p>
            <a:fld id="{27CA2AEE-36EB-4767-ABEE-2A0B4896A630}" type="datetime1">
              <a:rPr lang="en-GB" smtClean="0">
                <a:solidFill>
                  <a:srgbClr val="000000"/>
                </a:solidFill>
              </a:rPr>
              <a:t>12/01/2017</a:t>
            </a:fld>
            <a:endParaRPr lang="en-US" dirty="0">
              <a:solidFill>
                <a:srgbClr val="000000"/>
              </a:solidFill>
            </a:endParaRPr>
          </a:p>
        </p:txBody>
      </p:sp>
      <p:sp>
        <p:nvSpPr>
          <p:cNvPr id="4" name="Footer Placeholder 3"/>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5" name="Slide Number Placeholder 4"/>
          <p:cNvSpPr>
            <a:spLocks noGrp="1"/>
          </p:cNvSpPr>
          <p:nvPr>
            <p:ph type="sldNum" sz="quarter" idx="11"/>
          </p:nvPr>
        </p:nvSpPr>
        <p:spPr/>
        <p:txBody>
          <a:bodyPr/>
          <a:lstStyle/>
          <a:p>
            <a:fld id="{394AB315-E20E-4D83-BD01-AD3F862EE5EA}" type="slidenum">
              <a:rPr lang="en-US" smtClean="0">
                <a:solidFill>
                  <a:srgbClr val="000000"/>
                </a:solidFill>
              </a:rPr>
              <a:pPr/>
              <a:t>17</a:t>
            </a:fld>
            <a:endParaRPr lang="en-US" dirty="0">
              <a:solidFill>
                <a:srgbClr val="000000"/>
              </a:solidFill>
            </a:endParaRPr>
          </a:p>
        </p:txBody>
      </p:sp>
    </p:spTree>
    <p:extLst>
      <p:ext uri="{BB962C8B-B14F-4D97-AF65-F5344CB8AC3E}">
        <p14:creationId xmlns:p14="http://schemas.microsoft.com/office/powerpoint/2010/main" val="4343732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61" y="498764"/>
            <a:ext cx="9070421" cy="5545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579418" y="142504"/>
            <a:ext cx="5640779" cy="400110"/>
          </a:xfrm>
          <a:prstGeom prst="rect">
            <a:avLst/>
          </a:prstGeom>
          <a:noFill/>
        </p:spPr>
        <p:txBody>
          <a:bodyPr wrap="square" rtlCol="0">
            <a:spAutoFit/>
          </a:bodyPr>
          <a:lstStyle/>
          <a:p>
            <a:r>
              <a:rPr lang="sv-SE" sz="2000" dirty="0" smtClean="0"/>
              <a:t>Draft Information Model</a:t>
            </a:r>
            <a:endParaRPr lang="en-US" sz="2000" dirty="0" smtClean="0"/>
          </a:p>
        </p:txBody>
      </p:sp>
      <p:sp>
        <p:nvSpPr>
          <p:cNvPr id="3" name="Date Placeholder 2"/>
          <p:cNvSpPr>
            <a:spLocks noGrp="1"/>
          </p:cNvSpPr>
          <p:nvPr>
            <p:ph type="dt" sz="half" idx="12"/>
          </p:nvPr>
        </p:nvSpPr>
        <p:spPr/>
        <p:txBody>
          <a:bodyPr/>
          <a:lstStyle/>
          <a:p>
            <a:fld id="{8F885B4E-C4E8-41BB-8D07-4D28BDE887A6}" type="datetime1">
              <a:rPr lang="en-GB" smtClean="0">
                <a:solidFill>
                  <a:srgbClr val="000000"/>
                </a:solidFill>
              </a:rPr>
              <a:t>12/01/2017</a:t>
            </a:fld>
            <a:endParaRPr lang="en-US" dirty="0">
              <a:solidFill>
                <a:srgbClr val="000000"/>
              </a:solidFill>
            </a:endParaRPr>
          </a:p>
        </p:txBody>
      </p:sp>
      <p:sp>
        <p:nvSpPr>
          <p:cNvPr id="4" name="Footer Placeholder 3"/>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5" name="Slide Number Placeholder 4"/>
          <p:cNvSpPr>
            <a:spLocks noGrp="1"/>
          </p:cNvSpPr>
          <p:nvPr>
            <p:ph type="sldNum" sz="quarter" idx="11"/>
          </p:nvPr>
        </p:nvSpPr>
        <p:spPr/>
        <p:txBody>
          <a:bodyPr/>
          <a:lstStyle/>
          <a:p>
            <a:fld id="{394AB315-E20E-4D83-BD01-AD3F862EE5EA}" type="slidenum">
              <a:rPr lang="en-US" smtClean="0">
                <a:solidFill>
                  <a:srgbClr val="000000"/>
                </a:solidFill>
              </a:rPr>
              <a:pPr/>
              <a:t>18</a:t>
            </a:fld>
            <a:endParaRPr lang="en-US" dirty="0">
              <a:solidFill>
                <a:srgbClr val="000000"/>
              </a:solidFill>
            </a:endParaRPr>
          </a:p>
        </p:txBody>
      </p:sp>
    </p:spTree>
    <p:extLst>
      <p:ext uri="{BB962C8B-B14F-4D97-AF65-F5344CB8AC3E}">
        <p14:creationId xmlns:p14="http://schemas.microsoft.com/office/powerpoint/2010/main" val="41298760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28600" y="20782"/>
            <a:ext cx="4040188" cy="381000"/>
          </a:xfrm>
        </p:spPr>
        <p:txBody>
          <a:bodyPr>
            <a:normAutofit fontScale="92500" lnSpcReduction="20000"/>
          </a:bodyPr>
          <a:lstStyle/>
          <a:p>
            <a:r>
              <a:rPr lang="sv-SE" dirty="0" smtClean="0"/>
              <a:t>As Is</a:t>
            </a:r>
            <a:endParaRPr lang="sv-SE" dirty="0"/>
          </a:p>
        </p:txBody>
      </p:sp>
      <p:sp>
        <p:nvSpPr>
          <p:cNvPr id="10" name="Text Placeholder 9"/>
          <p:cNvSpPr>
            <a:spLocks noGrp="1"/>
          </p:cNvSpPr>
          <p:nvPr>
            <p:ph type="body" sz="quarter" idx="3"/>
          </p:nvPr>
        </p:nvSpPr>
        <p:spPr>
          <a:xfrm>
            <a:off x="304800" y="2514600"/>
            <a:ext cx="4041775" cy="381000"/>
          </a:xfrm>
        </p:spPr>
        <p:txBody>
          <a:bodyPr>
            <a:normAutofit fontScale="92500" lnSpcReduction="20000"/>
          </a:bodyPr>
          <a:lstStyle/>
          <a:p>
            <a:r>
              <a:rPr lang="sv-SE" dirty="0" smtClean="0"/>
              <a:t>To Be</a:t>
            </a:r>
            <a:endParaRPr lang="sv-SE" dirty="0"/>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145" y="441349"/>
            <a:ext cx="8091055" cy="1997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877247"/>
            <a:ext cx="8032835" cy="19372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2672" y="5064883"/>
            <a:ext cx="4001163" cy="17169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4412672" y="3124200"/>
            <a:ext cx="106680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 name="TextBox 4"/>
          <p:cNvSpPr txBox="1"/>
          <p:nvPr/>
        </p:nvSpPr>
        <p:spPr>
          <a:xfrm>
            <a:off x="4946072" y="5987534"/>
            <a:ext cx="772071" cy="369332"/>
          </a:xfrm>
          <a:prstGeom prst="rect">
            <a:avLst/>
          </a:prstGeom>
          <a:noFill/>
        </p:spPr>
        <p:txBody>
          <a:bodyPr wrap="none" rtlCol="0">
            <a:spAutoFit/>
          </a:bodyPr>
          <a:lstStyle/>
          <a:p>
            <a:r>
              <a:rPr lang="sv-SE" dirty="0" smtClean="0"/>
              <a:t>Step 1</a:t>
            </a:r>
            <a:endParaRPr lang="sv-SE" dirty="0"/>
          </a:p>
        </p:txBody>
      </p:sp>
      <p:sp>
        <p:nvSpPr>
          <p:cNvPr id="6" name="TextBox 5"/>
          <p:cNvSpPr txBox="1"/>
          <p:nvPr/>
        </p:nvSpPr>
        <p:spPr>
          <a:xfrm>
            <a:off x="6934200" y="6008132"/>
            <a:ext cx="772071" cy="369332"/>
          </a:xfrm>
          <a:prstGeom prst="rect">
            <a:avLst/>
          </a:prstGeom>
          <a:noFill/>
        </p:spPr>
        <p:txBody>
          <a:bodyPr wrap="none" rtlCol="0">
            <a:spAutoFit/>
          </a:bodyPr>
          <a:lstStyle/>
          <a:p>
            <a:r>
              <a:rPr lang="sv-SE" dirty="0" smtClean="0"/>
              <a:t>Step 2</a:t>
            </a:r>
            <a:endParaRPr lang="sv-SE" dirty="0"/>
          </a:p>
        </p:txBody>
      </p:sp>
      <p:sp>
        <p:nvSpPr>
          <p:cNvPr id="2" name="Date Placeholder 1"/>
          <p:cNvSpPr>
            <a:spLocks noGrp="1"/>
          </p:cNvSpPr>
          <p:nvPr>
            <p:ph type="dt" sz="half" idx="10"/>
          </p:nvPr>
        </p:nvSpPr>
        <p:spPr/>
        <p:txBody>
          <a:bodyPr/>
          <a:lstStyle/>
          <a:p>
            <a:fld id="{CA0EC7E2-5EAE-4C67-ADC1-45D2F9CC8E69}" type="datetime1">
              <a:rPr lang="en-GB" smtClean="0"/>
              <a:t>12/01/2017</a:t>
            </a:fld>
            <a:endParaRPr lang="en-US"/>
          </a:p>
        </p:txBody>
      </p:sp>
      <p:sp>
        <p:nvSpPr>
          <p:cNvPr id="3" name="Footer Placeholder 2"/>
          <p:cNvSpPr>
            <a:spLocks noGrp="1"/>
          </p:cNvSpPr>
          <p:nvPr>
            <p:ph type="ftr" sz="quarter" idx="11"/>
          </p:nvPr>
        </p:nvSpPr>
        <p:spPr/>
        <p:txBody>
          <a:bodyPr/>
          <a:lstStyle/>
          <a:p>
            <a:r>
              <a:rPr lang="en-US" smtClean="0"/>
              <a:t>Test Manager Solution, V&amp;V Portfolio</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35539016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GB" smtClean="0">
                <a:solidFill>
                  <a:srgbClr val="000000"/>
                </a:solidFill>
              </a:rPr>
              <a:t>Test Manager Solution, V&amp;V Portfolio</a:t>
            </a:r>
            <a:endParaRPr lang="en-GB" dirty="0">
              <a:solidFill>
                <a:srgbClr val="000000"/>
              </a:solidFill>
            </a:endParaRPr>
          </a:p>
        </p:txBody>
      </p:sp>
      <p:sp>
        <p:nvSpPr>
          <p:cNvPr id="4" name="Slide Number Placeholder 3"/>
          <p:cNvSpPr>
            <a:spLocks noGrp="1"/>
          </p:cNvSpPr>
          <p:nvPr>
            <p:ph type="sldNum" sz="quarter" idx="11"/>
          </p:nvPr>
        </p:nvSpPr>
        <p:spPr/>
        <p:txBody>
          <a:bodyPr/>
          <a:lstStyle/>
          <a:p>
            <a:fld id="{40E9AD42-C178-4DDF-86C3-EDC77BEDCFC5}" type="slidenum">
              <a:rPr lang="en-GB" smtClean="0">
                <a:solidFill>
                  <a:srgbClr val="000000"/>
                </a:solidFill>
              </a:rPr>
              <a:pPr/>
              <a:t>2</a:t>
            </a:fld>
            <a:endParaRPr lang="en-GB" dirty="0">
              <a:solidFill>
                <a:srgbClr val="000000"/>
              </a:solidFill>
            </a:endParaRPr>
          </a:p>
        </p:txBody>
      </p:sp>
      <p:sp>
        <p:nvSpPr>
          <p:cNvPr id="7" name="Footer Placeholder 2"/>
          <p:cNvSpPr txBox="1">
            <a:spLocks/>
          </p:cNvSpPr>
          <p:nvPr/>
        </p:nvSpPr>
        <p:spPr bwMode="auto">
          <a:xfrm>
            <a:off x="339725"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sv-SE"/>
            </a:defPPr>
            <a:lvl1pPr marL="0" algn="l" defTabSz="914400" rtl="0" eaLnBrk="1" latinLnBrk="0" hangingPunct="1">
              <a:spcBef>
                <a:spcPct val="0"/>
              </a:spcBef>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dirty="0">
              <a:solidFill>
                <a:srgbClr val="000000"/>
              </a:solidFill>
            </a:endParaRPr>
          </a:p>
        </p:txBody>
      </p:sp>
      <p:sp>
        <p:nvSpPr>
          <p:cNvPr id="8" name="Slide Number Placeholder 3"/>
          <p:cNvSpPr txBox="1">
            <a:spLocks/>
          </p:cNvSpPr>
          <p:nvPr/>
        </p:nvSpPr>
        <p:spPr bwMode="auto">
          <a:xfrm>
            <a:off x="339725" y="6619875"/>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sv-SE"/>
            </a:defPPr>
            <a:lvl1pPr marL="0" algn="l" defTabSz="914400" rtl="0" eaLnBrk="1" latinLnBrk="0" hangingPunct="1">
              <a:spcBef>
                <a:spcPct val="0"/>
              </a:spcBef>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dirty="0">
              <a:solidFill>
                <a:srgbClr val="000000"/>
              </a:solidFill>
            </a:endParaRPr>
          </a:p>
        </p:txBody>
      </p:sp>
      <p:sp>
        <p:nvSpPr>
          <p:cNvPr id="10" name="Rectangle 5"/>
          <p:cNvSpPr txBox="1">
            <a:spLocks noChangeArrowheads="1"/>
          </p:cNvSpPr>
          <p:nvPr/>
        </p:nvSpPr>
        <p:spPr bwMode="auto">
          <a:xfrm>
            <a:off x="214695" y="1289178"/>
            <a:ext cx="1578769"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l" rtl="0" fontAlgn="base">
              <a:lnSpc>
                <a:spcPct val="90000"/>
              </a:lnSpc>
              <a:spcBef>
                <a:spcPct val="0"/>
              </a:spcBef>
              <a:spcAft>
                <a:spcPct val="0"/>
              </a:spcAft>
              <a:defRPr sz="2400" b="1">
                <a:solidFill>
                  <a:schemeClr val="tx2"/>
                </a:solidFill>
                <a:latin typeface="+mj-lt"/>
                <a:ea typeface="+mj-ea"/>
                <a:cs typeface="+mj-cs"/>
              </a:defRPr>
            </a:lvl1pPr>
            <a:lvl2pPr algn="l" rtl="0" fontAlgn="base">
              <a:lnSpc>
                <a:spcPct val="90000"/>
              </a:lnSpc>
              <a:spcBef>
                <a:spcPct val="0"/>
              </a:spcBef>
              <a:spcAft>
                <a:spcPct val="0"/>
              </a:spcAft>
              <a:defRPr sz="3200" b="1">
                <a:solidFill>
                  <a:schemeClr val="tx2"/>
                </a:solidFill>
                <a:latin typeface="Arial" charset="0"/>
              </a:defRPr>
            </a:lvl2pPr>
            <a:lvl3pPr algn="l" rtl="0" fontAlgn="base">
              <a:lnSpc>
                <a:spcPct val="90000"/>
              </a:lnSpc>
              <a:spcBef>
                <a:spcPct val="0"/>
              </a:spcBef>
              <a:spcAft>
                <a:spcPct val="0"/>
              </a:spcAft>
              <a:defRPr sz="3200" b="1">
                <a:solidFill>
                  <a:schemeClr val="tx2"/>
                </a:solidFill>
                <a:latin typeface="Arial" charset="0"/>
              </a:defRPr>
            </a:lvl3pPr>
            <a:lvl4pPr algn="l" rtl="0" fontAlgn="base">
              <a:lnSpc>
                <a:spcPct val="90000"/>
              </a:lnSpc>
              <a:spcBef>
                <a:spcPct val="0"/>
              </a:spcBef>
              <a:spcAft>
                <a:spcPct val="0"/>
              </a:spcAft>
              <a:defRPr sz="3200" b="1">
                <a:solidFill>
                  <a:schemeClr val="tx2"/>
                </a:solidFill>
                <a:latin typeface="Arial" charset="0"/>
              </a:defRPr>
            </a:lvl4pPr>
            <a:lvl5pPr algn="l" rtl="0" fontAlgn="base">
              <a:lnSpc>
                <a:spcPct val="90000"/>
              </a:lnSpc>
              <a:spcBef>
                <a:spcPct val="0"/>
              </a:spcBef>
              <a:spcAft>
                <a:spcPct val="0"/>
              </a:spcAft>
              <a:defRPr sz="3200" b="1">
                <a:solidFill>
                  <a:schemeClr val="tx2"/>
                </a:solidFill>
                <a:latin typeface="Arial" charset="0"/>
              </a:defRPr>
            </a:lvl5pPr>
            <a:lvl6pPr marL="457200" algn="l" rtl="0" fontAlgn="base">
              <a:lnSpc>
                <a:spcPct val="90000"/>
              </a:lnSpc>
              <a:spcBef>
                <a:spcPct val="0"/>
              </a:spcBef>
              <a:spcAft>
                <a:spcPct val="0"/>
              </a:spcAft>
              <a:defRPr sz="3200" b="1">
                <a:solidFill>
                  <a:schemeClr val="tx2"/>
                </a:solidFill>
                <a:latin typeface="Arial" charset="0"/>
              </a:defRPr>
            </a:lvl6pPr>
            <a:lvl7pPr marL="914400" algn="l" rtl="0" fontAlgn="base">
              <a:lnSpc>
                <a:spcPct val="90000"/>
              </a:lnSpc>
              <a:spcBef>
                <a:spcPct val="0"/>
              </a:spcBef>
              <a:spcAft>
                <a:spcPct val="0"/>
              </a:spcAft>
              <a:defRPr sz="3200" b="1">
                <a:solidFill>
                  <a:schemeClr val="tx2"/>
                </a:solidFill>
                <a:latin typeface="Arial" charset="0"/>
              </a:defRPr>
            </a:lvl7pPr>
            <a:lvl8pPr marL="1371600" algn="l" rtl="0" fontAlgn="base">
              <a:lnSpc>
                <a:spcPct val="90000"/>
              </a:lnSpc>
              <a:spcBef>
                <a:spcPct val="0"/>
              </a:spcBef>
              <a:spcAft>
                <a:spcPct val="0"/>
              </a:spcAft>
              <a:defRPr sz="3200" b="1">
                <a:solidFill>
                  <a:schemeClr val="tx2"/>
                </a:solidFill>
                <a:latin typeface="Arial" charset="0"/>
              </a:defRPr>
            </a:lvl8pPr>
            <a:lvl9pPr marL="1828800" algn="l" rtl="0" fontAlgn="base">
              <a:lnSpc>
                <a:spcPct val="90000"/>
              </a:lnSpc>
              <a:spcBef>
                <a:spcPct val="0"/>
              </a:spcBef>
              <a:spcAft>
                <a:spcPct val="0"/>
              </a:spcAft>
              <a:defRPr sz="3200" b="1">
                <a:solidFill>
                  <a:schemeClr val="tx2"/>
                </a:solidFill>
                <a:latin typeface="Arial" charset="0"/>
              </a:defRPr>
            </a:lvl9pPr>
          </a:lstStyle>
          <a:p>
            <a:pPr algn="ctr"/>
            <a:r>
              <a:rPr lang="en-US" dirty="0" smtClean="0"/>
              <a:t>Content</a:t>
            </a:r>
            <a:endParaRPr lang="en-US" dirty="0"/>
          </a:p>
        </p:txBody>
      </p:sp>
      <p:sp>
        <p:nvSpPr>
          <p:cNvPr id="11" name="Text Box 4"/>
          <p:cNvSpPr txBox="1">
            <a:spLocks noChangeArrowheads="1"/>
          </p:cNvSpPr>
          <p:nvPr/>
        </p:nvSpPr>
        <p:spPr bwMode="auto">
          <a:xfrm>
            <a:off x="2030073" y="1277985"/>
            <a:ext cx="6703844" cy="2862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1393" tIns="45698" rIns="91393" bIns="45698">
            <a:spAutoFit/>
          </a:bodyPr>
          <a:lstStyle>
            <a:lvl1pPr marL="457200" indent="-457200" defTabSz="241300">
              <a:spcBef>
                <a:spcPct val="0"/>
              </a:spcBef>
              <a:defRPr sz="2400">
                <a:solidFill>
                  <a:schemeClr val="tx1"/>
                </a:solidFill>
                <a:latin typeface="Times New Roman" pitchFamily="18" charset="0"/>
              </a:defRPr>
            </a:lvl1pPr>
            <a:lvl2pPr marL="914400" indent="-458788" defTabSz="241300">
              <a:spcBef>
                <a:spcPct val="0"/>
              </a:spcBef>
              <a:defRPr sz="2400">
                <a:solidFill>
                  <a:schemeClr val="tx1"/>
                </a:solidFill>
                <a:latin typeface="Times New Roman" pitchFamily="18" charset="0"/>
              </a:defRPr>
            </a:lvl2pPr>
            <a:lvl3pPr marL="1371600" indent="-457200" defTabSz="241300">
              <a:spcBef>
                <a:spcPct val="0"/>
              </a:spcBef>
              <a:defRPr sz="2400">
                <a:solidFill>
                  <a:schemeClr val="tx1"/>
                </a:solidFill>
                <a:latin typeface="Times New Roman" pitchFamily="18" charset="0"/>
              </a:defRPr>
            </a:lvl3pPr>
            <a:lvl4pPr marL="1827213" indent="-457200" defTabSz="241300">
              <a:spcBef>
                <a:spcPct val="0"/>
              </a:spcBef>
              <a:defRPr sz="2400">
                <a:solidFill>
                  <a:schemeClr val="tx1"/>
                </a:solidFill>
                <a:latin typeface="Times New Roman" pitchFamily="18" charset="0"/>
              </a:defRPr>
            </a:lvl4pPr>
            <a:lvl5pPr marL="2286000" indent="-457200" defTabSz="241300">
              <a:spcBef>
                <a:spcPct val="0"/>
              </a:spcBef>
              <a:defRPr sz="2400">
                <a:solidFill>
                  <a:schemeClr val="tx1"/>
                </a:solidFill>
                <a:latin typeface="Times New Roman" pitchFamily="18" charset="0"/>
              </a:defRPr>
            </a:lvl5pPr>
            <a:lvl6pPr marL="2743200" indent="-457200" defTabSz="241300" fontAlgn="base">
              <a:spcBef>
                <a:spcPct val="0"/>
              </a:spcBef>
              <a:spcAft>
                <a:spcPct val="0"/>
              </a:spcAft>
              <a:defRPr sz="2400">
                <a:solidFill>
                  <a:schemeClr val="tx1"/>
                </a:solidFill>
                <a:latin typeface="Times New Roman" pitchFamily="18" charset="0"/>
              </a:defRPr>
            </a:lvl6pPr>
            <a:lvl7pPr marL="3200400" indent="-457200" defTabSz="241300" fontAlgn="base">
              <a:spcBef>
                <a:spcPct val="0"/>
              </a:spcBef>
              <a:spcAft>
                <a:spcPct val="0"/>
              </a:spcAft>
              <a:defRPr sz="2400">
                <a:solidFill>
                  <a:schemeClr val="tx1"/>
                </a:solidFill>
                <a:latin typeface="Times New Roman" pitchFamily="18" charset="0"/>
              </a:defRPr>
            </a:lvl7pPr>
            <a:lvl8pPr marL="3657600" indent="-457200" defTabSz="241300" fontAlgn="base">
              <a:spcBef>
                <a:spcPct val="0"/>
              </a:spcBef>
              <a:spcAft>
                <a:spcPct val="0"/>
              </a:spcAft>
              <a:defRPr sz="2400">
                <a:solidFill>
                  <a:schemeClr val="tx1"/>
                </a:solidFill>
                <a:latin typeface="Times New Roman" pitchFamily="18" charset="0"/>
              </a:defRPr>
            </a:lvl8pPr>
            <a:lvl9pPr marL="4114800" indent="-457200" defTabSz="241300" fontAlgn="base">
              <a:spcBef>
                <a:spcPct val="0"/>
              </a:spcBef>
              <a:spcAft>
                <a:spcPct val="0"/>
              </a:spcAft>
              <a:defRPr sz="2400">
                <a:solidFill>
                  <a:schemeClr val="tx1"/>
                </a:solidFill>
                <a:latin typeface="Times New Roman" pitchFamily="18" charset="0"/>
              </a:defRPr>
            </a:lvl9pPr>
          </a:lstStyle>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Management </a:t>
            </a:r>
            <a:r>
              <a:rPr lang="en-US" sz="1800" b="1" kern="0" dirty="0">
                <a:solidFill>
                  <a:srgbClr val="616161"/>
                </a:solidFill>
                <a:latin typeface="Arial" charset="0"/>
                <a:cs typeface="Arial" charset="0"/>
              </a:rPr>
              <a:t>s</a:t>
            </a:r>
            <a:r>
              <a:rPr lang="en-US" sz="1800" b="1" kern="0" dirty="0" smtClean="0">
                <a:solidFill>
                  <a:srgbClr val="616161"/>
                </a:solidFill>
                <a:latin typeface="Arial" charset="0"/>
                <a:cs typeface="Arial" charset="0"/>
              </a:rPr>
              <a:t>ummary and Status report </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Business </a:t>
            </a:r>
            <a:r>
              <a:rPr lang="en-US" sz="1800" b="1" kern="0" dirty="0">
                <a:solidFill>
                  <a:srgbClr val="616161"/>
                </a:solidFill>
                <a:latin typeface="Arial" charset="0"/>
                <a:cs typeface="Arial" charset="0"/>
              </a:rPr>
              <a:t>Objectives </a:t>
            </a:r>
            <a:r>
              <a:rPr lang="en-US" sz="1800" b="1" kern="0" dirty="0" smtClean="0">
                <a:solidFill>
                  <a:srgbClr val="616161"/>
                </a:solidFill>
                <a:latin typeface="Arial" charset="0"/>
                <a:cs typeface="Arial" charset="0"/>
              </a:rPr>
              <a:t>Management</a:t>
            </a:r>
            <a:endParaRPr lang="en-US" sz="1800" b="1" kern="0" dirty="0">
              <a:solidFill>
                <a:srgbClr val="616161"/>
              </a:solidFill>
              <a:latin typeface="Arial" charset="0"/>
              <a:cs typeface="Arial" charset="0"/>
            </a:endParaRP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Solution Management</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Business </a:t>
            </a:r>
            <a:r>
              <a:rPr lang="en-US" sz="1800" b="1" kern="0" dirty="0">
                <a:solidFill>
                  <a:srgbClr val="616161"/>
                </a:solidFill>
                <a:latin typeface="Arial" charset="0"/>
                <a:cs typeface="Arial" charset="0"/>
              </a:rPr>
              <a:t>Change Management </a:t>
            </a:r>
            <a:endParaRPr lang="en-US" sz="1800" b="1" kern="0" dirty="0" smtClean="0">
              <a:solidFill>
                <a:srgbClr val="616161"/>
              </a:solidFill>
              <a:latin typeface="Arial" charset="0"/>
              <a:cs typeface="Arial" charset="0"/>
            </a:endParaRP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Project </a:t>
            </a:r>
            <a:r>
              <a:rPr lang="en-US" sz="1800" b="1" kern="0" dirty="0">
                <a:solidFill>
                  <a:srgbClr val="616161"/>
                </a:solidFill>
                <a:latin typeface="Arial" charset="0"/>
                <a:cs typeface="Arial" charset="0"/>
              </a:rPr>
              <a:t>Control	</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Decisions</a:t>
            </a:r>
            <a:r>
              <a:rPr lang="en-US" sz="1800" b="1" kern="0" dirty="0">
                <a:solidFill>
                  <a:srgbClr val="616161"/>
                </a:solidFill>
                <a:latin typeface="Arial" charset="0"/>
                <a:cs typeface="Arial" charset="0"/>
              </a:rPr>
              <a:t>	</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Appendix</a:t>
            </a:r>
            <a:endParaRPr lang="en-US" sz="1700" b="1" dirty="0">
              <a:solidFill>
                <a:schemeClr val="tx2"/>
              </a:solidFill>
              <a:latin typeface="Arial" charset="0"/>
              <a:cs typeface="Arial" charset="0"/>
            </a:endParaRPr>
          </a:p>
        </p:txBody>
      </p:sp>
      <p:sp>
        <p:nvSpPr>
          <p:cNvPr id="12" name="Line 6"/>
          <p:cNvSpPr>
            <a:spLocks noChangeShapeType="1"/>
          </p:cNvSpPr>
          <p:nvPr/>
        </p:nvSpPr>
        <p:spPr bwMode="auto">
          <a:xfrm flipH="1">
            <a:off x="1888785" y="1277983"/>
            <a:ext cx="0" cy="286228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fr-FR" dirty="0"/>
          </a:p>
        </p:txBody>
      </p:sp>
      <p:sp>
        <p:nvSpPr>
          <p:cNvPr id="2" name="Date Placeholder 1"/>
          <p:cNvSpPr>
            <a:spLocks noGrp="1"/>
          </p:cNvSpPr>
          <p:nvPr>
            <p:ph type="dt" sz="half" idx="12"/>
          </p:nvPr>
        </p:nvSpPr>
        <p:spPr/>
        <p:txBody>
          <a:bodyPr/>
          <a:lstStyle/>
          <a:p>
            <a:fld id="{21D2A418-35F5-4602-B0A7-37BF0C6E0128}" type="datetime1">
              <a:rPr lang="en-GB" smtClean="0">
                <a:solidFill>
                  <a:srgbClr val="000000"/>
                </a:solidFill>
              </a:rPr>
              <a:t>12/01/2017</a:t>
            </a:fld>
            <a:endParaRPr lang="en-US" dirty="0">
              <a:solidFill>
                <a:srgbClr val="000000"/>
              </a:solidFill>
            </a:endParaRPr>
          </a:p>
        </p:txBody>
      </p:sp>
    </p:spTree>
    <p:extLst>
      <p:ext uri="{BB962C8B-B14F-4D97-AF65-F5344CB8AC3E}">
        <p14:creationId xmlns:p14="http://schemas.microsoft.com/office/powerpoint/2010/main" val="17663641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76200" y="457200"/>
            <a:ext cx="8686800" cy="5791878"/>
          </a:xfrm>
        </p:spPr>
      </p:pic>
      <p:sp>
        <p:nvSpPr>
          <p:cNvPr id="2" name="Date Placeholder 1"/>
          <p:cNvSpPr>
            <a:spLocks noGrp="1"/>
          </p:cNvSpPr>
          <p:nvPr>
            <p:ph type="dt" sz="half" idx="12"/>
          </p:nvPr>
        </p:nvSpPr>
        <p:spPr/>
        <p:txBody>
          <a:bodyPr/>
          <a:lstStyle/>
          <a:p>
            <a:fld id="{86AA326A-ACC8-4E88-A901-09C37DE81CD5}" type="datetime1">
              <a:rPr lang="en-GB" smtClean="0">
                <a:solidFill>
                  <a:srgbClr val="000000"/>
                </a:solidFill>
              </a:rPr>
              <a:t>12/01/2017</a:t>
            </a:fld>
            <a:endParaRPr lang="en-US" dirty="0">
              <a:solidFill>
                <a:srgbClr val="000000"/>
              </a:solidFill>
            </a:endParaRPr>
          </a:p>
        </p:txBody>
      </p:sp>
      <p:sp>
        <p:nvSpPr>
          <p:cNvPr id="3" name="Footer Placeholder 2"/>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5" name="Slide Number Placeholder 4"/>
          <p:cNvSpPr>
            <a:spLocks noGrp="1"/>
          </p:cNvSpPr>
          <p:nvPr>
            <p:ph type="sldNum" sz="quarter" idx="11"/>
          </p:nvPr>
        </p:nvSpPr>
        <p:spPr/>
        <p:txBody>
          <a:bodyPr/>
          <a:lstStyle/>
          <a:p>
            <a:fld id="{394AB315-E20E-4D83-BD01-AD3F862EE5EA}" type="slidenum">
              <a:rPr lang="en-US" smtClean="0">
                <a:solidFill>
                  <a:srgbClr val="000000"/>
                </a:solidFill>
              </a:rPr>
              <a:pPr/>
              <a:t>20</a:t>
            </a:fld>
            <a:endParaRPr lang="en-US" dirty="0">
              <a:solidFill>
                <a:srgbClr val="000000"/>
              </a:solidFill>
            </a:endParaRPr>
          </a:p>
        </p:txBody>
      </p:sp>
    </p:spTree>
    <p:extLst>
      <p:ext uri="{BB962C8B-B14F-4D97-AF65-F5344CB8AC3E}">
        <p14:creationId xmlns:p14="http://schemas.microsoft.com/office/powerpoint/2010/main" val="620752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0767"/>
            <a:ext cx="8837474" cy="57928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104405" y="0"/>
            <a:ext cx="8585860" cy="677108"/>
          </a:xfrm>
          <a:prstGeom prst="rect">
            <a:avLst/>
          </a:prstGeom>
          <a:noFill/>
        </p:spPr>
        <p:txBody>
          <a:bodyPr wrap="square" rtlCol="0">
            <a:spAutoFit/>
          </a:bodyPr>
          <a:lstStyle/>
          <a:p>
            <a:r>
              <a:rPr lang="sv-SE" kern="0" dirty="0"/>
              <a:t>Simplified example on implementation of Volvo Group target architecture</a:t>
            </a:r>
            <a:endParaRPr lang="en-US" kern="0" dirty="0"/>
          </a:p>
          <a:p>
            <a:endParaRPr lang="en-US" sz="2000" dirty="0" smtClean="0"/>
          </a:p>
        </p:txBody>
      </p:sp>
      <p:sp>
        <p:nvSpPr>
          <p:cNvPr id="3" name="Date Placeholder 2"/>
          <p:cNvSpPr>
            <a:spLocks noGrp="1"/>
          </p:cNvSpPr>
          <p:nvPr>
            <p:ph type="dt" sz="half" idx="12"/>
          </p:nvPr>
        </p:nvSpPr>
        <p:spPr/>
        <p:txBody>
          <a:bodyPr/>
          <a:lstStyle/>
          <a:p>
            <a:fld id="{3840B9C0-11B7-4E54-AE70-D37895CBD942}" type="datetime1">
              <a:rPr lang="en-GB" smtClean="0">
                <a:solidFill>
                  <a:srgbClr val="000000"/>
                </a:solidFill>
              </a:rPr>
              <a:t>12/01/2017</a:t>
            </a:fld>
            <a:endParaRPr lang="en-US" dirty="0">
              <a:solidFill>
                <a:srgbClr val="000000"/>
              </a:solidFill>
            </a:endParaRPr>
          </a:p>
        </p:txBody>
      </p:sp>
      <p:sp>
        <p:nvSpPr>
          <p:cNvPr id="4" name="Footer Placeholder 3"/>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5" name="Slide Number Placeholder 4"/>
          <p:cNvSpPr>
            <a:spLocks noGrp="1"/>
          </p:cNvSpPr>
          <p:nvPr>
            <p:ph type="sldNum" sz="quarter" idx="11"/>
          </p:nvPr>
        </p:nvSpPr>
        <p:spPr/>
        <p:txBody>
          <a:bodyPr/>
          <a:lstStyle/>
          <a:p>
            <a:fld id="{394AB315-E20E-4D83-BD01-AD3F862EE5EA}" type="slidenum">
              <a:rPr lang="en-US" smtClean="0">
                <a:solidFill>
                  <a:srgbClr val="000000"/>
                </a:solidFill>
              </a:rPr>
              <a:pPr/>
              <a:t>21</a:t>
            </a:fld>
            <a:endParaRPr lang="en-US" dirty="0">
              <a:solidFill>
                <a:srgbClr val="000000"/>
              </a:solidFill>
            </a:endParaRPr>
          </a:p>
        </p:txBody>
      </p:sp>
    </p:spTree>
    <p:extLst>
      <p:ext uri="{BB962C8B-B14F-4D97-AF65-F5344CB8AC3E}">
        <p14:creationId xmlns:p14="http://schemas.microsoft.com/office/powerpoint/2010/main" val="9807709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09600" y="274638"/>
            <a:ext cx="8077200" cy="563562"/>
          </a:xfrm>
        </p:spPr>
        <p:txBody>
          <a:bodyPr>
            <a:normAutofit/>
          </a:bodyPr>
          <a:lstStyle/>
          <a:p>
            <a:r>
              <a:rPr lang="sv-SE" dirty="0" smtClean="0"/>
              <a:t>Rich Web Client – Restful Services </a:t>
            </a:r>
            <a:endParaRPr lang="sv-SE" dirty="0"/>
          </a:p>
        </p:txBody>
      </p:sp>
      <p:pic>
        <p:nvPicPr>
          <p:cNvPr id="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7957" y="1219200"/>
            <a:ext cx="5748086"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Date Placeholder 1"/>
          <p:cNvSpPr>
            <a:spLocks noGrp="1"/>
          </p:cNvSpPr>
          <p:nvPr>
            <p:ph type="dt" sz="half" idx="12"/>
          </p:nvPr>
        </p:nvSpPr>
        <p:spPr/>
        <p:txBody>
          <a:bodyPr/>
          <a:lstStyle/>
          <a:p>
            <a:fld id="{F618F8C7-52D4-4D5B-BABA-A26EBB737C9F}" type="datetime1">
              <a:rPr lang="en-GB" smtClean="0">
                <a:solidFill>
                  <a:srgbClr val="000000"/>
                </a:solidFill>
              </a:rPr>
              <a:t>12/01/2017</a:t>
            </a:fld>
            <a:endParaRPr lang="en-US" dirty="0">
              <a:solidFill>
                <a:srgbClr val="000000"/>
              </a:solidFill>
            </a:endParaRPr>
          </a:p>
        </p:txBody>
      </p:sp>
      <p:sp>
        <p:nvSpPr>
          <p:cNvPr id="3" name="Footer Placeholder 2"/>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22</a:t>
            </a:fld>
            <a:endParaRPr lang="en-US" dirty="0">
              <a:solidFill>
                <a:srgbClr val="000000"/>
              </a:solidFill>
            </a:endParaRPr>
          </a:p>
        </p:txBody>
      </p:sp>
    </p:spTree>
    <p:extLst>
      <p:ext uri="{BB962C8B-B14F-4D97-AF65-F5344CB8AC3E}">
        <p14:creationId xmlns:p14="http://schemas.microsoft.com/office/powerpoint/2010/main" val="21460413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23</a:t>
            </a:fld>
            <a:endParaRPr lang="en-US" dirty="0">
              <a:solidFill>
                <a:srgbClr val="000000"/>
              </a:solidFill>
            </a:endParaRPr>
          </a:p>
        </p:txBody>
      </p:sp>
      <p:sp>
        <p:nvSpPr>
          <p:cNvPr id="6" name="Rectangle 5"/>
          <p:cNvSpPr txBox="1">
            <a:spLocks noChangeArrowheads="1"/>
          </p:cNvSpPr>
          <p:nvPr/>
        </p:nvSpPr>
        <p:spPr bwMode="auto">
          <a:xfrm>
            <a:off x="209379" y="1289178"/>
            <a:ext cx="1578769"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l" rtl="0" fontAlgn="base">
              <a:lnSpc>
                <a:spcPct val="90000"/>
              </a:lnSpc>
              <a:spcBef>
                <a:spcPct val="0"/>
              </a:spcBef>
              <a:spcAft>
                <a:spcPct val="0"/>
              </a:spcAft>
              <a:defRPr sz="2400" b="1">
                <a:solidFill>
                  <a:schemeClr val="tx2"/>
                </a:solidFill>
                <a:latin typeface="+mj-lt"/>
                <a:ea typeface="+mj-ea"/>
                <a:cs typeface="+mj-cs"/>
              </a:defRPr>
            </a:lvl1pPr>
            <a:lvl2pPr algn="l" rtl="0" fontAlgn="base">
              <a:lnSpc>
                <a:spcPct val="90000"/>
              </a:lnSpc>
              <a:spcBef>
                <a:spcPct val="0"/>
              </a:spcBef>
              <a:spcAft>
                <a:spcPct val="0"/>
              </a:spcAft>
              <a:defRPr sz="3200" b="1">
                <a:solidFill>
                  <a:schemeClr val="tx2"/>
                </a:solidFill>
                <a:latin typeface="Arial" charset="0"/>
              </a:defRPr>
            </a:lvl2pPr>
            <a:lvl3pPr algn="l" rtl="0" fontAlgn="base">
              <a:lnSpc>
                <a:spcPct val="90000"/>
              </a:lnSpc>
              <a:spcBef>
                <a:spcPct val="0"/>
              </a:spcBef>
              <a:spcAft>
                <a:spcPct val="0"/>
              </a:spcAft>
              <a:defRPr sz="3200" b="1">
                <a:solidFill>
                  <a:schemeClr val="tx2"/>
                </a:solidFill>
                <a:latin typeface="Arial" charset="0"/>
              </a:defRPr>
            </a:lvl3pPr>
            <a:lvl4pPr algn="l" rtl="0" fontAlgn="base">
              <a:lnSpc>
                <a:spcPct val="90000"/>
              </a:lnSpc>
              <a:spcBef>
                <a:spcPct val="0"/>
              </a:spcBef>
              <a:spcAft>
                <a:spcPct val="0"/>
              </a:spcAft>
              <a:defRPr sz="3200" b="1">
                <a:solidFill>
                  <a:schemeClr val="tx2"/>
                </a:solidFill>
                <a:latin typeface="Arial" charset="0"/>
              </a:defRPr>
            </a:lvl4pPr>
            <a:lvl5pPr algn="l" rtl="0" fontAlgn="base">
              <a:lnSpc>
                <a:spcPct val="90000"/>
              </a:lnSpc>
              <a:spcBef>
                <a:spcPct val="0"/>
              </a:spcBef>
              <a:spcAft>
                <a:spcPct val="0"/>
              </a:spcAft>
              <a:defRPr sz="3200" b="1">
                <a:solidFill>
                  <a:schemeClr val="tx2"/>
                </a:solidFill>
                <a:latin typeface="Arial" charset="0"/>
              </a:defRPr>
            </a:lvl5pPr>
            <a:lvl6pPr marL="457200" algn="l" rtl="0" fontAlgn="base">
              <a:lnSpc>
                <a:spcPct val="90000"/>
              </a:lnSpc>
              <a:spcBef>
                <a:spcPct val="0"/>
              </a:spcBef>
              <a:spcAft>
                <a:spcPct val="0"/>
              </a:spcAft>
              <a:defRPr sz="3200" b="1">
                <a:solidFill>
                  <a:schemeClr val="tx2"/>
                </a:solidFill>
                <a:latin typeface="Arial" charset="0"/>
              </a:defRPr>
            </a:lvl6pPr>
            <a:lvl7pPr marL="914400" algn="l" rtl="0" fontAlgn="base">
              <a:lnSpc>
                <a:spcPct val="90000"/>
              </a:lnSpc>
              <a:spcBef>
                <a:spcPct val="0"/>
              </a:spcBef>
              <a:spcAft>
                <a:spcPct val="0"/>
              </a:spcAft>
              <a:defRPr sz="3200" b="1">
                <a:solidFill>
                  <a:schemeClr val="tx2"/>
                </a:solidFill>
                <a:latin typeface="Arial" charset="0"/>
              </a:defRPr>
            </a:lvl7pPr>
            <a:lvl8pPr marL="1371600" algn="l" rtl="0" fontAlgn="base">
              <a:lnSpc>
                <a:spcPct val="90000"/>
              </a:lnSpc>
              <a:spcBef>
                <a:spcPct val="0"/>
              </a:spcBef>
              <a:spcAft>
                <a:spcPct val="0"/>
              </a:spcAft>
              <a:defRPr sz="3200" b="1">
                <a:solidFill>
                  <a:schemeClr val="tx2"/>
                </a:solidFill>
                <a:latin typeface="Arial" charset="0"/>
              </a:defRPr>
            </a:lvl8pPr>
            <a:lvl9pPr marL="1828800" algn="l" rtl="0" fontAlgn="base">
              <a:lnSpc>
                <a:spcPct val="90000"/>
              </a:lnSpc>
              <a:spcBef>
                <a:spcPct val="0"/>
              </a:spcBef>
              <a:spcAft>
                <a:spcPct val="0"/>
              </a:spcAft>
              <a:defRPr sz="3200" b="1">
                <a:solidFill>
                  <a:schemeClr val="tx2"/>
                </a:solidFill>
                <a:latin typeface="Arial" charset="0"/>
              </a:defRPr>
            </a:lvl9pPr>
          </a:lstStyle>
          <a:p>
            <a:pPr algn="ctr"/>
            <a:r>
              <a:rPr lang="en-US" dirty="0" smtClean="0"/>
              <a:t>Content</a:t>
            </a:r>
            <a:endParaRPr lang="en-US" dirty="0"/>
          </a:p>
        </p:txBody>
      </p:sp>
      <p:sp>
        <p:nvSpPr>
          <p:cNvPr id="7" name="Rectangle 3"/>
          <p:cNvSpPr>
            <a:spLocks noChangeArrowheads="1"/>
          </p:cNvSpPr>
          <p:nvPr/>
        </p:nvSpPr>
        <p:spPr bwMode="auto">
          <a:xfrm>
            <a:off x="1883467" y="2538484"/>
            <a:ext cx="7008121" cy="353899"/>
          </a:xfrm>
          <a:prstGeom prst="rect">
            <a:avLst/>
          </a:prstGeom>
          <a:solidFill>
            <a:srgbClr val="E2E0D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lIns="91393" tIns="45698" rIns="91393" bIns="45698" anchor="ctr">
            <a:spAutoFit/>
          </a:bodyPr>
          <a:lstStyle/>
          <a:p>
            <a:pPr algn="ctr" eaLnBrk="0" hangingPunct="0">
              <a:spcBef>
                <a:spcPct val="0"/>
              </a:spcBef>
            </a:pPr>
            <a:endParaRPr lang="en-US" sz="1700" dirty="0"/>
          </a:p>
        </p:txBody>
      </p:sp>
      <p:sp>
        <p:nvSpPr>
          <p:cNvPr id="8" name="Text Box 4"/>
          <p:cNvSpPr txBox="1">
            <a:spLocks noChangeArrowheads="1"/>
          </p:cNvSpPr>
          <p:nvPr/>
        </p:nvSpPr>
        <p:spPr bwMode="auto">
          <a:xfrm>
            <a:off x="2034282" y="1277985"/>
            <a:ext cx="6703844" cy="2862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1393" tIns="45698" rIns="91393" bIns="45698">
            <a:spAutoFit/>
          </a:bodyPr>
          <a:lstStyle>
            <a:lvl1pPr marL="457200" indent="-457200" defTabSz="241300">
              <a:spcBef>
                <a:spcPct val="0"/>
              </a:spcBef>
              <a:defRPr sz="2400">
                <a:solidFill>
                  <a:schemeClr val="tx1"/>
                </a:solidFill>
                <a:latin typeface="Times New Roman" pitchFamily="18" charset="0"/>
              </a:defRPr>
            </a:lvl1pPr>
            <a:lvl2pPr marL="914400" indent="-458788" defTabSz="241300">
              <a:spcBef>
                <a:spcPct val="0"/>
              </a:spcBef>
              <a:defRPr sz="2400">
                <a:solidFill>
                  <a:schemeClr val="tx1"/>
                </a:solidFill>
                <a:latin typeface="Times New Roman" pitchFamily="18" charset="0"/>
              </a:defRPr>
            </a:lvl2pPr>
            <a:lvl3pPr marL="1371600" indent="-457200" defTabSz="241300">
              <a:spcBef>
                <a:spcPct val="0"/>
              </a:spcBef>
              <a:defRPr sz="2400">
                <a:solidFill>
                  <a:schemeClr val="tx1"/>
                </a:solidFill>
                <a:latin typeface="Times New Roman" pitchFamily="18" charset="0"/>
              </a:defRPr>
            </a:lvl3pPr>
            <a:lvl4pPr marL="1827213" indent="-457200" defTabSz="241300">
              <a:spcBef>
                <a:spcPct val="0"/>
              </a:spcBef>
              <a:defRPr sz="2400">
                <a:solidFill>
                  <a:schemeClr val="tx1"/>
                </a:solidFill>
                <a:latin typeface="Times New Roman" pitchFamily="18" charset="0"/>
              </a:defRPr>
            </a:lvl4pPr>
            <a:lvl5pPr marL="2286000" indent="-457200" defTabSz="241300">
              <a:spcBef>
                <a:spcPct val="0"/>
              </a:spcBef>
              <a:defRPr sz="2400">
                <a:solidFill>
                  <a:schemeClr val="tx1"/>
                </a:solidFill>
                <a:latin typeface="Times New Roman" pitchFamily="18" charset="0"/>
              </a:defRPr>
            </a:lvl5pPr>
            <a:lvl6pPr marL="2743200" indent="-457200" defTabSz="241300" fontAlgn="base">
              <a:spcBef>
                <a:spcPct val="0"/>
              </a:spcBef>
              <a:spcAft>
                <a:spcPct val="0"/>
              </a:spcAft>
              <a:defRPr sz="2400">
                <a:solidFill>
                  <a:schemeClr val="tx1"/>
                </a:solidFill>
                <a:latin typeface="Times New Roman" pitchFamily="18" charset="0"/>
              </a:defRPr>
            </a:lvl6pPr>
            <a:lvl7pPr marL="3200400" indent="-457200" defTabSz="241300" fontAlgn="base">
              <a:spcBef>
                <a:spcPct val="0"/>
              </a:spcBef>
              <a:spcAft>
                <a:spcPct val="0"/>
              </a:spcAft>
              <a:defRPr sz="2400">
                <a:solidFill>
                  <a:schemeClr val="tx1"/>
                </a:solidFill>
                <a:latin typeface="Times New Roman" pitchFamily="18" charset="0"/>
              </a:defRPr>
            </a:lvl7pPr>
            <a:lvl8pPr marL="3657600" indent="-457200" defTabSz="241300" fontAlgn="base">
              <a:spcBef>
                <a:spcPct val="0"/>
              </a:spcBef>
              <a:spcAft>
                <a:spcPct val="0"/>
              </a:spcAft>
              <a:defRPr sz="2400">
                <a:solidFill>
                  <a:schemeClr val="tx1"/>
                </a:solidFill>
                <a:latin typeface="Times New Roman" pitchFamily="18" charset="0"/>
              </a:defRPr>
            </a:lvl8pPr>
            <a:lvl9pPr marL="4114800" indent="-457200" defTabSz="241300" fontAlgn="base">
              <a:spcBef>
                <a:spcPct val="0"/>
              </a:spcBef>
              <a:spcAft>
                <a:spcPct val="0"/>
              </a:spcAft>
              <a:defRPr sz="2400">
                <a:solidFill>
                  <a:schemeClr val="tx1"/>
                </a:solidFill>
                <a:latin typeface="Times New Roman" pitchFamily="18" charset="0"/>
              </a:defRPr>
            </a:lvl9pPr>
          </a:lstStyle>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Management summary and Status report </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Business </a:t>
            </a:r>
            <a:r>
              <a:rPr lang="en-US" sz="1800" b="1" kern="0" dirty="0">
                <a:solidFill>
                  <a:srgbClr val="616161"/>
                </a:solidFill>
                <a:latin typeface="Arial" charset="0"/>
                <a:cs typeface="Arial" charset="0"/>
              </a:rPr>
              <a:t>Objectives </a:t>
            </a:r>
            <a:r>
              <a:rPr lang="en-US" sz="1800" b="1" kern="0" dirty="0" smtClean="0">
                <a:solidFill>
                  <a:srgbClr val="616161"/>
                </a:solidFill>
                <a:latin typeface="Arial" charset="0"/>
                <a:cs typeface="Arial" charset="0"/>
              </a:rPr>
              <a:t>Management</a:t>
            </a:r>
            <a:endParaRPr lang="en-US" sz="1800" b="1" kern="0" dirty="0">
              <a:solidFill>
                <a:srgbClr val="616161"/>
              </a:solidFill>
              <a:latin typeface="Arial" charset="0"/>
              <a:cs typeface="Arial" charset="0"/>
            </a:endParaRP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Solution Management</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Business </a:t>
            </a:r>
            <a:r>
              <a:rPr lang="en-US" sz="1800" b="1" kern="0" dirty="0">
                <a:solidFill>
                  <a:srgbClr val="616161"/>
                </a:solidFill>
                <a:latin typeface="Arial" charset="0"/>
                <a:cs typeface="Arial" charset="0"/>
              </a:rPr>
              <a:t>Change Management </a:t>
            </a:r>
            <a:endParaRPr lang="en-US" sz="1800" b="1" kern="0" dirty="0" smtClean="0">
              <a:solidFill>
                <a:srgbClr val="616161"/>
              </a:solidFill>
              <a:latin typeface="Arial" charset="0"/>
              <a:cs typeface="Arial" charset="0"/>
            </a:endParaRP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Project </a:t>
            </a:r>
            <a:r>
              <a:rPr lang="en-US" sz="1800" b="1" kern="0" dirty="0">
                <a:solidFill>
                  <a:srgbClr val="616161"/>
                </a:solidFill>
                <a:latin typeface="Arial" charset="0"/>
                <a:cs typeface="Arial" charset="0"/>
              </a:rPr>
              <a:t>Control	</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Decisions</a:t>
            </a:r>
            <a:r>
              <a:rPr lang="en-US" sz="1800" b="1" kern="0" dirty="0">
                <a:solidFill>
                  <a:srgbClr val="616161"/>
                </a:solidFill>
                <a:latin typeface="Arial" charset="0"/>
                <a:cs typeface="Arial" charset="0"/>
              </a:rPr>
              <a:t>	</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Appendix</a:t>
            </a:r>
            <a:endParaRPr lang="en-US" sz="1700" b="1" dirty="0">
              <a:solidFill>
                <a:schemeClr val="tx2"/>
              </a:solidFill>
              <a:latin typeface="Arial" charset="0"/>
              <a:cs typeface="Arial" charset="0"/>
            </a:endParaRPr>
          </a:p>
        </p:txBody>
      </p:sp>
      <p:sp>
        <p:nvSpPr>
          <p:cNvPr id="9" name="Line 6"/>
          <p:cNvSpPr>
            <a:spLocks noChangeShapeType="1"/>
          </p:cNvSpPr>
          <p:nvPr/>
        </p:nvSpPr>
        <p:spPr bwMode="auto">
          <a:xfrm flipH="1">
            <a:off x="1883467" y="1277983"/>
            <a:ext cx="2" cy="286228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fr-FR" dirty="0"/>
          </a:p>
        </p:txBody>
      </p:sp>
      <p:sp>
        <p:nvSpPr>
          <p:cNvPr id="2" name="Date Placeholder 1"/>
          <p:cNvSpPr>
            <a:spLocks noGrp="1"/>
          </p:cNvSpPr>
          <p:nvPr>
            <p:ph type="dt" sz="half" idx="12"/>
          </p:nvPr>
        </p:nvSpPr>
        <p:spPr/>
        <p:txBody>
          <a:bodyPr/>
          <a:lstStyle/>
          <a:p>
            <a:fld id="{AC67E807-A2EC-4A84-BE55-D47370565A96}" type="datetime1">
              <a:rPr lang="en-GB" smtClean="0">
                <a:solidFill>
                  <a:srgbClr val="000000"/>
                </a:solidFill>
              </a:rPr>
              <a:t>12/01/2017</a:t>
            </a:fld>
            <a:endParaRPr lang="en-US" dirty="0">
              <a:solidFill>
                <a:srgbClr val="000000"/>
              </a:solidFill>
            </a:endParaRPr>
          </a:p>
        </p:txBody>
      </p:sp>
    </p:spTree>
    <p:extLst>
      <p:ext uri="{BB962C8B-B14F-4D97-AF65-F5344CB8AC3E}">
        <p14:creationId xmlns:p14="http://schemas.microsoft.com/office/powerpoint/2010/main" val="2455518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24</a:t>
            </a:fld>
            <a:endParaRPr lang="en-US" dirty="0">
              <a:solidFill>
                <a:srgbClr val="000000"/>
              </a:solidFill>
            </a:endParaRPr>
          </a:p>
        </p:txBody>
      </p:sp>
      <p:sp>
        <p:nvSpPr>
          <p:cNvPr id="6" name="Title 4"/>
          <p:cNvSpPr txBox="1">
            <a:spLocks/>
          </p:cNvSpPr>
          <p:nvPr/>
        </p:nvSpPr>
        <p:spPr>
          <a:xfrm>
            <a:off x="303834" y="545143"/>
            <a:ext cx="8587754" cy="382299"/>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a:lstStyle>
          <a:p>
            <a:r>
              <a:rPr lang="en-US" sz="2400" dirty="0" smtClean="0"/>
              <a:t>Stakeholder List</a:t>
            </a:r>
            <a:endParaRPr lang="sv-SE" sz="2400" dirty="0"/>
          </a:p>
        </p:txBody>
      </p:sp>
      <p:sp>
        <p:nvSpPr>
          <p:cNvPr id="7" name="Content Placeholder 8"/>
          <p:cNvSpPr txBox="1">
            <a:spLocks/>
          </p:cNvSpPr>
          <p:nvPr/>
        </p:nvSpPr>
        <p:spPr bwMode="auto">
          <a:xfrm>
            <a:off x="304800" y="1514273"/>
            <a:ext cx="8586788" cy="4413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fontAlgn="base">
              <a:spcBef>
                <a:spcPct val="40000"/>
              </a:spcBef>
              <a:spcAft>
                <a:spcPct val="0"/>
              </a:spcAft>
              <a:buClr>
                <a:schemeClr val="tx2"/>
              </a:buClr>
              <a:buFont typeface="Symbol" pitchFamily="18" charset="2"/>
              <a:buNone/>
              <a:defRPr sz="1800">
                <a:solidFill>
                  <a:schemeClr val="tx1"/>
                </a:solidFill>
                <a:latin typeface="+mn-lt"/>
                <a:ea typeface="+mn-ea"/>
                <a:cs typeface="+mn-cs"/>
              </a:defRPr>
            </a:lvl1pPr>
            <a:lvl2pPr marL="560388" indent="-234950" algn="l" rtl="0" fontAlgn="base">
              <a:spcBef>
                <a:spcPct val="40000"/>
              </a:spcBef>
              <a:spcAft>
                <a:spcPct val="0"/>
              </a:spcAft>
              <a:buClr>
                <a:schemeClr val="tx2"/>
              </a:buClr>
              <a:buChar char="–"/>
              <a:defRPr sz="1400">
                <a:solidFill>
                  <a:schemeClr val="tx1"/>
                </a:solidFill>
                <a:latin typeface="+mn-lt"/>
              </a:defRPr>
            </a:lvl2pPr>
            <a:lvl3pPr marL="860425" indent="-207963" algn="l" rtl="0" fontAlgn="base">
              <a:spcBef>
                <a:spcPct val="40000"/>
              </a:spcBef>
              <a:spcAft>
                <a:spcPct val="0"/>
              </a:spcAft>
              <a:buClr>
                <a:schemeClr val="tx2"/>
              </a:buClr>
              <a:buSzPct val="110000"/>
              <a:buFont typeface="Wingdings" pitchFamily="2" charset="2"/>
              <a:buChar char="Ø"/>
              <a:defRPr sz="1200">
                <a:solidFill>
                  <a:schemeClr val="tx1"/>
                </a:solidFill>
                <a:latin typeface="+mn-lt"/>
              </a:defRPr>
            </a:lvl3pPr>
            <a:lvl4pPr marL="1109663" indent="-182563" algn="l" rtl="0" fontAlgn="base">
              <a:spcBef>
                <a:spcPct val="40000"/>
              </a:spcBef>
              <a:spcAft>
                <a:spcPct val="0"/>
              </a:spcAft>
              <a:buClr>
                <a:schemeClr val="tx2"/>
              </a:buClr>
              <a:buFont typeface="Arial" pitchFamily="34" charset="0"/>
              <a:buChar char="•"/>
              <a:defRPr sz="1100">
                <a:solidFill>
                  <a:schemeClr val="tx1"/>
                </a:solidFill>
                <a:latin typeface="+mn-lt"/>
              </a:defRPr>
            </a:lvl4pPr>
            <a:lvl5pPr marL="1382713" indent="-195263" algn="l" rtl="0" fontAlgn="base">
              <a:spcBef>
                <a:spcPct val="40000"/>
              </a:spcBef>
              <a:spcAft>
                <a:spcPct val="0"/>
              </a:spcAft>
              <a:buClr>
                <a:schemeClr val="tx2"/>
              </a:buClr>
              <a:buChar char="»"/>
              <a:defRPr sz="1100">
                <a:solidFill>
                  <a:schemeClr val="tx1"/>
                </a:solidFill>
                <a:latin typeface="+mn-lt"/>
              </a:defRPr>
            </a:lvl5pPr>
            <a:lvl6pPr marL="1839913" indent="-195263" algn="l" rtl="0" fontAlgn="base">
              <a:spcBef>
                <a:spcPct val="40000"/>
              </a:spcBef>
              <a:spcAft>
                <a:spcPct val="0"/>
              </a:spcAft>
              <a:buClr>
                <a:schemeClr val="tx2"/>
              </a:buClr>
              <a:buChar char="»"/>
              <a:defRPr sz="2000">
                <a:solidFill>
                  <a:schemeClr val="tx1"/>
                </a:solidFill>
                <a:latin typeface="+mn-lt"/>
              </a:defRPr>
            </a:lvl6pPr>
            <a:lvl7pPr marL="2297113" indent="-195263" algn="l" rtl="0" fontAlgn="base">
              <a:spcBef>
                <a:spcPct val="40000"/>
              </a:spcBef>
              <a:spcAft>
                <a:spcPct val="0"/>
              </a:spcAft>
              <a:buClr>
                <a:schemeClr val="tx2"/>
              </a:buClr>
              <a:buChar char="»"/>
              <a:defRPr sz="2000">
                <a:solidFill>
                  <a:schemeClr val="tx1"/>
                </a:solidFill>
                <a:latin typeface="+mn-lt"/>
              </a:defRPr>
            </a:lvl7pPr>
            <a:lvl8pPr marL="2754313" indent="-195263" algn="l" rtl="0" fontAlgn="base">
              <a:spcBef>
                <a:spcPct val="40000"/>
              </a:spcBef>
              <a:spcAft>
                <a:spcPct val="0"/>
              </a:spcAft>
              <a:buClr>
                <a:schemeClr val="tx2"/>
              </a:buClr>
              <a:buChar char="»"/>
              <a:defRPr sz="2000">
                <a:solidFill>
                  <a:schemeClr val="tx1"/>
                </a:solidFill>
                <a:latin typeface="+mn-lt"/>
              </a:defRPr>
            </a:lvl8pPr>
            <a:lvl9pPr marL="3211513" indent="-195263" algn="l" rtl="0" fontAlgn="base">
              <a:spcBef>
                <a:spcPct val="40000"/>
              </a:spcBef>
              <a:spcAft>
                <a:spcPct val="0"/>
              </a:spcAft>
              <a:buClr>
                <a:schemeClr val="tx2"/>
              </a:buClr>
              <a:buChar char="»"/>
              <a:defRPr sz="2000">
                <a:solidFill>
                  <a:schemeClr val="tx1"/>
                </a:solidFill>
                <a:latin typeface="+mn-lt"/>
              </a:defRPr>
            </a:lvl9pPr>
          </a:lstStyle>
          <a:p>
            <a:pPr marL="285750" indent="-285750" algn="l">
              <a:spcBef>
                <a:spcPts val="600"/>
              </a:spcBef>
              <a:buFont typeface="Wingdings" panose="05000000000000000000" pitchFamily="2" charset="2"/>
              <a:buChar char="§"/>
            </a:pPr>
            <a:r>
              <a:rPr lang="en-US" sz="1600" dirty="0" smtClean="0"/>
              <a:t>Key stakeholders SC members</a:t>
            </a:r>
          </a:p>
          <a:p>
            <a:pPr marL="447675" lvl="1" indent="-180975">
              <a:spcBef>
                <a:spcPts val="600"/>
              </a:spcBef>
              <a:buFont typeface="Wingdings" panose="05000000000000000000" pitchFamily="2" charset="2"/>
              <a:buChar char="§"/>
            </a:pPr>
            <a:r>
              <a:rPr lang="en-US" sz="1600" dirty="0" smtClean="0"/>
              <a:t>Appointed</a:t>
            </a:r>
          </a:p>
          <a:p>
            <a:pPr marL="566737" lvl="2" indent="0">
              <a:spcBef>
                <a:spcPts val="600"/>
              </a:spcBef>
              <a:buNone/>
            </a:pPr>
            <a:r>
              <a:rPr lang="sv-SE" sz="1600" kern="0" dirty="0" smtClean="0"/>
              <a:t>Steering committe chairman: Lars Forsman</a:t>
            </a:r>
          </a:p>
          <a:p>
            <a:pPr marL="566737" lvl="2" indent="0">
              <a:spcBef>
                <a:spcPts val="600"/>
              </a:spcBef>
              <a:buNone/>
            </a:pPr>
            <a:r>
              <a:rPr lang="sv-SE" sz="1600" kern="0" dirty="0" smtClean="0"/>
              <a:t>Member(Main stakeholder): Magnus Söder</a:t>
            </a:r>
          </a:p>
          <a:p>
            <a:pPr marL="566737" lvl="2" indent="0">
              <a:spcBef>
                <a:spcPts val="600"/>
              </a:spcBef>
              <a:buNone/>
            </a:pPr>
            <a:r>
              <a:rPr lang="sv-SE" sz="1600" kern="0" dirty="0"/>
              <a:t>Delivery Manager: Raphael </a:t>
            </a:r>
            <a:r>
              <a:rPr lang="sv-SE" sz="1600" kern="0" dirty="0" smtClean="0"/>
              <a:t>Scotton</a:t>
            </a:r>
            <a:endParaRPr lang="en-US" sz="1600" dirty="0" smtClean="0"/>
          </a:p>
          <a:p>
            <a:pPr marL="266700" lvl="1" indent="-266700">
              <a:spcBef>
                <a:spcPts val="600"/>
              </a:spcBef>
              <a:buFont typeface="Wingdings" panose="05000000000000000000" pitchFamily="2" charset="2"/>
              <a:buChar char="§"/>
            </a:pPr>
            <a:r>
              <a:rPr lang="en-US" sz="1600" dirty="0" smtClean="0"/>
              <a:t>Other Key Stakeholders not SC members</a:t>
            </a:r>
          </a:p>
          <a:p>
            <a:pPr algn="l" eaLnBrk="1" hangingPunct="1">
              <a:spcBef>
                <a:spcPts val="600"/>
              </a:spcBef>
            </a:pPr>
            <a:r>
              <a:rPr lang="sv-SE" sz="1600" kern="0" dirty="0" smtClean="0"/>
              <a:t>FVV organization</a:t>
            </a:r>
          </a:p>
          <a:p>
            <a:pPr algn="l" eaLnBrk="1" hangingPunct="1">
              <a:spcBef>
                <a:spcPts val="600"/>
              </a:spcBef>
            </a:pPr>
            <a:r>
              <a:rPr lang="sv-SE" sz="1600" kern="0" dirty="0" smtClean="0"/>
              <a:t>Ulf Krysell CPM: TCP and GTDM</a:t>
            </a:r>
            <a:endParaRPr lang="en-US" sz="1600" kern="0" dirty="0" smtClean="0"/>
          </a:p>
          <a:p>
            <a:pPr algn="l" eaLnBrk="1" hangingPunct="1"/>
            <a:endParaRPr lang="en-US" dirty="0" smtClean="0"/>
          </a:p>
          <a:p>
            <a:pPr algn="l" eaLnBrk="1" hangingPunct="1"/>
            <a:endParaRPr lang="en-US" dirty="0" smtClean="0"/>
          </a:p>
          <a:p>
            <a:pPr algn="l" eaLnBrk="1" hangingPunct="1"/>
            <a:endParaRPr lang="en-US" dirty="0" smtClean="0"/>
          </a:p>
          <a:p>
            <a:pPr algn="l" eaLnBrk="1" hangingPunct="1"/>
            <a:endParaRPr lang="en-US" kern="0" dirty="0" smtClean="0"/>
          </a:p>
          <a:p>
            <a:pPr algn="l" eaLnBrk="1" hangingPunct="1"/>
            <a:endParaRPr lang="en-US" kern="0" dirty="0"/>
          </a:p>
        </p:txBody>
      </p:sp>
      <p:sp>
        <p:nvSpPr>
          <p:cNvPr id="8" name="TextBox 7"/>
          <p:cNvSpPr txBox="1"/>
          <p:nvPr/>
        </p:nvSpPr>
        <p:spPr>
          <a:xfrm>
            <a:off x="326925" y="5806695"/>
            <a:ext cx="3238387" cy="246221"/>
          </a:xfrm>
          <a:prstGeom prst="rect">
            <a:avLst/>
          </a:prstGeom>
          <a:noFill/>
        </p:spPr>
        <p:txBody>
          <a:bodyPr wrap="none" rtlCol="0">
            <a:spAutoFit/>
          </a:bodyPr>
          <a:lstStyle/>
          <a:p>
            <a:r>
              <a:rPr lang="sv-SE" sz="1000" dirty="0" smtClean="0">
                <a:solidFill>
                  <a:schemeClr val="tx2"/>
                </a:solidFill>
                <a:latin typeface="+mj-lt"/>
                <a:ea typeface="+mj-ea"/>
                <a:cs typeface="+mj-cs"/>
              </a:rPr>
              <a:t>Stakeholders analysis and Management template: </a:t>
            </a:r>
            <a:r>
              <a:rPr lang="sv-SE" sz="1000" dirty="0" smtClean="0">
                <a:solidFill>
                  <a:srgbClr val="0070C0"/>
                </a:solidFill>
                <a:latin typeface="+mj-lt"/>
                <a:ea typeface="+mj-ea"/>
                <a:cs typeface="+mj-cs"/>
              </a:rPr>
              <a:t>link</a:t>
            </a:r>
            <a:endParaRPr lang="sv-SE" sz="1000" dirty="0">
              <a:solidFill>
                <a:srgbClr val="0070C0"/>
              </a:solidFill>
              <a:latin typeface="+mj-lt"/>
              <a:ea typeface="+mj-ea"/>
              <a:cs typeface="+mj-cs"/>
            </a:endParaRPr>
          </a:p>
        </p:txBody>
      </p:sp>
      <p:sp>
        <p:nvSpPr>
          <p:cNvPr id="2" name="Date Placeholder 1"/>
          <p:cNvSpPr>
            <a:spLocks noGrp="1"/>
          </p:cNvSpPr>
          <p:nvPr>
            <p:ph type="dt" sz="half" idx="12"/>
          </p:nvPr>
        </p:nvSpPr>
        <p:spPr/>
        <p:txBody>
          <a:bodyPr/>
          <a:lstStyle/>
          <a:p>
            <a:fld id="{DBB8F959-034C-4592-A2B1-6762F47A6675}" type="datetime1">
              <a:rPr lang="en-GB" smtClean="0">
                <a:solidFill>
                  <a:srgbClr val="000000"/>
                </a:solidFill>
              </a:rPr>
              <a:t>12/01/2017</a:t>
            </a:fld>
            <a:endParaRPr lang="en-US" dirty="0">
              <a:solidFill>
                <a:srgbClr val="000000"/>
              </a:solidFill>
            </a:endParaRPr>
          </a:p>
        </p:txBody>
      </p:sp>
    </p:spTree>
    <p:extLst>
      <p:ext uri="{BB962C8B-B14F-4D97-AF65-F5344CB8AC3E}">
        <p14:creationId xmlns:p14="http://schemas.microsoft.com/office/powerpoint/2010/main" val="12990352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25</a:t>
            </a:fld>
            <a:endParaRPr lang="en-US" dirty="0">
              <a:solidFill>
                <a:srgbClr val="000000"/>
              </a:solidFill>
            </a:endParaRPr>
          </a:p>
        </p:txBody>
      </p:sp>
      <p:sp>
        <p:nvSpPr>
          <p:cNvPr id="6" name="Title 4"/>
          <p:cNvSpPr txBox="1">
            <a:spLocks/>
          </p:cNvSpPr>
          <p:nvPr/>
        </p:nvSpPr>
        <p:spPr>
          <a:xfrm>
            <a:off x="307975" y="554668"/>
            <a:ext cx="8583613" cy="764599"/>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a:lstStyle>
          <a:p>
            <a:r>
              <a:rPr lang="en-GB" sz="2400" dirty="0" smtClean="0"/>
              <a:t>High level Stakeholder impact</a:t>
            </a:r>
            <a:endParaRPr lang="en-GB" sz="2400" dirty="0"/>
          </a:p>
        </p:txBody>
      </p:sp>
      <p:graphicFrame>
        <p:nvGraphicFramePr>
          <p:cNvPr id="7" name="Table 6"/>
          <p:cNvGraphicFramePr>
            <a:graphicFrameLocks noGrp="1"/>
          </p:cNvGraphicFramePr>
          <p:nvPr>
            <p:extLst>
              <p:ext uri="{D42A27DB-BD31-4B8C-83A1-F6EECF244321}">
                <p14:modId xmlns:p14="http://schemas.microsoft.com/office/powerpoint/2010/main" val="779886692"/>
              </p:ext>
            </p:extLst>
          </p:nvPr>
        </p:nvGraphicFramePr>
        <p:xfrm>
          <a:off x="431801" y="1612064"/>
          <a:ext cx="8459788" cy="2103120"/>
        </p:xfrm>
        <a:graphic>
          <a:graphicData uri="http://schemas.openxmlformats.org/drawingml/2006/table">
            <a:tbl>
              <a:tblPr firstRow="1" bandRow="1">
                <a:tableStyleId>{21E4AEA4-8DFA-4A89-87EB-49C32662AFE0}</a:tableStyleId>
              </a:tblPr>
              <a:tblGrid>
                <a:gridCol w="3440686"/>
                <a:gridCol w="2431747"/>
                <a:gridCol w="2587355"/>
              </a:tblGrid>
              <a:tr h="0">
                <a:tc>
                  <a:txBody>
                    <a:bodyPr/>
                    <a:lstStyle/>
                    <a:p>
                      <a:r>
                        <a:rPr lang="en-US" sz="1000" b="1" dirty="0" smtClean="0"/>
                        <a:t>TD/BA/CF*</a:t>
                      </a:r>
                      <a:endParaRPr lang="en-US" sz="1000" b="1" dirty="0"/>
                    </a:p>
                  </a:txBody>
                  <a:tcPr/>
                </a:tc>
                <a:tc>
                  <a:txBody>
                    <a:bodyPr/>
                    <a:lstStyle/>
                    <a:p>
                      <a:r>
                        <a:rPr lang="sv-SE" sz="1000" b="1" dirty="0" smtClean="0"/>
                        <a:t>Stakeholder  Group</a:t>
                      </a:r>
                      <a:endParaRPr lang="en-US" sz="1000" b="1" dirty="0"/>
                    </a:p>
                  </a:txBody>
                  <a:tcPr/>
                </a:tc>
                <a:tc>
                  <a:txBody>
                    <a:bodyPr/>
                    <a:lstStyle/>
                    <a:p>
                      <a:r>
                        <a:rPr lang="en-US" sz="1000" b="1" dirty="0" smtClean="0"/>
                        <a:t>Impact magnitude</a:t>
                      </a:r>
                      <a:endParaRPr lang="en-US" sz="1000" b="1" dirty="0"/>
                    </a:p>
                  </a:txBody>
                  <a:tcPr/>
                </a:tc>
              </a:tr>
              <a:tr h="0">
                <a:tc>
                  <a:txBody>
                    <a:bodyPr/>
                    <a:lstStyle/>
                    <a:p>
                      <a:r>
                        <a:rPr lang="sv-SE" sz="1000" dirty="0" smtClean="0"/>
                        <a:t>GTT</a:t>
                      </a:r>
                      <a:r>
                        <a:rPr lang="sv-SE" sz="1000" baseline="0" dirty="0" smtClean="0"/>
                        <a:t> FVV(Feature Verification and Validation)</a:t>
                      </a:r>
                      <a:endParaRPr lang="en-US" sz="1000" dirty="0"/>
                    </a:p>
                  </a:txBody>
                  <a:tcPr/>
                </a:tc>
                <a:tc>
                  <a:txBody>
                    <a:bodyPr/>
                    <a:lstStyle/>
                    <a:p>
                      <a:r>
                        <a:rPr lang="sv-SE" sz="1000" dirty="0" smtClean="0"/>
                        <a:t>AET\RT,PVT,Active safety, field testing</a:t>
                      </a:r>
                      <a:endParaRPr lang="en-US" sz="1000" dirty="0"/>
                    </a:p>
                  </a:txBody>
                  <a:tcPr/>
                </a:tc>
                <a:tc>
                  <a:txBody>
                    <a:bodyPr/>
                    <a:lstStyle/>
                    <a:p>
                      <a:r>
                        <a:rPr lang="sv-SE" sz="1000" dirty="0" smtClean="0"/>
                        <a:t>New system tools, for some it</a:t>
                      </a:r>
                      <a:r>
                        <a:rPr lang="sv-SE" sz="1000" baseline="0" dirty="0" smtClean="0"/>
                        <a:t> will be a big change</a:t>
                      </a:r>
                      <a:endParaRPr lang="en-US" sz="1000" dirty="0"/>
                    </a:p>
                  </a:txBody>
                  <a:tcPr/>
                </a:tc>
              </a:tr>
              <a:tr h="0">
                <a:tc>
                  <a:txBody>
                    <a:bodyPr/>
                    <a:lstStyle/>
                    <a:p>
                      <a:endParaRPr lang="en-US" sz="1000" dirty="0"/>
                    </a:p>
                  </a:txBody>
                  <a:tcPr/>
                </a:tc>
                <a:tc>
                  <a:txBody>
                    <a:bodyPr/>
                    <a:lstStyle/>
                    <a:p>
                      <a:endParaRPr lang="en-US" sz="1000" dirty="0"/>
                    </a:p>
                  </a:txBody>
                  <a:tcPr/>
                </a:tc>
                <a:tc>
                  <a:txBody>
                    <a:bodyPr/>
                    <a:lstStyle/>
                    <a:p>
                      <a:endParaRPr lang="en-US" sz="1000" dirty="0"/>
                    </a:p>
                  </a:txBody>
                  <a:tcPr/>
                </a:tc>
              </a:tr>
              <a:tr h="0">
                <a:tc>
                  <a:txBody>
                    <a:bodyPr/>
                    <a:lstStyle/>
                    <a:p>
                      <a:endParaRPr lang="en-US" sz="1000" dirty="0"/>
                    </a:p>
                  </a:txBody>
                  <a:tcPr/>
                </a:tc>
                <a:tc>
                  <a:txBody>
                    <a:bodyPr/>
                    <a:lstStyle/>
                    <a:p>
                      <a:endParaRPr lang="en-US" sz="1000" dirty="0"/>
                    </a:p>
                  </a:txBody>
                  <a:tcPr/>
                </a:tc>
                <a:tc>
                  <a:txBody>
                    <a:bodyPr/>
                    <a:lstStyle/>
                    <a:p>
                      <a:endParaRPr lang="en-US" sz="1000" dirty="0"/>
                    </a:p>
                  </a:txBody>
                  <a:tcPr/>
                </a:tc>
              </a:tr>
              <a:tr h="0">
                <a:tc>
                  <a:txBody>
                    <a:bodyPr/>
                    <a:lstStyle/>
                    <a:p>
                      <a:endParaRPr lang="en-US" sz="1000" dirty="0"/>
                    </a:p>
                  </a:txBody>
                  <a:tcPr/>
                </a:tc>
                <a:tc>
                  <a:txBody>
                    <a:bodyPr/>
                    <a:lstStyle/>
                    <a:p>
                      <a:endParaRPr lang="en-US" sz="1000" dirty="0"/>
                    </a:p>
                  </a:txBody>
                  <a:tcPr/>
                </a:tc>
                <a:tc>
                  <a:txBody>
                    <a:bodyPr/>
                    <a:lstStyle/>
                    <a:p>
                      <a:endParaRPr lang="en-US" sz="1000" dirty="0"/>
                    </a:p>
                  </a:txBody>
                  <a:tcPr/>
                </a:tc>
              </a:tr>
              <a:tr h="0">
                <a:tc>
                  <a:txBody>
                    <a:bodyPr/>
                    <a:lstStyle/>
                    <a:p>
                      <a:endParaRPr lang="en-US" sz="1000" dirty="0"/>
                    </a:p>
                  </a:txBody>
                  <a:tcPr/>
                </a:tc>
                <a:tc>
                  <a:txBody>
                    <a:bodyPr/>
                    <a:lstStyle/>
                    <a:p>
                      <a:endParaRPr lang="en-US" sz="1000" dirty="0"/>
                    </a:p>
                  </a:txBody>
                  <a:tcPr/>
                </a:tc>
                <a:tc>
                  <a:txBody>
                    <a:bodyPr/>
                    <a:lstStyle/>
                    <a:p>
                      <a:endParaRPr lang="en-US" sz="1000" dirty="0"/>
                    </a:p>
                  </a:txBody>
                  <a:tcPr/>
                </a:tc>
              </a:tr>
              <a:tr h="0">
                <a:tc>
                  <a:txBody>
                    <a:bodyPr/>
                    <a:lstStyle/>
                    <a:p>
                      <a:endParaRPr lang="en-US" sz="1000" dirty="0"/>
                    </a:p>
                  </a:txBody>
                  <a:tcPr/>
                </a:tc>
                <a:tc>
                  <a:txBody>
                    <a:bodyPr/>
                    <a:lstStyle/>
                    <a:p>
                      <a:endParaRPr lang="en-US" sz="1000" dirty="0"/>
                    </a:p>
                  </a:txBody>
                  <a:tcPr/>
                </a:tc>
                <a:tc>
                  <a:txBody>
                    <a:bodyPr/>
                    <a:lstStyle/>
                    <a:p>
                      <a:endParaRPr lang="en-US" sz="1000" dirty="0"/>
                    </a:p>
                  </a:txBody>
                  <a:tcPr/>
                </a:tc>
              </a:tr>
              <a:tr h="0">
                <a:tc>
                  <a:txBody>
                    <a:bodyPr/>
                    <a:lstStyle/>
                    <a:p>
                      <a:endParaRPr lang="en-US" sz="1000" dirty="0"/>
                    </a:p>
                  </a:txBody>
                  <a:tcPr/>
                </a:tc>
                <a:tc>
                  <a:txBody>
                    <a:bodyPr/>
                    <a:lstStyle/>
                    <a:p>
                      <a:endParaRPr lang="en-US" sz="1000" dirty="0"/>
                    </a:p>
                  </a:txBody>
                  <a:tcPr/>
                </a:tc>
                <a:tc>
                  <a:txBody>
                    <a:bodyPr/>
                    <a:lstStyle/>
                    <a:p>
                      <a:endParaRPr lang="en-US" sz="1000" dirty="0"/>
                    </a:p>
                  </a:txBody>
                  <a:tcPr/>
                </a:tc>
              </a:tr>
            </a:tbl>
          </a:graphicData>
        </a:graphic>
      </p:graphicFrame>
      <p:sp>
        <p:nvSpPr>
          <p:cNvPr id="11" name="TextBox 10"/>
          <p:cNvSpPr txBox="1"/>
          <p:nvPr/>
        </p:nvSpPr>
        <p:spPr>
          <a:xfrm>
            <a:off x="4621447" y="5814643"/>
            <a:ext cx="4374916" cy="246221"/>
          </a:xfrm>
          <a:prstGeom prst="rect">
            <a:avLst/>
          </a:prstGeom>
          <a:noFill/>
        </p:spPr>
        <p:txBody>
          <a:bodyPr wrap="none" rtlCol="0">
            <a:spAutoFit/>
          </a:bodyPr>
          <a:lstStyle/>
          <a:p>
            <a:pPr algn="r"/>
            <a:r>
              <a:rPr lang="en-US" sz="1000" dirty="0" smtClean="0">
                <a:solidFill>
                  <a:schemeClr val="tx2"/>
                </a:solidFill>
                <a:latin typeface="+mj-lt"/>
                <a:ea typeface="+mj-ea"/>
                <a:cs typeface="+mj-cs"/>
              </a:rPr>
              <a:t>(*) TD/BA/CF: </a:t>
            </a:r>
            <a:r>
              <a:rPr lang="en-GB" sz="1000" dirty="0" smtClean="0">
                <a:solidFill>
                  <a:schemeClr val="tx2"/>
                </a:solidFill>
                <a:latin typeface="+mj-lt"/>
                <a:ea typeface="+mj-ea"/>
                <a:cs typeface="+mj-cs"/>
              </a:rPr>
              <a:t>Truck Division(s) / Business Area(s) / Corporate Function(s)</a:t>
            </a:r>
            <a:endParaRPr lang="en-US" sz="1000" dirty="0">
              <a:solidFill>
                <a:schemeClr val="tx2"/>
              </a:solidFill>
              <a:latin typeface="+mj-lt"/>
              <a:ea typeface="+mj-ea"/>
              <a:cs typeface="+mj-cs"/>
            </a:endParaRPr>
          </a:p>
        </p:txBody>
      </p:sp>
      <p:sp>
        <p:nvSpPr>
          <p:cNvPr id="10" name="TextBox 9"/>
          <p:cNvSpPr txBox="1"/>
          <p:nvPr/>
        </p:nvSpPr>
        <p:spPr>
          <a:xfrm>
            <a:off x="322661" y="5800429"/>
            <a:ext cx="3238387" cy="246221"/>
          </a:xfrm>
          <a:prstGeom prst="rect">
            <a:avLst/>
          </a:prstGeom>
          <a:noFill/>
        </p:spPr>
        <p:txBody>
          <a:bodyPr wrap="none" rtlCol="0">
            <a:spAutoFit/>
          </a:bodyPr>
          <a:lstStyle/>
          <a:p>
            <a:r>
              <a:rPr lang="sv-SE" sz="1000" dirty="0" smtClean="0">
                <a:solidFill>
                  <a:schemeClr val="tx2"/>
                </a:solidFill>
                <a:latin typeface="+mj-lt"/>
                <a:ea typeface="+mj-ea"/>
                <a:cs typeface="+mj-cs"/>
              </a:rPr>
              <a:t>Stakeholders analysis and Management template: </a:t>
            </a:r>
            <a:r>
              <a:rPr lang="sv-SE" sz="1000" dirty="0" smtClean="0">
                <a:solidFill>
                  <a:srgbClr val="0070C0"/>
                </a:solidFill>
                <a:latin typeface="+mj-lt"/>
                <a:ea typeface="+mj-ea"/>
                <a:cs typeface="+mj-cs"/>
              </a:rPr>
              <a:t>link</a:t>
            </a:r>
            <a:endParaRPr lang="sv-SE" sz="1000" dirty="0">
              <a:solidFill>
                <a:srgbClr val="0070C0"/>
              </a:solidFill>
              <a:latin typeface="+mj-lt"/>
              <a:ea typeface="+mj-ea"/>
              <a:cs typeface="+mj-cs"/>
            </a:endParaRPr>
          </a:p>
        </p:txBody>
      </p:sp>
      <p:sp>
        <p:nvSpPr>
          <p:cNvPr id="2" name="Date Placeholder 1"/>
          <p:cNvSpPr>
            <a:spLocks noGrp="1"/>
          </p:cNvSpPr>
          <p:nvPr>
            <p:ph type="dt" sz="half" idx="12"/>
          </p:nvPr>
        </p:nvSpPr>
        <p:spPr/>
        <p:txBody>
          <a:bodyPr/>
          <a:lstStyle/>
          <a:p>
            <a:fld id="{FA2A43DF-F091-428C-A416-A7E2F6FA3BFF}" type="datetime1">
              <a:rPr lang="en-GB" smtClean="0">
                <a:solidFill>
                  <a:srgbClr val="000000"/>
                </a:solidFill>
              </a:rPr>
              <a:t>12/01/2017</a:t>
            </a:fld>
            <a:endParaRPr lang="en-US" dirty="0">
              <a:solidFill>
                <a:srgbClr val="000000"/>
              </a:solidFill>
            </a:endParaRPr>
          </a:p>
        </p:txBody>
      </p:sp>
    </p:spTree>
    <p:extLst>
      <p:ext uri="{BB962C8B-B14F-4D97-AF65-F5344CB8AC3E}">
        <p14:creationId xmlns:p14="http://schemas.microsoft.com/office/powerpoint/2010/main" val="31050293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26</a:t>
            </a:fld>
            <a:endParaRPr lang="en-US" dirty="0">
              <a:solidFill>
                <a:srgbClr val="000000"/>
              </a:solidFill>
            </a:endParaRPr>
          </a:p>
        </p:txBody>
      </p:sp>
      <p:sp>
        <p:nvSpPr>
          <p:cNvPr id="6" name="Rectangle 5"/>
          <p:cNvSpPr txBox="1">
            <a:spLocks noChangeArrowheads="1"/>
          </p:cNvSpPr>
          <p:nvPr/>
        </p:nvSpPr>
        <p:spPr bwMode="auto">
          <a:xfrm>
            <a:off x="210441" y="1289178"/>
            <a:ext cx="1578769"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l" rtl="0" fontAlgn="base">
              <a:lnSpc>
                <a:spcPct val="90000"/>
              </a:lnSpc>
              <a:spcBef>
                <a:spcPct val="0"/>
              </a:spcBef>
              <a:spcAft>
                <a:spcPct val="0"/>
              </a:spcAft>
              <a:defRPr sz="2400" b="1">
                <a:solidFill>
                  <a:schemeClr val="tx2"/>
                </a:solidFill>
                <a:latin typeface="+mj-lt"/>
                <a:ea typeface="+mj-ea"/>
                <a:cs typeface="+mj-cs"/>
              </a:defRPr>
            </a:lvl1pPr>
            <a:lvl2pPr algn="l" rtl="0" fontAlgn="base">
              <a:lnSpc>
                <a:spcPct val="90000"/>
              </a:lnSpc>
              <a:spcBef>
                <a:spcPct val="0"/>
              </a:spcBef>
              <a:spcAft>
                <a:spcPct val="0"/>
              </a:spcAft>
              <a:defRPr sz="3200" b="1">
                <a:solidFill>
                  <a:schemeClr val="tx2"/>
                </a:solidFill>
                <a:latin typeface="Arial" charset="0"/>
              </a:defRPr>
            </a:lvl2pPr>
            <a:lvl3pPr algn="l" rtl="0" fontAlgn="base">
              <a:lnSpc>
                <a:spcPct val="90000"/>
              </a:lnSpc>
              <a:spcBef>
                <a:spcPct val="0"/>
              </a:spcBef>
              <a:spcAft>
                <a:spcPct val="0"/>
              </a:spcAft>
              <a:defRPr sz="3200" b="1">
                <a:solidFill>
                  <a:schemeClr val="tx2"/>
                </a:solidFill>
                <a:latin typeface="Arial" charset="0"/>
              </a:defRPr>
            </a:lvl3pPr>
            <a:lvl4pPr algn="l" rtl="0" fontAlgn="base">
              <a:lnSpc>
                <a:spcPct val="90000"/>
              </a:lnSpc>
              <a:spcBef>
                <a:spcPct val="0"/>
              </a:spcBef>
              <a:spcAft>
                <a:spcPct val="0"/>
              </a:spcAft>
              <a:defRPr sz="3200" b="1">
                <a:solidFill>
                  <a:schemeClr val="tx2"/>
                </a:solidFill>
                <a:latin typeface="Arial" charset="0"/>
              </a:defRPr>
            </a:lvl4pPr>
            <a:lvl5pPr algn="l" rtl="0" fontAlgn="base">
              <a:lnSpc>
                <a:spcPct val="90000"/>
              </a:lnSpc>
              <a:spcBef>
                <a:spcPct val="0"/>
              </a:spcBef>
              <a:spcAft>
                <a:spcPct val="0"/>
              </a:spcAft>
              <a:defRPr sz="3200" b="1">
                <a:solidFill>
                  <a:schemeClr val="tx2"/>
                </a:solidFill>
                <a:latin typeface="Arial" charset="0"/>
              </a:defRPr>
            </a:lvl5pPr>
            <a:lvl6pPr marL="457200" algn="l" rtl="0" fontAlgn="base">
              <a:lnSpc>
                <a:spcPct val="90000"/>
              </a:lnSpc>
              <a:spcBef>
                <a:spcPct val="0"/>
              </a:spcBef>
              <a:spcAft>
                <a:spcPct val="0"/>
              </a:spcAft>
              <a:defRPr sz="3200" b="1">
                <a:solidFill>
                  <a:schemeClr val="tx2"/>
                </a:solidFill>
                <a:latin typeface="Arial" charset="0"/>
              </a:defRPr>
            </a:lvl6pPr>
            <a:lvl7pPr marL="914400" algn="l" rtl="0" fontAlgn="base">
              <a:lnSpc>
                <a:spcPct val="90000"/>
              </a:lnSpc>
              <a:spcBef>
                <a:spcPct val="0"/>
              </a:spcBef>
              <a:spcAft>
                <a:spcPct val="0"/>
              </a:spcAft>
              <a:defRPr sz="3200" b="1">
                <a:solidFill>
                  <a:schemeClr val="tx2"/>
                </a:solidFill>
                <a:latin typeface="Arial" charset="0"/>
              </a:defRPr>
            </a:lvl7pPr>
            <a:lvl8pPr marL="1371600" algn="l" rtl="0" fontAlgn="base">
              <a:lnSpc>
                <a:spcPct val="90000"/>
              </a:lnSpc>
              <a:spcBef>
                <a:spcPct val="0"/>
              </a:spcBef>
              <a:spcAft>
                <a:spcPct val="0"/>
              </a:spcAft>
              <a:defRPr sz="3200" b="1">
                <a:solidFill>
                  <a:schemeClr val="tx2"/>
                </a:solidFill>
                <a:latin typeface="Arial" charset="0"/>
              </a:defRPr>
            </a:lvl8pPr>
            <a:lvl9pPr marL="1828800" algn="l" rtl="0" fontAlgn="base">
              <a:lnSpc>
                <a:spcPct val="90000"/>
              </a:lnSpc>
              <a:spcBef>
                <a:spcPct val="0"/>
              </a:spcBef>
              <a:spcAft>
                <a:spcPct val="0"/>
              </a:spcAft>
              <a:defRPr sz="3200" b="1">
                <a:solidFill>
                  <a:schemeClr val="tx2"/>
                </a:solidFill>
                <a:latin typeface="Arial" charset="0"/>
              </a:defRPr>
            </a:lvl9pPr>
          </a:lstStyle>
          <a:p>
            <a:pPr algn="ctr"/>
            <a:r>
              <a:rPr lang="en-US" dirty="0" smtClean="0"/>
              <a:t>Content</a:t>
            </a:r>
            <a:endParaRPr lang="en-US" dirty="0"/>
          </a:p>
        </p:txBody>
      </p:sp>
      <p:sp>
        <p:nvSpPr>
          <p:cNvPr id="7" name="Rectangle 3"/>
          <p:cNvSpPr>
            <a:spLocks noChangeArrowheads="1"/>
          </p:cNvSpPr>
          <p:nvPr/>
        </p:nvSpPr>
        <p:spPr bwMode="auto">
          <a:xfrm>
            <a:off x="1884529" y="2934276"/>
            <a:ext cx="7007059" cy="353899"/>
          </a:xfrm>
          <a:prstGeom prst="rect">
            <a:avLst/>
          </a:prstGeom>
          <a:solidFill>
            <a:srgbClr val="E2E0D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lIns="91393" tIns="45698" rIns="91393" bIns="45698" anchor="ctr">
            <a:spAutoFit/>
          </a:bodyPr>
          <a:lstStyle/>
          <a:p>
            <a:pPr algn="ctr" eaLnBrk="0" hangingPunct="0">
              <a:spcBef>
                <a:spcPct val="0"/>
              </a:spcBef>
            </a:pPr>
            <a:endParaRPr lang="en-US" sz="1700" dirty="0"/>
          </a:p>
        </p:txBody>
      </p:sp>
      <p:sp>
        <p:nvSpPr>
          <p:cNvPr id="8" name="Text Box 4"/>
          <p:cNvSpPr txBox="1">
            <a:spLocks noChangeArrowheads="1"/>
          </p:cNvSpPr>
          <p:nvPr/>
        </p:nvSpPr>
        <p:spPr bwMode="auto">
          <a:xfrm>
            <a:off x="2035344" y="1277985"/>
            <a:ext cx="6703844" cy="2862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1393" tIns="45698" rIns="91393" bIns="45698">
            <a:spAutoFit/>
          </a:bodyPr>
          <a:lstStyle>
            <a:lvl1pPr marL="457200" indent="-457200" defTabSz="241300">
              <a:spcBef>
                <a:spcPct val="0"/>
              </a:spcBef>
              <a:defRPr sz="2400">
                <a:solidFill>
                  <a:schemeClr val="tx1"/>
                </a:solidFill>
                <a:latin typeface="Times New Roman" pitchFamily="18" charset="0"/>
              </a:defRPr>
            </a:lvl1pPr>
            <a:lvl2pPr marL="914400" indent="-458788" defTabSz="241300">
              <a:spcBef>
                <a:spcPct val="0"/>
              </a:spcBef>
              <a:defRPr sz="2400">
                <a:solidFill>
                  <a:schemeClr val="tx1"/>
                </a:solidFill>
                <a:latin typeface="Times New Roman" pitchFamily="18" charset="0"/>
              </a:defRPr>
            </a:lvl2pPr>
            <a:lvl3pPr marL="1371600" indent="-457200" defTabSz="241300">
              <a:spcBef>
                <a:spcPct val="0"/>
              </a:spcBef>
              <a:defRPr sz="2400">
                <a:solidFill>
                  <a:schemeClr val="tx1"/>
                </a:solidFill>
                <a:latin typeface="Times New Roman" pitchFamily="18" charset="0"/>
              </a:defRPr>
            </a:lvl3pPr>
            <a:lvl4pPr marL="1827213" indent="-457200" defTabSz="241300">
              <a:spcBef>
                <a:spcPct val="0"/>
              </a:spcBef>
              <a:defRPr sz="2400">
                <a:solidFill>
                  <a:schemeClr val="tx1"/>
                </a:solidFill>
                <a:latin typeface="Times New Roman" pitchFamily="18" charset="0"/>
              </a:defRPr>
            </a:lvl4pPr>
            <a:lvl5pPr marL="2286000" indent="-457200" defTabSz="241300">
              <a:spcBef>
                <a:spcPct val="0"/>
              </a:spcBef>
              <a:defRPr sz="2400">
                <a:solidFill>
                  <a:schemeClr val="tx1"/>
                </a:solidFill>
                <a:latin typeface="Times New Roman" pitchFamily="18" charset="0"/>
              </a:defRPr>
            </a:lvl5pPr>
            <a:lvl6pPr marL="2743200" indent="-457200" defTabSz="241300" fontAlgn="base">
              <a:spcBef>
                <a:spcPct val="0"/>
              </a:spcBef>
              <a:spcAft>
                <a:spcPct val="0"/>
              </a:spcAft>
              <a:defRPr sz="2400">
                <a:solidFill>
                  <a:schemeClr val="tx1"/>
                </a:solidFill>
                <a:latin typeface="Times New Roman" pitchFamily="18" charset="0"/>
              </a:defRPr>
            </a:lvl6pPr>
            <a:lvl7pPr marL="3200400" indent="-457200" defTabSz="241300" fontAlgn="base">
              <a:spcBef>
                <a:spcPct val="0"/>
              </a:spcBef>
              <a:spcAft>
                <a:spcPct val="0"/>
              </a:spcAft>
              <a:defRPr sz="2400">
                <a:solidFill>
                  <a:schemeClr val="tx1"/>
                </a:solidFill>
                <a:latin typeface="Times New Roman" pitchFamily="18" charset="0"/>
              </a:defRPr>
            </a:lvl7pPr>
            <a:lvl8pPr marL="3657600" indent="-457200" defTabSz="241300" fontAlgn="base">
              <a:spcBef>
                <a:spcPct val="0"/>
              </a:spcBef>
              <a:spcAft>
                <a:spcPct val="0"/>
              </a:spcAft>
              <a:defRPr sz="2400">
                <a:solidFill>
                  <a:schemeClr val="tx1"/>
                </a:solidFill>
                <a:latin typeface="Times New Roman" pitchFamily="18" charset="0"/>
              </a:defRPr>
            </a:lvl8pPr>
            <a:lvl9pPr marL="4114800" indent="-457200" defTabSz="241300" fontAlgn="base">
              <a:spcBef>
                <a:spcPct val="0"/>
              </a:spcBef>
              <a:spcAft>
                <a:spcPct val="0"/>
              </a:spcAft>
              <a:defRPr sz="2400">
                <a:solidFill>
                  <a:schemeClr val="tx1"/>
                </a:solidFill>
                <a:latin typeface="Times New Roman" pitchFamily="18" charset="0"/>
              </a:defRPr>
            </a:lvl9pPr>
          </a:lstStyle>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Management summary and Status report </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Business </a:t>
            </a:r>
            <a:r>
              <a:rPr lang="en-US" sz="1800" b="1" kern="0" dirty="0">
                <a:solidFill>
                  <a:srgbClr val="616161"/>
                </a:solidFill>
                <a:latin typeface="Arial" charset="0"/>
                <a:cs typeface="Arial" charset="0"/>
              </a:rPr>
              <a:t>Objectives </a:t>
            </a:r>
            <a:r>
              <a:rPr lang="en-US" sz="1800" b="1" kern="0" dirty="0" smtClean="0">
                <a:solidFill>
                  <a:srgbClr val="616161"/>
                </a:solidFill>
                <a:latin typeface="Arial" charset="0"/>
                <a:cs typeface="Arial" charset="0"/>
              </a:rPr>
              <a:t>Management</a:t>
            </a:r>
            <a:endParaRPr lang="en-US" sz="1800" b="1" kern="0" dirty="0">
              <a:solidFill>
                <a:srgbClr val="616161"/>
              </a:solidFill>
              <a:latin typeface="Arial" charset="0"/>
              <a:cs typeface="Arial" charset="0"/>
            </a:endParaRP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Solution Management</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Business </a:t>
            </a:r>
            <a:r>
              <a:rPr lang="en-US" sz="1800" b="1" kern="0" dirty="0">
                <a:solidFill>
                  <a:srgbClr val="616161"/>
                </a:solidFill>
                <a:latin typeface="Arial" charset="0"/>
                <a:cs typeface="Arial" charset="0"/>
              </a:rPr>
              <a:t>Change Management </a:t>
            </a:r>
            <a:endParaRPr lang="en-US" sz="1800" b="1" kern="0" dirty="0" smtClean="0">
              <a:solidFill>
                <a:srgbClr val="616161"/>
              </a:solidFill>
              <a:latin typeface="Arial" charset="0"/>
              <a:cs typeface="Arial" charset="0"/>
            </a:endParaRP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Project </a:t>
            </a:r>
            <a:r>
              <a:rPr lang="en-US" sz="1800" b="1" kern="0" dirty="0">
                <a:solidFill>
                  <a:srgbClr val="616161"/>
                </a:solidFill>
                <a:latin typeface="Arial" charset="0"/>
                <a:cs typeface="Arial" charset="0"/>
              </a:rPr>
              <a:t>Control	</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Decisions</a:t>
            </a:r>
            <a:r>
              <a:rPr lang="en-US" sz="1800" b="1" kern="0" dirty="0">
                <a:solidFill>
                  <a:srgbClr val="616161"/>
                </a:solidFill>
                <a:latin typeface="Arial" charset="0"/>
                <a:cs typeface="Arial" charset="0"/>
              </a:rPr>
              <a:t>	</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Appendix</a:t>
            </a:r>
            <a:endParaRPr lang="en-US" sz="1700" b="1" dirty="0">
              <a:solidFill>
                <a:schemeClr val="tx2"/>
              </a:solidFill>
              <a:latin typeface="Arial" charset="0"/>
              <a:cs typeface="Arial" charset="0"/>
            </a:endParaRPr>
          </a:p>
        </p:txBody>
      </p:sp>
      <p:sp>
        <p:nvSpPr>
          <p:cNvPr id="9" name="Line 6"/>
          <p:cNvSpPr>
            <a:spLocks noChangeShapeType="1"/>
          </p:cNvSpPr>
          <p:nvPr/>
        </p:nvSpPr>
        <p:spPr bwMode="auto">
          <a:xfrm flipH="1">
            <a:off x="1884529" y="1277983"/>
            <a:ext cx="2" cy="28622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fr-FR" dirty="0"/>
          </a:p>
        </p:txBody>
      </p:sp>
      <p:sp>
        <p:nvSpPr>
          <p:cNvPr id="2" name="Date Placeholder 1"/>
          <p:cNvSpPr>
            <a:spLocks noGrp="1"/>
          </p:cNvSpPr>
          <p:nvPr>
            <p:ph type="dt" sz="half" idx="12"/>
          </p:nvPr>
        </p:nvSpPr>
        <p:spPr/>
        <p:txBody>
          <a:bodyPr/>
          <a:lstStyle/>
          <a:p>
            <a:fld id="{C50916FE-2EF7-4467-8D87-2BEA991ABA37}" type="datetime1">
              <a:rPr lang="en-GB" smtClean="0">
                <a:solidFill>
                  <a:srgbClr val="000000"/>
                </a:solidFill>
              </a:rPr>
              <a:t>12/01/2017</a:t>
            </a:fld>
            <a:endParaRPr lang="en-US" dirty="0">
              <a:solidFill>
                <a:srgbClr val="000000"/>
              </a:solidFill>
            </a:endParaRPr>
          </a:p>
        </p:txBody>
      </p:sp>
    </p:spTree>
    <p:extLst>
      <p:ext uri="{BB962C8B-B14F-4D97-AF65-F5344CB8AC3E}">
        <p14:creationId xmlns:p14="http://schemas.microsoft.com/office/powerpoint/2010/main" val="149567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27</a:t>
            </a:fld>
            <a:endParaRPr lang="en-US" dirty="0">
              <a:solidFill>
                <a:srgbClr val="000000"/>
              </a:solidFill>
            </a:endParaRPr>
          </a:p>
        </p:txBody>
      </p:sp>
      <p:sp>
        <p:nvSpPr>
          <p:cNvPr id="6" name="Title 4"/>
          <p:cNvSpPr txBox="1">
            <a:spLocks/>
          </p:cNvSpPr>
          <p:nvPr/>
        </p:nvSpPr>
        <p:spPr>
          <a:xfrm>
            <a:off x="313386" y="545143"/>
            <a:ext cx="8383878" cy="764599"/>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a:lstStyle>
          <a:p>
            <a:r>
              <a:rPr lang="en-US" sz="2400" dirty="0" smtClean="0"/>
              <a:t>Time Plan for next phase up to CSG </a:t>
            </a:r>
            <a:endParaRPr lang="en-US" sz="2400" dirty="0">
              <a:solidFill>
                <a:srgbClr val="FF0000"/>
              </a:solidFill>
            </a:endParaRPr>
          </a:p>
        </p:txBody>
      </p:sp>
      <p:sp>
        <p:nvSpPr>
          <p:cNvPr id="36" name="Rectangle 70"/>
          <p:cNvSpPr>
            <a:spLocks noChangeArrowheads="1"/>
          </p:cNvSpPr>
          <p:nvPr/>
        </p:nvSpPr>
        <p:spPr bwMode="auto">
          <a:xfrm>
            <a:off x="431800" y="1284288"/>
            <a:ext cx="8459788" cy="346075"/>
          </a:xfrm>
          <a:prstGeom prst="rect">
            <a:avLst/>
          </a:prstGeom>
          <a:gradFill>
            <a:gsLst>
              <a:gs pos="100000">
                <a:srgbClr val="8A6791"/>
              </a:gs>
              <a:gs pos="0">
                <a:srgbClr val="B8A9C1"/>
              </a:gs>
            </a:gsLst>
            <a:path path="circle">
              <a:fillToRect t="100000" r="100000"/>
            </a:path>
          </a:gradFill>
          <a:ln w="9525">
            <a:noFill/>
            <a:miter lim="800000"/>
            <a:headEnd/>
            <a:tailEnd/>
          </a:ln>
          <a:effectLst/>
          <a:extLst/>
        </p:spPr>
        <p:txBody>
          <a:bodyPr wrap="square" lIns="0" tIns="0" rIns="0" bIns="0" anchor="ctr" anchorCtr="1"/>
          <a:lstStyle/>
          <a:p>
            <a:pPr algn="ctr"/>
            <a:r>
              <a:rPr lang="en-US" sz="1100" b="1" dirty="0" smtClean="0">
                <a:solidFill>
                  <a:schemeClr val="bg1"/>
                </a:solidFill>
              </a:rPr>
              <a:t>Concept Study</a:t>
            </a:r>
            <a:endParaRPr lang="en-US" sz="1100" b="1" dirty="0">
              <a:solidFill>
                <a:schemeClr val="bg1"/>
              </a:solidFill>
            </a:endParaRPr>
          </a:p>
        </p:txBody>
      </p:sp>
      <p:sp>
        <p:nvSpPr>
          <p:cNvPr id="35" name="TextBox 35"/>
          <p:cNvSpPr txBox="1"/>
          <p:nvPr/>
        </p:nvSpPr>
        <p:spPr>
          <a:xfrm>
            <a:off x="316121" y="5802214"/>
            <a:ext cx="1842171" cy="246221"/>
          </a:xfrm>
          <a:prstGeom prst="rect">
            <a:avLst/>
          </a:prstGeom>
          <a:noFill/>
        </p:spPr>
        <p:txBody>
          <a:bodyPr wrap="none" rtlCol="0">
            <a:spAutoFit/>
          </a:bodyPr>
          <a:lstStyle/>
          <a:p>
            <a:pPr>
              <a:spcBef>
                <a:spcPts val="300"/>
              </a:spcBef>
            </a:pPr>
            <a:r>
              <a:rPr lang="sv-SE" sz="1000" dirty="0" smtClean="0">
                <a:solidFill>
                  <a:schemeClr val="tx2"/>
                </a:solidFill>
                <a:latin typeface="+mj-lt"/>
                <a:ea typeface="+mj-ea"/>
                <a:cs typeface="+mj-cs"/>
              </a:rPr>
              <a:t>Detailed phase schedule: </a:t>
            </a:r>
            <a:r>
              <a:rPr lang="sv-SE" sz="1000" dirty="0" smtClean="0">
                <a:solidFill>
                  <a:srgbClr val="0070C0"/>
                </a:solidFill>
                <a:latin typeface="+mj-lt"/>
                <a:ea typeface="+mj-ea"/>
                <a:cs typeface="+mj-cs"/>
              </a:rPr>
              <a:t>link</a:t>
            </a:r>
          </a:p>
        </p:txBody>
      </p:sp>
      <p:sp>
        <p:nvSpPr>
          <p:cNvPr id="63" name="Rectangle 104"/>
          <p:cNvSpPr>
            <a:spLocks noChangeArrowheads="1"/>
          </p:cNvSpPr>
          <p:nvPr/>
        </p:nvSpPr>
        <p:spPr bwMode="auto">
          <a:xfrm>
            <a:off x="413802" y="1867782"/>
            <a:ext cx="8479373" cy="119768"/>
          </a:xfrm>
          <a:prstGeom prst="rect">
            <a:avLst/>
          </a:prstGeom>
          <a:solidFill>
            <a:srgbClr val="E6DCCC"/>
          </a:solidFill>
          <a:ln w="127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0"/>
              </a:spcBef>
            </a:pPr>
            <a:endParaRPr lang="sv-SE" sz="1000" b="0"/>
          </a:p>
        </p:txBody>
      </p:sp>
      <p:grpSp>
        <p:nvGrpSpPr>
          <p:cNvPr id="64" name="Grupp 63"/>
          <p:cNvGrpSpPr/>
          <p:nvPr/>
        </p:nvGrpSpPr>
        <p:grpSpPr>
          <a:xfrm>
            <a:off x="409331" y="2023953"/>
            <a:ext cx="8471135" cy="3671998"/>
            <a:chOff x="409331" y="2023952"/>
            <a:chExt cx="7771217" cy="3851401"/>
          </a:xfrm>
        </p:grpSpPr>
        <p:sp>
          <p:nvSpPr>
            <p:cNvPr id="65" name="Line 135"/>
            <p:cNvSpPr>
              <a:spLocks noChangeShapeType="1"/>
            </p:cNvSpPr>
            <p:nvPr/>
          </p:nvSpPr>
          <p:spPr bwMode="auto">
            <a:xfrm flipH="1">
              <a:off x="409331" y="2035934"/>
              <a:ext cx="10376" cy="3839417"/>
            </a:xfrm>
            <a:prstGeom prst="line">
              <a:avLst/>
            </a:prstGeom>
            <a:noFill/>
            <a:ln w="6350">
              <a:solidFill>
                <a:srgbClr val="C7B18B"/>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00" dirty="0"/>
            </a:p>
          </p:txBody>
        </p:sp>
        <p:sp>
          <p:nvSpPr>
            <p:cNvPr id="66" name="Line 135"/>
            <p:cNvSpPr>
              <a:spLocks noChangeShapeType="1"/>
            </p:cNvSpPr>
            <p:nvPr/>
          </p:nvSpPr>
          <p:spPr bwMode="auto">
            <a:xfrm>
              <a:off x="1430213" y="2056102"/>
              <a:ext cx="0" cy="3819249"/>
            </a:xfrm>
            <a:prstGeom prst="line">
              <a:avLst/>
            </a:prstGeom>
            <a:noFill/>
            <a:ln w="6350">
              <a:solidFill>
                <a:srgbClr val="C7B18B"/>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00" dirty="0"/>
            </a:p>
          </p:txBody>
        </p:sp>
        <p:sp>
          <p:nvSpPr>
            <p:cNvPr id="67" name="Line 135"/>
            <p:cNvSpPr>
              <a:spLocks noChangeShapeType="1"/>
            </p:cNvSpPr>
            <p:nvPr/>
          </p:nvSpPr>
          <p:spPr bwMode="auto">
            <a:xfrm flipH="1">
              <a:off x="8180548" y="2023952"/>
              <a:ext cx="0" cy="3851399"/>
            </a:xfrm>
            <a:prstGeom prst="line">
              <a:avLst/>
            </a:prstGeom>
            <a:noFill/>
            <a:ln w="6350">
              <a:solidFill>
                <a:srgbClr val="C7B18B"/>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00" dirty="0"/>
            </a:p>
          </p:txBody>
        </p:sp>
        <p:sp>
          <p:nvSpPr>
            <p:cNvPr id="68" name="Line 135"/>
            <p:cNvSpPr>
              <a:spLocks noChangeShapeType="1"/>
            </p:cNvSpPr>
            <p:nvPr/>
          </p:nvSpPr>
          <p:spPr bwMode="auto">
            <a:xfrm flipH="1">
              <a:off x="2544893" y="2056102"/>
              <a:ext cx="10375" cy="3819251"/>
            </a:xfrm>
            <a:prstGeom prst="line">
              <a:avLst/>
            </a:prstGeom>
            <a:noFill/>
            <a:ln w="6350">
              <a:solidFill>
                <a:srgbClr val="C7B18B"/>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00" dirty="0"/>
            </a:p>
          </p:txBody>
        </p:sp>
        <p:sp>
          <p:nvSpPr>
            <p:cNvPr id="69" name="Line 135"/>
            <p:cNvSpPr>
              <a:spLocks noChangeShapeType="1"/>
            </p:cNvSpPr>
            <p:nvPr/>
          </p:nvSpPr>
          <p:spPr bwMode="auto">
            <a:xfrm flipH="1">
              <a:off x="7034741" y="2056103"/>
              <a:ext cx="20750" cy="3819250"/>
            </a:xfrm>
            <a:prstGeom prst="line">
              <a:avLst/>
            </a:prstGeom>
            <a:noFill/>
            <a:ln w="6350">
              <a:solidFill>
                <a:srgbClr val="C7B18B"/>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00" dirty="0"/>
            </a:p>
          </p:txBody>
        </p:sp>
        <p:sp>
          <p:nvSpPr>
            <p:cNvPr id="70" name="Line 135"/>
            <p:cNvSpPr>
              <a:spLocks noChangeShapeType="1"/>
            </p:cNvSpPr>
            <p:nvPr/>
          </p:nvSpPr>
          <p:spPr bwMode="auto">
            <a:xfrm flipH="1">
              <a:off x="4809008" y="2056102"/>
              <a:ext cx="0" cy="3819251"/>
            </a:xfrm>
            <a:prstGeom prst="line">
              <a:avLst/>
            </a:prstGeom>
            <a:noFill/>
            <a:ln w="6350">
              <a:solidFill>
                <a:srgbClr val="C7B18B"/>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00" dirty="0"/>
            </a:p>
          </p:txBody>
        </p:sp>
        <p:sp>
          <p:nvSpPr>
            <p:cNvPr id="71" name="Line 135"/>
            <p:cNvSpPr>
              <a:spLocks noChangeShapeType="1"/>
            </p:cNvSpPr>
            <p:nvPr/>
          </p:nvSpPr>
          <p:spPr bwMode="auto">
            <a:xfrm>
              <a:off x="5930435" y="2056102"/>
              <a:ext cx="2965" cy="3819251"/>
            </a:xfrm>
            <a:prstGeom prst="line">
              <a:avLst/>
            </a:prstGeom>
            <a:noFill/>
            <a:ln w="6350">
              <a:solidFill>
                <a:srgbClr val="C7B18B"/>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00" dirty="0"/>
            </a:p>
          </p:txBody>
        </p:sp>
        <p:sp>
          <p:nvSpPr>
            <p:cNvPr id="72" name="Line 135"/>
            <p:cNvSpPr>
              <a:spLocks noChangeShapeType="1"/>
            </p:cNvSpPr>
            <p:nvPr/>
          </p:nvSpPr>
          <p:spPr bwMode="auto">
            <a:xfrm>
              <a:off x="3680323" y="2056102"/>
              <a:ext cx="3" cy="3819251"/>
            </a:xfrm>
            <a:prstGeom prst="line">
              <a:avLst/>
            </a:prstGeom>
            <a:noFill/>
            <a:ln w="6350">
              <a:solidFill>
                <a:srgbClr val="C7B18B"/>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00" dirty="0"/>
            </a:p>
          </p:txBody>
        </p:sp>
      </p:grpSp>
      <p:sp>
        <p:nvSpPr>
          <p:cNvPr id="73" name="Rectangle 103"/>
          <p:cNvSpPr>
            <a:spLocks noChangeArrowheads="1"/>
          </p:cNvSpPr>
          <p:nvPr/>
        </p:nvSpPr>
        <p:spPr bwMode="auto">
          <a:xfrm>
            <a:off x="2139548" y="1620323"/>
            <a:ext cx="767839" cy="24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spcBef>
                <a:spcPct val="0"/>
              </a:spcBef>
            </a:pPr>
            <a:r>
              <a:rPr lang="en-GB" sz="1000" dirty="0" smtClean="0"/>
              <a:t>Week/Feb</a:t>
            </a:r>
            <a:endParaRPr lang="en-GB" sz="1000" dirty="0"/>
          </a:p>
        </p:txBody>
      </p:sp>
      <p:sp>
        <p:nvSpPr>
          <p:cNvPr id="74" name="Rectangle 103"/>
          <p:cNvSpPr>
            <a:spLocks noChangeArrowheads="1"/>
          </p:cNvSpPr>
          <p:nvPr/>
        </p:nvSpPr>
        <p:spPr bwMode="auto">
          <a:xfrm>
            <a:off x="4354044" y="1620323"/>
            <a:ext cx="904094" cy="24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spcBef>
                <a:spcPct val="0"/>
              </a:spcBef>
            </a:pPr>
            <a:r>
              <a:rPr lang="en-GB" sz="1000" dirty="0" smtClean="0"/>
              <a:t>Week/March</a:t>
            </a:r>
            <a:endParaRPr lang="en-GB" sz="1000" dirty="0"/>
          </a:p>
        </p:txBody>
      </p:sp>
      <p:sp>
        <p:nvSpPr>
          <p:cNvPr id="75" name="Rectangle 103"/>
          <p:cNvSpPr>
            <a:spLocks noChangeArrowheads="1"/>
          </p:cNvSpPr>
          <p:nvPr/>
        </p:nvSpPr>
        <p:spPr bwMode="auto">
          <a:xfrm>
            <a:off x="6554011" y="1615202"/>
            <a:ext cx="839974" cy="24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spcBef>
                <a:spcPct val="0"/>
              </a:spcBef>
            </a:pPr>
            <a:r>
              <a:rPr lang="en-GB" sz="1000" dirty="0" smtClean="0"/>
              <a:t>Week/April </a:t>
            </a:r>
            <a:endParaRPr lang="en-GB" sz="1000" dirty="0"/>
          </a:p>
        </p:txBody>
      </p:sp>
      <p:grpSp>
        <p:nvGrpSpPr>
          <p:cNvPr id="76" name="Group 48"/>
          <p:cNvGrpSpPr/>
          <p:nvPr/>
        </p:nvGrpSpPr>
        <p:grpSpPr>
          <a:xfrm>
            <a:off x="532545" y="2329654"/>
            <a:ext cx="6640151" cy="2848915"/>
            <a:chOff x="1490781" y="2457477"/>
            <a:chExt cx="5112133" cy="2600582"/>
          </a:xfrm>
        </p:grpSpPr>
        <p:sp>
          <p:nvSpPr>
            <p:cNvPr id="78" name="Rectangle 150"/>
            <p:cNvSpPr>
              <a:spLocks noChangeArrowheads="1"/>
            </p:cNvSpPr>
            <p:nvPr/>
          </p:nvSpPr>
          <p:spPr bwMode="auto">
            <a:xfrm>
              <a:off x="1490781" y="4780846"/>
              <a:ext cx="5112130" cy="277213"/>
            </a:xfrm>
            <a:prstGeom prst="rect">
              <a:avLst/>
            </a:prstGeom>
            <a:solidFill>
              <a:srgbClr val="EAEAEA"/>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0"/>
                </a:spcBef>
              </a:pPr>
              <a:r>
                <a:rPr lang="en-GB" sz="1000" dirty="0" smtClean="0"/>
                <a:t>Analyse  Impact project dependencies</a:t>
              </a:r>
              <a:endParaRPr lang="en-GB" sz="1000" b="0" dirty="0"/>
            </a:p>
          </p:txBody>
        </p:sp>
        <p:sp>
          <p:nvSpPr>
            <p:cNvPr id="79" name="Rectangle 150"/>
            <p:cNvSpPr>
              <a:spLocks noChangeArrowheads="1"/>
            </p:cNvSpPr>
            <p:nvPr/>
          </p:nvSpPr>
          <p:spPr bwMode="auto">
            <a:xfrm>
              <a:off x="1490782" y="3591160"/>
              <a:ext cx="5112132" cy="277213"/>
            </a:xfrm>
            <a:prstGeom prst="rect">
              <a:avLst/>
            </a:prstGeom>
            <a:solidFill>
              <a:srgbClr val="EAEAEA"/>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0"/>
                </a:spcBef>
              </a:pPr>
              <a:r>
                <a:rPr lang="en-GB" sz="1000" dirty="0" smtClean="0"/>
                <a:t>Develop Business Case</a:t>
              </a:r>
              <a:endParaRPr lang="en-GB" sz="1000" b="0" dirty="0"/>
            </a:p>
          </p:txBody>
        </p:sp>
        <p:sp>
          <p:nvSpPr>
            <p:cNvPr id="80" name="Rectangle 150"/>
            <p:cNvSpPr>
              <a:spLocks noChangeArrowheads="1"/>
            </p:cNvSpPr>
            <p:nvPr/>
          </p:nvSpPr>
          <p:spPr bwMode="auto">
            <a:xfrm>
              <a:off x="1538586" y="3951117"/>
              <a:ext cx="5064328" cy="277213"/>
            </a:xfrm>
            <a:prstGeom prst="rect">
              <a:avLst/>
            </a:prstGeom>
            <a:solidFill>
              <a:srgbClr val="EAEAEA"/>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0"/>
                </a:spcBef>
              </a:pPr>
              <a:r>
                <a:rPr lang="en-GB" sz="1000" dirty="0" smtClean="0"/>
                <a:t>Secure resources(core team) </a:t>
              </a:r>
              <a:endParaRPr lang="en-GB" sz="1000" b="0" dirty="0"/>
            </a:p>
          </p:txBody>
        </p:sp>
        <p:sp>
          <p:nvSpPr>
            <p:cNvPr id="81" name="Rectangle 150"/>
            <p:cNvSpPr>
              <a:spLocks noChangeArrowheads="1"/>
            </p:cNvSpPr>
            <p:nvPr/>
          </p:nvSpPr>
          <p:spPr bwMode="auto">
            <a:xfrm>
              <a:off x="1490781" y="4347185"/>
              <a:ext cx="5112132" cy="277213"/>
            </a:xfrm>
            <a:prstGeom prst="rect">
              <a:avLst/>
            </a:prstGeom>
            <a:solidFill>
              <a:srgbClr val="EAEAEA"/>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0"/>
                </a:spcBef>
              </a:pPr>
              <a:r>
                <a:rPr lang="en-GB" sz="1000" dirty="0" smtClean="0"/>
                <a:t>Detail PM-Plan</a:t>
              </a:r>
              <a:endParaRPr lang="en-GB" sz="1000" b="0" dirty="0"/>
            </a:p>
          </p:txBody>
        </p:sp>
        <p:sp>
          <p:nvSpPr>
            <p:cNvPr id="83" name="Rectangle 150"/>
            <p:cNvSpPr>
              <a:spLocks noChangeArrowheads="1"/>
            </p:cNvSpPr>
            <p:nvPr/>
          </p:nvSpPr>
          <p:spPr bwMode="auto">
            <a:xfrm>
              <a:off x="1490783" y="2457477"/>
              <a:ext cx="5112129" cy="277213"/>
            </a:xfrm>
            <a:prstGeom prst="rect">
              <a:avLst/>
            </a:prstGeom>
            <a:solidFill>
              <a:srgbClr val="EAEAEA"/>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0"/>
                </a:spcBef>
              </a:pPr>
              <a:r>
                <a:rPr lang="en-GB" sz="1000" b="0" dirty="0" smtClean="0"/>
                <a:t>Detail project scope</a:t>
              </a:r>
              <a:endParaRPr lang="en-GB" sz="1000" b="0" dirty="0"/>
            </a:p>
          </p:txBody>
        </p:sp>
        <p:sp>
          <p:nvSpPr>
            <p:cNvPr id="84" name="Rectangle 150"/>
            <p:cNvSpPr>
              <a:spLocks noChangeArrowheads="1"/>
            </p:cNvSpPr>
            <p:nvPr/>
          </p:nvSpPr>
          <p:spPr bwMode="auto">
            <a:xfrm>
              <a:off x="1490783" y="2838211"/>
              <a:ext cx="5112129" cy="277213"/>
            </a:xfrm>
            <a:prstGeom prst="rect">
              <a:avLst/>
            </a:prstGeom>
            <a:solidFill>
              <a:srgbClr val="EAEAEA"/>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0"/>
                </a:spcBef>
              </a:pPr>
              <a:r>
                <a:rPr lang="en-GB" sz="1000" b="0" dirty="0" smtClean="0"/>
                <a:t>Requirements breakdown – business part</a:t>
              </a:r>
              <a:endParaRPr lang="en-GB" sz="1000" b="0" dirty="0"/>
            </a:p>
          </p:txBody>
        </p:sp>
        <p:sp>
          <p:nvSpPr>
            <p:cNvPr id="85" name="Rectangle 150"/>
            <p:cNvSpPr>
              <a:spLocks noChangeArrowheads="1"/>
            </p:cNvSpPr>
            <p:nvPr/>
          </p:nvSpPr>
          <p:spPr bwMode="auto">
            <a:xfrm>
              <a:off x="1490782" y="3236822"/>
              <a:ext cx="5112130" cy="277213"/>
            </a:xfrm>
            <a:prstGeom prst="rect">
              <a:avLst/>
            </a:prstGeom>
            <a:solidFill>
              <a:srgbClr val="EAEAEA"/>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0"/>
                </a:spcBef>
              </a:pPr>
              <a:r>
                <a:rPr lang="en-GB" sz="1000" dirty="0" smtClean="0"/>
                <a:t>Business Requirements Prototypes – different aspects</a:t>
              </a:r>
              <a:endParaRPr lang="en-GB" sz="1000" b="0" dirty="0"/>
            </a:p>
          </p:txBody>
        </p:sp>
      </p:grpSp>
      <p:sp>
        <p:nvSpPr>
          <p:cNvPr id="88" name="Rectangle 103"/>
          <p:cNvSpPr>
            <a:spLocks noChangeArrowheads="1"/>
          </p:cNvSpPr>
          <p:nvPr/>
        </p:nvSpPr>
        <p:spPr bwMode="auto">
          <a:xfrm>
            <a:off x="331370" y="1615201"/>
            <a:ext cx="753411" cy="24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spcBef>
                <a:spcPct val="0"/>
              </a:spcBef>
            </a:pPr>
            <a:r>
              <a:rPr lang="en-GB" sz="1000" dirty="0" smtClean="0"/>
              <a:t>Week/Jan</a:t>
            </a:r>
            <a:endParaRPr lang="en-GB" sz="1000" dirty="0"/>
          </a:p>
        </p:txBody>
      </p:sp>
      <p:sp>
        <p:nvSpPr>
          <p:cNvPr id="2" name="Date Placeholder 1"/>
          <p:cNvSpPr>
            <a:spLocks noGrp="1"/>
          </p:cNvSpPr>
          <p:nvPr>
            <p:ph type="dt" sz="half" idx="12"/>
          </p:nvPr>
        </p:nvSpPr>
        <p:spPr/>
        <p:txBody>
          <a:bodyPr/>
          <a:lstStyle/>
          <a:p>
            <a:fld id="{69943EC6-2BB1-4951-8ED6-E976D2080CA6}" type="datetime1">
              <a:rPr lang="en-GB" smtClean="0">
                <a:solidFill>
                  <a:srgbClr val="000000"/>
                </a:solidFill>
              </a:rPr>
              <a:t>12/01/2017</a:t>
            </a:fld>
            <a:endParaRPr lang="en-US" dirty="0">
              <a:solidFill>
                <a:srgbClr val="000000"/>
              </a:solidFill>
            </a:endParaRPr>
          </a:p>
        </p:txBody>
      </p:sp>
      <p:sp>
        <p:nvSpPr>
          <p:cNvPr id="30" name="Rectangle 150"/>
          <p:cNvSpPr>
            <a:spLocks noChangeArrowheads="1"/>
          </p:cNvSpPr>
          <p:nvPr/>
        </p:nvSpPr>
        <p:spPr bwMode="auto">
          <a:xfrm>
            <a:off x="594639" y="5308381"/>
            <a:ext cx="6640146" cy="303684"/>
          </a:xfrm>
          <a:prstGeom prst="rect">
            <a:avLst/>
          </a:prstGeom>
          <a:solidFill>
            <a:srgbClr val="EAEAEA"/>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0"/>
              </a:spcBef>
            </a:pPr>
            <a:r>
              <a:rPr lang="en-GB" sz="1000" b="0" dirty="0" smtClean="0"/>
              <a:t>Other relevant deliveries</a:t>
            </a:r>
            <a:endParaRPr lang="en-GB" sz="1000" b="0" dirty="0"/>
          </a:p>
        </p:txBody>
      </p:sp>
    </p:spTree>
    <p:extLst>
      <p:ext uri="{BB962C8B-B14F-4D97-AF65-F5344CB8AC3E}">
        <p14:creationId xmlns:p14="http://schemas.microsoft.com/office/powerpoint/2010/main" val="27399161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28</a:t>
            </a:fld>
            <a:endParaRPr lang="en-US" dirty="0">
              <a:solidFill>
                <a:srgbClr val="000000"/>
              </a:solidFill>
            </a:endParaRPr>
          </a:p>
        </p:txBody>
      </p:sp>
      <p:sp>
        <p:nvSpPr>
          <p:cNvPr id="6" name="Title 4"/>
          <p:cNvSpPr txBox="1">
            <a:spLocks/>
          </p:cNvSpPr>
          <p:nvPr/>
        </p:nvSpPr>
        <p:spPr>
          <a:xfrm>
            <a:off x="623645" y="554668"/>
            <a:ext cx="8363762" cy="764599"/>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a:lstStyle>
          <a:p>
            <a:r>
              <a:rPr lang="sv-SE" sz="2400" dirty="0" smtClean="0"/>
              <a:t>Total Project </a:t>
            </a:r>
            <a:r>
              <a:rPr lang="sv-SE" sz="2400" dirty="0"/>
              <a:t>T</a:t>
            </a:r>
            <a:r>
              <a:rPr lang="sv-SE" sz="2400" dirty="0" smtClean="0"/>
              <a:t>ime Plan </a:t>
            </a:r>
            <a:endParaRPr lang="sv-SE" sz="2400" dirty="0">
              <a:solidFill>
                <a:srgbClr val="FF0000"/>
              </a:solidFill>
            </a:endParaRPr>
          </a:p>
        </p:txBody>
      </p:sp>
      <p:sp>
        <p:nvSpPr>
          <p:cNvPr id="181" name="Rectangle 104"/>
          <p:cNvSpPr>
            <a:spLocks noChangeArrowheads="1"/>
          </p:cNvSpPr>
          <p:nvPr/>
        </p:nvSpPr>
        <p:spPr bwMode="auto">
          <a:xfrm>
            <a:off x="576590" y="1864010"/>
            <a:ext cx="7932738" cy="127000"/>
          </a:xfrm>
          <a:prstGeom prst="rect">
            <a:avLst/>
          </a:prstGeom>
          <a:solidFill>
            <a:srgbClr val="E6DCCC"/>
          </a:solidFill>
          <a:ln w="127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0"/>
              </a:spcBef>
            </a:pPr>
            <a:endParaRPr lang="sv-SE" sz="2400" b="0"/>
          </a:p>
        </p:txBody>
      </p:sp>
      <p:sp>
        <p:nvSpPr>
          <p:cNvPr id="182" name="Rectangle 103"/>
          <p:cNvSpPr>
            <a:spLocks noChangeArrowheads="1"/>
          </p:cNvSpPr>
          <p:nvPr/>
        </p:nvSpPr>
        <p:spPr bwMode="auto">
          <a:xfrm>
            <a:off x="641962" y="1202900"/>
            <a:ext cx="934551" cy="24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spcBef>
                <a:spcPct val="0"/>
              </a:spcBef>
            </a:pPr>
            <a:r>
              <a:rPr lang="en-GB" sz="1000" b="0" dirty="0" smtClean="0"/>
              <a:t>Month + year</a:t>
            </a:r>
            <a:endParaRPr lang="en-GB" sz="1000" b="0" dirty="0"/>
          </a:p>
        </p:txBody>
      </p:sp>
      <p:sp>
        <p:nvSpPr>
          <p:cNvPr id="183" name="Line 112"/>
          <p:cNvSpPr>
            <a:spLocks noChangeShapeType="1"/>
          </p:cNvSpPr>
          <p:nvPr/>
        </p:nvSpPr>
        <p:spPr bwMode="auto">
          <a:xfrm>
            <a:off x="7370639" y="1281396"/>
            <a:ext cx="0" cy="530225"/>
          </a:xfrm>
          <a:prstGeom prst="line">
            <a:avLst/>
          </a:prstGeom>
          <a:noFill/>
          <a:ln w="12700">
            <a:solidFill>
              <a:srgbClr val="C7B18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84" name="Rectangle 119"/>
          <p:cNvSpPr>
            <a:spLocks noChangeArrowheads="1"/>
          </p:cNvSpPr>
          <p:nvPr/>
        </p:nvSpPr>
        <p:spPr bwMode="auto">
          <a:xfrm>
            <a:off x="1796828" y="1202900"/>
            <a:ext cx="934551" cy="24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spcBef>
                <a:spcPct val="0"/>
              </a:spcBef>
            </a:pPr>
            <a:r>
              <a:rPr lang="en-GB" sz="1000" dirty="0"/>
              <a:t>Month + year</a:t>
            </a:r>
          </a:p>
        </p:txBody>
      </p:sp>
      <p:sp>
        <p:nvSpPr>
          <p:cNvPr id="185" name="Rectangle 120"/>
          <p:cNvSpPr>
            <a:spLocks noChangeArrowheads="1"/>
          </p:cNvSpPr>
          <p:nvPr/>
        </p:nvSpPr>
        <p:spPr bwMode="auto">
          <a:xfrm>
            <a:off x="4055760" y="1202900"/>
            <a:ext cx="934551" cy="24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spcBef>
                <a:spcPct val="0"/>
              </a:spcBef>
            </a:pPr>
            <a:r>
              <a:rPr lang="en-GB" sz="1000" dirty="0"/>
              <a:t>Month + year</a:t>
            </a:r>
          </a:p>
        </p:txBody>
      </p:sp>
      <p:sp>
        <p:nvSpPr>
          <p:cNvPr id="186" name="Rectangle 121"/>
          <p:cNvSpPr>
            <a:spLocks noChangeArrowheads="1"/>
          </p:cNvSpPr>
          <p:nvPr/>
        </p:nvSpPr>
        <p:spPr bwMode="auto">
          <a:xfrm>
            <a:off x="2940323" y="1202900"/>
            <a:ext cx="934551" cy="246863"/>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spcBef>
                <a:spcPct val="0"/>
              </a:spcBef>
            </a:pPr>
            <a:r>
              <a:rPr lang="en-GB" sz="1000" b="0" dirty="0" smtClean="0"/>
              <a:t>Month + year</a:t>
            </a:r>
            <a:endParaRPr lang="en-GB" sz="1000" b="0" dirty="0"/>
          </a:p>
        </p:txBody>
      </p:sp>
      <p:sp>
        <p:nvSpPr>
          <p:cNvPr id="187" name="Rectangle 122"/>
          <p:cNvSpPr>
            <a:spLocks noChangeArrowheads="1"/>
          </p:cNvSpPr>
          <p:nvPr/>
        </p:nvSpPr>
        <p:spPr bwMode="auto">
          <a:xfrm>
            <a:off x="5169986" y="1202900"/>
            <a:ext cx="934551" cy="24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spcBef>
                <a:spcPct val="0"/>
              </a:spcBef>
            </a:pPr>
            <a:r>
              <a:rPr lang="en-GB" sz="1000" dirty="0"/>
              <a:t>Month + year</a:t>
            </a:r>
          </a:p>
        </p:txBody>
      </p:sp>
      <p:sp>
        <p:nvSpPr>
          <p:cNvPr id="188" name="Rectangle 123"/>
          <p:cNvSpPr>
            <a:spLocks noChangeArrowheads="1"/>
          </p:cNvSpPr>
          <p:nvPr/>
        </p:nvSpPr>
        <p:spPr bwMode="auto">
          <a:xfrm>
            <a:off x="6335012" y="1202900"/>
            <a:ext cx="934551" cy="24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spcBef>
                <a:spcPct val="0"/>
              </a:spcBef>
            </a:pPr>
            <a:r>
              <a:rPr lang="en-GB" sz="1000" dirty="0"/>
              <a:t>Month + year</a:t>
            </a:r>
          </a:p>
        </p:txBody>
      </p:sp>
      <p:sp>
        <p:nvSpPr>
          <p:cNvPr id="189" name="Rectangle 124"/>
          <p:cNvSpPr>
            <a:spLocks noChangeArrowheads="1"/>
          </p:cNvSpPr>
          <p:nvPr/>
        </p:nvSpPr>
        <p:spPr bwMode="auto">
          <a:xfrm>
            <a:off x="7449235" y="1202900"/>
            <a:ext cx="934551" cy="24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spcBef>
                <a:spcPct val="0"/>
              </a:spcBef>
            </a:pPr>
            <a:r>
              <a:rPr lang="en-GB" sz="1000" dirty="0"/>
              <a:t>Month + year</a:t>
            </a:r>
          </a:p>
        </p:txBody>
      </p:sp>
      <p:grpSp>
        <p:nvGrpSpPr>
          <p:cNvPr id="190" name="Grupp 189"/>
          <p:cNvGrpSpPr/>
          <p:nvPr/>
        </p:nvGrpSpPr>
        <p:grpSpPr>
          <a:xfrm>
            <a:off x="594052" y="1284288"/>
            <a:ext cx="7907338" cy="703264"/>
            <a:chOff x="594052" y="1268587"/>
            <a:chExt cx="7907338" cy="563671"/>
          </a:xfrm>
        </p:grpSpPr>
        <p:sp>
          <p:nvSpPr>
            <p:cNvPr id="191" name="Line 99"/>
            <p:cNvSpPr>
              <a:spLocks noChangeShapeType="1"/>
            </p:cNvSpPr>
            <p:nvPr/>
          </p:nvSpPr>
          <p:spPr bwMode="auto">
            <a:xfrm>
              <a:off x="2824265" y="1268588"/>
              <a:ext cx="0" cy="546207"/>
            </a:xfrm>
            <a:prstGeom prst="line">
              <a:avLst/>
            </a:prstGeom>
            <a:noFill/>
            <a:ln w="12700">
              <a:solidFill>
                <a:srgbClr val="C7B18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92" name="Line 100"/>
            <p:cNvSpPr>
              <a:spLocks noChangeShapeType="1"/>
            </p:cNvSpPr>
            <p:nvPr/>
          </p:nvSpPr>
          <p:spPr bwMode="auto">
            <a:xfrm>
              <a:off x="1705302" y="1268587"/>
              <a:ext cx="0" cy="549381"/>
            </a:xfrm>
            <a:prstGeom prst="line">
              <a:avLst/>
            </a:prstGeom>
            <a:noFill/>
            <a:ln w="12700">
              <a:solidFill>
                <a:srgbClr val="C7B18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93" name="Line 101"/>
            <p:cNvSpPr>
              <a:spLocks noChangeShapeType="1"/>
            </p:cNvSpPr>
            <p:nvPr/>
          </p:nvSpPr>
          <p:spPr bwMode="auto">
            <a:xfrm>
              <a:off x="3412547" y="1506820"/>
              <a:ext cx="0" cy="301625"/>
            </a:xfrm>
            <a:prstGeom prst="line">
              <a:avLst/>
            </a:prstGeom>
            <a:noFill/>
            <a:ln w="12700">
              <a:solidFill>
                <a:srgbClr val="C7B18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94" name="Line 102"/>
            <p:cNvSpPr>
              <a:spLocks noChangeShapeType="1"/>
            </p:cNvSpPr>
            <p:nvPr/>
          </p:nvSpPr>
          <p:spPr bwMode="auto">
            <a:xfrm>
              <a:off x="2294038" y="1509996"/>
              <a:ext cx="0" cy="301625"/>
            </a:xfrm>
            <a:prstGeom prst="line">
              <a:avLst/>
            </a:prstGeom>
            <a:noFill/>
            <a:ln w="12700">
              <a:solidFill>
                <a:srgbClr val="C7B18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95" name="Line 105"/>
            <p:cNvSpPr>
              <a:spLocks noChangeShapeType="1"/>
            </p:cNvSpPr>
            <p:nvPr/>
          </p:nvSpPr>
          <p:spPr bwMode="auto">
            <a:xfrm>
              <a:off x="4549082" y="1509996"/>
              <a:ext cx="0" cy="301625"/>
            </a:xfrm>
            <a:prstGeom prst="line">
              <a:avLst/>
            </a:prstGeom>
            <a:noFill/>
            <a:ln w="12700">
              <a:solidFill>
                <a:srgbClr val="C7B18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96" name="Line 107"/>
            <p:cNvSpPr>
              <a:spLocks noChangeShapeType="1"/>
            </p:cNvSpPr>
            <p:nvPr/>
          </p:nvSpPr>
          <p:spPr bwMode="auto">
            <a:xfrm>
              <a:off x="5669973" y="1506819"/>
              <a:ext cx="0" cy="301625"/>
            </a:xfrm>
            <a:prstGeom prst="line">
              <a:avLst/>
            </a:prstGeom>
            <a:noFill/>
            <a:ln w="12700">
              <a:solidFill>
                <a:srgbClr val="C7B18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97" name="Line 108"/>
            <p:cNvSpPr>
              <a:spLocks noChangeShapeType="1"/>
            </p:cNvSpPr>
            <p:nvPr/>
          </p:nvSpPr>
          <p:spPr bwMode="auto">
            <a:xfrm>
              <a:off x="5112763" y="1268587"/>
              <a:ext cx="0" cy="546207"/>
            </a:xfrm>
            <a:prstGeom prst="line">
              <a:avLst/>
            </a:prstGeom>
            <a:noFill/>
            <a:ln w="12700">
              <a:solidFill>
                <a:srgbClr val="C7B18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98" name="Line 109"/>
            <p:cNvSpPr>
              <a:spLocks noChangeShapeType="1"/>
            </p:cNvSpPr>
            <p:nvPr/>
          </p:nvSpPr>
          <p:spPr bwMode="auto">
            <a:xfrm>
              <a:off x="6235123" y="1268587"/>
              <a:ext cx="0" cy="543031"/>
            </a:xfrm>
            <a:prstGeom prst="line">
              <a:avLst/>
            </a:prstGeom>
            <a:noFill/>
            <a:ln w="12700">
              <a:solidFill>
                <a:srgbClr val="C7B18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99" name="Line 110"/>
            <p:cNvSpPr>
              <a:spLocks noChangeShapeType="1"/>
            </p:cNvSpPr>
            <p:nvPr/>
          </p:nvSpPr>
          <p:spPr bwMode="auto">
            <a:xfrm>
              <a:off x="6832474" y="1508409"/>
              <a:ext cx="0" cy="301625"/>
            </a:xfrm>
            <a:prstGeom prst="line">
              <a:avLst/>
            </a:prstGeom>
            <a:noFill/>
            <a:ln w="12700">
              <a:solidFill>
                <a:srgbClr val="C7B18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00" name="Line 111"/>
            <p:cNvSpPr>
              <a:spLocks noChangeShapeType="1"/>
            </p:cNvSpPr>
            <p:nvPr/>
          </p:nvSpPr>
          <p:spPr bwMode="auto">
            <a:xfrm>
              <a:off x="3953434" y="1268588"/>
              <a:ext cx="0" cy="563670"/>
            </a:xfrm>
            <a:prstGeom prst="line">
              <a:avLst/>
            </a:prstGeom>
            <a:noFill/>
            <a:ln w="12700">
              <a:solidFill>
                <a:srgbClr val="C7B18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01" name="Line 117"/>
            <p:cNvSpPr>
              <a:spLocks noChangeShapeType="1"/>
            </p:cNvSpPr>
            <p:nvPr/>
          </p:nvSpPr>
          <p:spPr bwMode="auto">
            <a:xfrm>
              <a:off x="7952342" y="1506818"/>
              <a:ext cx="0" cy="301625"/>
            </a:xfrm>
            <a:prstGeom prst="line">
              <a:avLst/>
            </a:prstGeom>
            <a:noFill/>
            <a:ln w="12700">
              <a:solidFill>
                <a:srgbClr val="C7B18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02" name="Line 118"/>
            <p:cNvSpPr>
              <a:spLocks noChangeShapeType="1"/>
            </p:cNvSpPr>
            <p:nvPr/>
          </p:nvSpPr>
          <p:spPr bwMode="auto">
            <a:xfrm>
              <a:off x="8501390" y="1268587"/>
              <a:ext cx="0" cy="546206"/>
            </a:xfrm>
            <a:prstGeom prst="line">
              <a:avLst/>
            </a:prstGeom>
            <a:noFill/>
            <a:ln w="12700">
              <a:solidFill>
                <a:srgbClr val="C7B18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03" name="Line 153"/>
            <p:cNvSpPr>
              <a:spLocks noChangeShapeType="1"/>
            </p:cNvSpPr>
            <p:nvPr/>
          </p:nvSpPr>
          <p:spPr bwMode="auto">
            <a:xfrm>
              <a:off x="1144915" y="1506821"/>
              <a:ext cx="0" cy="301625"/>
            </a:xfrm>
            <a:prstGeom prst="line">
              <a:avLst/>
            </a:prstGeom>
            <a:noFill/>
            <a:ln w="12700">
              <a:solidFill>
                <a:srgbClr val="C7B18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04" name="Line 152"/>
            <p:cNvSpPr>
              <a:spLocks noChangeShapeType="1"/>
            </p:cNvSpPr>
            <p:nvPr/>
          </p:nvSpPr>
          <p:spPr bwMode="auto">
            <a:xfrm>
              <a:off x="594052" y="1268589"/>
              <a:ext cx="0" cy="546207"/>
            </a:xfrm>
            <a:prstGeom prst="line">
              <a:avLst/>
            </a:prstGeom>
            <a:noFill/>
            <a:ln w="12700">
              <a:solidFill>
                <a:srgbClr val="C7B18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dirty="0"/>
            </a:p>
          </p:txBody>
        </p:sp>
      </p:grpSp>
      <p:sp>
        <p:nvSpPr>
          <p:cNvPr id="205" name="Rectangle 139"/>
          <p:cNvSpPr>
            <a:spLocks noChangeArrowheads="1"/>
          </p:cNvSpPr>
          <p:nvPr/>
        </p:nvSpPr>
        <p:spPr bwMode="auto">
          <a:xfrm>
            <a:off x="147171" y="2353282"/>
            <a:ext cx="904876" cy="231475"/>
          </a:xfrm>
          <a:prstGeom prst="rect">
            <a:avLst/>
          </a:prstGeom>
          <a:solidFill>
            <a:srgbClr val="C7B18B">
              <a:alpha val="10196"/>
            </a:srgb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spAutoFit/>
          </a:bodyPr>
          <a:lstStyle/>
          <a:p>
            <a:pPr algn="ctr">
              <a:spcBef>
                <a:spcPct val="0"/>
              </a:spcBef>
            </a:pPr>
            <a:r>
              <a:rPr lang="en-GB" sz="900" b="0" dirty="0" smtClean="0"/>
              <a:t>2016-12-13</a:t>
            </a:r>
            <a:endParaRPr lang="en-GB" sz="900" b="0" dirty="0"/>
          </a:p>
        </p:txBody>
      </p:sp>
      <p:sp>
        <p:nvSpPr>
          <p:cNvPr id="206" name="Rectangle 139"/>
          <p:cNvSpPr>
            <a:spLocks noChangeArrowheads="1"/>
          </p:cNvSpPr>
          <p:nvPr/>
        </p:nvSpPr>
        <p:spPr bwMode="auto">
          <a:xfrm>
            <a:off x="2407091" y="2353282"/>
            <a:ext cx="904876" cy="231475"/>
          </a:xfrm>
          <a:prstGeom prst="rect">
            <a:avLst/>
          </a:prstGeom>
          <a:solidFill>
            <a:srgbClr val="C7B18B">
              <a:alpha val="10196"/>
            </a:srgb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spAutoFit/>
          </a:bodyPr>
          <a:lstStyle/>
          <a:p>
            <a:pPr algn="ctr">
              <a:spcBef>
                <a:spcPct val="0"/>
              </a:spcBef>
            </a:pPr>
            <a:r>
              <a:rPr lang="en-GB" sz="900" b="0" dirty="0" smtClean="0"/>
              <a:t>2017-03-03</a:t>
            </a:r>
            <a:endParaRPr lang="en-GB" sz="900" b="0" dirty="0"/>
          </a:p>
        </p:txBody>
      </p:sp>
      <p:sp>
        <p:nvSpPr>
          <p:cNvPr id="207" name="Rectangle 139"/>
          <p:cNvSpPr>
            <a:spLocks noChangeArrowheads="1"/>
          </p:cNvSpPr>
          <p:nvPr/>
        </p:nvSpPr>
        <p:spPr bwMode="auto">
          <a:xfrm>
            <a:off x="3537051" y="2348520"/>
            <a:ext cx="904876" cy="231475"/>
          </a:xfrm>
          <a:prstGeom prst="rect">
            <a:avLst/>
          </a:prstGeom>
          <a:solidFill>
            <a:srgbClr val="C7B18B">
              <a:alpha val="10196"/>
            </a:srgb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spAutoFit/>
          </a:bodyPr>
          <a:lstStyle/>
          <a:p>
            <a:pPr algn="ctr">
              <a:spcBef>
                <a:spcPct val="0"/>
              </a:spcBef>
            </a:pPr>
            <a:r>
              <a:rPr lang="en-GB" sz="900" b="0" dirty="0" smtClean="0"/>
              <a:t>2017-04-15</a:t>
            </a:r>
            <a:endParaRPr lang="en-GB" sz="900" b="0" dirty="0"/>
          </a:p>
        </p:txBody>
      </p:sp>
      <p:sp>
        <p:nvSpPr>
          <p:cNvPr id="208" name="Rectangle 139"/>
          <p:cNvSpPr>
            <a:spLocks noChangeArrowheads="1"/>
          </p:cNvSpPr>
          <p:nvPr/>
        </p:nvSpPr>
        <p:spPr bwMode="auto">
          <a:xfrm>
            <a:off x="4667011" y="2358045"/>
            <a:ext cx="904876" cy="231475"/>
          </a:xfrm>
          <a:prstGeom prst="rect">
            <a:avLst/>
          </a:prstGeom>
          <a:solidFill>
            <a:srgbClr val="C7B18B">
              <a:alpha val="10196"/>
            </a:srgb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spAutoFit/>
          </a:bodyPr>
          <a:lstStyle/>
          <a:p>
            <a:pPr algn="ctr">
              <a:spcBef>
                <a:spcPct val="0"/>
              </a:spcBef>
            </a:pPr>
            <a:r>
              <a:rPr lang="en-GB" sz="900" b="0" dirty="0" smtClean="0"/>
              <a:t>2017-06-10</a:t>
            </a:r>
            <a:endParaRPr lang="en-GB" sz="900" b="0" dirty="0"/>
          </a:p>
        </p:txBody>
      </p:sp>
      <p:sp>
        <p:nvSpPr>
          <p:cNvPr id="209" name="Rectangle 139"/>
          <p:cNvSpPr>
            <a:spLocks noChangeArrowheads="1"/>
          </p:cNvSpPr>
          <p:nvPr/>
        </p:nvSpPr>
        <p:spPr bwMode="auto">
          <a:xfrm>
            <a:off x="5796971" y="2353282"/>
            <a:ext cx="904876" cy="231475"/>
          </a:xfrm>
          <a:prstGeom prst="rect">
            <a:avLst/>
          </a:prstGeom>
          <a:solidFill>
            <a:srgbClr val="C7B18B">
              <a:alpha val="10196"/>
            </a:srgb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spAutoFit/>
          </a:bodyPr>
          <a:lstStyle/>
          <a:p>
            <a:pPr algn="ctr">
              <a:spcBef>
                <a:spcPct val="0"/>
              </a:spcBef>
            </a:pPr>
            <a:r>
              <a:rPr lang="en-GB" sz="900" b="0" dirty="0" smtClean="0"/>
              <a:t>2017-12-15</a:t>
            </a:r>
            <a:endParaRPr lang="en-GB" sz="900" b="0" dirty="0"/>
          </a:p>
        </p:txBody>
      </p:sp>
      <p:sp>
        <p:nvSpPr>
          <p:cNvPr id="210" name="Rectangle 139"/>
          <p:cNvSpPr>
            <a:spLocks noChangeArrowheads="1"/>
          </p:cNvSpPr>
          <p:nvPr/>
        </p:nvSpPr>
        <p:spPr bwMode="auto">
          <a:xfrm>
            <a:off x="6926931" y="2348519"/>
            <a:ext cx="904876" cy="231475"/>
          </a:xfrm>
          <a:prstGeom prst="rect">
            <a:avLst/>
          </a:prstGeom>
          <a:solidFill>
            <a:srgbClr val="C7B18B">
              <a:alpha val="10196"/>
            </a:srgb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spAutoFit/>
          </a:bodyPr>
          <a:lstStyle/>
          <a:p>
            <a:pPr algn="ctr">
              <a:spcBef>
                <a:spcPct val="0"/>
              </a:spcBef>
            </a:pPr>
            <a:r>
              <a:rPr lang="en-GB" sz="900" b="0" dirty="0" smtClean="0"/>
              <a:t>2018-01-31</a:t>
            </a:r>
            <a:endParaRPr lang="en-GB" sz="900" b="0" dirty="0"/>
          </a:p>
        </p:txBody>
      </p:sp>
      <p:grpSp>
        <p:nvGrpSpPr>
          <p:cNvPr id="211" name="Grupp 210"/>
          <p:cNvGrpSpPr/>
          <p:nvPr/>
        </p:nvGrpSpPr>
        <p:grpSpPr>
          <a:xfrm>
            <a:off x="587702" y="2581558"/>
            <a:ext cx="7921625" cy="3304891"/>
            <a:chOff x="587702" y="2581559"/>
            <a:chExt cx="7921625" cy="3089274"/>
          </a:xfrm>
        </p:grpSpPr>
        <p:sp>
          <p:nvSpPr>
            <p:cNvPr id="212" name="Line 138"/>
            <p:cNvSpPr>
              <a:spLocks noChangeShapeType="1"/>
            </p:cNvSpPr>
            <p:nvPr/>
          </p:nvSpPr>
          <p:spPr bwMode="auto">
            <a:xfrm>
              <a:off x="587702" y="2597434"/>
              <a:ext cx="4763" cy="3065462"/>
            </a:xfrm>
            <a:prstGeom prst="line">
              <a:avLst/>
            </a:prstGeom>
            <a:noFill/>
            <a:ln w="6350">
              <a:solidFill>
                <a:srgbClr val="C7B18B"/>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13" name="Line 135"/>
            <p:cNvSpPr>
              <a:spLocks noChangeShapeType="1"/>
            </p:cNvSpPr>
            <p:nvPr/>
          </p:nvSpPr>
          <p:spPr bwMode="auto">
            <a:xfrm flipH="1">
              <a:off x="1705302" y="2599021"/>
              <a:ext cx="7938" cy="3065463"/>
            </a:xfrm>
            <a:prstGeom prst="line">
              <a:avLst/>
            </a:prstGeom>
            <a:noFill/>
            <a:ln w="6350">
              <a:solidFill>
                <a:srgbClr val="C7B18B"/>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14" name="Line 132"/>
            <p:cNvSpPr>
              <a:spLocks noChangeShapeType="1"/>
            </p:cNvSpPr>
            <p:nvPr/>
          </p:nvSpPr>
          <p:spPr bwMode="auto">
            <a:xfrm flipH="1">
              <a:off x="2844448" y="2602196"/>
              <a:ext cx="6350" cy="3065463"/>
            </a:xfrm>
            <a:prstGeom prst="line">
              <a:avLst/>
            </a:prstGeom>
            <a:noFill/>
            <a:ln w="6350">
              <a:solidFill>
                <a:srgbClr val="C7B18B"/>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15" name="Line 129"/>
            <p:cNvSpPr>
              <a:spLocks noChangeShapeType="1"/>
            </p:cNvSpPr>
            <p:nvPr/>
          </p:nvSpPr>
          <p:spPr bwMode="auto">
            <a:xfrm flipH="1">
              <a:off x="3965450" y="2593464"/>
              <a:ext cx="6350" cy="3076575"/>
            </a:xfrm>
            <a:prstGeom prst="line">
              <a:avLst/>
            </a:prstGeom>
            <a:noFill/>
            <a:ln w="6350">
              <a:solidFill>
                <a:srgbClr val="C7B18B"/>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16" name="Line 115"/>
            <p:cNvSpPr>
              <a:spLocks noChangeShapeType="1"/>
            </p:cNvSpPr>
            <p:nvPr/>
          </p:nvSpPr>
          <p:spPr bwMode="auto">
            <a:xfrm>
              <a:off x="5103009" y="2602196"/>
              <a:ext cx="0" cy="3068637"/>
            </a:xfrm>
            <a:prstGeom prst="line">
              <a:avLst/>
            </a:prstGeom>
            <a:noFill/>
            <a:ln w="6350">
              <a:solidFill>
                <a:srgbClr val="C7B18B"/>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17" name="Line 141"/>
            <p:cNvSpPr>
              <a:spLocks noChangeShapeType="1"/>
            </p:cNvSpPr>
            <p:nvPr/>
          </p:nvSpPr>
          <p:spPr bwMode="auto">
            <a:xfrm>
              <a:off x="6239885" y="2606959"/>
              <a:ext cx="0" cy="3032125"/>
            </a:xfrm>
            <a:prstGeom prst="line">
              <a:avLst/>
            </a:prstGeom>
            <a:noFill/>
            <a:ln w="6350">
              <a:solidFill>
                <a:srgbClr val="C7B18B"/>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18" name="Line 145"/>
            <p:cNvSpPr>
              <a:spLocks noChangeShapeType="1"/>
            </p:cNvSpPr>
            <p:nvPr/>
          </p:nvSpPr>
          <p:spPr bwMode="auto">
            <a:xfrm>
              <a:off x="7370639" y="2581559"/>
              <a:ext cx="0" cy="3068638"/>
            </a:xfrm>
            <a:prstGeom prst="line">
              <a:avLst/>
            </a:prstGeom>
            <a:noFill/>
            <a:ln w="6350">
              <a:solidFill>
                <a:srgbClr val="C7B18B"/>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19" name="Line 148"/>
            <p:cNvSpPr>
              <a:spLocks noChangeShapeType="1"/>
            </p:cNvSpPr>
            <p:nvPr/>
          </p:nvSpPr>
          <p:spPr bwMode="auto">
            <a:xfrm>
              <a:off x="8509327" y="2581559"/>
              <a:ext cx="0" cy="3068638"/>
            </a:xfrm>
            <a:prstGeom prst="line">
              <a:avLst/>
            </a:prstGeom>
            <a:noFill/>
            <a:ln w="6350">
              <a:solidFill>
                <a:srgbClr val="C7B18B"/>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220" name="Rectangle 139"/>
          <p:cNvSpPr>
            <a:spLocks noChangeArrowheads="1"/>
          </p:cNvSpPr>
          <p:nvPr/>
        </p:nvSpPr>
        <p:spPr bwMode="auto">
          <a:xfrm>
            <a:off x="8056890" y="2353282"/>
            <a:ext cx="904876" cy="231475"/>
          </a:xfrm>
          <a:prstGeom prst="rect">
            <a:avLst/>
          </a:prstGeom>
          <a:solidFill>
            <a:srgbClr val="C7B18B">
              <a:alpha val="10196"/>
            </a:srgb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spAutoFit/>
          </a:bodyPr>
          <a:lstStyle/>
          <a:p>
            <a:pPr algn="ctr">
              <a:spcBef>
                <a:spcPct val="0"/>
              </a:spcBef>
            </a:pPr>
            <a:r>
              <a:rPr lang="en-GB" sz="900" b="0" dirty="0" smtClean="0"/>
              <a:t>2018-02-15</a:t>
            </a:r>
            <a:endParaRPr lang="en-GB" sz="900" b="0" dirty="0"/>
          </a:p>
        </p:txBody>
      </p:sp>
      <p:pic>
        <p:nvPicPr>
          <p:cNvPr id="22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43035" y="1913674"/>
            <a:ext cx="382468" cy="5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3"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19300" y="1923732"/>
            <a:ext cx="374777" cy="490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4" name="Rectangle 139"/>
          <p:cNvSpPr>
            <a:spLocks noChangeArrowheads="1"/>
          </p:cNvSpPr>
          <p:nvPr/>
        </p:nvSpPr>
        <p:spPr bwMode="auto">
          <a:xfrm>
            <a:off x="1248513" y="2349000"/>
            <a:ext cx="904876" cy="231475"/>
          </a:xfrm>
          <a:prstGeom prst="rect">
            <a:avLst/>
          </a:prstGeom>
          <a:solidFill>
            <a:srgbClr val="C7B18B">
              <a:alpha val="10196"/>
            </a:srgb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spAutoFit/>
          </a:bodyPr>
          <a:lstStyle/>
          <a:p>
            <a:pPr algn="ctr">
              <a:spcBef>
                <a:spcPct val="0"/>
              </a:spcBef>
            </a:pPr>
            <a:endParaRPr lang="en-GB" sz="900" b="0" dirty="0"/>
          </a:p>
        </p:txBody>
      </p:sp>
      <p:pic>
        <p:nvPicPr>
          <p:cNvPr id="22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69689" y="1921491"/>
            <a:ext cx="382660" cy="5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6"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85375" y="1921897"/>
            <a:ext cx="376179" cy="491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7"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54942" y="1930130"/>
            <a:ext cx="369883" cy="483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8" name="Picture 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18622" y="1918725"/>
            <a:ext cx="378605" cy="495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938821" y="1936533"/>
            <a:ext cx="364987" cy="477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0" name="Rectangle 150"/>
          <p:cNvSpPr>
            <a:spLocks noChangeArrowheads="1"/>
          </p:cNvSpPr>
          <p:nvPr/>
        </p:nvSpPr>
        <p:spPr bwMode="auto">
          <a:xfrm>
            <a:off x="5114926" y="4298256"/>
            <a:ext cx="1114054" cy="377785"/>
          </a:xfrm>
          <a:prstGeom prst="rect">
            <a:avLst/>
          </a:prstGeom>
          <a:solidFill>
            <a:srgbClr val="EAEAEA"/>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0"/>
              </a:spcBef>
            </a:pPr>
            <a:r>
              <a:rPr lang="en-GB" sz="1000" dirty="0"/>
              <a:t>Solution </a:t>
            </a:r>
          </a:p>
          <a:p>
            <a:pPr algn="ctr">
              <a:spcBef>
                <a:spcPct val="0"/>
              </a:spcBef>
            </a:pPr>
            <a:r>
              <a:rPr lang="en-GB" sz="1000" dirty="0"/>
              <a:t>development</a:t>
            </a:r>
          </a:p>
        </p:txBody>
      </p:sp>
      <p:sp>
        <p:nvSpPr>
          <p:cNvPr id="231" name="Rectangle 154"/>
          <p:cNvSpPr>
            <a:spLocks noChangeArrowheads="1"/>
          </p:cNvSpPr>
          <p:nvPr/>
        </p:nvSpPr>
        <p:spPr bwMode="auto">
          <a:xfrm>
            <a:off x="598814" y="2762305"/>
            <a:ext cx="2245634" cy="292100"/>
          </a:xfrm>
          <a:prstGeom prst="rect">
            <a:avLst/>
          </a:prstGeom>
          <a:solidFill>
            <a:srgbClr val="EAEAEA"/>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0"/>
              </a:spcBef>
            </a:pPr>
            <a:r>
              <a:rPr lang="en-GB" sz="1000" b="0" dirty="0" smtClean="0"/>
              <a:t>Concept study</a:t>
            </a:r>
            <a:endParaRPr lang="en-GB" sz="1000" b="0" dirty="0"/>
          </a:p>
        </p:txBody>
      </p:sp>
      <p:sp>
        <p:nvSpPr>
          <p:cNvPr id="232" name="Rectangle 155"/>
          <p:cNvSpPr>
            <a:spLocks noChangeArrowheads="1"/>
          </p:cNvSpPr>
          <p:nvPr/>
        </p:nvSpPr>
        <p:spPr bwMode="auto">
          <a:xfrm>
            <a:off x="3971019" y="3608449"/>
            <a:ext cx="1149575" cy="590778"/>
          </a:xfrm>
          <a:prstGeom prst="rect">
            <a:avLst/>
          </a:prstGeom>
          <a:solidFill>
            <a:srgbClr val="EAEAEA"/>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0"/>
              </a:spcBef>
            </a:pPr>
            <a:r>
              <a:rPr lang="en-GB" sz="1000" dirty="0"/>
              <a:t>Detailed </a:t>
            </a:r>
          </a:p>
          <a:p>
            <a:pPr algn="ctr">
              <a:spcBef>
                <a:spcPct val="0"/>
              </a:spcBef>
            </a:pPr>
            <a:r>
              <a:rPr lang="en-GB" sz="1000" dirty="0"/>
              <a:t>requirement</a:t>
            </a:r>
          </a:p>
          <a:p>
            <a:pPr algn="ctr">
              <a:spcBef>
                <a:spcPct val="0"/>
              </a:spcBef>
            </a:pPr>
            <a:r>
              <a:rPr lang="en-GB" sz="1000" dirty="0"/>
              <a:t>development</a:t>
            </a:r>
          </a:p>
        </p:txBody>
      </p:sp>
      <p:sp>
        <p:nvSpPr>
          <p:cNvPr id="233" name="Rectangle 156"/>
          <p:cNvSpPr>
            <a:spLocks noChangeArrowheads="1"/>
          </p:cNvSpPr>
          <p:nvPr/>
        </p:nvSpPr>
        <p:spPr bwMode="auto">
          <a:xfrm>
            <a:off x="2850797" y="3140129"/>
            <a:ext cx="1114653" cy="392113"/>
          </a:xfrm>
          <a:prstGeom prst="rect">
            <a:avLst/>
          </a:prstGeom>
          <a:solidFill>
            <a:srgbClr val="EAEAEA"/>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0"/>
              </a:spcBef>
            </a:pPr>
            <a:r>
              <a:rPr lang="en-GB" sz="1000" b="0" dirty="0" smtClean="0"/>
              <a:t>Concept</a:t>
            </a:r>
          </a:p>
          <a:p>
            <a:pPr algn="ctr">
              <a:spcBef>
                <a:spcPct val="0"/>
              </a:spcBef>
            </a:pPr>
            <a:r>
              <a:rPr lang="en-GB" sz="1000" b="0" dirty="0" smtClean="0"/>
              <a:t>development</a:t>
            </a:r>
            <a:endParaRPr lang="en-GB" sz="1000" b="0" dirty="0"/>
          </a:p>
        </p:txBody>
      </p:sp>
      <p:sp>
        <p:nvSpPr>
          <p:cNvPr id="234" name="Rectangle 116"/>
          <p:cNvSpPr>
            <a:spLocks noChangeArrowheads="1"/>
          </p:cNvSpPr>
          <p:nvPr/>
        </p:nvSpPr>
        <p:spPr bwMode="auto">
          <a:xfrm>
            <a:off x="7358390" y="5572164"/>
            <a:ext cx="1397000" cy="292100"/>
          </a:xfrm>
          <a:prstGeom prst="rect">
            <a:avLst/>
          </a:prstGeom>
          <a:solidFill>
            <a:srgbClr val="EAEAEA"/>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0"/>
              </a:spcBef>
            </a:pPr>
            <a:r>
              <a:rPr lang="en-GB" sz="1000" b="0" dirty="0" smtClean="0"/>
              <a:t>Implementation</a:t>
            </a:r>
            <a:endParaRPr lang="en-GB" sz="1000" b="0" dirty="0"/>
          </a:p>
        </p:txBody>
      </p:sp>
      <p:sp>
        <p:nvSpPr>
          <p:cNvPr id="235" name="Rectangle 149"/>
          <p:cNvSpPr>
            <a:spLocks noChangeArrowheads="1"/>
          </p:cNvSpPr>
          <p:nvPr/>
        </p:nvSpPr>
        <p:spPr bwMode="auto">
          <a:xfrm>
            <a:off x="6244443" y="4799135"/>
            <a:ext cx="1129166" cy="650630"/>
          </a:xfrm>
          <a:prstGeom prst="rect">
            <a:avLst/>
          </a:prstGeom>
          <a:solidFill>
            <a:srgbClr val="EAEAEA"/>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0"/>
              </a:spcBef>
            </a:pPr>
            <a:r>
              <a:rPr lang="en-GB" sz="1000" dirty="0"/>
              <a:t>Final verification</a:t>
            </a:r>
          </a:p>
          <a:p>
            <a:pPr algn="ctr">
              <a:spcBef>
                <a:spcPct val="0"/>
              </a:spcBef>
            </a:pPr>
            <a:r>
              <a:rPr lang="en-GB" sz="1000" dirty="0"/>
              <a:t>&amp; </a:t>
            </a:r>
          </a:p>
          <a:p>
            <a:pPr algn="ctr">
              <a:spcBef>
                <a:spcPct val="0"/>
              </a:spcBef>
            </a:pPr>
            <a:r>
              <a:rPr lang="en-GB" sz="1000" dirty="0"/>
              <a:t>industrialization </a:t>
            </a:r>
          </a:p>
        </p:txBody>
      </p:sp>
      <p:pic>
        <p:nvPicPr>
          <p:cNvPr id="65" name="Picture 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01159" y="1630363"/>
            <a:ext cx="590561" cy="772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2"/>
          </p:nvPr>
        </p:nvSpPr>
        <p:spPr/>
        <p:txBody>
          <a:bodyPr/>
          <a:lstStyle/>
          <a:p>
            <a:fld id="{7C8C395A-5275-4C22-BE7B-9129E59A32B3}" type="datetime1">
              <a:rPr lang="en-GB" smtClean="0">
                <a:solidFill>
                  <a:srgbClr val="000000"/>
                </a:solidFill>
              </a:rPr>
              <a:t>12/01/2017</a:t>
            </a:fld>
            <a:endParaRPr lang="en-US" dirty="0">
              <a:solidFill>
                <a:srgbClr val="000000"/>
              </a:solidFill>
            </a:endParaRPr>
          </a:p>
        </p:txBody>
      </p:sp>
    </p:spTree>
    <p:extLst>
      <p:ext uri="{BB962C8B-B14F-4D97-AF65-F5344CB8AC3E}">
        <p14:creationId xmlns:p14="http://schemas.microsoft.com/office/powerpoint/2010/main" val="21500383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29</a:t>
            </a:fld>
            <a:endParaRPr lang="en-US" dirty="0">
              <a:solidFill>
                <a:srgbClr val="000000"/>
              </a:solidFill>
            </a:endParaRPr>
          </a:p>
        </p:txBody>
      </p:sp>
      <p:sp>
        <p:nvSpPr>
          <p:cNvPr id="6" name="Title 4"/>
          <p:cNvSpPr txBox="1">
            <a:spLocks/>
          </p:cNvSpPr>
          <p:nvPr/>
        </p:nvSpPr>
        <p:spPr>
          <a:xfrm>
            <a:off x="321347" y="545143"/>
            <a:ext cx="8520356" cy="739145"/>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a:lstStyle>
          <a:p>
            <a:r>
              <a:rPr lang="en-US" sz="2400" dirty="0"/>
              <a:t>Project </a:t>
            </a:r>
            <a:r>
              <a:rPr lang="en-US" sz="2400" dirty="0" smtClean="0"/>
              <a:t>Cost </a:t>
            </a:r>
            <a:r>
              <a:rPr lang="en-US" sz="2400" dirty="0"/>
              <a:t>and </a:t>
            </a:r>
            <a:r>
              <a:rPr lang="en-US" sz="2400" dirty="0" smtClean="0"/>
              <a:t>Budget</a:t>
            </a:r>
            <a:endParaRPr lang="en-US" sz="2400" dirty="0" smtClean="0">
              <a:solidFill>
                <a:srgbClr val="FF0000"/>
              </a:solidFill>
            </a:endParaRPr>
          </a:p>
          <a:p>
            <a:endParaRPr lang="en-US" sz="2400" dirty="0">
              <a:solidFill>
                <a:schemeClr val="accent4">
                  <a:lumMod val="65000"/>
                  <a:lumOff val="35000"/>
                </a:schemeClr>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389108016"/>
              </p:ext>
            </p:extLst>
          </p:nvPr>
        </p:nvGraphicFramePr>
        <p:xfrm>
          <a:off x="422275" y="1620838"/>
          <a:ext cx="8469313" cy="4160837"/>
        </p:xfrm>
        <a:graphic>
          <a:graphicData uri="http://schemas.openxmlformats.org/presentationml/2006/ole">
            <mc:AlternateContent xmlns:mc="http://schemas.openxmlformats.org/markup-compatibility/2006">
              <mc:Choice xmlns:v="urn:schemas-microsoft-com:vml" Requires="v">
                <p:oleObj spid="_x0000_s3310" name="Worksheet" r:id="rId4" imgW="9772783" imgH="4714930" progId="Excel.Sheet.12">
                  <p:embed/>
                </p:oleObj>
              </mc:Choice>
              <mc:Fallback>
                <p:oleObj name="Worksheet" r:id="rId4" imgW="9772783" imgH="4714930" progId="Excel.Sheet.12">
                  <p:embed/>
                  <p:pic>
                    <p:nvPicPr>
                      <p:cNvPr id="0" name="Picture 107"/>
                      <p:cNvPicPr>
                        <a:picLocks noChangeAspect="1" noChangeArrowheads="1"/>
                      </p:cNvPicPr>
                      <p:nvPr/>
                    </p:nvPicPr>
                    <p:blipFill>
                      <a:blip r:embed="rId5"/>
                      <a:srcRect/>
                      <a:stretch>
                        <a:fillRect/>
                      </a:stretch>
                    </p:blipFill>
                    <p:spPr bwMode="auto">
                      <a:xfrm>
                        <a:off x="422275" y="1620838"/>
                        <a:ext cx="8469313" cy="4160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321523" y="5799853"/>
            <a:ext cx="1529586" cy="246221"/>
          </a:xfrm>
          <a:prstGeom prst="rect">
            <a:avLst/>
          </a:prstGeom>
          <a:noFill/>
        </p:spPr>
        <p:txBody>
          <a:bodyPr wrap="none" rtlCol="0">
            <a:spAutoFit/>
          </a:bodyPr>
          <a:lstStyle/>
          <a:p>
            <a:pPr>
              <a:spcBef>
                <a:spcPts val="300"/>
              </a:spcBef>
            </a:pPr>
            <a:r>
              <a:rPr lang="sv-SE" sz="1000" dirty="0" smtClean="0">
                <a:solidFill>
                  <a:schemeClr val="tx2"/>
                </a:solidFill>
                <a:latin typeface="+mj-lt"/>
                <a:ea typeface="+mj-ea"/>
                <a:cs typeface="+mj-cs"/>
              </a:rPr>
              <a:t>Budget plan details: </a:t>
            </a:r>
            <a:r>
              <a:rPr lang="sv-SE" sz="1000" dirty="0" smtClean="0">
                <a:solidFill>
                  <a:srgbClr val="0070C0"/>
                </a:solidFill>
                <a:latin typeface="+mj-lt"/>
                <a:ea typeface="+mj-ea"/>
                <a:cs typeface="+mj-cs"/>
              </a:rPr>
              <a:t>link</a:t>
            </a:r>
          </a:p>
        </p:txBody>
      </p:sp>
      <p:sp>
        <p:nvSpPr>
          <p:cNvPr id="5" name="Date Placeholder 4"/>
          <p:cNvSpPr>
            <a:spLocks noGrp="1"/>
          </p:cNvSpPr>
          <p:nvPr>
            <p:ph type="dt" sz="half" idx="12"/>
          </p:nvPr>
        </p:nvSpPr>
        <p:spPr/>
        <p:txBody>
          <a:bodyPr/>
          <a:lstStyle/>
          <a:p>
            <a:fld id="{D595AB13-27F7-4AEE-BA52-E0E09A3DADCC}" type="datetime1">
              <a:rPr lang="en-GB" smtClean="0">
                <a:solidFill>
                  <a:srgbClr val="000000"/>
                </a:solidFill>
              </a:rPr>
              <a:t>12/01/2017</a:t>
            </a:fld>
            <a:endParaRPr lang="en-US" dirty="0">
              <a:solidFill>
                <a:srgbClr val="000000"/>
              </a:solidFill>
            </a:endParaRPr>
          </a:p>
        </p:txBody>
      </p:sp>
    </p:spTree>
    <p:extLst>
      <p:ext uri="{BB962C8B-B14F-4D97-AF65-F5344CB8AC3E}">
        <p14:creationId xmlns:p14="http://schemas.microsoft.com/office/powerpoint/2010/main" val="34076545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3</a:t>
            </a:fld>
            <a:endParaRPr lang="en-US" dirty="0">
              <a:solidFill>
                <a:srgbClr val="000000"/>
              </a:solidFill>
            </a:endParaRPr>
          </a:p>
        </p:txBody>
      </p:sp>
      <p:sp>
        <p:nvSpPr>
          <p:cNvPr id="6" name="Rectangle 5"/>
          <p:cNvSpPr txBox="1">
            <a:spLocks noChangeArrowheads="1"/>
          </p:cNvSpPr>
          <p:nvPr/>
        </p:nvSpPr>
        <p:spPr bwMode="auto">
          <a:xfrm>
            <a:off x="211349" y="1289178"/>
            <a:ext cx="1578769"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l" rtl="0" fontAlgn="base">
              <a:lnSpc>
                <a:spcPct val="90000"/>
              </a:lnSpc>
              <a:spcBef>
                <a:spcPct val="0"/>
              </a:spcBef>
              <a:spcAft>
                <a:spcPct val="0"/>
              </a:spcAft>
              <a:defRPr sz="2400" b="1">
                <a:solidFill>
                  <a:schemeClr val="tx2"/>
                </a:solidFill>
                <a:latin typeface="+mj-lt"/>
                <a:ea typeface="+mj-ea"/>
                <a:cs typeface="+mj-cs"/>
              </a:defRPr>
            </a:lvl1pPr>
            <a:lvl2pPr algn="l" rtl="0" fontAlgn="base">
              <a:lnSpc>
                <a:spcPct val="90000"/>
              </a:lnSpc>
              <a:spcBef>
                <a:spcPct val="0"/>
              </a:spcBef>
              <a:spcAft>
                <a:spcPct val="0"/>
              </a:spcAft>
              <a:defRPr sz="3200" b="1">
                <a:solidFill>
                  <a:schemeClr val="tx2"/>
                </a:solidFill>
                <a:latin typeface="Arial" charset="0"/>
              </a:defRPr>
            </a:lvl2pPr>
            <a:lvl3pPr algn="l" rtl="0" fontAlgn="base">
              <a:lnSpc>
                <a:spcPct val="90000"/>
              </a:lnSpc>
              <a:spcBef>
                <a:spcPct val="0"/>
              </a:spcBef>
              <a:spcAft>
                <a:spcPct val="0"/>
              </a:spcAft>
              <a:defRPr sz="3200" b="1">
                <a:solidFill>
                  <a:schemeClr val="tx2"/>
                </a:solidFill>
                <a:latin typeface="Arial" charset="0"/>
              </a:defRPr>
            </a:lvl3pPr>
            <a:lvl4pPr algn="l" rtl="0" fontAlgn="base">
              <a:lnSpc>
                <a:spcPct val="90000"/>
              </a:lnSpc>
              <a:spcBef>
                <a:spcPct val="0"/>
              </a:spcBef>
              <a:spcAft>
                <a:spcPct val="0"/>
              </a:spcAft>
              <a:defRPr sz="3200" b="1">
                <a:solidFill>
                  <a:schemeClr val="tx2"/>
                </a:solidFill>
                <a:latin typeface="Arial" charset="0"/>
              </a:defRPr>
            </a:lvl4pPr>
            <a:lvl5pPr algn="l" rtl="0" fontAlgn="base">
              <a:lnSpc>
                <a:spcPct val="90000"/>
              </a:lnSpc>
              <a:spcBef>
                <a:spcPct val="0"/>
              </a:spcBef>
              <a:spcAft>
                <a:spcPct val="0"/>
              </a:spcAft>
              <a:defRPr sz="3200" b="1">
                <a:solidFill>
                  <a:schemeClr val="tx2"/>
                </a:solidFill>
                <a:latin typeface="Arial" charset="0"/>
              </a:defRPr>
            </a:lvl5pPr>
            <a:lvl6pPr marL="457200" algn="l" rtl="0" fontAlgn="base">
              <a:lnSpc>
                <a:spcPct val="90000"/>
              </a:lnSpc>
              <a:spcBef>
                <a:spcPct val="0"/>
              </a:spcBef>
              <a:spcAft>
                <a:spcPct val="0"/>
              </a:spcAft>
              <a:defRPr sz="3200" b="1">
                <a:solidFill>
                  <a:schemeClr val="tx2"/>
                </a:solidFill>
                <a:latin typeface="Arial" charset="0"/>
              </a:defRPr>
            </a:lvl6pPr>
            <a:lvl7pPr marL="914400" algn="l" rtl="0" fontAlgn="base">
              <a:lnSpc>
                <a:spcPct val="90000"/>
              </a:lnSpc>
              <a:spcBef>
                <a:spcPct val="0"/>
              </a:spcBef>
              <a:spcAft>
                <a:spcPct val="0"/>
              </a:spcAft>
              <a:defRPr sz="3200" b="1">
                <a:solidFill>
                  <a:schemeClr val="tx2"/>
                </a:solidFill>
                <a:latin typeface="Arial" charset="0"/>
              </a:defRPr>
            </a:lvl7pPr>
            <a:lvl8pPr marL="1371600" algn="l" rtl="0" fontAlgn="base">
              <a:lnSpc>
                <a:spcPct val="90000"/>
              </a:lnSpc>
              <a:spcBef>
                <a:spcPct val="0"/>
              </a:spcBef>
              <a:spcAft>
                <a:spcPct val="0"/>
              </a:spcAft>
              <a:defRPr sz="3200" b="1">
                <a:solidFill>
                  <a:schemeClr val="tx2"/>
                </a:solidFill>
                <a:latin typeface="Arial" charset="0"/>
              </a:defRPr>
            </a:lvl8pPr>
            <a:lvl9pPr marL="1828800" algn="l" rtl="0" fontAlgn="base">
              <a:lnSpc>
                <a:spcPct val="90000"/>
              </a:lnSpc>
              <a:spcBef>
                <a:spcPct val="0"/>
              </a:spcBef>
              <a:spcAft>
                <a:spcPct val="0"/>
              </a:spcAft>
              <a:defRPr sz="3200" b="1">
                <a:solidFill>
                  <a:schemeClr val="tx2"/>
                </a:solidFill>
                <a:latin typeface="Arial" charset="0"/>
              </a:defRPr>
            </a:lvl9pPr>
          </a:lstStyle>
          <a:p>
            <a:pPr algn="ctr"/>
            <a:r>
              <a:rPr lang="en-US" dirty="0" smtClean="0"/>
              <a:t>Content</a:t>
            </a:r>
            <a:endParaRPr lang="en-US" dirty="0"/>
          </a:p>
        </p:txBody>
      </p:sp>
      <p:sp>
        <p:nvSpPr>
          <p:cNvPr id="7" name="Rectangle 6"/>
          <p:cNvSpPr>
            <a:spLocks noChangeArrowheads="1"/>
          </p:cNvSpPr>
          <p:nvPr/>
        </p:nvSpPr>
        <p:spPr bwMode="auto">
          <a:xfrm>
            <a:off x="1885438" y="1276456"/>
            <a:ext cx="7006150" cy="353899"/>
          </a:xfrm>
          <a:prstGeom prst="rect">
            <a:avLst/>
          </a:prstGeom>
          <a:solidFill>
            <a:srgbClr val="E2E0D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lIns="91393" tIns="45698" rIns="91393" bIns="45698" anchor="ctr">
            <a:spAutoFit/>
          </a:bodyPr>
          <a:lstStyle/>
          <a:p>
            <a:pPr algn="ctr" eaLnBrk="0" hangingPunct="0">
              <a:spcBef>
                <a:spcPct val="0"/>
              </a:spcBef>
            </a:pPr>
            <a:endParaRPr lang="en-US" sz="1700" dirty="0"/>
          </a:p>
        </p:txBody>
      </p:sp>
      <p:sp>
        <p:nvSpPr>
          <p:cNvPr id="8" name="Text Box 4"/>
          <p:cNvSpPr txBox="1">
            <a:spLocks noChangeArrowheads="1"/>
          </p:cNvSpPr>
          <p:nvPr/>
        </p:nvSpPr>
        <p:spPr bwMode="auto">
          <a:xfrm>
            <a:off x="2036252" y="1277985"/>
            <a:ext cx="6703844" cy="2862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1393" tIns="45698" rIns="91393" bIns="45698">
            <a:spAutoFit/>
          </a:bodyPr>
          <a:lstStyle>
            <a:lvl1pPr marL="457200" indent="-457200" defTabSz="241300">
              <a:spcBef>
                <a:spcPct val="0"/>
              </a:spcBef>
              <a:defRPr sz="2400">
                <a:solidFill>
                  <a:schemeClr val="tx1"/>
                </a:solidFill>
                <a:latin typeface="Times New Roman" pitchFamily="18" charset="0"/>
              </a:defRPr>
            </a:lvl1pPr>
            <a:lvl2pPr marL="914400" indent="-458788" defTabSz="241300">
              <a:spcBef>
                <a:spcPct val="0"/>
              </a:spcBef>
              <a:defRPr sz="2400">
                <a:solidFill>
                  <a:schemeClr val="tx1"/>
                </a:solidFill>
                <a:latin typeface="Times New Roman" pitchFamily="18" charset="0"/>
              </a:defRPr>
            </a:lvl2pPr>
            <a:lvl3pPr marL="1371600" indent="-457200" defTabSz="241300">
              <a:spcBef>
                <a:spcPct val="0"/>
              </a:spcBef>
              <a:defRPr sz="2400">
                <a:solidFill>
                  <a:schemeClr val="tx1"/>
                </a:solidFill>
                <a:latin typeface="Times New Roman" pitchFamily="18" charset="0"/>
              </a:defRPr>
            </a:lvl3pPr>
            <a:lvl4pPr marL="1827213" indent="-457200" defTabSz="241300">
              <a:spcBef>
                <a:spcPct val="0"/>
              </a:spcBef>
              <a:defRPr sz="2400">
                <a:solidFill>
                  <a:schemeClr val="tx1"/>
                </a:solidFill>
                <a:latin typeface="Times New Roman" pitchFamily="18" charset="0"/>
              </a:defRPr>
            </a:lvl4pPr>
            <a:lvl5pPr marL="2286000" indent="-457200" defTabSz="241300">
              <a:spcBef>
                <a:spcPct val="0"/>
              </a:spcBef>
              <a:defRPr sz="2400">
                <a:solidFill>
                  <a:schemeClr val="tx1"/>
                </a:solidFill>
                <a:latin typeface="Times New Roman" pitchFamily="18" charset="0"/>
              </a:defRPr>
            </a:lvl5pPr>
            <a:lvl6pPr marL="2743200" indent="-457200" defTabSz="241300" fontAlgn="base">
              <a:spcBef>
                <a:spcPct val="0"/>
              </a:spcBef>
              <a:spcAft>
                <a:spcPct val="0"/>
              </a:spcAft>
              <a:defRPr sz="2400">
                <a:solidFill>
                  <a:schemeClr val="tx1"/>
                </a:solidFill>
                <a:latin typeface="Times New Roman" pitchFamily="18" charset="0"/>
              </a:defRPr>
            </a:lvl6pPr>
            <a:lvl7pPr marL="3200400" indent="-457200" defTabSz="241300" fontAlgn="base">
              <a:spcBef>
                <a:spcPct val="0"/>
              </a:spcBef>
              <a:spcAft>
                <a:spcPct val="0"/>
              </a:spcAft>
              <a:defRPr sz="2400">
                <a:solidFill>
                  <a:schemeClr val="tx1"/>
                </a:solidFill>
                <a:latin typeface="Times New Roman" pitchFamily="18" charset="0"/>
              </a:defRPr>
            </a:lvl7pPr>
            <a:lvl8pPr marL="3657600" indent="-457200" defTabSz="241300" fontAlgn="base">
              <a:spcBef>
                <a:spcPct val="0"/>
              </a:spcBef>
              <a:spcAft>
                <a:spcPct val="0"/>
              </a:spcAft>
              <a:defRPr sz="2400">
                <a:solidFill>
                  <a:schemeClr val="tx1"/>
                </a:solidFill>
                <a:latin typeface="Times New Roman" pitchFamily="18" charset="0"/>
              </a:defRPr>
            </a:lvl8pPr>
            <a:lvl9pPr marL="4114800" indent="-457200" defTabSz="241300" fontAlgn="base">
              <a:spcBef>
                <a:spcPct val="0"/>
              </a:spcBef>
              <a:spcAft>
                <a:spcPct val="0"/>
              </a:spcAft>
              <a:defRPr sz="2400">
                <a:solidFill>
                  <a:schemeClr val="tx1"/>
                </a:solidFill>
                <a:latin typeface="Times New Roman" pitchFamily="18" charset="0"/>
              </a:defRPr>
            </a:lvl9pPr>
          </a:lstStyle>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Management summary and Status report </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Business </a:t>
            </a:r>
            <a:r>
              <a:rPr lang="en-US" sz="1800" b="1" kern="0" dirty="0">
                <a:solidFill>
                  <a:srgbClr val="616161"/>
                </a:solidFill>
                <a:latin typeface="Arial" charset="0"/>
                <a:cs typeface="Arial" charset="0"/>
              </a:rPr>
              <a:t>Objectives </a:t>
            </a:r>
            <a:r>
              <a:rPr lang="en-US" sz="1800" b="1" kern="0" dirty="0" smtClean="0">
                <a:solidFill>
                  <a:srgbClr val="616161"/>
                </a:solidFill>
                <a:latin typeface="Arial" charset="0"/>
                <a:cs typeface="Arial" charset="0"/>
              </a:rPr>
              <a:t>Management</a:t>
            </a:r>
            <a:endParaRPr lang="en-US" sz="1800" b="1" kern="0" dirty="0">
              <a:solidFill>
                <a:srgbClr val="616161"/>
              </a:solidFill>
              <a:latin typeface="Arial" charset="0"/>
              <a:cs typeface="Arial" charset="0"/>
            </a:endParaRP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Solution Management</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Business </a:t>
            </a:r>
            <a:r>
              <a:rPr lang="en-US" sz="1800" b="1" kern="0" dirty="0">
                <a:solidFill>
                  <a:srgbClr val="616161"/>
                </a:solidFill>
                <a:latin typeface="Arial" charset="0"/>
                <a:cs typeface="Arial" charset="0"/>
              </a:rPr>
              <a:t>Change Management </a:t>
            </a:r>
            <a:endParaRPr lang="en-US" sz="1800" b="1" kern="0" dirty="0" smtClean="0">
              <a:solidFill>
                <a:srgbClr val="616161"/>
              </a:solidFill>
              <a:latin typeface="Arial" charset="0"/>
              <a:cs typeface="Arial" charset="0"/>
            </a:endParaRP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Project </a:t>
            </a:r>
            <a:r>
              <a:rPr lang="en-US" sz="1800" b="1" kern="0" dirty="0">
                <a:solidFill>
                  <a:srgbClr val="616161"/>
                </a:solidFill>
                <a:latin typeface="Arial" charset="0"/>
                <a:cs typeface="Arial" charset="0"/>
              </a:rPr>
              <a:t>Control	</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Decisions</a:t>
            </a:r>
            <a:r>
              <a:rPr lang="en-US" sz="1800" b="1" kern="0" dirty="0">
                <a:solidFill>
                  <a:srgbClr val="616161"/>
                </a:solidFill>
                <a:latin typeface="Arial" charset="0"/>
                <a:cs typeface="Arial" charset="0"/>
              </a:rPr>
              <a:t>	</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Appendix</a:t>
            </a:r>
            <a:endParaRPr lang="en-US" sz="1700" b="1" dirty="0">
              <a:solidFill>
                <a:schemeClr val="tx2"/>
              </a:solidFill>
              <a:latin typeface="Arial" charset="0"/>
              <a:cs typeface="Arial" charset="0"/>
            </a:endParaRPr>
          </a:p>
        </p:txBody>
      </p:sp>
      <p:sp>
        <p:nvSpPr>
          <p:cNvPr id="9" name="Line 6"/>
          <p:cNvSpPr>
            <a:spLocks noChangeShapeType="1"/>
          </p:cNvSpPr>
          <p:nvPr/>
        </p:nvSpPr>
        <p:spPr bwMode="auto">
          <a:xfrm flipH="1">
            <a:off x="1885439" y="1277983"/>
            <a:ext cx="0" cy="28622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fr-FR" dirty="0"/>
          </a:p>
        </p:txBody>
      </p:sp>
      <p:sp>
        <p:nvSpPr>
          <p:cNvPr id="2" name="Date Placeholder 1"/>
          <p:cNvSpPr>
            <a:spLocks noGrp="1"/>
          </p:cNvSpPr>
          <p:nvPr>
            <p:ph type="dt" sz="half" idx="12"/>
          </p:nvPr>
        </p:nvSpPr>
        <p:spPr/>
        <p:txBody>
          <a:bodyPr/>
          <a:lstStyle/>
          <a:p>
            <a:fld id="{E7B0EEC4-2791-48F0-89B4-EF1BFEF43D1B}" type="datetime1">
              <a:rPr lang="en-GB" smtClean="0">
                <a:solidFill>
                  <a:srgbClr val="000000"/>
                </a:solidFill>
              </a:rPr>
              <a:t>12/01/2017</a:t>
            </a:fld>
            <a:endParaRPr lang="en-US" dirty="0">
              <a:solidFill>
                <a:srgbClr val="000000"/>
              </a:solidFill>
            </a:endParaRPr>
          </a:p>
        </p:txBody>
      </p:sp>
    </p:spTree>
    <p:extLst>
      <p:ext uri="{BB962C8B-B14F-4D97-AF65-F5344CB8AC3E}">
        <p14:creationId xmlns:p14="http://schemas.microsoft.com/office/powerpoint/2010/main" val="1480462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30</a:t>
            </a:fld>
            <a:endParaRPr lang="en-US" dirty="0">
              <a:solidFill>
                <a:srgbClr val="000000"/>
              </a:solidFill>
            </a:endParaRPr>
          </a:p>
        </p:txBody>
      </p:sp>
      <p:sp>
        <p:nvSpPr>
          <p:cNvPr id="28" name="Title 4"/>
          <p:cNvSpPr txBox="1">
            <a:spLocks/>
          </p:cNvSpPr>
          <p:nvPr/>
        </p:nvSpPr>
        <p:spPr>
          <a:xfrm>
            <a:off x="306597" y="554668"/>
            <a:ext cx="8102842" cy="764599"/>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a:lstStyle>
          <a:p>
            <a:r>
              <a:rPr lang="sv-SE" sz="2400" dirty="0"/>
              <a:t>Project Quality Assurance </a:t>
            </a:r>
            <a:r>
              <a:rPr lang="sv-SE" sz="2400" dirty="0" smtClean="0"/>
              <a:t>status </a:t>
            </a:r>
            <a:endParaRPr lang="sv-SE" sz="2400" dirty="0">
              <a:solidFill>
                <a:srgbClr val="FF0000"/>
              </a:solidFill>
              <a:cs typeface="Arial" charset="0"/>
            </a:endParaRPr>
          </a:p>
        </p:txBody>
      </p:sp>
      <p:sp>
        <p:nvSpPr>
          <p:cNvPr id="29" name="Content Placeholder 8"/>
          <p:cNvSpPr txBox="1">
            <a:spLocks/>
          </p:cNvSpPr>
          <p:nvPr/>
        </p:nvSpPr>
        <p:spPr bwMode="auto">
          <a:xfrm>
            <a:off x="307975" y="1173163"/>
            <a:ext cx="8420100" cy="157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fontAlgn="base">
              <a:spcBef>
                <a:spcPct val="40000"/>
              </a:spcBef>
              <a:spcAft>
                <a:spcPct val="0"/>
              </a:spcAft>
              <a:buClr>
                <a:schemeClr val="tx2"/>
              </a:buClr>
              <a:buFont typeface="Symbol" pitchFamily="18" charset="2"/>
              <a:buNone/>
              <a:defRPr sz="1800">
                <a:solidFill>
                  <a:schemeClr val="tx1"/>
                </a:solidFill>
                <a:latin typeface="+mn-lt"/>
                <a:ea typeface="+mn-ea"/>
                <a:cs typeface="+mn-cs"/>
              </a:defRPr>
            </a:lvl1pPr>
            <a:lvl2pPr marL="560388" indent="-234950" algn="l" rtl="0" fontAlgn="base">
              <a:spcBef>
                <a:spcPct val="40000"/>
              </a:spcBef>
              <a:spcAft>
                <a:spcPct val="0"/>
              </a:spcAft>
              <a:buClr>
                <a:schemeClr val="tx2"/>
              </a:buClr>
              <a:buChar char="–"/>
              <a:defRPr sz="1400">
                <a:solidFill>
                  <a:schemeClr val="tx1"/>
                </a:solidFill>
                <a:latin typeface="+mn-lt"/>
              </a:defRPr>
            </a:lvl2pPr>
            <a:lvl3pPr marL="860425" indent="-207963" algn="l" rtl="0" fontAlgn="base">
              <a:spcBef>
                <a:spcPct val="40000"/>
              </a:spcBef>
              <a:spcAft>
                <a:spcPct val="0"/>
              </a:spcAft>
              <a:buClr>
                <a:schemeClr val="tx2"/>
              </a:buClr>
              <a:buSzPct val="110000"/>
              <a:buFont typeface="Wingdings" pitchFamily="2" charset="2"/>
              <a:buChar char="Ø"/>
              <a:defRPr sz="1200">
                <a:solidFill>
                  <a:schemeClr val="tx1"/>
                </a:solidFill>
                <a:latin typeface="+mn-lt"/>
              </a:defRPr>
            </a:lvl3pPr>
            <a:lvl4pPr marL="1109663" indent="-182563" algn="l" rtl="0" fontAlgn="base">
              <a:spcBef>
                <a:spcPct val="40000"/>
              </a:spcBef>
              <a:spcAft>
                <a:spcPct val="0"/>
              </a:spcAft>
              <a:buClr>
                <a:schemeClr val="tx2"/>
              </a:buClr>
              <a:buFont typeface="Arial" pitchFamily="34" charset="0"/>
              <a:buChar char="•"/>
              <a:defRPr sz="1100">
                <a:solidFill>
                  <a:schemeClr val="tx1"/>
                </a:solidFill>
                <a:latin typeface="+mn-lt"/>
              </a:defRPr>
            </a:lvl4pPr>
            <a:lvl5pPr marL="1382713" indent="-195263" algn="l" rtl="0" fontAlgn="base">
              <a:spcBef>
                <a:spcPct val="40000"/>
              </a:spcBef>
              <a:spcAft>
                <a:spcPct val="0"/>
              </a:spcAft>
              <a:buClr>
                <a:schemeClr val="tx2"/>
              </a:buClr>
              <a:buChar char="»"/>
              <a:defRPr sz="1100">
                <a:solidFill>
                  <a:schemeClr val="tx1"/>
                </a:solidFill>
                <a:latin typeface="+mn-lt"/>
              </a:defRPr>
            </a:lvl5pPr>
            <a:lvl6pPr marL="1839913" indent="-195263" algn="l" rtl="0" fontAlgn="base">
              <a:spcBef>
                <a:spcPct val="40000"/>
              </a:spcBef>
              <a:spcAft>
                <a:spcPct val="0"/>
              </a:spcAft>
              <a:buClr>
                <a:schemeClr val="tx2"/>
              </a:buClr>
              <a:buChar char="»"/>
              <a:defRPr sz="2000">
                <a:solidFill>
                  <a:schemeClr val="tx1"/>
                </a:solidFill>
                <a:latin typeface="+mn-lt"/>
              </a:defRPr>
            </a:lvl6pPr>
            <a:lvl7pPr marL="2297113" indent="-195263" algn="l" rtl="0" fontAlgn="base">
              <a:spcBef>
                <a:spcPct val="40000"/>
              </a:spcBef>
              <a:spcAft>
                <a:spcPct val="0"/>
              </a:spcAft>
              <a:buClr>
                <a:schemeClr val="tx2"/>
              </a:buClr>
              <a:buChar char="»"/>
              <a:defRPr sz="2000">
                <a:solidFill>
                  <a:schemeClr val="tx1"/>
                </a:solidFill>
                <a:latin typeface="+mn-lt"/>
              </a:defRPr>
            </a:lvl7pPr>
            <a:lvl8pPr marL="2754313" indent="-195263" algn="l" rtl="0" fontAlgn="base">
              <a:spcBef>
                <a:spcPct val="40000"/>
              </a:spcBef>
              <a:spcAft>
                <a:spcPct val="0"/>
              </a:spcAft>
              <a:buClr>
                <a:schemeClr val="tx2"/>
              </a:buClr>
              <a:buChar char="»"/>
              <a:defRPr sz="2000">
                <a:solidFill>
                  <a:schemeClr val="tx1"/>
                </a:solidFill>
                <a:latin typeface="+mn-lt"/>
              </a:defRPr>
            </a:lvl8pPr>
            <a:lvl9pPr marL="3211513" indent="-195263" algn="l" rtl="0" fontAlgn="base">
              <a:spcBef>
                <a:spcPct val="40000"/>
              </a:spcBef>
              <a:spcAft>
                <a:spcPct val="0"/>
              </a:spcAft>
              <a:buClr>
                <a:schemeClr val="tx2"/>
              </a:buClr>
              <a:buChar char="»"/>
              <a:defRPr sz="2000">
                <a:solidFill>
                  <a:schemeClr val="tx1"/>
                </a:solidFill>
                <a:latin typeface="+mn-lt"/>
              </a:defRPr>
            </a:lvl9pPr>
          </a:lstStyle>
          <a:p>
            <a:pPr marL="266700" indent="-266700" algn="l">
              <a:buFont typeface="Wingdings" panose="05000000000000000000" pitchFamily="2" charset="2"/>
              <a:buChar char="§"/>
            </a:pPr>
            <a:r>
              <a:rPr lang="en-GB" sz="1600" dirty="0"/>
              <a:t>CIG - Project QA Start-up meeting </a:t>
            </a:r>
            <a:r>
              <a:rPr lang="en-GB" sz="1600" dirty="0" smtClean="0"/>
              <a:t>performed: No </a:t>
            </a:r>
            <a:endParaRPr lang="en-US" sz="1600" b="1" dirty="0">
              <a:solidFill>
                <a:srgbClr val="C00000"/>
              </a:solidFill>
            </a:endParaRPr>
          </a:p>
          <a:p>
            <a:pPr algn="l" eaLnBrk="1" hangingPunct="1"/>
            <a:endParaRPr lang="en-US" sz="1600" dirty="0" smtClean="0"/>
          </a:p>
          <a:p>
            <a:pPr algn="l" eaLnBrk="1" hangingPunct="1"/>
            <a:endParaRPr lang="en-US" sz="1600" dirty="0"/>
          </a:p>
          <a:p>
            <a:pPr algn="l" eaLnBrk="1" hangingPunct="1"/>
            <a:endParaRPr lang="en-US" sz="1600" dirty="0" smtClean="0"/>
          </a:p>
          <a:p>
            <a:pPr algn="l" eaLnBrk="1" hangingPunct="1"/>
            <a:endParaRPr lang="en-US" sz="1600" kern="0" dirty="0" smtClean="0"/>
          </a:p>
          <a:p>
            <a:pPr algn="l" eaLnBrk="1" hangingPunct="1"/>
            <a:endParaRPr lang="en-US" sz="1600" kern="0" dirty="0"/>
          </a:p>
        </p:txBody>
      </p:sp>
      <p:sp>
        <p:nvSpPr>
          <p:cNvPr id="30" name="TextBox 9"/>
          <p:cNvSpPr txBox="1"/>
          <p:nvPr/>
        </p:nvSpPr>
        <p:spPr>
          <a:xfrm>
            <a:off x="317500" y="5797592"/>
            <a:ext cx="1773242" cy="246221"/>
          </a:xfrm>
          <a:prstGeom prst="rect">
            <a:avLst/>
          </a:prstGeom>
          <a:noFill/>
        </p:spPr>
        <p:txBody>
          <a:bodyPr wrap="none" rtlCol="0">
            <a:spAutoFit/>
          </a:bodyPr>
          <a:lstStyle/>
          <a:p>
            <a:pPr>
              <a:spcBef>
                <a:spcPts val="300"/>
              </a:spcBef>
            </a:pPr>
            <a:r>
              <a:rPr lang="sv-SE" sz="1000" dirty="0" smtClean="0">
                <a:solidFill>
                  <a:schemeClr val="tx2"/>
                </a:solidFill>
              </a:rPr>
              <a:t>Project Assurance Plan: </a:t>
            </a:r>
            <a:r>
              <a:rPr lang="sv-SE" sz="1000" dirty="0">
                <a:solidFill>
                  <a:srgbClr val="0070C0"/>
                </a:solidFill>
              </a:rPr>
              <a:t>link</a:t>
            </a:r>
          </a:p>
        </p:txBody>
      </p:sp>
      <p:sp>
        <p:nvSpPr>
          <p:cNvPr id="32" name="Rectangle 11"/>
          <p:cNvSpPr>
            <a:spLocks noChangeArrowheads="1"/>
          </p:cNvSpPr>
          <p:nvPr/>
        </p:nvSpPr>
        <p:spPr bwMode="auto">
          <a:xfrm rot="10800000" flipV="1">
            <a:off x="413808" y="1267355"/>
            <a:ext cx="140677" cy="152400"/>
          </a:xfrm>
          <a:prstGeom prst="rect">
            <a:avLst/>
          </a:prstGeom>
          <a:solidFill>
            <a:srgbClr val="FFFF99"/>
          </a:solidFill>
          <a:ln w="12700" algn="ctr">
            <a:solidFill>
              <a:srgbClr val="FFC000"/>
            </a:solidFill>
            <a:miter lim="800000"/>
            <a:headEnd/>
            <a:tailEnd/>
          </a:ln>
          <a:effectLst/>
          <a:extLst/>
        </p:spPr>
        <p:txBody>
          <a:bodyPr wrap="none" lIns="108000" tIns="72000" rIns="36000" bIns="0" anchor="ctr"/>
          <a:lstStyle/>
          <a:p>
            <a:pPr eaLnBrk="0" fontAlgn="base" hangingPunct="0">
              <a:spcBef>
                <a:spcPct val="50000"/>
              </a:spcBef>
              <a:spcAft>
                <a:spcPct val="0"/>
              </a:spcAft>
            </a:pPr>
            <a:endParaRPr lang="en-US" sz="1200" dirty="0">
              <a:solidFill>
                <a:srgbClr val="000000"/>
              </a:solidFill>
            </a:endParaRPr>
          </a:p>
        </p:txBody>
      </p:sp>
      <p:grpSp>
        <p:nvGrpSpPr>
          <p:cNvPr id="33" name="Grupp 32"/>
          <p:cNvGrpSpPr/>
          <p:nvPr/>
        </p:nvGrpSpPr>
        <p:grpSpPr>
          <a:xfrm>
            <a:off x="6046435" y="5797592"/>
            <a:ext cx="2932465" cy="246221"/>
            <a:chOff x="6046435" y="5797592"/>
            <a:chExt cx="2932465" cy="246221"/>
          </a:xfrm>
        </p:grpSpPr>
        <p:sp>
          <p:nvSpPr>
            <p:cNvPr id="34" name="Rectangle 14"/>
            <p:cNvSpPr>
              <a:spLocks noChangeArrowheads="1"/>
            </p:cNvSpPr>
            <p:nvPr/>
          </p:nvSpPr>
          <p:spPr bwMode="auto">
            <a:xfrm rot="10800000" flipV="1">
              <a:off x="8019886" y="5848350"/>
              <a:ext cx="140677" cy="152400"/>
            </a:xfrm>
            <a:prstGeom prst="rect">
              <a:avLst/>
            </a:prstGeom>
            <a:solidFill>
              <a:srgbClr val="A0DF81"/>
            </a:solidFill>
            <a:ln w="12700" algn="ctr">
              <a:solidFill>
                <a:srgbClr val="00B050"/>
              </a:solidFill>
              <a:miter lim="800000"/>
              <a:headEnd/>
              <a:tailEnd/>
            </a:ln>
            <a:effectLst/>
            <a:extLst>
              <a:ext uri="{AF507438-7753-43E0-B8FC-AC1667EBCBE1}">
                <a14:hiddenEffects xmlns:a14="http://schemas.microsoft.com/office/drawing/2010/main">
                  <a:effectLst>
                    <a:outerShdw dist="17961" dir="13500000" algn="ctr" rotWithShape="0">
                      <a:srgbClr val="000000"/>
                    </a:outerShdw>
                  </a:effectLst>
                </a14:hiddenEffects>
              </a:ext>
            </a:extLst>
          </p:spPr>
          <p:txBody>
            <a:bodyPr wrap="none" lIns="108000" tIns="72000" rIns="36000" bIns="0" anchor="ctr"/>
            <a:lstStyle/>
            <a:p>
              <a:pPr eaLnBrk="0" fontAlgn="base" hangingPunct="0">
                <a:spcBef>
                  <a:spcPct val="50000"/>
                </a:spcBef>
                <a:spcAft>
                  <a:spcPct val="0"/>
                </a:spcAft>
              </a:pPr>
              <a:endParaRPr lang="en-US" sz="1200" dirty="0">
                <a:solidFill>
                  <a:srgbClr val="000000"/>
                </a:solidFill>
              </a:endParaRPr>
            </a:p>
          </p:txBody>
        </p:sp>
        <p:sp>
          <p:nvSpPr>
            <p:cNvPr id="35" name="Rectangle 11"/>
            <p:cNvSpPr>
              <a:spLocks noChangeArrowheads="1"/>
            </p:cNvSpPr>
            <p:nvPr/>
          </p:nvSpPr>
          <p:spPr bwMode="auto">
            <a:xfrm rot="10800000" flipV="1">
              <a:off x="7038811" y="5848350"/>
              <a:ext cx="140677" cy="152400"/>
            </a:xfrm>
            <a:prstGeom prst="rect">
              <a:avLst/>
            </a:prstGeom>
            <a:solidFill>
              <a:srgbClr val="FFFF99"/>
            </a:solidFill>
            <a:ln w="12700" algn="ctr">
              <a:solidFill>
                <a:srgbClr val="FFC000"/>
              </a:solidFill>
              <a:miter lim="800000"/>
              <a:headEnd/>
              <a:tailEnd/>
            </a:ln>
            <a:effectLst/>
            <a:extLst/>
          </p:spPr>
          <p:txBody>
            <a:bodyPr wrap="none" lIns="108000" tIns="72000" rIns="36000" bIns="0" anchor="ctr"/>
            <a:lstStyle/>
            <a:p>
              <a:pPr eaLnBrk="0" fontAlgn="base" hangingPunct="0">
                <a:spcBef>
                  <a:spcPct val="50000"/>
                </a:spcBef>
                <a:spcAft>
                  <a:spcPct val="0"/>
                </a:spcAft>
              </a:pPr>
              <a:endParaRPr lang="en-US" sz="1200" dirty="0">
                <a:solidFill>
                  <a:srgbClr val="000000"/>
                </a:solidFill>
              </a:endParaRPr>
            </a:p>
          </p:txBody>
        </p:sp>
        <p:sp>
          <p:nvSpPr>
            <p:cNvPr id="36" name="Rectangle 14"/>
            <p:cNvSpPr>
              <a:spLocks noChangeArrowheads="1"/>
            </p:cNvSpPr>
            <p:nvPr/>
          </p:nvSpPr>
          <p:spPr bwMode="auto">
            <a:xfrm rot="10800000" flipV="1">
              <a:off x="6046435" y="5848350"/>
              <a:ext cx="140677" cy="152400"/>
            </a:xfrm>
            <a:prstGeom prst="rect">
              <a:avLst/>
            </a:prstGeom>
            <a:solidFill>
              <a:srgbClr val="FF8F8F"/>
            </a:solidFill>
            <a:ln w="12700" algn="ctr">
              <a:solidFill>
                <a:srgbClr val="C21F3D"/>
              </a:solidFill>
              <a:miter lim="800000"/>
              <a:headEnd/>
              <a:tailEnd/>
            </a:ln>
            <a:effectLst/>
            <a:extLst/>
          </p:spPr>
          <p:txBody>
            <a:bodyPr wrap="none" lIns="108000" tIns="72000" rIns="36000" bIns="0" anchor="ctr"/>
            <a:lstStyle/>
            <a:p>
              <a:pPr eaLnBrk="0" fontAlgn="base" hangingPunct="0">
                <a:spcBef>
                  <a:spcPct val="50000"/>
                </a:spcBef>
                <a:spcAft>
                  <a:spcPct val="0"/>
                </a:spcAft>
              </a:pPr>
              <a:endParaRPr lang="en-US" sz="1200" dirty="0">
                <a:solidFill>
                  <a:srgbClr val="000000"/>
                </a:solidFill>
              </a:endParaRPr>
            </a:p>
          </p:txBody>
        </p:sp>
        <p:sp>
          <p:nvSpPr>
            <p:cNvPr id="37" name="TextBox 9"/>
            <p:cNvSpPr txBox="1"/>
            <p:nvPr/>
          </p:nvSpPr>
          <p:spPr>
            <a:xfrm>
              <a:off x="6173435" y="5797592"/>
              <a:ext cx="824265" cy="246221"/>
            </a:xfrm>
            <a:prstGeom prst="rect">
              <a:avLst/>
            </a:prstGeom>
            <a:noFill/>
          </p:spPr>
          <p:txBody>
            <a:bodyPr wrap="none" rtlCol="0">
              <a:spAutoFit/>
            </a:bodyPr>
            <a:lstStyle/>
            <a:p>
              <a:pPr>
                <a:spcBef>
                  <a:spcPts val="300"/>
                </a:spcBef>
              </a:pPr>
              <a:r>
                <a:rPr lang="en-US" sz="1000" dirty="0" smtClean="0">
                  <a:solidFill>
                    <a:schemeClr val="tx2"/>
                  </a:solidFill>
                </a:rPr>
                <a:t>Description</a:t>
              </a:r>
              <a:endParaRPr lang="en-US" sz="1000" dirty="0">
                <a:solidFill>
                  <a:srgbClr val="0070C0"/>
                </a:solidFill>
              </a:endParaRPr>
            </a:p>
          </p:txBody>
        </p:sp>
        <p:sp>
          <p:nvSpPr>
            <p:cNvPr id="38" name="TextBox 9"/>
            <p:cNvSpPr txBox="1"/>
            <p:nvPr/>
          </p:nvSpPr>
          <p:spPr>
            <a:xfrm>
              <a:off x="7164035" y="5797592"/>
              <a:ext cx="824265" cy="246221"/>
            </a:xfrm>
            <a:prstGeom prst="rect">
              <a:avLst/>
            </a:prstGeom>
            <a:noFill/>
          </p:spPr>
          <p:txBody>
            <a:bodyPr wrap="none" rtlCol="0">
              <a:spAutoFit/>
            </a:bodyPr>
            <a:lstStyle/>
            <a:p>
              <a:pPr>
                <a:spcBef>
                  <a:spcPts val="300"/>
                </a:spcBef>
              </a:pPr>
              <a:r>
                <a:rPr lang="en-US" sz="1000" dirty="0" smtClean="0">
                  <a:solidFill>
                    <a:schemeClr val="tx2"/>
                  </a:solidFill>
                </a:rPr>
                <a:t>Description</a:t>
              </a:r>
              <a:endParaRPr lang="en-US" sz="1000" dirty="0">
                <a:solidFill>
                  <a:srgbClr val="0070C0"/>
                </a:solidFill>
              </a:endParaRPr>
            </a:p>
          </p:txBody>
        </p:sp>
        <p:sp>
          <p:nvSpPr>
            <p:cNvPr id="39" name="TextBox 9"/>
            <p:cNvSpPr txBox="1"/>
            <p:nvPr/>
          </p:nvSpPr>
          <p:spPr>
            <a:xfrm>
              <a:off x="8154635" y="5797592"/>
              <a:ext cx="824265" cy="246221"/>
            </a:xfrm>
            <a:prstGeom prst="rect">
              <a:avLst/>
            </a:prstGeom>
            <a:noFill/>
          </p:spPr>
          <p:txBody>
            <a:bodyPr wrap="none" rtlCol="0">
              <a:spAutoFit/>
            </a:bodyPr>
            <a:lstStyle/>
            <a:p>
              <a:pPr>
                <a:spcBef>
                  <a:spcPts val="300"/>
                </a:spcBef>
              </a:pPr>
              <a:r>
                <a:rPr lang="en-US" sz="1000" dirty="0" smtClean="0">
                  <a:solidFill>
                    <a:schemeClr val="tx2"/>
                  </a:solidFill>
                </a:rPr>
                <a:t>Description</a:t>
              </a:r>
              <a:endParaRPr lang="en-US" sz="1000" dirty="0">
                <a:solidFill>
                  <a:srgbClr val="0070C0"/>
                </a:solidFill>
              </a:endParaRPr>
            </a:p>
          </p:txBody>
        </p:sp>
      </p:grpSp>
      <p:sp>
        <p:nvSpPr>
          <p:cNvPr id="2" name="Date Placeholder 1"/>
          <p:cNvSpPr>
            <a:spLocks noGrp="1"/>
          </p:cNvSpPr>
          <p:nvPr>
            <p:ph type="dt" sz="half" idx="12"/>
          </p:nvPr>
        </p:nvSpPr>
        <p:spPr/>
        <p:txBody>
          <a:bodyPr/>
          <a:lstStyle/>
          <a:p>
            <a:fld id="{C2C09B1B-6CE2-466D-98FB-D01C9D83B4D8}" type="datetime1">
              <a:rPr lang="en-GB" smtClean="0">
                <a:solidFill>
                  <a:srgbClr val="000000"/>
                </a:solidFill>
              </a:rPr>
              <a:t>12/01/2017</a:t>
            </a:fld>
            <a:endParaRPr lang="en-US" dirty="0">
              <a:solidFill>
                <a:srgbClr val="000000"/>
              </a:solidFill>
            </a:endParaRPr>
          </a:p>
        </p:txBody>
      </p:sp>
    </p:spTree>
    <p:extLst>
      <p:ext uri="{BB962C8B-B14F-4D97-AF65-F5344CB8AC3E}">
        <p14:creationId xmlns:p14="http://schemas.microsoft.com/office/powerpoint/2010/main" val="3927770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31</a:t>
            </a:fld>
            <a:endParaRPr lang="en-US" dirty="0">
              <a:solidFill>
                <a:srgbClr val="000000"/>
              </a:solidFill>
            </a:endParaRPr>
          </a:p>
        </p:txBody>
      </p:sp>
      <p:sp>
        <p:nvSpPr>
          <p:cNvPr id="6" name="Title 4"/>
          <p:cNvSpPr txBox="1">
            <a:spLocks/>
          </p:cNvSpPr>
          <p:nvPr/>
        </p:nvSpPr>
        <p:spPr>
          <a:xfrm>
            <a:off x="309320" y="545143"/>
            <a:ext cx="8582268" cy="764599"/>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a:lstStyle>
          <a:p>
            <a:r>
              <a:rPr lang="en-US" sz="2400" dirty="0"/>
              <a:t>Project </a:t>
            </a:r>
            <a:r>
              <a:rPr lang="en-US" sz="2400" dirty="0" smtClean="0"/>
              <a:t>Organization</a:t>
            </a:r>
            <a:endParaRPr lang="sv-SE" sz="2400" dirty="0">
              <a:cs typeface="Arial" charset="0"/>
            </a:endParaRPr>
          </a:p>
        </p:txBody>
      </p:sp>
      <p:sp>
        <p:nvSpPr>
          <p:cNvPr id="7" name="Content Placeholder 8"/>
          <p:cNvSpPr txBox="1">
            <a:spLocks/>
          </p:cNvSpPr>
          <p:nvPr/>
        </p:nvSpPr>
        <p:spPr bwMode="auto">
          <a:xfrm>
            <a:off x="304800" y="1171373"/>
            <a:ext cx="8586788" cy="4877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fontAlgn="base">
              <a:spcBef>
                <a:spcPct val="40000"/>
              </a:spcBef>
              <a:spcAft>
                <a:spcPct val="0"/>
              </a:spcAft>
              <a:buClr>
                <a:schemeClr val="tx2"/>
              </a:buClr>
              <a:buFont typeface="Symbol" pitchFamily="18" charset="2"/>
              <a:buNone/>
              <a:defRPr sz="1800">
                <a:solidFill>
                  <a:schemeClr val="tx1"/>
                </a:solidFill>
                <a:latin typeface="+mn-lt"/>
                <a:ea typeface="+mn-ea"/>
                <a:cs typeface="+mn-cs"/>
              </a:defRPr>
            </a:lvl1pPr>
            <a:lvl2pPr marL="560388" indent="-234950" algn="l" rtl="0" fontAlgn="base">
              <a:spcBef>
                <a:spcPct val="40000"/>
              </a:spcBef>
              <a:spcAft>
                <a:spcPct val="0"/>
              </a:spcAft>
              <a:buClr>
                <a:schemeClr val="tx2"/>
              </a:buClr>
              <a:buChar char="–"/>
              <a:defRPr sz="1400">
                <a:solidFill>
                  <a:schemeClr val="tx1"/>
                </a:solidFill>
                <a:latin typeface="+mn-lt"/>
              </a:defRPr>
            </a:lvl2pPr>
            <a:lvl3pPr marL="860425" indent="-207963" algn="l" rtl="0" fontAlgn="base">
              <a:spcBef>
                <a:spcPct val="40000"/>
              </a:spcBef>
              <a:spcAft>
                <a:spcPct val="0"/>
              </a:spcAft>
              <a:buClr>
                <a:schemeClr val="tx2"/>
              </a:buClr>
              <a:buSzPct val="110000"/>
              <a:buFont typeface="Wingdings" pitchFamily="2" charset="2"/>
              <a:buChar char="Ø"/>
              <a:defRPr sz="1200">
                <a:solidFill>
                  <a:schemeClr val="tx1"/>
                </a:solidFill>
                <a:latin typeface="+mn-lt"/>
              </a:defRPr>
            </a:lvl3pPr>
            <a:lvl4pPr marL="1109663" indent="-182563" algn="l" rtl="0" fontAlgn="base">
              <a:spcBef>
                <a:spcPct val="40000"/>
              </a:spcBef>
              <a:spcAft>
                <a:spcPct val="0"/>
              </a:spcAft>
              <a:buClr>
                <a:schemeClr val="tx2"/>
              </a:buClr>
              <a:buFont typeface="Arial" pitchFamily="34" charset="0"/>
              <a:buChar char="•"/>
              <a:defRPr sz="1100">
                <a:solidFill>
                  <a:schemeClr val="tx1"/>
                </a:solidFill>
                <a:latin typeface="+mn-lt"/>
              </a:defRPr>
            </a:lvl4pPr>
            <a:lvl5pPr marL="1382713" indent="-195263" algn="l" rtl="0" fontAlgn="base">
              <a:spcBef>
                <a:spcPct val="40000"/>
              </a:spcBef>
              <a:spcAft>
                <a:spcPct val="0"/>
              </a:spcAft>
              <a:buClr>
                <a:schemeClr val="tx2"/>
              </a:buClr>
              <a:buChar char="»"/>
              <a:defRPr sz="1100">
                <a:solidFill>
                  <a:schemeClr val="tx1"/>
                </a:solidFill>
                <a:latin typeface="+mn-lt"/>
              </a:defRPr>
            </a:lvl5pPr>
            <a:lvl6pPr marL="1839913" indent="-195263" algn="l" rtl="0" fontAlgn="base">
              <a:spcBef>
                <a:spcPct val="40000"/>
              </a:spcBef>
              <a:spcAft>
                <a:spcPct val="0"/>
              </a:spcAft>
              <a:buClr>
                <a:schemeClr val="tx2"/>
              </a:buClr>
              <a:buChar char="»"/>
              <a:defRPr sz="2000">
                <a:solidFill>
                  <a:schemeClr val="tx1"/>
                </a:solidFill>
                <a:latin typeface="+mn-lt"/>
              </a:defRPr>
            </a:lvl6pPr>
            <a:lvl7pPr marL="2297113" indent="-195263" algn="l" rtl="0" fontAlgn="base">
              <a:spcBef>
                <a:spcPct val="40000"/>
              </a:spcBef>
              <a:spcAft>
                <a:spcPct val="0"/>
              </a:spcAft>
              <a:buClr>
                <a:schemeClr val="tx2"/>
              </a:buClr>
              <a:buChar char="»"/>
              <a:defRPr sz="2000">
                <a:solidFill>
                  <a:schemeClr val="tx1"/>
                </a:solidFill>
                <a:latin typeface="+mn-lt"/>
              </a:defRPr>
            </a:lvl7pPr>
            <a:lvl8pPr marL="2754313" indent="-195263" algn="l" rtl="0" fontAlgn="base">
              <a:spcBef>
                <a:spcPct val="40000"/>
              </a:spcBef>
              <a:spcAft>
                <a:spcPct val="0"/>
              </a:spcAft>
              <a:buClr>
                <a:schemeClr val="tx2"/>
              </a:buClr>
              <a:buChar char="»"/>
              <a:defRPr sz="2000">
                <a:solidFill>
                  <a:schemeClr val="tx1"/>
                </a:solidFill>
                <a:latin typeface="+mn-lt"/>
              </a:defRPr>
            </a:lvl8pPr>
            <a:lvl9pPr marL="3211513" indent="-195263" algn="l" rtl="0" fontAlgn="base">
              <a:spcBef>
                <a:spcPct val="40000"/>
              </a:spcBef>
              <a:spcAft>
                <a:spcPct val="0"/>
              </a:spcAft>
              <a:buClr>
                <a:schemeClr val="tx2"/>
              </a:buClr>
              <a:buChar char="»"/>
              <a:defRPr sz="2000">
                <a:solidFill>
                  <a:schemeClr val="tx1"/>
                </a:solidFill>
                <a:latin typeface="+mn-lt"/>
              </a:defRPr>
            </a:lvl9pPr>
          </a:lstStyle>
          <a:p>
            <a:pPr marL="266700" indent="-266700" algn="l">
              <a:spcBef>
                <a:spcPts val="600"/>
              </a:spcBef>
              <a:spcAft>
                <a:spcPts val="0"/>
              </a:spcAft>
              <a:buFont typeface="Wingdings" panose="05000000000000000000" pitchFamily="2" charset="2"/>
              <a:buChar char="§"/>
            </a:pPr>
            <a:r>
              <a:rPr lang="en-GB" sz="1600" dirty="0" smtClean="0"/>
              <a:t>CPM</a:t>
            </a:r>
            <a:r>
              <a:rPr lang="en-GB" sz="1600" dirty="0"/>
              <a:t>: Martin Andersson</a:t>
            </a:r>
          </a:p>
          <a:p>
            <a:pPr marL="266700" indent="-266700" algn="l">
              <a:spcBef>
                <a:spcPts val="600"/>
              </a:spcBef>
              <a:spcAft>
                <a:spcPts val="0"/>
              </a:spcAft>
              <a:buFont typeface="Wingdings" panose="05000000000000000000" pitchFamily="2" charset="2"/>
              <a:buChar char="§"/>
            </a:pPr>
            <a:r>
              <a:rPr lang="en-GB" sz="1600" dirty="0"/>
              <a:t>Project team</a:t>
            </a:r>
            <a:r>
              <a:rPr lang="en-GB" sz="1600" dirty="0" smtClean="0"/>
              <a:t>:</a:t>
            </a:r>
          </a:p>
          <a:p>
            <a:pPr marL="566737" lvl="2" indent="-266700">
              <a:spcBef>
                <a:spcPts val="600"/>
              </a:spcBef>
              <a:spcAft>
                <a:spcPts val="0"/>
              </a:spcAft>
              <a:buFont typeface="Wingdings" panose="05000000000000000000" pitchFamily="2" charset="2"/>
              <a:buChar char="§"/>
            </a:pPr>
            <a:r>
              <a:rPr lang="en-GB" sz="1600" dirty="0"/>
              <a:t>Lead Architect: Per Lövdinger</a:t>
            </a:r>
          </a:p>
          <a:p>
            <a:pPr marL="542925" lvl="1" indent="-276225">
              <a:spcBef>
                <a:spcPts val="600"/>
              </a:spcBef>
              <a:spcAft>
                <a:spcPts val="0"/>
              </a:spcAft>
              <a:buFont typeface="Wingdings" panose="05000000000000000000" pitchFamily="2" charset="2"/>
              <a:buChar char="§"/>
            </a:pPr>
            <a:r>
              <a:rPr lang="en-GB" dirty="0" smtClean="0"/>
              <a:t>Business Analyst: TBD – Edge request to be placed</a:t>
            </a:r>
            <a:endParaRPr lang="en-GB" dirty="0"/>
          </a:p>
          <a:p>
            <a:pPr marL="542925" lvl="1" indent="-276225">
              <a:spcBef>
                <a:spcPts val="600"/>
              </a:spcBef>
              <a:spcAft>
                <a:spcPts val="0"/>
              </a:spcAft>
              <a:buFont typeface="Wingdings" panose="05000000000000000000" pitchFamily="2" charset="2"/>
              <a:buChar char="§"/>
            </a:pPr>
            <a:r>
              <a:rPr lang="en-GB" sz="1600" dirty="0"/>
              <a:t>IT</a:t>
            </a:r>
            <a:r>
              <a:rPr lang="en-GB" sz="1600" dirty="0" smtClean="0"/>
              <a:t>:</a:t>
            </a:r>
          </a:p>
          <a:p>
            <a:pPr marL="542925" lvl="1" indent="-276225">
              <a:spcBef>
                <a:spcPts val="600"/>
              </a:spcBef>
              <a:spcAft>
                <a:spcPts val="0"/>
              </a:spcAft>
              <a:buFont typeface="Wingdings" panose="05000000000000000000" pitchFamily="2" charset="2"/>
              <a:buChar char="§"/>
            </a:pPr>
            <a:r>
              <a:rPr lang="en-GB" sz="1600" dirty="0" smtClean="0"/>
              <a:t>Solution Architect: </a:t>
            </a:r>
            <a:r>
              <a:rPr lang="en-GB" dirty="0" smtClean="0"/>
              <a:t>Per </a:t>
            </a:r>
            <a:r>
              <a:rPr lang="en-GB" dirty="0"/>
              <a:t>L</a:t>
            </a:r>
            <a:r>
              <a:rPr lang="en-GB" dirty="0" smtClean="0"/>
              <a:t>övdinger</a:t>
            </a:r>
          </a:p>
          <a:p>
            <a:pPr marL="542925" lvl="1" indent="-276225">
              <a:spcBef>
                <a:spcPts val="600"/>
              </a:spcBef>
              <a:spcAft>
                <a:spcPts val="0"/>
              </a:spcAft>
              <a:buFont typeface="Wingdings" panose="05000000000000000000" pitchFamily="2" charset="2"/>
              <a:buChar char="§"/>
            </a:pPr>
            <a:r>
              <a:rPr lang="en-GB" dirty="0" smtClean="0"/>
              <a:t>ITPM: Martin Andersson</a:t>
            </a:r>
            <a:endParaRPr lang="en-GB" dirty="0"/>
          </a:p>
          <a:p>
            <a:pPr marL="285750" lvl="1" indent="-285750">
              <a:spcBef>
                <a:spcPts val="600"/>
              </a:spcBef>
              <a:spcAft>
                <a:spcPts val="0"/>
              </a:spcAft>
              <a:buFont typeface="Wingdings" panose="05000000000000000000" pitchFamily="2" charset="2"/>
              <a:buChar char="§"/>
            </a:pPr>
            <a:r>
              <a:rPr lang="en-GB" sz="1600" dirty="0" smtClean="0"/>
              <a:t>Process </a:t>
            </a:r>
            <a:r>
              <a:rPr lang="en-GB" sz="1600" dirty="0"/>
              <a:t>&amp; IT Sourcing &amp; Purchasing lead</a:t>
            </a:r>
            <a:r>
              <a:rPr lang="en-GB" sz="1600" dirty="0" smtClean="0"/>
              <a:t>:</a:t>
            </a:r>
          </a:p>
          <a:p>
            <a:pPr marL="585787" lvl="2" indent="-285750">
              <a:spcBef>
                <a:spcPts val="600"/>
              </a:spcBef>
              <a:spcAft>
                <a:spcPts val="0"/>
              </a:spcAft>
              <a:buFont typeface="Wingdings" panose="05000000000000000000" pitchFamily="2" charset="2"/>
              <a:buChar char="§"/>
            </a:pPr>
            <a:r>
              <a:rPr lang="en-GB" dirty="0" smtClean="0"/>
              <a:t>N/A</a:t>
            </a:r>
            <a:endParaRPr lang="en-GB" sz="1600" dirty="0"/>
          </a:p>
          <a:p>
            <a:pPr marL="285750" lvl="1" indent="-285750">
              <a:spcBef>
                <a:spcPts val="600"/>
              </a:spcBef>
              <a:spcAft>
                <a:spcPts val="0"/>
              </a:spcAft>
              <a:buFont typeface="Wingdings" panose="05000000000000000000" pitchFamily="2" charset="2"/>
              <a:buChar char="§"/>
            </a:pPr>
            <a:r>
              <a:rPr lang="en-GB" sz="1600" dirty="0"/>
              <a:t>Steering Committee </a:t>
            </a:r>
            <a:r>
              <a:rPr lang="en-GB" sz="1600" dirty="0" smtClean="0"/>
              <a:t>Chairman:</a:t>
            </a:r>
            <a:r>
              <a:rPr lang="en-GB" sz="1600" dirty="0"/>
              <a:t> </a:t>
            </a:r>
            <a:r>
              <a:rPr lang="en-GB" dirty="0" smtClean="0"/>
              <a:t>Lars Forsman</a:t>
            </a:r>
            <a:endParaRPr lang="en-GB" sz="1600" dirty="0"/>
          </a:p>
          <a:p>
            <a:pPr marL="285750" lvl="1" indent="-285750">
              <a:spcBef>
                <a:spcPts val="600"/>
              </a:spcBef>
              <a:spcAft>
                <a:spcPts val="0"/>
              </a:spcAft>
              <a:buFont typeface="Wingdings" panose="05000000000000000000" pitchFamily="2" charset="2"/>
              <a:buChar char="§"/>
            </a:pPr>
            <a:r>
              <a:rPr lang="en-GB" sz="1600" dirty="0"/>
              <a:t>Status of project resources (secured / missing):</a:t>
            </a:r>
          </a:p>
          <a:p>
            <a:pPr marL="585787" lvl="2" indent="-285750">
              <a:spcBef>
                <a:spcPts val="600"/>
              </a:spcBef>
              <a:spcAft>
                <a:spcPts val="0"/>
              </a:spcAft>
              <a:buFont typeface="Wingdings" panose="05000000000000000000" pitchFamily="2" charset="2"/>
              <a:buChar char="§"/>
            </a:pPr>
            <a:r>
              <a:rPr lang="en-GB" sz="1400" dirty="0" smtClean="0"/>
              <a:t>We need to secure a Business Analyst preferably also with Usability expertise</a:t>
            </a:r>
            <a:endParaRPr lang="en-GB" sz="1400" dirty="0"/>
          </a:p>
          <a:p>
            <a:pPr marL="0" lvl="1" indent="0">
              <a:spcBef>
                <a:spcPts val="0"/>
              </a:spcBef>
              <a:spcAft>
                <a:spcPts val="600"/>
              </a:spcAft>
              <a:buNone/>
            </a:pPr>
            <a:endParaRPr lang="en-GB" sz="1600" dirty="0"/>
          </a:p>
          <a:p>
            <a:pPr algn="l" eaLnBrk="1" hangingPunct="1"/>
            <a:endParaRPr lang="en-US" dirty="0"/>
          </a:p>
          <a:p>
            <a:pPr algn="l" eaLnBrk="1" hangingPunct="1"/>
            <a:endParaRPr lang="en-US" dirty="0" smtClean="0"/>
          </a:p>
          <a:p>
            <a:pPr algn="l" eaLnBrk="1" hangingPunct="1"/>
            <a:endParaRPr lang="en-US" kern="0" dirty="0" smtClean="0"/>
          </a:p>
          <a:p>
            <a:pPr algn="l" eaLnBrk="1" hangingPunct="1"/>
            <a:endParaRPr lang="en-US" kern="0" dirty="0"/>
          </a:p>
        </p:txBody>
      </p:sp>
      <p:sp>
        <p:nvSpPr>
          <p:cNvPr id="2" name="Date Placeholder 1"/>
          <p:cNvSpPr>
            <a:spLocks noGrp="1"/>
          </p:cNvSpPr>
          <p:nvPr>
            <p:ph type="dt" sz="half" idx="12"/>
          </p:nvPr>
        </p:nvSpPr>
        <p:spPr/>
        <p:txBody>
          <a:bodyPr/>
          <a:lstStyle/>
          <a:p>
            <a:fld id="{9EE4E304-10AF-4B45-9BB7-0D42CE720CC6}" type="datetime1">
              <a:rPr lang="en-GB" smtClean="0">
                <a:solidFill>
                  <a:srgbClr val="000000"/>
                </a:solidFill>
              </a:rPr>
              <a:t>12/01/2017</a:t>
            </a:fld>
            <a:endParaRPr lang="en-US" dirty="0">
              <a:solidFill>
                <a:srgbClr val="000000"/>
              </a:solidFill>
            </a:endParaRPr>
          </a:p>
        </p:txBody>
      </p:sp>
    </p:spTree>
    <p:extLst>
      <p:ext uri="{BB962C8B-B14F-4D97-AF65-F5344CB8AC3E}">
        <p14:creationId xmlns:p14="http://schemas.microsoft.com/office/powerpoint/2010/main" val="28944555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32</a:t>
            </a:fld>
            <a:endParaRPr lang="en-US" dirty="0">
              <a:solidFill>
                <a:srgbClr val="000000"/>
              </a:solidFill>
            </a:endParaRPr>
          </a:p>
        </p:txBody>
      </p:sp>
      <p:sp>
        <p:nvSpPr>
          <p:cNvPr id="6" name="Title 4"/>
          <p:cNvSpPr txBox="1">
            <a:spLocks/>
          </p:cNvSpPr>
          <p:nvPr/>
        </p:nvSpPr>
        <p:spPr>
          <a:xfrm>
            <a:off x="312394" y="545143"/>
            <a:ext cx="7960798" cy="764599"/>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a:lstStyle>
          <a:p>
            <a:r>
              <a:rPr lang="en-US" sz="2400" dirty="0"/>
              <a:t>Project </a:t>
            </a:r>
            <a:r>
              <a:rPr lang="en-US" sz="2400" dirty="0" smtClean="0"/>
              <a:t>Execution Communication</a:t>
            </a:r>
            <a:endParaRPr lang="sv-SE" sz="2400" dirty="0">
              <a:cs typeface="Arial" charset="0"/>
            </a:endParaRPr>
          </a:p>
        </p:txBody>
      </p:sp>
      <p:sp>
        <p:nvSpPr>
          <p:cNvPr id="7" name="Content Placeholder 8"/>
          <p:cNvSpPr txBox="1">
            <a:spLocks/>
          </p:cNvSpPr>
          <p:nvPr/>
        </p:nvSpPr>
        <p:spPr bwMode="auto">
          <a:xfrm>
            <a:off x="314325" y="1352348"/>
            <a:ext cx="8420100" cy="4413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fontAlgn="base">
              <a:spcBef>
                <a:spcPct val="40000"/>
              </a:spcBef>
              <a:spcAft>
                <a:spcPct val="0"/>
              </a:spcAft>
              <a:buClr>
                <a:schemeClr val="tx2"/>
              </a:buClr>
              <a:buFont typeface="Symbol" pitchFamily="18" charset="2"/>
              <a:buNone/>
              <a:defRPr sz="1800">
                <a:solidFill>
                  <a:schemeClr val="tx1"/>
                </a:solidFill>
                <a:latin typeface="+mn-lt"/>
                <a:ea typeface="+mn-ea"/>
                <a:cs typeface="+mn-cs"/>
              </a:defRPr>
            </a:lvl1pPr>
            <a:lvl2pPr marL="560388" indent="-234950" algn="l" rtl="0" fontAlgn="base">
              <a:spcBef>
                <a:spcPct val="40000"/>
              </a:spcBef>
              <a:spcAft>
                <a:spcPct val="0"/>
              </a:spcAft>
              <a:buClr>
                <a:schemeClr val="tx2"/>
              </a:buClr>
              <a:buChar char="–"/>
              <a:defRPr sz="1400">
                <a:solidFill>
                  <a:schemeClr val="tx1"/>
                </a:solidFill>
                <a:latin typeface="+mn-lt"/>
              </a:defRPr>
            </a:lvl2pPr>
            <a:lvl3pPr marL="860425" indent="-207963" algn="l" rtl="0" fontAlgn="base">
              <a:spcBef>
                <a:spcPct val="40000"/>
              </a:spcBef>
              <a:spcAft>
                <a:spcPct val="0"/>
              </a:spcAft>
              <a:buClr>
                <a:schemeClr val="tx2"/>
              </a:buClr>
              <a:buSzPct val="110000"/>
              <a:buFont typeface="Wingdings" pitchFamily="2" charset="2"/>
              <a:buChar char="Ø"/>
              <a:defRPr sz="1200">
                <a:solidFill>
                  <a:schemeClr val="tx1"/>
                </a:solidFill>
                <a:latin typeface="+mn-lt"/>
              </a:defRPr>
            </a:lvl3pPr>
            <a:lvl4pPr marL="1109663" indent="-182563" algn="l" rtl="0" fontAlgn="base">
              <a:spcBef>
                <a:spcPct val="40000"/>
              </a:spcBef>
              <a:spcAft>
                <a:spcPct val="0"/>
              </a:spcAft>
              <a:buClr>
                <a:schemeClr val="tx2"/>
              </a:buClr>
              <a:buFont typeface="Arial" pitchFamily="34" charset="0"/>
              <a:buChar char="•"/>
              <a:defRPr sz="1100">
                <a:solidFill>
                  <a:schemeClr val="tx1"/>
                </a:solidFill>
                <a:latin typeface="+mn-lt"/>
              </a:defRPr>
            </a:lvl4pPr>
            <a:lvl5pPr marL="1382713" indent="-195263" algn="l" rtl="0" fontAlgn="base">
              <a:spcBef>
                <a:spcPct val="40000"/>
              </a:spcBef>
              <a:spcAft>
                <a:spcPct val="0"/>
              </a:spcAft>
              <a:buClr>
                <a:schemeClr val="tx2"/>
              </a:buClr>
              <a:buChar char="»"/>
              <a:defRPr sz="1100">
                <a:solidFill>
                  <a:schemeClr val="tx1"/>
                </a:solidFill>
                <a:latin typeface="+mn-lt"/>
              </a:defRPr>
            </a:lvl5pPr>
            <a:lvl6pPr marL="1839913" indent="-195263" algn="l" rtl="0" fontAlgn="base">
              <a:spcBef>
                <a:spcPct val="40000"/>
              </a:spcBef>
              <a:spcAft>
                <a:spcPct val="0"/>
              </a:spcAft>
              <a:buClr>
                <a:schemeClr val="tx2"/>
              </a:buClr>
              <a:buChar char="»"/>
              <a:defRPr sz="2000">
                <a:solidFill>
                  <a:schemeClr val="tx1"/>
                </a:solidFill>
                <a:latin typeface="+mn-lt"/>
              </a:defRPr>
            </a:lvl6pPr>
            <a:lvl7pPr marL="2297113" indent="-195263" algn="l" rtl="0" fontAlgn="base">
              <a:spcBef>
                <a:spcPct val="40000"/>
              </a:spcBef>
              <a:spcAft>
                <a:spcPct val="0"/>
              </a:spcAft>
              <a:buClr>
                <a:schemeClr val="tx2"/>
              </a:buClr>
              <a:buChar char="»"/>
              <a:defRPr sz="2000">
                <a:solidFill>
                  <a:schemeClr val="tx1"/>
                </a:solidFill>
                <a:latin typeface="+mn-lt"/>
              </a:defRPr>
            </a:lvl7pPr>
            <a:lvl8pPr marL="2754313" indent="-195263" algn="l" rtl="0" fontAlgn="base">
              <a:spcBef>
                <a:spcPct val="40000"/>
              </a:spcBef>
              <a:spcAft>
                <a:spcPct val="0"/>
              </a:spcAft>
              <a:buClr>
                <a:schemeClr val="tx2"/>
              </a:buClr>
              <a:buChar char="»"/>
              <a:defRPr sz="2000">
                <a:solidFill>
                  <a:schemeClr val="tx1"/>
                </a:solidFill>
                <a:latin typeface="+mn-lt"/>
              </a:defRPr>
            </a:lvl8pPr>
            <a:lvl9pPr marL="3211513" indent="-195263" algn="l" rtl="0" fontAlgn="base">
              <a:spcBef>
                <a:spcPct val="40000"/>
              </a:spcBef>
              <a:spcAft>
                <a:spcPct val="0"/>
              </a:spcAft>
              <a:buClr>
                <a:schemeClr val="tx2"/>
              </a:buClr>
              <a:buChar char="»"/>
              <a:defRPr sz="2000">
                <a:solidFill>
                  <a:schemeClr val="tx1"/>
                </a:solidFill>
                <a:latin typeface="+mn-lt"/>
              </a:defRPr>
            </a:lvl9pPr>
          </a:lstStyle>
          <a:p>
            <a:pPr marL="266700" indent="-266700" algn="l">
              <a:spcBef>
                <a:spcPts val="0"/>
              </a:spcBef>
              <a:spcAft>
                <a:spcPts val="600"/>
              </a:spcAft>
              <a:buFont typeface="Wingdings" panose="05000000000000000000" pitchFamily="2" charset="2"/>
              <a:buChar char="§"/>
            </a:pPr>
            <a:r>
              <a:rPr lang="en-US" dirty="0" smtClean="0"/>
              <a:t>Project Execution Communication </a:t>
            </a:r>
            <a:r>
              <a:rPr lang="en-US" dirty="0"/>
              <a:t>target groups and their characteristics</a:t>
            </a:r>
            <a:r>
              <a:rPr lang="en-US" dirty="0" smtClean="0"/>
              <a:t>:</a:t>
            </a:r>
          </a:p>
          <a:p>
            <a:pPr marL="827088" lvl="1" indent="-266700">
              <a:spcBef>
                <a:spcPts val="0"/>
              </a:spcBef>
              <a:spcAft>
                <a:spcPts val="600"/>
              </a:spcAft>
              <a:buFont typeface="Wingdings" panose="05000000000000000000" pitchFamily="2" charset="2"/>
              <a:buChar char="§"/>
            </a:pPr>
            <a:r>
              <a:rPr lang="sv-SE" dirty="0" smtClean="0"/>
              <a:t>FVV(Feature validation and verification) major stakeholders</a:t>
            </a:r>
          </a:p>
          <a:p>
            <a:pPr marL="827088" lvl="1" indent="-266700">
              <a:spcBef>
                <a:spcPts val="0"/>
              </a:spcBef>
              <a:spcAft>
                <a:spcPts val="600"/>
              </a:spcAft>
              <a:buFont typeface="Wingdings" panose="05000000000000000000" pitchFamily="2" charset="2"/>
              <a:buChar char="§"/>
            </a:pPr>
            <a:r>
              <a:rPr lang="sv-SE" dirty="0" smtClean="0"/>
              <a:t>TCP(Test Collaboration Platform)</a:t>
            </a:r>
          </a:p>
          <a:p>
            <a:pPr marL="827088" lvl="1" indent="-266700">
              <a:spcBef>
                <a:spcPts val="0"/>
              </a:spcBef>
              <a:spcAft>
                <a:spcPts val="600"/>
              </a:spcAft>
              <a:buFont typeface="Wingdings" panose="05000000000000000000" pitchFamily="2" charset="2"/>
              <a:buChar char="§"/>
            </a:pPr>
            <a:r>
              <a:rPr lang="sv-SE" dirty="0" smtClean="0"/>
              <a:t>GTDM(Global Test Data Management)</a:t>
            </a:r>
          </a:p>
          <a:p>
            <a:pPr marL="827088" lvl="1" indent="-266700">
              <a:spcBef>
                <a:spcPts val="0"/>
              </a:spcBef>
              <a:spcAft>
                <a:spcPts val="600"/>
              </a:spcAft>
              <a:buFont typeface="Wingdings" panose="05000000000000000000" pitchFamily="2" charset="2"/>
              <a:buChar char="§"/>
            </a:pPr>
            <a:r>
              <a:rPr lang="sv-SE" dirty="0"/>
              <a:t>Maintenance team – Legacy applications</a:t>
            </a:r>
            <a:endParaRPr lang="en-GB" dirty="0"/>
          </a:p>
          <a:p>
            <a:pPr marL="447675" lvl="1" indent="-180975">
              <a:spcBef>
                <a:spcPts val="0"/>
              </a:spcBef>
              <a:spcAft>
                <a:spcPts val="600"/>
              </a:spcAft>
              <a:buFont typeface="Wingdings" panose="05000000000000000000" pitchFamily="2" charset="2"/>
              <a:buChar char="§"/>
            </a:pPr>
            <a:endParaRPr lang="en-GB" sz="1800" dirty="0"/>
          </a:p>
          <a:p>
            <a:pPr marL="266700" indent="-266700" algn="l">
              <a:spcBef>
                <a:spcPts val="0"/>
              </a:spcBef>
              <a:spcAft>
                <a:spcPts val="600"/>
              </a:spcAft>
              <a:buFont typeface="Wingdings" panose="05000000000000000000" pitchFamily="2" charset="2"/>
              <a:buChar char="§"/>
            </a:pPr>
            <a:r>
              <a:rPr lang="en-US" dirty="0" smtClean="0"/>
              <a:t>Project </a:t>
            </a:r>
            <a:r>
              <a:rPr lang="en-US" dirty="0"/>
              <a:t>Execution Communication plan</a:t>
            </a:r>
            <a:r>
              <a:rPr lang="en-US" dirty="0" smtClean="0"/>
              <a:t>:</a:t>
            </a:r>
          </a:p>
          <a:p>
            <a:pPr marL="827088" lvl="1" indent="-266700">
              <a:spcBef>
                <a:spcPts val="0"/>
              </a:spcBef>
              <a:spcAft>
                <a:spcPts val="600"/>
              </a:spcAft>
              <a:buFont typeface="Wingdings" panose="05000000000000000000" pitchFamily="2" charset="2"/>
              <a:buChar char="§"/>
            </a:pPr>
            <a:r>
              <a:rPr lang="sv-SE" dirty="0" smtClean="0"/>
              <a:t>We will inform when project start</a:t>
            </a:r>
          </a:p>
          <a:p>
            <a:pPr marL="827088" lvl="1" indent="-266700">
              <a:spcBef>
                <a:spcPts val="0"/>
              </a:spcBef>
              <a:spcAft>
                <a:spcPts val="600"/>
              </a:spcAft>
              <a:buFont typeface="Wingdings" panose="05000000000000000000" pitchFamily="2" charset="2"/>
              <a:buChar char="§"/>
            </a:pPr>
            <a:r>
              <a:rPr lang="sv-SE" dirty="0" smtClean="0"/>
              <a:t>We will decide togheter with major stakeholders the level of communication required during execution of project</a:t>
            </a:r>
          </a:p>
          <a:p>
            <a:pPr marL="827088" lvl="1" indent="-266700">
              <a:spcBef>
                <a:spcPts val="0"/>
              </a:spcBef>
              <a:spcAft>
                <a:spcPts val="600"/>
              </a:spcAft>
              <a:buFont typeface="Wingdings" panose="05000000000000000000" pitchFamily="2" charset="2"/>
              <a:buChar char="§"/>
            </a:pPr>
            <a:r>
              <a:rPr lang="sv-SE" dirty="0" smtClean="0"/>
              <a:t>We will also decide upon which foras should be set up and how often they will occur</a:t>
            </a:r>
            <a:endParaRPr lang="en-US" dirty="0" smtClean="0"/>
          </a:p>
          <a:p>
            <a:pPr marL="266700" lvl="1" indent="0">
              <a:spcBef>
                <a:spcPts val="0"/>
              </a:spcBef>
              <a:spcAft>
                <a:spcPts val="600"/>
              </a:spcAft>
              <a:buNone/>
            </a:pPr>
            <a:endParaRPr lang="en-US" sz="1800" dirty="0"/>
          </a:p>
          <a:p>
            <a:pPr marL="0" lvl="1" indent="0">
              <a:spcBef>
                <a:spcPts val="0"/>
              </a:spcBef>
              <a:spcAft>
                <a:spcPts val="600"/>
              </a:spcAft>
              <a:buNone/>
            </a:pPr>
            <a:endParaRPr lang="en-GB" sz="1600" dirty="0"/>
          </a:p>
          <a:p>
            <a:pPr algn="l" eaLnBrk="1" hangingPunct="1"/>
            <a:endParaRPr lang="en-US" dirty="0"/>
          </a:p>
          <a:p>
            <a:pPr algn="l" eaLnBrk="1" hangingPunct="1"/>
            <a:endParaRPr lang="en-US" dirty="0" smtClean="0"/>
          </a:p>
          <a:p>
            <a:pPr algn="l" eaLnBrk="1" hangingPunct="1"/>
            <a:endParaRPr lang="en-US" kern="0" dirty="0" smtClean="0"/>
          </a:p>
          <a:p>
            <a:pPr algn="l" eaLnBrk="1" hangingPunct="1"/>
            <a:endParaRPr lang="en-US" kern="0" dirty="0"/>
          </a:p>
        </p:txBody>
      </p:sp>
      <p:sp>
        <p:nvSpPr>
          <p:cNvPr id="2" name="Date Placeholder 1"/>
          <p:cNvSpPr>
            <a:spLocks noGrp="1"/>
          </p:cNvSpPr>
          <p:nvPr>
            <p:ph type="dt" sz="half" idx="12"/>
          </p:nvPr>
        </p:nvSpPr>
        <p:spPr/>
        <p:txBody>
          <a:bodyPr/>
          <a:lstStyle/>
          <a:p>
            <a:fld id="{C0866D35-57D3-41A7-931D-5A26F32BE2B2}" type="datetime1">
              <a:rPr lang="en-GB" smtClean="0">
                <a:solidFill>
                  <a:srgbClr val="000000"/>
                </a:solidFill>
              </a:rPr>
              <a:t>12/01/2017</a:t>
            </a:fld>
            <a:endParaRPr lang="en-US" dirty="0">
              <a:solidFill>
                <a:srgbClr val="000000"/>
              </a:solidFill>
            </a:endParaRPr>
          </a:p>
        </p:txBody>
      </p:sp>
    </p:spTree>
    <p:extLst>
      <p:ext uri="{BB962C8B-B14F-4D97-AF65-F5344CB8AC3E}">
        <p14:creationId xmlns:p14="http://schemas.microsoft.com/office/powerpoint/2010/main" val="4121858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33</a:t>
            </a:fld>
            <a:endParaRPr lang="en-US" dirty="0">
              <a:solidFill>
                <a:srgbClr val="000000"/>
              </a:solidFill>
            </a:endParaRPr>
          </a:p>
        </p:txBody>
      </p:sp>
      <p:sp>
        <p:nvSpPr>
          <p:cNvPr id="62" name="Title 4"/>
          <p:cNvSpPr txBox="1">
            <a:spLocks/>
          </p:cNvSpPr>
          <p:nvPr/>
        </p:nvSpPr>
        <p:spPr>
          <a:xfrm>
            <a:off x="307975" y="554668"/>
            <a:ext cx="8585200" cy="764599"/>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a:lstStyle>
          <a:p>
            <a:r>
              <a:rPr lang="sv-SE" sz="2400" dirty="0" smtClean="0"/>
              <a:t>Risk Analysis</a:t>
            </a:r>
            <a:endParaRPr lang="sv-SE" sz="2400" dirty="0">
              <a:cs typeface="Arial" charset="0"/>
            </a:endParaRPr>
          </a:p>
        </p:txBody>
      </p:sp>
      <p:sp>
        <p:nvSpPr>
          <p:cNvPr id="63" name="TextBox 8"/>
          <p:cNvSpPr txBox="1"/>
          <p:nvPr/>
        </p:nvSpPr>
        <p:spPr>
          <a:xfrm>
            <a:off x="320244" y="5798735"/>
            <a:ext cx="2266967" cy="246221"/>
          </a:xfrm>
          <a:prstGeom prst="rect">
            <a:avLst/>
          </a:prstGeom>
          <a:noFill/>
        </p:spPr>
        <p:txBody>
          <a:bodyPr wrap="none" rtlCol="0">
            <a:spAutoFit/>
          </a:bodyPr>
          <a:lstStyle/>
          <a:p>
            <a:r>
              <a:rPr lang="en-US" sz="1000" dirty="0" smtClean="0">
                <a:solidFill>
                  <a:schemeClr val="tx2"/>
                </a:solidFill>
                <a:latin typeface="+mj-lt"/>
                <a:ea typeface="+mj-ea"/>
                <a:cs typeface="+mj-cs"/>
              </a:rPr>
              <a:t>Detailed Risk Analysis: </a:t>
            </a:r>
            <a:r>
              <a:rPr lang="en-US" sz="1000" dirty="0" smtClean="0">
                <a:solidFill>
                  <a:srgbClr val="0070C0"/>
                </a:solidFill>
                <a:latin typeface="+mj-lt"/>
                <a:ea typeface="+mj-ea"/>
                <a:cs typeface="+mj-cs"/>
                <a:hlinkClick r:id="rId2"/>
              </a:rPr>
              <a:t>Risk analysis</a:t>
            </a:r>
            <a:endParaRPr lang="en-US" sz="1000" dirty="0">
              <a:solidFill>
                <a:srgbClr val="0070C0"/>
              </a:solidFill>
              <a:latin typeface="+mj-lt"/>
              <a:ea typeface="+mj-ea"/>
              <a:cs typeface="+mj-cs"/>
            </a:endParaRPr>
          </a:p>
        </p:txBody>
      </p:sp>
      <p:sp>
        <p:nvSpPr>
          <p:cNvPr id="2" name="Date Placeholder 1"/>
          <p:cNvSpPr>
            <a:spLocks noGrp="1"/>
          </p:cNvSpPr>
          <p:nvPr>
            <p:ph type="dt" sz="half" idx="12"/>
          </p:nvPr>
        </p:nvSpPr>
        <p:spPr/>
        <p:txBody>
          <a:bodyPr/>
          <a:lstStyle/>
          <a:p>
            <a:fld id="{29FA0C00-C0E8-4924-BF3B-A31584F42790}" type="datetime1">
              <a:rPr lang="en-GB" smtClean="0">
                <a:solidFill>
                  <a:srgbClr val="000000"/>
                </a:solidFill>
              </a:rPr>
              <a:t>12/01/2017</a:t>
            </a:fld>
            <a:endParaRPr lang="en-US" dirty="0">
              <a:solidFill>
                <a:srgbClr val="000000"/>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2031" y="936967"/>
            <a:ext cx="2482314" cy="24599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220" y="2332949"/>
            <a:ext cx="5617811" cy="2630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05716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34</a:t>
            </a:fld>
            <a:endParaRPr lang="en-US" dirty="0">
              <a:solidFill>
                <a:srgbClr val="000000"/>
              </a:solidFill>
            </a:endParaRPr>
          </a:p>
        </p:txBody>
      </p:sp>
      <p:sp>
        <p:nvSpPr>
          <p:cNvPr id="6" name="Rectangle 5"/>
          <p:cNvSpPr txBox="1">
            <a:spLocks noChangeArrowheads="1"/>
          </p:cNvSpPr>
          <p:nvPr/>
        </p:nvSpPr>
        <p:spPr bwMode="auto">
          <a:xfrm>
            <a:off x="210441" y="1289178"/>
            <a:ext cx="1578769"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l" rtl="0" fontAlgn="base">
              <a:lnSpc>
                <a:spcPct val="90000"/>
              </a:lnSpc>
              <a:spcBef>
                <a:spcPct val="0"/>
              </a:spcBef>
              <a:spcAft>
                <a:spcPct val="0"/>
              </a:spcAft>
              <a:defRPr sz="2400" b="1">
                <a:solidFill>
                  <a:schemeClr val="tx2"/>
                </a:solidFill>
                <a:latin typeface="+mj-lt"/>
                <a:ea typeface="+mj-ea"/>
                <a:cs typeface="+mj-cs"/>
              </a:defRPr>
            </a:lvl1pPr>
            <a:lvl2pPr algn="l" rtl="0" fontAlgn="base">
              <a:lnSpc>
                <a:spcPct val="90000"/>
              </a:lnSpc>
              <a:spcBef>
                <a:spcPct val="0"/>
              </a:spcBef>
              <a:spcAft>
                <a:spcPct val="0"/>
              </a:spcAft>
              <a:defRPr sz="3200" b="1">
                <a:solidFill>
                  <a:schemeClr val="tx2"/>
                </a:solidFill>
                <a:latin typeface="Arial" charset="0"/>
              </a:defRPr>
            </a:lvl2pPr>
            <a:lvl3pPr algn="l" rtl="0" fontAlgn="base">
              <a:lnSpc>
                <a:spcPct val="90000"/>
              </a:lnSpc>
              <a:spcBef>
                <a:spcPct val="0"/>
              </a:spcBef>
              <a:spcAft>
                <a:spcPct val="0"/>
              </a:spcAft>
              <a:defRPr sz="3200" b="1">
                <a:solidFill>
                  <a:schemeClr val="tx2"/>
                </a:solidFill>
                <a:latin typeface="Arial" charset="0"/>
              </a:defRPr>
            </a:lvl3pPr>
            <a:lvl4pPr algn="l" rtl="0" fontAlgn="base">
              <a:lnSpc>
                <a:spcPct val="90000"/>
              </a:lnSpc>
              <a:spcBef>
                <a:spcPct val="0"/>
              </a:spcBef>
              <a:spcAft>
                <a:spcPct val="0"/>
              </a:spcAft>
              <a:defRPr sz="3200" b="1">
                <a:solidFill>
                  <a:schemeClr val="tx2"/>
                </a:solidFill>
                <a:latin typeface="Arial" charset="0"/>
              </a:defRPr>
            </a:lvl4pPr>
            <a:lvl5pPr algn="l" rtl="0" fontAlgn="base">
              <a:lnSpc>
                <a:spcPct val="90000"/>
              </a:lnSpc>
              <a:spcBef>
                <a:spcPct val="0"/>
              </a:spcBef>
              <a:spcAft>
                <a:spcPct val="0"/>
              </a:spcAft>
              <a:defRPr sz="3200" b="1">
                <a:solidFill>
                  <a:schemeClr val="tx2"/>
                </a:solidFill>
                <a:latin typeface="Arial" charset="0"/>
              </a:defRPr>
            </a:lvl5pPr>
            <a:lvl6pPr marL="457200" algn="l" rtl="0" fontAlgn="base">
              <a:lnSpc>
                <a:spcPct val="90000"/>
              </a:lnSpc>
              <a:spcBef>
                <a:spcPct val="0"/>
              </a:spcBef>
              <a:spcAft>
                <a:spcPct val="0"/>
              </a:spcAft>
              <a:defRPr sz="3200" b="1">
                <a:solidFill>
                  <a:schemeClr val="tx2"/>
                </a:solidFill>
                <a:latin typeface="Arial" charset="0"/>
              </a:defRPr>
            </a:lvl6pPr>
            <a:lvl7pPr marL="914400" algn="l" rtl="0" fontAlgn="base">
              <a:lnSpc>
                <a:spcPct val="90000"/>
              </a:lnSpc>
              <a:spcBef>
                <a:spcPct val="0"/>
              </a:spcBef>
              <a:spcAft>
                <a:spcPct val="0"/>
              </a:spcAft>
              <a:defRPr sz="3200" b="1">
                <a:solidFill>
                  <a:schemeClr val="tx2"/>
                </a:solidFill>
                <a:latin typeface="Arial" charset="0"/>
              </a:defRPr>
            </a:lvl7pPr>
            <a:lvl8pPr marL="1371600" algn="l" rtl="0" fontAlgn="base">
              <a:lnSpc>
                <a:spcPct val="90000"/>
              </a:lnSpc>
              <a:spcBef>
                <a:spcPct val="0"/>
              </a:spcBef>
              <a:spcAft>
                <a:spcPct val="0"/>
              </a:spcAft>
              <a:defRPr sz="3200" b="1">
                <a:solidFill>
                  <a:schemeClr val="tx2"/>
                </a:solidFill>
                <a:latin typeface="Arial" charset="0"/>
              </a:defRPr>
            </a:lvl8pPr>
            <a:lvl9pPr marL="1828800" algn="l" rtl="0" fontAlgn="base">
              <a:lnSpc>
                <a:spcPct val="90000"/>
              </a:lnSpc>
              <a:spcBef>
                <a:spcPct val="0"/>
              </a:spcBef>
              <a:spcAft>
                <a:spcPct val="0"/>
              </a:spcAft>
              <a:defRPr sz="3200" b="1">
                <a:solidFill>
                  <a:schemeClr val="tx2"/>
                </a:solidFill>
                <a:latin typeface="Arial" charset="0"/>
              </a:defRPr>
            </a:lvl9pPr>
          </a:lstStyle>
          <a:p>
            <a:pPr algn="ctr"/>
            <a:r>
              <a:rPr lang="en-US" dirty="0" smtClean="0"/>
              <a:t>Content</a:t>
            </a:r>
            <a:endParaRPr lang="en-US" dirty="0"/>
          </a:p>
        </p:txBody>
      </p:sp>
      <p:sp>
        <p:nvSpPr>
          <p:cNvPr id="7" name="Rectangle 3"/>
          <p:cNvSpPr>
            <a:spLocks noChangeArrowheads="1"/>
          </p:cNvSpPr>
          <p:nvPr/>
        </p:nvSpPr>
        <p:spPr bwMode="auto">
          <a:xfrm>
            <a:off x="1884529" y="3343716"/>
            <a:ext cx="7007059" cy="353899"/>
          </a:xfrm>
          <a:prstGeom prst="rect">
            <a:avLst/>
          </a:prstGeom>
          <a:solidFill>
            <a:srgbClr val="E2E0D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lIns="91393" tIns="45698" rIns="91393" bIns="45698" anchor="ctr">
            <a:spAutoFit/>
          </a:bodyPr>
          <a:lstStyle/>
          <a:p>
            <a:pPr algn="ctr" eaLnBrk="0" hangingPunct="0">
              <a:spcBef>
                <a:spcPct val="0"/>
              </a:spcBef>
            </a:pPr>
            <a:endParaRPr lang="en-US" sz="1700" dirty="0"/>
          </a:p>
        </p:txBody>
      </p:sp>
      <p:sp>
        <p:nvSpPr>
          <p:cNvPr id="8" name="Text Box 4"/>
          <p:cNvSpPr txBox="1">
            <a:spLocks noChangeArrowheads="1"/>
          </p:cNvSpPr>
          <p:nvPr/>
        </p:nvSpPr>
        <p:spPr bwMode="auto">
          <a:xfrm>
            <a:off x="2035344" y="1277985"/>
            <a:ext cx="6703844" cy="2862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1393" tIns="45698" rIns="91393" bIns="45698">
            <a:spAutoFit/>
          </a:bodyPr>
          <a:lstStyle>
            <a:lvl1pPr marL="457200" indent="-457200" defTabSz="241300">
              <a:spcBef>
                <a:spcPct val="0"/>
              </a:spcBef>
              <a:defRPr sz="2400">
                <a:solidFill>
                  <a:schemeClr val="tx1"/>
                </a:solidFill>
                <a:latin typeface="Times New Roman" pitchFamily="18" charset="0"/>
              </a:defRPr>
            </a:lvl1pPr>
            <a:lvl2pPr marL="914400" indent="-458788" defTabSz="241300">
              <a:spcBef>
                <a:spcPct val="0"/>
              </a:spcBef>
              <a:defRPr sz="2400">
                <a:solidFill>
                  <a:schemeClr val="tx1"/>
                </a:solidFill>
                <a:latin typeface="Times New Roman" pitchFamily="18" charset="0"/>
              </a:defRPr>
            </a:lvl2pPr>
            <a:lvl3pPr marL="1371600" indent="-457200" defTabSz="241300">
              <a:spcBef>
                <a:spcPct val="0"/>
              </a:spcBef>
              <a:defRPr sz="2400">
                <a:solidFill>
                  <a:schemeClr val="tx1"/>
                </a:solidFill>
                <a:latin typeface="Times New Roman" pitchFamily="18" charset="0"/>
              </a:defRPr>
            </a:lvl3pPr>
            <a:lvl4pPr marL="1827213" indent="-457200" defTabSz="241300">
              <a:spcBef>
                <a:spcPct val="0"/>
              </a:spcBef>
              <a:defRPr sz="2400">
                <a:solidFill>
                  <a:schemeClr val="tx1"/>
                </a:solidFill>
                <a:latin typeface="Times New Roman" pitchFamily="18" charset="0"/>
              </a:defRPr>
            </a:lvl4pPr>
            <a:lvl5pPr marL="2286000" indent="-457200" defTabSz="241300">
              <a:spcBef>
                <a:spcPct val="0"/>
              </a:spcBef>
              <a:defRPr sz="2400">
                <a:solidFill>
                  <a:schemeClr val="tx1"/>
                </a:solidFill>
                <a:latin typeface="Times New Roman" pitchFamily="18" charset="0"/>
              </a:defRPr>
            </a:lvl5pPr>
            <a:lvl6pPr marL="2743200" indent="-457200" defTabSz="241300" fontAlgn="base">
              <a:spcBef>
                <a:spcPct val="0"/>
              </a:spcBef>
              <a:spcAft>
                <a:spcPct val="0"/>
              </a:spcAft>
              <a:defRPr sz="2400">
                <a:solidFill>
                  <a:schemeClr val="tx1"/>
                </a:solidFill>
                <a:latin typeface="Times New Roman" pitchFamily="18" charset="0"/>
              </a:defRPr>
            </a:lvl6pPr>
            <a:lvl7pPr marL="3200400" indent="-457200" defTabSz="241300" fontAlgn="base">
              <a:spcBef>
                <a:spcPct val="0"/>
              </a:spcBef>
              <a:spcAft>
                <a:spcPct val="0"/>
              </a:spcAft>
              <a:defRPr sz="2400">
                <a:solidFill>
                  <a:schemeClr val="tx1"/>
                </a:solidFill>
                <a:latin typeface="Times New Roman" pitchFamily="18" charset="0"/>
              </a:defRPr>
            </a:lvl7pPr>
            <a:lvl8pPr marL="3657600" indent="-457200" defTabSz="241300" fontAlgn="base">
              <a:spcBef>
                <a:spcPct val="0"/>
              </a:spcBef>
              <a:spcAft>
                <a:spcPct val="0"/>
              </a:spcAft>
              <a:defRPr sz="2400">
                <a:solidFill>
                  <a:schemeClr val="tx1"/>
                </a:solidFill>
                <a:latin typeface="Times New Roman" pitchFamily="18" charset="0"/>
              </a:defRPr>
            </a:lvl8pPr>
            <a:lvl9pPr marL="4114800" indent="-457200" defTabSz="241300" fontAlgn="base">
              <a:spcBef>
                <a:spcPct val="0"/>
              </a:spcBef>
              <a:spcAft>
                <a:spcPct val="0"/>
              </a:spcAft>
              <a:defRPr sz="2400">
                <a:solidFill>
                  <a:schemeClr val="tx1"/>
                </a:solidFill>
                <a:latin typeface="Times New Roman" pitchFamily="18" charset="0"/>
              </a:defRPr>
            </a:lvl9pPr>
          </a:lstStyle>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Management summary and Status report </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Business </a:t>
            </a:r>
            <a:r>
              <a:rPr lang="en-US" sz="1800" b="1" kern="0" dirty="0">
                <a:solidFill>
                  <a:srgbClr val="616161"/>
                </a:solidFill>
                <a:latin typeface="Arial" charset="0"/>
                <a:cs typeface="Arial" charset="0"/>
              </a:rPr>
              <a:t>Objectives </a:t>
            </a:r>
            <a:r>
              <a:rPr lang="en-US" sz="1800" b="1" kern="0" dirty="0" smtClean="0">
                <a:solidFill>
                  <a:srgbClr val="616161"/>
                </a:solidFill>
                <a:latin typeface="Arial" charset="0"/>
                <a:cs typeface="Arial" charset="0"/>
              </a:rPr>
              <a:t>Management</a:t>
            </a:r>
            <a:endParaRPr lang="en-US" sz="1800" b="1" kern="0" dirty="0">
              <a:solidFill>
                <a:srgbClr val="616161"/>
              </a:solidFill>
              <a:latin typeface="Arial" charset="0"/>
              <a:cs typeface="Arial" charset="0"/>
            </a:endParaRP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Solution Management</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Business </a:t>
            </a:r>
            <a:r>
              <a:rPr lang="en-US" sz="1800" b="1" kern="0" dirty="0">
                <a:solidFill>
                  <a:srgbClr val="616161"/>
                </a:solidFill>
                <a:latin typeface="Arial" charset="0"/>
                <a:cs typeface="Arial" charset="0"/>
              </a:rPr>
              <a:t>Change Management </a:t>
            </a:r>
            <a:endParaRPr lang="en-US" sz="1800" b="1" kern="0" dirty="0" smtClean="0">
              <a:solidFill>
                <a:srgbClr val="616161"/>
              </a:solidFill>
              <a:latin typeface="Arial" charset="0"/>
              <a:cs typeface="Arial" charset="0"/>
            </a:endParaRP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Project </a:t>
            </a:r>
            <a:r>
              <a:rPr lang="en-US" sz="1800" b="1" kern="0" dirty="0">
                <a:solidFill>
                  <a:srgbClr val="616161"/>
                </a:solidFill>
                <a:latin typeface="Arial" charset="0"/>
                <a:cs typeface="Arial" charset="0"/>
              </a:rPr>
              <a:t>Control	</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Decisions</a:t>
            </a:r>
            <a:r>
              <a:rPr lang="en-US" sz="1800" b="1" kern="0" dirty="0">
                <a:solidFill>
                  <a:srgbClr val="616161"/>
                </a:solidFill>
                <a:latin typeface="Arial" charset="0"/>
                <a:cs typeface="Arial" charset="0"/>
              </a:rPr>
              <a:t>	</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Appendix</a:t>
            </a:r>
            <a:endParaRPr lang="en-US" sz="1700" b="1" dirty="0">
              <a:solidFill>
                <a:schemeClr val="tx2"/>
              </a:solidFill>
              <a:latin typeface="Arial" charset="0"/>
              <a:cs typeface="Arial" charset="0"/>
            </a:endParaRPr>
          </a:p>
        </p:txBody>
      </p:sp>
      <p:sp>
        <p:nvSpPr>
          <p:cNvPr id="9" name="Line 6"/>
          <p:cNvSpPr>
            <a:spLocks noChangeShapeType="1"/>
          </p:cNvSpPr>
          <p:nvPr/>
        </p:nvSpPr>
        <p:spPr bwMode="auto">
          <a:xfrm flipH="1">
            <a:off x="1884529" y="1277983"/>
            <a:ext cx="2" cy="286228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fr-FR" dirty="0"/>
          </a:p>
        </p:txBody>
      </p:sp>
      <p:sp>
        <p:nvSpPr>
          <p:cNvPr id="2" name="Date Placeholder 1"/>
          <p:cNvSpPr>
            <a:spLocks noGrp="1"/>
          </p:cNvSpPr>
          <p:nvPr>
            <p:ph type="dt" sz="half" idx="12"/>
          </p:nvPr>
        </p:nvSpPr>
        <p:spPr/>
        <p:txBody>
          <a:bodyPr/>
          <a:lstStyle/>
          <a:p>
            <a:fld id="{BDC7D3BA-AFEE-4C82-8AAE-B484D410BBF5}" type="datetime1">
              <a:rPr lang="en-GB" smtClean="0">
                <a:solidFill>
                  <a:srgbClr val="000000"/>
                </a:solidFill>
              </a:rPr>
              <a:t>12/01/2017</a:t>
            </a:fld>
            <a:endParaRPr lang="en-US" dirty="0">
              <a:solidFill>
                <a:srgbClr val="000000"/>
              </a:solidFill>
            </a:endParaRPr>
          </a:p>
        </p:txBody>
      </p:sp>
    </p:spTree>
    <p:extLst>
      <p:ext uri="{BB962C8B-B14F-4D97-AF65-F5344CB8AC3E}">
        <p14:creationId xmlns:p14="http://schemas.microsoft.com/office/powerpoint/2010/main" val="1460810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35</a:t>
            </a:fld>
            <a:endParaRPr lang="en-US" dirty="0">
              <a:solidFill>
                <a:srgbClr val="000000"/>
              </a:solidFill>
            </a:endParaRPr>
          </a:p>
        </p:txBody>
      </p:sp>
      <p:sp>
        <p:nvSpPr>
          <p:cNvPr id="6" name="Title 4"/>
          <p:cNvSpPr txBox="1">
            <a:spLocks/>
          </p:cNvSpPr>
          <p:nvPr/>
        </p:nvSpPr>
        <p:spPr>
          <a:xfrm>
            <a:off x="318844" y="554668"/>
            <a:ext cx="8572744" cy="764599"/>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a:lstStyle>
          <a:p>
            <a:r>
              <a:rPr lang="en-US" sz="2400" dirty="0"/>
              <a:t>Expected Decisions – </a:t>
            </a:r>
            <a:r>
              <a:rPr lang="en-US" sz="2400" dirty="0" smtClean="0"/>
              <a:t>CIG</a:t>
            </a:r>
            <a:r>
              <a:rPr lang="en-US" sz="2400" dirty="0"/>
              <a:t/>
            </a:r>
            <a:br>
              <a:rPr lang="en-US" sz="2400" dirty="0"/>
            </a:br>
            <a:r>
              <a:rPr lang="en-US" sz="2400" b="0" dirty="0"/>
              <a:t>Gate Opening Criteria's</a:t>
            </a:r>
          </a:p>
        </p:txBody>
      </p:sp>
      <p:graphicFrame>
        <p:nvGraphicFramePr>
          <p:cNvPr id="7" name="Table 6"/>
          <p:cNvGraphicFramePr>
            <a:graphicFrameLocks noGrp="1"/>
          </p:cNvGraphicFramePr>
          <p:nvPr>
            <p:extLst>
              <p:ext uri="{D42A27DB-BD31-4B8C-83A1-F6EECF244321}">
                <p14:modId xmlns:p14="http://schemas.microsoft.com/office/powerpoint/2010/main" val="1309519294"/>
              </p:ext>
            </p:extLst>
          </p:nvPr>
        </p:nvGraphicFramePr>
        <p:xfrm>
          <a:off x="414095" y="1967348"/>
          <a:ext cx="8477493" cy="3017520"/>
        </p:xfrm>
        <a:graphic>
          <a:graphicData uri="http://schemas.openxmlformats.org/drawingml/2006/table">
            <a:tbl>
              <a:tblPr firstRow="1" bandRow="1">
                <a:tableStyleId>{5C22544A-7EE6-4342-B048-85BDC9FD1C3A}</a:tableStyleId>
              </a:tblPr>
              <a:tblGrid>
                <a:gridCol w="3051439"/>
                <a:gridCol w="2600223"/>
                <a:gridCol w="2825831"/>
              </a:tblGrid>
              <a:tr h="227257">
                <a:tc>
                  <a:txBody>
                    <a:bodyPr/>
                    <a:lstStyle/>
                    <a:p>
                      <a:r>
                        <a:rPr lang="sv-SE" sz="1000" dirty="0" smtClean="0"/>
                        <a:t>Subject</a:t>
                      </a:r>
                      <a:endParaRPr lang="sv-SE" sz="1000" dirty="0"/>
                    </a:p>
                  </a:txBody>
                  <a:tcPr anchor="ctr">
                    <a:solidFill>
                      <a:srgbClr val="627890"/>
                    </a:solidFill>
                  </a:tcPr>
                </a:tc>
                <a:tc>
                  <a:txBody>
                    <a:bodyPr/>
                    <a:lstStyle/>
                    <a:p>
                      <a:r>
                        <a:rPr lang="sv-SE" sz="1000" dirty="0" smtClean="0"/>
                        <a:t>Decision</a:t>
                      </a:r>
                      <a:endParaRPr lang="sv-SE" sz="1000" dirty="0"/>
                    </a:p>
                  </a:txBody>
                  <a:tcPr anchor="ctr">
                    <a:solidFill>
                      <a:srgbClr val="627890"/>
                    </a:solidFill>
                  </a:tcPr>
                </a:tc>
                <a:tc>
                  <a:txBody>
                    <a:bodyPr/>
                    <a:lstStyle/>
                    <a:p>
                      <a:r>
                        <a:rPr lang="sv-SE" sz="1000" dirty="0" smtClean="0"/>
                        <a:t>Comment</a:t>
                      </a:r>
                      <a:endParaRPr lang="sv-SE" sz="1000" dirty="0"/>
                    </a:p>
                  </a:txBody>
                  <a:tcPr anchor="ctr">
                    <a:solidFill>
                      <a:srgbClr val="627890"/>
                    </a:solidFill>
                  </a:tcPr>
                </a:tc>
              </a:tr>
              <a:tr h="351398">
                <a:tc>
                  <a:txBody>
                    <a:bodyPr/>
                    <a:lstStyle/>
                    <a:p>
                      <a:pPr marL="0" marR="0" lvl="0" indent="-371475" algn="l" defTabSz="914400" rtl="0" eaLnBrk="0" fontAlgn="base" latinLnBrk="0" hangingPunct="0">
                        <a:lnSpc>
                          <a:spcPct val="100000"/>
                        </a:lnSpc>
                        <a:spcBef>
                          <a:spcPts val="300"/>
                        </a:spcBef>
                        <a:spcAft>
                          <a:spcPct val="0"/>
                        </a:spcAft>
                        <a:buClr>
                          <a:srgbClr val="000000"/>
                        </a:buClr>
                        <a:buSzTx/>
                        <a:buFont typeface="Wingdings" pitchFamily="2" charset="2"/>
                        <a:buNone/>
                        <a:tabLst/>
                        <a:defRPr/>
                      </a:pPr>
                      <a:r>
                        <a:rPr lang="en-US" sz="1000" b="1" dirty="0" smtClean="0"/>
                        <a:t>Approve hand-over of main deliverables initiated in the portfolio management to the project</a:t>
                      </a:r>
                      <a:endParaRPr lang="sv-SE" sz="1000" b="1" dirty="0"/>
                    </a:p>
                  </a:txBody>
                  <a:tcPr anchor="ctr"/>
                </a:tc>
                <a:tc>
                  <a:txBody>
                    <a:bodyPr/>
                    <a:lstStyle/>
                    <a:p>
                      <a:endParaRPr lang="sv-SE" sz="1000" b="0" dirty="0"/>
                    </a:p>
                  </a:txBody>
                  <a:tcPr anchor="ctr"/>
                </a:tc>
                <a:tc>
                  <a:txBody>
                    <a:bodyPr/>
                    <a:lstStyle/>
                    <a:p>
                      <a:endParaRPr lang="sv-SE" sz="1000" b="0" dirty="0"/>
                    </a:p>
                  </a:txBody>
                  <a:tcPr anchor="ctr"/>
                </a:tc>
              </a:tr>
              <a:tr h="208264">
                <a:tc>
                  <a:txBody>
                    <a:bodyPr/>
                    <a:lstStyle/>
                    <a:p>
                      <a:pPr marL="0" marR="0" lvl="0" indent="-371475" algn="l" defTabSz="914400" rtl="0" eaLnBrk="0" fontAlgn="base" latinLnBrk="0" hangingPunct="0">
                        <a:lnSpc>
                          <a:spcPct val="100000"/>
                        </a:lnSpc>
                        <a:spcBef>
                          <a:spcPts val="300"/>
                        </a:spcBef>
                        <a:spcAft>
                          <a:spcPct val="0"/>
                        </a:spcAft>
                        <a:buClr>
                          <a:srgbClr val="000000"/>
                        </a:buClr>
                        <a:buSzTx/>
                        <a:buFont typeface="Wingdings" pitchFamily="2" charset="2"/>
                        <a:buNone/>
                        <a:tabLst/>
                        <a:defRPr/>
                      </a:pPr>
                      <a:r>
                        <a:rPr lang="en-US" sz="1000" b="1" dirty="0" smtClean="0"/>
                        <a:t>Approve the business Value of the request</a:t>
                      </a:r>
                      <a:endParaRPr lang="sv-SE" sz="1000" b="1" dirty="0"/>
                    </a:p>
                  </a:txBody>
                  <a:tcPr anchor="ctr"/>
                </a:tc>
                <a:tc>
                  <a:txBody>
                    <a:bodyPr/>
                    <a:lstStyle/>
                    <a:p>
                      <a:endParaRPr lang="sv-SE" sz="1000" b="0" dirty="0"/>
                    </a:p>
                  </a:txBody>
                  <a:tcPr anchor="ctr"/>
                </a:tc>
                <a:tc>
                  <a:txBody>
                    <a:bodyPr/>
                    <a:lstStyle/>
                    <a:p>
                      <a:endParaRPr lang="sv-SE" sz="1000" b="1" dirty="0"/>
                    </a:p>
                  </a:txBody>
                  <a:tcPr anchor="ctr"/>
                </a:tc>
              </a:tr>
              <a:tr h="250998">
                <a:tc>
                  <a:txBody>
                    <a:bodyPr/>
                    <a:lstStyle/>
                    <a:p>
                      <a:pPr marL="0" marR="0" lvl="0" indent="-371475" algn="l" defTabSz="914400" rtl="0" eaLnBrk="0" fontAlgn="base" latinLnBrk="0" hangingPunct="0">
                        <a:lnSpc>
                          <a:spcPct val="100000"/>
                        </a:lnSpc>
                        <a:spcBef>
                          <a:spcPts val="300"/>
                        </a:spcBef>
                        <a:spcAft>
                          <a:spcPct val="0"/>
                        </a:spcAft>
                        <a:buClr>
                          <a:srgbClr val="000000"/>
                        </a:buClr>
                        <a:buSzTx/>
                        <a:buFont typeface="Wingdings" pitchFamily="2" charset="2"/>
                        <a:buNone/>
                        <a:tabLst/>
                        <a:defRPr/>
                      </a:pPr>
                      <a:r>
                        <a:rPr lang="en-US" sz="1000" b="1" dirty="0" smtClean="0"/>
                        <a:t>Confirm that there is a need and management awareness to change</a:t>
                      </a:r>
                      <a:endParaRPr lang="sv-SE" sz="1000" b="1" dirty="0"/>
                    </a:p>
                  </a:txBody>
                  <a:tcPr anchor="ctr"/>
                </a:tc>
                <a:tc>
                  <a:txBody>
                    <a:bodyPr/>
                    <a:lstStyle/>
                    <a:p>
                      <a:endParaRPr lang="sv-SE" sz="1000" b="0" dirty="0"/>
                    </a:p>
                  </a:txBody>
                  <a:tcPr anchor="ctr"/>
                </a:tc>
                <a:tc>
                  <a:txBody>
                    <a:bodyPr/>
                    <a:lstStyle/>
                    <a:p>
                      <a:endParaRPr lang="sv-SE" sz="1000" b="0" dirty="0"/>
                    </a:p>
                  </a:txBody>
                  <a:tcPr anchor="ctr"/>
                </a:tc>
              </a:tr>
              <a:tr h="250998">
                <a:tc>
                  <a:txBody>
                    <a:bodyPr/>
                    <a:lstStyle/>
                    <a:p>
                      <a:pPr marL="0" marR="0" lvl="0" indent="-457200" algn="l" defTabSz="914400" rtl="0" eaLnBrk="1" fontAlgn="auto" latinLnBrk="0" hangingPunct="1">
                        <a:lnSpc>
                          <a:spcPct val="100000"/>
                        </a:lnSpc>
                        <a:spcBef>
                          <a:spcPts val="0"/>
                        </a:spcBef>
                        <a:spcAft>
                          <a:spcPts val="0"/>
                        </a:spcAft>
                        <a:buClrTx/>
                        <a:buSzTx/>
                        <a:buFontTx/>
                        <a:buNone/>
                        <a:tabLst/>
                        <a:defRPr/>
                      </a:pPr>
                      <a:r>
                        <a:rPr lang="en-US" sz="1000" b="1" dirty="0" smtClean="0"/>
                        <a:t>Appoint CPM or approve CPM appointment – Martin Andersson suggested as CPM</a:t>
                      </a:r>
                      <a:endParaRPr lang="en-US" sz="1000" b="1" dirty="0" smtClean="0">
                        <a:solidFill>
                          <a:srgbClr val="000000"/>
                        </a:solidFill>
                        <a:cs typeface="Arial" charset="0"/>
                      </a:endParaRPr>
                    </a:p>
                  </a:txBody>
                  <a:tcPr anchor="ctr"/>
                </a:tc>
                <a:tc>
                  <a:txBody>
                    <a:bodyPr/>
                    <a:lstStyle/>
                    <a:p>
                      <a:endParaRPr lang="sv-SE" sz="1000" b="0" dirty="0"/>
                    </a:p>
                  </a:txBody>
                  <a:tcPr anchor="ctr"/>
                </a:tc>
                <a:tc>
                  <a:txBody>
                    <a:bodyPr/>
                    <a:lstStyle/>
                    <a:p>
                      <a:endParaRPr lang="sv-SE" sz="1000" b="0" dirty="0"/>
                    </a:p>
                  </a:txBody>
                  <a:tcPr anchor="ctr"/>
                </a:tc>
              </a:tr>
              <a:tr h="251308">
                <a:tc>
                  <a:txBody>
                    <a:bodyPr/>
                    <a:lstStyle/>
                    <a:p>
                      <a:pPr marL="0" marR="0" lvl="0" indent="-457200" algn="l" defTabSz="914400" rtl="0" eaLnBrk="1" fontAlgn="auto" latinLnBrk="0" hangingPunct="1">
                        <a:lnSpc>
                          <a:spcPct val="100000"/>
                        </a:lnSpc>
                        <a:spcBef>
                          <a:spcPts val="0"/>
                        </a:spcBef>
                        <a:spcAft>
                          <a:spcPts val="0"/>
                        </a:spcAft>
                        <a:buClrTx/>
                        <a:buSzTx/>
                        <a:buFontTx/>
                        <a:buNone/>
                        <a:tabLst/>
                        <a:defRPr/>
                      </a:pPr>
                      <a:r>
                        <a:rPr lang="en-US" sz="1000" b="1" dirty="0" smtClean="0"/>
                        <a:t>Confirm SC chairman appointment and SC members composition</a:t>
                      </a:r>
                      <a:endParaRPr lang="en-US" sz="1000" b="1" dirty="0" smtClean="0">
                        <a:solidFill>
                          <a:srgbClr val="000000"/>
                        </a:solidFill>
                        <a:cs typeface="Arial" charset="0"/>
                      </a:endParaRPr>
                    </a:p>
                  </a:txBody>
                  <a:tcPr anchor="ctr"/>
                </a:tc>
                <a:tc>
                  <a:txBody>
                    <a:bodyPr/>
                    <a:lstStyle/>
                    <a:p>
                      <a:r>
                        <a:rPr lang="sv-SE" sz="1000" b="0" dirty="0" smtClean="0"/>
                        <a:t>Chairman: Lars Forsman</a:t>
                      </a:r>
                    </a:p>
                    <a:p>
                      <a:r>
                        <a:rPr lang="sv-SE" sz="1000" b="0" dirty="0" smtClean="0"/>
                        <a:t>Magnus Söder</a:t>
                      </a:r>
                    </a:p>
                    <a:p>
                      <a:r>
                        <a:rPr lang="sv-SE" sz="1000" b="0" dirty="0" smtClean="0"/>
                        <a:t>Raphael Scotton</a:t>
                      </a:r>
                      <a:endParaRPr lang="sv-SE" sz="1000" b="0" dirty="0"/>
                    </a:p>
                  </a:txBody>
                  <a:tcPr anchor="ctr"/>
                </a:tc>
                <a:tc>
                  <a:txBody>
                    <a:bodyPr/>
                    <a:lstStyle/>
                    <a:p>
                      <a:pPr marL="171450" indent="-171450">
                        <a:buFont typeface="Arial" charset="0"/>
                        <a:buChar char="•"/>
                      </a:pPr>
                      <a:endParaRPr lang="sv-SE" sz="1000" b="0" dirty="0"/>
                    </a:p>
                  </a:txBody>
                  <a:tcPr anchor="ctr"/>
                </a:tc>
              </a:tr>
              <a:tr h="351398">
                <a:tc>
                  <a:txBody>
                    <a:bodyPr/>
                    <a:lstStyle/>
                    <a:p>
                      <a:pPr marL="0" marR="0" lvl="0" indent="-457200" algn="l" defTabSz="914400" rtl="0" eaLnBrk="1" fontAlgn="auto" latinLnBrk="0" hangingPunct="1">
                        <a:lnSpc>
                          <a:spcPct val="100000"/>
                        </a:lnSpc>
                        <a:spcBef>
                          <a:spcPts val="0"/>
                        </a:spcBef>
                        <a:spcAft>
                          <a:spcPts val="0"/>
                        </a:spcAft>
                        <a:buClrTx/>
                        <a:buSzTx/>
                        <a:buFontTx/>
                        <a:buNone/>
                        <a:tabLst/>
                        <a:defRPr/>
                      </a:pPr>
                      <a:r>
                        <a:rPr lang="en-US" sz="1000" b="1" dirty="0" smtClean="0"/>
                        <a:t>Approve budget, time plan and commitment of resources (business and IT) up to next gate</a:t>
                      </a:r>
                      <a:endParaRPr lang="en-US" sz="1000" b="1" dirty="0" smtClean="0">
                        <a:solidFill>
                          <a:srgbClr val="000000"/>
                        </a:solidFill>
                        <a:cs typeface="Arial" charset="0"/>
                      </a:endParaRPr>
                    </a:p>
                  </a:txBody>
                  <a:tcPr anchor="ctr"/>
                </a:tc>
                <a:tc>
                  <a:txBody>
                    <a:bodyPr/>
                    <a:lstStyle/>
                    <a:p>
                      <a:endParaRPr lang="sv-SE" sz="1000" b="0" dirty="0"/>
                    </a:p>
                  </a:txBody>
                  <a:tcPr anchor="ctr"/>
                </a:tc>
                <a:tc>
                  <a:txBody>
                    <a:bodyPr/>
                    <a:lstStyle/>
                    <a:p>
                      <a:endParaRPr lang="sv-SE" sz="1000" b="0" dirty="0"/>
                    </a:p>
                  </a:txBody>
                  <a:tcPr anchor="ctr"/>
                </a:tc>
              </a:tr>
              <a:tr h="227257">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sz="1000" b="1" dirty="0" smtClean="0">
                        <a:solidFill>
                          <a:srgbClr val="000000"/>
                        </a:solidFill>
                        <a:cs typeface="Arial" charset="0"/>
                      </a:endParaRPr>
                    </a:p>
                  </a:txBody>
                  <a:tcPr anchor="ctr"/>
                </a:tc>
                <a:tc>
                  <a:txBody>
                    <a:bodyPr/>
                    <a:lstStyle/>
                    <a:p>
                      <a:endParaRPr lang="sv-SE" sz="1000" b="0" dirty="0"/>
                    </a:p>
                  </a:txBody>
                  <a:tcPr anchor="ctr"/>
                </a:tc>
                <a:tc>
                  <a:txBody>
                    <a:bodyPr/>
                    <a:lstStyle/>
                    <a:p>
                      <a:endParaRPr lang="sv-SE" sz="1000" b="0" dirty="0"/>
                    </a:p>
                  </a:txBody>
                  <a:tcPr anchor="ctr"/>
                </a:tc>
              </a:tr>
            </a:tbl>
          </a:graphicData>
        </a:graphic>
      </p:graphicFrame>
      <p:sp>
        <p:nvSpPr>
          <p:cNvPr id="2" name="Date Placeholder 1"/>
          <p:cNvSpPr>
            <a:spLocks noGrp="1"/>
          </p:cNvSpPr>
          <p:nvPr>
            <p:ph type="dt" sz="half" idx="12"/>
          </p:nvPr>
        </p:nvSpPr>
        <p:spPr/>
        <p:txBody>
          <a:bodyPr/>
          <a:lstStyle/>
          <a:p>
            <a:fld id="{3ADD2270-2AE2-415E-9A36-E70EF600B656}" type="datetime1">
              <a:rPr lang="en-GB" smtClean="0">
                <a:solidFill>
                  <a:srgbClr val="000000"/>
                </a:solidFill>
              </a:rPr>
              <a:t>12/01/2017</a:t>
            </a:fld>
            <a:endParaRPr lang="en-US" dirty="0">
              <a:solidFill>
                <a:srgbClr val="000000"/>
              </a:solidFill>
            </a:endParaRPr>
          </a:p>
        </p:txBody>
      </p:sp>
    </p:spTree>
    <p:extLst>
      <p:ext uri="{BB962C8B-B14F-4D97-AF65-F5344CB8AC3E}">
        <p14:creationId xmlns:p14="http://schemas.microsoft.com/office/powerpoint/2010/main" val="9052254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36</a:t>
            </a:fld>
            <a:endParaRPr lang="en-US" dirty="0">
              <a:solidFill>
                <a:srgbClr val="000000"/>
              </a:solidFill>
            </a:endParaRPr>
          </a:p>
        </p:txBody>
      </p:sp>
      <p:sp>
        <p:nvSpPr>
          <p:cNvPr id="6" name="Title 4"/>
          <p:cNvSpPr txBox="1">
            <a:spLocks/>
          </p:cNvSpPr>
          <p:nvPr/>
        </p:nvSpPr>
        <p:spPr>
          <a:xfrm>
            <a:off x="321025" y="545143"/>
            <a:ext cx="8411174" cy="764599"/>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a:lstStyle>
          <a:p>
            <a:r>
              <a:rPr lang="en-US" sz="2400" dirty="0" smtClean="0"/>
              <a:t>Additional Decisions made during the meeting</a:t>
            </a:r>
            <a:r>
              <a:rPr lang="en-US" dirty="0" smtClean="0"/>
              <a:t/>
            </a:r>
            <a:br>
              <a:rPr lang="en-US" dirty="0" smtClean="0"/>
            </a:br>
            <a:r>
              <a:rPr lang="en-US" sz="2400" b="0" dirty="0" smtClean="0"/>
              <a:t>Date: 201X-XX-XX</a:t>
            </a:r>
            <a:endParaRPr lang="en-US" sz="2000" dirty="0">
              <a:solidFill>
                <a:schemeClr val="tx1">
                  <a:lumMod val="50000"/>
                  <a:lumOff val="50000"/>
                </a:schemeClr>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084317841"/>
              </p:ext>
            </p:extLst>
          </p:nvPr>
        </p:nvGraphicFramePr>
        <p:xfrm>
          <a:off x="412750" y="1973263"/>
          <a:ext cx="8478838" cy="975360"/>
        </p:xfrm>
        <a:graphic>
          <a:graphicData uri="http://schemas.openxmlformats.org/drawingml/2006/table">
            <a:tbl>
              <a:tblPr firstRow="1" bandRow="1">
                <a:tableStyleId>{21E4AEA4-8DFA-4A89-87EB-49C32662AFE0}</a:tableStyleId>
              </a:tblPr>
              <a:tblGrid>
                <a:gridCol w="835025"/>
                <a:gridCol w="7643813"/>
              </a:tblGrid>
              <a:tr h="0">
                <a:tc>
                  <a:txBody>
                    <a:bodyPr/>
                    <a:lstStyle/>
                    <a:p>
                      <a:pPr algn="ctr"/>
                      <a:r>
                        <a:rPr lang="en-US" sz="1000" dirty="0" smtClean="0"/>
                        <a:t>Decision #</a:t>
                      </a:r>
                      <a:endParaRPr lang="en-US" sz="1000" dirty="0"/>
                    </a:p>
                  </a:txBody>
                  <a:tcPr marL="99060" marR="99060"/>
                </a:tc>
                <a:tc>
                  <a:txBody>
                    <a:bodyPr/>
                    <a:lstStyle/>
                    <a:p>
                      <a:r>
                        <a:rPr lang="en-US" sz="1000" dirty="0" smtClean="0"/>
                        <a:t>Decision taken</a:t>
                      </a:r>
                      <a:endParaRPr lang="en-US" sz="1000" dirty="0"/>
                    </a:p>
                  </a:txBody>
                  <a:tcPr marL="99060" marR="99060"/>
                </a:tc>
              </a:tr>
              <a:tr h="0">
                <a:tc>
                  <a:txBody>
                    <a:bodyPr/>
                    <a:lstStyle/>
                    <a:p>
                      <a:pPr algn="ctr"/>
                      <a:r>
                        <a:rPr lang="en-US" sz="1000" b="1" dirty="0" smtClean="0"/>
                        <a:t>1</a:t>
                      </a:r>
                      <a:endParaRPr lang="en-US" sz="1000" b="1" dirty="0"/>
                    </a:p>
                  </a:txBody>
                  <a:tcPr marL="99060" marR="99060"/>
                </a:tc>
                <a:tc>
                  <a:txBody>
                    <a:bodyPr/>
                    <a:lstStyle/>
                    <a:p>
                      <a:r>
                        <a:rPr lang="en-US" sz="1000" dirty="0" smtClean="0"/>
                        <a:t>…</a:t>
                      </a:r>
                      <a:endParaRPr lang="en-US" sz="1000" dirty="0"/>
                    </a:p>
                  </a:txBody>
                  <a:tcPr marL="99060" marR="99060"/>
                </a:tc>
              </a:tr>
              <a:tr h="0">
                <a:tc>
                  <a:txBody>
                    <a:bodyPr/>
                    <a:lstStyle/>
                    <a:p>
                      <a:pPr algn="ctr"/>
                      <a:r>
                        <a:rPr lang="en-US" sz="1000" b="1" dirty="0" smtClean="0"/>
                        <a:t>2</a:t>
                      </a:r>
                      <a:endParaRPr lang="en-US" sz="1000" b="1" dirty="0"/>
                    </a:p>
                  </a:txBody>
                  <a:tcPr marL="99060" marR="99060"/>
                </a:tc>
                <a:tc>
                  <a:txBody>
                    <a:bodyPr/>
                    <a:lstStyle/>
                    <a:p>
                      <a:r>
                        <a:rPr lang="en-US" sz="1000" dirty="0" smtClean="0"/>
                        <a:t>…</a:t>
                      </a:r>
                    </a:p>
                  </a:txBody>
                  <a:tcPr marL="99060" marR="99060"/>
                </a:tc>
              </a:tr>
              <a:tr h="0">
                <a:tc>
                  <a:txBody>
                    <a:bodyPr/>
                    <a:lstStyle/>
                    <a:p>
                      <a:pPr algn="ctr"/>
                      <a:r>
                        <a:rPr lang="en-US" sz="1000" b="1" dirty="0" smtClean="0"/>
                        <a:t>3</a:t>
                      </a:r>
                      <a:endParaRPr lang="en-US" sz="1000" b="1" dirty="0"/>
                    </a:p>
                  </a:txBody>
                  <a:tcPr marL="99060" marR="99060"/>
                </a:tc>
                <a:tc>
                  <a:txBody>
                    <a:bodyPr/>
                    <a:lstStyle/>
                    <a:p>
                      <a:r>
                        <a:rPr lang="en-US" sz="1000" dirty="0" smtClean="0"/>
                        <a:t>…</a:t>
                      </a:r>
                    </a:p>
                  </a:txBody>
                  <a:tcPr marL="99060" marR="99060"/>
                </a:tc>
              </a:tr>
            </a:tbl>
          </a:graphicData>
        </a:graphic>
      </p:graphicFrame>
      <p:sp>
        <p:nvSpPr>
          <p:cNvPr id="2" name="Date Placeholder 1"/>
          <p:cNvSpPr>
            <a:spLocks noGrp="1"/>
          </p:cNvSpPr>
          <p:nvPr>
            <p:ph type="dt" sz="half" idx="12"/>
          </p:nvPr>
        </p:nvSpPr>
        <p:spPr/>
        <p:txBody>
          <a:bodyPr/>
          <a:lstStyle/>
          <a:p>
            <a:fld id="{536F2ED5-3170-4389-9EB4-8CE2ED4CACBD}" type="datetime1">
              <a:rPr lang="en-GB" smtClean="0">
                <a:solidFill>
                  <a:srgbClr val="000000"/>
                </a:solidFill>
              </a:rPr>
              <a:t>12/01/2017</a:t>
            </a:fld>
            <a:endParaRPr lang="en-US" dirty="0">
              <a:solidFill>
                <a:srgbClr val="000000"/>
              </a:solidFill>
            </a:endParaRPr>
          </a:p>
        </p:txBody>
      </p:sp>
    </p:spTree>
    <p:extLst>
      <p:ext uri="{BB962C8B-B14F-4D97-AF65-F5344CB8AC3E}">
        <p14:creationId xmlns:p14="http://schemas.microsoft.com/office/powerpoint/2010/main" val="32469448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37</a:t>
            </a:fld>
            <a:endParaRPr lang="en-US" dirty="0">
              <a:solidFill>
                <a:srgbClr val="000000"/>
              </a:solidFill>
            </a:endParaRPr>
          </a:p>
        </p:txBody>
      </p:sp>
      <p:sp>
        <p:nvSpPr>
          <p:cNvPr id="6" name="Title 4"/>
          <p:cNvSpPr txBox="1">
            <a:spLocks/>
          </p:cNvSpPr>
          <p:nvPr/>
        </p:nvSpPr>
        <p:spPr>
          <a:xfrm>
            <a:off x="314343" y="545143"/>
            <a:ext cx="8577246" cy="764599"/>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a:lstStyle>
          <a:p>
            <a:r>
              <a:rPr lang="en-US" sz="2400" dirty="0" smtClean="0"/>
              <a:t>Additional actions decided during the meeting</a:t>
            </a:r>
            <a:r>
              <a:rPr lang="en-US" dirty="0" smtClean="0"/>
              <a:t/>
            </a:r>
            <a:br>
              <a:rPr lang="en-US" dirty="0" smtClean="0"/>
            </a:br>
            <a:r>
              <a:rPr lang="en-US" sz="2400" b="0" dirty="0" smtClean="0"/>
              <a:t>Date: 201X-XX-XX</a:t>
            </a:r>
            <a:endParaRPr lang="en-US" sz="2000" dirty="0">
              <a:solidFill>
                <a:schemeClr val="tx1">
                  <a:lumMod val="50000"/>
                  <a:lumOff val="50000"/>
                </a:schemeClr>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407057062"/>
              </p:ext>
            </p:extLst>
          </p:nvPr>
        </p:nvGraphicFramePr>
        <p:xfrm>
          <a:off x="431800" y="1973263"/>
          <a:ext cx="8459787" cy="975360"/>
        </p:xfrm>
        <a:graphic>
          <a:graphicData uri="http://schemas.openxmlformats.org/drawingml/2006/table">
            <a:tbl>
              <a:tblPr firstRow="1" bandRow="1">
                <a:tableStyleId>{21E4AEA4-8DFA-4A89-87EB-49C32662AFE0}</a:tableStyleId>
              </a:tblPr>
              <a:tblGrid>
                <a:gridCol w="739775"/>
                <a:gridCol w="4431392"/>
                <a:gridCol w="2049142"/>
                <a:gridCol w="1239478"/>
              </a:tblGrid>
              <a:tr h="0">
                <a:tc>
                  <a:txBody>
                    <a:bodyPr/>
                    <a:lstStyle/>
                    <a:p>
                      <a:pPr algn="ctr"/>
                      <a:r>
                        <a:rPr lang="en-US" sz="1000" dirty="0" smtClean="0"/>
                        <a:t>Action #</a:t>
                      </a:r>
                      <a:endParaRPr lang="en-US" sz="1000" dirty="0"/>
                    </a:p>
                  </a:txBody>
                  <a:tcPr marL="99060" marR="99060"/>
                </a:tc>
                <a:tc>
                  <a:txBody>
                    <a:bodyPr/>
                    <a:lstStyle/>
                    <a:p>
                      <a:r>
                        <a:rPr lang="en-US" sz="1000" dirty="0" smtClean="0"/>
                        <a:t>Description</a:t>
                      </a:r>
                      <a:endParaRPr lang="en-US" sz="1000" dirty="0"/>
                    </a:p>
                  </a:txBody>
                  <a:tcPr marL="99060" marR="99060"/>
                </a:tc>
                <a:tc>
                  <a:txBody>
                    <a:bodyPr/>
                    <a:lstStyle/>
                    <a:p>
                      <a:r>
                        <a:rPr lang="en-US" sz="1000" dirty="0" smtClean="0"/>
                        <a:t>Responsible</a:t>
                      </a:r>
                      <a:endParaRPr lang="en-US" sz="1000" dirty="0"/>
                    </a:p>
                  </a:txBody>
                  <a:tcPr marL="99060" marR="99060"/>
                </a:tc>
                <a:tc>
                  <a:txBody>
                    <a:bodyPr/>
                    <a:lstStyle/>
                    <a:p>
                      <a:pPr algn="ctr"/>
                      <a:r>
                        <a:rPr lang="en-US" sz="1000" dirty="0" smtClean="0"/>
                        <a:t>Due date</a:t>
                      </a:r>
                      <a:endParaRPr lang="en-US" sz="1000" dirty="0"/>
                    </a:p>
                  </a:txBody>
                  <a:tcPr marL="99060" marR="99060"/>
                </a:tc>
              </a:tr>
              <a:tr h="0">
                <a:tc>
                  <a:txBody>
                    <a:bodyPr/>
                    <a:lstStyle/>
                    <a:p>
                      <a:pPr algn="ctr"/>
                      <a:r>
                        <a:rPr lang="en-US" sz="1000" b="1" dirty="0" smtClean="0"/>
                        <a:t>1</a:t>
                      </a:r>
                      <a:endParaRPr lang="en-US" sz="1000" b="1" dirty="0"/>
                    </a:p>
                  </a:txBody>
                  <a:tcPr marL="99060" marR="99060"/>
                </a:tc>
                <a:tc>
                  <a:txBody>
                    <a:bodyPr/>
                    <a:lstStyle/>
                    <a:p>
                      <a:r>
                        <a:rPr lang="en-US" sz="1000" dirty="0" smtClean="0"/>
                        <a:t>…</a:t>
                      </a:r>
                      <a:endParaRPr lang="en-US" sz="1000" dirty="0"/>
                    </a:p>
                  </a:txBody>
                  <a:tcPr marL="99060" marR="99060"/>
                </a:tc>
                <a:tc>
                  <a:txBody>
                    <a:bodyPr/>
                    <a:lstStyle/>
                    <a:p>
                      <a:endParaRPr lang="en-US" sz="1000" dirty="0"/>
                    </a:p>
                  </a:txBody>
                  <a:tcPr marL="99060" marR="99060"/>
                </a:tc>
                <a:tc>
                  <a:txBody>
                    <a:bodyPr/>
                    <a:lstStyle/>
                    <a:p>
                      <a:pPr algn="ctr"/>
                      <a:endParaRPr lang="en-US" sz="1000" dirty="0"/>
                    </a:p>
                  </a:txBody>
                  <a:tcPr marL="99060" marR="99060"/>
                </a:tc>
              </a:tr>
              <a:tr h="0">
                <a:tc>
                  <a:txBody>
                    <a:bodyPr/>
                    <a:lstStyle/>
                    <a:p>
                      <a:pPr algn="ctr"/>
                      <a:r>
                        <a:rPr lang="en-US" sz="1000" b="1" dirty="0" smtClean="0"/>
                        <a:t>2</a:t>
                      </a:r>
                      <a:endParaRPr lang="en-US" sz="1000" b="1" dirty="0"/>
                    </a:p>
                  </a:txBody>
                  <a:tcPr marL="99060" marR="99060"/>
                </a:tc>
                <a:tc>
                  <a:txBody>
                    <a:bodyPr/>
                    <a:lstStyle/>
                    <a:p>
                      <a:r>
                        <a:rPr lang="en-US" sz="1000" dirty="0" smtClean="0"/>
                        <a:t>…</a:t>
                      </a:r>
                    </a:p>
                  </a:txBody>
                  <a:tcPr marL="99060" marR="99060"/>
                </a:tc>
                <a:tc>
                  <a:txBody>
                    <a:bodyPr/>
                    <a:lstStyle/>
                    <a:p>
                      <a:endParaRPr lang="en-US" sz="1000" dirty="0" smtClean="0"/>
                    </a:p>
                  </a:txBody>
                  <a:tcPr marL="99060" marR="99060"/>
                </a:tc>
                <a:tc>
                  <a:txBody>
                    <a:bodyPr/>
                    <a:lstStyle/>
                    <a:p>
                      <a:pPr algn="ctr"/>
                      <a:endParaRPr lang="en-US" sz="1000" dirty="0" smtClean="0"/>
                    </a:p>
                  </a:txBody>
                  <a:tcPr marL="99060" marR="99060"/>
                </a:tc>
              </a:tr>
              <a:tr h="0">
                <a:tc>
                  <a:txBody>
                    <a:bodyPr/>
                    <a:lstStyle/>
                    <a:p>
                      <a:pPr algn="ctr"/>
                      <a:r>
                        <a:rPr lang="en-US" sz="1000" b="1" dirty="0" smtClean="0"/>
                        <a:t>3</a:t>
                      </a:r>
                      <a:endParaRPr lang="en-US" sz="1000" b="1" dirty="0"/>
                    </a:p>
                  </a:txBody>
                  <a:tcPr marL="99060" marR="99060"/>
                </a:tc>
                <a:tc>
                  <a:txBody>
                    <a:bodyPr/>
                    <a:lstStyle/>
                    <a:p>
                      <a:r>
                        <a:rPr lang="en-US" sz="1000" dirty="0" smtClean="0"/>
                        <a:t>…</a:t>
                      </a:r>
                    </a:p>
                  </a:txBody>
                  <a:tcPr marL="99060" marR="99060"/>
                </a:tc>
                <a:tc>
                  <a:txBody>
                    <a:bodyPr/>
                    <a:lstStyle/>
                    <a:p>
                      <a:endParaRPr lang="en-US" sz="1000" dirty="0" smtClean="0"/>
                    </a:p>
                  </a:txBody>
                  <a:tcPr marL="99060" marR="99060"/>
                </a:tc>
                <a:tc>
                  <a:txBody>
                    <a:bodyPr/>
                    <a:lstStyle/>
                    <a:p>
                      <a:pPr algn="ctr"/>
                      <a:endParaRPr lang="en-US" sz="1000" dirty="0" smtClean="0"/>
                    </a:p>
                  </a:txBody>
                  <a:tcPr marL="99060" marR="99060"/>
                </a:tc>
              </a:tr>
            </a:tbl>
          </a:graphicData>
        </a:graphic>
      </p:graphicFrame>
      <p:sp>
        <p:nvSpPr>
          <p:cNvPr id="2" name="Date Placeholder 1"/>
          <p:cNvSpPr>
            <a:spLocks noGrp="1"/>
          </p:cNvSpPr>
          <p:nvPr>
            <p:ph type="dt" sz="half" idx="12"/>
          </p:nvPr>
        </p:nvSpPr>
        <p:spPr/>
        <p:txBody>
          <a:bodyPr/>
          <a:lstStyle/>
          <a:p>
            <a:fld id="{F09C2917-4487-4CBF-A447-4FB00919CF86}" type="datetime1">
              <a:rPr lang="en-GB" smtClean="0">
                <a:solidFill>
                  <a:srgbClr val="000000"/>
                </a:solidFill>
              </a:rPr>
              <a:t>12/01/2017</a:t>
            </a:fld>
            <a:endParaRPr lang="en-US" dirty="0">
              <a:solidFill>
                <a:srgbClr val="000000"/>
              </a:solidFill>
            </a:endParaRPr>
          </a:p>
        </p:txBody>
      </p:sp>
    </p:spTree>
    <p:extLst>
      <p:ext uri="{BB962C8B-B14F-4D97-AF65-F5344CB8AC3E}">
        <p14:creationId xmlns:p14="http://schemas.microsoft.com/office/powerpoint/2010/main" val="20400773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4</a:t>
            </a:fld>
            <a:endParaRPr lang="en-US" dirty="0">
              <a:solidFill>
                <a:srgbClr val="000000"/>
              </a:solidFill>
            </a:endParaRPr>
          </a:p>
        </p:txBody>
      </p:sp>
      <p:sp>
        <p:nvSpPr>
          <p:cNvPr id="6" name="Title 4"/>
          <p:cNvSpPr txBox="1">
            <a:spLocks/>
          </p:cNvSpPr>
          <p:nvPr/>
        </p:nvSpPr>
        <p:spPr>
          <a:xfrm>
            <a:off x="623644" y="554668"/>
            <a:ext cx="8382265" cy="764599"/>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a:lstStyle>
          <a:p>
            <a:r>
              <a:rPr lang="sv-SE" sz="2400" dirty="0" smtClean="0"/>
              <a:t>Management Summary</a:t>
            </a:r>
            <a:endParaRPr lang="sv-SE" sz="2400" dirty="0"/>
          </a:p>
        </p:txBody>
      </p:sp>
      <p:sp>
        <p:nvSpPr>
          <p:cNvPr id="7" name="Content Placeholder 8"/>
          <p:cNvSpPr txBox="1">
            <a:spLocks/>
          </p:cNvSpPr>
          <p:nvPr/>
        </p:nvSpPr>
        <p:spPr bwMode="auto">
          <a:xfrm>
            <a:off x="593677" y="1361873"/>
            <a:ext cx="8420100" cy="4413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fontAlgn="base">
              <a:spcBef>
                <a:spcPct val="40000"/>
              </a:spcBef>
              <a:spcAft>
                <a:spcPct val="0"/>
              </a:spcAft>
              <a:buClr>
                <a:schemeClr val="tx2"/>
              </a:buClr>
              <a:buFont typeface="Symbol" pitchFamily="18" charset="2"/>
              <a:buNone/>
              <a:defRPr sz="1800">
                <a:solidFill>
                  <a:schemeClr val="tx1"/>
                </a:solidFill>
                <a:latin typeface="+mn-lt"/>
                <a:ea typeface="+mn-ea"/>
                <a:cs typeface="+mn-cs"/>
              </a:defRPr>
            </a:lvl1pPr>
            <a:lvl2pPr marL="560388" indent="-234950" algn="l" rtl="0" fontAlgn="base">
              <a:spcBef>
                <a:spcPct val="40000"/>
              </a:spcBef>
              <a:spcAft>
                <a:spcPct val="0"/>
              </a:spcAft>
              <a:buClr>
                <a:schemeClr val="tx2"/>
              </a:buClr>
              <a:buChar char="–"/>
              <a:defRPr sz="1400">
                <a:solidFill>
                  <a:schemeClr val="tx1"/>
                </a:solidFill>
                <a:latin typeface="+mn-lt"/>
              </a:defRPr>
            </a:lvl2pPr>
            <a:lvl3pPr marL="860425" indent="-207963" algn="l" rtl="0" fontAlgn="base">
              <a:spcBef>
                <a:spcPct val="40000"/>
              </a:spcBef>
              <a:spcAft>
                <a:spcPct val="0"/>
              </a:spcAft>
              <a:buClr>
                <a:schemeClr val="tx2"/>
              </a:buClr>
              <a:buSzPct val="110000"/>
              <a:buFont typeface="Wingdings" pitchFamily="2" charset="2"/>
              <a:buChar char="Ø"/>
              <a:defRPr sz="1200">
                <a:solidFill>
                  <a:schemeClr val="tx1"/>
                </a:solidFill>
                <a:latin typeface="+mn-lt"/>
              </a:defRPr>
            </a:lvl3pPr>
            <a:lvl4pPr marL="1109663" indent="-182563" algn="l" rtl="0" fontAlgn="base">
              <a:spcBef>
                <a:spcPct val="40000"/>
              </a:spcBef>
              <a:spcAft>
                <a:spcPct val="0"/>
              </a:spcAft>
              <a:buClr>
                <a:schemeClr val="tx2"/>
              </a:buClr>
              <a:buFont typeface="Arial" pitchFamily="34" charset="0"/>
              <a:buChar char="•"/>
              <a:defRPr sz="1100">
                <a:solidFill>
                  <a:schemeClr val="tx1"/>
                </a:solidFill>
                <a:latin typeface="+mn-lt"/>
              </a:defRPr>
            </a:lvl4pPr>
            <a:lvl5pPr marL="1382713" indent="-195263" algn="l" rtl="0" fontAlgn="base">
              <a:spcBef>
                <a:spcPct val="40000"/>
              </a:spcBef>
              <a:spcAft>
                <a:spcPct val="0"/>
              </a:spcAft>
              <a:buClr>
                <a:schemeClr val="tx2"/>
              </a:buClr>
              <a:buChar char="»"/>
              <a:defRPr sz="1100">
                <a:solidFill>
                  <a:schemeClr val="tx1"/>
                </a:solidFill>
                <a:latin typeface="+mn-lt"/>
              </a:defRPr>
            </a:lvl5pPr>
            <a:lvl6pPr marL="1839913" indent="-195263" algn="l" rtl="0" fontAlgn="base">
              <a:spcBef>
                <a:spcPct val="40000"/>
              </a:spcBef>
              <a:spcAft>
                <a:spcPct val="0"/>
              </a:spcAft>
              <a:buClr>
                <a:schemeClr val="tx2"/>
              </a:buClr>
              <a:buChar char="»"/>
              <a:defRPr sz="2000">
                <a:solidFill>
                  <a:schemeClr val="tx1"/>
                </a:solidFill>
                <a:latin typeface="+mn-lt"/>
              </a:defRPr>
            </a:lvl6pPr>
            <a:lvl7pPr marL="2297113" indent="-195263" algn="l" rtl="0" fontAlgn="base">
              <a:spcBef>
                <a:spcPct val="40000"/>
              </a:spcBef>
              <a:spcAft>
                <a:spcPct val="0"/>
              </a:spcAft>
              <a:buClr>
                <a:schemeClr val="tx2"/>
              </a:buClr>
              <a:buChar char="»"/>
              <a:defRPr sz="2000">
                <a:solidFill>
                  <a:schemeClr val="tx1"/>
                </a:solidFill>
                <a:latin typeface="+mn-lt"/>
              </a:defRPr>
            </a:lvl7pPr>
            <a:lvl8pPr marL="2754313" indent="-195263" algn="l" rtl="0" fontAlgn="base">
              <a:spcBef>
                <a:spcPct val="40000"/>
              </a:spcBef>
              <a:spcAft>
                <a:spcPct val="0"/>
              </a:spcAft>
              <a:buClr>
                <a:schemeClr val="tx2"/>
              </a:buClr>
              <a:buChar char="»"/>
              <a:defRPr sz="2000">
                <a:solidFill>
                  <a:schemeClr val="tx1"/>
                </a:solidFill>
                <a:latin typeface="+mn-lt"/>
              </a:defRPr>
            </a:lvl8pPr>
            <a:lvl9pPr marL="3211513" indent="-195263" algn="l" rtl="0" fontAlgn="base">
              <a:spcBef>
                <a:spcPct val="40000"/>
              </a:spcBef>
              <a:spcAft>
                <a:spcPct val="0"/>
              </a:spcAft>
              <a:buClr>
                <a:schemeClr val="tx2"/>
              </a:buClr>
              <a:buChar char="»"/>
              <a:defRPr sz="2000">
                <a:solidFill>
                  <a:schemeClr val="tx1"/>
                </a:solidFill>
                <a:latin typeface="+mn-lt"/>
              </a:defRPr>
            </a:lvl9pPr>
          </a:lstStyle>
          <a:p>
            <a:pPr marL="285750" indent="-285750" algn="l" eaLnBrk="1" hangingPunct="1">
              <a:buFont typeface="Wingdings" panose="05000000000000000000" pitchFamily="2" charset="2"/>
              <a:buChar char="§"/>
            </a:pPr>
            <a:r>
              <a:rPr lang="sv-SE" sz="1600" kern="0" dirty="0" smtClean="0"/>
              <a:t>A pre prestudy has been performed looking into how to replace current solutions that support test of complete vehicles within FVV, result was a </a:t>
            </a:r>
            <a:r>
              <a:rPr lang="sv-SE" sz="1600" b="1" kern="0" dirty="0" smtClean="0"/>
              <a:t>road map</a:t>
            </a:r>
            <a:r>
              <a:rPr lang="sv-SE" sz="1600" kern="0" dirty="0" smtClean="0"/>
              <a:t> divided into four steps</a:t>
            </a:r>
          </a:p>
          <a:p>
            <a:pPr marL="285750" indent="-285750" algn="l">
              <a:buFont typeface="Wingdings" panose="05000000000000000000" pitchFamily="2" charset="2"/>
              <a:buChar char="§"/>
            </a:pPr>
            <a:r>
              <a:rPr lang="sv-SE" sz="1600" kern="0" dirty="0"/>
              <a:t>This project will address step 1 </a:t>
            </a:r>
            <a:r>
              <a:rPr lang="sv-SE" sz="1600" kern="0" dirty="0" smtClean="0"/>
              <a:t>in </a:t>
            </a:r>
            <a:r>
              <a:rPr lang="sv-SE" sz="1600" kern="0" dirty="0"/>
              <a:t>the suggested </a:t>
            </a:r>
            <a:r>
              <a:rPr lang="sv-SE" sz="1600" kern="0" dirty="0" smtClean="0"/>
              <a:t>road map</a:t>
            </a:r>
          </a:p>
          <a:p>
            <a:pPr marL="846138" lvl="1" indent="-285750">
              <a:buFont typeface="Wingdings" panose="05000000000000000000" pitchFamily="2" charset="2"/>
              <a:buChar char="§"/>
            </a:pPr>
            <a:r>
              <a:rPr lang="sv-SE" sz="1600" kern="0" dirty="0" smtClean="0"/>
              <a:t>Implement a Test Manager   prepare test – core functionality</a:t>
            </a:r>
          </a:p>
          <a:p>
            <a:pPr marL="846138" lvl="1" indent="-285750">
              <a:buFont typeface="Wingdings" panose="05000000000000000000" pitchFamily="2" charset="2"/>
              <a:buChar char="§"/>
            </a:pPr>
            <a:r>
              <a:rPr lang="sv-SE" sz="1600" kern="0" dirty="0" smtClean="0"/>
              <a:t>Disable and decommission PVT Manager</a:t>
            </a:r>
          </a:p>
          <a:p>
            <a:pPr marL="846138" lvl="1" indent="-285750">
              <a:buFont typeface="Wingdings" panose="05000000000000000000" pitchFamily="2" charset="2"/>
              <a:buChar char="§"/>
            </a:pPr>
            <a:endParaRPr lang="sv-SE" sz="1600" kern="0" dirty="0" smtClean="0"/>
          </a:p>
          <a:p>
            <a:pPr lvl="1" indent="0">
              <a:buNone/>
            </a:pPr>
            <a:endParaRPr lang="sv-SE" sz="1600" kern="0" dirty="0" smtClean="0"/>
          </a:p>
          <a:p>
            <a:pPr marL="846138" lvl="1" indent="-285750">
              <a:buFont typeface="Wingdings" panose="05000000000000000000" pitchFamily="2" charset="2"/>
              <a:buChar char="§"/>
            </a:pPr>
            <a:endParaRPr lang="sv-SE" sz="1600" kern="0" dirty="0"/>
          </a:p>
          <a:p>
            <a:pPr marL="846138" lvl="1" indent="-285750">
              <a:buFont typeface="Wingdings" panose="05000000000000000000" pitchFamily="2" charset="2"/>
              <a:buChar char="§"/>
            </a:pPr>
            <a:endParaRPr lang="sv-SE" sz="1600" kern="0" dirty="0"/>
          </a:p>
          <a:p>
            <a:pPr marL="285750" indent="-285750">
              <a:buFont typeface="Wingdings" panose="05000000000000000000" pitchFamily="2" charset="2"/>
              <a:buChar char="§"/>
            </a:pPr>
            <a:endParaRPr lang="sv-SE" sz="1600" kern="0" dirty="0" smtClean="0"/>
          </a:p>
          <a:p>
            <a:pPr marL="846138" lvl="1" indent="-285750">
              <a:buFont typeface="Wingdings" panose="05000000000000000000" pitchFamily="2" charset="2"/>
              <a:buChar char="§"/>
            </a:pPr>
            <a:endParaRPr lang="en-US" sz="1200" kern="0" dirty="0"/>
          </a:p>
        </p:txBody>
      </p:sp>
      <p:sp>
        <p:nvSpPr>
          <p:cNvPr id="2" name="Date Placeholder 1"/>
          <p:cNvSpPr>
            <a:spLocks noGrp="1"/>
          </p:cNvSpPr>
          <p:nvPr>
            <p:ph type="dt" sz="half" idx="12"/>
          </p:nvPr>
        </p:nvSpPr>
        <p:spPr/>
        <p:txBody>
          <a:bodyPr/>
          <a:lstStyle/>
          <a:p>
            <a:fld id="{6653744F-2957-4C22-8C60-3D5575C04BCF}" type="datetime1">
              <a:rPr lang="en-GB" smtClean="0">
                <a:solidFill>
                  <a:srgbClr val="000000"/>
                </a:solidFill>
              </a:rPr>
              <a:t>12/01/2017</a:t>
            </a:fld>
            <a:endParaRPr lang="en-US" dirty="0">
              <a:solidFill>
                <a:srgbClr val="000000"/>
              </a:solidFill>
            </a:endParaRPr>
          </a:p>
        </p:txBody>
      </p:sp>
    </p:spTree>
    <p:extLst>
      <p:ext uri="{BB962C8B-B14F-4D97-AF65-F5344CB8AC3E}">
        <p14:creationId xmlns:p14="http://schemas.microsoft.com/office/powerpoint/2010/main" val="23528814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Pentagon 55"/>
          <p:cNvSpPr/>
          <p:nvPr/>
        </p:nvSpPr>
        <p:spPr bwMode="auto">
          <a:xfrm>
            <a:off x="1115616" y="1916832"/>
            <a:ext cx="2323728" cy="465916"/>
          </a:xfrm>
          <a:prstGeom prst="homePlate">
            <a:avLst/>
          </a:prstGeom>
          <a:solidFill>
            <a:srgbClr val="F9F686"/>
          </a:solidFill>
          <a:ln>
            <a:headEnd/>
            <a:tailEnd/>
          </a:ln>
          <a:extLst/>
        </p:spPr>
        <p:style>
          <a:lnRef idx="1">
            <a:schemeClr val="accent4"/>
          </a:lnRef>
          <a:fillRef idx="2">
            <a:schemeClr val="accent4"/>
          </a:fillRef>
          <a:effectRef idx="1">
            <a:schemeClr val="accent4"/>
          </a:effectRef>
          <a:fontRef idx="minor">
            <a:schemeClr val="dk1"/>
          </a:fontRef>
        </p:style>
        <p:txBody>
          <a:bodyPr wrap="none" anchor="ctr"/>
          <a:lstStyle/>
          <a:p>
            <a:pPr algn="ctr">
              <a:spcBef>
                <a:spcPct val="0"/>
              </a:spcBef>
              <a:defRPr/>
            </a:pPr>
            <a:endParaRPr lang="sv-SE" sz="1200" dirty="0" smtClean="0"/>
          </a:p>
          <a:p>
            <a:pPr algn="ctr">
              <a:spcBef>
                <a:spcPct val="0"/>
              </a:spcBef>
              <a:defRPr/>
            </a:pPr>
            <a:r>
              <a:rPr lang="sv-SE" sz="1200" dirty="0" smtClean="0"/>
              <a:t>Disable PVT manager</a:t>
            </a:r>
          </a:p>
          <a:p>
            <a:pPr algn="ctr">
              <a:spcBef>
                <a:spcPct val="0"/>
              </a:spcBef>
              <a:defRPr/>
            </a:pPr>
            <a:endParaRPr lang="en-US" sz="1200" dirty="0"/>
          </a:p>
        </p:txBody>
      </p:sp>
      <p:sp>
        <p:nvSpPr>
          <p:cNvPr id="61" name="Pentagon 60"/>
          <p:cNvSpPr/>
          <p:nvPr/>
        </p:nvSpPr>
        <p:spPr bwMode="auto">
          <a:xfrm>
            <a:off x="1176952" y="1203018"/>
            <a:ext cx="1800200" cy="420688"/>
          </a:xfrm>
          <a:prstGeom prst="homePlate">
            <a:avLst/>
          </a:prstGeom>
          <a:solidFill>
            <a:srgbClr val="F9F686"/>
          </a:solidFill>
          <a:ln>
            <a:headEnd/>
            <a:tailEnd/>
          </a:ln>
          <a:extLst/>
        </p:spPr>
        <p:style>
          <a:lnRef idx="1">
            <a:schemeClr val="accent4"/>
          </a:lnRef>
          <a:fillRef idx="2">
            <a:schemeClr val="accent4"/>
          </a:fillRef>
          <a:effectRef idx="1">
            <a:schemeClr val="accent4"/>
          </a:effectRef>
          <a:fontRef idx="minor">
            <a:schemeClr val="dk1"/>
          </a:fontRef>
        </p:style>
        <p:txBody>
          <a:bodyPr wrap="none" anchor="ctr"/>
          <a:lstStyle/>
          <a:p>
            <a:pPr algn="ctr">
              <a:spcBef>
                <a:spcPct val="0"/>
              </a:spcBef>
              <a:defRPr/>
            </a:pPr>
            <a:r>
              <a:rPr lang="sv-SE" sz="1200" dirty="0" smtClean="0">
                <a:solidFill>
                  <a:schemeClr val="tx1"/>
                </a:solidFill>
              </a:rPr>
              <a:t>Test Manager</a:t>
            </a:r>
          </a:p>
          <a:p>
            <a:pPr algn="ctr">
              <a:spcBef>
                <a:spcPct val="0"/>
              </a:spcBef>
              <a:defRPr/>
            </a:pPr>
            <a:r>
              <a:rPr lang="sv-SE" sz="1200" dirty="0" smtClean="0">
                <a:solidFill>
                  <a:schemeClr val="tx1"/>
                </a:solidFill>
              </a:rPr>
              <a:t>  Prepare test - core</a:t>
            </a:r>
            <a:endParaRPr lang="en-US" sz="1200" dirty="0">
              <a:solidFill>
                <a:schemeClr val="tx1"/>
              </a:solidFill>
            </a:endParaRPr>
          </a:p>
        </p:txBody>
      </p:sp>
      <p:sp>
        <p:nvSpPr>
          <p:cNvPr id="62" name="Pentagon 61"/>
          <p:cNvSpPr/>
          <p:nvPr/>
        </p:nvSpPr>
        <p:spPr bwMode="auto">
          <a:xfrm>
            <a:off x="3779912" y="1190046"/>
            <a:ext cx="2340491" cy="420687"/>
          </a:xfrm>
          <a:prstGeom prst="homePlate">
            <a:avLst/>
          </a:prstGeom>
          <a:solidFill>
            <a:srgbClr val="F9F686"/>
          </a:solidFill>
          <a:ln>
            <a:headEnd/>
            <a:tailEnd/>
          </a:ln>
          <a:extLst/>
        </p:spPr>
        <p:style>
          <a:lnRef idx="1">
            <a:schemeClr val="accent4"/>
          </a:lnRef>
          <a:fillRef idx="2">
            <a:schemeClr val="accent4"/>
          </a:fillRef>
          <a:effectRef idx="1">
            <a:schemeClr val="accent4"/>
          </a:effectRef>
          <a:fontRef idx="minor">
            <a:schemeClr val="dk1"/>
          </a:fontRef>
        </p:style>
        <p:txBody>
          <a:bodyPr wrap="none" anchor="ctr"/>
          <a:lstStyle/>
          <a:p>
            <a:pPr algn="ctr">
              <a:spcBef>
                <a:spcPct val="0"/>
              </a:spcBef>
              <a:defRPr/>
            </a:pPr>
            <a:r>
              <a:rPr lang="sv-SE" sz="1200" dirty="0" smtClean="0">
                <a:solidFill>
                  <a:schemeClr val="tx1"/>
                </a:solidFill>
              </a:rPr>
              <a:t>Test Manager</a:t>
            </a:r>
          </a:p>
          <a:p>
            <a:pPr algn="ctr">
              <a:spcBef>
                <a:spcPct val="0"/>
              </a:spcBef>
              <a:defRPr/>
            </a:pPr>
            <a:r>
              <a:rPr lang="sv-SE" sz="1200" dirty="0" smtClean="0">
                <a:solidFill>
                  <a:schemeClr val="tx1"/>
                </a:solidFill>
              </a:rPr>
              <a:t>Perform test - core </a:t>
            </a:r>
            <a:endParaRPr lang="en-US" sz="1200" dirty="0">
              <a:solidFill>
                <a:schemeClr val="tx1"/>
              </a:solidFill>
            </a:endParaRPr>
          </a:p>
        </p:txBody>
      </p:sp>
      <p:sp>
        <p:nvSpPr>
          <p:cNvPr id="2" name="Title 1"/>
          <p:cNvSpPr>
            <a:spLocks noGrp="1"/>
          </p:cNvSpPr>
          <p:nvPr>
            <p:ph type="title"/>
          </p:nvPr>
        </p:nvSpPr>
        <p:spPr>
          <a:xfrm>
            <a:off x="379448" y="188640"/>
            <a:ext cx="8003232" cy="346050"/>
          </a:xfrm>
        </p:spPr>
        <p:txBody>
          <a:bodyPr>
            <a:noAutofit/>
          </a:bodyPr>
          <a:lstStyle/>
          <a:p>
            <a:r>
              <a:rPr lang="sv-SE" sz="3200" dirty="0" smtClean="0"/>
              <a:t>Suggested Roadmap</a:t>
            </a:r>
            <a:endParaRPr lang="en-US" sz="3200" dirty="0"/>
          </a:p>
        </p:txBody>
      </p:sp>
      <p:sp>
        <p:nvSpPr>
          <p:cNvPr id="22" name="Pentagon 21"/>
          <p:cNvSpPr/>
          <p:nvPr/>
        </p:nvSpPr>
        <p:spPr bwMode="auto">
          <a:xfrm>
            <a:off x="6554711" y="1190045"/>
            <a:ext cx="1963738" cy="420687"/>
          </a:xfrm>
          <a:prstGeom prst="homePlate">
            <a:avLst/>
          </a:prstGeom>
          <a:solidFill>
            <a:srgbClr val="F9F686"/>
          </a:solidFill>
          <a:ln>
            <a:headEnd/>
            <a:tailEnd/>
          </a:ln>
          <a:extLst/>
        </p:spPr>
        <p:style>
          <a:lnRef idx="1">
            <a:schemeClr val="accent4"/>
          </a:lnRef>
          <a:fillRef idx="2">
            <a:schemeClr val="accent4"/>
          </a:fillRef>
          <a:effectRef idx="1">
            <a:schemeClr val="accent4"/>
          </a:effectRef>
          <a:fontRef idx="minor">
            <a:schemeClr val="dk1"/>
          </a:fontRef>
        </p:style>
        <p:txBody>
          <a:bodyPr wrap="none" anchor="ctr"/>
          <a:lstStyle/>
          <a:p>
            <a:pPr algn="ctr">
              <a:spcBef>
                <a:spcPct val="0"/>
              </a:spcBef>
            </a:pPr>
            <a:r>
              <a:rPr lang="sv-SE" sz="1200" dirty="0" smtClean="0"/>
              <a:t>Replace\update RDM</a:t>
            </a:r>
            <a:endParaRPr lang="en-US" sz="1200" dirty="0"/>
          </a:p>
        </p:txBody>
      </p:sp>
      <p:sp>
        <p:nvSpPr>
          <p:cNvPr id="3" name="TextBox 2"/>
          <p:cNvSpPr txBox="1"/>
          <p:nvPr/>
        </p:nvSpPr>
        <p:spPr>
          <a:xfrm>
            <a:off x="1210438" y="767408"/>
            <a:ext cx="2350107" cy="369332"/>
          </a:xfrm>
          <a:prstGeom prst="rect">
            <a:avLst/>
          </a:prstGeom>
          <a:noFill/>
        </p:spPr>
        <p:txBody>
          <a:bodyPr wrap="square" rtlCol="0">
            <a:spAutoFit/>
          </a:bodyPr>
          <a:lstStyle/>
          <a:p>
            <a:pPr algn="ctr"/>
            <a:r>
              <a:rPr lang="sv-SE" dirty="0" smtClean="0"/>
              <a:t>Step 1</a:t>
            </a:r>
            <a:endParaRPr lang="en-US" dirty="0"/>
          </a:p>
        </p:txBody>
      </p:sp>
      <p:cxnSp>
        <p:nvCxnSpPr>
          <p:cNvPr id="5" name="Straight Connector 4"/>
          <p:cNvCxnSpPr/>
          <p:nvPr/>
        </p:nvCxnSpPr>
        <p:spPr>
          <a:xfrm>
            <a:off x="3635896" y="1012154"/>
            <a:ext cx="0" cy="1836034"/>
          </a:xfrm>
          <a:prstGeom prst="line">
            <a:avLst/>
          </a:prstGeom>
          <a:ln w="31750" cmpd="sng"/>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659882" y="764704"/>
            <a:ext cx="2346002" cy="369332"/>
          </a:xfrm>
          <a:prstGeom prst="rect">
            <a:avLst/>
          </a:prstGeom>
          <a:noFill/>
        </p:spPr>
        <p:txBody>
          <a:bodyPr wrap="square" rtlCol="0">
            <a:spAutoFit/>
          </a:bodyPr>
          <a:lstStyle/>
          <a:p>
            <a:pPr algn="ctr"/>
            <a:r>
              <a:rPr lang="sv-SE" dirty="0" smtClean="0"/>
              <a:t>Step 2</a:t>
            </a:r>
            <a:endParaRPr lang="en-US" dirty="0"/>
          </a:p>
        </p:txBody>
      </p:sp>
      <p:cxnSp>
        <p:nvCxnSpPr>
          <p:cNvPr id="33" name="Straight Connector 32"/>
          <p:cNvCxnSpPr/>
          <p:nvPr/>
        </p:nvCxnSpPr>
        <p:spPr>
          <a:xfrm>
            <a:off x="6372200" y="998815"/>
            <a:ext cx="0" cy="1836034"/>
          </a:xfrm>
          <a:prstGeom prst="line">
            <a:avLst/>
          </a:prstGeom>
          <a:ln w="31750" cmpd="sng"/>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646241" y="823137"/>
            <a:ext cx="1872208" cy="369332"/>
          </a:xfrm>
          <a:prstGeom prst="rect">
            <a:avLst/>
          </a:prstGeom>
          <a:noFill/>
        </p:spPr>
        <p:txBody>
          <a:bodyPr wrap="square" rtlCol="0">
            <a:spAutoFit/>
          </a:bodyPr>
          <a:lstStyle/>
          <a:p>
            <a:pPr algn="ctr"/>
            <a:r>
              <a:rPr lang="sv-SE" dirty="0" smtClean="0"/>
              <a:t>Step 3</a:t>
            </a:r>
            <a:endParaRPr lang="en-US" dirty="0"/>
          </a:p>
        </p:txBody>
      </p:sp>
      <p:sp>
        <p:nvSpPr>
          <p:cNvPr id="36" name="Pentagon 35"/>
          <p:cNvSpPr/>
          <p:nvPr/>
        </p:nvSpPr>
        <p:spPr bwMode="auto">
          <a:xfrm>
            <a:off x="6555506" y="1751717"/>
            <a:ext cx="2074241" cy="420687"/>
          </a:xfrm>
          <a:prstGeom prst="homePlate">
            <a:avLst/>
          </a:prstGeom>
          <a:solidFill>
            <a:srgbClr val="F9F686"/>
          </a:solidFill>
          <a:ln>
            <a:headEnd/>
            <a:tailEnd/>
          </a:ln>
          <a:extLst/>
        </p:spPr>
        <p:style>
          <a:lnRef idx="1">
            <a:schemeClr val="accent4"/>
          </a:lnRef>
          <a:fillRef idx="2">
            <a:schemeClr val="accent4"/>
          </a:fillRef>
          <a:effectRef idx="1">
            <a:schemeClr val="accent4"/>
          </a:effectRef>
          <a:fontRef idx="minor">
            <a:schemeClr val="dk1"/>
          </a:fontRef>
        </p:style>
        <p:txBody>
          <a:bodyPr wrap="none" anchor="ctr"/>
          <a:lstStyle/>
          <a:p>
            <a:pPr algn="ctr">
              <a:spcBef>
                <a:spcPct val="0"/>
              </a:spcBef>
              <a:defRPr/>
            </a:pPr>
            <a:r>
              <a:rPr lang="sv-SE" sz="1200" dirty="0" smtClean="0">
                <a:solidFill>
                  <a:schemeClr val="tx1"/>
                </a:solidFill>
              </a:rPr>
              <a:t>Replace Efacts functionality </a:t>
            </a:r>
            <a:endParaRPr lang="en-US" sz="1200" dirty="0">
              <a:solidFill>
                <a:schemeClr val="tx1"/>
              </a:solidFill>
            </a:endParaRPr>
          </a:p>
        </p:txBody>
      </p:sp>
      <p:sp>
        <p:nvSpPr>
          <p:cNvPr id="8" name="TextBox 7"/>
          <p:cNvSpPr txBox="1"/>
          <p:nvPr/>
        </p:nvSpPr>
        <p:spPr>
          <a:xfrm>
            <a:off x="1104975" y="2983625"/>
            <a:ext cx="2455570" cy="2785378"/>
          </a:xfrm>
          <a:prstGeom prst="rect">
            <a:avLst/>
          </a:prstGeom>
          <a:noFill/>
        </p:spPr>
        <p:txBody>
          <a:bodyPr wrap="square" rtlCol="0">
            <a:spAutoFit/>
          </a:bodyPr>
          <a:lstStyle/>
          <a:p>
            <a:pPr marL="285750" indent="-285750">
              <a:buFont typeface="Arial" panose="020B0604020202020204" pitchFamily="34" charset="0"/>
              <a:buChar char="•"/>
            </a:pPr>
            <a:r>
              <a:rPr lang="sv-SE" sz="1400" dirty="0" smtClean="0"/>
              <a:t>Establish new TM with it’s own Database</a:t>
            </a:r>
          </a:p>
          <a:p>
            <a:pPr marL="285750" indent="-285750">
              <a:buFont typeface="Arial" panose="020B0604020202020204" pitchFamily="34" charset="0"/>
              <a:buChar char="•"/>
            </a:pPr>
            <a:r>
              <a:rPr lang="sv-SE" sz="1400" dirty="0" smtClean="0"/>
              <a:t>Extend test specification with procedure and routine</a:t>
            </a:r>
          </a:p>
          <a:p>
            <a:pPr marL="285750" indent="-285750">
              <a:buFont typeface="Arial" panose="020B0604020202020204" pitchFamily="34" charset="0"/>
              <a:buChar char="•"/>
            </a:pPr>
            <a:r>
              <a:rPr lang="sv-SE" sz="1400" dirty="0" smtClean="0"/>
              <a:t>Improve filtering test cases towards test object</a:t>
            </a:r>
          </a:p>
          <a:p>
            <a:pPr marL="285750" indent="-285750">
              <a:buFont typeface="Arial" panose="020B0604020202020204" pitchFamily="34" charset="0"/>
              <a:buChar char="•"/>
            </a:pPr>
            <a:r>
              <a:rPr lang="sv-SE" sz="1400" dirty="0" smtClean="0"/>
              <a:t>Secure information exchange between New TM and Efacts</a:t>
            </a:r>
            <a:endParaRPr lang="en-US" sz="1400" dirty="0"/>
          </a:p>
        </p:txBody>
      </p:sp>
      <p:sp>
        <p:nvSpPr>
          <p:cNvPr id="38" name="TextBox 37"/>
          <p:cNvSpPr txBox="1"/>
          <p:nvPr/>
        </p:nvSpPr>
        <p:spPr>
          <a:xfrm>
            <a:off x="3779912" y="3017996"/>
            <a:ext cx="2372886" cy="738664"/>
          </a:xfrm>
          <a:prstGeom prst="rect">
            <a:avLst/>
          </a:prstGeom>
          <a:noFill/>
        </p:spPr>
        <p:txBody>
          <a:bodyPr wrap="square" rtlCol="0">
            <a:spAutoFit/>
          </a:bodyPr>
          <a:lstStyle/>
          <a:p>
            <a:pPr marL="285750" indent="-285750">
              <a:buFont typeface="Arial" panose="020B0604020202020204" pitchFamily="34" charset="0"/>
              <a:buChar char="•"/>
            </a:pPr>
            <a:r>
              <a:rPr lang="sv-SE" sz="1400" dirty="0"/>
              <a:t>Establish basic system functionality for tester through </a:t>
            </a:r>
            <a:r>
              <a:rPr lang="sv-SE" sz="1400" dirty="0" smtClean="0"/>
              <a:t>tablet</a:t>
            </a:r>
          </a:p>
        </p:txBody>
      </p:sp>
      <p:sp>
        <p:nvSpPr>
          <p:cNvPr id="39" name="TextBox 38"/>
          <p:cNvSpPr txBox="1"/>
          <p:nvPr/>
        </p:nvSpPr>
        <p:spPr>
          <a:xfrm>
            <a:off x="6466401" y="2998275"/>
            <a:ext cx="2520279" cy="1492716"/>
          </a:xfrm>
          <a:prstGeom prst="rect">
            <a:avLst/>
          </a:prstGeom>
          <a:noFill/>
        </p:spPr>
        <p:txBody>
          <a:bodyPr wrap="square" rtlCol="0">
            <a:spAutoFit/>
          </a:bodyPr>
          <a:lstStyle/>
          <a:p>
            <a:pPr marL="285750" indent="-285750">
              <a:buFont typeface="Arial" panose="020B0604020202020204" pitchFamily="34" charset="0"/>
              <a:buChar char="•"/>
            </a:pPr>
            <a:r>
              <a:rPr lang="sv-SE" sz="1400" dirty="0" smtClean="0"/>
              <a:t>Replace </a:t>
            </a:r>
            <a:r>
              <a:rPr lang="sv-SE" sz="1400" dirty="0"/>
              <a:t>RDM </a:t>
            </a:r>
            <a:r>
              <a:rPr lang="sv-SE" sz="1400" dirty="0" smtClean="0"/>
              <a:t>functionality</a:t>
            </a:r>
          </a:p>
          <a:p>
            <a:pPr marL="285750" indent="-285750">
              <a:buFont typeface="Arial" panose="020B0604020202020204" pitchFamily="34" charset="0"/>
              <a:buChar char="•"/>
            </a:pPr>
            <a:r>
              <a:rPr lang="sv-SE" sz="1400" dirty="0"/>
              <a:t>Replace Efacts</a:t>
            </a:r>
          </a:p>
          <a:p>
            <a:endParaRPr lang="sv-SE" sz="1400" dirty="0"/>
          </a:p>
          <a:p>
            <a:endParaRPr lang="sv-SE" sz="1400" dirty="0"/>
          </a:p>
        </p:txBody>
      </p:sp>
      <p:sp>
        <p:nvSpPr>
          <p:cNvPr id="4" name="Date Placeholder 3"/>
          <p:cNvSpPr>
            <a:spLocks noGrp="1"/>
          </p:cNvSpPr>
          <p:nvPr>
            <p:ph type="dt" sz="half" idx="12"/>
          </p:nvPr>
        </p:nvSpPr>
        <p:spPr/>
        <p:txBody>
          <a:bodyPr/>
          <a:lstStyle/>
          <a:p>
            <a:fld id="{C5B67FFC-88A1-426F-B8DC-12F1D739EF6A}" type="datetime1">
              <a:rPr lang="en-GB" smtClean="0">
                <a:solidFill>
                  <a:srgbClr val="000000"/>
                </a:solidFill>
              </a:rPr>
              <a:t>12/01/2017</a:t>
            </a:fld>
            <a:endParaRPr lang="en-US" dirty="0">
              <a:solidFill>
                <a:srgbClr val="000000"/>
              </a:solidFill>
            </a:endParaRPr>
          </a:p>
        </p:txBody>
      </p:sp>
      <p:sp>
        <p:nvSpPr>
          <p:cNvPr id="6" name="Footer Placeholder 5"/>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7" name="Slide Number Placeholder 6"/>
          <p:cNvSpPr>
            <a:spLocks noGrp="1"/>
          </p:cNvSpPr>
          <p:nvPr>
            <p:ph type="sldNum" sz="quarter" idx="11"/>
          </p:nvPr>
        </p:nvSpPr>
        <p:spPr/>
        <p:txBody>
          <a:bodyPr/>
          <a:lstStyle/>
          <a:p>
            <a:fld id="{40E9AD42-C178-4DDF-86C3-EDC77BEDCFC5}" type="slidenum">
              <a:rPr lang="en-US" smtClean="0">
                <a:solidFill>
                  <a:srgbClr val="000000"/>
                </a:solidFill>
              </a:rPr>
              <a:pPr/>
              <a:t>5</a:t>
            </a:fld>
            <a:endParaRPr lang="en-US" dirty="0">
              <a:solidFill>
                <a:srgbClr val="000000"/>
              </a:solidFill>
            </a:endParaRPr>
          </a:p>
        </p:txBody>
      </p:sp>
    </p:spTree>
    <p:extLst>
      <p:ext uri="{BB962C8B-B14F-4D97-AF65-F5344CB8AC3E}">
        <p14:creationId xmlns:p14="http://schemas.microsoft.com/office/powerpoint/2010/main" val="37394704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448" y="188640"/>
            <a:ext cx="8003232" cy="346050"/>
          </a:xfrm>
        </p:spPr>
        <p:txBody>
          <a:bodyPr>
            <a:noAutofit/>
          </a:bodyPr>
          <a:lstStyle/>
          <a:p>
            <a:r>
              <a:rPr lang="sv-SE" sz="3200" dirty="0" smtClean="0"/>
              <a:t>Suggested Roadmap</a:t>
            </a:r>
            <a:endParaRPr lang="en-US" sz="3200" dirty="0"/>
          </a:p>
        </p:txBody>
      </p:sp>
      <p:sp>
        <p:nvSpPr>
          <p:cNvPr id="3" name="TextBox 2"/>
          <p:cNvSpPr txBox="1"/>
          <p:nvPr/>
        </p:nvSpPr>
        <p:spPr>
          <a:xfrm>
            <a:off x="390167" y="968389"/>
            <a:ext cx="2350107" cy="400110"/>
          </a:xfrm>
          <a:prstGeom prst="rect">
            <a:avLst/>
          </a:prstGeom>
          <a:noFill/>
        </p:spPr>
        <p:txBody>
          <a:bodyPr wrap="square" rtlCol="0">
            <a:spAutoFit/>
          </a:bodyPr>
          <a:lstStyle/>
          <a:p>
            <a:pPr algn="ctr"/>
            <a:r>
              <a:rPr lang="sv-SE" dirty="0" smtClean="0"/>
              <a:t>Step 4</a:t>
            </a:r>
            <a:endParaRPr lang="en-US" dirty="0"/>
          </a:p>
        </p:txBody>
      </p:sp>
      <p:sp>
        <p:nvSpPr>
          <p:cNvPr id="12" name="Pentagon 11"/>
          <p:cNvSpPr/>
          <p:nvPr/>
        </p:nvSpPr>
        <p:spPr bwMode="auto">
          <a:xfrm>
            <a:off x="860753" y="2382747"/>
            <a:ext cx="2699792" cy="420687"/>
          </a:xfrm>
          <a:prstGeom prst="homePlate">
            <a:avLst/>
          </a:prstGeom>
          <a:solidFill>
            <a:srgbClr val="F9F686"/>
          </a:solidFill>
          <a:ln>
            <a:headEnd/>
            <a:tailEnd/>
          </a:ln>
          <a:extLst/>
        </p:spPr>
        <p:style>
          <a:lnRef idx="1">
            <a:schemeClr val="accent4"/>
          </a:lnRef>
          <a:fillRef idx="2">
            <a:schemeClr val="accent4"/>
          </a:fillRef>
          <a:effectRef idx="1">
            <a:schemeClr val="accent4"/>
          </a:effectRef>
          <a:fontRef idx="minor">
            <a:schemeClr val="dk1"/>
          </a:fontRef>
        </p:style>
        <p:txBody>
          <a:bodyPr wrap="none" anchor="ctr"/>
          <a:lstStyle/>
          <a:p>
            <a:pPr algn="ctr">
              <a:spcBef>
                <a:spcPct val="0"/>
              </a:spcBef>
              <a:defRPr/>
            </a:pPr>
            <a:r>
              <a:rPr lang="sv-SE" sz="1200" dirty="0" smtClean="0">
                <a:solidFill>
                  <a:schemeClr val="tx1"/>
                </a:solidFill>
              </a:rPr>
              <a:t>Test Manager </a:t>
            </a:r>
          </a:p>
          <a:p>
            <a:pPr algn="ctr">
              <a:spcBef>
                <a:spcPct val="0"/>
              </a:spcBef>
              <a:defRPr/>
            </a:pPr>
            <a:r>
              <a:rPr lang="sv-SE" sz="1200" dirty="0" smtClean="0">
                <a:solidFill>
                  <a:schemeClr val="tx1"/>
                </a:solidFill>
              </a:rPr>
              <a:t>Perform test - Extended </a:t>
            </a:r>
            <a:endParaRPr lang="en-US" sz="1200" dirty="0">
              <a:solidFill>
                <a:schemeClr val="tx1"/>
              </a:solidFill>
            </a:endParaRPr>
          </a:p>
        </p:txBody>
      </p:sp>
      <p:sp>
        <p:nvSpPr>
          <p:cNvPr id="13" name="Pentagon 12"/>
          <p:cNvSpPr/>
          <p:nvPr/>
        </p:nvSpPr>
        <p:spPr bwMode="auto">
          <a:xfrm>
            <a:off x="860753" y="1729102"/>
            <a:ext cx="1753914" cy="420688"/>
          </a:xfrm>
          <a:prstGeom prst="homePlate">
            <a:avLst/>
          </a:prstGeom>
          <a:solidFill>
            <a:srgbClr val="F9F686"/>
          </a:solidFill>
          <a:ln>
            <a:headEnd/>
            <a:tailEnd/>
          </a:ln>
          <a:extLst/>
        </p:spPr>
        <p:style>
          <a:lnRef idx="1">
            <a:schemeClr val="accent4"/>
          </a:lnRef>
          <a:fillRef idx="2">
            <a:schemeClr val="accent4"/>
          </a:fillRef>
          <a:effectRef idx="1">
            <a:schemeClr val="accent4"/>
          </a:effectRef>
          <a:fontRef idx="minor">
            <a:schemeClr val="dk1"/>
          </a:fontRef>
        </p:style>
        <p:txBody>
          <a:bodyPr wrap="none" anchor="ctr"/>
          <a:lstStyle/>
          <a:p>
            <a:pPr algn="ctr">
              <a:spcBef>
                <a:spcPct val="0"/>
              </a:spcBef>
              <a:defRPr/>
            </a:pPr>
            <a:r>
              <a:rPr lang="sv-SE" sz="1200" dirty="0" smtClean="0">
                <a:solidFill>
                  <a:schemeClr val="tx1"/>
                </a:solidFill>
              </a:rPr>
              <a:t>Test Manager</a:t>
            </a:r>
          </a:p>
          <a:p>
            <a:pPr algn="ctr">
              <a:spcBef>
                <a:spcPct val="0"/>
              </a:spcBef>
              <a:defRPr/>
            </a:pPr>
            <a:r>
              <a:rPr lang="sv-SE" sz="1200" dirty="0" smtClean="0">
                <a:solidFill>
                  <a:schemeClr val="tx1"/>
                </a:solidFill>
              </a:rPr>
              <a:t> Prepare test - Extended</a:t>
            </a:r>
            <a:endParaRPr lang="en-US" sz="1200" dirty="0">
              <a:solidFill>
                <a:schemeClr val="tx1"/>
              </a:solidFill>
            </a:endParaRPr>
          </a:p>
        </p:txBody>
      </p:sp>
      <p:sp>
        <p:nvSpPr>
          <p:cNvPr id="4" name="TextBox 3"/>
          <p:cNvSpPr txBox="1"/>
          <p:nvPr/>
        </p:nvSpPr>
        <p:spPr>
          <a:xfrm>
            <a:off x="750251" y="3173506"/>
            <a:ext cx="2810294" cy="1231106"/>
          </a:xfrm>
          <a:prstGeom prst="rect">
            <a:avLst/>
          </a:prstGeom>
          <a:noFill/>
        </p:spPr>
        <p:txBody>
          <a:bodyPr wrap="square" rtlCol="0">
            <a:spAutoFit/>
          </a:bodyPr>
          <a:lstStyle/>
          <a:p>
            <a:pPr marL="285750" indent="-285750">
              <a:buFont typeface="Arial" panose="020B0604020202020204" pitchFamily="34" charset="0"/>
              <a:buChar char="•"/>
            </a:pPr>
            <a:r>
              <a:rPr lang="sv-SE" sz="1400" dirty="0" smtClean="0"/>
              <a:t>Extend </a:t>
            </a:r>
            <a:r>
              <a:rPr lang="sv-SE" sz="1400" dirty="0"/>
              <a:t>prepare test </a:t>
            </a:r>
            <a:r>
              <a:rPr lang="sv-SE" sz="1400" dirty="0" smtClean="0"/>
              <a:t>functionality</a:t>
            </a:r>
            <a:endParaRPr lang="sv-SE" sz="1400" dirty="0"/>
          </a:p>
          <a:p>
            <a:pPr marL="285750" indent="-285750">
              <a:buFont typeface="Arial" panose="020B0604020202020204" pitchFamily="34" charset="0"/>
              <a:buChar char="•"/>
            </a:pPr>
            <a:r>
              <a:rPr lang="sv-SE" sz="1400" dirty="0"/>
              <a:t>Extend perform </a:t>
            </a:r>
            <a:r>
              <a:rPr lang="sv-SE" sz="1400" dirty="0" smtClean="0"/>
              <a:t>test functionality</a:t>
            </a:r>
            <a:endParaRPr lang="en-US" sz="1400" dirty="0"/>
          </a:p>
          <a:p>
            <a:endParaRPr lang="en-US" dirty="0"/>
          </a:p>
        </p:txBody>
      </p:sp>
      <p:sp>
        <p:nvSpPr>
          <p:cNvPr id="5" name="Date Placeholder 4"/>
          <p:cNvSpPr>
            <a:spLocks noGrp="1"/>
          </p:cNvSpPr>
          <p:nvPr>
            <p:ph type="dt" sz="half" idx="12"/>
          </p:nvPr>
        </p:nvSpPr>
        <p:spPr/>
        <p:txBody>
          <a:bodyPr/>
          <a:lstStyle/>
          <a:p>
            <a:fld id="{279BB62F-EF5B-4DFD-8A16-FF87E13981B1}" type="datetime1">
              <a:rPr lang="en-GB" smtClean="0">
                <a:solidFill>
                  <a:srgbClr val="000000"/>
                </a:solidFill>
              </a:rPr>
              <a:t>12/01/2017</a:t>
            </a:fld>
            <a:endParaRPr lang="en-US" dirty="0">
              <a:solidFill>
                <a:srgbClr val="000000"/>
              </a:solidFill>
            </a:endParaRPr>
          </a:p>
        </p:txBody>
      </p:sp>
      <p:sp>
        <p:nvSpPr>
          <p:cNvPr id="6" name="Footer Placeholder 5"/>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7" name="Slide Number Placeholder 6"/>
          <p:cNvSpPr>
            <a:spLocks noGrp="1"/>
          </p:cNvSpPr>
          <p:nvPr>
            <p:ph type="sldNum" sz="quarter" idx="11"/>
          </p:nvPr>
        </p:nvSpPr>
        <p:spPr/>
        <p:txBody>
          <a:bodyPr/>
          <a:lstStyle/>
          <a:p>
            <a:fld id="{40E9AD42-C178-4DDF-86C3-EDC77BEDCFC5}" type="slidenum">
              <a:rPr lang="en-US" smtClean="0">
                <a:solidFill>
                  <a:srgbClr val="000000"/>
                </a:solidFill>
              </a:rPr>
              <a:pPr/>
              <a:t>6</a:t>
            </a:fld>
            <a:endParaRPr lang="en-US" dirty="0">
              <a:solidFill>
                <a:srgbClr val="000000"/>
              </a:solidFill>
            </a:endParaRPr>
          </a:p>
        </p:txBody>
      </p:sp>
    </p:spTree>
    <p:extLst>
      <p:ext uri="{BB962C8B-B14F-4D97-AF65-F5344CB8AC3E}">
        <p14:creationId xmlns:p14="http://schemas.microsoft.com/office/powerpoint/2010/main" val="42647894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v-SE" sz="3200" dirty="0" smtClean="0"/>
              <a:t>Motivation – </a:t>
            </a:r>
            <a:r>
              <a:rPr lang="sv-SE" dirty="0" smtClean="0"/>
              <a:t>Step</a:t>
            </a:r>
            <a:r>
              <a:rPr lang="sv-SE" sz="3200" dirty="0" smtClean="0"/>
              <a:t> 1</a:t>
            </a:r>
            <a:endParaRPr lang="en-US" sz="3200" dirty="0"/>
          </a:p>
        </p:txBody>
      </p:sp>
      <p:sp>
        <p:nvSpPr>
          <p:cNvPr id="3" name="Content Placeholder 2"/>
          <p:cNvSpPr>
            <a:spLocks noGrp="1"/>
          </p:cNvSpPr>
          <p:nvPr>
            <p:ph idx="1"/>
          </p:nvPr>
        </p:nvSpPr>
        <p:spPr/>
        <p:txBody>
          <a:bodyPr>
            <a:normAutofit lnSpcReduction="10000"/>
          </a:bodyPr>
          <a:lstStyle/>
          <a:p>
            <a:r>
              <a:rPr lang="sv-SE" sz="1400" dirty="0" smtClean="0"/>
              <a:t>Start building solution from beginning of the process is  a prefered approach</a:t>
            </a:r>
          </a:p>
          <a:p>
            <a:r>
              <a:rPr lang="sv-SE" sz="1400" dirty="0" smtClean="0"/>
              <a:t>Will </a:t>
            </a:r>
            <a:r>
              <a:rPr lang="sv-SE" sz="1400" dirty="0"/>
              <a:t>secure quality from beginning of </a:t>
            </a:r>
            <a:r>
              <a:rPr lang="sv-SE" sz="1400" dirty="0" smtClean="0"/>
              <a:t>process</a:t>
            </a:r>
          </a:p>
          <a:p>
            <a:r>
              <a:rPr lang="sv-SE" sz="1400" dirty="0" smtClean="0"/>
              <a:t>Todays PVT Manager does not meet PVTs or other groups needs</a:t>
            </a:r>
          </a:p>
          <a:p>
            <a:r>
              <a:rPr lang="sv-SE" sz="1400" dirty="0"/>
              <a:t>All groups </a:t>
            </a:r>
            <a:r>
              <a:rPr lang="sv-SE" sz="1400" dirty="0" smtClean="0"/>
              <a:t>”except </a:t>
            </a:r>
            <a:r>
              <a:rPr lang="sv-SE" sz="1400" dirty="0"/>
              <a:t>for field </a:t>
            </a:r>
            <a:r>
              <a:rPr lang="sv-SE" sz="1400" dirty="0" smtClean="0"/>
              <a:t>testing” </a:t>
            </a:r>
            <a:r>
              <a:rPr lang="sv-SE" sz="1400" dirty="0"/>
              <a:t>have a need of a test preparation </a:t>
            </a:r>
            <a:r>
              <a:rPr lang="sv-SE" sz="1400" dirty="0" smtClean="0"/>
              <a:t>tool to get rid of all manual handling and get a common way of store test specifications</a:t>
            </a:r>
          </a:p>
          <a:p>
            <a:r>
              <a:rPr lang="sv-SE" sz="1400" dirty="0" smtClean="0"/>
              <a:t>A new test structure is needed (Procedures,Routines, test sequence, test case)</a:t>
            </a:r>
          </a:p>
          <a:p>
            <a:r>
              <a:rPr lang="sv-SE" sz="1400" dirty="0" smtClean="0"/>
              <a:t>Getting it right from beginning sorting out valid test cases for a certain test object spec. will help to avoid  not valid testing that will create unnecessary work down streams in the process</a:t>
            </a:r>
          </a:p>
          <a:p>
            <a:r>
              <a:rPr lang="sv-SE" sz="1400" dirty="0" smtClean="0"/>
              <a:t>Test Manager - prepare test  is a precondition to build Test manager – perform test.</a:t>
            </a:r>
          </a:p>
          <a:p>
            <a:r>
              <a:rPr lang="sv-SE" sz="1400" dirty="0"/>
              <a:t>Test Manager will be separated from Efacts </a:t>
            </a:r>
            <a:r>
              <a:rPr lang="sv-SE" sz="1400" dirty="0" smtClean="0"/>
              <a:t>legacy</a:t>
            </a:r>
          </a:p>
          <a:p>
            <a:r>
              <a:rPr lang="sv-SE" sz="1400" dirty="0"/>
              <a:t>R</a:t>
            </a:r>
            <a:r>
              <a:rPr lang="sv-SE" sz="1400" dirty="0" smtClean="0"/>
              <a:t>emoving PVT Manager will reduce complexity in legacy solution</a:t>
            </a:r>
            <a:endParaRPr lang="sv-SE" sz="1000" dirty="0"/>
          </a:p>
          <a:p>
            <a:pPr marL="457200" lvl="1" indent="0">
              <a:buNone/>
            </a:pPr>
            <a:endParaRPr lang="sv-SE" sz="1000" dirty="0" smtClean="0"/>
          </a:p>
          <a:p>
            <a:pPr marL="0" indent="0">
              <a:buNone/>
            </a:pPr>
            <a:endParaRPr lang="sv-SE" sz="1400" dirty="0"/>
          </a:p>
          <a:p>
            <a:pPr marL="0" indent="0">
              <a:buNone/>
            </a:pPr>
            <a:endParaRPr lang="sv-SE" sz="1400" dirty="0" smtClean="0"/>
          </a:p>
          <a:p>
            <a:pPr marL="0" indent="0">
              <a:buNone/>
            </a:pPr>
            <a:endParaRPr lang="en-US" dirty="0"/>
          </a:p>
        </p:txBody>
      </p:sp>
      <p:sp>
        <p:nvSpPr>
          <p:cNvPr id="4" name="Date Placeholder 3"/>
          <p:cNvSpPr>
            <a:spLocks noGrp="1"/>
          </p:cNvSpPr>
          <p:nvPr>
            <p:ph type="dt" sz="half" idx="12"/>
          </p:nvPr>
        </p:nvSpPr>
        <p:spPr/>
        <p:txBody>
          <a:bodyPr/>
          <a:lstStyle/>
          <a:p>
            <a:fld id="{F196AD33-A545-4948-B9FE-B86EC4C2B098}" type="datetime1">
              <a:rPr lang="en-GB" smtClean="0">
                <a:solidFill>
                  <a:srgbClr val="000000"/>
                </a:solidFill>
              </a:rPr>
              <a:t>12/01/2017</a:t>
            </a:fld>
            <a:endParaRPr lang="en-US" dirty="0">
              <a:solidFill>
                <a:srgbClr val="000000"/>
              </a:solidFill>
            </a:endParaRPr>
          </a:p>
        </p:txBody>
      </p:sp>
      <p:sp>
        <p:nvSpPr>
          <p:cNvPr id="5" name="Footer Placeholder 4"/>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6" name="Slide Number Placeholder 5"/>
          <p:cNvSpPr>
            <a:spLocks noGrp="1"/>
          </p:cNvSpPr>
          <p:nvPr>
            <p:ph type="sldNum" sz="quarter" idx="11"/>
          </p:nvPr>
        </p:nvSpPr>
        <p:spPr/>
        <p:txBody>
          <a:bodyPr/>
          <a:lstStyle/>
          <a:p>
            <a:fld id="{40E9AD42-C178-4DDF-86C3-EDC77BEDCFC5}" type="slidenum">
              <a:rPr lang="en-US" smtClean="0">
                <a:solidFill>
                  <a:srgbClr val="000000"/>
                </a:solidFill>
              </a:rPr>
              <a:pPr/>
              <a:t>7</a:t>
            </a:fld>
            <a:endParaRPr lang="en-US" dirty="0">
              <a:solidFill>
                <a:srgbClr val="000000"/>
              </a:solidFill>
            </a:endParaRPr>
          </a:p>
        </p:txBody>
      </p:sp>
    </p:spTree>
    <p:extLst>
      <p:ext uri="{BB962C8B-B14F-4D97-AF65-F5344CB8AC3E}">
        <p14:creationId xmlns:p14="http://schemas.microsoft.com/office/powerpoint/2010/main" val="8591679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8</a:t>
            </a:fld>
            <a:endParaRPr lang="en-US" dirty="0">
              <a:solidFill>
                <a:srgbClr val="000000"/>
              </a:solidFill>
            </a:endParaRPr>
          </a:p>
        </p:txBody>
      </p:sp>
      <p:sp>
        <p:nvSpPr>
          <p:cNvPr id="6" name="Rectangle 5"/>
          <p:cNvSpPr txBox="1">
            <a:spLocks noChangeArrowheads="1"/>
          </p:cNvSpPr>
          <p:nvPr/>
        </p:nvSpPr>
        <p:spPr bwMode="auto">
          <a:xfrm>
            <a:off x="207419" y="1290823"/>
            <a:ext cx="1578769"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l" rtl="0" fontAlgn="base">
              <a:lnSpc>
                <a:spcPct val="90000"/>
              </a:lnSpc>
              <a:spcBef>
                <a:spcPct val="0"/>
              </a:spcBef>
              <a:spcAft>
                <a:spcPct val="0"/>
              </a:spcAft>
              <a:defRPr sz="2400" b="1">
                <a:solidFill>
                  <a:schemeClr val="tx2"/>
                </a:solidFill>
                <a:latin typeface="+mj-lt"/>
                <a:ea typeface="+mj-ea"/>
                <a:cs typeface="+mj-cs"/>
              </a:defRPr>
            </a:lvl1pPr>
            <a:lvl2pPr algn="l" rtl="0" fontAlgn="base">
              <a:lnSpc>
                <a:spcPct val="90000"/>
              </a:lnSpc>
              <a:spcBef>
                <a:spcPct val="0"/>
              </a:spcBef>
              <a:spcAft>
                <a:spcPct val="0"/>
              </a:spcAft>
              <a:defRPr sz="3200" b="1">
                <a:solidFill>
                  <a:schemeClr val="tx2"/>
                </a:solidFill>
                <a:latin typeface="Arial" charset="0"/>
              </a:defRPr>
            </a:lvl2pPr>
            <a:lvl3pPr algn="l" rtl="0" fontAlgn="base">
              <a:lnSpc>
                <a:spcPct val="90000"/>
              </a:lnSpc>
              <a:spcBef>
                <a:spcPct val="0"/>
              </a:spcBef>
              <a:spcAft>
                <a:spcPct val="0"/>
              </a:spcAft>
              <a:defRPr sz="3200" b="1">
                <a:solidFill>
                  <a:schemeClr val="tx2"/>
                </a:solidFill>
                <a:latin typeface="Arial" charset="0"/>
              </a:defRPr>
            </a:lvl3pPr>
            <a:lvl4pPr algn="l" rtl="0" fontAlgn="base">
              <a:lnSpc>
                <a:spcPct val="90000"/>
              </a:lnSpc>
              <a:spcBef>
                <a:spcPct val="0"/>
              </a:spcBef>
              <a:spcAft>
                <a:spcPct val="0"/>
              </a:spcAft>
              <a:defRPr sz="3200" b="1">
                <a:solidFill>
                  <a:schemeClr val="tx2"/>
                </a:solidFill>
                <a:latin typeface="Arial" charset="0"/>
              </a:defRPr>
            </a:lvl4pPr>
            <a:lvl5pPr algn="l" rtl="0" fontAlgn="base">
              <a:lnSpc>
                <a:spcPct val="90000"/>
              </a:lnSpc>
              <a:spcBef>
                <a:spcPct val="0"/>
              </a:spcBef>
              <a:spcAft>
                <a:spcPct val="0"/>
              </a:spcAft>
              <a:defRPr sz="3200" b="1">
                <a:solidFill>
                  <a:schemeClr val="tx2"/>
                </a:solidFill>
                <a:latin typeface="Arial" charset="0"/>
              </a:defRPr>
            </a:lvl5pPr>
            <a:lvl6pPr marL="457200" algn="l" rtl="0" fontAlgn="base">
              <a:lnSpc>
                <a:spcPct val="90000"/>
              </a:lnSpc>
              <a:spcBef>
                <a:spcPct val="0"/>
              </a:spcBef>
              <a:spcAft>
                <a:spcPct val="0"/>
              </a:spcAft>
              <a:defRPr sz="3200" b="1">
                <a:solidFill>
                  <a:schemeClr val="tx2"/>
                </a:solidFill>
                <a:latin typeface="Arial" charset="0"/>
              </a:defRPr>
            </a:lvl6pPr>
            <a:lvl7pPr marL="914400" algn="l" rtl="0" fontAlgn="base">
              <a:lnSpc>
                <a:spcPct val="90000"/>
              </a:lnSpc>
              <a:spcBef>
                <a:spcPct val="0"/>
              </a:spcBef>
              <a:spcAft>
                <a:spcPct val="0"/>
              </a:spcAft>
              <a:defRPr sz="3200" b="1">
                <a:solidFill>
                  <a:schemeClr val="tx2"/>
                </a:solidFill>
                <a:latin typeface="Arial" charset="0"/>
              </a:defRPr>
            </a:lvl7pPr>
            <a:lvl8pPr marL="1371600" algn="l" rtl="0" fontAlgn="base">
              <a:lnSpc>
                <a:spcPct val="90000"/>
              </a:lnSpc>
              <a:spcBef>
                <a:spcPct val="0"/>
              </a:spcBef>
              <a:spcAft>
                <a:spcPct val="0"/>
              </a:spcAft>
              <a:defRPr sz="3200" b="1">
                <a:solidFill>
                  <a:schemeClr val="tx2"/>
                </a:solidFill>
                <a:latin typeface="Arial" charset="0"/>
              </a:defRPr>
            </a:lvl8pPr>
            <a:lvl9pPr marL="1828800" algn="l" rtl="0" fontAlgn="base">
              <a:lnSpc>
                <a:spcPct val="90000"/>
              </a:lnSpc>
              <a:spcBef>
                <a:spcPct val="0"/>
              </a:spcBef>
              <a:spcAft>
                <a:spcPct val="0"/>
              </a:spcAft>
              <a:defRPr sz="3200" b="1">
                <a:solidFill>
                  <a:schemeClr val="tx2"/>
                </a:solidFill>
                <a:latin typeface="Arial" charset="0"/>
              </a:defRPr>
            </a:lvl9pPr>
          </a:lstStyle>
          <a:p>
            <a:pPr algn="ctr"/>
            <a:r>
              <a:rPr lang="en-US" dirty="0" smtClean="0"/>
              <a:t>Content</a:t>
            </a:r>
            <a:endParaRPr lang="en-US" dirty="0"/>
          </a:p>
        </p:txBody>
      </p:sp>
      <p:sp>
        <p:nvSpPr>
          <p:cNvPr id="7" name="Rectangle 3"/>
          <p:cNvSpPr>
            <a:spLocks noChangeArrowheads="1"/>
          </p:cNvSpPr>
          <p:nvPr/>
        </p:nvSpPr>
        <p:spPr bwMode="auto">
          <a:xfrm>
            <a:off x="1881507" y="1707601"/>
            <a:ext cx="7010081" cy="353899"/>
          </a:xfrm>
          <a:prstGeom prst="rect">
            <a:avLst/>
          </a:prstGeom>
          <a:solidFill>
            <a:srgbClr val="E2E0D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lIns="91393" tIns="45698" rIns="91393" bIns="45698" anchor="ctr">
            <a:spAutoFit/>
          </a:bodyPr>
          <a:lstStyle/>
          <a:p>
            <a:pPr algn="ctr" eaLnBrk="0" hangingPunct="0">
              <a:spcBef>
                <a:spcPct val="0"/>
              </a:spcBef>
            </a:pPr>
            <a:endParaRPr lang="en-US" sz="1700" dirty="0"/>
          </a:p>
        </p:txBody>
      </p:sp>
      <p:sp>
        <p:nvSpPr>
          <p:cNvPr id="8" name="Text Box 4"/>
          <p:cNvSpPr txBox="1">
            <a:spLocks noChangeArrowheads="1"/>
          </p:cNvSpPr>
          <p:nvPr/>
        </p:nvSpPr>
        <p:spPr bwMode="auto">
          <a:xfrm>
            <a:off x="2032322" y="1279630"/>
            <a:ext cx="6703844" cy="2862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1393" tIns="45698" rIns="91393" bIns="45698">
            <a:spAutoFit/>
          </a:bodyPr>
          <a:lstStyle>
            <a:lvl1pPr marL="457200" indent="-457200" defTabSz="241300">
              <a:spcBef>
                <a:spcPct val="0"/>
              </a:spcBef>
              <a:defRPr sz="2400">
                <a:solidFill>
                  <a:schemeClr val="tx1"/>
                </a:solidFill>
                <a:latin typeface="Times New Roman" pitchFamily="18" charset="0"/>
              </a:defRPr>
            </a:lvl1pPr>
            <a:lvl2pPr marL="914400" indent="-458788" defTabSz="241300">
              <a:spcBef>
                <a:spcPct val="0"/>
              </a:spcBef>
              <a:defRPr sz="2400">
                <a:solidFill>
                  <a:schemeClr val="tx1"/>
                </a:solidFill>
                <a:latin typeface="Times New Roman" pitchFamily="18" charset="0"/>
              </a:defRPr>
            </a:lvl2pPr>
            <a:lvl3pPr marL="1371600" indent="-457200" defTabSz="241300">
              <a:spcBef>
                <a:spcPct val="0"/>
              </a:spcBef>
              <a:defRPr sz="2400">
                <a:solidFill>
                  <a:schemeClr val="tx1"/>
                </a:solidFill>
                <a:latin typeface="Times New Roman" pitchFamily="18" charset="0"/>
              </a:defRPr>
            </a:lvl3pPr>
            <a:lvl4pPr marL="1827213" indent="-457200" defTabSz="241300">
              <a:spcBef>
                <a:spcPct val="0"/>
              </a:spcBef>
              <a:defRPr sz="2400">
                <a:solidFill>
                  <a:schemeClr val="tx1"/>
                </a:solidFill>
                <a:latin typeface="Times New Roman" pitchFamily="18" charset="0"/>
              </a:defRPr>
            </a:lvl4pPr>
            <a:lvl5pPr marL="2286000" indent="-457200" defTabSz="241300">
              <a:spcBef>
                <a:spcPct val="0"/>
              </a:spcBef>
              <a:defRPr sz="2400">
                <a:solidFill>
                  <a:schemeClr val="tx1"/>
                </a:solidFill>
                <a:latin typeface="Times New Roman" pitchFamily="18" charset="0"/>
              </a:defRPr>
            </a:lvl5pPr>
            <a:lvl6pPr marL="2743200" indent="-457200" defTabSz="241300" fontAlgn="base">
              <a:spcBef>
                <a:spcPct val="0"/>
              </a:spcBef>
              <a:spcAft>
                <a:spcPct val="0"/>
              </a:spcAft>
              <a:defRPr sz="2400">
                <a:solidFill>
                  <a:schemeClr val="tx1"/>
                </a:solidFill>
                <a:latin typeface="Times New Roman" pitchFamily="18" charset="0"/>
              </a:defRPr>
            </a:lvl6pPr>
            <a:lvl7pPr marL="3200400" indent="-457200" defTabSz="241300" fontAlgn="base">
              <a:spcBef>
                <a:spcPct val="0"/>
              </a:spcBef>
              <a:spcAft>
                <a:spcPct val="0"/>
              </a:spcAft>
              <a:defRPr sz="2400">
                <a:solidFill>
                  <a:schemeClr val="tx1"/>
                </a:solidFill>
                <a:latin typeface="Times New Roman" pitchFamily="18" charset="0"/>
              </a:defRPr>
            </a:lvl7pPr>
            <a:lvl8pPr marL="3657600" indent="-457200" defTabSz="241300" fontAlgn="base">
              <a:spcBef>
                <a:spcPct val="0"/>
              </a:spcBef>
              <a:spcAft>
                <a:spcPct val="0"/>
              </a:spcAft>
              <a:defRPr sz="2400">
                <a:solidFill>
                  <a:schemeClr val="tx1"/>
                </a:solidFill>
                <a:latin typeface="Times New Roman" pitchFamily="18" charset="0"/>
              </a:defRPr>
            </a:lvl8pPr>
            <a:lvl9pPr marL="4114800" indent="-457200" defTabSz="241300" fontAlgn="base">
              <a:spcBef>
                <a:spcPct val="0"/>
              </a:spcBef>
              <a:spcAft>
                <a:spcPct val="0"/>
              </a:spcAft>
              <a:defRPr sz="2400">
                <a:solidFill>
                  <a:schemeClr val="tx1"/>
                </a:solidFill>
                <a:latin typeface="Times New Roman" pitchFamily="18" charset="0"/>
              </a:defRPr>
            </a:lvl9pPr>
          </a:lstStyle>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Management summary and Status report </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Business </a:t>
            </a:r>
            <a:r>
              <a:rPr lang="en-US" sz="1800" b="1" kern="0" dirty="0">
                <a:solidFill>
                  <a:srgbClr val="616161"/>
                </a:solidFill>
                <a:latin typeface="Arial" charset="0"/>
                <a:cs typeface="Arial" charset="0"/>
              </a:rPr>
              <a:t>Objectives </a:t>
            </a:r>
            <a:r>
              <a:rPr lang="en-US" sz="1800" b="1" kern="0" dirty="0" smtClean="0">
                <a:solidFill>
                  <a:srgbClr val="616161"/>
                </a:solidFill>
                <a:latin typeface="Arial" charset="0"/>
                <a:cs typeface="Arial" charset="0"/>
              </a:rPr>
              <a:t>Management</a:t>
            </a:r>
            <a:endParaRPr lang="en-US" sz="1800" b="1" kern="0" dirty="0">
              <a:solidFill>
                <a:srgbClr val="616161"/>
              </a:solidFill>
              <a:latin typeface="Arial" charset="0"/>
              <a:cs typeface="Arial" charset="0"/>
            </a:endParaRP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Solution Management</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Business </a:t>
            </a:r>
            <a:r>
              <a:rPr lang="en-US" sz="1800" b="1" kern="0" dirty="0">
                <a:solidFill>
                  <a:srgbClr val="616161"/>
                </a:solidFill>
                <a:latin typeface="Arial" charset="0"/>
                <a:cs typeface="Arial" charset="0"/>
              </a:rPr>
              <a:t>Change Management </a:t>
            </a:r>
            <a:endParaRPr lang="en-US" sz="1800" b="1" kern="0" dirty="0" smtClean="0">
              <a:solidFill>
                <a:srgbClr val="616161"/>
              </a:solidFill>
              <a:latin typeface="Arial" charset="0"/>
              <a:cs typeface="Arial" charset="0"/>
            </a:endParaRP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Project </a:t>
            </a:r>
            <a:r>
              <a:rPr lang="en-US" sz="1800" b="1" kern="0" dirty="0">
                <a:solidFill>
                  <a:srgbClr val="616161"/>
                </a:solidFill>
                <a:latin typeface="Arial" charset="0"/>
                <a:cs typeface="Arial" charset="0"/>
              </a:rPr>
              <a:t>Control	</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Decisions</a:t>
            </a:r>
            <a:r>
              <a:rPr lang="en-US" sz="1800" b="1" kern="0" dirty="0">
                <a:solidFill>
                  <a:srgbClr val="616161"/>
                </a:solidFill>
                <a:latin typeface="Arial" charset="0"/>
                <a:cs typeface="Arial" charset="0"/>
              </a:rPr>
              <a:t>	</a:t>
            </a:r>
          </a:p>
          <a:p>
            <a:pPr>
              <a:spcBef>
                <a:spcPct val="50000"/>
              </a:spcBef>
              <a:buClr>
                <a:srgbClr val="616161"/>
              </a:buClr>
              <a:buFontTx/>
              <a:buAutoNum type="arabicPeriod"/>
              <a:defRPr/>
            </a:pPr>
            <a:r>
              <a:rPr lang="en-US" sz="1800" b="1" kern="0" dirty="0" smtClean="0">
                <a:solidFill>
                  <a:srgbClr val="616161"/>
                </a:solidFill>
                <a:latin typeface="Arial" charset="0"/>
                <a:cs typeface="Arial" charset="0"/>
              </a:rPr>
              <a:t>Appendix</a:t>
            </a:r>
            <a:endParaRPr lang="en-US" sz="1700" b="1" dirty="0">
              <a:solidFill>
                <a:schemeClr val="tx2"/>
              </a:solidFill>
              <a:latin typeface="Arial" charset="0"/>
              <a:cs typeface="Arial" charset="0"/>
            </a:endParaRPr>
          </a:p>
        </p:txBody>
      </p:sp>
      <p:sp>
        <p:nvSpPr>
          <p:cNvPr id="9" name="Line 6"/>
          <p:cNvSpPr>
            <a:spLocks noChangeShapeType="1"/>
          </p:cNvSpPr>
          <p:nvPr/>
        </p:nvSpPr>
        <p:spPr bwMode="auto">
          <a:xfrm flipH="1">
            <a:off x="1881507" y="1279628"/>
            <a:ext cx="2" cy="28622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fr-FR" dirty="0"/>
          </a:p>
        </p:txBody>
      </p:sp>
      <p:sp>
        <p:nvSpPr>
          <p:cNvPr id="2" name="Date Placeholder 1"/>
          <p:cNvSpPr>
            <a:spLocks noGrp="1"/>
          </p:cNvSpPr>
          <p:nvPr>
            <p:ph type="dt" sz="half" idx="12"/>
          </p:nvPr>
        </p:nvSpPr>
        <p:spPr/>
        <p:txBody>
          <a:bodyPr/>
          <a:lstStyle/>
          <a:p>
            <a:fld id="{8CA04DD0-761F-4EC0-8A07-3E3CB4960828}" type="datetime1">
              <a:rPr lang="en-GB" smtClean="0">
                <a:solidFill>
                  <a:srgbClr val="000000"/>
                </a:solidFill>
              </a:rPr>
              <a:t>12/01/2017</a:t>
            </a:fld>
            <a:endParaRPr lang="en-US" dirty="0">
              <a:solidFill>
                <a:srgbClr val="000000"/>
              </a:solidFill>
            </a:endParaRPr>
          </a:p>
        </p:txBody>
      </p:sp>
    </p:spTree>
    <p:extLst>
      <p:ext uri="{BB962C8B-B14F-4D97-AF65-F5344CB8AC3E}">
        <p14:creationId xmlns:p14="http://schemas.microsoft.com/office/powerpoint/2010/main" val="3581601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Test Manager Solution, V&amp;V Portfolio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9</a:t>
            </a:fld>
            <a:endParaRPr lang="en-US" dirty="0">
              <a:solidFill>
                <a:srgbClr val="000000"/>
              </a:solidFill>
            </a:endParaRPr>
          </a:p>
        </p:txBody>
      </p:sp>
      <p:sp>
        <p:nvSpPr>
          <p:cNvPr id="6" name="Title 4"/>
          <p:cNvSpPr txBox="1">
            <a:spLocks/>
          </p:cNvSpPr>
          <p:nvPr/>
        </p:nvSpPr>
        <p:spPr>
          <a:xfrm>
            <a:off x="311822" y="554668"/>
            <a:ext cx="8520356" cy="764599"/>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a:lstStyle>
          <a:p>
            <a:r>
              <a:rPr lang="en-US" sz="2400" dirty="0"/>
              <a:t>Problem and </a:t>
            </a:r>
            <a:r>
              <a:rPr lang="en-US" sz="2400" dirty="0" smtClean="0"/>
              <a:t>Opportunity </a:t>
            </a:r>
            <a:r>
              <a:rPr lang="en-US" sz="2400" dirty="0"/>
              <a:t>statement</a:t>
            </a:r>
          </a:p>
        </p:txBody>
      </p:sp>
      <p:sp>
        <p:nvSpPr>
          <p:cNvPr id="7" name="Content Placeholder 8"/>
          <p:cNvSpPr txBox="1">
            <a:spLocks/>
          </p:cNvSpPr>
          <p:nvPr/>
        </p:nvSpPr>
        <p:spPr bwMode="auto">
          <a:xfrm>
            <a:off x="311822" y="1327164"/>
            <a:ext cx="8420100" cy="4413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fontAlgn="base">
              <a:spcBef>
                <a:spcPct val="40000"/>
              </a:spcBef>
              <a:spcAft>
                <a:spcPct val="0"/>
              </a:spcAft>
              <a:buClr>
                <a:schemeClr val="tx2"/>
              </a:buClr>
              <a:buFont typeface="Symbol" pitchFamily="18" charset="2"/>
              <a:buNone/>
              <a:defRPr sz="1800">
                <a:solidFill>
                  <a:schemeClr val="tx1"/>
                </a:solidFill>
                <a:latin typeface="+mn-lt"/>
                <a:ea typeface="+mn-ea"/>
                <a:cs typeface="+mn-cs"/>
              </a:defRPr>
            </a:lvl1pPr>
            <a:lvl2pPr marL="560388" indent="-234950" algn="l" rtl="0" fontAlgn="base">
              <a:spcBef>
                <a:spcPct val="40000"/>
              </a:spcBef>
              <a:spcAft>
                <a:spcPct val="0"/>
              </a:spcAft>
              <a:buClr>
                <a:schemeClr val="tx2"/>
              </a:buClr>
              <a:buChar char="–"/>
              <a:defRPr sz="1400">
                <a:solidFill>
                  <a:schemeClr val="tx1"/>
                </a:solidFill>
                <a:latin typeface="+mn-lt"/>
              </a:defRPr>
            </a:lvl2pPr>
            <a:lvl3pPr marL="860425" indent="-207963" algn="l" rtl="0" fontAlgn="base">
              <a:spcBef>
                <a:spcPct val="40000"/>
              </a:spcBef>
              <a:spcAft>
                <a:spcPct val="0"/>
              </a:spcAft>
              <a:buClr>
                <a:schemeClr val="tx2"/>
              </a:buClr>
              <a:buSzPct val="110000"/>
              <a:buFont typeface="Wingdings" pitchFamily="2" charset="2"/>
              <a:buChar char="Ø"/>
              <a:defRPr sz="1200">
                <a:solidFill>
                  <a:schemeClr val="tx1"/>
                </a:solidFill>
                <a:latin typeface="+mn-lt"/>
              </a:defRPr>
            </a:lvl3pPr>
            <a:lvl4pPr marL="1109663" indent="-182563" algn="l" rtl="0" fontAlgn="base">
              <a:spcBef>
                <a:spcPct val="40000"/>
              </a:spcBef>
              <a:spcAft>
                <a:spcPct val="0"/>
              </a:spcAft>
              <a:buClr>
                <a:schemeClr val="tx2"/>
              </a:buClr>
              <a:buFont typeface="Arial" pitchFamily="34" charset="0"/>
              <a:buChar char="•"/>
              <a:defRPr sz="1100">
                <a:solidFill>
                  <a:schemeClr val="tx1"/>
                </a:solidFill>
                <a:latin typeface="+mn-lt"/>
              </a:defRPr>
            </a:lvl4pPr>
            <a:lvl5pPr marL="1382713" indent="-195263" algn="l" rtl="0" fontAlgn="base">
              <a:spcBef>
                <a:spcPct val="40000"/>
              </a:spcBef>
              <a:spcAft>
                <a:spcPct val="0"/>
              </a:spcAft>
              <a:buClr>
                <a:schemeClr val="tx2"/>
              </a:buClr>
              <a:buChar char="»"/>
              <a:defRPr sz="1100">
                <a:solidFill>
                  <a:schemeClr val="tx1"/>
                </a:solidFill>
                <a:latin typeface="+mn-lt"/>
              </a:defRPr>
            </a:lvl5pPr>
            <a:lvl6pPr marL="1839913" indent="-195263" algn="l" rtl="0" fontAlgn="base">
              <a:spcBef>
                <a:spcPct val="40000"/>
              </a:spcBef>
              <a:spcAft>
                <a:spcPct val="0"/>
              </a:spcAft>
              <a:buClr>
                <a:schemeClr val="tx2"/>
              </a:buClr>
              <a:buChar char="»"/>
              <a:defRPr sz="2000">
                <a:solidFill>
                  <a:schemeClr val="tx1"/>
                </a:solidFill>
                <a:latin typeface="+mn-lt"/>
              </a:defRPr>
            </a:lvl6pPr>
            <a:lvl7pPr marL="2297113" indent="-195263" algn="l" rtl="0" fontAlgn="base">
              <a:spcBef>
                <a:spcPct val="40000"/>
              </a:spcBef>
              <a:spcAft>
                <a:spcPct val="0"/>
              </a:spcAft>
              <a:buClr>
                <a:schemeClr val="tx2"/>
              </a:buClr>
              <a:buChar char="»"/>
              <a:defRPr sz="2000">
                <a:solidFill>
                  <a:schemeClr val="tx1"/>
                </a:solidFill>
                <a:latin typeface="+mn-lt"/>
              </a:defRPr>
            </a:lvl7pPr>
            <a:lvl8pPr marL="2754313" indent="-195263" algn="l" rtl="0" fontAlgn="base">
              <a:spcBef>
                <a:spcPct val="40000"/>
              </a:spcBef>
              <a:spcAft>
                <a:spcPct val="0"/>
              </a:spcAft>
              <a:buClr>
                <a:schemeClr val="tx2"/>
              </a:buClr>
              <a:buChar char="»"/>
              <a:defRPr sz="2000">
                <a:solidFill>
                  <a:schemeClr val="tx1"/>
                </a:solidFill>
                <a:latin typeface="+mn-lt"/>
              </a:defRPr>
            </a:lvl8pPr>
            <a:lvl9pPr marL="3211513" indent="-195263" algn="l" rtl="0" fontAlgn="base">
              <a:spcBef>
                <a:spcPct val="40000"/>
              </a:spcBef>
              <a:spcAft>
                <a:spcPct val="0"/>
              </a:spcAft>
              <a:buClr>
                <a:schemeClr val="tx2"/>
              </a:buClr>
              <a:buChar char="»"/>
              <a:defRPr sz="2000">
                <a:solidFill>
                  <a:schemeClr val="tx1"/>
                </a:solidFill>
                <a:latin typeface="+mn-lt"/>
              </a:defRPr>
            </a:lvl9pPr>
          </a:lstStyle>
          <a:p>
            <a:pPr marL="273050" indent="-273050" algn="l">
              <a:buFont typeface="Wingdings" panose="05000000000000000000" pitchFamily="2" charset="2"/>
              <a:buChar char="§"/>
            </a:pPr>
            <a:r>
              <a:rPr lang="en-GB" sz="1400" b="1" dirty="0" smtClean="0"/>
              <a:t>Requester / benefit </a:t>
            </a:r>
            <a:r>
              <a:rPr lang="en-GB" sz="1400" b="1" dirty="0"/>
              <a:t>realization </a:t>
            </a:r>
            <a:r>
              <a:rPr lang="en-GB" sz="1400" b="1" dirty="0" smtClean="0"/>
              <a:t>owner</a:t>
            </a:r>
          </a:p>
          <a:p>
            <a:pPr algn="l"/>
            <a:r>
              <a:rPr lang="en-GB" sz="1400" kern="0" dirty="0" smtClean="0"/>
              <a:t>Lars Forsman</a:t>
            </a:r>
            <a:endParaRPr lang="en-GB" sz="1400" kern="0" dirty="0"/>
          </a:p>
          <a:p>
            <a:pPr marL="273050" indent="-273050" algn="l">
              <a:buFont typeface="Wingdings" panose="05000000000000000000" pitchFamily="2" charset="2"/>
              <a:buChar char="§"/>
            </a:pPr>
            <a:r>
              <a:rPr lang="en-US" sz="1400" b="1" dirty="0" smtClean="0"/>
              <a:t>Purpose, problem and opportunity description</a:t>
            </a:r>
          </a:p>
          <a:p>
            <a:pPr algn="l"/>
            <a:r>
              <a:rPr lang="sv-SE" sz="1400" dirty="0" smtClean="0"/>
              <a:t>Purpose with this project is to start replacing system solutions used within testing of complete vehicle that has met their end of life and has been </a:t>
            </a:r>
            <a:r>
              <a:rPr lang="en-US" sz="1400" dirty="0" smtClean="0"/>
              <a:t>condemned in EA reviews</a:t>
            </a:r>
            <a:r>
              <a:rPr lang="sv-SE" sz="1400" dirty="0" smtClean="0"/>
              <a:t>. A new solution will improve opportunities to fulfill test work in a more efficient way. This is required to met future challenges. This project will focus on developing </a:t>
            </a:r>
            <a:r>
              <a:rPr lang="sv-SE" sz="1400" b="1" i="1" dirty="0" smtClean="0"/>
              <a:t>prepare and perform test </a:t>
            </a:r>
            <a:r>
              <a:rPr lang="sv-SE" sz="1400" dirty="0" smtClean="0"/>
              <a:t>functionality.</a:t>
            </a:r>
            <a:endParaRPr lang="en-US" sz="1400" dirty="0"/>
          </a:p>
          <a:p>
            <a:pPr marL="273050" indent="-273050" algn="l">
              <a:buFont typeface="Wingdings" panose="05000000000000000000" pitchFamily="2" charset="2"/>
              <a:buChar char="§"/>
            </a:pPr>
            <a:r>
              <a:rPr lang="en-US" sz="1400" b="1" dirty="0" smtClean="0"/>
              <a:t>Business objectives</a:t>
            </a:r>
            <a:r>
              <a:rPr lang="pl-PL" sz="1400" b="1" dirty="0" smtClean="0"/>
              <a:t> </a:t>
            </a:r>
            <a:r>
              <a:rPr lang="en-GB" sz="1400" b="1" dirty="0" smtClean="0"/>
              <a:t>based </a:t>
            </a:r>
            <a:r>
              <a:rPr lang="en-GB" sz="1400" b="1" dirty="0"/>
              <a:t>on </a:t>
            </a:r>
            <a:r>
              <a:rPr lang="en-GB" sz="1400" b="1" dirty="0" smtClean="0"/>
              <a:t>Business Requirements (BR)</a:t>
            </a:r>
            <a:endParaRPr lang="pl-PL" sz="1400" b="1" dirty="0" smtClean="0"/>
          </a:p>
          <a:p>
            <a:pPr algn="l"/>
            <a:r>
              <a:rPr lang="sv-SE" sz="1400" dirty="0" smtClean="0"/>
              <a:t>Business objective is to be able to meet current and future demand when it comes to testing of complete vehicles. Electrical platforms in vehicles sets demand on more effective system support for test activities, There is also a need of better performance, scalability and adjustability of future systems. It’ also important that future solution support the process in a more effective way.</a:t>
            </a:r>
          </a:p>
          <a:p>
            <a:pPr algn="l"/>
            <a:r>
              <a:rPr lang="sv-SE" sz="1400" dirty="0" smtClean="0"/>
              <a:t>Common system tools will also streamline the test work and this will open up possibilities to collaborate in a better way globally within groups but also ”cross functional” between groups within FVV.</a:t>
            </a:r>
          </a:p>
          <a:p>
            <a:pPr algn="l"/>
            <a:r>
              <a:rPr lang="sv-SE" sz="1400" dirty="0" smtClean="0"/>
              <a:t>The overall objective is of course to be able to test products effectively and to get them out on the market as fast as possible to be able to get revenue on sales.</a:t>
            </a:r>
            <a:endParaRPr lang="en-US" sz="1400" dirty="0"/>
          </a:p>
          <a:p>
            <a:pPr marL="273050" indent="-273050" algn="l">
              <a:buFont typeface="Wingdings" panose="05000000000000000000" pitchFamily="2" charset="2"/>
              <a:buChar char="§"/>
            </a:pPr>
            <a:r>
              <a:rPr lang="en-GB" sz="1400" b="1" dirty="0" smtClean="0"/>
              <a:t>Impact </a:t>
            </a:r>
            <a:r>
              <a:rPr lang="en-GB" sz="1400" b="1" dirty="0"/>
              <a:t>on </a:t>
            </a:r>
            <a:r>
              <a:rPr lang="en-GB" sz="1400" b="1" dirty="0" smtClean="0"/>
              <a:t>business</a:t>
            </a:r>
          </a:p>
          <a:p>
            <a:pPr algn="l"/>
            <a:r>
              <a:rPr lang="en-GB" sz="1400" dirty="0" smtClean="0"/>
              <a:t>Roles within complete vehicle testing will get system support and many  today manual tasks will be supported by a system solution.</a:t>
            </a:r>
          </a:p>
          <a:p>
            <a:pPr marL="273050" indent="-273050" algn="l">
              <a:buFont typeface="Wingdings" panose="05000000000000000000" pitchFamily="2" charset="2"/>
              <a:buChar char="§"/>
            </a:pPr>
            <a:endParaRPr lang="en-GB" sz="1600" dirty="0"/>
          </a:p>
        </p:txBody>
      </p:sp>
      <p:sp>
        <p:nvSpPr>
          <p:cNvPr id="2" name="Date Placeholder 1"/>
          <p:cNvSpPr>
            <a:spLocks noGrp="1"/>
          </p:cNvSpPr>
          <p:nvPr>
            <p:ph type="dt" sz="half" idx="12"/>
          </p:nvPr>
        </p:nvSpPr>
        <p:spPr/>
        <p:txBody>
          <a:bodyPr/>
          <a:lstStyle/>
          <a:p>
            <a:fld id="{62C3FF6F-5965-49DA-81C9-EDEE3EFB74EF}" type="datetime1">
              <a:rPr lang="en-GB" smtClean="0">
                <a:solidFill>
                  <a:srgbClr val="000000"/>
                </a:solidFill>
              </a:rPr>
              <a:t>12/01/2017</a:t>
            </a:fld>
            <a:endParaRPr lang="en-US" dirty="0">
              <a:solidFill>
                <a:srgbClr val="000000"/>
              </a:solidFill>
            </a:endParaRPr>
          </a:p>
        </p:txBody>
      </p:sp>
    </p:spTree>
    <p:extLst>
      <p:ext uri="{BB962C8B-B14F-4D97-AF65-F5344CB8AC3E}">
        <p14:creationId xmlns:p14="http://schemas.microsoft.com/office/powerpoint/2010/main" val="2090749991"/>
      </p:ext>
    </p:extLst>
  </p:cSld>
  <p:clrMapOvr>
    <a:masterClrMapping/>
  </p:clrMapOvr>
  <p:timing>
    <p:tnLst>
      <p:par>
        <p:cTn id="1" dur="indefinite" restart="never" nodeType="tmRoot"/>
      </p:par>
    </p:tnLst>
  </p:timing>
</p:sld>
</file>

<file path=ppt/theme/theme1.xml><?xml version="1.0" encoding="utf-8"?>
<a:theme xmlns:a="http://schemas.openxmlformats.org/drawingml/2006/main" name="5_White_Volvo Group Headquarters">
  <a:themeElements>
    <a:clrScheme name="Volvo AB">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smtClean="0"/>
        </a:defPPr>
      </a:lstStyle>
    </a:txDef>
  </a:objectDefaults>
  <a:extraClrSchemeLst/>
</a:theme>
</file>

<file path=ppt/theme/theme2.xml><?xml version="1.0" encoding="utf-8"?>
<a:theme xmlns:a="http://schemas.openxmlformats.org/drawingml/2006/main" name="Office Theme">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Title_x0020_2 xmlns="4584ecdd-8efe-4ff9-89f0-63d30ac58206">CIG Material</Title_x0020_2>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4D1A8099B9FAF4F90D3449D11C66F62" ma:contentTypeVersion="1" ma:contentTypeDescription="Create a new document." ma:contentTypeScope="" ma:versionID="aedc46fda39b73d363aaf3fe020cc957">
  <xsd:schema xmlns:xsd="http://www.w3.org/2001/XMLSchema" xmlns:xs="http://www.w3.org/2001/XMLSchema" xmlns:p="http://schemas.microsoft.com/office/2006/metadata/properties" xmlns:ns2="4584ecdd-8efe-4ff9-89f0-63d30ac58206" targetNamespace="http://schemas.microsoft.com/office/2006/metadata/properties" ma:root="true" ma:fieldsID="cdb409e031d95a7ce61e3ef1b9c76084" ns2:_="">
    <xsd:import namespace="4584ecdd-8efe-4ff9-89f0-63d30ac58206"/>
    <xsd:element name="properties">
      <xsd:complexType>
        <xsd:sequence>
          <xsd:element name="documentManagement">
            <xsd:complexType>
              <xsd:all>
                <xsd:element ref="ns2:Title_x0020_2"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84ecdd-8efe-4ff9-89f0-63d30ac58206" elementFormDefault="qualified">
    <xsd:import namespace="http://schemas.microsoft.com/office/2006/documentManagement/types"/>
    <xsd:import namespace="http://schemas.microsoft.com/office/infopath/2007/PartnerControls"/>
    <xsd:element name="Title_x0020_2" ma:index="8" nillable="true" ma:displayName="Title 2" ma:internalName="Title_x0020_2">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BFAC4B6-9E63-490E-BCB8-DA73DCF2B173}">
  <ds:schemaRefs>
    <ds:schemaRef ds:uri="http://purl.org/dc/dcmitype/"/>
    <ds:schemaRef ds:uri="http://schemas.microsoft.com/office/infopath/2007/PartnerControls"/>
    <ds:schemaRef ds:uri="http://purl.org/dc/terms/"/>
    <ds:schemaRef ds:uri="http://schemas.microsoft.com/office/2006/documentManagement/types"/>
    <ds:schemaRef ds:uri="http://www.w3.org/XML/1998/namespace"/>
    <ds:schemaRef ds:uri="http://schemas.microsoft.com/office/2006/metadata/properties"/>
    <ds:schemaRef ds:uri="4584ecdd-8efe-4ff9-89f0-63d30ac58206"/>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68A28281-51FA-463D-AA6D-743B5C479B0A}">
  <ds:schemaRefs>
    <ds:schemaRef ds:uri="http://schemas.microsoft.com/sharepoint/v3/contenttype/forms"/>
  </ds:schemaRefs>
</ds:datastoreItem>
</file>

<file path=customXml/itemProps3.xml><?xml version="1.0" encoding="utf-8"?>
<ds:datastoreItem xmlns:ds="http://schemas.openxmlformats.org/officeDocument/2006/customXml" ds:itemID="{2A5EF9BA-4B7D-4F24-A677-E9B7CA6109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584ecdd-8efe-4ff9-89f0-63d30ac582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Volvo Group Headquarters</Template>
  <TotalTime>0</TotalTime>
  <Words>2444</Words>
  <Application>Microsoft Office PowerPoint</Application>
  <PresentationFormat>On-screen Show (4:3)</PresentationFormat>
  <Paragraphs>481</Paragraphs>
  <Slides>37</Slides>
  <Notes>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39" baseType="lpstr">
      <vt:lpstr>5_White_Volvo Group Headquarters</vt:lpstr>
      <vt:lpstr>Worksheet</vt:lpstr>
      <vt:lpstr>PowerPoint Presentation</vt:lpstr>
      <vt:lpstr>PowerPoint Presentation</vt:lpstr>
      <vt:lpstr>PowerPoint Presentation</vt:lpstr>
      <vt:lpstr>PowerPoint Presentation</vt:lpstr>
      <vt:lpstr>Suggested Roadmap</vt:lpstr>
      <vt:lpstr>Suggested Roadmap</vt:lpstr>
      <vt:lpstr>Motivation – Step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Rich Web Client – Restful Services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TO-BE</dc:title>
  <dc:creator/>
  <cp:lastModifiedBy/>
  <cp:revision>1</cp:revision>
  <dcterms:created xsi:type="dcterms:W3CDTF">2012-05-02T08:10:35Z</dcterms:created>
  <dcterms:modified xsi:type="dcterms:W3CDTF">2017-01-12T07:41:54Z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0x010100F4D1A8099B9FAF4F90D3449D11C66F62</vt:lpwstr>
  </property>
  <property fmtid="{D5CDD505-2E9C-101B-9397-08002B2CF9AE}" pid="3" name="new_cwpid">
    <vt:lpwstr>ec8642e4-b892-4ab8-98a8-a05889b88aec</vt:lpwstr>
  </property>
  <property fmtid="{D5CDD505-2E9C-101B-9397-08002B2CF9AE}" pid="4" name="Used for">
    <vt:lpwstr>IT Governance Presentations - New VHQ template</vt:lpwstr>
  </property>
  <property fmtid="{D5CDD505-2E9C-101B-9397-08002B2CF9AE}" pid="5" name="_dlc_DocIdItemGuid">
    <vt:lpwstr>29bd070d-e363-45bb-a2cd-2fa63531763b</vt:lpwstr>
  </property>
  <property fmtid="{D5CDD505-2E9C-101B-9397-08002B2CF9AE}" pid="6" name="lb88c80a29f94014bdf81eefd2f42f05">
    <vt:lpwstr/>
  </property>
  <property fmtid="{D5CDD505-2E9C-101B-9397-08002B2CF9AE}" pid="7" name="VGMSProcesses">
    <vt:lpwstr>528;#Develop and Implement Process ＆ IT Improvements|00000000-0000-0000-6d4f-709f555c83c0</vt:lpwstr>
  </property>
  <property fmtid="{D5CDD505-2E9C-101B-9397-08002B2CF9AE}" pid="8" name="VGMSFunctions">
    <vt:lpwstr>488;#Volvo Group, AA10000|00000000-0000-0000-f87e-f8b952956269</vt:lpwstr>
  </property>
  <property fmtid="{D5CDD505-2E9C-101B-9397-08002B2CF9AE}" pid="9" name="VGMSDocumentLanguage">
    <vt:lpwstr>1;#en|94e877a4-7d83-4dd7-a651-0ab52ddb56dd</vt:lpwstr>
  </property>
  <property fmtid="{D5CDD505-2E9C-101B-9397-08002B2CF9AE}" pid="10" name="VGMSSites">
    <vt:lpwstr>380;#Global|00000000-0000-0000-62bf-76f154a637e8</vt:lpwstr>
  </property>
  <property fmtid="{D5CDD505-2E9C-101B-9397-08002B2CF9AE}" pid="11" name="VGMSResponsibleFunction">
    <vt:lpwstr>680;#Group CIO Office, DE10700|00000000-0000-0000-4dec-503353637f21</vt:lpwstr>
  </property>
  <property fmtid="{D5CDD505-2E9C-101B-9397-08002B2CF9AE}" pid="12" name="VGMSCompanies">
    <vt:lpwstr/>
  </property>
  <property fmtid="{D5CDD505-2E9C-101B-9397-08002B2CF9AE}" pid="13" name="_dlc_policyId">
    <vt:lpwstr/>
  </property>
  <property fmtid="{D5CDD505-2E9C-101B-9397-08002B2CF9AE}" pid="14" name="ItemRetentionFormula">
    <vt:lpwstr/>
  </property>
  <property fmtid="{D5CDD505-2E9C-101B-9397-08002B2CF9AE}" pid="15" name="WorkflowChangePath">
    <vt:lpwstr>9d62d917-2e5c-4383-a06e-92e25e0fdaa6,52;</vt:lpwstr>
  </property>
  <property fmtid="{D5CDD505-2E9C-101B-9397-08002B2CF9AE}" pid="16" name="_dlc_ExpireDate">
    <vt:filetime>2017-04-29T07:32:27Z</vt:filetime>
  </property>
</Properties>
</file>