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63" r:id="rId4"/>
    <p:sldId id="264" r:id="rId5"/>
    <p:sldId id="265" r:id="rId6"/>
    <p:sldId id="266" r:id="rId7"/>
  </p:sldIdLst>
  <p:sldSz cx="12169775" cy="7021513"/>
  <p:notesSz cx="6797675" cy="9926638"/>
  <p:defaultTextStyle>
    <a:defPPr>
      <a:defRPr lang="sv-SE"/>
    </a:defPPr>
    <a:lvl1pPr marL="0" algn="l" defTabSz="10830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508" algn="l" defTabSz="10830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3015" algn="l" defTabSz="10830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4523" algn="l" defTabSz="10830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6031" algn="l" defTabSz="10830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7538" algn="l" defTabSz="10830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9046" algn="l" defTabSz="10830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90554" algn="l" defTabSz="10830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2061" algn="l" defTabSz="108301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7" autoAdjust="0"/>
    <p:restoredTop sz="93854" autoAdjust="0"/>
  </p:normalViewPr>
  <p:slideViewPr>
    <p:cSldViewPr>
      <p:cViewPr>
        <p:scale>
          <a:sx n="80" d="100"/>
          <a:sy n="80" d="100"/>
        </p:scale>
        <p:origin x="-72" y="228"/>
      </p:cViewPr>
      <p:guideLst>
        <p:guide orient="horz" pos="2212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1C1A1-622B-40AF-8A89-CEB6F0FA4177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038" y="744538"/>
            <a:ext cx="64516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A835B-9268-444E-B063-2AB196E884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56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733" y="2181220"/>
            <a:ext cx="10344309" cy="1505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467" y="3978858"/>
            <a:ext cx="8518843" cy="17943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3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4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6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7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9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90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AA35-18E5-40ED-AC12-DB0186B3B1C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B90-36EB-40DA-923A-7B6D67D065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000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AA35-18E5-40ED-AC12-DB0186B3B1C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B90-36EB-40DA-923A-7B6D67D065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547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06259" y="238928"/>
            <a:ext cx="3103716" cy="5095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889" y="238928"/>
            <a:ext cx="9112541" cy="50954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AA35-18E5-40ED-AC12-DB0186B3B1C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B90-36EB-40DA-923A-7B6D67D065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854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AA35-18E5-40ED-AC12-DB0186B3B1C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B90-36EB-40DA-923A-7B6D67D065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2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9" y="4511973"/>
            <a:ext cx="10344309" cy="1394550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9" y="2976018"/>
            <a:ext cx="10344309" cy="153595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50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30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45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60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753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904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905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20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AA35-18E5-40ED-AC12-DB0186B3B1C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B90-36EB-40DA-923A-7B6D67D065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523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890" y="1392926"/>
            <a:ext cx="6108127" cy="394147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1847" y="1392926"/>
            <a:ext cx="6108130" cy="394147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AA35-18E5-40ED-AC12-DB0186B3B1C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B90-36EB-40DA-923A-7B6D67D065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282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90" y="281187"/>
            <a:ext cx="10952798" cy="11702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90" y="1571714"/>
            <a:ext cx="5377097" cy="65501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508" indent="0">
              <a:buNone/>
              <a:defRPr sz="2400" b="1"/>
            </a:lvl2pPr>
            <a:lvl3pPr marL="1083015" indent="0">
              <a:buNone/>
              <a:defRPr sz="2100" b="1"/>
            </a:lvl3pPr>
            <a:lvl4pPr marL="1624523" indent="0">
              <a:buNone/>
              <a:defRPr sz="1900" b="1"/>
            </a:lvl4pPr>
            <a:lvl5pPr marL="2166031" indent="0">
              <a:buNone/>
              <a:defRPr sz="1900" b="1"/>
            </a:lvl5pPr>
            <a:lvl6pPr marL="2707538" indent="0">
              <a:buNone/>
              <a:defRPr sz="1900" b="1"/>
            </a:lvl6pPr>
            <a:lvl7pPr marL="3249046" indent="0">
              <a:buNone/>
              <a:defRPr sz="1900" b="1"/>
            </a:lvl7pPr>
            <a:lvl8pPr marL="3790554" indent="0">
              <a:buNone/>
              <a:defRPr sz="1900" b="1"/>
            </a:lvl8pPr>
            <a:lvl9pPr marL="4332061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90" y="2226730"/>
            <a:ext cx="5377097" cy="40454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078" y="1571714"/>
            <a:ext cx="5379209" cy="65501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508" indent="0">
              <a:buNone/>
              <a:defRPr sz="2400" b="1"/>
            </a:lvl2pPr>
            <a:lvl3pPr marL="1083015" indent="0">
              <a:buNone/>
              <a:defRPr sz="2100" b="1"/>
            </a:lvl3pPr>
            <a:lvl4pPr marL="1624523" indent="0">
              <a:buNone/>
              <a:defRPr sz="1900" b="1"/>
            </a:lvl4pPr>
            <a:lvl5pPr marL="2166031" indent="0">
              <a:buNone/>
              <a:defRPr sz="1900" b="1"/>
            </a:lvl5pPr>
            <a:lvl6pPr marL="2707538" indent="0">
              <a:buNone/>
              <a:defRPr sz="1900" b="1"/>
            </a:lvl6pPr>
            <a:lvl7pPr marL="3249046" indent="0">
              <a:buNone/>
              <a:defRPr sz="1900" b="1"/>
            </a:lvl7pPr>
            <a:lvl8pPr marL="3790554" indent="0">
              <a:buNone/>
              <a:defRPr sz="1900" b="1"/>
            </a:lvl8pPr>
            <a:lvl9pPr marL="4332061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078" y="2226730"/>
            <a:ext cx="5379209" cy="40454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AA35-18E5-40ED-AC12-DB0186B3B1C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B90-36EB-40DA-923A-7B6D67D065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22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AA35-18E5-40ED-AC12-DB0186B3B1C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B90-36EB-40DA-923A-7B6D67D065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41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AA35-18E5-40ED-AC12-DB0186B3B1C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B90-36EB-40DA-923A-7B6D67D065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575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90" y="279560"/>
            <a:ext cx="4003773" cy="118975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044" y="279560"/>
            <a:ext cx="6803242" cy="599266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90" y="1469318"/>
            <a:ext cx="4003773" cy="4802910"/>
          </a:xfrm>
        </p:spPr>
        <p:txBody>
          <a:bodyPr/>
          <a:lstStyle>
            <a:lvl1pPr marL="0" indent="0">
              <a:buNone/>
              <a:defRPr sz="1700"/>
            </a:lvl1pPr>
            <a:lvl2pPr marL="541508" indent="0">
              <a:buNone/>
              <a:defRPr sz="1400"/>
            </a:lvl2pPr>
            <a:lvl3pPr marL="1083015" indent="0">
              <a:buNone/>
              <a:defRPr sz="1200"/>
            </a:lvl3pPr>
            <a:lvl4pPr marL="1624523" indent="0">
              <a:buNone/>
              <a:defRPr sz="1100"/>
            </a:lvl4pPr>
            <a:lvl5pPr marL="2166031" indent="0">
              <a:buNone/>
              <a:defRPr sz="1100"/>
            </a:lvl5pPr>
            <a:lvl6pPr marL="2707538" indent="0">
              <a:buNone/>
              <a:defRPr sz="1100"/>
            </a:lvl6pPr>
            <a:lvl7pPr marL="3249046" indent="0">
              <a:buNone/>
              <a:defRPr sz="1100"/>
            </a:lvl7pPr>
            <a:lvl8pPr marL="3790554" indent="0">
              <a:buNone/>
              <a:defRPr sz="1100"/>
            </a:lvl8pPr>
            <a:lvl9pPr marL="4332061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AA35-18E5-40ED-AC12-DB0186B3B1C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B90-36EB-40DA-923A-7B6D67D065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40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61" y="4915058"/>
            <a:ext cx="7301865" cy="5802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5361" y="627385"/>
            <a:ext cx="7301865" cy="4212908"/>
          </a:xfrm>
        </p:spPr>
        <p:txBody>
          <a:bodyPr/>
          <a:lstStyle>
            <a:lvl1pPr marL="0" indent="0">
              <a:buNone/>
              <a:defRPr sz="3800"/>
            </a:lvl1pPr>
            <a:lvl2pPr marL="541508" indent="0">
              <a:buNone/>
              <a:defRPr sz="3300"/>
            </a:lvl2pPr>
            <a:lvl3pPr marL="1083015" indent="0">
              <a:buNone/>
              <a:defRPr sz="2800"/>
            </a:lvl3pPr>
            <a:lvl4pPr marL="1624523" indent="0">
              <a:buNone/>
              <a:defRPr sz="2400"/>
            </a:lvl4pPr>
            <a:lvl5pPr marL="2166031" indent="0">
              <a:buNone/>
              <a:defRPr sz="2400"/>
            </a:lvl5pPr>
            <a:lvl6pPr marL="2707538" indent="0">
              <a:buNone/>
              <a:defRPr sz="2400"/>
            </a:lvl6pPr>
            <a:lvl7pPr marL="3249046" indent="0">
              <a:buNone/>
              <a:defRPr sz="2400"/>
            </a:lvl7pPr>
            <a:lvl8pPr marL="3790554" indent="0">
              <a:buNone/>
              <a:defRPr sz="2400"/>
            </a:lvl8pPr>
            <a:lvl9pPr marL="4332061" indent="0">
              <a:buNone/>
              <a:defRPr sz="24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361" y="5495310"/>
            <a:ext cx="7301865" cy="824052"/>
          </a:xfrm>
        </p:spPr>
        <p:txBody>
          <a:bodyPr/>
          <a:lstStyle>
            <a:lvl1pPr marL="0" indent="0">
              <a:buNone/>
              <a:defRPr sz="1700"/>
            </a:lvl1pPr>
            <a:lvl2pPr marL="541508" indent="0">
              <a:buNone/>
              <a:defRPr sz="1400"/>
            </a:lvl2pPr>
            <a:lvl3pPr marL="1083015" indent="0">
              <a:buNone/>
              <a:defRPr sz="1200"/>
            </a:lvl3pPr>
            <a:lvl4pPr marL="1624523" indent="0">
              <a:buNone/>
              <a:defRPr sz="1100"/>
            </a:lvl4pPr>
            <a:lvl5pPr marL="2166031" indent="0">
              <a:buNone/>
              <a:defRPr sz="1100"/>
            </a:lvl5pPr>
            <a:lvl6pPr marL="2707538" indent="0">
              <a:buNone/>
              <a:defRPr sz="1100"/>
            </a:lvl6pPr>
            <a:lvl7pPr marL="3249046" indent="0">
              <a:buNone/>
              <a:defRPr sz="1100"/>
            </a:lvl7pPr>
            <a:lvl8pPr marL="3790554" indent="0">
              <a:buNone/>
              <a:defRPr sz="1100"/>
            </a:lvl8pPr>
            <a:lvl9pPr marL="4332061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AA35-18E5-40ED-AC12-DB0186B3B1C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8B90-36EB-40DA-923A-7B6D67D065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0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90" y="281187"/>
            <a:ext cx="10952798" cy="1170252"/>
          </a:xfrm>
          <a:prstGeom prst="rect">
            <a:avLst/>
          </a:prstGeom>
        </p:spPr>
        <p:txBody>
          <a:bodyPr vert="horz" lIns="108302" tIns="54151" rIns="108302" bIns="541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90" y="1638353"/>
            <a:ext cx="10952798" cy="4633874"/>
          </a:xfrm>
          <a:prstGeom prst="rect">
            <a:avLst/>
          </a:prstGeom>
        </p:spPr>
        <p:txBody>
          <a:bodyPr vert="horz" lIns="108302" tIns="54151" rIns="108302" bIns="54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488" y="6507904"/>
            <a:ext cx="2839615" cy="373830"/>
          </a:xfrm>
          <a:prstGeom prst="rect">
            <a:avLst/>
          </a:prstGeom>
        </p:spPr>
        <p:txBody>
          <a:bodyPr vert="horz" lIns="108302" tIns="54151" rIns="108302" bIns="5415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AA35-18E5-40ED-AC12-DB0186B3B1C5}" type="datetimeFigureOut">
              <a:rPr lang="sv-SE" smtClean="0"/>
              <a:t>2017-01-09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8008" y="6507904"/>
            <a:ext cx="3853762" cy="373830"/>
          </a:xfrm>
          <a:prstGeom prst="rect">
            <a:avLst/>
          </a:prstGeom>
        </p:spPr>
        <p:txBody>
          <a:bodyPr vert="horz" lIns="108302" tIns="54151" rIns="108302" bIns="5415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672" y="6507904"/>
            <a:ext cx="2839615" cy="373830"/>
          </a:xfrm>
          <a:prstGeom prst="rect">
            <a:avLst/>
          </a:prstGeom>
        </p:spPr>
        <p:txBody>
          <a:bodyPr vert="horz" lIns="108302" tIns="54151" rIns="108302" bIns="5415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8B90-36EB-40DA-923A-7B6D67D065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05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3015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131" indent="-406131" algn="l" defTabSz="10830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950" indent="-338442" algn="l" defTabSz="1083015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769" indent="-270754" algn="l" defTabSz="10830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5277" indent="-270754" algn="l" defTabSz="10830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785" indent="-270754" algn="l" defTabSz="1083015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8292" indent="-270754" algn="l" defTabSz="10830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9800" indent="-270754" algn="l" defTabSz="10830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61308" indent="-270754" algn="l" defTabSz="10830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2815" indent="-270754" algn="l" defTabSz="10830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0830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508" algn="l" defTabSz="10830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3015" algn="l" defTabSz="10830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4523" algn="l" defTabSz="10830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6031" algn="l" defTabSz="10830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7538" algn="l" defTabSz="10830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9046" algn="l" defTabSz="10830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90554" algn="l" defTabSz="10830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2061" algn="l" defTabSz="108301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2238" y="614299"/>
            <a:ext cx="1512169" cy="2176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Box 3"/>
          <p:cNvSpPr txBox="1"/>
          <p:nvPr/>
        </p:nvSpPr>
        <p:spPr>
          <a:xfrm>
            <a:off x="8040599" y="135607"/>
            <a:ext cx="3924862" cy="386359"/>
          </a:xfrm>
          <a:prstGeom prst="rect">
            <a:avLst/>
          </a:prstGeom>
          <a:noFill/>
        </p:spPr>
        <p:txBody>
          <a:bodyPr wrap="none" lIns="108302" tIns="54151" rIns="108302" bIns="54151" rtlCol="0">
            <a:spAutoFit/>
          </a:bodyPr>
          <a:lstStyle/>
          <a:p>
            <a:pPr algn="r"/>
            <a:r>
              <a:rPr lang="sv-S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Step 2 - Core – Users/Roles/Groups</a:t>
            </a:r>
            <a:endParaRPr lang="sv-S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60283" y="824682"/>
            <a:ext cx="1080000" cy="3240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Users / roles</a:t>
            </a:r>
          </a:p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Management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55996" y="824682"/>
            <a:ext cx="1080000" cy="3240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Building blocks</a:t>
            </a:r>
          </a:p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Management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04490" y="824682"/>
            <a:ext cx="1080000" cy="3240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Management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25167" y="824682"/>
            <a:ext cx="1080000" cy="3240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Test result</a:t>
            </a:r>
          </a:p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Management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42279" y="824682"/>
            <a:ext cx="1080000" cy="3240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Driver interface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4950" y="1256730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Users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0283" y="1591689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Roles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283" y="1916731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Groups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510756"/>
            <a:ext cx="12169775" cy="3510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>
            <a:off x="454950" y="3936329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Users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40471" y="3942803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Roles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56696" y="3942802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Groups / subgroups</a:t>
            </a:r>
            <a:endParaRPr lang="sv-SE" sz="8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>
            <a:off x="1008323" y="2790676"/>
            <a:ext cx="0" cy="72008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4950" y="4302844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Tim Jansson</a:t>
            </a:r>
          </a:p>
          <a:p>
            <a:r>
              <a:rPr lang="sv-SE" sz="1000" dirty="0" smtClean="0"/>
              <a:t>Arto Mattila</a:t>
            </a:r>
            <a:endParaRPr lang="sv-SE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340471" y="4302843"/>
            <a:ext cx="11240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SU</a:t>
            </a:r>
          </a:p>
          <a:p>
            <a:r>
              <a:rPr lang="sv-SE" sz="1000" dirty="0" smtClean="0"/>
              <a:t>Admin</a:t>
            </a:r>
          </a:p>
          <a:p>
            <a:r>
              <a:rPr lang="sv-SE" sz="1000" dirty="0" smtClean="0"/>
              <a:t>PVT Global</a:t>
            </a:r>
          </a:p>
          <a:p>
            <a:r>
              <a:rPr lang="sv-SE" sz="1000" dirty="0" smtClean="0"/>
              <a:t>PVT Test engineer</a:t>
            </a:r>
          </a:p>
          <a:p>
            <a:r>
              <a:rPr lang="sv-SE" sz="1000" dirty="0" smtClean="0"/>
              <a:t>PVT Developer</a:t>
            </a:r>
          </a:p>
          <a:p>
            <a:r>
              <a:rPr lang="sv-SE" sz="1000" dirty="0" smtClean="0"/>
              <a:t>Driver</a:t>
            </a:r>
          </a:p>
          <a:p>
            <a:r>
              <a:rPr lang="sv-SE" sz="1000" dirty="0" smtClean="0"/>
              <a:t>AET/RT</a:t>
            </a:r>
          </a:p>
          <a:p>
            <a:r>
              <a:rPr lang="sv-SE" sz="1000" dirty="0" smtClean="0"/>
              <a:t>Guest </a:t>
            </a:r>
          </a:p>
          <a:p>
            <a:r>
              <a:rPr lang="sv-SE" sz="1000" dirty="0" smtClean="0"/>
              <a:t>...</a:t>
            </a:r>
          </a:p>
          <a:p>
            <a:endParaRPr lang="sv-SE" sz="1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356695" y="4302844"/>
            <a:ext cx="19560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sv-SE" sz="1000" dirty="0" smtClean="0"/>
              <a:t>PVT</a:t>
            </a:r>
          </a:p>
          <a:p>
            <a:pPr marL="447675" lvl="1" indent="-85725">
              <a:buFont typeface="Arial" charset="0"/>
              <a:buChar char="•"/>
            </a:pPr>
            <a:r>
              <a:rPr lang="sv-SE" sz="1000" dirty="0" smtClean="0"/>
              <a:t>GOT</a:t>
            </a:r>
          </a:p>
          <a:p>
            <a:pPr marL="447675" lvl="1" indent="-85725">
              <a:buFont typeface="Arial" charset="0"/>
              <a:buChar char="•"/>
            </a:pPr>
            <a:r>
              <a:rPr lang="sv-SE" sz="1000" dirty="0" smtClean="0"/>
              <a:t>AGO</a:t>
            </a:r>
          </a:p>
          <a:p>
            <a:pPr marL="447675" lvl="1" indent="-85725">
              <a:buFont typeface="Arial" charset="0"/>
              <a:buChar char="•"/>
            </a:pPr>
            <a:r>
              <a:rPr lang="sv-SE" sz="1000" dirty="0" smtClean="0"/>
              <a:t>CUR</a:t>
            </a:r>
          </a:p>
          <a:p>
            <a:pPr marL="447675" lvl="1" indent="-85725">
              <a:buFont typeface="Arial" charset="0"/>
              <a:buChar char="•"/>
            </a:pPr>
            <a:r>
              <a:rPr lang="sv-SE" sz="1000" dirty="0" smtClean="0"/>
              <a:t>BLR</a:t>
            </a:r>
          </a:p>
          <a:p>
            <a:pPr marL="447675" lvl="1" indent="-85725">
              <a:buFont typeface="Arial" charset="0"/>
              <a:buChar char="•"/>
            </a:pPr>
            <a:r>
              <a:rPr lang="sv-SE" sz="1000" dirty="0" smtClean="0"/>
              <a:t>GSO</a:t>
            </a:r>
          </a:p>
          <a:p>
            <a:pPr marL="447675" lvl="1" indent="-85725">
              <a:buFont typeface="Arial" charset="0"/>
              <a:buChar char="•"/>
            </a:pPr>
            <a:r>
              <a:rPr lang="sv-SE" sz="1000" dirty="0" smtClean="0"/>
              <a:t>LYS</a:t>
            </a:r>
          </a:p>
          <a:p>
            <a:pPr marL="171450" indent="-171450">
              <a:buFont typeface="Arial" charset="0"/>
              <a:buChar char="•"/>
            </a:pPr>
            <a:r>
              <a:rPr lang="sv-SE" sz="1000" dirty="0" smtClean="0"/>
              <a:t>AETRT</a:t>
            </a:r>
          </a:p>
          <a:p>
            <a:pPr marL="171450" indent="-171450">
              <a:buFont typeface="Arial" charset="0"/>
              <a:buChar char="•"/>
            </a:pPr>
            <a:r>
              <a:rPr lang="sv-SE" sz="1000" dirty="0" smtClean="0"/>
              <a:t>SAFETY</a:t>
            </a:r>
          </a:p>
          <a:p>
            <a:pPr marL="171450" indent="-171450">
              <a:buFont typeface="Arial" charset="0"/>
              <a:buChar char="•"/>
            </a:pPr>
            <a:r>
              <a:rPr lang="sv-SE" sz="1000" dirty="0" smtClean="0"/>
              <a:t>DRIVERS</a:t>
            </a:r>
          </a:p>
          <a:p>
            <a:pPr marL="171450" indent="-171450">
              <a:buFont typeface="Arial" charset="0"/>
              <a:buChar char="•"/>
            </a:pPr>
            <a:r>
              <a:rPr lang="sv-SE" sz="1000" dirty="0" smtClean="0"/>
              <a:t>FT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6935" y="5314004"/>
            <a:ext cx="3441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Building blocks are shared under a group, each sub-group will have access to the same standard building blocks.</a:t>
            </a:r>
          </a:p>
          <a:p>
            <a:r>
              <a:rPr lang="sv-SE" sz="1000" dirty="0" smtClean="0"/>
              <a:t>Test Management  (Tests) are only visible  inside a sub-group.</a:t>
            </a:r>
          </a:p>
          <a:p>
            <a:r>
              <a:rPr lang="sv-SE" sz="1000" dirty="0" smtClean="0"/>
              <a:t>It should be possible to belong to multiple groups.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53374" y="3502620"/>
            <a:ext cx="1116401" cy="386359"/>
          </a:xfrm>
          <a:prstGeom prst="rect">
            <a:avLst/>
          </a:prstGeom>
          <a:noFill/>
        </p:spPr>
        <p:txBody>
          <a:bodyPr wrap="none" lIns="108302" tIns="54151" rIns="108302" bIns="54151" rtlCol="0">
            <a:spAutoFit/>
          </a:bodyPr>
          <a:lstStyle/>
          <a:p>
            <a:pPr algn="r"/>
            <a:r>
              <a:rPr lang="sv-SE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sv-SE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55996" y="1256730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Test cases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155996" y="1580631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Sequences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155996" y="1916731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Routines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55996" y="2263107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Test method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04490" y="1256730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Start test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604490" y="1594113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Follow test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04490" y="1916731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Update test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042279" y="1256730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Perform test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42279" y="1594113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Report faults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525167" y="1256729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Generate reports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00805" y="824682"/>
            <a:ext cx="1080000" cy="3240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Structure</a:t>
            </a:r>
          </a:p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Management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55996" y="2624908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Temp test case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2238" y="6174245"/>
            <a:ext cx="2214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Possible to save settings for each user.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16935" y="3949895"/>
            <a:ext cx="3539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SU manages  groups and assigning admin roles. </a:t>
            </a:r>
          </a:p>
          <a:p>
            <a:endParaRPr lang="sv-SE" sz="1000" dirty="0"/>
          </a:p>
          <a:p>
            <a:r>
              <a:rPr lang="sv-SE" sz="1000" dirty="0" smtClean="0"/>
              <a:t>Users with admin role in each group manages  adding/removing </a:t>
            </a:r>
          </a:p>
          <a:p>
            <a:r>
              <a:rPr lang="sv-SE" sz="1000" dirty="0" smtClean="0"/>
              <a:t>users. And managing roles.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00771" y="3631174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23160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988542" y="614299"/>
            <a:ext cx="1512169" cy="2644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Box 3"/>
          <p:cNvSpPr txBox="1"/>
          <p:nvPr/>
        </p:nvSpPr>
        <p:spPr>
          <a:xfrm>
            <a:off x="8040599" y="135607"/>
            <a:ext cx="3924862" cy="386359"/>
          </a:xfrm>
          <a:prstGeom prst="rect">
            <a:avLst/>
          </a:prstGeom>
          <a:noFill/>
        </p:spPr>
        <p:txBody>
          <a:bodyPr wrap="none" lIns="108302" tIns="54151" rIns="108302" bIns="54151" rtlCol="0">
            <a:spAutoFit/>
          </a:bodyPr>
          <a:lstStyle/>
          <a:p>
            <a:pPr algn="r"/>
            <a:r>
              <a:rPr lang="sv-S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Step 2 - Core – Users/Roles/Groups</a:t>
            </a:r>
            <a:endParaRPr lang="sv-S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60283" y="824682"/>
            <a:ext cx="1080000" cy="3240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Users / roles</a:t>
            </a:r>
          </a:p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Management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55996" y="824682"/>
            <a:ext cx="1080000" cy="3240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Building blocks</a:t>
            </a:r>
          </a:p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Management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04490" y="824682"/>
            <a:ext cx="1080000" cy="3240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Management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25167" y="824682"/>
            <a:ext cx="1080000" cy="3240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Test result</a:t>
            </a:r>
          </a:p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Management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42279" y="824682"/>
            <a:ext cx="1080000" cy="3240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Driver interface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4950" y="1256730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Users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0283" y="1591689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Roles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283" y="1916731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Groups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510756"/>
            <a:ext cx="12169775" cy="3510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>
            <a:off x="3744627" y="3258728"/>
            <a:ext cx="0" cy="252028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53374" y="3502620"/>
            <a:ext cx="1116401" cy="386359"/>
          </a:xfrm>
          <a:prstGeom prst="rect">
            <a:avLst/>
          </a:prstGeom>
          <a:noFill/>
        </p:spPr>
        <p:txBody>
          <a:bodyPr wrap="none" lIns="108302" tIns="54151" rIns="108302" bIns="54151" rtlCol="0">
            <a:spAutoFit/>
          </a:bodyPr>
          <a:lstStyle/>
          <a:p>
            <a:pPr algn="r"/>
            <a:r>
              <a:rPr lang="sv-SE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sv-SE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55996" y="1256730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Test cases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155996" y="1580631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Sequences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155996" y="1916731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Routines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55996" y="2263107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Test method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04490" y="1256730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Start test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604490" y="1594113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Follow test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04490" y="1916731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Update test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042279" y="1256730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Perform test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42279" y="1594113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Report faults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525167" y="1256729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Generate reports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00805" y="824682"/>
            <a:ext cx="1080000" cy="3240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Structure</a:t>
            </a:r>
          </a:p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Management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55996" y="2624908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Temp test case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60283" y="3888979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Test cases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881296" y="3888979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Sequences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6861" y="4230836"/>
            <a:ext cx="9989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TF connection</a:t>
            </a:r>
          </a:p>
          <a:p>
            <a:r>
              <a:rPr lang="sv-SE" sz="1000" dirty="0" smtClean="0"/>
              <a:t>Version</a:t>
            </a:r>
          </a:p>
          <a:p>
            <a:endParaRPr lang="sv-SE" sz="1000" dirty="0"/>
          </a:p>
          <a:p>
            <a:r>
              <a:rPr lang="sv-SE" sz="1000" dirty="0" smtClean="0"/>
              <a:t>Description</a:t>
            </a:r>
          </a:p>
          <a:p>
            <a:r>
              <a:rPr lang="sv-SE" sz="1000" dirty="0" smtClean="0"/>
              <a:t>Expected</a:t>
            </a:r>
          </a:p>
          <a:p>
            <a:r>
              <a:rPr lang="sv-SE" sz="1000" dirty="0" smtClean="0"/>
              <a:t>Variant filter</a:t>
            </a:r>
          </a:p>
          <a:p>
            <a:r>
              <a:rPr lang="sv-SE" sz="1000" dirty="0" smtClean="0"/>
              <a:t>PC filter</a:t>
            </a:r>
          </a:p>
          <a:p>
            <a:r>
              <a:rPr lang="sv-SE" sz="1000" dirty="0" smtClean="0"/>
              <a:t>Test case level</a:t>
            </a:r>
          </a:p>
          <a:p>
            <a:r>
              <a:rPr lang="sv-SE" sz="1000" dirty="0" smtClean="0"/>
              <a:t>Test case group</a:t>
            </a:r>
          </a:p>
          <a:p>
            <a:r>
              <a:rPr lang="sv-SE" sz="1000" dirty="0" smtClean="0"/>
              <a:t>Tags</a:t>
            </a:r>
          </a:p>
          <a:p>
            <a:endParaRPr lang="sv-SE" sz="1000" dirty="0"/>
          </a:p>
          <a:p>
            <a:r>
              <a:rPr lang="sv-SE" sz="1000" dirty="0" smtClean="0"/>
              <a:t>Pre-condition</a:t>
            </a:r>
          </a:p>
          <a:p>
            <a:r>
              <a:rPr lang="sv-SE" sz="1000" dirty="0" smtClean="0"/>
              <a:t>Post-action</a:t>
            </a:r>
          </a:p>
          <a:p>
            <a:endParaRPr lang="sv-SE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836415" y="4260125"/>
            <a:ext cx="18373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Group of test cases.</a:t>
            </a:r>
          </a:p>
          <a:p>
            <a:endParaRPr lang="sv-SE" sz="1000" dirty="0"/>
          </a:p>
          <a:p>
            <a:r>
              <a:rPr lang="sv-SE" sz="1000" dirty="0" smtClean="0"/>
              <a:t>Add / sort / remove test</a:t>
            </a:r>
          </a:p>
          <a:p>
            <a:r>
              <a:rPr lang="sv-SE" sz="1000" dirty="0"/>
              <a:t>c</a:t>
            </a:r>
            <a:r>
              <a:rPr lang="sv-SE" sz="1000" dirty="0" smtClean="0"/>
              <a:t>ases.</a:t>
            </a:r>
          </a:p>
          <a:p>
            <a:endParaRPr lang="sv-SE" sz="1000" dirty="0"/>
          </a:p>
          <a:p>
            <a:r>
              <a:rPr lang="sv-SE" sz="1000" dirty="0" smtClean="0"/>
              <a:t>Multiple instances of a TC.</a:t>
            </a:r>
          </a:p>
          <a:p>
            <a:endParaRPr lang="sv-SE" sz="1000" dirty="0" smtClean="0"/>
          </a:p>
          <a:p>
            <a:r>
              <a:rPr lang="sv-SE" sz="1000" dirty="0" smtClean="0"/>
              <a:t>Freedom of choice, or absolute.</a:t>
            </a:r>
          </a:p>
          <a:p>
            <a:endParaRPr lang="sv-SE" sz="1000" dirty="0"/>
          </a:p>
          <a:p>
            <a:r>
              <a:rPr lang="sv-SE" sz="1000" dirty="0" smtClean="0"/>
              <a:t>All TC from a level  / groups.</a:t>
            </a:r>
          </a:p>
          <a:p>
            <a:endParaRPr lang="sv-SE" sz="1000" dirty="0"/>
          </a:p>
          <a:p>
            <a:r>
              <a:rPr lang="sv-SE" sz="1000" dirty="0" smtClean="0"/>
              <a:t>Standard / Other</a:t>
            </a:r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 smtClean="0"/>
          </a:p>
        </p:txBody>
      </p:sp>
      <p:sp>
        <p:nvSpPr>
          <p:cNvPr id="48" name="Rounded Rectangle 47"/>
          <p:cNvSpPr/>
          <p:nvPr/>
        </p:nvSpPr>
        <p:spPr>
          <a:xfrm>
            <a:off x="3960711" y="3888979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Routines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99682" y="4230836"/>
            <a:ext cx="153713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Description</a:t>
            </a:r>
          </a:p>
          <a:p>
            <a:endParaRPr lang="sv-SE" sz="1000" dirty="0"/>
          </a:p>
          <a:p>
            <a:r>
              <a:rPr lang="sv-SE" sz="1000" dirty="0" smtClean="0"/>
              <a:t>Protocol</a:t>
            </a:r>
          </a:p>
          <a:p>
            <a:endParaRPr lang="sv-SE" sz="1000" dirty="0" smtClean="0"/>
          </a:p>
          <a:p>
            <a:r>
              <a:rPr lang="sv-SE" sz="1000" dirty="0" smtClean="0"/>
              <a:t>Comment</a:t>
            </a:r>
          </a:p>
          <a:p>
            <a:endParaRPr lang="sv-SE" sz="1000" dirty="0"/>
          </a:p>
          <a:p>
            <a:r>
              <a:rPr lang="sv-SE" sz="1000" dirty="0" smtClean="0"/>
              <a:t>Return / answer:</a:t>
            </a:r>
          </a:p>
          <a:p>
            <a:pPr marL="171450" indent="-171450">
              <a:buFont typeface="Arial" charset="0"/>
              <a:buChar char="•"/>
            </a:pPr>
            <a:r>
              <a:rPr lang="sv-SE" sz="1000" dirty="0" smtClean="0"/>
              <a:t>OK / NOK / NT </a:t>
            </a:r>
            <a:r>
              <a:rPr lang="sv-SE" sz="1000" dirty="0"/>
              <a:t>/ BLOCKED</a:t>
            </a:r>
          </a:p>
          <a:p>
            <a:pPr marL="171450" indent="-171450">
              <a:buFont typeface="Arial" charset="0"/>
              <a:buChar char="•"/>
            </a:pPr>
            <a:endParaRPr lang="sv-SE" sz="1000" dirty="0" smtClean="0"/>
          </a:p>
          <a:p>
            <a:pPr marL="171450" indent="-171450">
              <a:buFont typeface="Arial" charset="0"/>
              <a:buChar char="•"/>
            </a:pPr>
            <a:r>
              <a:rPr lang="sv-SE" sz="1000" dirty="0" smtClean="0"/>
              <a:t>YES / NO</a:t>
            </a:r>
          </a:p>
          <a:p>
            <a:pPr marL="171450" indent="-171450">
              <a:buFont typeface="Arial" charset="0"/>
              <a:buChar char="•"/>
            </a:pPr>
            <a:r>
              <a:rPr lang="sv-SE" sz="1000" dirty="0" smtClean="0"/>
              <a:t>Activity report</a:t>
            </a:r>
          </a:p>
          <a:p>
            <a:pPr marL="171450" indent="-171450">
              <a:buFont typeface="Arial" charset="0"/>
              <a:buChar char="•"/>
            </a:pPr>
            <a:endParaRPr lang="sv-SE" sz="1000" dirty="0"/>
          </a:p>
          <a:p>
            <a:pPr marL="171450" indent="-171450">
              <a:buFont typeface="Arial" charset="0"/>
              <a:buChar char="•"/>
            </a:pPr>
            <a:r>
              <a:rPr lang="sv-SE" sz="1000" dirty="0" smtClean="0"/>
              <a:t>( SKIP / SNOOZE)</a:t>
            </a:r>
          </a:p>
          <a:p>
            <a:endParaRPr lang="sv-SE" sz="1000" dirty="0"/>
          </a:p>
          <a:p>
            <a:r>
              <a:rPr lang="sv-SE" sz="1000" dirty="0" smtClean="0"/>
              <a:t>File attchment</a:t>
            </a:r>
            <a:endParaRPr lang="sv-SE" sz="1000" dirty="0"/>
          </a:p>
          <a:p>
            <a:endParaRPr lang="sv-SE" sz="10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6084887" y="3888978"/>
            <a:ext cx="1080000" cy="216747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Test method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2879" y="4230836"/>
            <a:ext cx="1537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Countain all different building</a:t>
            </a:r>
            <a:r>
              <a:rPr lang="sv-SE" sz="1000" dirty="0"/>
              <a:t> </a:t>
            </a:r>
            <a:r>
              <a:rPr lang="sv-SE" sz="1000" dirty="0" smtClean="0"/>
              <a:t>blocks. </a:t>
            </a:r>
          </a:p>
          <a:p>
            <a:endParaRPr lang="sv-SE" sz="1000" dirty="0"/>
          </a:p>
          <a:p>
            <a:r>
              <a:rPr lang="sv-SE" sz="1000" dirty="0" smtClean="0"/>
              <a:t>Link a sequence to another. TACHO / TELE</a:t>
            </a:r>
          </a:p>
          <a:p>
            <a:r>
              <a:rPr lang="sv-SE" sz="1000" dirty="0" smtClean="0"/>
              <a:t>Side by side.</a:t>
            </a:r>
            <a:endParaRPr lang="sv-SE" sz="1000" dirty="0"/>
          </a:p>
          <a:p>
            <a:endParaRPr lang="sv-SE" sz="10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8605166" y="3885842"/>
            <a:ext cx="2448207" cy="219884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302" tIns="54151" rIns="108302" bIns="54151" rtlCol="0" anchor="ctr"/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Test cases &lt;-&gt; Requirement connection (TSE Tool)</a:t>
            </a:r>
            <a:endParaRPr lang="sv-SE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3312" y="135607"/>
            <a:ext cx="3382149" cy="386359"/>
          </a:xfrm>
          <a:prstGeom prst="rect">
            <a:avLst/>
          </a:prstGeom>
          <a:noFill/>
        </p:spPr>
        <p:txBody>
          <a:bodyPr wrap="none" lIns="108302" tIns="54151" rIns="108302" bIns="54151" rtlCol="0">
            <a:spAutoFit/>
          </a:bodyPr>
          <a:lstStyle/>
          <a:p>
            <a:pPr algn="r"/>
            <a:r>
              <a:rPr lang="sv-S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Step 2 - Core – BB – Test case</a:t>
            </a:r>
            <a:endParaRPr lang="sv-S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965318"/>
              </p:ext>
            </p:extLst>
          </p:nvPr>
        </p:nvGraphicFramePr>
        <p:xfrm>
          <a:off x="468263" y="828476"/>
          <a:ext cx="11161240" cy="497968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4392488"/>
                <a:gridCol w="6768752"/>
              </a:tblGrid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TEST CASE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dirty="0" smtClean="0"/>
                        <a:t>Unique. Ex.</a:t>
                      </a:r>
                      <a:r>
                        <a:rPr lang="sv-SE" sz="1400" baseline="0" dirty="0" smtClean="0"/>
                        <a:t> 100, 101, 545</a:t>
                      </a:r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VERSION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baseline="0" dirty="0" smtClean="0"/>
                        <a:t>Updated with each change. Ex. 1, 2, 3, 4, 5, 6</a:t>
                      </a:r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BELONG TO NODE IN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dirty="0" smtClean="0"/>
                        <a:t>Connect</a:t>
                      </a:r>
                      <a:r>
                        <a:rPr lang="sv-SE" sz="1400" baseline="0" dirty="0" smtClean="0"/>
                        <a:t> to a node in the structure. </a:t>
                      </a:r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algn="l"/>
                      <a:r>
                        <a:rPr lang="sv-SE" sz="1400" dirty="0" smtClean="0"/>
                        <a:t>DESCRIPTION</a:t>
                      </a:r>
                      <a:endParaRPr lang="sv-S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dirty="0" smtClean="0"/>
                        <a:t>Text.  ”Markdown”. Bold,  underline, lists. </a:t>
                      </a:r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dirty="0" smtClean="0"/>
                        <a:t>Text.  ”Markdown”. Bold,  underline, lists. </a:t>
                      </a:r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VARIANT 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dirty="0" smtClean="0"/>
                        <a:t>Filter</a:t>
                      </a:r>
                      <a:r>
                        <a:rPr lang="sv-SE" sz="1400" baseline="0" dirty="0" smtClean="0"/>
                        <a:t> truck spec by variant.</a:t>
                      </a:r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PRODUCT CLASS 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dirty="0" smtClean="0"/>
                        <a:t>Filter truck</a:t>
                      </a:r>
                      <a:r>
                        <a:rPr lang="sv-SE" sz="1400" baseline="0" dirty="0" smtClean="0"/>
                        <a:t> spec by product class. </a:t>
                      </a:r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TEST CASE ”LEVEL”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baseline="0" dirty="0" smtClean="0"/>
                        <a:t>Managed by admin.  Level 1, Level 2, ...</a:t>
                      </a:r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TEST CASE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dirty="0" smtClean="0"/>
                        <a:t>Managed by admin</a:t>
                      </a:r>
                      <a:r>
                        <a:rPr lang="sv-SE" sz="1400" baseline="0" dirty="0" smtClean="0"/>
                        <a:t>. Development, Stable, Telematics, ...</a:t>
                      </a:r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TAGS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dirty="0" smtClean="0"/>
                        <a:t>One or many,</a:t>
                      </a:r>
                      <a:r>
                        <a:rPr lang="sv-SE" sz="1400" baseline="0" dirty="0" smtClean="0"/>
                        <a:t> selectable. </a:t>
                      </a:r>
                      <a:r>
                        <a:rPr lang="sv-SE" sz="1400" dirty="0" smtClean="0"/>
                        <a:t>Managed by admin.</a:t>
                      </a:r>
                      <a:r>
                        <a:rPr lang="sv-SE" sz="1400" baseline="0" dirty="0" smtClean="0"/>
                        <a:t> RAIN, SUN, DRIVING, STANDSTILL, UPHILL, ...</a:t>
                      </a:r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NEEDED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dirty="0" smtClean="0"/>
                        <a:t>On</a:t>
                      </a:r>
                      <a:r>
                        <a:rPr lang="sv-SE" sz="1400" baseline="0" dirty="0" smtClean="0"/>
                        <a:t>e or many, selectable. Managed by admin. MULTIMETER, BLUETOOTH 2.0 DEVICE, ...</a:t>
                      </a:r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dirty="0" smtClean="0"/>
                        <a:t>Possible to add an image.</a:t>
                      </a:r>
                      <a:endParaRPr lang="sv-SE" sz="1400" dirty="0"/>
                    </a:p>
                  </a:txBody>
                  <a:tcPr anchor="ctr"/>
                </a:tc>
              </a:tr>
              <a:tr h="238516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PRE-CONDITION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POST-ACTION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TEST CASE NOTES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dirty="0" smtClean="0"/>
                        <a:t>Text. Notes about</a:t>
                      </a:r>
                      <a:r>
                        <a:rPr lang="sv-SE" sz="1400" baseline="0" dirty="0" smtClean="0"/>
                        <a:t> the test case. Reasons, reference</a:t>
                      </a:r>
                      <a:endParaRPr lang="sv-SE" sz="1400" dirty="0"/>
                    </a:p>
                  </a:txBody>
                  <a:tcPr anchor="ctr"/>
                </a:tc>
              </a:tr>
              <a:tr h="311659">
                <a:tc>
                  <a:txBody>
                    <a:bodyPr/>
                    <a:lstStyle/>
                    <a:p>
                      <a:pPr marL="0" marR="0" indent="0" algn="l" defTabSz="10830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LAST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400" dirty="0" smtClean="0"/>
                        <a:t>Last</a:t>
                      </a:r>
                      <a:r>
                        <a:rPr lang="sv-SE" sz="1400" baseline="0" dirty="0" smtClean="0"/>
                        <a:t> version creation of test case</a:t>
                      </a:r>
                      <a:endParaRPr lang="sv-S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8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5088" y="135607"/>
            <a:ext cx="3450373" cy="386359"/>
          </a:xfrm>
          <a:prstGeom prst="rect">
            <a:avLst/>
          </a:prstGeom>
          <a:noFill/>
        </p:spPr>
        <p:txBody>
          <a:bodyPr wrap="none" lIns="108302" tIns="54151" rIns="108302" bIns="54151" rtlCol="0">
            <a:spAutoFit/>
          </a:bodyPr>
          <a:lstStyle/>
          <a:p>
            <a:pPr algn="r"/>
            <a:r>
              <a:rPr lang="sv-S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Step 2 - Core – BB – Sequence</a:t>
            </a:r>
            <a:endParaRPr lang="sv-S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255" y="1139030"/>
            <a:ext cx="3600400" cy="3152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4140671" y="1782564"/>
            <a:ext cx="3568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Possible to name the sequence</a:t>
            </a:r>
          </a:p>
          <a:p>
            <a:endParaRPr lang="sv-SE" sz="1200" dirty="0" smtClean="0"/>
          </a:p>
          <a:p>
            <a:r>
              <a:rPr lang="sv-SE" sz="1200" dirty="0" smtClean="0"/>
              <a:t>Sequence should have a uniqe ID. </a:t>
            </a:r>
          </a:p>
          <a:p>
            <a:endParaRPr lang="sv-SE" sz="1200" dirty="0" smtClean="0"/>
          </a:p>
          <a:p>
            <a:r>
              <a:rPr lang="sv-SE" sz="1200" dirty="0" smtClean="0"/>
              <a:t>Possible to add/remove test cases to the sequence.</a:t>
            </a:r>
          </a:p>
          <a:p>
            <a:endParaRPr lang="sv-SE" sz="1200" dirty="0" smtClean="0"/>
          </a:p>
          <a:p>
            <a:r>
              <a:rPr lang="sv-SE" sz="1200" dirty="0" smtClean="0"/>
              <a:t>Possible to sort / order the test cases in the sequence.</a:t>
            </a:r>
          </a:p>
          <a:p>
            <a:endParaRPr lang="sv-SE" sz="1200" dirty="0"/>
          </a:p>
          <a:p>
            <a:r>
              <a:rPr lang="sv-SE" sz="1200" dirty="0" smtClean="0"/>
              <a:t>Possible to have multiple instances of one test case.</a:t>
            </a:r>
          </a:p>
          <a:p>
            <a:endParaRPr lang="sv-SE" sz="1200" dirty="0"/>
          </a:p>
          <a:p>
            <a:r>
              <a:rPr lang="sv-SE" sz="1200" dirty="0" smtClean="0"/>
              <a:t>Possible to create standard sequences. </a:t>
            </a:r>
            <a:r>
              <a:rPr lang="sv-SE" sz="1200" dirty="0"/>
              <a:t> </a:t>
            </a:r>
            <a:r>
              <a:rPr lang="sv-SE" sz="1200" dirty="0" smtClean="0"/>
              <a:t>Usable by all</a:t>
            </a:r>
          </a:p>
          <a:p>
            <a:r>
              <a:rPr lang="sv-SE" sz="1200" dirty="0"/>
              <a:t>b</a:t>
            </a:r>
            <a:r>
              <a:rPr lang="sv-SE" sz="1200" dirty="0" smtClean="0"/>
              <a:t>ut only the admin can create / modify.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76975" y="1638548"/>
            <a:ext cx="229587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INCLUDE ALL LEVEL / GROUP</a:t>
            </a:r>
          </a:p>
          <a:p>
            <a:pPr algn="ctr"/>
            <a:r>
              <a:rPr lang="sv-SE" sz="1200" b="1" dirty="0" smtClean="0">
                <a:solidFill>
                  <a:schemeClr val="accent6">
                    <a:lumMod val="50000"/>
                  </a:schemeClr>
                </a:solidFill>
              </a:rPr>
              <a:t>LEVEL 1</a:t>
            </a:r>
          </a:p>
          <a:p>
            <a:pPr algn="ctr"/>
            <a:r>
              <a:rPr lang="sv-SE" sz="1200" b="1" dirty="0" smtClean="0">
                <a:solidFill>
                  <a:schemeClr val="accent6">
                    <a:lumMod val="50000"/>
                  </a:schemeClr>
                </a:solidFill>
              </a:rPr>
              <a:t>STABLE</a:t>
            </a:r>
            <a:endParaRPr lang="sv-SE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69263" y="1924526"/>
            <a:ext cx="2295872" cy="325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9469263" y="2574652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LEVEL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9263" y="2889583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LEVEL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69263" y="3210391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LEVEL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69263" y="3535454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LEVEL 4</a:t>
            </a:r>
          </a:p>
        </p:txBody>
      </p:sp>
      <p:cxnSp>
        <p:nvCxnSpPr>
          <p:cNvPr id="13" name="Elbow Connector 12"/>
          <p:cNvCxnSpPr>
            <a:endCxn id="8" idx="1"/>
          </p:cNvCxnSpPr>
          <p:nvPr/>
        </p:nvCxnSpPr>
        <p:spPr>
          <a:xfrm>
            <a:off x="8337198" y="2034592"/>
            <a:ext cx="1132065" cy="5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469263" y="2249589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ALL</a:t>
            </a:r>
          </a:p>
        </p:txBody>
      </p:sp>
      <p:sp>
        <p:nvSpPr>
          <p:cNvPr id="16" name="Isosceles Triangle 15"/>
          <p:cNvSpPr/>
          <p:nvPr/>
        </p:nvSpPr>
        <p:spPr>
          <a:xfrm rot="10800000">
            <a:off x="11485487" y="2019394"/>
            <a:ext cx="213927" cy="18442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9469263" y="4265813"/>
            <a:ext cx="2295872" cy="325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GROUP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69263" y="4915939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STABLE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69263" y="5230870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69263" y="5551678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TELEMATICS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69263" y="5876741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P2967 (dev) (subgroup)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469263" y="4590876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ALL</a:t>
            </a:r>
          </a:p>
        </p:txBody>
      </p:sp>
      <p:sp>
        <p:nvSpPr>
          <p:cNvPr id="23" name="Isosceles Triangle 22"/>
          <p:cNvSpPr/>
          <p:nvPr/>
        </p:nvSpPr>
        <p:spPr>
          <a:xfrm rot="10800000">
            <a:off x="11485487" y="4360681"/>
            <a:ext cx="213927" cy="18442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4" name="Elbow Connector 23"/>
          <p:cNvCxnSpPr>
            <a:endCxn id="17" idx="1"/>
          </p:cNvCxnSpPr>
          <p:nvPr/>
        </p:nvCxnSpPr>
        <p:spPr>
          <a:xfrm rot="16200000" flipH="1">
            <a:off x="7813852" y="2772934"/>
            <a:ext cx="2178756" cy="1132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8831" y="4546757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TextBox 26"/>
          <p:cNvSpPr txBox="1"/>
          <p:nvPr/>
        </p:nvSpPr>
        <p:spPr>
          <a:xfrm>
            <a:off x="660831" y="451886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KEEP ORDER</a:t>
            </a:r>
            <a:endParaRPr lang="sv-SE" sz="1400" dirty="0"/>
          </a:p>
        </p:txBody>
      </p:sp>
      <p:sp>
        <p:nvSpPr>
          <p:cNvPr id="28" name="Rectangle 27"/>
          <p:cNvSpPr/>
          <p:nvPr/>
        </p:nvSpPr>
        <p:spPr>
          <a:xfrm>
            <a:off x="1944455" y="4549406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TextBox 28"/>
          <p:cNvSpPr txBox="1"/>
          <p:nvPr/>
        </p:nvSpPr>
        <p:spPr>
          <a:xfrm>
            <a:off x="2196455" y="4521517"/>
            <a:ext cx="920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SORTABLE</a:t>
            </a:r>
            <a:endParaRPr lang="sv-SE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96255" y="4831500"/>
            <a:ext cx="4124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If the driver has to perform the test cases in the order they are,</a:t>
            </a:r>
          </a:p>
          <a:p>
            <a:r>
              <a:rPr lang="sv-SE" sz="1200" dirty="0" smtClean="0"/>
              <a:t>Or if they can sort/order/order by tag.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39758" y="630436"/>
            <a:ext cx="410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Possiblity to alway include test cases based on level and group.</a:t>
            </a:r>
          </a:p>
          <a:p>
            <a:r>
              <a:rPr lang="sv-SE" sz="1200" dirty="0" smtClean="0"/>
              <a:t>(Truck function)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8519" y="1494532"/>
            <a:ext cx="229587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INCLUDE ALL LEVEL / GROUP</a:t>
            </a:r>
          </a:p>
          <a:p>
            <a:pPr algn="ctr"/>
            <a:r>
              <a:rPr lang="sv-SE" sz="1200" b="1" dirty="0" smtClean="0">
                <a:solidFill>
                  <a:schemeClr val="accent6">
                    <a:lumMod val="50000"/>
                  </a:schemeClr>
                </a:solidFill>
              </a:rPr>
              <a:t>LEVEL 1</a:t>
            </a:r>
          </a:p>
          <a:p>
            <a:pPr algn="ctr"/>
            <a:r>
              <a:rPr lang="sv-SE" sz="1200" b="1" dirty="0" smtClean="0">
                <a:solidFill>
                  <a:schemeClr val="accent6">
                    <a:lumMod val="50000"/>
                  </a:schemeClr>
                </a:solidFill>
              </a:rPr>
              <a:t>STABLE</a:t>
            </a:r>
            <a:endParaRPr lang="sv-SE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254" y="1154493"/>
            <a:ext cx="1790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#22 – Sequence name</a:t>
            </a:r>
            <a:endParaRPr lang="sv-SE" sz="1400" dirty="0"/>
          </a:p>
        </p:txBody>
      </p:sp>
      <p:sp>
        <p:nvSpPr>
          <p:cNvPr id="34" name="Rectangle 33"/>
          <p:cNvSpPr/>
          <p:nvPr/>
        </p:nvSpPr>
        <p:spPr>
          <a:xfrm>
            <a:off x="1048519" y="2427327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TEST CASE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831" y="5367028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660831" y="5339139"/>
            <a:ext cx="124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VISIBLE TO ME</a:t>
            </a:r>
            <a:endParaRPr lang="sv-SE" sz="1400" dirty="0"/>
          </a:p>
        </p:txBody>
      </p:sp>
      <p:sp>
        <p:nvSpPr>
          <p:cNvPr id="37" name="Rectangle 36"/>
          <p:cNvSpPr/>
          <p:nvPr/>
        </p:nvSpPr>
        <p:spPr>
          <a:xfrm>
            <a:off x="1944455" y="5369677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/>
          <p:cNvSpPr txBox="1"/>
          <p:nvPr/>
        </p:nvSpPr>
        <p:spPr>
          <a:xfrm>
            <a:off x="2196455" y="5341788"/>
            <a:ext cx="1296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VISIBLE TO ALL</a:t>
            </a:r>
            <a:endParaRPr lang="sv-SE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6255" y="5651771"/>
            <a:ext cx="361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If the sequence should be visible only to the user or to </a:t>
            </a:r>
          </a:p>
          <a:p>
            <a:r>
              <a:rPr lang="sv-SE" sz="1200" dirty="0"/>
              <a:t>e</a:t>
            </a:r>
            <a:r>
              <a:rPr lang="sv-SE" sz="1200" dirty="0" smtClean="0"/>
              <a:t>veryone. Used during development, temporary  etc.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469263" y="6210029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...</a:t>
            </a:r>
          </a:p>
        </p:txBody>
      </p:sp>
      <p:cxnSp>
        <p:nvCxnSpPr>
          <p:cNvPr id="41" name="Elbow Connector 40"/>
          <p:cNvCxnSpPr>
            <a:stCxn id="7" idx="0"/>
            <a:endCxn id="42" idx="1"/>
          </p:cNvCxnSpPr>
          <p:nvPr/>
        </p:nvCxnSpPr>
        <p:spPr>
          <a:xfrm rot="5400000" flipH="1" flipV="1">
            <a:off x="8523626" y="692911"/>
            <a:ext cx="446923" cy="1444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469263" y="1029093"/>
            <a:ext cx="2295872" cy="325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ALL TRUCK FUNCTIONS</a:t>
            </a:r>
          </a:p>
        </p:txBody>
      </p:sp>
      <p:sp>
        <p:nvSpPr>
          <p:cNvPr id="43" name="Isosceles Triangle 42"/>
          <p:cNvSpPr/>
          <p:nvPr/>
        </p:nvSpPr>
        <p:spPr>
          <a:xfrm rot="10800000">
            <a:off x="11485487" y="1123961"/>
            <a:ext cx="213927" cy="18442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>
            <a:off x="9469263" y="1354156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THIS TRUCK FUNCTION</a:t>
            </a:r>
          </a:p>
        </p:txBody>
      </p:sp>
    </p:spTree>
    <p:extLst>
      <p:ext uri="{BB962C8B-B14F-4D97-AF65-F5344CB8AC3E}">
        <p14:creationId xmlns:p14="http://schemas.microsoft.com/office/powerpoint/2010/main" val="26994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58744" y="135607"/>
            <a:ext cx="3206717" cy="386359"/>
          </a:xfrm>
          <a:prstGeom prst="rect">
            <a:avLst/>
          </a:prstGeom>
          <a:noFill/>
        </p:spPr>
        <p:txBody>
          <a:bodyPr wrap="none" lIns="108302" tIns="54151" rIns="108302" bIns="54151" rtlCol="0">
            <a:spAutoFit/>
          </a:bodyPr>
          <a:lstStyle/>
          <a:p>
            <a:pPr algn="r"/>
            <a:r>
              <a:rPr lang="sv-S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Step 2 - Core – BB – Routine</a:t>
            </a:r>
            <a:endParaRPr lang="sv-S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255" y="774452"/>
            <a:ext cx="3600400" cy="3152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4126712" y="918468"/>
            <a:ext cx="32245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Possible to name the routine</a:t>
            </a:r>
          </a:p>
          <a:p>
            <a:endParaRPr lang="sv-SE" sz="1200" dirty="0" smtClean="0"/>
          </a:p>
          <a:p>
            <a:r>
              <a:rPr lang="sv-SE" sz="1200" dirty="0" smtClean="0"/>
              <a:t>Routine should have a uniqe ID.</a:t>
            </a:r>
          </a:p>
          <a:p>
            <a:endParaRPr lang="sv-SE" sz="1200" dirty="0"/>
          </a:p>
          <a:p>
            <a:r>
              <a:rPr lang="sv-SE" sz="1200" dirty="0" smtClean="0"/>
              <a:t>Version of routine.</a:t>
            </a:r>
          </a:p>
          <a:p>
            <a:endParaRPr lang="sv-SE" sz="1200" dirty="0"/>
          </a:p>
          <a:p>
            <a:r>
              <a:rPr lang="sv-SE" sz="1200" dirty="0"/>
              <a:t>Possible to create standard </a:t>
            </a:r>
            <a:r>
              <a:rPr lang="sv-SE" sz="1200" dirty="0" smtClean="0"/>
              <a:t>routine. Usable </a:t>
            </a:r>
            <a:r>
              <a:rPr lang="sv-SE" sz="1200" dirty="0"/>
              <a:t>by all</a:t>
            </a:r>
          </a:p>
          <a:p>
            <a:r>
              <a:rPr lang="sv-SE" sz="1200" dirty="0"/>
              <a:t>but only the admin can create / modify.</a:t>
            </a:r>
          </a:p>
          <a:p>
            <a:r>
              <a:rPr lang="sv-SE" sz="1200" dirty="0" smtClean="0"/>
              <a:t> </a:t>
            </a:r>
          </a:p>
          <a:p>
            <a:endParaRPr lang="sv-SE" sz="12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408831" y="4182179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TextBox 26"/>
          <p:cNvSpPr txBox="1"/>
          <p:nvPr/>
        </p:nvSpPr>
        <p:spPr>
          <a:xfrm>
            <a:off x="660831" y="4154290"/>
            <a:ext cx="2483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Possible to attach file in answer</a:t>
            </a:r>
            <a:endParaRPr lang="sv-SE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96254" y="789915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#14– Routine</a:t>
            </a:r>
            <a:endParaRPr lang="sv-SE" sz="1400" dirty="0"/>
          </a:p>
        </p:txBody>
      </p:sp>
      <p:sp>
        <p:nvSpPr>
          <p:cNvPr id="35" name="Rectangle 34"/>
          <p:cNvSpPr/>
          <p:nvPr/>
        </p:nvSpPr>
        <p:spPr>
          <a:xfrm>
            <a:off x="408831" y="4758243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660831" y="4730354"/>
            <a:ext cx="124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VISIBLE TO ME</a:t>
            </a:r>
            <a:endParaRPr lang="sv-SE" sz="1400" dirty="0"/>
          </a:p>
        </p:txBody>
      </p:sp>
      <p:sp>
        <p:nvSpPr>
          <p:cNvPr id="37" name="Rectangle 36"/>
          <p:cNvSpPr/>
          <p:nvPr/>
        </p:nvSpPr>
        <p:spPr>
          <a:xfrm>
            <a:off x="1944455" y="4760892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/>
          <p:cNvSpPr txBox="1"/>
          <p:nvPr/>
        </p:nvSpPr>
        <p:spPr>
          <a:xfrm>
            <a:off x="2196455" y="4733003"/>
            <a:ext cx="1296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VISIBLE TO ALL</a:t>
            </a:r>
            <a:endParaRPr lang="sv-SE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6255" y="5042986"/>
            <a:ext cx="361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If the routine should be visible only to the user or to </a:t>
            </a:r>
          </a:p>
          <a:p>
            <a:r>
              <a:rPr lang="sv-SE" sz="1200" dirty="0"/>
              <a:t>e</a:t>
            </a:r>
            <a:r>
              <a:rPr lang="sv-SE" sz="1200" dirty="0" smtClean="0"/>
              <a:t>veryone. Used during development, temporary  etc.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8831" y="1264097"/>
            <a:ext cx="310931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Description text</a:t>
            </a:r>
          </a:p>
          <a:p>
            <a:endParaRPr lang="sv-SE" sz="1400" dirty="0"/>
          </a:p>
          <a:p>
            <a:endParaRPr lang="sv-SE" sz="1400" dirty="0" smtClean="0"/>
          </a:p>
          <a:p>
            <a:r>
              <a:rPr lang="sv-SE" sz="1400" dirty="0"/>
              <a:t> </a:t>
            </a:r>
            <a:r>
              <a:rPr lang="sv-SE" sz="1400" dirty="0" smtClean="0"/>
              <a:t>   Include protocol / check list (optional)</a:t>
            </a:r>
          </a:p>
          <a:p>
            <a:pPr marL="285750" indent="-285750">
              <a:buFont typeface="Arial" charset="0"/>
              <a:buChar char="•"/>
            </a:pPr>
            <a:r>
              <a:rPr lang="sv-SE" sz="1400" dirty="0" smtClean="0"/>
              <a:t>CHECK ENGINE OIL</a:t>
            </a:r>
          </a:p>
          <a:p>
            <a:pPr marL="285750" indent="-285750">
              <a:buFont typeface="Arial" charset="0"/>
              <a:buChar char="•"/>
            </a:pPr>
            <a:r>
              <a:rPr lang="sv-SE" sz="1400" dirty="0" smtClean="0"/>
              <a:t>TIRES</a:t>
            </a:r>
          </a:p>
          <a:p>
            <a:pPr marL="285750" indent="-285750">
              <a:buFont typeface="Arial" charset="0"/>
              <a:buChar char="•"/>
            </a:pPr>
            <a:r>
              <a:rPr lang="sv-SE" sz="1400" dirty="0" smtClean="0"/>
              <a:t>...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8831" y="2930154"/>
            <a:ext cx="2776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Answer back from driver should be:</a:t>
            </a:r>
          </a:p>
          <a:p>
            <a:r>
              <a:rPr lang="sv-SE" sz="1400" dirty="0" smtClean="0"/>
              <a:t>OK / NOK / NT / BLOCKED</a:t>
            </a:r>
            <a:endParaRPr lang="sv-SE" sz="1400" dirty="0"/>
          </a:p>
        </p:txBody>
      </p:sp>
      <p:sp>
        <p:nvSpPr>
          <p:cNvPr id="42" name="Rectangle 41"/>
          <p:cNvSpPr/>
          <p:nvPr/>
        </p:nvSpPr>
        <p:spPr>
          <a:xfrm>
            <a:off x="4860751" y="2786138"/>
            <a:ext cx="2295872" cy="325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Answer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60751" y="3436264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YES / NO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60751" y="3751195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DONE / NOT DONE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860751" y="4063530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60751" y="3111201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OK / NOK / NT / BLOCKED</a:t>
            </a: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6876975" y="2881006"/>
            <a:ext cx="213927" cy="18442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9" name="Elbow Connector 48"/>
          <p:cNvCxnSpPr>
            <a:endCxn id="42" idx="1"/>
          </p:cNvCxnSpPr>
          <p:nvPr/>
        </p:nvCxnSpPr>
        <p:spPr>
          <a:xfrm flipV="1">
            <a:off x="2484487" y="2948670"/>
            <a:ext cx="2376264" cy="325062"/>
          </a:xfrm>
          <a:prstGeom prst="bentConnector3">
            <a:avLst>
              <a:gd name="adj1" fmla="val 77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71831" y="2001316"/>
            <a:ext cx="126000" cy="12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1" name="Straight Connector 50"/>
          <p:cNvCxnSpPr/>
          <p:nvPr/>
        </p:nvCxnSpPr>
        <p:spPr>
          <a:xfrm>
            <a:off x="408831" y="2881006"/>
            <a:ext cx="35979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96254" y="1706018"/>
            <a:ext cx="35979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6254" y="1156375"/>
            <a:ext cx="35979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08831" y="5670996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Box 54"/>
          <p:cNvSpPr txBox="1"/>
          <p:nvPr/>
        </p:nvSpPr>
        <p:spPr>
          <a:xfrm>
            <a:off x="686411" y="565912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ONCE</a:t>
            </a:r>
            <a:endParaRPr lang="sv-SE" sz="1400" dirty="0"/>
          </a:p>
        </p:txBody>
      </p:sp>
      <p:sp>
        <p:nvSpPr>
          <p:cNvPr id="56" name="Rectangle 55"/>
          <p:cNvSpPr/>
          <p:nvPr/>
        </p:nvSpPr>
        <p:spPr>
          <a:xfrm>
            <a:off x="1949525" y="5697396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TextBox 56"/>
          <p:cNvSpPr txBox="1"/>
          <p:nvPr/>
        </p:nvSpPr>
        <p:spPr>
          <a:xfrm>
            <a:off x="2227105" y="5661771"/>
            <a:ext cx="89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INTERVAL</a:t>
            </a:r>
            <a:endParaRPr lang="sv-SE" sz="1400" dirty="0"/>
          </a:p>
        </p:txBody>
      </p:sp>
      <p:sp>
        <p:nvSpPr>
          <p:cNvPr id="58" name="Rectangle 57"/>
          <p:cNvSpPr/>
          <p:nvPr/>
        </p:nvSpPr>
        <p:spPr>
          <a:xfrm>
            <a:off x="4860751" y="4948755"/>
            <a:ext cx="2295872" cy="325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REPEAT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860751" y="5598881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EACH DRIVER LOGIN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860751" y="5913812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WEEKLY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60751" y="6226147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860751" y="5273818"/>
            <a:ext cx="2295872" cy="325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6">
                    <a:lumMod val="50000"/>
                  </a:schemeClr>
                </a:solidFill>
              </a:rPr>
              <a:t>DAILY</a:t>
            </a:r>
          </a:p>
        </p:txBody>
      </p:sp>
      <p:sp>
        <p:nvSpPr>
          <p:cNvPr id="63" name="Isosceles Triangle 62"/>
          <p:cNvSpPr/>
          <p:nvPr/>
        </p:nvSpPr>
        <p:spPr>
          <a:xfrm rot="10800000">
            <a:off x="6876975" y="5043623"/>
            <a:ext cx="213927" cy="18442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4" name="Elbow Connector 63"/>
          <p:cNvCxnSpPr>
            <a:stCxn id="57" idx="3"/>
            <a:endCxn id="58" idx="1"/>
          </p:cNvCxnSpPr>
          <p:nvPr/>
        </p:nvCxnSpPr>
        <p:spPr>
          <a:xfrm flipV="1">
            <a:off x="3117477" y="5111287"/>
            <a:ext cx="1743274" cy="704373"/>
          </a:xfrm>
          <a:prstGeom prst="bentConnector3">
            <a:avLst>
              <a:gd name="adj1" fmla="val 73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0077" y="135607"/>
            <a:ext cx="4895384" cy="386359"/>
          </a:xfrm>
          <a:prstGeom prst="rect">
            <a:avLst/>
          </a:prstGeom>
          <a:noFill/>
        </p:spPr>
        <p:txBody>
          <a:bodyPr wrap="none" lIns="108302" tIns="54151" rIns="108302" bIns="54151" rtlCol="0">
            <a:spAutoFit/>
          </a:bodyPr>
          <a:lstStyle/>
          <a:p>
            <a:pPr algn="r"/>
            <a:r>
              <a:rPr lang="sv-S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Step 2 - Core – BB – Test method / procedure</a:t>
            </a:r>
            <a:endParaRPr lang="sv-S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255" y="774451"/>
            <a:ext cx="4752528" cy="5192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TextBox 32"/>
          <p:cNvSpPr txBox="1"/>
          <p:nvPr/>
        </p:nvSpPr>
        <p:spPr>
          <a:xfrm>
            <a:off x="396254" y="789915"/>
            <a:ext cx="2305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#2– Test method / procedure</a:t>
            </a:r>
            <a:endParaRPr lang="sv-SE" sz="1400" dirty="0"/>
          </a:p>
        </p:txBody>
      </p:sp>
      <p:sp>
        <p:nvSpPr>
          <p:cNvPr id="35" name="Rectangle 34"/>
          <p:cNvSpPr/>
          <p:nvPr/>
        </p:nvSpPr>
        <p:spPr>
          <a:xfrm>
            <a:off x="477380" y="5995060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729380" y="5967171"/>
            <a:ext cx="124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VISIBLE TO ME</a:t>
            </a:r>
            <a:endParaRPr lang="sv-SE" sz="1400" dirty="0"/>
          </a:p>
        </p:txBody>
      </p:sp>
      <p:sp>
        <p:nvSpPr>
          <p:cNvPr id="37" name="Rectangle 36"/>
          <p:cNvSpPr/>
          <p:nvPr/>
        </p:nvSpPr>
        <p:spPr>
          <a:xfrm>
            <a:off x="2013004" y="5997709"/>
            <a:ext cx="25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/>
          <p:cNvSpPr txBox="1"/>
          <p:nvPr/>
        </p:nvSpPr>
        <p:spPr>
          <a:xfrm>
            <a:off x="2265004" y="5969820"/>
            <a:ext cx="1296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VISIBLE TO ALL</a:t>
            </a:r>
            <a:endParaRPr lang="sv-SE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4804" y="6279803"/>
            <a:ext cx="3655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If the procedure should be visible only to the user or to </a:t>
            </a:r>
          </a:p>
          <a:p>
            <a:r>
              <a:rPr lang="sv-SE" sz="1200" dirty="0"/>
              <a:t>e</a:t>
            </a:r>
            <a:r>
              <a:rPr lang="sv-SE" sz="1200" dirty="0" smtClean="0"/>
              <a:t>veryone. Used during development, temporary  etc.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96336" y="762441"/>
            <a:ext cx="29928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sz="1400" dirty="0" smtClean="0"/>
          </a:p>
          <a:p>
            <a:endParaRPr lang="sv-SE" sz="1400" dirty="0"/>
          </a:p>
          <a:p>
            <a:r>
              <a:rPr lang="sv-SE" sz="1400" dirty="0" smtClean="0"/>
              <a:t>Container for different building blocks.</a:t>
            </a:r>
          </a:p>
          <a:p>
            <a:pPr marL="285750" indent="-285750">
              <a:buFont typeface="Arial" charset="0"/>
              <a:buChar char="•"/>
            </a:pPr>
            <a:r>
              <a:rPr lang="sv-SE" sz="1400" dirty="0" smtClean="0"/>
              <a:t>Test cases</a:t>
            </a:r>
          </a:p>
          <a:p>
            <a:pPr marL="285750" indent="-285750">
              <a:buFont typeface="Arial" charset="0"/>
              <a:buChar char="•"/>
            </a:pPr>
            <a:r>
              <a:rPr lang="sv-SE" sz="1400" dirty="0" smtClean="0"/>
              <a:t>Sequences</a:t>
            </a:r>
          </a:p>
          <a:p>
            <a:pPr marL="285750" indent="-285750">
              <a:buFont typeface="Arial" charset="0"/>
              <a:buChar char="•"/>
            </a:pPr>
            <a:r>
              <a:rPr lang="sv-SE" sz="1400" dirty="0" smtClean="0"/>
              <a:t>Routines</a:t>
            </a:r>
          </a:p>
          <a:p>
            <a:pPr marL="285750" indent="-285750">
              <a:buFont typeface="Arial" charset="0"/>
              <a:buChar char="•"/>
            </a:pPr>
            <a:r>
              <a:rPr lang="sv-SE" sz="1400" dirty="0" smtClean="0"/>
              <a:t>...</a:t>
            </a:r>
          </a:p>
          <a:p>
            <a:pPr marL="285750" indent="-285750">
              <a:buFont typeface="Arial" charset="0"/>
              <a:buChar char="•"/>
            </a:pPr>
            <a:endParaRPr lang="sv-SE" sz="1400" dirty="0"/>
          </a:p>
        </p:txBody>
      </p:sp>
      <p:sp>
        <p:nvSpPr>
          <p:cNvPr id="29" name="Rectangle 28"/>
          <p:cNvSpPr/>
          <p:nvPr/>
        </p:nvSpPr>
        <p:spPr>
          <a:xfrm>
            <a:off x="782233" y="1139466"/>
            <a:ext cx="2700272" cy="357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ROUTINE (ONCE)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2233" y="1625782"/>
            <a:ext cx="2700272" cy="357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SEQUENCE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82233" y="2147436"/>
            <a:ext cx="2700272" cy="357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ROUTINE (ONCE)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2233" y="2657082"/>
            <a:ext cx="2700272" cy="853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SEQUENCE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8831" y="116773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1.</a:t>
            </a:r>
            <a:endParaRPr lang="sv-SE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08458" y="165051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2</a:t>
            </a:r>
            <a:r>
              <a:rPr lang="sv-SE" sz="1400" dirty="0" smtClean="0"/>
              <a:t>.</a:t>
            </a:r>
            <a:endParaRPr lang="sv-SE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408458" y="217217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3.</a:t>
            </a:r>
            <a:endParaRPr lang="sv-SE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08458" y="265708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4</a:t>
            </a:r>
            <a:r>
              <a:rPr lang="sv-SE" sz="1400" dirty="0" smtClean="0"/>
              <a:t>.</a:t>
            </a:r>
            <a:endParaRPr lang="sv-SE" sz="1400" dirty="0"/>
          </a:p>
        </p:txBody>
      </p:sp>
      <p:sp>
        <p:nvSpPr>
          <p:cNvPr id="56" name="Rectangle 55"/>
          <p:cNvSpPr/>
          <p:nvPr/>
        </p:nvSpPr>
        <p:spPr>
          <a:xfrm>
            <a:off x="782233" y="3726780"/>
            <a:ext cx="27002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SEQUENCE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8458" y="372678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5.</a:t>
            </a:r>
            <a:endParaRPr lang="sv-SE" sz="1400" dirty="0"/>
          </a:p>
        </p:txBody>
      </p:sp>
      <p:sp>
        <p:nvSpPr>
          <p:cNvPr id="58" name="Rectangle 57"/>
          <p:cNvSpPr/>
          <p:nvPr/>
        </p:nvSpPr>
        <p:spPr>
          <a:xfrm>
            <a:off x="3850929" y="2674114"/>
            <a:ext cx="1081830" cy="40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SEQUENCE</a:t>
            </a:r>
            <a:endParaRPr lang="sv-SE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08623" y="762441"/>
            <a:ext cx="0" cy="4566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1968" y="2366182"/>
            <a:ext cx="1266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Available in 4 &amp; 5</a:t>
            </a:r>
            <a:endParaRPr lang="sv-SE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400835" y="3709937"/>
            <a:ext cx="50242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”Available  in 4 &amp; 5”</a:t>
            </a:r>
          </a:p>
          <a:p>
            <a:endParaRPr lang="sv-SE" sz="1400" dirty="0"/>
          </a:p>
          <a:p>
            <a:r>
              <a:rPr lang="sv-SE" sz="1400" dirty="0" smtClean="0"/>
              <a:t>Second flow. </a:t>
            </a:r>
            <a:r>
              <a:rPr lang="sv-SE" sz="1400" dirty="0"/>
              <a:t> </a:t>
            </a:r>
            <a:r>
              <a:rPr lang="sv-SE" sz="1400" dirty="0" smtClean="0"/>
              <a:t>That sequence (those  test cases) should be included</a:t>
            </a:r>
          </a:p>
          <a:p>
            <a:r>
              <a:rPr lang="sv-SE" sz="1400" dirty="0"/>
              <a:t>d</a:t>
            </a:r>
            <a:r>
              <a:rPr lang="sv-SE" sz="1400" dirty="0" smtClean="0"/>
              <a:t>uring excecution of the selected sequences in main ”flow”. </a:t>
            </a:r>
          </a:p>
          <a:p>
            <a:endParaRPr lang="sv-SE" sz="1400" dirty="0"/>
          </a:p>
          <a:p>
            <a:r>
              <a:rPr lang="sv-SE" sz="1400" dirty="0" smtClean="0"/>
              <a:t>Telematics &amp; Tachograph etc. </a:t>
            </a:r>
            <a:endParaRPr lang="sv-SE" sz="1400" dirty="0"/>
          </a:p>
        </p:txBody>
      </p:sp>
      <p:sp>
        <p:nvSpPr>
          <p:cNvPr id="61" name="Rectangle 60"/>
          <p:cNvSpPr/>
          <p:nvPr/>
        </p:nvSpPr>
        <p:spPr>
          <a:xfrm>
            <a:off x="782233" y="4785707"/>
            <a:ext cx="2700272" cy="181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TEST CASE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59522" y="1139466"/>
            <a:ext cx="1116239" cy="486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ROUTINE (INTERVAL)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59377" y="818932"/>
            <a:ext cx="1353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SECONDARY FLOW</a:t>
            </a:r>
            <a:endParaRPr lang="sv-SE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1184" y="805303"/>
            <a:ext cx="947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MAIN FLOW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0378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969</Words>
  <Application>Microsoft Office PowerPoint</Application>
  <PresentationFormat>Custom</PresentationFormat>
  <Paragraphs>288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Mattila Arto</dc:creator>
  <cp:lastModifiedBy>Lövdinger Per</cp:lastModifiedBy>
  <cp:revision>87</cp:revision>
  <cp:lastPrinted>2016-12-13T11:29:41Z</cp:lastPrinted>
  <dcterms:created xsi:type="dcterms:W3CDTF">2016-12-05T11:45:43Z</dcterms:created>
  <dcterms:modified xsi:type="dcterms:W3CDTF">2017-01-09T13:43:36Z</dcterms:modified>
</cp:coreProperties>
</file>