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0" r:id="rId4"/>
    <p:sldId id="277" r:id="rId5"/>
    <p:sldId id="271" r:id="rId6"/>
    <p:sldId id="272" r:id="rId7"/>
    <p:sldId id="278" r:id="rId8"/>
    <p:sldId id="273" r:id="rId9"/>
    <p:sldId id="282" r:id="rId10"/>
    <p:sldId id="260" r:id="rId11"/>
    <p:sldId id="283" r:id="rId12"/>
    <p:sldId id="257" r:id="rId13"/>
    <p:sldId id="274" r:id="rId14"/>
    <p:sldId id="263" r:id="rId15"/>
    <p:sldId id="279" r:id="rId16"/>
    <p:sldId id="265" r:id="rId17"/>
    <p:sldId id="288" r:id="rId18"/>
    <p:sldId id="284" r:id="rId19"/>
    <p:sldId id="285" r:id="rId20"/>
    <p:sldId id="286" r:id="rId21"/>
    <p:sldId id="287" r:id="rId22"/>
    <p:sldId id="267" r:id="rId23"/>
    <p:sldId id="269" r:id="rId24"/>
    <p:sldId id="258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81"/>
            <p14:sldId id="280"/>
            <p14:sldId id="277"/>
            <p14:sldId id="271"/>
            <p14:sldId id="272"/>
            <p14:sldId id="278"/>
            <p14:sldId id="273"/>
            <p14:sldId id="282"/>
            <p14:sldId id="260"/>
            <p14:sldId id="283"/>
            <p14:sldId id="257"/>
            <p14:sldId id="274"/>
            <p14:sldId id="263"/>
            <p14:sldId id="279"/>
            <p14:sldId id="265"/>
            <p14:sldId id="288"/>
            <p14:sldId id="284"/>
            <p14:sldId id="285"/>
            <p14:sldId id="286"/>
            <p14:sldId id="287"/>
          </p14:sldIdLst>
        </p14:section>
        <p14:section name="Not used" id="{B5BABBBE-6AE7-4BBD-9EF2-09CD816ED081}">
          <p14:sldIdLst>
            <p14:sldId id="267"/>
            <p14:sldId id="26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2017-02-10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C3516-7DBC-45DF-A3B5-B24CC152B106}" type="slidenum">
              <a:rPr lang="sv-SE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sv-SE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Architecture_And_More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TCP Test Management - Prepare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17572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7008"/>
            <a:ext cx="8915400" cy="605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8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525"/>
            <a:ext cx="8576537" cy="641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686800" cy="5791878"/>
          </a:xfrm>
        </p:spPr>
      </p:pic>
    </p:spTree>
    <p:extLst>
      <p:ext uri="{BB962C8B-B14F-4D97-AF65-F5344CB8AC3E}">
        <p14:creationId xmlns:p14="http://schemas.microsoft.com/office/powerpoint/2010/main" val="22556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050"/>
            <a:ext cx="798195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67"/>
            <a:ext cx="8837474" cy="57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1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Technologies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633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3505200" cy="4876799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57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38862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v-SE" sz="1600" dirty="0" smtClean="0"/>
              <a:t>- Solutions runnable on different devices: </a:t>
            </a:r>
          </a:p>
          <a:p>
            <a:pPr marL="457200" lvl="1" indent="0">
              <a:buNone/>
            </a:pPr>
            <a:r>
              <a:rPr lang="sv-SE" sz="1600" dirty="0" smtClean="0"/>
              <a:t>(desktop/laptop/Tablet/Mobile)</a:t>
            </a:r>
          </a:p>
          <a:p>
            <a:pPr marL="457200" lvl="1" indent="0">
              <a:buNone/>
            </a:pPr>
            <a:r>
              <a:rPr lang="sv-SE" sz="1600" dirty="0" smtClean="0"/>
              <a:t>- Client </a:t>
            </a:r>
            <a:r>
              <a:rPr lang="sv-SE" sz="1600" dirty="0"/>
              <a:t>not tied to a desktop/laptop</a:t>
            </a:r>
          </a:p>
          <a:p>
            <a:pPr marL="457200" lvl="1" indent="0">
              <a:buNone/>
            </a:pPr>
            <a:r>
              <a:rPr lang="sv-SE" sz="1600" dirty="0" smtClean="0"/>
              <a:t>- Same </a:t>
            </a:r>
            <a:r>
              <a:rPr lang="sv-SE" sz="1600" dirty="0"/>
              <a:t>Client/Server technology used for all </a:t>
            </a:r>
            <a:r>
              <a:rPr lang="sv-SE" sz="1600" dirty="0" smtClean="0"/>
              <a:t>devices</a:t>
            </a:r>
          </a:p>
          <a:p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7202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sv-SE" sz="2800" dirty="0" smtClean="0"/>
              <a:t>Technologies</a:t>
            </a:r>
            <a:endParaRPr lang="sv-SE" sz="2800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484441" cy="523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0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Planning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75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Reuse Gloria Technologies 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Gloria as reference Architecture</a:t>
            </a:r>
          </a:p>
          <a:p>
            <a:r>
              <a:rPr lang="sv-SE" dirty="0" smtClean="0"/>
              <a:t>Design examples</a:t>
            </a:r>
          </a:p>
          <a:p>
            <a:r>
              <a:rPr lang="sv-SE" dirty="0" smtClean="0"/>
              <a:t>Code examples</a:t>
            </a:r>
          </a:p>
          <a:p>
            <a:r>
              <a:rPr lang="sv-SE" smtClean="0"/>
              <a:t>Competence re-use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3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JVS/NVS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9921"/>
            <a:ext cx="8229600" cy="11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9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782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04800" y="2514600"/>
            <a:ext cx="4041775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To Be</a:t>
            </a:r>
            <a:endParaRPr lang="sv-S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441349"/>
            <a:ext cx="8091055" cy="199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7247"/>
            <a:ext cx="8032835" cy="19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2" y="5064883"/>
            <a:ext cx="4001163" cy="171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12672" y="31242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946072" y="59875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1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600813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49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Critical Requirement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To define test </a:t>
            </a:r>
            <a:r>
              <a:rPr lang="sv-SE" dirty="0"/>
              <a:t>case - per P</a:t>
            </a:r>
            <a:r>
              <a:rPr lang="sv-SE" dirty="0" smtClean="0"/>
              <a:t>roduct Class</a:t>
            </a:r>
          </a:p>
          <a:p>
            <a:r>
              <a:rPr lang="sv-SE" dirty="0" smtClean="0"/>
              <a:t>Connection between logger device and </a:t>
            </a:r>
            <a:r>
              <a:rPr lang="sv-SE" dirty="0"/>
              <a:t>Test </a:t>
            </a:r>
            <a:r>
              <a:rPr lang="sv-SE" dirty="0" smtClean="0"/>
              <a:t>case</a:t>
            </a:r>
          </a:p>
          <a:p>
            <a:r>
              <a:rPr lang="sv-SE" dirty="0" smtClean="0"/>
              <a:t>New information model for test-specification-&gt;testCase </a:t>
            </a:r>
            <a:endParaRPr lang="sv-SE" dirty="0"/>
          </a:p>
          <a:p>
            <a:r>
              <a:rPr lang="sv-SE" dirty="0" smtClean="0"/>
              <a:t>Improve information exchange towards Protus</a:t>
            </a:r>
          </a:p>
          <a:p>
            <a:r>
              <a:rPr lang="sv-SE" dirty="0" smtClean="0"/>
              <a:t>Minimize manual input from Users</a:t>
            </a:r>
          </a:p>
          <a:p>
            <a:r>
              <a:rPr lang="sv-SE" dirty="0" smtClean="0"/>
              <a:t>Track software versions in ECU’s </a:t>
            </a:r>
            <a:endParaRPr lang="sv-SE" dirty="0"/>
          </a:p>
          <a:p>
            <a:r>
              <a:rPr lang="sv-SE" dirty="0" smtClean="0"/>
              <a:t>User Interface / Process flow</a:t>
            </a:r>
          </a:p>
        </p:txBody>
      </p:sp>
    </p:spTree>
    <p:extLst>
      <p:ext uri="{BB962C8B-B14F-4D97-AF65-F5344CB8AC3E}">
        <p14:creationId xmlns:p14="http://schemas.microsoft.com/office/powerpoint/2010/main" val="1703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8" y="0"/>
            <a:ext cx="8397875" cy="51804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24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34" y="560387"/>
            <a:ext cx="5789904" cy="56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5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8942"/>
              </p:ext>
            </p:extLst>
          </p:nvPr>
        </p:nvGraphicFramePr>
        <p:xfrm>
          <a:off x="251664" y="609600"/>
          <a:ext cx="8680784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9255443" imgH="6012180" progId="ABCFlow">
                  <p:embed/>
                </p:oleObj>
              </mc:Choice>
              <mc:Fallback>
                <p:oleObj r:id="rId3" imgW="9255443" imgH="6012180" progId="ABCFlo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4" y="609600"/>
                        <a:ext cx="8680784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4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ntagon 55"/>
          <p:cNvSpPr/>
          <p:nvPr/>
        </p:nvSpPr>
        <p:spPr bwMode="auto">
          <a:xfrm>
            <a:off x="250473" y="2268171"/>
            <a:ext cx="2323728" cy="465916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sv-SE" sz="1200" dirty="0" smtClean="0"/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/>
              <a:t>Disable PVT manager</a:t>
            </a:r>
          </a:p>
          <a:p>
            <a:pPr algn="ctr">
              <a:spcBef>
                <a:spcPct val="0"/>
              </a:spcBef>
              <a:defRPr/>
            </a:pPr>
            <a:endParaRPr lang="en-US" sz="1200" dirty="0"/>
          </a:p>
        </p:txBody>
      </p:sp>
      <p:sp>
        <p:nvSpPr>
          <p:cNvPr id="61" name="Pentagon 60"/>
          <p:cNvSpPr/>
          <p:nvPr/>
        </p:nvSpPr>
        <p:spPr bwMode="auto">
          <a:xfrm>
            <a:off x="250473" y="1691558"/>
            <a:ext cx="1800200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 Prepare test -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Pentagon 61"/>
          <p:cNvSpPr/>
          <p:nvPr/>
        </p:nvSpPr>
        <p:spPr bwMode="auto">
          <a:xfrm>
            <a:off x="2841761" y="1679684"/>
            <a:ext cx="164711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16" y="210213"/>
            <a:ext cx="8003232" cy="346050"/>
          </a:xfrm>
        </p:spPr>
        <p:txBody>
          <a:bodyPr>
            <a:noAutofit/>
          </a:bodyPr>
          <a:lstStyle/>
          <a:p>
            <a:r>
              <a:rPr lang="sv-SE" sz="3200" dirty="0" smtClean="0"/>
              <a:t>Suggested Roadmap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 bwMode="auto">
          <a:xfrm>
            <a:off x="4784401" y="1629099"/>
            <a:ext cx="1739122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sv-SE" sz="1200" dirty="0" smtClean="0"/>
              <a:t>Replace\update RDM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9217" y="1192469"/>
            <a:ext cx="192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1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06043" y="949370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6043" y="1192469"/>
            <a:ext cx="178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2</a:t>
            </a:r>
            <a:endParaRPr lang="en-US" sz="16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19129" y="1061253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2291" y="1192469"/>
            <a:ext cx="112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3</a:t>
            </a:r>
            <a:endParaRPr lang="en-US" sz="1600" b="1" dirty="0"/>
          </a:p>
        </p:txBody>
      </p:sp>
      <p:sp>
        <p:nvSpPr>
          <p:cNvPr id="36" name="Pentagon 35"/>
          <p:cNvSpPr/>
          <p:nvPr/>
        </p:nvSpPr>
        <p:spPr bwMode="auto">
          <a:xfrm>
            <a:off x="4753567" y="2268171"/>
            <a:ext cx="2024129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Replace Efacts functionality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473" y="2837768"/>
            <a:ext cx="24555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Establish new TM with it’s own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test specification with procedure(test method) and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Improve filtering test cases towards test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Secure information exchange between New TM and Efacts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41762" y="2837768"/>
            <a:ext cx="1647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Establish basic system functionality for tester through </a:t>
            </a:r>
            <a:r>
              <a:rPr lang="sv-SE" sz="1400" dirty="0" smtClean="0"/>
              <a:t>tablet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84401" y="2897287"/>
            <a:ext cx="2160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Replace </a:t>
            </a:r>
            <a:r>
              <a:rPr lang="sv-SE" sz="1400" dirty="0"/>
              <a:t>RDM </a:t>
            </a:r>
            <a:r>
              <a:rPr lang="sv-SE" sz="14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Replace Efacts</a:t>
            </a:r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B67FFC-88A1-426F-B8DC-12F1D739EF6A}" type="datetime1">
              <a:rPr lang="en-GB" smtClean="0">
                <a:solidFill>
                  <a:srgbClr val="000000"/>
                </a:solidFill>
              </a:rPr>
              <a:t>10/02/2017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TCP- Prepare Test Manager,  V&amp;V Portfolio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26575" y="1192469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 bwMode="auto">
          <a:xfrm>
            <a:off x="6936931" y="1657043"/>
            <a:ext cx="1753914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Prepare test - Extended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 bwMode="auto">
          <a:xfrm>
            <a:off x="6936931" y="2290785"/>
            <a:ext cx="219867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 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Extended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6742" y="2897287"/>
            <a:ext cx="20790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</a:t>
            </a:r>
            <a:r>
              <a:rPr lang="sv-SE" sz="1400" dirty="0"/>
              <a:t>prepare test </a:t>
            </a:r>
            <a:r>
              <a:rPr lang="sv-SE" sz="1400" dirty="0" smtClean="0"/>
              <a:t>functionality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Extend perform </a:t>
            </a:r>
            <a:r>
              <a:rPr lang="sv-SE" sz="1400" dirty="0" smtClean="0"/>
              <a:t>test functionality</a:t>
            </a:r>
            <a:endParaRPr lang="en-US" sz="1400" dirty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4001" y="1192469"/>
            <a:ext cx="17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4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1504" y="780093"/>
            <a:ext cx="174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* May 2018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77641" y="5510151"/>
            <a:ext cx="36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* =P2952 (FH and FM update)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96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23645" y="554668"/>
            <a:ext cx="8363762" cy="764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400" dirty="0" smtClean="0"/>
              <a:t>Total Project </a:t>
            </a:r>
            <a:r>
              <a:rPr lang="sv-SE" sz="2400" dirty="0"/>
              <a:t>T</a:t>
            </a:r>
            <a:r>
              <a:rPr lang="sv-SE" sz="2400" dirty="0" smtClean="0"/>
              <a:t>ime Plan </a:t>
            </a:r>
            <a:endParaRPr lang="sv-SE" sz="2400" dirty="0">
              <a:solidFill>
                <a:srgbClr val="FF0000"/>
              </a:solidFill>
            </a:endParaRPr>
          </a:p>
        </p:txBody>
      </p:sp>
      <p:sp>
        <p:nvSpPr>
          <p:cNvPr id="181" name="Rectangle 104"/>
          <p:cNvSpPr>
            <a:spLocks noChangeArrowheads="1"/>
          </p:cNvSpPr>
          <p:nvPr/>
        </p:nvSpPr>
        <p:spPr bwMode="auto">
          <a:xfrm>
            <a:off x="576590" y="1864010"/>
            <a:ext cx="7932738" cy="127000"/>
          </a:xfrm>
          <a:prstGeom prst="rect">
            <a:avLst/>
          </a:prstGeom>
          <a:solidFill>
            <a:srgbClr val="E6DCCC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sv-SE" sz="2400" b="0"/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64196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3" name="Line 112"/>
          <p:cNvSpPr>
            <a:spLocks noChangeShapeType="1"/>
          </p:cNvSpPr>
          <p:nvPr/>
        </p:nvSpPr>
        <p:spPr bwMode="auto">
          <a:xfrm>
            <a:off x="7370639" y="1281396"/>
            <a:ext cx="0" cy="530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" name="Rectangle 119"/>
          <p:cNvSpPr>
            <a:spLocks noChangeArrowheads="1"/>
          </p:cNvSpPr>
          <p:nvPr/>
        </p:nvSpPr>
        <p:spPr bwMode="auto">
          <a:xfrm>
            <a:off x="1796828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5" name="Rectangle 120"/>
          <p:cNvSpPr>
            <a:spLocks noChangeArrowheads="1"/>
          </p:cNvSpPr>
          <p:nvPr/>
        </p:nvSpPr>
        <p:spPr bwMode="auto">
          <a:xfrm>
            <a:off x="4055760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6" name="Rectangle 121"/>
          <p:cNvSpPr>
            <a:spLocks noChangeArrowheads="1"/>
          </p:cNvSpPr>
          <p:nvPr/>
        </p:nvSpPr>
        <p:spPr bwMode="auto">
          <a:xfrm>
            <a:off x="2940323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7" name="Rectangle 122"/>
          <p:cNvSpPr>
            <a:spLocks noChangeArrowheads="1"/>
          </p:cNvSpPr>
          <p:nvPr/>
        </p:nvSpPr>
        <p:spPr bwMode="auto">
          <a:xfrm>
            <a:off x="5169986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8" name="Rectangle 123"/>
          <p:cNvSpPr>
            <a:spLocks noChangeArrowheads="1"/>
          </p:cNvSpPr>
          <p:nvPr/>
        </p:nvSpPr>
        <p:spPr bwMode="auto">
          <a:xfrm>
            <a:off x="633501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9" name="Rectangle 124"/>
          <p:cNvSpPr>
            <a:spLocks noChangeArrowheads="1"/>
          </p:cNvSpPr>
          <p:nvPr/>
        </p:nvSpPr>
        <p:spPr bwMode="auto">
          <a:xfrm>
            <a:off x="7449235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grpSp>
        <p:nvGrpSpPr>
          <p:cNvPr id="190" name="Grupp 189"/>
          <p:cNvGrpSpPr/>
          <p:nvPr/>
        </p:nvGrpSpPr>
        <p:grpSpPr>
          <a:xfrm>
            <a:off x="594052" y="1284288"/>
            <a:ext cx="7907338" cy="703264"/>
            <a:chOff x="594052" y="1268587"/>
            <a:chExt cx="7907338" cy="563671"/>
          </a:xfrm>
        </p:grpSpPr>
        <p:sp>
          <p:nvSpPr>
            <p:cNvPr id="191" name="Line 99"/>
            <p:cNvSpPr>
              <a:spLocks noChangeShapeType="1"/>
            </p:cNvSpPr>
            <p:nvPr/>
          </p:nvSpPr>
          <p:spPr bwMode="auto">
            <a:xfrm>
              <a:off x="2824265" y="1268588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Line 100"/>
            <p:cNvSpPr>
              <a:spLocks noChangeShapeType="1"/>
            </p:cNvSpPr>
            <p:nvPr/>
          </p:nvSpPr>
          <p:spPr bwMode="auto">
            <a:xfrm>
              <a:off x="1705302" y="1268587"/>
              <a:ext cx="0" cy="54938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101"/>
            <p:cNvSpPr>
              <a:spLocks noChangeShapeType="1"/>
            </p:cNvSpPr>
            <p:nvPr/>
          </p:nvSpPr>
          <p:spPr bwMode="auto">
            <a:xfrm>
              <a:off x="3412547" y="1506820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Line 102"/>
            <p:cNvSpPr>
              <a:spLocks noChangeShapeType="1"/>
            </p:cNvSpPr>
            <p:nvPr/>
          </p:nvSpPr>
          <p:spPr bwMode="auto">
            <a:xfrm>
              <a:off x="2294038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Line 105"/>
            <p:cNvSpPr>
              <a:spLocks noChangeShapeType="1"/>
            </p:cNvSpPr>
            <p:nvPr/>
          </p:nvSpPr>
          <p:spPr bwMode="auto">
            <a:xfrm>
              <a:off x="4549082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>
              <a:off x="5669973" y="150681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5112763" y="1268587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6235123" y="1268587"/>
              <a:ext cx="0" cy="54303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Line 110"/>
            <p:cNvSpPr>
              <a:spLocks noChangeShapeType="1"/>
            </p:cNvSpPr>
            <p:nvPr/>
          </p:nvSpPr>
          <p:spPr bwMode="auto">
            <a:xfrm>
              <a:off x="6832474" y="150840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Line 111"/>
            <p:cNvSpPr>
              <a:spLocks noChangeShapeType="1"/>
            </p:cNvSpPr>
            <p:nvPr/>
          </p:nvSpPr>
          <p:spPr bwMode="auto">
            <a:xfrm>
              <a:off x="3953434" y="1268588"/>
              <a:ext cx="0" cy="56367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Line 117"/>
            <p:cNvSpPr>
              <a:spLocks noChangeShapeType="1"/>
            </p:cNvSpPr>
            <p:nvPr/>
          </p:nvSpPr>
          <p:spPr bwMode="auto">
            <a:xfrm>
              <a:off x="7952342" y="1506818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Line 118"/>
            <p:cNvSpPr>
              <a:spLocks noChangeShapeType="1"/>
            </p:cNvSpPr>
            <p:nvPr/>
          </p:nvSpPr>
          <p:spPr bwMode="auto">
            <a:xfrm>
              <a:off x="8501390" y="1268587"/>
              <a:ext cx="0" cy="546206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Line 153"/>
            <p:cNvSpPr>
              <a:spLocks noChangeShapeType="1"/>
            </p:cNvSpPr>
            <p:nvPr/>
          </p:nvSpPr>
          <p:spPr bwMode="auto">
            <a:xfrm>
              <a:off x="1144915" y="1506821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Line 152"/>
            <p:cNvSpPr>
              <a:spLocks noChangeShapeType="1"/>
            </p:cNvSpPr>
            <p:nvPr/>
          </p:nvSpPr>
          <p:spPr bwMode="auto">
            <a:xfrm>
              <a:off x="594052" y="1268589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/>
            </a:p>
          </p:txBody>
        </p:sp>
      </p:grpSp>
      <p:sp>
        <p:nvSpPr>
          <p:cNvPr id="205" name="Rectangle 139"/>
          <p:cNvSpPr>
            <a:spLocks noChangeArrowheads="1"/>
          </p:cNvSpPr>
          <p:nvPr/>
        </p:nvSpPr>
        <p:spPr bwMode="auto">
          <a:xfrm>
            <a:off x="1471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2016-12-13</a:t>
            </a:r>
            <a:endParaRPr lang="en-GB" sz="900" b="0" dirty="0"/>
          </a:p>
        </p:txBody>
      </p:sp>
      <p:sp>
        <p:nvSpPr>
          <p:cNvPr id="206" name="Rectangle 139"/>
          <p:cNvSpPr>
            <a:spLocks noChangeArrowheads="1"/>
          </p:cNvSpPr>
          <p:nvPr/>
        </p:nvSpPr>
        <p:spPr bwMode="auto">
          <a:xfrm>
            <a:off x="240709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2017-03-03</a:t>
            </a:r>
            <a:endParaRPr lang="en-GB" sz="900" b="0" dirty="0"/>
          </a:p>
        </p:txBody>
      </p:sp>
      <p:sp>
        <p:nvSpPr>
          <p:cNvPr id="207" name="Rectangle 139"/>
          <p:cNvSpPr>
            <a:spLocks noChangeArrowheads="1"/>
          </p:cNvSpPr>
          <p:nvPr/>
        </p:nvSpPr>
        <p:spPr bwMode="auto">
          <a:xfrm>
            <a:off x="3537051" y="234852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2017-04-15</a:t>
            </a:r>
            <a:endParaRPr lang="en-GB" sz="900" b="0" dirty="0"/>
          </a:p>
        </p:txBody>
      </p:sp>
      <p:sp>
        <p:nvSpPr>
          <p:cNvPr id="208" name="Rectangle 139"/>
          <p:cNvSpPr>
            <a:spLocks noChangeArrowheads="1"/>
          </p:cNvSpPr>
          <p:nvPr/>
        </p:nvSpPr>
        <p:spPr bwMode="auto">
          <a:xfrm>
            <a:off x="4667011" y="2358045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2017-06-10</a:t>
            </a:r>
            <a:endParaRPr lang="en-GB" sz="900" b="0" dirty="0"/>
          </a:p>
        </p:txBody>
      </p:sp>
      <p:sp>
        <p:nvSpPr>
          <p:cNvPr id="209" name="Rectangle 139"/>
          <p:cNvSpPr>
            <a:spLocks noChangeArrowheads="1"/>
          </p:cNvSpPr>
          <p:nvPr/>
        </p:nvSpPr>
        <p:spPr bwMode="auto">
          <a:xfrm>
            <a:off x="57969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2017-12-15</a:t>
            </a:r>
            <a:endParaRPr lang="en-GB" sz="900" b="0" dirty="0"/>
          </a:p>
        </p:txBody>
      </p:sp>
      <p:sp>
        <p:nvSpPr>
          <p:cNvPr id="210" name="Rectangle 139"/>
          <p:cNvSpPr>
            <a:spLocks noChangeArrowheads="1"/>
          </p:cNvSpPr>
          <p:nvPr/>
        </p:nvSpPr>
        <p:spPr bwMode="auto">
          <a:xfrm>
            <a:off x="6926931" y="2348519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2018-01-31</a:t>
            </a:r>
            <a:endParaRPr lang="en-GB" sz="900" b="0" dirty="0"/>
          </a:p>
        </p:txBody>
      </p:sp>
      <p:grpSp>
        <p:nvGrpSpPr>
          <p:cNvPr id="211" name="Grupp 210"/>
          <p:cNvGrpSpPr/>
          <p:nvPr/>
        </p:nvGrpSpPr>
        <p:grpSpPr>
          <a:xfrm>
            <a:off x="587702" y="2581558"/>
            <a:ext cx="7921625" cy="3304891"/>
            <a:chOff x="587702" y="2581559"/>
            <a:chExt cx="7921625" cy="3089274"/>
          </a:xfrm>
        </p:grpSpPr>
        <p:sp>
          <p:nvSpPr>
            <p:cNvPr id="212" name="Line 138"/>
            <p:cNvSpPr>
              <a:spLocks noChangeShapeType="1"/>
            </p:cNvSpPr>
            <p:nvPr/>
          </p:nvSpPr>
          <p:spPr bwMode="auto">
            <a:xfrm>
              <a:off x="587702" y="2597434"/>
              <a:ext cx="4763" cy="3065462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Line 135"/>
            <p:cNvSpPr>
              <a:spLocks noChangeShapeType="1"/>
            </p:cNvSpPr>
            <p:nvPr/>
          </p:nvSpPr>
          <p:spPr bwMode="auto">
            <a:xfrm flipH="1">
              <a:off x="1705302" y="2599021"/>
              <a:ext cx="7938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Line 132"/>
            <p:cNvSpPr>
              <a:spLocks noChangeShapeType="1"/>
            </p:cNvSpPr>
            <p:nvPr/>
          </p:nvSpPr>
          <p:spPr bwMode="auto">
            <a:xfrm flipH="1">
              <a:off x="2844448" y="2602196"/>
              <a:ext cx="6350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3965450" y="2593464"/>
              <a:ext cx="6350" cy="307657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Line 115"/>
            <p:cNvSpPr>
              <a:spLocks noChangeShapeType="1"/>
            </p:cNvSpPr>
            <p:nvPr/>
          </p:nvSpPr>
          <p:spPr bwMode="auto">
            <a:xfrm>
              <a:off x="5103009" y="2602196"/>
              <a:ext cx="0" cy="3068637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Line 141"/>
            <p:cNvSpPr>
              <a:spLocks noChangeShapeType="1"/>
            </p:cNvSpPr>
            <p:nvPr/>
          </p:nvSpPr>
          <p:spPr bwMode="auto">
            <a:xfrm>
              <a:off x="6239885" y="2606959"/>
              <a:ext cx="0" cy="303212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Line 145"/>
            <p:cNvSpPr>
              <a:spLocks noChangeShapeType="1"/>
            </p:cNvSpPr>
            <p:nvPr/>
          </p:nvSpPr>
          <p:spPr bwMode="auto">
            <a:xfrm>
              <a:off x="7370639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Line 148"/>
            <p:cNvSpPr>
              <a:spLocks noChangeShapeType="1"/>
            </p:cNvSpPr>
            <p:nvPr/>
          </p:nvSpPr>
          <p:spPr bwMode="auto">
            <a:xfrm>
              <a:off x="8509327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0" name="Rectangle 139"/>
          <p:cNvSpPr>
            <a:spLocks noChangeArrowheads="1"/>
          </p:cNvSpPr>
          <p:nvPr/>
        </p:nvSpPr>
        <p:spPr bwMode="auto">
          <a:xfrm>
            <a:off x="8056890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2018-02-15</a:t>
            </a:r>
            <a:endParaRPr lang="en-GB" sz="900" b="0" dirty="0"/>
          </a:p>
        </p:txBody>
      </p:sp>
      <p:pic>
        <p:nvPicPr>
          <p:cNvPr id="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35" y="1913674"/>
            <a:ext cx="382468" cy="5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0" y="1923732"/>
            <a:ext cx="374777" cy="4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" name="Rectangle 139"/>
          <p:cNvSpPr>
            <a:spLocks noChangeArrowheads="1"/>
          </p:cNvSpPr>
          <p:nvPr/>
        </p:nvSpPr>
        <p:spPr bwMode="auto">
          <a:xfrm>
            <a:off x="1248513" y="234900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endParaRPr lang="en-GB" sz="900" b="0" dirty="0"/>
          </a:p>
        </p:txBody>
      </p:sp>
      <p:pic>
        <p:nvPicPr>
          <p:cNvPr id="2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89" y="1921491"/>
            <a:ext cx="382660" cy="5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75" y="1921897"/>
            <a:ext cx="376179" cy="49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42" y="1930130"/>
            <a:ext cx="369883" cy="48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22" y="1918725"/>
            <a:ext cx="378605" cy="49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21" y="1936533"/>
            <a:ext cx="364987" cy="47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Rectangle 150"/>
          <p:cNvSpPr>
            <a:spLocks noChangeArrowheads="1"/>
          </p:cNvSpPr>
          <p:nvPr/>
        </p:nvSpPr>
        <p:spPr bwMode="auto">
          <a:xfrm>
            <a:off x="5114926" y="4298256"/>
            <a:ext cx="1114054" cy="3777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Solution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1" name="Rectangle 154"/>
          <p:cNvSpPr>
            <a:spLocks noChangeArrowheads="1"/>
          </p:cNvSpPr>
          <p:nvPr/>
        </p:nvSpPr>
        <p:spPr bwMode="auto">
          <a:xfrm>
            <a:off x="598814" y="2762305"/>
            <a:ext cx="2245634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 study</a:t>
            </a:r>
            <a:endParaRPr lang="en-GB" sz="1000" b="0" dirty="0"/>
          </a:p>
        </p:txBody>
      </p:sp>
      <p:sp>
        <p:nvSpPr>
          <p:cNvPr id="232" name="Rectangle 155"/>
          <p:cNvSpPr>
            <a:spLocks noChangeArrowheads="1"/>
          </p:cNvSpPr>
          <p:nvPr/>
        </p:nvSpPr>
        <p:spPr bwMode="auto">
          <a:xfrm>
            <a:off x="3971019" y="3608449"/>
            <a:ext cx="1149575" cy="59077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Detailed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requirement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3" name="Rectangle 156"/>
          <p:cNvSpPr>
            <a:spLocks noChangeArrowheads="1"/>
          </p:cNvSpPr>
          <p:nvPr/>
        </p:nvSpPr>
        <p:spPr bwMode="auto">
          <a:xfrm>
            <a:off x="2850797" y="3140129"/>
            <a:ext cx="1114653" cy="3921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</a:t>
            </a:r>
          </a:p>
          <a:p>
            <a:pPr algn="ctr">
              <a:spcBef>
                <a:spcPct val="0"/>
              </a:spcBef>
            </a:pPr>
            <a:r>
              <a:rPr lang="en-GB" sz="1000" b="0" dirty="0" smtClean="0"/>
              <a:t>development</a:t>
            </a:r>
            <a:endParaRPr lang="en-GB" sz="1000" b="0" dirty="0"/>
          </a:p>
        </p:txBody>
      </p:sp>
      <p:sp>
        <p:nvSpPr>
          <p:cNvPr id="234" name="Rectangle 116"/>
          <p:cNvSpPr>
            <a:spLocks noChangeArrowheads="1"/>
          </p:cNvSpPr>
          <p:nvPr/>
        </p:nvSpPr>
        <p:spPr bwMode="auto">
          <a:xfrm>
            <a:off x="7358390" y="5572164"/>
            <a:ext cx="1397000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Implementation</a:t>
            </a:r>
            <a:endParaRPr lang="en-GB" sz="1000" b="0" dirty="0"/>
          </a:p>
        </p:txBody>
      </p:sp>
      <p:sp>
        <p:nvSpPr>
          <p:cNvPr id="235" name="Rectangle 149"/>
          <p:cNvSpPr>
            <a:spLocks noChangeArrowheads="1"/>
          </p:cNvSpPr>
          <p:nvPr/>
        </p:nvSpPr>
        <p:spPr bwMode="auto">
          <a:xfrm>
            <a:off x="6244443" y="4799135"/>
            <a:ext cx="1129166" cy="65063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Final verification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&amp;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industrialization 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9" y="1630363"/>
            <a:ext cx="590561" cy="77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8C395A-5275-4C22-BE7B-9129E59A32B3}" type="datetime1">
              <a:rPr lang="en-GB" smtClean="0">
                <a:solidFill>
                  <a:srgbClr val="000000"/>
                </a:solidFill>
              </a:rPr>
              <a:t>10/02/2017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TCP Test Management - Prepare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Project Scope (-&gt; 2018-01)</a:t>
            </a:r>
          </a:p>
          <a:p>
            <a:pPr lvl="1"/>
            <a:r>
              <a:rPr lang="sv-SE" dirty="0" smtClean="0"/>
              <a:t>Build </a:t>
            </a:r>
            <a:r>
              <a:rPr lang="sv-SE" dirty="0" smtClean="0"/>
              <a:t>Application - Test </a:t>
            </a:r>
            <a:r>
              <a:rPr lang="sv-SE" dirty="0" smtClean="0"/>
              <a:t>Manager</a:t>
            </a:r>
          </a:p>
          <a:p>
            <a:pPr lvl="1"/>
            <a:r>
              <a:rPr lang="sv-SE" dirty="0"/>
              <a:t>Disable PVT Test </a:t>
            </a:r>
            <a:r>
              <a:rPr lang="sv-SE" dirty="0" smtClean="0"/>
              <a:t>Manager</a:t>
            </a:r>
            <a:endParaRPr lang="sv-SE" dirty="0" smtClean="0"/>
          </a:p>
          <a:p>
            <a:pPr lvl="1"/>
            <a:r>
              <a:rPr lang="sv-SE" dirty="0" smtClean="0"/>
              <a:t>Resolve EFACT </a:t>
            </a:r>
            <a:r>
              <a:rPr lang="sv-SE" dirty="0" smtClean="0"/>
              <a:t>– PVT Test Manager connections</a:t>
            </a:r>
          </a:p>
          <a:p>
            <a:pPr lvl="1"/>
            <a:endParaRPr lang="sv-SE" dirty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867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96325" cy="599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7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Analysis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 – To Be</a:t>
            </a:r>
            <a:endParaRPr lang="sv-S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199"/>
            <a:ext cx="7725246" cy="510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7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325</Words>
  <Application>Microsoft Office PowerPoint</Application>
  <PresentationFormat>On-screen Show (4:3)</PresentationFormat>
  <Paragraphs>105</Paragraphs>
  <Slides>25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ABCFlow</vt:lpstr>
      <vt:lpstr>Architecture_And_More</vt:lpstr>
      <vt:lpstr>Planning</vt:lpstr>
      <vt:lpstr>Suggested Roadmap</vt:lpstr>
      <vt:lpstr>PowerPoint Presentation</vt:lpstr>
      <vt:lpstr>TCP Test Management - Prepare</vt:lpstr>
      <vt:lpstr>As Is</vt:lpstr>
      <vt:lpstr>PowerPoint Presentation</vt:lpstr>
      <vt:lpstr>Analysis</vt:lpstr>
      <vt:lpstr>Process – To Be</vt:lpstr>
      <vt:lpstr>PowerPoint Presentation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Technologies</vt:lpstr>
      <vt:lpstr>Rich Web Client – Restful Services</vt:lpstr>
      <vt:lpstr>Technologies</vt:lpstr>
      <vt:lpstr>Reuse Gloria Technologies </vt:lpstr>
      <vt:lpstr>JVS/NVS</vt:lpstr>
      <vt:lpstr>PowerPoint Presentation</vt:lpstr>
      <vt:lpstr>Critical Requirement</vt:lpstr>
      <vt:lpstr>Identifying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40</cp:revision>
  <dcterms:created xsi:type="dcterms:W3CDTF">2006-08-16T00:00:00Z</dcterms:created>
  <dcterms:modified xsi:type="dcterms:W3CDTF">2017-02-10T08:45:50Z</dcterms:modified>
</cp:coreProperties>
</file>