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6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7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8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9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10.xml" ContentType="application/vnd.openxmlformats-officedocument.theme+xml"/>
  <Override PartName="/ppt/slideLayouts/slideLayout67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54" r:id="rId1"/>
    <p:sldMasterId id="2147483648" r:id="rId2"/>
    <p:sldMasterId id="2147483659" r:id="rId3"/>
    <p:sldMasterId id="2147483755" r:id="rId4"/>
    <p:sldMasterId id="2147483763" r:id="rId5"/>
    <p:sldMasterId id="2147483779" r:id="rId6"/>
    <p:sldMasterId id="2147483730" r:id="rId7"/>
    <p:sldMasterId id="2147483738" r:id="rId8"/>
    <p:sldMasterId id="2147483722" r:id="rId9"/>
    <p:sldMasterId id="2147483746" r:id="rId10"/>
    <p:sldMasterId id="2147483675" r:id="rId11"/>
  </p:sldMasterIdLst>
  <p:notesMasterIdLst>
    <p:notesMasterId r:id="rId14"/>
  </p:notesMasterIdLst>
  <p:handoutMasterIdLst>
    <p:handoutMasterId r:id="rId15"/>
  </p:handoutMasterIdLst>
  <p:sldIdLst>
    <p:sldId id="282" r:id="rId12"/>
    <p:sldId id="304" r:id="rId13"/>
  </p:sldIdLst>
  <p:sldSz cx="9144000" cy="6858000" type="screen4x3"/>
  <p:notesSz cx="6834188" cy="9979025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5CB"/>
    <a:srgbClr val="7A8DA1"/>
    <a:srgbClr val="7BA96B"/>
    <a:srgbClr val="D4BEBF"/>
    <a:srgbClr val="E1D6AC"/>
    <a:srgbClr val="BB9799"/>
    <a:srgbClr val="A5B9B3"/>
    <a:srgbClr val="B1B1B0"/>
    <a:srgbClr val="8193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34" autoAdjust="0"/>
    <p:restoredTop sz="97208" autoAdjust="0"/>
  </p:normalViewPr>
  <p:slideViewPr>
    <p:cSldViewPr snapToGrid="0">
      <p:cViewPr varScale="1">
        <p:scale>
          <a:sx n="72" d="100"/>
          <a:sy n="72" d="100"/>
        </p:scale>
        <p:origin x="-1608" y="-84"/>
      </p:cViewPr>
      <p:guideLst>
        <p:guide orient="horz" pos="1252"/>
        <p:guide orient="horz" pos="809"/>
        <p:guide orient="horz" pos="3861"/>
        <p:guide pos="2880"/>
        <p:guide pos="27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65" d="100"/>
          <a:sy n="65" d="100"/>
        </p:scale>
        <p:origin x="-2322" y="-72"/>
      </p:cViewPr>
      <p:guideLst>
        <p:guide orient="horz" pos="3143"/>
        <p:guide pos="215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Master" Target="slideMasters/slideMaster10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22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71913" y="0"/>
            <a:ext cx="2960687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2AD0D-FCE4-4AC3-80E4-391363750BC0}" type="datetimeFigureOut">
              <a:rPr lang="sv-SE" sz="1100" smtClean="0">
                <a:latin typeface="Arial" pitchFamily="34" charset="0"/>
                <a:cs typeface="Arial" pitchFamily="34" charset="0"/>
              </a:rPr>
              <a:t>2016-10-21</a:t>
            </a:fld>
            <a:endParaRPr lang="sv-S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78963"/>
            <a:ext cx="29622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71913" y="9478963"/>
            <a:ext cx="2960687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FD27F-DCDB-4D3B-B6DE-946B7D4F34DB}" type="slidenum">
              <a:rPr lang="sv-SE" sz="1100" smtClean="0">
                <a:latin typeface="Arial" pitchFamily="34" charset="0"/>
                <a:cs typeface="Arial" pitchFamily="34" charset="0"/>
              </a:rPr>
              <a:t>‹#›</a:t>
            </a:fld>
            <a:endParaRPr lang="sv-SE" sz="11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38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71125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fld id="{B35A79AD-8434-4456-9B6E-2D4F4A74A796}" type="datetimeFigureOut">
              <a:rPr lang="sv-SE" smtClean="0"/>
              <a:pPr/>
              <a:t>2016-10-21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7713"/>
            <a:ext cx="4991100" cy="3743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3419" y="4740037"/>
            <a:ext cx="5467350" cy="44905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71125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fld id="{68186CD8-2B5F-47D2-B024-698315872481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44230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000"/>
      </a:spcBef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86CD8-2B5F-47D2-B024-698315872481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9313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86CD8-2B5F-47D2-B024-698315872481}" type="slidenum">
              <a:rPr lang="sv-SE" smtClean="0">
                <a:solidFill>
                  <a:prstClr val="black"/>
                </a:solidFill>
              </a:rPr>
              <a:pPr/>
              <a:t>2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313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0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5627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BF59994, Anders Jellbin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6" name="Rectangle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4833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5548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BF59994, Anders Jellbin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0167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BF59994, Anders Jellbin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86305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BF59994, Anders Jellbin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9227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BF59994, Anders Jellbin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033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BF59994, Anders Jellbin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7239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BF59994, Anders Jellbin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2079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867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BF59994, Anders Jellbin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376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BF59994, Anders Jellbin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029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BF59994, Anders Jellbin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1537146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BF59994, Anders Jellbin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1806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BF59994, Anders Jellbin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3800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BF59994, Anders Jellbin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135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BF59994, Anders Jellbin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4098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1572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BF59994, Anders Jellbin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824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BF59994, Anders Jellbin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1860307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BF59994, Anders Jellbin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5930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BF59994, Anders Jellbin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3644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BF59994, Anders Jellbin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5450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BF59994, Anders Jellbin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239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BF59994, Anders Jellbin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637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0738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BF59994, Anders Jellbin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8645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BF59994, Anders Jellbin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2065263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BF59994, Anders Jellbin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0008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BF59994, Anders Jellbin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991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BF59994, Anders Jellbin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0310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BF59994, Anders Jellbin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747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144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BF59994, Anders Jellbin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351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BF59994, Anders Jellbin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1011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BF59994, Anders Jellbin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1227082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BF59994, Anders Jellbin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91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BF59994, Anders Jellbin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0317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BF59994, Anders Jellbin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3836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BF59994, Anders Jellbin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8827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1853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BF59994, Anders Jellbin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8419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BF59994, Anders Jellbin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4108956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BF59994, Anders Jellbin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6487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BF59994, Anders Jellbin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4249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BF59994, Anders Jellbin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6109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BF59994, Anders Jellbin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961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BF59994, Anders Jellbin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778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1665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BF59994, Anders Jellbin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4808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BF59994, Anders Jellbin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893701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BF59994, Anders Jellbin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1217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BF59994, Anders Jellbin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0731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BF59994, Anders Jellbin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3036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BF59994, Anders Jellbin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0445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BF59994, Anders Jellbin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5365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8221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BF59994, Anders Jellbin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8571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BF59994, Anders Jellbin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2569238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BF59994, Anders Jellbin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548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BF59994, Anders Jellbin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1362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BF59994, Anders Jellbin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1425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BF59994, Anders Jellbin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3185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1779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BF59994, Anders Jellbin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6" y="1989138"/>
            <a:ext cx="86519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75043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262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Half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BF59994, Anders Jellbin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19088" y="349884"/>
            <a:ext cx="3961967" cy="1143000"/>
          </a:xfrm>
        </p:spPr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4572000" y="-1"/>
            <a:ext cx="4572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7974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Three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BF59994, Anders Jellbin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 hasCustomPrompt="1"/>
          </p:nvPr>
        </p:nvSpPr>
        <p:spPr>
          <a:xfrm>
            <a:off x="4572000" y="4100950"/>
            <a:ext cx="4572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third picture</a:t>
            </a:r>
            <a:endParaRPr lang="en-US" noProof="0" dirty="0"/>
          </a:p>
        </p:txBody>
      </p:sp>
      <p:sp>
        <p:nvSpPr>
          <p:cNvPr id="9" name="Rectangle 6"/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0"/>
            <a:ext cx="4572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first picture</a:t>
            </a:r>
            <a:endParaRPr lang="en-US" noProof="0" dirty="0"/>
          </a:p>
        </p:txBody>
      </p:sp>
      <p:sp>
        <p:nvSpPr>
          <p:cNvPr id="10" name="Rectangle 6"/>
          <p:cNvSpPr>
            <a:spLocks noGrp="1"/>
          </p:cNvSpPr>
          <p:nvPr>
            <p:ph type="pic" sz="quarter" idx="16" hasCustomPrompt="1"/>
          </p:nvPr>
        </p:nvSpPr>
        <p:spPr>
          <a:xfrm>
            <a:off x="4572000" y="2052275"/>
            <a:ext cx="4572000" cy="20232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second picture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9088" y="349884"/>
            <a:ext cx="3961967" cy="1143000"/>
          </a:xfrm>
        </p:spPr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505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image" Target="../media/image2.wmf"/><Relationship Id="rId5" Type="http://schemas.openxmlformats.org/officeDocument/2006/relationships/slideLayout" Target="../slideLayouts/slideLayout64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63.xml"/><Relationship Id="rId9" Type="http://schemas.openxmlformats.org/officeDocument/2006/relationships/image" Target="../media/image10.jpeg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6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2.wmf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image" Target="../media/image2.wmf"/><Relationship Id="rId5" Type="http://schemas.openxmlformats.org/officeDocument/2006/relationships/slideLayout" Target="../slideLayouts/slideLayout22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21.xml"/><Relationship Id="rId9" Type="http://schemas.openxmlformats.org/officeDocument/2006/relationships/image" Target="../media/image4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image" Target="../media/image2.wmf"/><Relationship Id="rId5" Type="http://schemas.openxmlformats.org/officeDocument/2006/relationships/slideLayout" Target="../slideLayouts/slideLayout29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28.xml"/><Relationship Id="rId9" Type="http://schemas.openxmlformats.org/officeDocument/2006/relationships/image" Target="../media/image5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image" Target="../media/image2.wmf"/><Relationship Id="rId5" Type="http://schemas.openxmlformats.org/officeDocument/2006/relationships/slideLayout" Target="../slideLayouts/slideLayout36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35.xml"/><Relationship Id="rId9" Type="http://schemas.openxmlformats.org/officeDocument/2006/relationships/image" Target="../media/image6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image" Target="../media/image2.wmf"/><Relationship Id="rId5" Type="http://schemas.openxmlformats.org/officeDocument/2006/relationships/slideLayout" Target="../slideLayouts/slideLayout43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2.xml"/><Relationship Id="rId9" Type="http://schemas.openxmlformats.org/officeDocument/2006/relationships/image" Target="../media/image7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heme" Target="../theme/theme8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2.wmf"/><Relationship Id="rId5" Type="http://schemas.openxmlformats.org/officeDocument/2006/relationships/slideLayout" Target="../slideLayouts/slideLayout50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9.xml"/><Relationship Id="rId9" Type="http://schemas.openxmlformats.org/officeDocument/2006/relationships/image" Target="../media/image8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image" Target="../media/image2.wmf"/><Relationship Id="rId5" Type="http://schemas.openxmlformats.org/officeDocument/2006/relationships/slideLayout" Target="../slideLayouts/slideLayout57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56.xml"/><Relationship Id="rId9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smtClean="0"/>
              <a:t>Click to edit Master text styles</a:t>
            </a:r>
          </a:p>
          <a:p>
            <a:pPr marL="234950" lvl="1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smtClean="0"/>
              <a:t>Second level</a:t>
            </a:r>
          </a:p>
          <a:p>
            <a:pPr marL="234950" lvl="2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smtClean="0"/>
              <a:t>Third level</a:t>
            </a:r>
          </a:p>
          <a:p>
            <a:pPr marL="234950" lvl="3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smtClean="0"/>
              <a:t>Fourth level</a:t>
            </a:r>
          </a:p>
          <a:p>
            <a:pPr marL="234950" lvl="4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/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BF59994, Anders Jellbin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smtClean="0"/>
              <a:t>Volvo Group Trucks Technology</a:t>
            </a:r>
            <a:endParaRPr lang="en-US" sz="900" noProof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8865338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3" descr="Volvo_Trucks_Eicher_pp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0"/>
            <a:ext cx="475297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/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BF59994, Anders Jellbin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smtClean="0"/>
              <a:t>Volvo Group Trucks Technology</a:t>
            </a:r>
            <a:endParaRPr lang="en-US" sz="900" noProof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355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92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/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BF59994, Anders Jellbin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smtClean="0"/>
              <a:t>Volvo Group Trucks Technology</a:t>
            </a:r>
            <a:endParaRPr lang="en-US" sz="900" noProof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242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01_VolvoAB_pp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0"/>
            <a:ext cx="475297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/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BF59994, Anders Jellbin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smtClean="0"/>
              <a:t>Volvo Group Trucks Technology</a:t>
            </a:r>
            <a:endParaRPr lang="en-US" sz="900" noProof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089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10_Trucks_pp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0"/>
            <a:ext cx="475297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/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BF59994, Anders Jellbin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smtClean="0"/>
              <a:t>Volvo Group Trucks Technology</a:t>
            </a:r>
            <a:endParaRPr lang="en-US" sz="900" noProof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28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3" descr="01_VolvoAB_IronMark_ppt_V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0"/>
            <a:ext cx="475297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/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BF59994, Anders Jellbin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smtClean="0"/>
              <a:t>Volvo Group Trucks Technology</a:t>
            </a:r>
            <a:endParaRPr lang="en-US" sz="900" noProof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9234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06_Trucks_pp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0" y="-9525"/>
            <a:ext cx="475297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/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BF59994, Anders Jellbin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smtClean="0"/>
              <a:t>Volvo Group Trucks Technology</a:t>
            </a:r>
            <a:endParaRPr lang="en-US" sz="900" noProof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2561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01_Trucks_pp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0" y="-9525"/>
            <a:ext cx="475297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/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BF59994, Anders Jellbin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smtClean="0"/>
              <a:t>Volvo Group Trucks Technology</a:t>
            </a:r>
            <a:endParaRPr lang="en-US" sz="900" noProof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171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6" descr="02_Trucks_pp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0"/>
            <a:ext cx="475297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/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BF59994, Anders Jellbin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smtClean="0"/>
              <a:t>Volvo Group Trucks Technology</a:t>
            </a:r>
            <a:endParaRPr lang="en-US" sz="900" noProof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105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850" y="-5742"/>
            <a:ext cx="6026150" cy="613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/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BF59994, Anders Jellbin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smtClean="0"/>
              <a:t>Volvo Group Trucks Technology</a:t>
            </a:r>
            <a:endParaRPr lang="en-US" sz="900" noProof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700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BF59994, Anders Jellbin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1</a:t>
            </a:fld>
            <a:endParaRPr lang="en-US" noProof="0" dirty="0"/>
          </a:p>
        </p:txBody>
      </p:sp>
      <p:pic>
        <p:nvPicPr>
          <p:cNvPr id="6" name="Picture 2" descr="http://t2.gstatic.com/images?q=tbn:ANd9GcQHERcvDdUgjvoVccUDFObLgcoB3Q17ff8ZZMqhxHbpOqrJHls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CFFFF"/>
              </a:clrFrom>
              <a:clrTo>
                <a:srgbClr val="FC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583" y="2583033"/>
            <a:ext cx="1808759" cy="119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hostmobility.com/files/products/88/mx-4-gtt-back-web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029" y="2299185"/>
            <a:ext cx="2347829" cy="1760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25858" y="295836"/>
            <a:ext cx="42825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dirty="0" smtClean="0"/>
              <a:t>Standard equipment Field Test GOT</a:t>
            </a:r>
          </a:p>
          <a:p>
            <a:r>
              <a:rPr lang="sv-SE" sz="2000" dirty="0" smtClean="0"/>
              <a:t>TEA2+ EU6 Trucks</a:t>
            </a:r>
          </a:p>
        </p:txBody>
      </p:sp>
      <p:pic>
        <p:nvPicPr>
          <p:cNvPr id="9" name="Picture 2" descr="\\VCN.DS.VOLVO.NET\3P-GOT\HOME04\T015982\My Documents\Projects\TT\TT Technical Roadmap\New FH12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333" y="5056663"/>
            <a:ext cx="1408019" cy="105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137807" y="4194889"/>
            <a:ext cx="81304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smtClean="0"/>
              <a:t>BB1</a:t>
            </a:r>
          </a:p>
          <a:p>
            <a:r>
              <a:rPr lang="sv-SE" sz="1000" dirty="0" smtClean="0"/>
              <a:t>BB2</a:t>
            </a:r>
          </a:p>
          <a:p>
            <a:r>
              <a:rPr lang="sv-SE" sz="1000" dirty="0" smtClean="0"/>
              <a:t>PTCan</a:t>
            </a:r>
          </a:p>
          <a:p>
            <a:r>
              <a:rPr lang="sv-SE" sz="1000" dirty="0" smtClean="0"/>
              <a:t>EngSubnet</a:t>
            </a:r>
          </a:p>
          <a:p>
            <a:r>
              <a:rPr lang="sv-SE" sz="1000" dirty="0" smtClean="0"/>
              <a:t>Diag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137807" y="5017848"/>
            <a:ext cx="8851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smtClean="0"/>
              <a:t>Chassi</a:t>
            </a:r>
          </a:p>
          <a:p>
            <a:r>
              <a:rPr lang="sv-SE" sz="1000" dirty="0" smtClean="0"/>
              <a:t>Display</a:t>
            </a:r>
          </a:p>
          <a:p>
            <a:r>
              <a:rPr lang="sv-SE" sz="1000" dirty="0" smtClean="0"/>
              <a:t>Safety2</a:t>
            </a:r>
          </a:p>
          <a:p>
            <a:r>
              <a:rPr lang="sv-SE" sz="1000" dirty="0" smtClean="0"/>
              <a:t>Cab</a:t>
            </a:r>
          </a:p>
          <a:p>
            <a:r>
              <a:rPr lang="sv-SE" sz="1000" dirty="0" smtClean="0"/>
              <a:t>Security</a:t>
            </a:r>
          </a:p>
          <a:p>
            <a:r>
              <a:rPr lang="sv-SE" sz="1000" dirty="0" smtClean="0"/>
              <a:t>Infotainment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2651942" y="3873055"/>
            <a:ext cx="1" cy="73331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651943" y="4606368"/>
            <a:ext cx="117391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Connector 1049"/>
          <p:cNvCxnSpPr>
            <a:endCxn id="7" idx="1"/>
          </p:cNvCxnSpPr>
          <p:nvPr/>
        </p:nvCxnSpPr>
        <p:spPr>
          <a:xfrm>
            <a:off x="877621" y="3179620"/>
            <a:ext cx="600408" cy="0"/>
          </a:xfrm>
          <a:prstGeom prst="line">
            <a:avLst/>
          </a:prstGeom>
          <a:ln w="254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1" name="TextBox 1050"/>
          <p:cNvSpPr txBox="1"/>
          <p:nvPr/>
        </p:nvSpPr>
        <p:spPr>
          <a:xfrm>
            <a:off x="423651" y="3049484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smtClean="0">
                <a:solidFill>
                  <a:srgbClr val="00B0F0"/>
                </a:solidFill>
              </a:rPr>
              <a:t>GPS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6623998" y="2895888"/>
            <a:ext cx="600408" cy="0"/>
          </a:xfrm>
          <a:prstGeom prst="line">
            <a:avLst/>
          </a:prstGeom>
          <a:ln w="254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224406" y="2772777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>
                <a:solidFill>
                  <a:srgbClr val="00B0F0"/>
                </a:solidFill>
              </a:rPr>
              <a:t>(Video)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6623998" y="3164829"/>
            <a:ext cx="600408" cy="0"/>
          </a:xfrm>
          <a:prstGeom prst="line">
            <a:avLst/>
          </a:prstGeom>
          <a:ln w="254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224406" y="3041718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smtClean="0">
                <a:solidFill>
                  <a:srgbClr val="00B0F0"/>
                </a:solidFill>
              </a:rPr>
              <a:t>Audio</a:t>
            </a:r>
          </a:p>
        </p:txBody>
      </p:sp>
      <p:cxnSp>
        <p:nvCxnSpPr>
          <p:cNvPr id="76" name="Straight Connector 75"/>
          <p:cNvCxnSpPr/>
          <p:nvPr/>
        </p:nvCxnSpPr>
        <p:spPr>
          <a:xfrm>
            <a:off x="6623998" y="3421041"/>
            <a:ext cx="600408" cy="0"/>
          </a:xfrm>
          <a:prstGeom prst="line">
            <a:avLst/>
          </a:prstGeom>
          <a:ln w="254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224406" y="3297931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smtClean="0">
                <a:solidFill>
                  <a:srgbClr val="00B0F0"/>
                </a:solidFill>
              </a:rPr>
              <a:t>GPS</a:t>
            </a:r>
            <a:endParaRPr lang="sv-SE" sz="1000" dirty="0">
              <a:solidFill>
                <a:srgbClr val="00B0F0"/>
              </a:solidFill>
            </a:endParaRPr>
          </a:p>
        </p:txBody>
      </p:sp>
      <p:cxnSp>
        <p:nvCxnSpPr>
          <p:cNvPr id="1053" name="Straight Connector 1052"/>
          <p:cNvCxnSpPr/>
          <p:nvPr/>
        </p:nvCxnSpPr>
        <p:spPr>
          <a:xfrm>
            <a:off x="3711806" y="3160778"/>
            <a:ext cx="791725" cy="0"/>
          </a:xfrm>
          <a:prstGeom prst="line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71476">
            <a:off x="1579002" y="898291"/>
            <a:ext cx="965441" cy="149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1" name="Straight Connector 80"/>
          <p:cNvCxnSpPr/>
          <p:nvPr/>
        </p:nvCxnSpPr>
        <p:spPr>
          <a:xfrm>
            <a:off x="6623998" y="3681018"/>
            <a:ext cx="600408" cy="0"/>
          </a:xfrm>
          <a:prstGeom prst="line">
            <a:avLst/>
          </a:prstGeom>
          <a:ln w="254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296123" y="3825892"/>
            <a:ext cx="12779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smtClean="0">
                <a:solidFill>
                  <a:srgbClr val="00B0F0"/>
                </a:solidFill>
              </a:rPr>
              <a:t>Driver triggerbutton</a:t>
            </a:r>
          </a:p>
        </p:txBody>
      </p:sp>
      <p:cxnSp>
        <p:nvCxnSpPr>
          <p:cNvPr id="1055" name="Straight Connector 1054"/>
          <p:cNvCxnSpPr/>
          <p:nvPr/>
        </p:nvCxnSpPr>
        <p:spPr>
          <a:xfrm>
            <a:off x="7224406" y="3681018"/>
            <a:ext cx="0" cy="513871"/>
          </a:xfrm>
          <a:prstGeom prst="line">
            <a:avLst/>
          </a:prstGeom>
          <a:ln w="254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8" y="4194889"/>
            <a:ext cx="1204072" cy="755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Cloud 85"/>
          <p:cNvSpPr/>
          <p:nvPr/>
        </p:nvSpPr>
        <p:spPr>
          <a:xfrm>
            <a:off x="970669" y="435109"/>
            <a:ext cx="1276895" cy="696520"/>
          </a:xfrm>
          <a:prstGeom prst="cloud">
            <a:avLst/>
          </a:prstGeom>
          <a:solidFill>
            <a:srgbClr val="B1BCC8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VCN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>
            <a:off x="6623998" y="2588521"/>
            <a:ext cx="600408" cy="0"/>
          </a:xfrm>
          <a:prstGeom prst="line">
            <a:avLst/>
          </a:prstGeom>
          <a:ln w="254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224406" y="2388466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smtClean="0">
                <a:solidFill>
                  <a:srgbClr val="00B0F0"/>
                </a:solidFill>
              </a:rPr>
              <a:t>(External transducers &amp; </a:t>
            </a:r>
          </a:p>
          <a:p>
            <a:r>
              <a:rPr lang="sv-SE" sz="1000" dirty="0">
                <a:solidFill>
                  <a:srgbClr val="00B0F0"/>
                </a:solidFill>
              </a:rPr>
              <a:t>o</a:t>
            </a:r>
            <a:r>
              <a:rPr lang="sv-SE" sz="1000" dirty="0" smtClean="0">
                <a:solidFill>
                  <a:srgbClr val="00B0F0"/>
                </a:solidFill>
              </a:rPr>
              <a:t>ther equipement)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7288" y="5300522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/>
              <a:t>CAN subnets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201020" y="2227526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/>
              <a:t>Ultra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22986" y="2145296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/>
              <a:t>M-LOG</a:t>
            </a:r>
          </a:p>
        </p:txBody>
      </p:sp>
      <p:sp>
        <p:nvSpPr>
          <p:cNvPr id="8" name="Right Brace 7"/>
          <p:cNvSpPr/>
          <p:nvPr/>
        </p:nvSpPr>
        <p:spPr>
          <a:xfrm>
            <a:off x="4979218" y="4194889"/>
            <a:ext cx="164315" cy="1838622"/>
          </a:xfrm>
          <a:prstGeom prst="rightBrace">
            <a:avLst>
              <a:gd name="adj1" fmla="val 85457"/>
              <a:gd name="adj2" fmla="val 50000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Left Brace 13"/>
          <p:cNvSpPr/>
          <p:nvPr/>
        </p:nvSpPr>
        <p:spPr>
          <a:xfrm>
            <a:off x="3861249" y="4194889"/>
            <a:ext cx="138279" cy="822959"/>
          </a:xfrm>
          <a:prstGeom prst="leftBrac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48" name="Straight Connector 47"/>
          <p:cNvCxnSpPr/>
          <p:nvPr/>
        </p:nvCxnSpPr>
        <p:spPr>
          <a:xfrm>
            <a:off x="5207393" y="5118518"/>
            <a:ext cx="586957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794351" y="3873055"/>
            <a:ext cx="1" cy="124546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43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BF59994, Anders Jellbin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 descr="http://t2.gstatic.com/images?q=tbn:ANd9GcQHERcvDdUgjvoVccUDFObLgcoB3Q17ff8ZZMqhxHbpOqrJHls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CFFFF"/>
              </a:clrFrom>
              <a:clrTo>
                <a:srgbClr val="FC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590" y="1138192"/>
            <a:ext cx="1808759" cy="119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hostmobility.com/files/products/88/mx-4-gtt-back-web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25" y="854344"/>
            <a:ext cx="2347829" cy="1760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77621" y="430306"/>
            <a:ext cx="4042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dirty="0" smtClean="0">
                <a:solidFill>
                  <a:srgbClr val="000000"/>
                </a:solidFill>
              </a:rPr>
              <a:t>Standard loggings Field Test GOT</a:t>
            </a:r>
          </a:p>
          <a:p>
            <a:r>
              <a:rPr lang="sv-SE" sz="2000" dirty="0" smtClean="0">
                <a:solidFill>
                  <a:srgbClr val="000000"/>
                </a:solidFill>
              </a:rPr>
              <a:t>TEA2+ EU6 Trucks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577145" y="2345618"/>
            <a:ext cx="2751066" cy="61555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sz="1400" dirty="0" smtClean="0"/>
              <a:t>Driver Error Reports</a:t>
            </a:r>
          </a:p>
          <a:p>
            <a:r>
              <a:rPr lang="sv-SE" sz="1000" dirty="0" smtClean="0"/>
              <a:t>Complete CAN traffic 30s, Audio, (Video)</a:t>
            </a:r>
          </a:p>
          <a:p>
            <a:r>
              <a:rPr lang="sv-SE" sz="1000" dirty="0" smtClean="0"/>
              <a:t>Triggered by button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577144" y="2961171"/>
            <a:ext cx="2751067" cy="61555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sz="1400" dirty="0" smtClean="0"/>
              <a:t>Standard Signal Loggings</a:t>
            </a:r>
          </a:p>
          <a:p>
            <a:r>
              <a:rPr lang="sv-SE" sz="1000" dirty="0" smtClean="0"/>
              <a:t>About 150 CAN signals, recorded with 10Hz</a:t>
            </a:r>
          </a:p>
          <a:p>
            <a:r>
              <a:rPr lang="sv-SE" sz="1000" dirty="0" smtClean="0"/>
              <a:t>Trigger: EngineSpeed &gt; 300 rpm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174376" y="3756212"/>
            <a:ext cx="715383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9016" y="3130447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/>
              <a:t>Standard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09016" y="3972209"/>
            <a:ext cx="1770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/>
              <a:t>Added measuerements</a:t>
            </a:r>
          </a:p>
          <a:p>
            <a:r>
              <a:rPr lang="sv-SE" sz="1200" dirty="0" smtClean="0"/>
              <a:t>depending on truck</a:t>
            </a:r>
          </a:p>
          <a:p>
            <a:r>
              <a:rPr lang="sv-SE" sz="1200" dirty="0"/>
              <a:t>a</a:t>
            </a:r>
            <a:r>
              <a:rPr lang="sv-SE" sz="1200" dirty="0" smtClean="0"/>
              <a:t>nd users of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939925" y="2884226"/>
            <a:ext cx="1734770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v-SE" sz="1400" dirty="0" smtClean="0"/>
              <a:t>Diagnostics</a:t>
            </a:r>
          </a:p>
          <a:p>
            <a:r>
              <a:rPr lang="sv-SE" sz="1000" dirty="0" smtClean="0"/>
              <a:t>Area5, DTC, DM1, ECU-list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939925" y="2422561"/>
            <a:ext cx="1734770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sz="1400" dirty="0" smtClean="0"/>
              <a:t>Tracking</a:t>
            </a:r>
          </a:p>
          <a:p>
            <a:r>
              <a:rPr lang="sv-SE" sz="1000" dirty="0" smtClean="0"/>
              <a:t>GPS position, Odometer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577143" y="3902659"/>
            <a:ext cx="2751068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sz="1400" dirty="0" smtClean="0"/>
              <a:t>Active Safety</a:t>
            </a:r>
          </a:p>
          <a:p>
            <a:r>
              <a:rPr lang="sv-SE" sz="1000" dirty="0" smtClean="0"/>
              <a:t>Autotriggered by traffic conditions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577144" y="4364324"/>
            <a:ext cx="2452659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sz="1400" dirty="0" smtClean="0"/>
              <a:t>Battery Loggings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77143" y="4664705"/>
            <a:ext cx="2452660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sz="1400" dirty="0" smtClean="0"/>
              <a:t>I-SEE Loggings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577142" y="4972482"/>
            <a:ext cx="2452661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sz="1400" dirty="0" smtClean="0"/>
              <a:t>ACM, Red Card Loggings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577145" y="5588036"/>
            <a:ext cx="1676804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sz="1400" dirty="0" smtClean="0"/>
              <a:t>......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577145" y="5280259"/>
            <a:ext cx="2452659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v-SE" sz="1400" dirty="0" smtClean="0"/>
              <a:t>DM1 Autotriggered Loggings</a:t>
            </a:r>
          </a:p>
        </p:txBody>
      </p:sp>
    </p:spTree>
    <p:extLst>
      <p:ext uri="{BB962C8B-B14F-4D97-AF65-F5344CB8AC3E}">
        <p14:creationId xmlns:p14="http://schemas.microsoft.com/office/powerpoint/2010/main" val="148728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Landscape_Volvo_Group_Trucks_Technology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10.xml><?xml version="1.0" encoding="utf-8"?>
<a:theme xmlns:a="http://schemas.openxmlformats.org/drawingml/2006/main" name="Eicher_Volvo Group Trucks Technology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11.xml><?xml version="1.0" encoding="utf-8"?>
<a:theme xmlns:a="http://schemas.openxmlformats.org/drawingml/2006/main" name="Black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1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_Volvo Group Trucks Technology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Globe_Volvo Group Trucks Technology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Bridge_Volvo Group Trucks Technology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Volvo Trucks_Volvo Group Trucks Technology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6.xml><?xml version="1.0" encoding="utf-8"?>
<a:theme xmlns:a="http://schemas.openxmlformats.org/drawingml/2006/main" name="Front_Volvo Group Trucks Technology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7.xml><?xml version="1.0" encoding="utf-8"?>
<a:theme xmlns:a="http://schemas.openxmlformats.org/drawingml/2006/main" name="Renault Trucks_Volvo Group Trucks Technology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8.xml><?xml version="1.0" encoding="utf-8"?>
<a:theme xmlns:a="http://schemas.openxmlformats.org/drawingml/2006/main" name="Mack Trucks_Volvo Group Trucks Technology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9.xml><?xml version="1.0" encoding="utf-8"?>
<a:theme xmlns:a="http://schemas.openxmlformats.org/drawingml/2006/main" name="UD Trucks_Volvo Group Trucks Technology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1_Landscape_Volvo_Group_Trucks_Technology</Template>
  <TotalTime>0</TotalTime>
  <Words>136</Words>
  <Application>Microsoft Office PowerPoint</Application>
  <PresentationFormat>On-screen Show (4:3)</PresentationFormat>
  <Paragraphs>53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11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1_Landscape_Volvo_Group_Trucks_Technology</vt:lpstr>
      <vt:lpstr>White_Volvo Group Trucks Technology</vt:lpstr>
      <vt:lpstr>Globe_Volvo Group Trucks Technology</vt:lpstr>
      <vt:lpstr>Bridge_Volvo Group Trucks Technology</vt:lpstr>
      <vt:lpstr>Volvo Trucks_Volvo Group Trucks Technology</vt:lpstr>
      <vt:lpstr>Front_Volvo Group Trucks Technology</vt:lpstr>
      <vt:lpstr>Renault Trucks_Volvo Group Trucks Technology</vt:lpstr>
      <vt:lpstr>Mack Trucks_Volvo Group Trucks Technology</vt:lpstr>
      <vt:lpstr>UD Trucks_Volvo Group Trucks Technology</vt:lpstr>
      <vt:lpstr>Eicher_Volvo Group Trucks Technology</vt:lpstr>
      <vt:lpstr>Black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2013-10-15T07:50:49Z</dcterms:created>
  <dcterms:modified xsi:type="dcterms:W3CDTF">2016-10-21T12:31:36Z</dcterms:modified>
</cp:coreProperties>
</file>