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0.xml" ContentType="application/vnd.openxmlformats-officedocument.theme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4" r:id="rId1"/>
    <p:sldMasterId id="2147483648" r:id="rId2"/>
    <p:sldMasterId id="2147483659" r:id="rId3"/>
    <p:sldMasterId id="2147483755" r:id="rId4"/>
    <p:sldMasterId id="2147483763" r:id="rId5"/>
    <p:sldMasterId id="2147483779" r:id="rId6"/>
    <p:sldMasterId id="2147483730" r:id="rId7"/>
    <p:sldMasterId id="2147483738" r:id="rId8"/>
    <p:sldMasterId id="2147483722" r:id="rId9"/>
    <p:sldMasterId id="2147483746" r:id="rId10"/>
    <p:sldMasterId id="2147483675" r:id="rId11"/>
  </p:sldMasterIdLst>
  <p:notesMasterIdLst>
    <p:notesMasterId r:id="rId24"/>
  </p:notesMasterIdLst>
  <p:handoutMasterIdLst>
    <p:handoutMasterId r:id="rId25"/>
  </p:handoutMasterIdLst>
  <p:sldIdLst>
    <p:sldId id="282" r:id="rId12"/>
    <p:sldId id="283" r:id="rId13"/>
    <p:sldId id="301" r:id="rId14"/>
    <p:sldId id="306" r:id="rId15"/>
    <p:sldId id="305" r:id="rId16"/>
    <p:sldId id="302" r:id="rId17"/>
    <p:sldId id="304" r:id="rId18"/>
    <p:sldId id="303" r:id="rId19"/>
    <p:sldId id="298" r:id="rId20"/>
    <p:sldId id="294" r:id="rId21"/>
    <p:sldId id="307" r:id="rId22"/>
    <p:sldId id="292" r:id="rId23"/>
  </p:sldIdLst>
  <p:sldSz cx="9144000" cy="6858000" type="screen4x3"/>
  <p:notesSz cx="6834188" cy="99790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CB"/>
    <a:srgbClr val="7A8DA1"/>
    <a:srgbClr val="7BA96B"/>
    <a:srgbClr val="D4BEBF"/>
    <a:srgbClr val="E1D6AC"/>
    <a:srgbClr val="BB9799"/>
    <a:srgbClr val="A5B9B3"/>
    <a:srgbClr val="B1B1B0"/>
    <a:srgbClr val="819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7208" autoAdjust="0"/>
  </p:normalViewPr>
  <p:slideViewPr>
    <p:cSldViewPr snapToGrid="0">
      <p:cViewPr>
        <p:scale>
          <a:sx n="66" d="100"/>
          <a:sy n="66" d="100"/>
        </p:scale>
        <p:origin x="-1788" y="-222"/>
      </p:cViewPr>
      <p:guideLst>
        <p:guide orient="horz" pos="1252"/>
        <p:guide orient="horz" pos="809"/>
        <p:guide orient="horz" pos="3861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5" d="100"/>
          <a:sy n="65" d="100"/>
        </p:scale>
        <p:origin x="-2322" y="-72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 smtClean="0">
                <a:latin typeface="Arial" pitchFamily="34" charset="0"/>
                <a:cs typeface="Arial" pitchFamily="34" charset="0"/>
              </a:rPr>
              <a:t>2016-11-11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 smtClean="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2016-11-11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6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7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537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8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3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09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57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86030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93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64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23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3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4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06526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00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9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31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74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01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22708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31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8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2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5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41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410895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648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9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77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66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80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9370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1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73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03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44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1461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22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57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56923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4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36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42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8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noProof="0" smtClean="0"/>
              <a:t>Date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6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63.xml"/><Relationship Id="rId9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6533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 descr="Volvo_Trucks_Eicher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1_VolvoAB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3" descr="01_VolvoAB_IronMark_ppt_V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23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06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01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02_Trucks_p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1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5742"/>
            <a:ext cx="6026150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sv-SE" noProof="0" smtClean="0"/>
              <a:t>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dm.srv.volvo.com/#hom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hyperlink" Target="mailto:magnus.hansson@volvo.com" TargetMode="External"/><Relationship Id="rId2" Type="http://schemas.openxmlformats.org/officeDocument/2006/relationships/hyperlink" Target="http://www.google.com/imgres?q=support&amp;um=1&amp;hl=sv&amp;safe=active&amp;sa=N&amp;rls=com.microsoft:sv:IE-SearchBox&amp;biw=1366&amp;bih=566&amp;tbm=isch&amp;tbnid=qwaGtUEqorfPLM:&amp;imgrefurl=http://www.businessforum.uk.com/IT%20Support.htm&amp;docid=ZyE8aVHiRXdO3M&amp;imgurl=http://www.businessforum.uk.com/it_network_support_services.jpg&amp;w=400&amp;h=300&amp;ei=-BTbT5ndM8_P4QTd763dCg&amp;zoom=1&amp;iact=hc&amp;vpx=125&amp;vpy=270&amp;dur=828&amp;hovh=194&amp;hovw=259&amp;tx=140&amp;ty=113&amp;sig=113107965951474596967&amp;page=2&amp;tbnh=163&amp;tbnw=233&amp;start=23&amp;ndsp=15&amp;ved=1t:429,r:10,s:23,i:17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mailto:TTSupportLYS@volvo.com" TargetMode="External"/><Relationship Id="rId4" Type="http://schemas.openxmlformats.org/officeDocument/2006/relationships/hyperlink" Target="mailto:TTSupportGOT@volvo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dm.srv.volv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dm.srv.volvo.com/#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hyperlink" Target="http://rdm.srv.volvo.com/" TargetMode="External"/><Relationship Id="rId7" Type="http://schemas.openxmlformats.org/officeDocument/2006/relationships/image" Target="../media/image19.jpe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hyperlink" Target="http://rdm.srv.volvo.com/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jpe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jpeg"/><Relationship Id="rId10" Type="http://schemas.openxmlformats.org/officeDocument/2006/relationships/image" Target="../media/image21.jpeg"/><Relationship Id="rId19" Type="http://schemas.openxmlformats.org/officeDocument/2006/relationships/image" Target="../media/image30.png"/><Relationship Id="rId4" Type="http://schemas.openxmlformats.org/officeDocument/2006/relationships/image" Target="../media/image16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5.jpeg"/><Relationship Id="rId18" Type="http://schemas.openxmlformats.org/officeDocument/2006/relationships/image" Target="../media/image15.png"/><Relationship Id="rId26" Type="http://schemas.openxmlformats.org/officeDocument/2006/relationships/image" Target="../media/image44.jpeg"/><Relationship Id="rId3" Type="http://schemas.openxmlformats.org/officeDocument/2006/relationships/image" Target="../media/image20.jpeg"/><Relationship Id="rId21" Type="http://schemas.openxmlformats.org/officeDocument/2006/relationships/image" Target="../media/image40.png"/><Relationship Id="rId7" Type="http://schemas.openxmlformats.org/officeDocument/2006/relationships/image" Target="../media/image24.png"/><Relationship Id="rId12" Type="http://schemas.openxmlformats.org/officeDocument/2006/relationships/image" Target="../media/image34.jpeg"/><Relationship Id="rId17" Type="http://schemas.openxmlformats.org/officeDocument/2006/relationships/image" Target="../media/image39.jpeg"/><Relationship Id="rId25" Type="http://schemas.openxmlformats.org/officeDocument/2006/relationships/image" Target="../media/image43.png"/><Relationship Id="rId2" Type="http://schemas.openxmlformats.org/officeDocument/2006/relationships/image" Target="../media/image19.jpeg"/><Relationship Id="rId16" Type="http://schemas.openxmlformats.org/officeDocument/2006/relationships/image" Target="../media/image38.png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3.jpeg"/><Relationship Id="rId24" Type="http://schemas.openxmlformats.org/officeDocument/2006/relationships/image" Target="../media/image42.png"/><Relationship Id="rId5" Type="http://schemas.openxmlformats.org/officeDocument/2006/relationships/image" Target="../media/image2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2.png"/><Relationship Id="rId19" Type="http://schemas.openxmlformats.org/officeDocument/2006/relationships/hyperlink" Target="http://rdm.srv.volvo.com/" TargetMode="External"/><Relationship Id="rId4" Type="http://schemas.openxmlformats.org/officeDocument/2006/relationships/image" Target="../media/image21.jpeg"/><Relationship Id="rId9" Type="http://schemas.openxmlformats.org/officeDocument/2006/relationships/image" Target="../media/image26.jpeg"/><Relationship Id="rId14" Type="http://schemas.openxmlformats.org/officeDocument/2006/relationships/image" Target="../media/image36.pn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7.png"/><Relationship Id="rId18" Type="http://schemas.openxmlformats.org/officeDocument/2006/relationships/image" Target="../media/image40.png"/><Relationship Id="rId3" Type="http://schemas.openxmlformats.org/officeDocument/2006/relationships/image" Target="../media/image20.jpeg"/><Relationship Id="rId21" Type="http://schemas.openxmlformats.org/officeDocument/2006/relationships/image" Target="../media/image42.png"/><Relationship Id="rId7" Type="http://schemas.openxmlformats.org/officeDocument/2006/relationships/image" Target="../media/image24.png"/><Relationship Id="rId12" Type="http://schemas.openxmlformats.org/officeDocument/2006/relationships/image" Target="../media/image36.png"/><Relationship Id="rId17" Type="http://schemas.openxmlformats.org/officeDocument/2006/relationships/image" Target="../media/image16.jpeg"/><Relationship Id="rId2" Type="http://schemas.openxmlformats.org/officeDocument/2006/relationships/image" Target="../media/image19.jpeg"/><Relationship Id="rId16" Type="http://schemas.openxmlformats.org/officeDocument/2006/relationships/hyperlink" Target="http://rdm.srv.volvo.com/" TargetMode="External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5.jpeg"/><Relationship Id="rId5" Type="http://schemas.openxmlformats.org/officeDocument/2006/relationships/image" Target="../media/image22.png"/><Relationship Id="rId15" Type="http://schemas.openxmlformats.org/officeDocument/2006/relationships/image" Target="../media/image15.png"/><Relationship Id="rId23" Type="http://schemas.openxmlformats.org/officeDocument/2006/relationships/image" Target="../media/image44.jpeg"/><Relationship Id="rId10" Type="http://schemas.openxmlformats.org/officeDocument/2006/relationships/image" Target="../media/image33.jpeg"/><Relationship Id="rId19" Type="http://schemas.openxmlformats.org/officeDocument/2006/relationships/image" Target="../media/image17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Relationship Id="rId14" Type="http://schemas.openxmlformats.org/officeDocument/2006/relationships/image" Target="../media/image39.jpeg"/><Relationship Id="rId22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2905809" y="1962645"/>
            <a:ext cx="3750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>
                <a:hlinkClick r:id="rId2"/>
              </a:rPr>
              <a:t>http://</a:t>
            </a:r>
            <a:r>
              <a:rPr lang="sv-SE" sz="2400" b="1" dirty="0" smtClean="0">
                <a:hlinkClick r:id="rId2"/>
              </a:rPr>
              <a:t>rdm.srv.volvo.com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2" y="464900"/>
            <a:ext cx="8940802" cy="453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 txBox="1">
            <a:spLocks/>
          </p:cNvSpPr>
          <p:nvPr/>
        </p:nvSpPr>
        <p:spPr>
          <a:xfrm>
            <a:off x="471713" y="5133292"/>
            <a:ext cx="8229600" cy="4365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sv-SE" sz="2500" dirty="0" smtClean="0">
                <a:solidFill>
                  <a:schemeClr val="tx1"/>
                </a:solidFill>
                <a:latin typeface="+mj-lt"/>
                <a:cs typeface="+mj-cs"/>
              </a:rPr>
              <a:t>Hagerstown</a:t>
            </a:r>
          </a:p>
          <a:p>
            <a:pPr algn="ctr"/>
            <a:r>
              <a:rPr lang="sv-SE" sz="2500" dirty="0" smtClean="0">
                <a:solidFill>
                  <a:schemeClr val="tx1"/>
                </a:solidFill>
                <a:latin typeface="+mj-lt"/>
                <a:cs typeface="+mj-cs"/>
              </a:rPr>
              <a:t>2016-09-08</a:t>
            </a:r>
            <a:endParaRPr lang="sv-SE" sz="2500" dirty="0">
              <a:solidFill>
                <a:schemeClr val="tx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84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rg_hi" descr="http://t2.gstatic.com/images?q=tbn:ANd9GcTN32KL9y-Psh-nNrs7sJXrZROZaMc594LONCBKjtBkGevJkhUu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157"/>
            <a:ext cx="1689735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99658" y="104457"/>
            <a:ext cx="7847358" cy="435963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v-SE" sz="2500" b="1" dirty="0" smtClean="0"/>
              <a:t>Rigs &amp; Testing </a:t>
            </a:r>
            <a:r>
              <a:rPr lang="sv-SE" sz="2500" b="1" dirty="0"/>
              <a:t>Technology contact information</a:t>
            </a:r>
            <a:endParaRPr lang="en-US" sz="25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95389" y="1816112"/>
            <a:ext cx="8750968" cy="2931634"/>
            <a:chOff x="202531" y="2466243"/>
            <a:chExt cx="8750968" cy="2480117"/>
          </a:xfrm>
          <a:solidFill>
            <a:srgbClr val="ECE5CB"/>
          </a:solidFill>
        </p:grpSpPr>
        <p:sp>
          <p:nvSpPr>
            <p:cNvPr id="8" name="Rounded Rectangle 7"/>
            <p:cNvSpPr/>
            <p:nvPr/>
          </p:nvSpPr>
          <p:spPr>
            <a:xfrm>
              <a:off x="202531" y="2466243"/>
              <a:ext cx="8743825" cy="2062507"/>
            </a:xfrm>
            <a:prstGeom prst="roundRect">
              <a:avLst>
                <a:gd name="adj" fmla="val 7070"/>
              </a:avLst>
            </a:prstGeom>
            <a:noFill/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/>
            </a:p>
          </p:txBody>
        </p:sp>
        <p:sp>
          <p:nvSpPr>
            <p:cNvPr id="9" name="Text Box 7"/>
            <p:cNvSpPr txBox="1"/>
            <p:nvPr/>
          </p:nvSpPr>
          <p:spPr>
            <a:xfrm>
              <a:off x="317369" y="2562270"/>
              <a:ext cx="6373495" cy="552450"/>
            </a:xfrm>
            <a:prstGeom prst="rect">
              <a:avLst/>
            </a:prstGeom>
            <a:grp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2800" b="1" dirty="0" smtClean="0">
                  <a:solidFill>
                    <a:schemeClr val="tx1"/>
                  </a:solidFill>
                  <a:ea typeface="Calibri"/>
                  <a:cs typeface="Times New Roman"/>
                </a:rPr>
                <a:t>Need help?</a:t>
              </a:r>
              <a:endParaRPr lang="sv-SE" sz="700" dirty="0">
                <a:solidFill>
                  <a:schemeClr val="tx1"/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Text Box 7"/>
            <p:cNvSpPr txBox="1"/>
            <p:nvPr/>
          </p:nvSpPr>
          <p:spPr>
            <a:xfrm>
              <a:off x="4770968" y="2561768"/>
              <a:ext cx="4182531" cy="2384592"/>
            </a:xfrm>
            <a:prstGeom prst="rect">
              <a:avLst/>
            </a:prstGeom>
            <a:grp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2000" b="1" dirty="0" smtClean="0">
                  <a:solidFill>
                    <a:schemeClr val="tx1"/>
                  </a:solidFill>
                  <a:effectLst/>
                  <a:ea typeface="Calibri"/>
                  <a:cs typeface="Times New Roman"/>
                </a:rPr>
                <a:t>In Europe: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2000" b="1" dirty="0" smtClean="0">
                  <a:solidFill>
                    <a:schemeClr val="tx1"/>
                  </a:solidFill>
                  <a:effectLst/>
                  <a:ea typeface="Calibri"/>
                  <a:cs typeface="Times New Roman"/>
                </a:rPr>
                <a:t>Call GOT: +46 31 </a:t>
              </a:r>
              <a:r>
                <a:rPr lang="sv-SE" sz="2000" b="1" dirty="0">
                  <a:solidFill>
                    <a:schemeClr val="tx1"/>
                  </a:solidFill>
                  <a:ea typeface="Calibri"/>
                  <a:cs typeface="Times New Roman"/>
                </a:rPr>
                <a:t>323 6212 </a:t>
              </a:r>
              <a:r>
                <a:rPr lang="sv-SE" sz="2000" b="1" dirty="0" smtClean="0">
                  <a:solidFill>
                    <a:schemeClr val="tx1"/>
                  </a:solidFill>
                  <a:ea typeface="Calibri"/>
                  <a:cs typeface="Times New Roman"/>
                </a:rPr>
                <a:t/>
              </a:r>
              <a:br>
                <a:rPr lang="sv-SE" sz="2000" b="1" dirty="0" smtClean="0">
                  <a:solidFill>
                    <a:schemeClr val="tx1"/>
                  </a:solidFill>
                  <a:ea typeface="Calibri"/>
                  <a:cs typeface="Times New Roman"/>
                </a:rPr>
              </a:br>
              <a:r>
                <a:rPr lang="sv-SE" sz="2000" b="1" dirty="0" smtClean="0">
                  <a:solidFill>
                    <a:schemeClr val="tx1"/>
                  </a:solidFill>
                  <a:ea typeface="Calibri"/>
                  <a:cs typeface="Times New Roman"/>
                </a:rPr>
                <a:t>Call LYS</a:t>
              </a:r>
              <a:r>
                <a:rPr lang="sv-SE" sz="2000" b="1" dirty="0">
                  <a:solidFill>
                    <a:schemeClr val="tx1"/>
                  </a:solidFill>
                  <a:ea typeface="Calibri"/>
                  <a:cs typeface="Times New Roman"/>
                </a:rPr>
                <a:t>: </a:t>
              </a:r>
              <a:r>
                <a:rPr lang="sv-SE" sz="2000" b="1" dirty="0" smtClean="0">
                  <a:solidFill>
                    <a:schemeClr val="tx1"/>
                  </a:solidFill>
                  <a:ea typeface="Calibri"/>
                  <a:cs typeface="Times New Roman"/>
                </a:rPr>
                <a:t> +</a:t>
              </a:r>
              <a:r>
                <a:rPr lang="sv-SE" sz="2000" b="1" dirty="0">
                  <a:solidFill>
                    <a:schemeClr val="tx1"/>
                  </a:solidFill>
                  <a:ea typeface="Calibri"/>
                  <a:cs typeface="Times New Roman"/>
                </a:rPr>
                <a:t>33 4 </a:t>
              </a:r>
              <a:r>
                <a:rPr lang="sv-SE" sz="2000" b="1" dirty="0" smtClean="0">
                  <a:solidFill>
                    <a:schemeClr val="tx1"/>
                  </a:solidFill>
                  <a:ea typeface="Calibri"/>
                  <a:cs typeface="Times New Roman"/>
                </a:rPr>
                <a:t>72964709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2000" b="1" dirty="0" smtClean="0">
                  <a:solidFill>
                    <a:schemeClr val="tx1"/>
                  </a:solidFill>
                  <a:ea typeface="Calibri"/>
                  <a:cs typeface="Times New Roman"/>
                </a:rPr>
                <a:t>Call GSO: +1 xxx xxxxx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2000" b="1" dirty="0" smtClean="0">
                  <a:solidFill>
                    <a:schemeClr val="tx1"/>
                  </a:solidFill>
                  <a:ea typeface="Calibri"/>
                  <a:cs typeface="Times New Roman"/>
                </a:rPr>
                <a:t/>
              </a:r>
              <a:br>
                <a:rPr lang="sv-SE" sz="2000" b="1" dirty="0" smtClean="0">
                  <a:solidFill>
                    <a:schemeClr val="tx1"/>
                  </a:solidFill>
                  <a:ea typeface="Calibri"/>
                  <a:cs typeface="Times New Roman"/>
                </a:rPr>
              </a:br>
              <a:r>
                <a:rPr lang="sv-SE" sz="2000" b="1" dirty="0" smtClean="0">
                  <a:solidFill>
                    <a:schemeClr val="tx1"/>
                  </a:solidFill>
                  <a:ea typeface="Calibri"/>
                  <a:cs typeface="Times New Roman"/>
                </a:rPr>
                <a:t>Email: </a:t>
              </a:r>
              <a:r>
                <a:rPr lang="sv-SE" sz="1600" dirty="0" smtClean="0">
                  <a:solidFill>
                    <a:schemeClr val="tx1"/>
                  </a:solidFill>
                  <a:hlinkClick r:id="rId4"/>
                </a:rPr>
                <a:t>TTSupportGOT@volvo.com</a:t>
              </a:r>
              <a:r>
                <a:rPr lang="sv-SE" sz="1600" dirty="0" smtClean="0">
                  <a:solidFill>
                    <a:schemeClr val="tx1"/>
                  </a:solidFill>
                </a:rPr>
                <a:t> (GOT)</a:t>
              </a:r>
              <a:r>
                <a:rPr lang="sv-SE" sz="1600" dirty="0">
                  <a:solidFill>
                    <a:schemeClr val="tx1"/>
                  </a:solidFill>
                </a:rPr>
                <a:t/>
              </a:r>
              <a:br>
                <a:rPr lang="sv-SE" sz="1600" dirty="0">
                  <a:solidFill>
                    <a:schemeClr val="tx1"/>
                  </a:solidFill>
                </a:rPr>
              </a:br>
              <a:r>
                <a:rPr lang="sv-SE" sz="1600" dirty="0" smtClean="0">
                  <a:solidFill>
                    <a:schemeClr val="tx1"/>
                  </a:solidFill>
                </a:rPr>
                <a:t>               </a:t>
              </a:r>
              <a:r>
                <a:rPr lang="sv-SE" sz="1600" dirty="0" smtClean="0">
                  <a:solidFill>
                    <a:schemeClr val="tx1"/>
                  </a:solidFill>
                  <a:hlinkClick r:id="rId5"/>
                </a:rPr>
                <a:t>TTSupportLYS@volvo.com</a:t>
              </a:r>
              <a:r>
                <a:rPr lang="sv-SE" sz="1600" dirty="0" smtClean="0">
                  <a:solidFill>
                    <a:schemeClr val="tx1"/>
                  </a:solidFill>
                </a:rPr>
                <a:t>  (LYS)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v-SE" sz="1600" dirty="0" smtClean="0">
                  <a:solidFill>
                    <a:schemeClr val="tx1"/>
                  </a:solidFill>
                </a:rPr>
                <a:t/>
              </a:r>
              <a:br>
                <a:rPr lang="sv-SE" sz="1600" dirty="0" smtClean="0">
                  <a:solidFill>
                    <a:schemeClr val="tx1"/>
                  </a:solidFill>
                </a:rPr>
              </a:br>
              <a:endParaRPr lang="sv-SE" sz="500" dirty="0">
                <a:solidFill>
                  <a:schemeClr val="tx1"/>
                </a:solidFill>
                <a:effectLst/>
                <a:ea typeface="Calibri"/>
                <a:cs typeface="Times New Roman"/>
              </a:endParaRPr>
            </a:p>
          </p:txBody>
        </p:sp>
      </p:grp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098" y="2832857"/>
            <a:ext cx="2877566" cy="191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7"/>
          <p:cNvSpPr txBox="1"/>
          <p:nvPr/>
        </p:nvSpPr>
        <p:spPr>
          <a:xfrm>
            <a:off x="450670" y="5261193"/>
            <a:ext cx="6373495" cy="552450"/>
          </a:xfrm>
          <a:prstGeom prst="rect">
            <a:avLst/>
          </a:prstGeom>
          <a:solidFill>
            <a:srgbClr val="ECE5CB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v-SE" sz="2000" b="1" dirty="0" smtClean="0">
                <a:solidFill>
                  <a:schemeClr val="tx1"/>
                </a:solidFill>
                <a:ea typeface="Calibri"/>
                <a:cs typeface="Times New Roman"/>
              </a:rPr>
              <a:t>Good ideas?   </a:t>
            </a:r>
            <a:r>
              <a:rPr lang="sv-SE" sz="1400" b="1" dirty="0" smtClean="0">
                <a:solidFill>
                  <a:schemeClr val="tx1"/>
                </a:solidFill>
                <a:ea typeface="Calibri"/>
                <a:cs typeface="Times New Roman"/>
                <a:hlinkClick r:id="rId7"/>
              </a:rPr>
              <a:t>Magnus.hansson@volvo.com</a:t>
            </a:r>
            <a:r>
              <a:rPr lang="sv-SE" sz="2000" b="1" dirty="0" smtClean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endParaRPr lang="sv-SE" sz="5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5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4400" dirty="0" smtClean="0"/>
              <a:t>?’s?</a:t>
            </a:r>
          </a:p>
          <a:p>
            <a:pPr marL="0" indent="0" algn="ctr">
              <a:buNone/>
            </a:pPr>
            <a:endParaRPr lang="sv-SE" sz="4400" dirty="0"/>
          </a:p>
          <a:p>
            <a:pPr marL="0" indent="0" algn="ctr">
              <a:buNone/>
            </a:pPr>
            <a:r>
              <a:rPr lang="sv-SE" sz="2800" dirty="0" smtClean="0"/>
              <a:t>Ready for a short walkthru?</a:t>
            </a:r>
          </a:p>
          <a:p>
            <a:pPr marL="0" indent="0" algn="ctr">
              <a:buNone/>
            </a:pPr>
            <a:r>
              <a:rPr lang="sv-SE" sz="4400" dirty="0" smtClean="0">
                <a:hlinkClick r:id="rId2"/>
              </a:rPr>
              <a:t>http</a:t>
            </a:r>
            <a:r>
              <a:rPr lang="sv-SE" sz="4400" dirty="0">
                <a:hlinkClick r:id="rId2"/>
              </a:rPr>
              <a:t>://rdm.srv.volvo.com/</a:t>
            </a:r>
            <a:endParaRPr lang="sv-SE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1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02422" y="96697"/>
            <a:ext cx="8229600" cy="435963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2500" b="1" dirty="0"/>
              <a:t>RDM (Remote Data Manager)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36856" y="591810"/>
            <a:ext cx="2533930" cy="44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Costs</a:t>
            </a:r>
            <a:endParaRPr lang="en-US" b="1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25931" y="2282017"/>
            <a:ext cx="6304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smtClean="0"/>
              <a:t>ULTRA:</a:t>
            </a:r>
            <a:r>
              <a:rPr lang="en-US" sz="1800" dirty="0" smtClean="0"/>
              <a:t> 960 SEK/week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M-LOG: </a:t>
            </a:r>
            <a:r>
              <a:rPr lang="en-US" dirty="0" smtClean="0"/>
              <a:t>1920 SEK/week</a:t>
            </a:r>
            <a:endParaRPr lang="en-US" sz="1800" dirty="0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25931" y="3091013"/>
            <a:ext cx="813593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/>
              <a:t>Activities included in the price are: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dirty="0"/>
              <a:t> Purchase of the system and all its modules,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dirty="0"/>
              <a:t> </a:t>
            </a:r>
            <a:r>
              <a:rPr lang="en-US" sz="1800" dirty="0" smtClean="0"/>
              <a:t>3G Flat </a:t>
            </a:r>
            <a:r>
              <a:rPr lang="en-US" sz="1800" dirty="0"/>
              <a:t>rate cost </a:t>
            </a:r>
            <a:r>
              <a:rPr lang="en-US" sz="1800" dirty="0" smtClean="0"/>
              <a:t> (Europe)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Installation</a:t>
            </a:r>
            <a:endParaRPr lang="en-US" sz="1800" dirty="0"/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dirty="0"/>
              <a:t> Updates</a:t>
            </a:r>
            <a:br>
              <a:rPr lang="en-US" sz="1800" dirty="0"/>
            </a:br>
            <a:r>
              <a:rPr lang="en-US" sz="1800" dirty="0"/>
              <a:t>- Maintenance.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25931" y="1085397"/>
            <a:ext cx="81359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smtClean="0"/>
              <a:t>RDM web</a:t>
            </a:r>
            <a:r>
              <a:rPr lang="en-US" sz="1800" dirty="0" smtClean="0"/>
              <a:t> is a free service for all users within VCN (Volvo Corporate Network)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only cost to consider is the rental cost for hardware platform in field test trucks. </a:t>
            </a:r>
            <a:endParaRPr lang="en-US" sz="1800" dirty="0"/>
          </a:p>
        </p:txBody>
      </p:sp>
      <p:pic>
        <p:nvPicPr>
          <p:cNvPr id="11" name="Picture 4" descr="C:\DOCUME~1\t015982\LOCALS~1\Temp\SNAGHTML2c6dc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888" y="2581860"/>
            <a:ext cx="594904" cy="101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DOCUME~1\t015982\LOCALS~1\Temp\SNAGHTML2c792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37" y="4345939"/>
            <a:ext cx="726078" cy="89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DOCUME~1\t015982\LOCALS~1\Temp\SNAGHTML2c8197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37" y="2928348"/>
            <a:ext cx="657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DOCUME~1\t015982\LOCALS~1\Temp\SNAGHTML2c8c18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944" y="3823644"/>
            <a:ext cx="6477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Rounded Rectangle 4"/>
          <p:cNvSpPr/>
          <p:nvPr/>
        </p:nvSpPr>
        <p:spPr>
          <a:xfrm>
            <a:off x="257255" y="1146629"/>
            <a:ext cx="8660976" cy="1758353"/>
          </a:xfrm>
          <a:prstGeom prst="roundRect">
            <a:avLst>
              <a:gd name="adj" fmla="val 55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4294967295"/>
          </p:nvPr>
        </p:nvSpPr>
        <p:spPr>
          <a:xfrm>
            <a:off x="431576" y="1301992"/>
            <a:ext cx="4913736" cy="442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Verdana" pitchFamily="34" charset="0"/>
                <a:cs typeface="Aharoni" pitchFamily="2" charset="-79"/>
              </a:rPr>
              <a:t>RDM Core Team</a:t>
            </a:r>
            <a:endParaRPr lang="en-US" sz="3200" b="1" dirty="0">
              <a:latin typeface="Verdana" pitchFamily="34" charset="0"/>
              <a:cs typeface="Aharoni" pitchFamily="2" charset="-79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50800" y="198438"/>
            <a:ext cx="8229600" cy="4365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sv-SE" sz="2500" dirty="0">
                <a:solidFill>
                  <a:schemeClr val="tx1"/>
                </a:solidFill>
                <a:latin typeface="+mj-lt"/>
                <a:cs typeface="+mj-cs"/>
              </a:rPr>
              <a:t>RDM (Remote Data Management)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02548" y="1831989"/>
            <a:ext cx="8370391" cy="3571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spcBef>
                <a:spcPts val="1800"/>
              </a:spcBef>
              <a:buClr>
                <a:schemeClr val="tx2"/>
              </a:buClr>
              <a:buFont typeface="Symbol" pitchFamily="18" charset="2"/>
              <a:buNone/>
              <a:defRPr lang="en-US" sz="2000">
                <a:latin typeface="Arial" pitchFamily="34" charset="0"/>
                <a:cs typeface="Arial" pitchFamily="34" charset="0"/>
              </a:defRPr>
            </a:lvl1pPr>
            <a:lvl2pPr marL="503238" indent="-250825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>
                <a:latin typeface="Arial" pitchFamily="34" charset="0"/>
                <a:cs typeface="Arial" pitchFamily="34" charset="0"/>
              </a:defRPr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>
                <a:latin typeface="Arial" pitchFamily="34" charset="0"/>
                <a:cs typeface="Arial" pitchFamily="34" charset="0"/>
              </a:defRPr>
            </a:lvl3pPr>
            <a:lvl4pPr marL="981075" indent="-239713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>
                <a:latin typeface="Arial" pitchFamily="34" charset="0"/>
                <a:cs typeface="Arial" pitchFamily="34" charset="0"/>
              </a:defRPr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>
                <a:latin typeface="Arial" pitchFamily="34" charset="0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Magnus Hansson, Global Virtual and Physical Testing Technology, GOT</a:t>
            </a:r>
          </a:p>
          <a:p>
            <a:r>
              <a:rPr lang="en-US" dirty="0" smtClean="0"/>
              <a:t>Therese Willforss, Rig and Testing Technology , GOT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2548" y="5128279"/>
            <a:ext cx="7625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02548" y="3202821"/>
            <a:ext cx="87414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Developing the RDM Application, Communication and related hardware: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Logger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COM Gateway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Maintaining and supports local installations worldwide (BLR, GOT, GSO, CUR, LYS, (AGO))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System operation managed by Volvo Group IT</a:t>
            </a:r>
          </a:p>
        </p:txBody>
      </p:sp>
    </p:spTree>
    <p:extLst>
      <p:ext uri="{BB962C8B-B14F-4D97-AF65-F5344CB8AC3E}">
        <p14:creationId xmlns:p14="http://schemas.microsoft.com/office/powerpoint/2010/main" val="40509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2194606" y="337048"/>
            <a:ext cx="3750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>
                <a:hlinkClick r:id="rId2"/>
              </a:rPr>
              <a:t>http://</a:t>
            </a:r>
            <a:r>
              <a:rPr lang="sv-SE" sz="2400" b="1" dirty="0" smtClean="0">
                <a:hlinkClick r:id="rId2"/>
              </a:rPr>
              <a:t>rdm.srv.volvo.com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06" y="798713"/>
            <a:ext cx="3999633" cy="2276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data:image/jpeg;base64,/9j/4AAQSkZJRgABAQAAAQABAAD/2wCEAAkGBxIQEBQQDxAQDxUQEA8QFRAQEBASDw8QFxUWFhQWFBUYHCggGBwlHBQUITEhJSkrLi4uGB8zODMsQygtLisBCgoKDg0OGxAQGywkICQsLCwsLCwsLCwuLCwsLCwsLCwsLCwsLCwsLCwsLCwsLCwsLCwsLC8sLCwsLCwsLCwsLP/AABEIANgA6QMBEQACEQEDEQH/xAAcAAABBQEBAQAAAAAAAAAAAAAAAgMEBQYBBwj/xABLEAABAwIBBwQMCwcDBQAAAAABAAIDBBEhBQYSMUFRYRMycYEHIkJSU2KRlKGxwdMUFUNUcoKSk6LR0hYjM2NzsuEXNEQkdIOj8P/EABsBAQACAwEBAAAAAAAAAAAAAAAEBQECAwYH/8QAPBEAAgECAgYIBQQBBAEFAAAAAAECAwQRMQUSIUFRYRRxgZGhsdHwExUiMsEGQlLh8SMzcqKSNGKCsuL/2gAMAwEAAhEDEQA/APcUAIAQAgBACAEAIAQAgBACAEAIAQAgBACAEAiSVrecQFyqVqdNfW0jKi3kRJcpNGoF3oCra2mKUfsTfh/fgdo0G8yHLlR+yzegXPpVXW01Wf24L3z9DvG2jvIklc863u6jb1Ktq6Sryzm+/DyO8aEVuI75ydZJ6SVDncylm2+07KmkI5Qrl8WSyNtRDjKuRup7h1m3kXanf3NN4xnLvx8HsNXRg80ifS5acMJBpDvgLEdI1FXNn+oZxajcLFcVn2rJ9mBGqWSe2BdxyBwDmm4OohespVYVYKcHinvK6UXF4MUtzAIAQAgBACAEAIAQAgBACAEAIAQAUBV1WcVHEdF9VAHd4JWuk+wDf0LpGjUltUWaOrCObRFdndTdz8Jk+hR1ZH2tC3pXRW1Tl3r1Obuaa3+DEHO6HwNX5u4etOiz5d5r0ulxJ1LllkjdJscrdlpGaBPUcVVXN/RovVT1ny2rvy8yZCDkscusRNXOO3R4D81T19J1ZZPBcvX/AAd40kQZJlUVK+O0kRpkd8qhzrHeNMaLiVwc2zqopAGk8eCwouTwzYxSJUWTZHamEcXWb68VY0dEXdTKDXXs89vgcZXNNbyS3Ir9rmDrJ9inQ/Ttw/ulFd7/AAji72G5MHZFfscw9ZHsSf6duF9sovvX4YV7DemQ6ijfHzmkcdY8qq7mwr2/+5HBcc13+pIhWhP7WSMkVfJv0TzXm30XbCp2hr929X4Un9Mn3Pc+3J9+45XVLXjrLNGiXtyqBACAEAIAQAgBACAEAIAQAgKfKWckELjGC6eVuuGAB72/TNw2P65C7U6E57d3F+9vYcaleEM2Z2tzmqX4NMdKN0YFRP8AbdaNp6A/pU2nZLft8P78israVS2R9f68ykqncr/F06j/ALmR8rfu8Ix1NUuFGMcvD3j4ldUv6s/fteBxsrmizDyY72MCNvkbYLpqR4EZ1pvf+CTS5MkmxNwO+dck9AVNf6etbRuEfrnwW7reS6tr5FjaaKr3P1S+mPF7+pb/AAXMv6DJMcWIbc987F3Vu6l5G80pdXn+7LCP8VsXbvfb3I9JbWFvbfYsZcXn/XYTHyWVXOqorBE6MGyPJKoVSuSI0xkuJUZycjskkMVNSyMXkcBw1k9A1lTLLRtzeS1aEHLi9y629nZmRrm9o26xqyw831LMboMt02kfhHKRtBwlsDCR45aS6P6waOK9TQ/Sbgk68sX/ABjs8c32YFatM06myGzr97O02lGI9EOh0C1wBDmEEOG8OGtWlG1pUFq04qPZ5mJVJT2t4j67GoIAQHHNBFiLg7DqKxKKksJLFGU8NqM9lWi5N12812rxTuXiNL6OVtPWh9ksuT4enbwLS2ra6weaLqgm042uOu1j0jA+per0fcOvbQqPPDb1rY/Er60NSbRIU05AgBACAEAIAQAgBACAgZWyvFTNBlcbvNmRMBdLK7cxgxPTqG0hbwpym8EaTqRgsZGOyplqaouHuMEZ/wCPA+z3D+dO3H6sdh4xVnRtIx2vb73L17ikudKfth77fTvKxtg0MaGsaNTGANYOobeOtTFFIp51ZTzZxbGguGBzzZov6h0qJe31Czp/ErywW7i+SW/3iSLW0rXM9SksfJdb98i6oMktbi7tjx1DoC8Jf6fub1uFL6IcvufW93Uu1s9dZ6HoW2Eqn1S8F1L8vswLYNDVUxjGmiybchqSZcKtc6wpkZ0l1BlUcsiRGCQ1K9rBpPIA3ldLa0rXNT4dKLlLgvzuS5vYaV7inRhr1Gkinrcsk4RDRHfHndQ2L3mjf0lTp4Tu3rP+Ky7Xm/BdZ5W9/UE5/TbrBcXn2Ld249hTyEk3JJJ2k3JXsKdOFOKhBJJZJbEuw89Kcpy1pPFvexAJBuCQRtBsR1rYJ4bUP5PylLTO04XmIk3cGgGKQ/zIrhrvpDRd4y4VbeFRbffb7ROoXs6bN3kDO6OctjmAglcdFvbXhmdujeQLO8RwDt1wLqqrWsqe1bUXVC6hVXM0qjEoEAICJlWPSidwGl5P8XVbpekqlnPkse7b5He3lq1EMZBd+7I3PPqB/NRP09Ju2kuEn5J/k6Xi+tPkWSvSICAEAIAQAgBACAEBQZwZxciTDAGyTWBcXX5GmadTpSMSTsYMXcBipNC3dTa8vPq9SLc3UKK25mNe8lznlzpHvwfM+3KPHe4YMYNjG4dJxVtTpKCw9++Z5q4u51nyELqRAQEyjoC/E4D0lea0v+o6Vo3So/XU8I9fF8l2tF7o3QtS5wqVfph4vq4Ln3cS+paUNFgLBeGnKtdVHVrycpcX5LguSPWwhToQ+HSWC995JLgNS2lOMFgjCTlmRpZlBq1yTCmMa1FeMtrO2xEOsyg1mDe2d+EdP5L1Gif01Wu8Klb6If8AZ9S3Lm+xMotI6cpW+MKf1T8F1v8AC7cCkqJXPN3m/qHQF9DtLKhaU/h0IqK8Xzbzb6zx9xc1bievVli/LqW4YIUo4CCEMiCENhtwWTIy8axYEEWLSAWuG4g61hrE6Qk4vFGpzZzxdDaKpc6SIapHEulgHjHXJHx5zdukLkV1xZ/uh7993UXNrfY/TM9EjeHAOaQ4OAIcCCHA4ggjWFV5FqKQDFd/Cf8A03+oqJpD/wBLV/4y8mdKX+5HrRDyAP3bvp+wKq/Tq/0J/wDL8IkXn3rqLNegIYIAQAgBACAEAIDN5zZeMZNPTuAlLQZJbBzaWM6jbupHY6Les4DGVb2/xHi8vP8AriQ7u6jRjzMgAANFt7XLu2Jc97zznvccXOO0lXEYqJ5etWlVlizi2OJ0C+AxWspRhFyk8Es2zaMXJpRWLZaUOTtr8Tu2Dp3rwOmP1LOs3Qs3hHfPe/8AjwXPN8t/r9GaDjSwq3KxlujuXXxfguZdQw21rztG3UViy8qVMchUkll0qVVFYI1jBsiSSXVdUqt5EqMMBtxAF3GwG0rNC3qV6ip005SeSXvxyW8xVrQpQc5vBLeVdXlAuwZdo390fyX0TQ/6apW2FW4wlPh+2Pq+b2Lct54vSWnalfGnRxjHjvfovHjwIBC9UUCEEIZGyFkyIIQyNuCGRDghsNvasmUR3i2IwttGsIbpl/mlnQaR3JykmAkkj5udZewd5tcwaucNoMC6tdb6o5lvZ3mH0zPUWPDgHNIIIBBBuCDqIKqC4I2VX2hdxAb5TZVul6mpZz57O94He3WNRCMjMtCPGLj6bexctBw1bOL4tvxw8kbXTxqE5W5GBACAEAIAQAgKfOXLHwaMNj0XTTaTY2u5rbc+R/iNBud5IGshdqFL4kuW84XFZUoazMJa2F3Ou4vc93PlkPOe/ifIAABgFdwgoo8nXryqyxZxbnAXHGXGwF1xuLinQpupUeCW860aM601CCxbLmhog3id/wCS+Z6Y03V0jL4cNlNbuPN/hfnL3WjdF07KOvLbPjw5L1LSKK2JUKlRUViybObexHJZVrVrYGYUyK991Xzm5PYSoxSGZ5mxi7uobSp+jdF176pqUl1yeS6+fBZvqxZDvr+laQ1qj6lvfviU1TUukNzgNjRqC+oaN0VQsKerSWLecnm/Rcl4vaeCvtIVryetPJZJZL1fPyyGVZEEEBwhDI2QhkQQsmw24IZG3BDIghZMjMjUNkRni2rC3oQ6JmvzAzj5Nwo5j2jzaEnVFIfk/ouPN3HtdrQKy9tv3x7ffvzLqxusfokbHL0uDWDaS72D1nyLw/6irfTCks28fwu/HwPQWcdrkWVPHosa3vWgehX9tS+DRjT4JLuIk5a0mxxdjUEAIAQAgBANVVQyJjpJHBjI2ue5x1NaBckrKTbwRhvBYs83q6t80jp5AWultZh1wwjGOLpx0neMbdyFd29JQjh798OXWeX0hdOrPBZe/f8AgYUgrhyKIuNgo11dU7am6lR4JZ+/xvO9vbzrzUILFsuqKkDRx3r5fpTStXSVXhBZL8vn5d7fvdH6Pp2UOMnm/wALl5+VnHGALlcqdJQWLO85uT2CJpVyrVjeFMik3VfKTmySkokerqxGLa3HUPaVe6G0HVv5a3201nLjyjxfPJeBU6T0rTs44ZzeS/L5efiUXwh00hZEySpkGBZE3S0Nwe42bH9YhfTKFGhZ0lTppRivePFvizxjhc3lR1JYtvf7yRa02atbJi409MNzi+eQdLW6LR1OK5yv4LJN+BNp6Hk/vkTG5kTd1Wtv4tKAPIZD61yekH/Hx/okLQ9Pe2My5m1TcWVNPLua+CSL8TXu/tW60gt8TnPQy/bIqK6jqKfGpp3saNc0R5aAcSWjSaOLmgKTTuac8mQK2ja1PbhiuQw1wcA5pDgRcEEEEcCF3IOWxiXBDI24LJkbcEMiHBDYacFkyR5GoboiyD/65HpGrpRrHYdIScXij0bNDKbq0t5U6UkAaJDhdzQO0fbxtvjB42LwWktF1PmsJvbBrFctXd3tPqZ66yu4ztXxy795tlbmgIAQAgBACAEBkM9a/SeylbzWhtRNxxPIRnpc1zyN0Vu6U6ypYvWfvj75lbpK4+HDVWb9++ozZKtjzAuKMuK4V68KMHKTwS2t8DrRoyqyUYrHHxLuipNEcV8v0tpSppGrgtlNZLjzfPhw7z3ujrCFnTxe2bzfDkuXn3FnGwNGK4U6agsWSJTcmNTSrjWrHSnTIxN1AbcmSUsCHlGvbE04gEC5JPasG8r02g9ASvWqtXZTXfLkuXF9i27VR6V0urb/AE6e2o/Dr58F2vm3kPN2Ss/fVJfDA7FsYJZPUjvnnXGw7AO2Pi7fd1LiFCKpUUkls2ZLqKO10e5v4tfa3t/ybmio44WCOGNkTG6mMaGtHUFXyk5PFsuYxUVgh9amQQAgBAZjLmaDJNKWk0aeU3JFj8HnP8xg1E9+3HfpalLoXcobJbUQbqxp1ljk+JjDpBzo5GGKSM2fG62k07CDqc07HDAq3hNTWtHI83Wozoy1ZiXBbnIbcENhtwQyNuWTIzIEN0RZAhuiXm3lg0VUyYntOZKNhhdbSP1SA76pG1cLmj8SGG8m2db4c9uTPbAVQHoDqAEAIAQAgEyyBrS5xADQXEnUAMSSgPL3VBlLpnXDqh5mIOtrXACJp+jGIx06W9X1GnqRw9+8Tyd/W+JVZ2Nl1tUqaqIsIaxc0FJbE6/UvmunNLO9qfBpP/TTz/k+PUt3HPge40Vo9W0PiVF9b8F68e7jjaxs0RdV9KmoLFk+c3Jjc0q4Vqx0p0yNrUF4yZJyIldWaHat539v+V6rQGgHdtVqywprJfy//PF78lva8/pfS6tl8Kl9/wD9f74LtfBs5r5H+GSmaUaUELyGtOIqKhpxLt7GHyuv3uPubqsqUVThs2bty4L3kUujbRyfxqm18/M9BVWXgIAQAgBACAEBQZ2ZA+FMEkQDaiEExuOAkbrdE8967fsNjvBk21d0pcnmRbu1jXhg89xgIpA9ocARrBa4Wc1wNnNcNhBBBG8K7TxPKSi4ycXmDlkwNuQyNuQ2GZAsmyI0gQ3RFkCybpnq3Y5ypy9E1jjd9M7kHX1loAMZ+wWi+8FUV5T1Kj57T0VpV+JTXLYalRSSCAEAIAQGfz4qLUvJX/3UjKc/0zd03/qZIpFrHWqLlt9PHAjXdTUpNmOA0jfebq4lJQR5JJzeLLTJ9LftiOj814j9RaVe20pPa/ufBfx7d/LZv2eq0No9bLioti+1fns3d/Auoo7C5Xm6NJQWLL2c3J4IRNKuVasb06ZF1qA25MlZEWvrNAaLecfwjevT6A0E72Xxaq/01/2fBcuL7FtxwodL6WVrH4dP73/1XHr4LtfOhqA91o4z+8me2JhONnvNtI79EXcfolfSXq04bFgksurceNoU3XqpPe9p6hk6iZTxMhiFmRMaxo22A1k7SdZO8qgnJyk5PeewjFRSSJC1NgQAgBACAEAIAQHnWeFByFZptFmVbS+2xtQywf0aTS13S152q3sautDVe7yKHS1DCSqLfsZTuU4pxtyGRtyGw09ZMkaQIboiyBZOiNJ2Mq/kq4xE4VMRFt8sd3t/CZfIFA0hDGmpcCz0dPCbjxPWVTlwCAEAIAQGLz1m0qmKMHCKCSQjxpHBjD9mOYdasLJJJyfv3sKnSsvoUFv9+pX0VNpG2wa1A0xpPolHWX3vZFc+PUvRbyPoyx6RUwf2ra/TrZfwRWC8FSpttzntb2t8WewnJJasQmlWtaqZpwIhN1XNubJaWCI9bVCMWGLjqG7iVf6D0LK/qYy2U45vj/7Vz4vcubRT6W0mrSGEds3kuHN/ji+0pHOJNziTtX1GnTjTioQWCWxJbkeBnOU5OUni3myfmrBymUIyRcQQTTdEji2Jn4XSqNfSwp4cWW2h6eNRy4I9EVOeiBACAEAIAQAgBACAzXZAp9KkElrmCeCQcAXck/8ABI/yKVZz1aq5kO/p69CSMO5XZ5UbchkbchkbcsmxGkQ3RGkWTdBkyr5Cpgmvbkp4nE+JpBr/AMJcudaOtTa5Em3nq1Is97XnD0YIAQAgBAYPLZ062cjEjkIfss5QDyzlSqdWMKOvJ4JYvs3+RT38XOqoR2vL33llQ02iPSeleDuriV7XdaWWSXBerzZ6K2oRtqSprPe+L95D8sllGq1ElgjvCGJCe66rJycmTIrBDVTOI23OvYN5VnorRlS/rqlDYltk+C9XuX4TIOkL6FpSc5bXuXF+nEo5JC4lzjclfWLa2p21KNKksIrL3xe9nzutWnWqOpUeLfvuELuchVLI+KR0sU80LnMbGeTbTuBa0uI/iRuti46lyq0lUzXn+GTbW8dBPDeTPjeq+fVX3dB7hceh0+C8fUlfNqnvD0D43qvn1V93Qe4TodPgvH1Hzap7w9A+N6r59Vfd0HuE6HT4Lx9R82qe8PQPjeq+fVX3dB7hOh0+C8fUfNqnvD0D43qvn1V93Qe4TodPgvH1Hzap7w9A+N6r59Vfd0HuE6HT4Lx9R82qe8PQPjeq+fVX3dB7hOh0+C8fUfNqnvD0D43qvn1V93Qe4TodPgvH1Hzap7w9DhyxVfPqr7ug9wnQ6fBePqPm1T3h6EesyhPKx0ctXUvY8Wc3QohcdIhBHUsxtYReKS8fUPSc5LB/j0IT1LKwachkbchkbcsmxHkQ2RFkWToiFVtu1w3tI9CG6N1/qGO/9KqehvgXfSo8T05VxOBACAQ8rlOW4yjIw0+lU1EhGuodbjZjGE/gt5VU6Wu3KEbaHXLzS/L7DFvbr4rry6l+X+O8nvdYWVFOSgsEWEVrPEhyvuqurUbeBLhHAQ5waC44AYrra21SvUjSpLGUti98Fm+RpXrwo03Um8EiiqpzI7SPUNwX1vRmjqdhQVKG15yfF8fRbkfOr69nd1nUlluXBe8/8DKsCECAEAIAQAgBACAEAIAQCXIZEOQ2GysmRtyGRtyGRtyybEeRDdEWRZN0RZEN0UmitCSfUC82egBAccVrJ4IEeaTRBJ2ekqFXqqnBze46Rji8CocdZOskk9a8zOb2ylmyUljsREmkVbWqkunAaaFHit7OrZUZSqtM6I5rfxHevp36c0P0Ol8aqv8AUkv/ABjw63m+xbjwemtJdJqfDpv6I+L49S3d/AhL0pRggBACAEAIAQAgBACAEAFDIhxQyNkoZEOWTI25DI25DYbcsmSPIhuiLIVk3RGkKG6Ka65kk+nl5w9ACAaeVHnLFmyIFdJjbdienYqXSFbFqHDb2nemismkVBXqkynAi61A+54knJEPKlVojQGtwx4NXrv0xonpFXpNRfRB7OcvSOfXhzPO6d0j8Gn8GD+qWfJery7+RUL6MeJBACAEAqjpp55XxU8cbzHHHI4ySmPB5eAB2pvzCuNWtGlhrbyba2UrhNxeRO/Zyv8AAU/nR92uPTqXMlfJ6vFB+zlf4Cn86Pu06dS5j5PV4oP2cr/AU/nR92nTqXMfJ6vFB+zlf4Cn86Pu06dS5j5PV4oP2cr/AAFP50fdp06lzHyerxQfs5X+Ap/Oj7tOnUuY+T1eKD9nK/wFP50fdp06lzHyerxRw5t1/gafzo+7Tp1LmPk9XihJzar/AANP5yfdp06lzM/KKvFHDmxX+Bp/OT7tZ6dS5mflFXihJzWr/A0/nLvdp06lzHymrxQk5p1/gqfzl3u06dS5mflNXihJzRr/AAVP5y73adOpczPyqrxQl2Z9f4Kn84d7tOn0uY+V1eKGnZlV5+Tp/OHe7Tp9LmbfLKvFDTsxK89xT/fu/Qs9Ppczb5bV4oaf2P8AKB7mn+/d+hOn0uZstH1OKI/+llb38H23fkten0+DOnQZ8UezqnLUS8rSbwRlDL3WF9yiVJqMXJ7jZLEpqiW9yvK3FZybbJtOBAe65VTUlrPAmxWCETyiNpcdg8p2BS7GzqXdeNCnm/Bb2+pehHurmFvSlVnkvHgu0zkkpc4uOsm6+wW1tTtqUaNNYRisF69bzfM+b16061R1J5v34ZACu5xFIAQwCAtczJdGvLfDUrvtRSNIHklceoqDfxxgnzLvQ0/qlE36qS/BACAEAIAQAgBACAEAIAQAgBACAEAIAQAgGnlR6ksWbIg5QksLb/UqjSVbVgo8fwd6UcWU8z15etULCnEaaFHijq2UeWqvSfoA4M18Xf4/NfSf0to34FDpM19U8uUd3/ln1YHitPXvxavwY5Rz5y/rLrxK8FerKAUCsGBYKGBQKGDt0BxlXyEsVTsp5Q99vAuBZL02Y4utvaFyrU9eDiTLCt8Ksm8sj1RpuLjEHG41EKgPWnUAIAQAgBACAEAIAQAgBACAEAIAQAgBAccVrJ4LEDBURm6KfKEt3HhgvL6Sra1V8tnvtJ1GGwriblUjesyatiH6eldKSxh0SWu7a1w3DA2242Vjo616TXjTeWb6ln35dpwr1NSDe/cYOCRxHbizwXNeDrbK0lrwehwK+xxwwWrluPm9WDjNqWeI8CsnMWChgUChg6HLAFByGDt0Bq8xcq9p8DkPbQtvEScZKcEADpZcNPDQO1VF5R1Zayyfn/Z6nR9yqtPB5o1ihE8EAIAQAgBACAEBhs78uF8vIwySMZASJHRSOjdLPb+GHtN9FgN3W7otGwqxtLfFa0ln7/x2lZfXfw/pjmZ45Rk8NV+e1X6lM6NDgu5Fb0+r7bEnKcnhqrz2q/Us9GhwXcjPT6vtsbdlaXw1V57VfqTo0OC7kZ6dV9tjTstS+GqvPar9SdGhwXcjbptT22NOy/MPlarz2q/UnRYcF3Iyryp7bGXZxz+FqfPar9Sz0WHBdyNulz9tm/7GjppYZKmaSZ7ZZNCNsk0koayO4c5umTYl5cPqBVl4oxkoxWRZ2jlKOtJ5mxUMliJSuNV7jKGJHWBO4EqJVmoRcnuWJ0isXgZyd68PXqN5lrTiIaFxijo2X+RYNFmmdb/7Rq9q9noK2+HRdV5y8ll37X3FXdzxlq8DC565O+D1nKAfu6saY3NqGgB4+s0Nd0h69nY1daGo815HmNKUMJKot+ZTAqcVAoFDAsOQHQUMCroDt0MAHEFrmuLHMcHskbbSjeLi4vrwJBBwIJB1rScFNYM7UK0qU9ZG+zdzibU/u5NGOcNuWA9pK0a3wk85u8a23sdhNLXt5U3yPU29zGtHFF6o5IBACAEAIAQGTzmzmtpQUr+2B0Zahti2A7WR7HS8NTdbtgMy3tnN4yy8/wCvPcQrq7jSWCe334mGc4YBo0Q0WAuTYa8ScSSSSScSSSriMcEecnNzlixBK2NRp7kMoYe5DZIYe5ZN0R3uQ3QimpnzysgixfM8Rt3AnW48ALk8AVrOahFye460oOclFHvuTaJlPDHBGLNiY1g3kAWueJ1rzk5OUnJ7z0UYqKSRJWpsMyHFRqj+o2RDyi+0Z42CqtJ1NS3lzwRIoLGaKBxuV42TxZaLYh2GPSIaO6IHlXejSdWcacc20u80nLVTbNUxoAAGoAAdAX0eEFCKjHJLBFK3i8WVucmSBWU7obhrsHxvPyczcWO6Nh3gkbV3o1XTmpI41qSqwcGeVMccQ9pY5rix7DrY9ps5p6D5VfpqSxR5SpTcJOMs0LDlk0FAoYFByGDocgO6SA7pIYAm9r7CHAglrmuGpzXCxa4bwQVrKKktp0p1ZU3jE0WSs7ZogGzD4U0d1dkdUBxvaOTpuw8Cq+rZLOOzy9fMu6Gk4tYT9++w0lLnTSPIaZ2wuPydQDBITwEltLpFwoUqFSO7u2llGtTlky3jkDhdpDhvBBC4nURPUMjF5HsYN73Bo9Kyk3kG8Cmqc7qVt+Se6qIvhTN5RvXJ/Db9ZwXaNtUeaw6/eJwlc047+4y2WM5Zp7tLhBGcORgeTI8fzJxaw8WP7an0bNR2vb1+nr3FXcaSx2Q99vp3lC5+AAAaGizWtADGDc0DUpySRUym5vFjZK2MDbnoZwGXuQ2SGHuWTZIYe5DdIjvchskehdirIPOr5Rzg6OAHvO7k6yNEcAd6qr+vi/hrtLexo4LXfYejqtLEEAw4qHJ7TdFbll3atG8k+Qf5VDpueFKK5+S/smWq+plO1eYiWDLLIsd5b960nr1D1lX2g6Ovdaz/AGpvty/LId1LCGHEv17MrAQGE7IGQy0mvhGoAVDQNbALNmHFoFneLY9zjY2Vxg/hy7Cs0ha68fiRzRj2vVqUGAsFAKDlgwd0kMHdJAd0kAaSALoBbZ3AWDjbvdbT0g4LDinmjaM5RyYwYYibmCnJ3/B4QfKGrGp197Oirz9oGMjabshp2He2nhDvLo3TUXPvYdefHwHJZ3O5zi62wk2HQNiyopZGkpSlmxolbGokuQyNOehtgNOehskMvesm2Aw96GyQw9yGyRaZq5AdlCoEQuImWdM8dyzY0HvnWIG4XOxR7muqUMd+4l21B1Zcke4wQtY1rGNDWsaGta0Wa1oFgANwAVC228WXiSSwQtYMggI5UJnQqcuHmfW9i81p97af/wAvwTrNZ9hWtVFEmMusgNwefoj1/mvVfp2GypPqXdi/yV148kWy9KQgQHCEB5Znfm4aF/KxD/pnu2f8V5PNP8snUdhw3K4tLn4i1JZ+ZR31nqv4kMt5RtkU4q8BwSIYwFB6GMDukgO3QwdugC6A5dAF0MnC5AJL0M4CHPQzgNOehnAbc9DbAac9ZM4DLnobJDL3obJD+Scmy1czYIG3c7Ek8yJm17zsA9JsAudWrGnHWkdqNKVSWqj27N7IkdFA2CLG3bPeedLIec53k6gANioKtWVSWsy+pU1Tjqos1zOgIAQEcqFLM6IqsuDBh4uHq/Jec0/HZTl1ry9CdZvNFY1UMSWy7yCe1cPGB9H+F6z9PNfDmua8v6K68zRar0RDBACARNE17Sx7Q9rgWua4Atc0ixBB1hZTaeKDWOxnludmab6K80AdJTayMXSUo47XR+NrG3ere2u1P6Z5+ZS3djq4zhlwM62VTiswFiRDGAoSIYwFCRDGB3lEGAcogwDlEGBwyIMBJkQzgIMiGcBBehnAbc9ZM4DbnobYDTnoZwGnPQ2wJmRMjzVsvI07bkWL5Dfk4Wna8+oaz5SOVatGlHGR3o0ZVXgj2fNrN6Ggi5OIaTnWMkrgNOV+87gNg1Dyk0datKrLFl3RoxpRwRbridQQAgBAMyDFRaiwkbogZWi0oye9Id1aj61TaYo/Etm1+14+vgyVaywqdZSNXlIlgyyyNPoyaJ1PFvrDV7VeaDuFSuNR5SWHasvz4ES6hrQx4F8vZFaCAEAIAQGDzmzBDiZqDRjcbl1MTowvO0xn5N3DmnhiVYW964/TPauJX3NjGf1Q2M8/ma+N5jlY+J7dccg0XjjbaOIuCrWMoyWMXiU86UoPCSOCRbHPAVyiDA7yiDAOUWDGAcosmcDnKIMDhkQYCDIhnAQXoZwEF6GcBtz0NsBt77Yk2G8rJnA1WbGYs9XaSbSpYTjdwtPKPEaR2o8Z3UDrUGvexhsjtfgTqFnKe2WxeJ6vkrJkVLEIaeMRsbsGsna5xOLid5VROcpvGTLaEIwWESYtDYEAIAQAgEvbdaTjrIymMObsPQoco47GbplBWUpjd4p1H2dK8Ze2UrWph+15P8da8cy1pVVUXMZBUVM3aLqiyqCNGTA99sPTuXqrDTcHFQuNj/lufXwfh1ZFfVtWnjDuLJjw4XaQeIIIV/CpCosYNNctpEaazFLcwNSVDG85zR0kXXCrdUaX3zS62jeNOUskQ5srsHNu/wBA8pVXX09bw/205PuXe/wmd42k3nsK+fKcj8B2t9jecevX5FSXGmbqu9WP047o59+fdgSoW0I7Xt6yPPm2Kptqhg0dYLr8o072kYtPWFYaIttI0Z/EhLUTzT249cfy8GR7ro9SOrJa347TL5a7HU8d3UkgqW+DkLWTjgHcx/Xo9a95S0gnsmsPfviedq6OecGY6rjfC7QnjfC7vZWlhP0b4OHEXU+E4zWMXiQJ0pQeEkI5RbHPA7yiDA5yiDADIgwEmRDOAkyIZwEl6yMBBfiBtJsBtJ3AbVgykaPI2ZNbU2PJ/BmH5SoBa63ixc49eiOKi1b2nDLa+RMpWdSeexHoebuY1LSESEGolGPKygWYf5bNTenE8VWVrupU2ZIsaVrCntzZqFFJIIAQAgBACAEAIDjm3WsoKWZlMZlgDhYgOB2FRqtqqkXGSTT3G8ZtPFFXUZIOuM/Vd7CvO3OgZp40X2P19e8mQu1+4hPo5G62O6hf1KrqWF1T+6m+xY+WJIVWm8mhHJO7132SuPwKqeOpLH/i/Q21o8ULEEju4kPS11vSuqt7qps1JvrT/Ow116a3oeiyXKe5DfpEey6l0tCXc/2qPW/TE5yuqa34k2HIo7txPBuA8qtKH6egttWbfJbF+X5HCV4/2osIKZjOY0DjtPXrV1b2lC3WFKKXn35kWdSU/uY6pJoCAaqaZkrSyVjJGnWx7WuaekHBZUmnijDSawZmModjyhluWMkpidsEha3qY67B1BSoXtWO/HrI07OlLdh1FDVdi53yNYCNjZYbn7TXD+1SI6R/lEjy0cv2yKyXsb145rqV44SytPkMftXZaQp70/facno+puaI57H2UPBwn/zj9K26fS5mvQKvIWzsdZQOsUzfpTu9jCsPSFLmZVhU5E+m7F9Qf4tVBH/Tjkl9ZYuctIx3R9+J0jo975F1Q9jGlbjNLPPvbpNiYepg0vxKPPSFR5YI7xsKazxZqMl5CpqX/b08URtYua0coRxee2PWVFnVnP7niSoU4Q+1YFiuZuCAEAIAQAgBACAEB//Z"/>
          <p:cNvSpPr>
            <a:spLocks noChangeAspect="1" noChangeArrowheads="1"/>
          </p:cNvSpPr>
          <p:nvPr/>
        </p:nvSpPr>
        <p:spPr bwMode="auto">
          <a:xfrm>
            <a:off x="155575" y="-1790700"/>
            <a:ext cx="40386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222177"/>
            <a:ext cx="476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Web Browser information:</a:t>
            </a:r>
          </a:p>
        </p:txBody>
      </p:sp>
      <p:pic>
        <p:nvPicPr>
          <p:cNvPr id="3078" name="Picture 6" descr="http://cdn.array.se/files/2013/02/firefox-logo-full.jpe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04" y="3836462"/>
            <a:ext cx="757405" cy="72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69015" y="4562463"/>
            <a:ext cx="24613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Mozilla </a:t>
            </a:r>
            <a:r>
              <a:rPr lang="en-US" sz="1600" b="1" dirty="0" err="1" smtClean="0"/>
              <a:t>FireFox</a:t>
            </a:r>
            <a:endParaRPr lang="en-US" sz="1600" b="1" dirty="0" smtClean="0"/>
          </a:p>
          <a:p>
            <a:pPr algn="ctr"/>
            <a:r>
              <a:rPr lang="en-US" sz="1600" dirty="0" smtClean="0"/>
              <a:t> </a:t>
            </a:r>
          </a:p>
          <a:p>
            <a:pPr algn="ctr"/>
            <a:r>
              <a:rPr lang="en-US" sz="1400" b="1" u="sng" dirty="0" smtClean="0"/>
              <a:t>Recommended</a:t>
            </a:r>
            <a:endParaRPr lang="en-US" sz="1400" b="1" dirty="0" smtClean="0"/>
          </a:p>
          <a:p>
            <a:pPr algn="ctr"/>
            <a:r>
              <a:rPr lang="en-US" sz="1400" dirty="0"/>
              <a:t>Working fully with </a:t>
            </a:r>
            <a:r>
              <a:rPr lang="en-US" sz="1400" dirty="0" smtClean="0"/>
              <a:t>RDM.</a:t>
            </a:r>
          </a:p>
          <a:p>
            <a:pPr algn="ctr"/>
            <a:r>
              <a:rPr lang="en-US" sz="1400" dirty="0" smtClean="0"/>
              <a:t> Can be ordered via FAROS</a:t>
            </a:r>
          </a:p>
        </p:txBody>
      </p:sp>
      <p:sp>
        <p:nvSpPr>
          <p:cNvPr id="6" name="AutoShape 8" descr="data:image/jpeg;base64,/9j/4AAQSkZJRgABAQAAAQABAAD/2wCEAAkGBxITEhQUExQUFBUUFBQUFRQUFBQQFRAUFBQWFxQUFBQYHCggGBolHBQVITEhJSkrLi4uFx8zODMsNygtLisBCgoKDg0OGhAQGiwkIBwsLCwsLCwsLCwsLCwsLCwsLCwsLCwsLCwsLCwsLCwsLCwsLCwsLCwsLCwsKyssLCwsK//AABEIAOEA4AMBIgACEQEDEQH/xAAcAAABBQEBAQAAAAAAAAAAAAAAAQMEBQYCBwj/xABBEAABAwIDBQQGCAQFBQAAAAABAAIDBBEFITEGEkFRYRNxgZEHIjJSobEUI0JicqLB0TPh8PEVQ1OCkhZEg7LS/8QAGwEAAgMBAQEAAAAAAAAAAAAAAAQDBQYCAQf/xAAwEQACAgIBAwIEBAYDAAAAAAAAAQIDBBEhBRIxQVETIjJhFEJxoSMzQ2OR4QYVFv/aAAwDAQACEQMRAD8A9xQhCABCEIAEIQgAQkuk3kAKUiqcZ2mpab+NKxpOjL7zz3NGaxGL+lUZinhP45Tu+IYP1IXErYx8sapwr7voi/1PTVyXgam3ebLwmt25rpNZy0e7G1rB52J+KqZsRe83ke99/ee53wuoJZcV4RaVdAul9Ukj6JNVGNXt8XBcitiOkjD3OaV85hzPcaujIz3W+QPzXH4z7DH/AJ3+5+3+z6ObK06OB8Qu7r5sbMG5t9U82ksPmFPpdp6uL+HUyt6EiQeTwV0stPyiKz/j9iXyyTPoRdLxvC/SfVM/isjmHT6p1vC4+C2uD+kWhmsHP7BxytNZgv8Aj9n4qaN0H6lZf07Ip5lHj3Rr0JuOUOFwQQdCDcFd3UoiKhCEACEIQAIQhAAhCEACEIQAIQhAAkSErCbc7etpz2FNuyzuO6ftNiJ03rau6LmUlFbZJVVK2XbFGmx/aCnpGb80gbrut1e88mtGZXluM+kGtqd5tOx0MdzYsBfIRwu61mnuv3qHFhT5Hmare6WR3Am4b07ugyVvGA0WAAHADIeSTsucuF4NHi9Nrq+aa7n+xgZ2yXJeHbxzJdvbxPUnVdU1I+Q7rGlx6fqtFj2JN3TGLFx14hv81UYfXPhvucdbi+iVet8l7Dfb8qJbNmpLXc5oPLNyrain3HFpINuSnz4vM7Iut3C3xUGy8evQkhGf5hrdRup2yF4SjJauSxSLJC1B4RS1ISpDmptzUbPJIscB2mqqQ/UyEN4xu9eM9zfs+Fl6lsn6RYKm0c1oJjkAXXZIfuPIGfQ5968Xc1Nkc0xXfKJU5nTKbvTT9z6lui68P2N9IUtKWx1BdLBkN43fJCO/V46ar2ehro5mNkicHscLtc03BCehYp+DKZWHZjy1Lx7kpCQJVIKghCEACEIQAIQhACJCUpKxPpB2oMDRBAfr5chbMxtPHv1suZzUVtnFk1BbZS+knb10ZdTUxs8ZSy+4fcZ97meCyGwexE9Y8Tvc6OFrt4P+3M9pv6pI0uDcqxq9k4oxDLMHva0g1AYczc3y6ZgHivXqGtg7BkjHMEO6N1wIDA0adyWratbbHKepQ+ClStP1Z5rWs7Nzw7LcJBv0WZxLHCbtjyHF2hPcrH0jYvDNOPo8m+0j6ywIBcMgQbZ5LKNalrV2yaNjgNXVRm/U6F12kC7Yy/8AWqhLL0EKUBW9Hgj3Zu9UcuP8lasoIIxc2y1c8/uulHZDPIjEyzYyf6ulNO7kfIrQS7R0bMu1afwAv+SjjbCjv7Th/wCNy6+Exd50SkLEhatLDjVHLkJIzfg6zT+Zdz4NG7Nvq9RmD4Lx1skhlxZlly5qsa3C3x5nMcxnl15KAWrhrQzGSlyiO9qac1SnBMvC9Ry1siuC0WxW18tBIAbup3H6yPXdv9tnJ2lxxVC4Jh4UkJOL2hPIojdFxkfUGG18c8bZYnBzHgFpHEFSl4N6NdrjSTCGQ/USHj/lOPEdDxXu0bw4AjQ6Kxrs70Y3MxZY9na/HoOIQhSCgIQhAAkSpCUAQMbxJtPC+R5sGtJ8l5bg0odLLWVJ9Y+sC7SFrj6o/Fbhy71fbfVpkc2Ies0EEt/1HXsxh6F2vRpWEx2tzELTdrCS9wy7WU+27uGgVbkWdz0U+Xc5y0vCNFX7WREEMaX3FsxutIOt+JXn+L1D4sg530d7i4MuS2N51y6qdGnJ4GyMLHaH8p4FQV29kti1Nzqnse2PwNtUyd7vst3Ijw7TXe6gAAeKrCwtJaRYgkEciFW4bjNVh025vExX9aM+y9p4tPA6ZhOsxh0sz3yW9c3HAN4AeVk5dDvj3I3nQ+oKMuyT4kWlPCXEBouTwWooMOZEN51t61y46AcbX071xgtCI2bx9pwuT7ossPtjtQZnGKInsxkSMu0I4n7vRQV1uTL3NzFXHbLnHNtQCWU3rHTtCLj/AGjj3rJ1VU+V15pHPdyvvW8BkPBQ422H9Xd3ngOiejYToPLIK0qxN+EZHK6nOTfOkdBw90eJ/RKZOjfM/sn46Erv6AefwTywZexVS6hyRCGn7Pkb/BSqDEp4DeGQ24s1B72lNSUTgo5JBzH7juOqgtwmhmjqMk+Gb7BtsoZRaa0ThqSfUd48O4pjE56QkmOeIHi3euD3LB1MO8C4XNtSMvB37qTszSsnmbA5jnGU2Y5hs9jreRHeq6eOlyy+p6zKPoXT8Ri98eGaZdiMfP4KwxD0UYgx31be0bbXea0joQXKqn9H2Ks/7aR34Sx3yclP4G9d6/yN/wDdzf5TsVTDo4fJI7PT4ZqrqsErof4lPM0czGSPMJimrragju/ZSKpNbi9k0Oqxl9SLVwXtXom2nM0PYSG8keQJ1c0aLxWnqWv5H4HzV9spUmCpZIx1uBBNsjpnxzt5le1twke5dUMmppefQ+kEqiYdViWNrxo4XUoJ9MyUk4vTFQhC9PAUPE59yMnjoO8qWqHaGfMDkCSo7ZdsWyG+fbBs892hr910so/yR2TOs7x6zv8Aa0/mKxDSr3bKWz2RD7O9I/q+Ul3wAVBGVUsopEpikxKIwqVCo2RM5xPDG1DN05OGbHe6evRUmB4QZJ+zkFgzOToBoB0JtZamMq8fh5FIZ2NvII3ZD/MYL2vzI+V0zjXafa/A9gZbrmovwYDFNsd+k7JtxKTuPOfsN4g9cllYW7oucydB+q6pqcySBosN4noBqSbcLap+OPeNxpfLuGit8apN8F7l5k5pdzHKOlLjcq9paQLihgV9R011pMbHUY8mWy8l7IsVH0Tpoei0NJQdFLdhyZcorgrfiTfKMVNRqsrKMcVt6yhVFWU+q5lXGaJ6chp8mRYXwv325jQg5te06tcOITkVW2nnjqIL7hzLTqwn22X6cFMrYVU7uZbwdp0cNPNZ7Nx0tprhmjxb+4+m9m8VbVU7JAb3Fjbna9/EFSZG2Nl5b6DsXPrwE6ez4Zj9V6tVBfO+pY/Y2vYua2RJAs1jeylHUX7SBm8ftsaGP/5DXxWmeocyq6r7K3uMmhlJHkmN+jF7LuppN8DPcfZr/B2hVNgVFIatlPUbzN4lubbO3rHdGeViRa/Ve1yFV1XSRyW32B26Q5pIzaQQQWnUaK7x+sTa7blv7nalOP0PRpNkGNji7Jt7NzFyXGxPMrRBZbC3EEScC436Z/JahpV10jKdtbi/MX+whkr59+50hCFbi4hWRxV+893fbwH9lq5XWBPILE1T8iejj+qUynwkI50vlSPKcemL6iVx4vI8G5D5KGwqXjEJEjncHG9+p1UIFIlWSWlS4Sq9hUyBy4kiOSLBhXouHjdp2dIgfy3XmzHL0nDfWgZ1iaPy2Xlfk8h5Pn2AgGoeODXgdC9wb+pXWHtSFlm1TeLXN+EtiloStRhehbZH0I0lAxaTDY9FnMPK0eHSBaSP0mbyPqNXhsAVq6kFlT4fUgcVZOrMtVXWqXdwSVOPbyU+JwjNZTEo1qcRnvdZfEXp6jeuRZtd3Bm69ioKzLPkQfIq+r3qhrfZPcVXdQRe4XBqfRjKY8Ta0aEkeHD5r3+q0XgOwMN8XjA4Znwa2699qzkvnnWku5/oaSl70QXKHMVKcVCnKy0R8YeVHcnXFFNGXPFuBuellOj0u8EYRHYjiVew6BUWGggHvd5XKu6Y5LR9DnqTX2EL1yPISJVpxcj1p+rf+E/JYivPqO/C75LbYh/Df+E/JYqt9l3VrvkUllehW5/lGLmiBFiLg8FncQo+zdl7J06dFqLJmppw4EEXBSCeirT0ZQKTA9OVeGPZm31m8+I7wojCvXpnT0y+wul7UvANi2Nzx97d4LcbJ1O9A3mwlp/T5rzeCYjQ27jbJafYzENyQxk5P0/ENPguVwyNcMxW1GGdliFTDoJ2vczrv+u23+5pCzdG9es+lTBHSQsqoh9ZT+1bXcve/gc+5eVVoG8JG5MluejH/bZ+vir3Ct4X2LaL+JV+hdUE6vqOossnRvuMsiNQrSnqCFp8e5OJUZFDZsqWtUs1+WqyUVWnvpvVMtRZX/Cmi4q61UdZOm5qtVtRKSuZWRiieqhtkWumVc9u85rToXC/4Rm4+QKlVFh1PyUFpJuQLuf6kY4kXs4jv9nzVDmXKTL/ABKtHo3oXojLVz1JGTQQPxPN7eVl6/XPyAVH6PtnvoVGxhFpHfWSficNPBWVVLcr511a9Tk9epfUxGZHKDM5PyvUZsZcbBUsUODRVtR0+63qdf2XNLRBuZzPyUtTI5bOqEfr81bU3FVdIM/BWlNxV50X+ahO8eSoQtaLDFU27HDmD8lipxl/XFbojJYmtjsXDkSPik8tcJlfnR4TMfI2xI5EhIpOJR2kPXPz1UYKvZUs4LFXYjh4fmBZw/N0KtVy5q5PFwZJtwbHUKXBOQQRqDfyVjiOH7+bcnfPvVLm02ORGq9PWtnquAYo2ojzsTbde09Ry5FeY7bbKfQnuc1pdRzG5tmYH8LcrcOeik4Vib4Xh7D3jg4ciF6PheJw1UZBAc1ws+N1jrqCExTc62TUXODPn97XREZgtObJB7Lx+h6Kxpq4HXLqtvtH6OZI959FaSN2b6aQ30/0zz8QQvO6qk3HFp3oXjWOYFv/ABfbPxsryjM44HpQhatoumS8s052hWdtIPsk9W2cPNpUiGRwsTv3H2dx58zaysFnMXeJyWz5OeShz1QGnmok0khN3Dd/GQwDw1XWH4dLUPEcLHTvPBoO43qeJHU2CWuzXrl6QxVikZ797M33LnPi8+63916h6K9inPc2tqW2aLGnjOhyyeRyAOXmrHYv0XCNzZ64tkkFi2EZxx203ss7chl3r0aeoDRb4Dgst1HqcVFqJaU06OayewsNVVyPRLLfMplrS42Cx9tjslssox7UI1hcbD+ysoIg0WH90U8IaMvE807dEYg2IuHLtcLs8RIpRmrKn0VfSDJWUAyWh6LD59+wpcx1CRKtOLiLLY7DaQng4X+QK1SqNoKe7A73Tfw4qG+O4EGRDugzB4zDdu9xabHuVQtNUs56HIrOTxFji0/3HBVTRRyRyClXKUFcnGhSodbRNfrkeBUtC8AzE9M+M56cxouqSsfG4OY4tI4j5LSPYDqqypwlp9n1e7MI2eGiwfbQZCUWPvjTxHDvWglNJVttIyKYHmA4+eoXlstDI3hfu/ZNNkew5EtPi1dqbj4Z3Gbj4Zuqr0a4a8ksbJEfuSOI8nXVbX+jWiijfI+onDWNJN3N4eCpodoKlukrvE73zUDHdpiQI6kvla6zuza4RggHLe6ZaJiu2cpJbGqbbJyUdmSioHvPqtJucsiSc8r2X0VsPgcdDRxxm3aOG/K7i55zt3C4HgvPdisYNXO0MibFFGN9xycXW9lugtc5+C9HLi48T8VWdY6g65KqJoqKdrknz4hwb5qvfJddspnHopUVKB171mpSlN7bG0lHwRIadztch81PjiDRYLtF0RiDbYJELm6kQICUiAV3Ay5XUVtg3pE2FuQU9gyUWBufcpYWu6TV2193uIWPbFQhCtyME3MwOBB0IITiRAPkxFdTbrnMPD5cCqOvp98ffb+YLdbQUW8N8DNuvULK1cRPrDUfHoqy+vtkU2RT2yMxdKCptZTh13sGf2m8jzUBpSzQq0d3SJLouvDkW6VIkXh5oUtXDoAdbHvF11dKCjR5oiTU0bQXFrcszkFi8XbGXGR4BLtB04AdAtPjtVZjuTRc9TwCyeCUD6upYw57xz6C6cr1VBzkXfT8Zpdz8s9X9FGCiOl7RwG9Kd61vs8Fug1M0kAjY1jcg0Bo8E7vLHZFnxbHN+pexjpCoJXJQotHWhUl0XXJK6SPRSVyUl0Eo0AEqbTssFHpYr5qwgZcp7Ex5WTSXqQ2z1wSYW2CcCAlW0rgoRUV6CTewQhCkPAQhCAOXBZPFqLs3Zey7TkOi1pUerpg9pa7Q/BR2198dEN1SsieeVlOQd5mTuujuhVVNEHXLRuvHtMPHuWqrqRzHFrhlwPvBUuJUdxe1+RGo/kqyce16ZTzhp6ZRouuXgg56oBURFo7ugFchF0Hh2uo4i7IePRLSwOkcGNzJPl1K1dPhIY0NHieZ5qeivve2OYmP8SW34R5vtdT7kNuL3AeWa0Xor2f7NpnePWOTemQz8r+ah4tR/Sq5sTc2Q+qSMwXfa/bwK9HpKcRsaxujRb91XdVyv6cTSU16JASrglJdUGhg7SErglJvIA7JXDj/XejeTb3fMfNADpcuoY7lJDDdTmNACnqq7mcTnrwdRtVhG2wTFNFxPgOSkrWYGIqY9z8sSnLbFQhCsiMEIQgAQhCABcrpJdAEato2yNs4dx4hZWuoXRmxzB0dwK2d01PA14s4Ag8CorKlMgupU0ecV2HB2Y1VFUUjm8F6HiODObcsu4cuI/dUksIORCQnW0yssplHyZAFKM9MydAM7q7qsIBzaqnDcepaWr3ai+7a3bWL2RyX0LQLnLjwUcYbeiOEO6WjabPYP2LN5w9d2v3R7qk45VdjC94zdazB7z3ZNHmrCjmZK0PicyRhGTmODhZVeOQl8kTDo27z36D4XTWRNU0to0FEIrUYlZsphXZMLnZvdck83H2j8VoLpluQsNAl3ljZtzk5MslwOXQCm99ICuNMBy4SF6Gxkp5tLlmulBnnchloJ0T4pTYd4UuOIDguRMXG0Y3uZ+y3vPE9Am6cWU3pIhnajoWHyA5qXBBxd4DkimpbZk7zuZ4fhHBSlo8PAjV80vItKbYBKkui6stEYqEIXoAhCEANlyC5NFybc5AD5kXPaqM5ybdIgCWZ1yahQHyFR5JSgC1NSFArYYn5kWPvDI/zUCSYqJJO5eNJ8M5lFS4aOqijLdCHDyKxOL7NuDnOjaHhxLnMOoJNza+q1UlQ/qoU1Q9LzxovwxWzEjLw9GFggdA68Tpad33SWg+HFel7Ezung3ppu2lDiCTYFrR7II81SSVL+IB6EA/NRu3ANxGA73mFzHfBJX4Vlke3fAUQtpnvyj0Q0YSfRGrCMx6obo+QDkS1/8A7BOf9TVPvO/4s/8AlVz6TYvCLH8VL2ZuDSjgu2w9AsGdoak/bf8AkHyam3YjM72nPPTeK6j0iz1D8RJ+hvpp2M9t4b0uB/NRf8TB/hMLvvO+rb5nM+AWOp5CDe3jxU+Kpenqukwj9T2cuyTNOxu9/Fdf7jbtZ48XeKnx1DQLCwA0AyAWUincpcUzlZ10wrWonBpRUhdCcKjjlcpDJSpALcTJRIq1shTzXoAnCRKHqK1y7DkASAUoKZDl0CgDgtSFif3Um6gCKWLkxKXupNxAEF0KadTqz3EhjQBUOpE06h6K67JHZoAoHYcOSadhQ5LR9ikMKAMy7CByTZwYclqexR2CAMp/gg5I/wAEHJavsEdj0QBlRgo5LtuDDktP2PRHYoAzbcJHJOtwwcloBF0S9kgCkbh4TraLorbskojQBWtpU4yBWHZo7NAEQRLsRqSGJd1ADIYl3U8GosgDgNXQC6slAQAqQoQgBEIQgAQUiEACRCEACEIQAIQhAAhCEACEIQAIQhACoQhAAlQhAAhCEAKlCEIAEIQg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http://www.aisquared.com/blog/wp-content/uploads/2013/01/chrom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32" y="3814842"/>
            <a:ext cx="787132" cy="7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44346" y="4588588"/>
            <a:ext cx="24613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Google Chrome</a:t>
            </a:r>
          </a:p>
          <a:p>
            <a:pPr algn="ctr"/>
            <a:r>
              <a:rPr lang="en-US" sz="1600" dirty="0" smtClean="0"/>
              <a:t> </a:t>
            </a:r>
          </a:p>
          <a:p>
            <a:pPr algn="ctr"/>
            <a:r>
              <a:rPr lang="en-US" sz="1400" dirty="0" smtClean="0"/>
              <a:t>Working fully with RDM</a:t>
            </a:r>
            <a:br>
              <a:rPr lang="en-US" sz="1400" dirty="0" smtClean="0"/>
            </a:br>
            <a:r>
              <a:rPr lang="en-US" sz="1400" dirty="0" smtClean="0"/>
              <a:t>(you need to have </a:t>
            </a:r>
            <a:r>
              <a:rPr lang="en-US" sz="1400" dirty="0" err="1" smtClean="0"/>
              <a:t>MyPlace</a:t>
            </a:r>
            <a:r>
              <a:rPr lang="en-US" sz="1400" dirty="0" smtClean="0"/>
              <a:t> open client)</a:t>
            </a:r>
          </a:p>
        </p:txBody>
      </p:sp>
    </p:spTree>
    <p:extLst>
      <p:ext uri="{BB962C8B-B14F-4D97-AF65-F5344CB8AC3E}">
        <p14:creationId xmlns:p14="http://schemas.microsoft.com/office/powerpoint/2010/main" val="22732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Rounded Rectangle 4"/>
          <p:cNvSpPr/>
          <p:nvPr/>
        </p:nvSpPr>
        <p:spPr>
          <a:xfrm>
            <a:off x="294765" y="1088571"/>
            <a:ext cx="8660976" cy="4949371"/>
          </a:xfrm>
          <a:prstGeom prst="roundRect">
            <a:avLst>
              <a:gd name="adj" fmla="val 55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4294967295"/>
          </p:nvPr>
        </p:nvSpPr>
        <p:spPr>
          <a:xfrm>
            <a:off x="460605" y="1143000"/>
            <a:ext cx="2533650" cy="442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Verdana" pitchFamily="34" charset="0"/>
                <a:cs typeface="Aharoni" pitchFamily="2" charset="-79"/>
              </a:rPr>
              <a:t>Scope</a:t>
            </a:r>
            <a:endParaRPr lang="en-US" sz="3600" b="1" dirty="0">
              <a:latin typeface="Verdana" pitchFamily="34" charset="0"/>
              <a:cs typeface="Aharoni" pitchFamily="2" charset="-79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50800" y="198438"/>
            <a:ext cx="8229600" cy="4365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sv-SE" sz="2500" dirty="0">
                <a:solidFill>
                  <a:schemeClr val="tx1"/>
                </a:solidFill>
                <a:latin typeface="+mj-lt"/>
                <a:cs typeface="+mj-cs"/>
              </a:rPr>
              <a:t>RDM (Remote Data </a:t>
            </a:r>
            <a:r>
              <a:rPr lang="sv-SE" sz="2500" dirty="0" smtClean="0">
                <a:solidFill>
                  <a:schemeClr val="tx1"/>
                </a:solidFill>
                <a:latin typeface="+mj-lt"/>
                <a:cs typeface="+mj-cs"/>
              </a:rPr>
              <a:t>Manager)</a:t>
            </a:r>
            <a:endParaRPr lang="sv-SE" sz="25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02548" y="1567543"/>
            <a:ext cx="8370391" cy="4499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spcBef>
                <a:spcPts val="1800"/>
              </a:spcBef>
              <a:buClr>
                <a:schemeClr val="tx2"/>
              </a:buClr>
              <a:buFont typeface="Symbol" pitchFamily="18" charset="2"/>
              <a:buNone/>
              <a:defRPr lang="en-US" sz="2000">
                <a:latin typeface="Arial" pitchFamily="34" charset="0"/>
                <a:cs typeface="Arial" pitchFamily="34" charset="0"/>
              </a:defRPr>
            </a:lvl1pPr>
            <a:lvl2pPr marL="503238" indent="-250825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>
                <a:latin typeface="Arial" pitchFamily="34" charset="0"/>
                <a:cs typeface="Arial" pitchFamily="34" charset="0"/>
              </a:defRPr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>
                <a:latin typeface="Arial" pitchFamily="34" charset="0"/>
                <a:cs typeface="Arial" pitchFamily="34" charset="0"/>
              </a:defRPr>
            </a:lvl3pPr>
            <a:lvl4pPr marL="981075" indent="-239713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>
                <a:latin typeface="Arial" pitchFamily="34" charset="0"/>
                <a:cs typeface="Arial" pitchFamily="34" charset="0"/>
              </a:defRPr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>
                <a:latin typeface="Arial" pitchFamily="34" charset="0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A </a:t>
            </a:r>
            <a:r>
              <a:rPr lang="en-US" dirty="0"/>
              <a:t>comprehensive </a:t>
            </a:r>
            <a:r>
              <a:rPr lang="en-US" dirty="0" smtClean="0"/>
              <a:t>system and infrastructure </a:t>
            </a:r>
            <a:r>
              <a:rPr lang="en-US" dirty="0"/>
              <a:t>solution used for </a:t>
            </a:r>
            <a:r>
              <a:rPr lang="en-US" dirty="0" smtClean="0"/>
              <a:t>requesting, retrieving </a:t>
            </a:r>
            <a:r>
              <a:rPr lang="en-US" dirty="0"/>
              <a:t>and processing </a:t>
            </a:r>
            <a:r>
              <a:rPr lang="en-US" dirty="0" smtClean="0"/>
              <a:t>information (data) from field test trucks </a:t>
            </a:r>
            <a:r>
              <a:rPr lang="en-US" dirty="0"/>
              <a:t>running in different markets.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47690" y="5689610"/>
            <a:ext cx="7625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Logging system is always connected and synchronized with RDM database.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548" y="3202821"/>
            <a:ext cx="82378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Based on the previous CANSAS application, replacing the RAPIDO logger unit</a:t>
            </a:r>
          </a:p>
          <a:p>
            <a:r>
              <a:rPr lang="en-US" sz="1600" dirty="0" smtClean="0"/>
              <a:t>- Positioning (GPS, Fleet mgmt.)</a:t>
            </a:r>
          </a:p>
          <a:p>
            <a:r>
              <a:rPr lang="en-US" sz="1600" dirty="0" smtClean="0"/>
              <a:t>- Fault </a:t>
            </a:r>
            <a:r>
              <a:rPr lang="en-US" sz="1600" dirty="0"/>
              <a:t>codes (DTC (Diagnostic Trouble Codes), DM-1 (Diagnostic Messages)), </a:t>
            </a:r>
          </a:p>
          <a:p>
            <a:r>
              <a:rPr lang="en-US" sz="1600" dirty="0" smtClean="0"/>
              <a:t>- Area5 </a:t>
            </a:r>
            <a:r>
              <a:rPr lang="en-US" sz="1600" dirty="0"/>
              <a:t>data (EMS, ACM), </a:t>
            </a:r>
            <a:r>
              <a:rPr lang="en-US" sz="1600" dirty="0" smtClean="0"/>
              <a:t>(translated </a:t>
            </a:r>
            <a:r>
              <a:rPr lang="en-US" sz="1600" dirty="0"/>
              <a:t>and presented in </a:t>
            </a:r>
            <a:r>
              <a:rPr lang="en-US" sz="1600" dirty="0" smtClean="0"/>
              <a:t>TXT-format)</a:t>
            </a:r>
            <a:endParaRPr lang="en-US" sz="1600" dirty="0"/>
          </a:p>
          <a:p>
            <a:r>
              <a:rPr lang="en-US" sz="1600" dirty="0" smtClean="0"/>
              <a:t>- Logging </a:t>
            </a:r>
            <a:r>
              <a:rPr lang="en-US" sz="1600" dirty="0"/>
              <a:t>time signals or traffic </a:t>
            </a:r>
            <a:r>
              <a:rPr lang="en-US" sz="1600" dirty="0" smtClean="0"/>
              <a:t>measurement</a:t>
            </a:r>
            <a:endParaRPr lang="en-US" sz="1600" dirty="0"/>
          </a:p>
          <a:p>
            <a:r>
              <a:rPr lang="en-US" sz="1600" dirty="0" smtClean="0"/>
              <a:t>- External </a:t>
            </a:r>
            <a:r>
              <a:rPr lang="en-US" sz="1600" dirty="0"/>
              <a:t>logging (sensors or actuators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- Remote </a:t>
            </a:r>
            <a:r>
              <a:rPr lang="en-US" sz="1600" dirty="0"/>
              <a:t>Access through </a:t>
            </a:r>
            <a:r>
              <a:rPr lang="en-US" sz="1600" dirty="0" smtClean="0"/>
              <a:t>3G </a:t>
            </a:r>
            <a:r>
              <a:rPr lang="en-US" sz="1600" dirty="0"/>
              <a:t>(with secured </a:t>
            </a:r>
            <a:r>
              <a:rPr lang="en-US" sz="1600" dirty="0" smtClean="0"/>
              <a:t>SSL-VPN </a:t>
            </a:r>
            <a:r>
              <a:rPr lang="en-US" sz="1600" dirty="0"/>
              <a:t>developed by </a:t>
            </a:r>
            <a:r>
              <a:rPr lang="en-US" sz="1600" dirty="0" smtClean="0"/>
              <a:t> Group IT)</a:t>
            </a:r>
          </a:p>
          <a:p>
            <a:r>
              <a:rPr lang="en-US" sz="1600" dirty="0" smtClean="0"/>
              <a:t>- Enable secure access to third party loggers/units</a:t>
            </a:r>
          </a:p>
          <a:p>
            <a:r>
              <a:rPr lang="en-US" sz="1600" dirty="0" smtClean="0"/>
              <a:t>- (Future T2L: Datasets </a:t>
            </a:r>
            <a:r>
              <a:rPr lang="en-US" sz="1600" dirty="0"/>
              <a:t>programming EMS or </a:t>
            </a:r>
            <a:r>
              <a:rPr lang="en-US" sz="1600" dirty="0" smtClean="0"/>
              <a:t>ACM, Software Download)</a:t>
            </a:r>
            <a:endParaRPr lang="en-US" sz="1600" dirty="0"/>
          </a:p>
        </p:txBody>
      </p:sp>
      <p:sp>
        <p:nvSpPr>
          <p:cNvPr id="11" name="Content Placeholder 1"/>
          <p:cNvSpPr>
            <a:spLocks noGrp="1"/>
          </p:cNvSpPr>
          <p:nvPr>
            <p:ph idx="4294967295"/>
          </p:nvPr>
        </p:nvSpPr>
        <p:spPr>
          <a:xfrm>
            <a:off x="504148" y="2939142"/>
            <a:ext cx="2533650" cy="442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Verdana" pitchFamily="34" charset="0"/>
                <a:cs typeface="Aharoni" pitchFamily="2" charset="-79"/>
              </a:rPr>
              <a:t>Description</a:t>
            </a:r>
            <a:endParaRPr lang="en-US" sz="2800" b="1" dirty="0">
              <a:latin typeface="Verdana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17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28" y="1743062"/>
            <a:ext cx="9091746" cy="1708360"/>
          </a:xfrm>
          <a:prstGeom prst="rect">
            <a:avLst/>
          </a:prstGeom>
          <a:solidFill>
            <a:srgbClr val="FFFF00">
              <a:alpha val="50196"/>
            </a:srgbClr>
          </a:solidFill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28365" y="131347"/>
            <a:ext cx="86984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Remote Data Management </a:t>
            </a:r>
            <a:r>
              <a:rPr lang="en-US" sz="1200" b="1" dirty="0" smtClean="0"/>
              <a:t>(today)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 smtClean="0"/>
              <a:t>Main Components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09923" y="1791535"/>
            <a:ext cx="1623689" cy="949822"/>
            <a:chOff x="420228" y="1717720"/>
            <a:chExt cx="1623689" cy="94982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28" y="1717720"/>
              <a:ext cx="1623689" cy="94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>
              <a:hlinkClick r:id="rId3"/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8" b="5535"/>
            <a:stretch/>
          </p:blipFill>
          <p:spPr bwMode="auto">
            <a:xfrm>
              <a:off x="780455" y="1771121"/>
              <a:ext cx="825172" cy="445828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2" descr="\\VCN.DS.VOLVO.NET\3P-GOT\HOME04\T015982\My Documents\Projects\2 . Presentations\Bildbank\153526528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175" y="2242577"/>
            <a:ext cx="1073241" cy="107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22623" y="2980484"/>
            <a:ext cx="1534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v-SE" sz="1200" dirty="0" smtClean="0"/>
          </a:p>
          <a:p>
            <a:pPr algn="ctr"/>
            <a:r>
              <a:rPr lang="sv-SE" sz="1200" dirty="0" smtClean="0"/>
              <a:t>A2l DB</a:t>
            </a:r>
            <a:endParaRPr lang="en-US" sz="12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" r="6666"/>
          <a:stretch/>
        </p:blipFill>
        <p:spPr bwMode="auto">
          <a:xfrm>
            <a:off x="3517757" y="4965342"/>
            <a:ext cx="1719707" cy="6222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"/>
          <p:cNvSpPr txBox="1">
            <a:spLocks/>
          </p:cNvSpPr>
          <p:nvPr/>
        </p:nvSpPr>
        <p:spPr>
          <a:xfrm>
            <a:off x="3193415" y="5114243"/>
            <a:ext cx="2533930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400" b="1" dirty="0" smtClean="0">
                <a:solidFill>
                  <a:schemeClr val="bg1"/>
                </a:solidFill>
              </a:rPr>
              <a:t>Data Logger</a:t>
            </a:r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9669" y="2797369"/>
            <a:ext cx="2741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b="1" dirty="0" smtClean="0"/>
              <a:t>ULTRA Web-based Configuration Tool</a:t>
            </a:r>
            <a:r>
              <a:rPr lang="sv-SE" sz="1100" dirty="0" smtClean="0"/>
              <a:t> </a:t>
            </a:r>
            <a:br>
              <a:rPr lang="sv-SE" sz="1100" dirty="0" smtClean="0"/>
            </a:br>
            <a:r>
              <a:rPr lang="sv-SE" sz="1100" dirty="0" smtClean="0"/>
              <a:t>for creating signal setups in RDM</a:t>
            </a:r>
            <a:endParaRPr lang="en-US" sz="11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009075" y="2576848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RDM </a:t>
            </a:r>
          </a:p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Database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5" name="Picture 2" descr="\\VCN.DS.VOLVO.NET\3P-GOT\HOME04\T015982\My Documents\Projects\TT\TT Technical Roadmap\New FH12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07" y="5561072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mediacenter.renault-trucks.com/site/cgi-bin/gdws_isapi.dll?FI&amp;NC|0&amp;ND|18689&amp;CR|230&amp;FJ|85&amp;IR|2&amp;KP|RTRUCKS&amp;KR|c3501c95fea50ecc3f5e446f096854d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22" y="5538677"/>
            <a:ext cx="661006" cy="6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assets.cougar.nineentertainment.com.au/imagegen/max/c/800/600/assets/TraderSpecs/GalleryMedia/UD_TRUCKS_UD_AND_PK_RANGE-04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153" y="5592366"/>
            <a:ext cx="853239" cy="6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://2.bp.blogspot.com/-sNDC1ezG7XQ/TkumitrW4XI/AAAAAAAAArM/EQlxt_SkuGY/s1600/Mack--Super-Truck-400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44" y="5468370"/>
            <a:ext cx="1002768" cy="85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Bildobjekt 96" descr="Volvo_9700_Luxury_Mecixo_2010_Frilagd.gif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 flipH="1">
            <a:off x="2464207" y="5723464"/>
            <a:ext cx="843624" cy="435684"/>
          </a:xfrm>
          <a:prstGeom prst="rect">
            <a:avLst/>
          </a:prstGeom>
        </p:spPr>
      </p:pic>
      <p:pic>
        <p:nvPicPr>
          <p:cNvPr id="30" name="Bildobjekt 94" descr="vce.gif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1655143" y="5534386"/>
            <a:ext cx="714009" cy="600980"/>
          </a:xfrm>
          <a:prstGeom prst="rect">
            <a:avLst/>
          </a:prstGeom>
        </p:spPr>
      </p:pic>
      <p:pic>
        <p:nvPicPr>
          <p:cNvPr id="31" name="Picture 6" descr="powertrain engineeri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78" y="5656345"/>
            <a:ext cx="1328810" cy="4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essai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0" y="5571254"/>
            <a:ext cx="826078" cy="61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02161" y="3478416"/>
            <a:ext cx="853272" cy="44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Content Placeholder 1"/>
          <p:cNvSpPr txBox="1">
            <a:spLocks/>
          </p:cNvSpPr>
          <p:nvPr/>
        </p:nvSpPr>
        <p:spPr>
          <a:xfrm>
            <a:off x="5082819" y="4121048"/>
            <a:ext cx="1450508" cy="382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v-SE" sz="1200" b="1" i="1" dirty="0" smtClean="0"/>
              <a:t>3G/WLAN</a:t>
            </a:r>
            <a:endParaRPr lang="sv-SE" sz="1200" b="1" i="1" dirty="0"/>
          </a:p>
        </p:txBody>
      </p:sp>
      <p:pic>
        <p:nvPicPr>
          <p:cNvPr id="35" name="Picture 2" descr="https://encrypted-tbn1.gstatic.com/images?q=tbn:ANd9GcTY6QPjfDb8C8OM7bDKd2ikG0GHD_1tALk2HdZ9mSvMhWGi0F7MZw"/>
          <p:cNvPicPr>
            <a:picLocks noChangeAspect="1" noChangeArrowheads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0"/>
          <a:stretch/>
        </p:blipFill>
        <p:spPr bwMode="auto">
          <a:xfrm>
            <a:off x="3787297" y="3807908"/>
            <a:ext cx="1340201" cy="115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owchart: Magnetic Disk 36"/>
          <p:cNvSpPr/>
          <p:nvPr/>
        </p:nvSpPr>
        <p:spPr>
          <a:xfrm>
            <a:off x="1731005" y="2797369"/>
            <a:ext cx="1072121" cy="604150"/>
          </a:xfrm>
          <a:prstGeom prst="flowChartMagneticDisk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67" y="1836830"/>
            <a:ext cx="1906568" cy="94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Elbow Connector 52"/>
          <p:cNvCxnSpPr>
            <a:stCxn id="42" idx="1"/>
            <a:endCxn id="11" idx="3"/>
          </p:cNvCxnSpPr>
          <p:nvPr/>
        </p:nvCxnSpPr>
        <p:spPr>
          <a:xfrm rot="10800000" flipV="1">
            <a:off x="4965417" y="2308014"/>
            <a:ext cx="1827551" cy="471184"/>
          </a:xfrm>
          <a:prstGeom prst="bentConnector3">
            <a:avLst>
              <a:gd name="adj1" fmla="val 44441"/>
            </a:avLst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35568" y="2775569"/>
            <a:ext cx="15346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1200" b="1" dirty="0" smtClean="0"/>
              <a:t>PE</a:t>
            </a:r>
            <a:endParaRPr lang="en-US" sz="1200" b="1" dirty="0"/>
          </a:p>
        </p:txBody>
      </p:sp>
      <p:cxnSp>
        <p:nvCxnSpPr>
          <p:cNvPr id="56" name="Elbow Connector 55"/>
          <p:cNvCxnSpPr>
            <a:stCxn id="11" idx="1"/>
            <a:endCxn id="37" idx="4"/>
          </p:cNvCxnSpPr>
          <p:nvPr/>
        </p:nvCxnSpPr>
        <p:spPr>
          <a:xfrm rot="10800000" flipV="1">
            <a:off x="2803127" y="2779198"/>
            <a:ext cx="1089049" cy="320246"/>
          </a:xfrm>
          <a:prstGeom prst="bentConnector3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1" idx="1"/>
            <a:endCxn id="3075" idx="3"/>
          </p:cNvCxnSpPr>
          <p:nvPr/>
        </p:nvCxnSpPr>
        <p:spPr>
          <a:xfrm rot="10800000">
            <a:off x="1733613" y="2266446"/>
            <a:ext cx="2158563" cy="51275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142706" y="4094922"/>
            <a:ext cx="112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VCS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86" y="3297960"/>
            <a:ext cx="1528914" cy="85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376562" y="4172433"/>
            <a:ext cx="274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b="1" dirty="0" smtClean="0"/>
              <a:t>ULTRA Monitoring Tool in </a:t>
            </a:r>
            <a:r>
              <a:rPr lang="sv-SE" sz="1100" dirty="0" smtClean="0"/>
              <a:t>RDM</a:t>
            </a:r>
            <a:endParaRPr lang="en-US" sz="1100" dirty="0" smtClean="0"/>
          </a:p>
        </p:txBody>
      </p:sp>
      <p:cxnSp>
        <p:nvCxnSpPr>
          <p:cNvPr id="51" name="Elbow Connector 50"/>
          <p:cNvCxnSpPr/>
          <p:nvPr/>
        </p:nvCxnSpPr>
        <p:spPr>
          <a:xfrm rot="10800000">
            <a:off x="4965418" y="2768341"/>
            <a:ext cx="1919387" cy="901360"/>
          </a:xfrm>
          <a:prstGeom prst="bentConnector3">
            <a:avLst>
              <a:gd name="adj1" fmla="val 47731"/>
            </a:avLst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28" y="1743062"/>
            <a:ext cx="9091746" cy="1708360"/>
          </a:xfrm>
          <a:prstGeom prst="rect">
            <a:avLst/>
          </a:prstGeom>
          <a:solidFill>
            <a:srgbClr val="FFFF00">
              <a:alpha val="50196"/>
            </a:srgbClr>
          </a:solidFill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1542152" y="-58056"/>
            <a:ext cx="704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Remote Data Management </a:t>
            </a:r>
            <a:r>
              <a:rPr lang="en-US" b="1" dirty="0" smtClean="0"/>
              <a:t>(Ongoing)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09923" y="1791535"/>
            <a:ext cx="1623689" cy="949822"/>
            <a:chOff x="420228" y="1717720"/>
            <a:chExt cx="1623689" cy="94982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28" y="1717720"/>
              <a:ext cx="1623689" cy="94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>
              <a:hlinkClick r:id="rId3"/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8" b="5535"/>
            <a:stretch/>
          </p:blipFill>
          <p:spPr bwMode="auto">
            <a:xfrm>
              <a:off x="780455" y="1771121"/>
              <a:ext cx="825172" cy="445828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2" descr="\\VCN.DS.VOLVO.NET\3P-GOT\HOME04\T015982\My Documents\Projects\2 . Presentations\Bildbank\153526528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175" y="2242577"/>
            <a:ext cx="1073241" cy="107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22623" y="2980484"/>
            <a:ext cx="1534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v-SE" sz="1200" dirty="0" smtClean="0"/>
          </a:p>
          <a:p>
            <a:pPr algn="ctr"/>
            <a:r>
              <a:rPr lang="sv-SE" sz="1200" dirty="0" smtClean="0"/>
              <a:t>A2l DB</a:t>
            </a:r>
            <a:endParaRPr lang="en-US" sz="1200" dirty="0"/>
          </a:p>
        </p:txBody>
      </p:sp>
      <p:pic>
        <p:nvPicPr>
          <p:cNvPr id="13" name="Picture 2" descr="\\VCN.DS.VOLVO.NET\3P-GOT\HOME04\T015982\My Documents\Projects\2 . Presentations\Bildbank\2118878191118787614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566" y="601554"/>
            <a:ext cx="578243" cy="5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" r="6666"/>
          <a:stretch/>
        </p:blipFill>
        <p:spPr bwMode="auto">
          <a:xfrm>
            <a:off x="3517757" y="4965342"/>
            <a:ext cx="1719707" cy="6222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"/>
          <p:cNvSpPr txBox="1">
            <a:spLocks/>
          </p:cNvSpPr>
          <p:nvPr/>
        </p:nvSpPr>
        <p:spPr>
          <a:xfrm>
            <a:off x="3193415" y="5114243"/>
            <a:ext cx="2533930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400" b="1" dirty="0" smtClean="0">
                <a:solidFill>
                  <a:schemeClr val="bg1"/>
                </a:solidFill>
              </a:rPr>
              <a:t>Data Logger</a:t>
            </a:r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9669" y="2797369"/>
            <a:ext cx="2741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b="1" dirty="0" smtClean="0"/>
              <a:t>ULTRA Web-based Configuration Tool</a:t>
            </a:r>
            <a:r>
              <a:rPr lang="sv-SE" sz="1100" dirty="0" smtClean="0"/>
              <a:t> </a:t>
            </a:r>
            <a:br>
              <a:rPr lang="sv-SE" sz="1100" dirty="0" smtClean="0"/>
            </a:br>
            <a:r>
              <a:rPr lang="sv-SE" sz="1100" dirty="0" smtClean="0"/>
              <a:t>for creating signal setups in RDM</a:t>
            </a:r>
            <a:endParaRPr lang="en-US" sz="11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394319" y="1152324"/>
            <a:ext cx="6014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100" dirty="0" smtClean="0"/>
              <a:t>SEWS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4009075" y="2576848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RDM </a:t>
            </a:r>
          </a:p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Database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1" name="Picture 2" descr="\\VCN.DS.VOLVO.NET\3P-GOT\HOME04\T015982\My Documents\Projects\2 . Presentations\Bildbank\21188781911187876141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81" y="575243"/>
            <a:ext cx="578243" cy="5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784894" y="1118535"/>
            <a:ext cx="5918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100" dirty="0"/>
              <a:t>Protus</a:t>
            </a:r>
            <a:endParaRPr lang="en-US" sz="1100" dirty="0"/>
          </a:p>
        </p:txBody>
      </p:sp>
      <p:pic>
        <p:nvPicPr>
          <p:cNvPr id="23" name="Picture 2" descr="\\VCN.DS.VOLVO.NET\3P-GOT\HOME04\T015982\My Documents\Projects\2 . Presentations\Bildbank\21188781911187876141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90" y="580287"/>
            <a:ext cx="578243" cy="5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4543671" y="1116166"/>
            <a:ext cx="638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100" dirty="0"/>
              <a:t>Protom</a:t>
            </a:r>
            <a:endParaRPr lang="en-US" sz="1100" dirty="0"/>
          </a:p>
        </p:txBody>
      </p:sp>
      <p:pic>
        <p:nvPicPr>
          <p:cNvPr id="25" name="Picture 2" descr="\\VCN.DS.VOLVO.NET\3P-GOT\HOME04\T015982\My Documents\Projects\TT\TT Technical Roadmap\New FH12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07" y="5561072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mediacenter.renault-trucks.com/site/cgi-bin/gdws_isapi.dll?FI&amp;NC|0&amp;ND|18689&amp;CR|230&amp;FJ|85&amp;IR|2&amp;KP|RTRUCKS&amp;KR|c3501c95fea50ecc3f5e446f096854d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22" y="5538677"/>
            <a:ext cx="661006" cy="6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assets.cougar.nineentertainment.com.au/imagegen/max/c/800/600/assets/TraderSpecs/GalleryMedia/UD_TRUCKS_UD_AND_PK_RANGE-04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153" y="5592366"/>
            <a:ext cx="853239" cy="6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://2.bp.blogspot.com/-sNDC1ezG7XQ/TkumitrW4XI/AAAAAAAAArM/EQlxt_SkuGY/s1600/Mack--Super-Truck-400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44" y="5468370"/>
            <a:ext cx="1002768" cy="85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Bildobjekt 96" descr="Volvo_9700_Luxury_Mecixo_2010_Frilagd.gif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 flipH="1">
            <a:off x="2464207" y="5723464"/>
            <a:ext cx="843624" cy="435684"/>
          </a:xfrm>
          <a:prstGeom prst="rect">
            <a:avLst/>
          </a:prstGeom>
        </p:spPr>
      </p:pic>
      <p:pic>
        <p:nvPicPr>
          <p:cNvPr id="30" name="Bildobjekt 94" descr="vce.gif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1655143" y="5534386"/>
            <a:ext cx="714009" cy="600980"/>
          </a:xfrm>
          <a:prstGeom prst="rect">
            <a:avLst/>
          </a:prstGeom>
        </p:spPr>
      </p:pic>
      <p:pic>
        <p:nvPicPr>
          <p:cNvPr id="31" name="Picture 6" descr="powertrain engineeri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78" y="5656345"/>
            <a:ext cx="1328810" cy="4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essai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0" y="5571254"/>
            <a:ext cx="826078" cy="61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02161" y="3478416"/>
            <a:ext cx="853272" cy="44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Content Placeholder 1"/>
          <p:cNvSpPr txBox="1">
            <a:spLocks/>
          </p:cNvSpPr>
          <p:nvPr/>
        </p:nvSpPr>
        <p:spPr>
          <a:xfrm>
            <a:off x="5082819" y="4121048"/>
            <a:ext cx="1450508" cy="382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v-SE" sz="1200" b="1" i="1" dirty="0" smtClean="0"/>
              <a:t>3G/WLAN</a:t>
            </a:r>
            <a:endParaRPr lang="sv-SE" sz="1200" b="1" i="1" dirty="0"/>
          </a:p>
        </p:txBody>
      </p:sp>
      <p:pic>
        <p:nvPicPr>
          <p:cNvPr id="35" name="Picture 2" descr="https://encrypted-tbn1.gstatic.com/images?q=tbn:ANd9GcTY6QPjfDb8C8OM7bDKd2ikG0GHD_1tALk2HdZ9mSvMhWGi0F7MZw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0"/>
          <a:stretch/>
        </p:blipFill>
        <p:spPr bwMode="auto">
          <a:xfrm>
            <a:off x="3787297" y="3807908"/>
            <a:ext cx="1340201" cy="115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owchart: Magnetic Disk 36"/>
          <p:cNvSpPr/>
          <p:nvPr/>
        </p:nvSpPr>
        <p:spPr>
          <a:xfrm>
            <a:off x="1731005" y="2797369"/>
            <a:ext cx="1072121" cy="604150"/>
          </a:xfrm>
          <a:prstGeom prst="flowChartMagneticDisk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67" y="1836830"/>
            <a:ext cx="1906568" cy="94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Connector 49"/>
          <p:cNvCxnSpPr/>
          <p:nvPr/>
        </p:nvCxnSpPr>
        <p:spPr>
          <a:xfrm>
            <a:off x="3327740" y="1906146"/>
            <a:ext cx="1144182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2" idx="1"/>
            <a:endCxn id="11" idx="3"/>
          </p:cNvCxnSpPr>
          <p:nvPr/>
        </p:nvCxnSpPr>
        <p:spPr>
          <a:xfrm rot="10800000" flipV="1">
            <a:off x="4965417" y="2308014"/>
            <a:ext cx="1827551" cy="471184"/>
          </a:xfrm>
          <a:prstGeom prst="bentConnector3">
            <a:avLst>
              <a:gd name="adj1" fmla="val 43646"/>
            </a:avLst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35568" y="2775569"/>
            <a:ext cx="15346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1200" b="1" dirty="0" smtClean="0"/>
              <a:t>PE</a:t>
            </a:r>
            <a:endParaRPr lang="en-US" sz="1200" b="1" dirty="0"/>
          </a:p>
        </p:txBody>
      </p:sp>
      <p:cxnSp>
        <p:nvCxnSpPr>
          <p:cNvPr id="56" name="Elbow Connector 55"/>
          <p:cNvCxnSpPr>
            <a:stCxn id="11" idx="1"/>
            <a:endCxn id="37" idx="4"/>
          </p:cNvCxnSpPr>
          <p:nvPr/>
        </p:nvCxnSpPr>
        <p:spPr>
          <a:xfrm rot="10800000" flipV="1">
            <a:off x="2803127" y="2779198"/>
            <a:ext cx="1089049" cy="320246"/>
          </a:xfrm>
          <a:prstGeom prst="bentConnector3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1" idx="1"/>
            <a:endCxn id="3075" idx="3"/>
          </p:cNvCxnSpPr>
          <p:nvPr/>
        </p:nvCxnSpPr>
        <p:spPr>
          <a:xfrm rot="10800000">
            <a:off x="1733613" y="2266446"/>
            <a:ext cx="2158563" cy="51275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897611" y="1380145"/>
            <a:ext cx="1663" cy="521339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2" idx="2"/>
          </p:cNvCxnSpPr>
          <p:nvPr/>
        </p:nvCxnSpPr>
        <p:spPr>
          <a:xfrm flipV="1">
            <a:off x="4080808" y="1380145"/>
            <a:ext cx="1" cy="521339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006741" y="1246971"/>
            <a:ext cx="8257" cy="664967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409376" y="669388"/>
            <a:ext cx="1032132" cy="524544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82355" y="782992"/>
            <a:ext cx="135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900" dirty="0" smtClean="0"/>
              <a:t>Global</a:t>
            </a:r>
          </a:p>
          <a:p>
            <a:r>
              <a:rPr lang="sv-SE" sz="900" dirty="0" smtClean="0"/>
              <a:t>Test Data Mgmnt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4142706" y="4094922"/>
            <a:ext cx="112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VCS</a:t>
            </a:r>
          </a:p>
        </p:txBody>
      </p:sp>
      <p:sp>
        <p:nvSpPr>
          <p:cNvPr id="14" name="Cloud 13"/>
          <p:cNvSpPr/>
          <p:nvPr/>
        </p:nvSpPr>
        <p:spPr>
          <a:xfrm>
            <a:off x="519756" y="353868"/>
            <a:ext cx="4924169" cy="1261662"/>
          </a:xfrm>
          <a:prstGeom prst="cloud">
            <a:avLst/>
          </a:prstGeom>
          <a:solidFill>
            <a:schemeClr val="accent1">
              <a:alpha val="54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5992809" y="1511007"/>
            <a:ext cx="1" cy="39726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4471923" y="1901484"/>
            <a:ext cx="1520886" cy="46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1" idx="0"/>
          </p:cNvCxnSpPr>
          <p:nvPr/>
        </p:nvCxnSpPr>
        <p:spPr>
          <a:xfrm>
            <a:off x="4428796" y="1901484"/>
            <a:ext cx="0" cy="3410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490754" y="1579454"/>
            <a:ext cx="3773714" cy="42117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bg2">
                    <a:lumMod val="75000"/>
                  </a:schemeClr>
                </a:solidFill>
              </a:rPr>
              <a:t>Test </a:t>
            </a:r>
            <a:r>
              <a:rPr lang="sv-SE" sz="2000" dirty="0" smtClean="0">
                <a:solidFill>
                  <a:schemeClr val="bg2">
                    <a:lumMod val="75000"/>
                  </a:schemeClr>
                </a:solidFill>
              </a:rPr>
              <a:t>Collaboration Platform</a:t>
            </a:r>
            <a:endParaRPr lang="sv-S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33819" y="722427"/>
            <a:ext cx="1032132" cy="524544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35298" y="858675"/>
            <a:ext cx="75257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900" dirty="0" smtClean="0"/>
              <a:t>eFatcs</a:t>
            </a:r>
            <a:endParaRPr lang="en-US" sz="9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1106732" y="686693"/>
            <a:ext cx="1357475" cy="524544"/>
            <a:chOff x="-1810039" y="807509"/>
            <a:chExt cx="1357475" cy="524544"/>
          </a:xfrm>
        </p:grpSpPr>
        <p:sp>
          <p:nvSpPr>
            <p:cNvPr id="82" name="Rectangle 81"/>
            <p:cNvSpPr/>
            <p:nvPr/>
          </p:nvSpPr>
          <p:spPr>
            <a:xfrm>
              <a:off x="-1647367" y="807509"/>
              <a:ext cx="1032132" cy="52454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mtClean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-1810039" y="948965"/>
              <a:ext cx="135747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v-SE" sz="900" dirty="0" smtClean="0">
                  <a:solidFill>
                    <a:schemeClr val="bg2">
                      <a:lumMod val="75000"/>
                    </a:schemeClr>
                  </a:solidFill>
                </a:rPr>
                <a:t>GHOST</a:t>
              </a:r>
              <a:endParaRPr 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86" y="3297960"/>
            <a:ext cx="1528914" cy="85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376562" y="4172433"/>
            <a:ext cx="274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b="1" dirty="0" smtClean="0"/>
              <a:t>ULTRA Monitoring Tool in </a:t>
            </a:r>
            <a:r>
              <a:rPr lang="sv-SE" sz="1100" dirty="0" smtClean="0"/>
              <a:t>RDM</a:t>
            </a:r>
            <a:endParaRPr lang="en-US" sz="1100" dirty="0" smtClean="0"/>
          </a:p>
        </p:txBody>
      </p:sp>
      <p:cxnSp>
        <p:nvCxnSpPr>
          <p:cNvPr id="87" name="Elbow Connector 86"/>
          <p:cNvCxnSpPr/>
          <p:nvPr/>
        </p:nvCxnSpPr>
        <p:spPr>
          <a:xfrm rot="10800000">
            <a:off x="4961588" y="2768341"/>
            <a:ext cx="2039327" cy="930388"/>
          </a:xfrm>
          <a:prstGeom prst="bentConnector3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3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39" y="4878047"/>
            <a:ext cx="9128261" cy="197995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66" name="Cloud 65"/>
          <p:cNvSpPr/>
          <p:nvPr/>
        </p:nvSpPr>
        <p:spPr>
          <a:xfrm>
            <a:off x="3061493" y="490202"/>
            <a:ext cx="3649535" cy="2562091"/>
          </a:xfrm>
          <a:prstGeom prst="cloud">
            <a:avLst/>
          </a:prstGeom>
          <a:solidFill>
            <a:srgbClr val="B1BCC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1"/>
          <p:cNvSpPr txBox="1">
            <a:spLocks/>
          </p:cNvSpPr>
          <p:nvPr/>
        </p:nvSpPr>
        <p:spPr>
          <a:xfrm>
            <a:off x="1043197" y="5152737"/>
            <a:ext cx="10436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400" b="1" i="1" dirty="0" smtClean="0"/>
              <a:t>ULTRA</a:t>
            </a:r>
            <a:endParaRPr lang="sv-SE" sz="1400" b="1" i="1" dirty="0"/>
          </a:p>
        </p:txBody>
      </p:sp>
      <p:pic>
        <p:nvPicPr>
          <p:cNvPr id="39" name="Picture 2" descr="\\VCN.DS.VOLVO.NET\3P-GOT\HOME04\T015982\My Documents\Projects\TT\TT Technical Roadmap\New FH1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07" y="5728499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mediacenter.renault-trucks.com/site/cgi-bin/gdws_isapi.dll?FI&amp;NC|0&amp;ND|18689&amp;CR|230&amp;FJ|85&amp;IR|2&amp;KP|RTRUCKS&amp;KR|c3501c95fea50ecc3f5e446f096854d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22" y="5706104"/>
            <a:ext cx="661006" cy="6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http://assets.cougar.nineentertainment.com.au/imagegen/max/c/800/600/assets/TraderSpecs/GalleryMedia/UD_TRUCKS_UD_AND_PK_RANGE-04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153" y="5759793"/>
            <a:ext cx="853239" cy="6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http://2.bp.blogspot.com/-sNDC1ezG7XQ/TkumitrW4XI/AAAAAAAAArM/EQlxt_SkuGY/s1600/Mack--Super-Truck-400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44" y="5635797"/>
            <a:ext cx="1002768" cy="85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Bildobjekt 96" descr="Volvo_9700_Luxury_Mecixo_2010_Frilagd.gif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flipH="1">
            <a:off x="2464207" y="5890891"/>
            <a:ext cx="843624" cy="435684"/>
          </a:xfrm>
          <a:prstGeom prst="rect">
            <a:avLst/>
          </a:prstGeom>
        </p:spPr>
      </p:pic>
      <p:pic>
        <p:nvPicPr>
          <p:cNvPr id="44" name="Bildobjekt 94" descr="vce.gif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1655143" y="5701813"/>
            <a:ext cx="714009" cy="600980"/>
          </a:xfrm>
          <a:prstGeom prst="rect">
            <a:avLst/>
          </a:prstGeom>
        </p:spPr>
      </p:pic>
      <p:pic>
        <p:nvPicPr>
          <p:cNvPr id="45" name="Picture 6" descr="powertrain engineer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78" y="5823772"/>
            <a:ext cx="1328810" cy="4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7" descr="essai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0" y="5738681"/>
            <a:ext cx="826078" cy="61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 Placeholder 1"/>
          <p:cNvSpPr txBox="1">
            <a:spLocks/>
          </p:cNvSpPr>
          <p:nvPr/>
        </p:nvSpPr>
        <p:spPr>
          <a:xfrm>
            <a:off x="6569617" y="5152737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400" b="1" i="1" dirty="0" smtClean="0"/>
              <a:t>Dewesoft</a:t>
            </a:r>
            <a:endParaRPr lang="sv-SE" sz="1400" b="1" i="1" dirty="0"/>
          </a:p>
        </p:txBody>
      </p:sp>
      <p:pic>
        <p:nvPicPr>
          <p:cNvPr id="53" name="Picture 9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72" y="4477294"/>
            <a:ext cx="1377955" cy="79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 descr="http://t2.gstatic.com/images?q=tbn:ANd9GcQHERcvDdUgjvoVccUDFObLgcoB3Q17ff8ZZMqhxHbpOqrJHlsx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33" y="4594822"/>
            <a:ext cx="1030418" cy="6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digitalhwysolutions.com/images/VanGuard_3G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89" y="3183010"/>
            <a:ext cx="1231872" cy="9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s://encrypted-tbn0.gstatic.com/images?q=tbn:ANd9GcRhYI2eY-P0uNsdRgYVdd1DTpZhLs_lZnrRzdpUiWLKjsJxbvdOgQ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89" y="1997997"/>
            <a:ext cx="719264" cy="10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46" y="4495661"/>
            <a:ext cx="1530684" cy="80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Content Placeholder 1"/>
          <p:cNvSpPr txBox="1">
            <a:spLocks/>
          </p:cNvSpPr>
          <p:nvPr/>
        </p:nvSpPr>
        <p:spPr>
          <a:xfrm>
            <a:off x="4748625" y="5152737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400" b="1" i="1" dirty="0" smtClean="0"/>
              <a:t>Rapido</a:t>
            </a:r>
            <a:endParaRPr lang="sv-SE" sz="1400" b="1" i="1" dirty="0"/>
          </a:p>
        </p:txBody>
      </p:sp>
      <p:sp>
        <p:nvSpPr>
          <p:cNvPr id="61" name="Content Placeholder 1"/>
          <p:cNvSpPr txBox="1">
            <a:spLocks/>
          </p:cNvSpPr>
          <p:nvPr/>
        </p:nvSpPr>
        <p:spPr>
          <a:xfrm>
            <a:off x="3061493" y="5152737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400" b="1" i="1" dirty="0" smtClean="0"/>
              <a:t>MLog</a:t>
            </a:r>
            <a:endParaRPr lang="sv-SE" sz="1400" b="1" i="1" dirty="0"/>
          </a:p>
        </p:txBody>
      </p:sp>
      <p:sp>
        <p:nvSpPr>
          <p:cNvPr id="63" name="Content Placeholder 1"/>
          <p:cNvSpPr txBox="1">
            <a:spLocks/>
          </p:cNvSpPr>
          <p:nvPr/>
        </p:nvSpPr>
        <p:spPr>
          <a:xfrm>
            <a:off x="5201484" y="1960899"/>
            <a:ext cx="1163860" cy="56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sv-SE"/>
            </a:defPPr>
            <a:lvl1pPr indent="0" algn="ctr">
              <a:spcBef>
                <a:spcPts val="1800"/>
              </a:spcBef>
              <a:buClr>
                <a:schemeClr val="tx2"/>
              </a:buClr>
              <a:buFont typeface="Symbol" pitchFamily="18" charset="2"/>
              <a:buNone/>
              <a:defRPr sz="1600" b="1" i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238" indent="-250825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>
                <a:latin typeface="Arial" pitchFamily="34" charset="0"/>
                <a:cs typeface="Arial" pitchFamily="34" charset="0"/>
              </a:defRPr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sz="2000">
                <a:latin typeface="Arial" pitchFamily="34" charset="0"/>
                <a:cs typeface="Arial" pitchFamily="34" charset="0"/>
              </a:defRPr>
            </a:lvl3pPr>
            <a:lvl4pPr marL="981075" indent="-239713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>
                <a:latin typeface="Arial" pitchFamily="34" charset="0"/>
                <a:cs typeface="Arial" pitchFamily="34" charset="0"/>
              </a:defRPr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>
                <a:latin typeface="Arial" pitchFamily="34" charset="0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sv-SE" b="0" dirty="0"/>
              <a:t>Distributed Data Collector </a:t>
            </a:r>
            <a:br>
              <a:rPr lang="sv-SE" b="0" dirty="0"/>
            </a:br>
            <a:r>
              <a:rPr lang="sv-SE" b="0" dirty="0"/>
              <a:t>(DDC)</a:t>
            </a:r>
          </a:p>
        </p:txBody>
      </p:sp>
      <p:pic>
        <p:nvPicPr>
          <p:cNvPr id="64" name="Picture 2" descr="https://encrypted-tbn0.gstatic.com/images?q=tbn:ANd9GcRhYI2eY-P0uNsdRgYVdd1DTpZhLs_lZnrRzdpUiWLKjsJxbvdOgQ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53" y="615387"/>
            <a:ext cx="907609" cy="11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 Placeholder 1"/>
          <p:cNvSpPr txBox="1">
            <a:spLocks/>
          </p:cNvSpPr>
          <p:nvPr/>
        </p:nvSpPr>
        <p:spPr>
          <a:xfrm>
            <a:off x="4868864" y="744056"/>
            <a:ext cx="1163861" cy="72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Data Management (RDM-server)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72048">
            <a:off x="2615900" y="934929"/>
            <a:ext cx="952500" cy="400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8923">
            <a:off x="4562047" y="3357727"/>
            <a:ext cx="395373" cy="166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855">
            <a:off x="5680165" y="3888246"/>
            <a:ext cx="349430" cy="6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2551" flipH="1">
            <a:off x="6720746" y="3590926"/>
            <a:ext cx="310911" cy="11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2551" flipH="1">
            <a:off x="5531478" y="2451915"/>
            <a:ext cx="310911" cy="11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Content Placeholder 1"/>
          <p:cNvSpPr txBox="1">
            <a:spLocks/>
          </p:cNvSpPr>
          <p:nvPr/>
        </p:nvSpPr>
        <p:spPr>
          <a:xfrm>
            <a:off x="5201484" y="2926077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600" b="1" i="1" dirty="0" smtClean="0"/>
              <a:t>VCS</a:t>
            </a:r>
          </a:p>
        </p:txBody>
      </p:sp>
      <p:cxnSp>
        <p:nvCxnSpPr>
          <p:cNvPr id="2059" name="Elbow Connector 2058"/>
          <p:cNvCxnSpPr>
            <a:endCxn id="58" idx="0"/>
          </p:cNvCxnSpPr>
          <p:nvPr/>
        </p:nvCxnSpPr>
        <p:spPr>
          <a:xfrm rot="16200000" flipH="1">
            <a:off x="4734599" y="1703975"/>
            <a:ext cx="361848" cy="226196"/>
          </a:xfrm>
          <a:prstGeom prst="bentConnector3">
            <a:avLst/>
          </a:pr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1"/>
          <p:cNvSpPr txBox="1">
            <a:spLocks/>
          </p:cNvSpPr>
          <p:nvPr/>
        </p:nvSpPr>
        <p:spPr>
          <a:xfrm>
            <a:off x="2570968" y="2946600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600" b="1" i="1" dirty="0" smtClean="0"/>
              <a:t>VCS</a:t>
            </a:r>
          </a:p>
        </p:txBody>
      </p:sp>
      <p:pic>
        <p:nvPicPr>
          <p:cNvPr id="49" name="Picture 2" descr="http://hostmobility.com/files/products/88/mx-4-gtt-back-web.jp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1367849" cy="10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" y="402633"/>
            <a:ext cx="1623689" cy="94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8" b="5535"/>
          <a:stretch/>
        </p:blipFill>
        <p:spPr bwMode="auto">
          <a:xfrm>
            <a:off x="375966" y="456034"/>
            <a:ext cx="825172" cy="44582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31605" y="629030"/>
            <a:ext cx="395373" cy="103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5477" y="144287"/>
            <a:ext cx="105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RDM-Web</a:t>
            </a:r>
          </a:p>
        </p:txBody>
      </p:sp>
      <p:pic>
        <p:nvPicPr>
          <p:cNvPr id="55" name="Picture 2" descr="\\VCN.DS.VOLVO.NET\3P-GOT\HOME04\T015982\My Documents\Projects\2 . Presentations\Bildbank\153526528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254" y="646481"/>
            <a:ext cx="1073241" cy="107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2205154" y="980752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RDM </a:t>
            </a:r>
          </a:p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Database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18855" flipH="1">
            <a:off x="1636800" y="724211"/>
            <a:ext cx="310911" cy="51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1023843" y="2165810"/>
            <a:ext cx="1534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v-SE" sz="1200" dirty="0" smtClean="0"/>
          </a:p>
          <a:p>
            <a:pPr algn="ctr"/>
            <a:r>
              <a:rPr lang="sv-SE" sz="1200" dirty="0" smtClean="0"/>
              <a:t>A2l DB</a:t>
            </a:r>
            <a:endParaRPr lang="en-US" sz="1200" dirty="0"/>
          </a:p>
        </p:txBody>
      </p:sp>
      <p:sp>
        <p:nvSpPr>
          <p:cNvPr id="70" name="Flowchart: Magnetic Disk 69"/>
          <p:cNvSpPr/>
          <p:nvPr/>
        </p:nvSpPr>
        <p:spPr>
          <a:xfrm>
            <a:off x="1232225" y="1982695"/>
            <a:ext cx="1072121" cy="604150"/>
          </a:xfrm>
          <a:prstGeom prst="flowChartMagneticDisk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36788" y="1960895"/>
            <a:ext cx="15346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1200" b="1" dirty="0" smtClean="0"/>
              <a:t>PE</a:t>
            </a:r>
            <a:endParaRPr lang="en-US" sz="1200" b="1" dirty="0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7171" flipH="1">
            <a:off x="1317798" y="1371893"/>
            <a:ext cx="310911" cy="54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4726">
            <a:off x="3776053" y="3986883"/>
            <a:ext cx="375563" cy="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6709">
            <a:off x="4363602" y="2703759"/>
            <a:ext cx="426877" cy="92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 descr="http://hostmobility.com/files/products/88/mx-4-gtt-back-web.jpg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22" y="3445813"/>
            <a:ext cx="920767" cy="6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 Placeholder 1"/>
          <p:cNvSpPr txBox="1">
            <a:spLocks/>
          </p:cNvSpPr>
          <p:nvPr/>
        </p:nvSpPr>
        <p:spPr>
          <a:xfrm>
            <a:off x="4023916" y="3054749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600" b="1" i="1" dirty="0" smtClean="0"/>
              <a:t>VCS</a:t>
            </a:r>
          </a:p>
        </p:txBody>
      </p:sp>
      <p:pic>
        <p:nvPicPr>
          <p:cNvPr id="82" name="Picture 2" descr="http://hostmobility.com/files/products/88/mx-4-gtt-back-web.jpg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604" y="3369030"/>
            <a:ext cx="920767" cy="6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79" y="3962708"/>
            <a:ext cx="375563" cy="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1387" flipH="1">
            <a:off x="6189124" y="1805844"/>
            <a:ext cx="435258" cy="245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Content Placeholder 1"/>
          <p:cNvSpPr txBox="1">
            <a:spLocks/>
          </p:cNvSpPr>
          <p:nvPr/>
        </p:nvSpPr>
        <p:spPr>
          <a:xfrm>
            <a:off x="5906991" y="2889916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600" b="1" i="1" dirty="0" smtClean="0"/>
              <a:t>VCS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3" name="TextBox 72"/>
          <p:cNvSpPr txBox="1"/>
          <p:nvPr/>
        </p:nvSpPr>
        <p:spPr>
          <a:xfrm>
            <a:off x="1812518" y="14874"/>
            <a:ext cx="717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Remote Data Management </a:t>
            </a:r>
            <a:r>
              <a:rPr lang="en-US" b="1" dirty="0" smtClean="0"/>
              <a:t>(yesterday)</a:t>
            </a:r>
          </a:p>
        </p:txBody>
      </p:sp>
    </p:spTree>
    <p:extLst>
      <p:ext uri="{BB962C8B-B14F-4D97-AF65-F5344CB8AC3E}">
        <p14:creationId xmlns:p14="http://schemas.microsoft.com/office/powerpoint/2010/main" val="21245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739" y="4878047"/>
            <a:ext cx="9128261" cy="197995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66" name="Cloud 65"/>
          <p:cNvSpPr/>
          <p:nvPr/>
        </p:nvSpPr>
        <p:spPr>
          <a:xfrm>
            <a:off x="3061493" y="490202"/>
            <a:ext cx="3649535" cy="2562091"/>
          </a:xfrm>
          <a:prstGeom prst="cloud">
            <a:avLst/>
          </a:prstGeom>
          <a:solidFill>
            <a:srgbClr val="B1BCC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1"/>
          <p:cNvSpPr txBox="1">
            <a:spLocks/>
          </p:cNvSpPr>
          <p:nvPr/>
        </p:nvSpPr>
        <p:spPr>
          <a:xfrm>
            <a:off x="1043197" y="5152737"/>
            <a:ext cx="10436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400" b="1" i="1" dirty="0" smtClean="0"/>
              <a:t>ULTRA</a:t>
            </a:r>
            <a:endParaRPr lang="sv-SE" sz="1400" b="1" i="1" dirty="0"/>
          </a:p>
        </p:txBody>
      </p:sp>
      <p:pic>
        <p:nvPicPr>
          <p:cNvPr id="39" name="Picture 2" descr="\\VCN.DS.VOLVO.NET\3P-GOT\HOME04\T015982\My Documents\Projects\TT\TT Technical Roadmap\New FH1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07" y="5728499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mediacenter.renault-trucks.com/site/cgi-bin/gdws_isapi.dll?FI&amp;NC|0&amp;ND|18689&amp;CR|230&amp;FJ|85&amp;IR|2&amp;KP|RTRUCKS&amp;KR|c3501c95fea50ecc3f5e446f096854d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22" y="5706104"/>
            <a:ext cx="661006" cy="6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http://assets.cougar.nineentertainment.com.au/imagegen/max/c/800/600/assets/TraderSpecs/GalleryMedia/UD_TRUCKS_UD_AND_PK_RANGE-04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153" y="5759793"/>
            <a:ext cx="853239" cy="6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http://2.bp.blogspot.com/-sNDC1ezG7XQ/TkumitrW4XI/AAAAAAAAArM/EQlxt_SkuGY/s1600/Mack--Super-Truck-400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44" y="5635797"/>
            <a:ext cx="1002768" cy="85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Bildobjekt 96" descr="Volvo_9700_Luxury_Mecixo_2010_Frilagd.gif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flipH="1">
            <a:off x="2464207" y="5890891"/>
            <a:ext cx="843624" cy="435684"/>
          </a:xfrm>
          <a:prstGeom prst="rect">
            <a:avLst/>
          </a:prstGeom>
        </p:spPr>
      </p:pic>
      <p:pic>
        <p:nvPicPr>
          <p:cNvPr id="44" name="Bildobjekt 94" descr="vce.gif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1655143" y="5701813"/>
            <a:ext cx="714009" cy="600980"/>
          </a:xfrm>
          <a:prstGeom prst="rect">
            <a:avLst/>
          </a:prstGeom>
        </p:spPr>
      </p:pic>
      <p:pic>
        <p:nvPicPr>
          <p:cNvPr id="45" name="Picture 6" descr="powertrain engineer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78" y="5823772"/>
            <a:ext cx="1328810" cy="4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7" descr="essai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0" y="5738681"/>
            <a:ext cx="826078" cy="61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 Placeholder 1"/>
          <p:cNvSpPr txBox="1">
            <a:spLocks/>
          </p:cNvSpPr>
          <p:nvPr/>
        </p:nvSpPr>
        <p:spPr>
          <a:xfrm>
            <a:off x="6569617" y="5152737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400" b="1" i="1" dirty="0" smtClean="0"/>
              <a:t>Dewesoft</a:t>
            </a:r>
            <a:endParaRPr lang="sv-SE" sz="1400" b="1" i="1" dirty="0"/>
          </a:p>
        </p:txBody>
      </p:sp>
      <p:pic>
        <p:nvPicPr>
          <p:cNvPr id="56" name="Picture 2" descr="http://t2.gstatic.com/images?q=tbn:ANd9GcQHERcvDdUgjvoVccUDFObLgcoB3Q17ff8ZZMqhxHbpOqrJHlsx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33" y="4594822"/>
            <a:ext cx="1030418" cy="6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s://encrypted-tbn0.gstatic.com/images?q=tbn:ANd9GcRhYI2eY-P0uNsdRgYVdd1DTpZhLs_lZnrRzdpUiWLKjsJxbvdOgQ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89" y="1997997"/>
            <a:ext cx="719264" cy="10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46" y="4495661"/>
            <a:ext cx="1530684" cy="80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Content Placeholder 1"/>
          <p:cNvSpPr txBox="1">
            <a:spLocks/>
          </p:cNvSpPr>
          <p:nvPr/>
        </p:nvSpPr>
        <p:spPr>
          <a:xfrm>
            <a:off x="3061493" y="5152737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400" b="1" i="1" dirty="0" smtClean="0"/>
              <a:t>MLog</a:t>
            </a:r>
            <a:endParaRPr lang="sv-SE" sz="1400" b="1" i="1" dirty="0"/>
          </a:p>
        </p:txBody>
      </p:sp>
      <p:sp>
        <p:nvSpPr>
          <p:cNvPr id="63" name="Content Placeholder 1"/>
          <p:cNvSpPr txBox="1">
            <a:spLocks/>
          </p:cNvSpPr>
          <p:nvPr/>
        </p:nvSpPr>
        <p:spPr>
          <a:xfrm>
            <a:off x="5201484" y="1960899"/>
            <a:ext cx="1163860" cy="56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sv-SE"/>
            </a:defPPr>
            <a:lvl1pPr indent="0" algn="ctr">
              <a:spcBef>
                <a:spcPts val="1800"/>
              </a:spcBef>
              <a:buClr>
                <a:schemeClr val="tx2"/>
              </a:buClr>
              <a:buFont typeface="Symbol" pitchFamily="18" charset="2"/>
              <a:buNone/>
              <a:defRPr sz="1600" b="1" i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238" indent="-250825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>
                <a:latin typeface="Arial" pitchFamily="34" charset="0"/>
                <a:cs typeface="Arial" pitchFamily="34" charset="0"/>
              </a:defRPr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sz="2000">
                <a:latin typeface="Arial" pitchFamily="34" charset="0"/>
                <a:cs typeface="Arial" pitchFamily="34" charset="0"/>
              </a:defRPr>
            </a:lvl3pPr>
            <a:lvl4pPr marL="981075" indent="-239713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>
                <a:latin typeface="Arial" pitchFamily="34" charset="0"/>
                <a:cs typeface="Arial" pitchFamily="34" charset="0"/>
              </a:defRPr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>
                <a:latin typeface="Arial" pitchFamily="34" charset="0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sv-SE" b="0" dirty="0"/>
              <a:t>Distributed Data Collector </a:t>
            </a:r>
            <a:br>
              <a:rPr lang="sv-SE" b="0" dirty="0"/>
            </a:br>
            <a:r>
              <a:rPr lang="sv-SE" b="0" dirty="0"/>
              <a:t>(DDC)</a:t>
            </a:r>
          </a:p>
        </p:txBody>
      </p:sp>
      <p:pic>
        <p:nvPicPr>
          <p:cNvPr id="64" name="Picture 2" descr="https://encrypted-tbn0.gstatic.com/images?q=tbn:ANd9GcRhYI2eY-P0uNsdRgYVdd1DTpZhLs_lZnrRzdpUiWLKjsJxbvdOgQ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53" y="615387"/>
            <a:ext cx="907609" cy="11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 Placeholder 1"/>
          <p:cNvSpPr txBox="1">
            <a:spLocks/>
          </p:cNvSpPr>
          <p:nvPr/>
        </p:nvSpPr>
        <p:spPr>
          <a:xfrm>
            <a:off x="4868864" y="744056"/>
            <a:ext cx="1163861" cy="72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Remote Data Management (RDM-server)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72048">
            <a:off x="2615900" y="934929"/>
            <a:ext cx="952500" cy="400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9" name="Elbow Connector 2058"/>
          <p:cNvCxnSpPr>
            <a:endCxn id="58" idx="0"/>
          </p:cNvCxnSpPr>
          <p:nvPr/>
        </p:nvCxnSpPr>
        <p:spPr>
          <a:xfrm rot="16200000" flipH="1">
            <a:off x="4734599" y="1703975"/>
            <a:ext cx="361848" cy="226196"/>
          </a:xfrm>
          <a:prstGeom prst="bentConnector3">
            <a:avLst/>
          </a:pr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1"/>
          <p:cNvSpPr txBox="1">
            <a:spLocks/>
          </p:cNvSpPr>
          <p:nvPr/>
        </p:nvSpPr>
        <p:spPr>
          <a:xfrm>
            <a:off x="2570968" y="2946600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600" b="1" i="1" dirty="0" smtClean="0"/>
              <a:t>VCS</a:t>
            </a:r>
          </a:p>
        </p:txBody>
      </p:sp>
      <p:pic>
        <p:nvPicPr>
          <p:cNvPr id="49" name="Picture 2" descr="http://hostmobility.com/files/products/88/mx-4-gtt-back-web.jp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1367849" cy="10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" y="402633"/>
            <a:ext cx="1623689" cy="94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>
            <a:hlinkClick r:id="rId16"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8" b="5535"/>
          <a:stretch/>
        </p:blipFill>
        <p:spPr bwMode="auto">
          <a:xfrm>
            <a:off x="375966" y="456034"/>
            <a:ext cx="825172" cy="44582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31605" y="629030"/>
            <a:ext cx="395373" cy="103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5477" y="144287"/>
            <a:ext cx="105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RDM-Web</a:t>
            </a:r>
          </a:p>
        </p:txBody>
      </p:sp>
      <p:pic>
        <p:nvPicPr>
          <p:cNvPr id="55" name="Picture 2" descr="\\VCN.DS.VOLVO.NET\3P-GOT\HOME04\T015982\My Documents\Projects\2 . Presentations\Bildbank\1535265289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254" y="646481"/>
            <a:ext cx="1073241" cy="107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2205154" y="980752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RDM </a:t>
            </a:r>
          </a:p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Database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18855" flipH="1">
            <a:off x="1636800" y="724211"/>
            <a:ext cx="310911" cy="51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1023843" y="2165810"/>
            <a:ext cx="1534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sv-SE" sz="1200" dirty="0" smtClean="0"/>
          </a:p>
          <a:p>
            <a:pPr algn="ctr"/>
            <a:r>
              <a:rPr lang="sv-SE" sz="1200" dirty="0" smtClean="0"/>
              <a:t>A2l DB</a:t>
            </a:r>
            <a:endParaRPr lang="en-US" sz="1200" dirty="0"/>
          </a:p>
        </p:txBody>
      </p:sp>
      <p:sp>
        <p:nvSpPr>
          <p:cNvPr id="70" name="Flowchart: Magnetic Disk 69"/>
          <p:cNvSpPr/>
          <p:nvPr/>
        </p:nvSpPr>
        <p:spPr>
          <a:xfrm>
            <a:off x="1232225" y="1982695"/>
            <a:ext cx="1072121" cy="604150"/>
          </a:xfrm>
          <a:prstGeom prst="flowChartMagneticDisk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36788" y="1960895"/>
            <a:ext cx="15346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1200" b="1" dirty="0" smtClean="0"/>
              <a:t>PE</a:t>
            </a:r>
            <a:endParaRPr lang="en-US" sz="1200" b="1" dirty="0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7171" flipH="1">
            <a:off x="1317798" y="1371893"/>
            <a:ext cx="310911" cy="54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4726">
            <a:off x="3776053" y="3986883"/>
            <a:ext cx="375563" cy="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6709">
            <a:off x="4363602" y="2703759"/>
            <a:ext cx="426877" cy="92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 descr="http://hostmobility.com/files/products/88/mx-4-gtt-back-web.jpg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22" y="3445813"/>
            <a:ext cx="920767" cy="6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 Placeholder 1"/>
          <p:cNvSpPr txBox="1">
            <a:spLocks/>
          </p:cNvSpPr>
          <p:nvPr/>
        </p:nvSpPr>
        <p:spPr>
          <a:xfrm>
            <a:off x="4023916" y="3054749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600" b="1" i="1" dirty="0" smtClean="0"/>
              <a:t>VCS</a:t>
            </a:r>
          </a:p>
        </p:txBody>
      </p:sp>
      <p:pic>
        <p:nvPicPr>
          <p:cNvPr id="82" name="Picture 2" descr="http://hostmobility.com/files/products/88/mx-4-gtt-back-web.jpg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73" y="3659081"/>
            <a:ext cx="920767" cy="6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3824">
            <a:off x="6724779" y="4076784"/>
            <a:ext cx="375563" cy="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99017" flipH="1">
            <a:off x="5538395" y="2613718"/>
            <a:ext cx="435258" cy="134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Content Placeholder 1"/>
          <p:cNvSpPr txBox="1">
            <a:spLocks/>
          </p:cNvSpPr>
          <p:nvPr/>
        </p:nvSpPr>
        <p:spPr>
          <a:xfrm>
            <a:off x="5227731" y="3065935"/>
            <a:ext cx="1084082" cy="44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sv-SE" sz="1600" b="1" i="1" dirty="0" smtClean="0"/>
              <a:t>VCS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BF59070, Magnus Hansson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7" name="TextBox 46"/>
          <p:cNvSpPr txBox="1"/>
          <p:nvPr/>
        </p:nvSpPr>
        <p:spPr>
          <a:xfrm>
            <a:off x="1594808" y="14874"/>
            <a:ext cx="717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Remote Data Management </a:t>
            </a:r>
            <a:r>
              <a:rPr lang="en-US" b="1" dirty="0" smtClean="0"/>
              <a:t>(today)</a:t>
            </a:r>
          </a:p>
        </p:txBody>
      </p:sp>
    </p:spTree>
    <p:extLst>
      <p:ext uri="{BB962C8B-B14F-4D97-AF65-F5344CB8AC3E}">
        <p14:creationId xmlns:p14="http://schemas.microsoft.com/office/powerpoint/2010/main" val="2003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09475"/>
              </p:ext>
            </p:extLst>
          </p:nvPr>
        </p:nvGraphicFramePr>
        <p:xfrm>
          <a:off x="170338" y="202592"/>
          <a:ext cx="8784976" cy="5863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5246"/>
                <a:gridCol w="930491"/>
                <a:gridCol w="1296081"/>
                <a:gridCol w="2012790"/>
                <a:gridCol w="1500368"/>
              </a:tblGrid>
              <a:tr h="230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sv-SE" sz="1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MLOG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i="1" strike="sngStrike" dirty="0" smtClean="0">
                          <a:solidFill>
                            <a:schemeClr val="tx1"/>
                          </a:solidFill>
                          <a:effectLst/>
                        </a:rPr>
                        <a:t>Rapido (not</a:t>
                      </a:r>
                      <a:r>
                        <a:rPr lang="en-US" sz="900" i="1" strike="sng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supported</a:t>
                      </a:r>
                      <a:r>
                        <a:rPr lang="en-US" sz="900" i="1" strike="sngStrike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900" i="1" strike="sng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Ultra (Rapido successor)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RDM support: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Support TEA2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59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Support TEA2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Support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BP (Bridge Plan)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Support Value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Truck (P9103)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59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Signal Measurement (J1939)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channels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2 Full and 6 </a:t>
                      </a:r>
                      <a:r>
                        <a:rPr lang="en-US" sz="1100" i="1" strike="sngStrike" dirty="0" smtClean="0">
                          <a:solidFill>
                            <a:srgbClr val="FF0000"/>
                          </a:solidFill>
                          <a:effectLst/>
                        </a:rPr>
                        <a:t>Mux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 </a:t>
                      </a:r>
                      <a:r>
                        <a:rPr lang="en-US" sz="1100" dirty="0" smtClean="0">
                          <a:effectLst/>
                        </a:rPr>
                        <a:t>Full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Signal Measurement (CCP-EMS)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Signal Measurement (CCP-ACM)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Signal Measurement (LIN)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 conv.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 </a:t>
                      </a:r>
                      <a:r>
                        <a:rPr lang="en-US" sz="1100" dirty="0" smtClean="0">
                          <a:effectLst/>
                        </a:rPr>
                        <a:t>Lin + Lin </a:t>
                      </a:r>
                      <a:r>
                        <a:rPr lang="en-US" sz="1100" dirty="0">
                          <a:effectLst/>
                        </a:rPr>
                        <a:t>conv.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Signal Measurement (J1587)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Y(conv.)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Y(conv.)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Signal Measurement (External)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 (ATC)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Y (ATC)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 (ATC)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CAN Traffic Measurement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DST Download (EMS/ACM)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 (if needed)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DST upload (EMS/ACM)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 (if needed)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MSW Download (EMS/ACM)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Area 5 upload (EMS/ACM)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Under verification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DTC read-out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N (</a:t>
                      </a:r>
                      <a:r>
                        <a:rPr lang="en-US" sz="900" smtClean="0">
                          <a:effectLst/>
                        </a:rPr>
                        <a:t>Under dev.)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Under verification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DTC Reset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DM-1 Measurement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Y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</a:t>
                      </a:r>
                      <a:r>
                        <a:rPr lang="en-US" sz="1000" dirty="0">
                          <a:effectLst/>
                        </a:rPr>
                        <a:t>(translated)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36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3G/Wlan VCS2.2 communication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Vanguard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Vanguard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Embedded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Y (3G)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Audio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N</a:t>
                      </a:r>
                      <a:endParaRPr lang="en-US" sz="11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Video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 (ext)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(</a:t>
                      </a:r>
                      <a:r>
                        <a:rPr lang="en-US" sz="1100" dirty="0" err="1">
                          <a:effectLst/>
                        </a:rPr>
                        <a:t>ext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N</a:t>
                      </a:r>
                      <a:endParaRPr lang="en-US" sz="11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Modem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 (Embedded)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GPS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 (Embedded)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66126" marR="66126" marT="0" marB="0"/>
                </a:tc>
              </a:tr>
              <a:tr h="230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Rental cost per week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1920 SEK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strike="sng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500 SEK</a:t>
                      </a:r>
                      <a:endParaRPr lang="en-US" sz="1100" i="1" strike="sngStrike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960 SEK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Free</a:t>
                      </a:r>
                    </a:p>
                  </a:txBody>
                  <a:tcPr marL="66126" marR="66126" marT="0" marB="0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9233" y="6431019"/>
            <a:ext cx="6873875" cy="215900"/>
          </a:xfrm>
        </p:spPr>
        <p:txBody>
          <a:bodyPr/>
          <a:lstStyle/>
          <a:p>
            <a:r>
              <a:rPr lang="en-US" noProof="0" dirty="0" smtClean="0"/>
              <a:t>BF59070, Magnus Hansson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 rot="19635859">
            <a:off x="-1946273" y="2231335"/>
            <a:ext cx="120678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 BE UPDATED 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37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ndscape_Volvo_Group_Trucks_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Eicher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Glob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Bridg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Volvo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Front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Renault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Mack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UD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1_Landscape_Volvo_Group_Trucks_Technology</Template>
  <TotalTime>0</TotalTime>
  <Words>786</Words>
  <Application>Microsoft Office PowerPoint</Application>
  <PresentationFormat>On-screen Show (4:3)</PresentationFormat>
  <Paragraphs>273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1_Landscape_Volvo_Group_Trucks_Technology</vt:lpstr>
      <vt:lpstr>White_Volvo Group Trucks Technology</vt:lpstr>
      <vt:lpstr>Globe_Volvo Group Trucks Technology</vt:lpstr>
      <vt:lpstr>Bridge_Volvo Group Trucks Technology</vt:lpstr>
      <vt:lpstr>Volvo Trucks_Volvo Group Trucks Technology</vt:lpstr>
      <vt:lpstr>Front_Volvo Group Trucks Technology</vt:lpstr>
      <vt:lpstr>Renault Trucks_Volvo Group Trucks Technology</vt:lpstr>
      <vt:lpstr>Mack Trucks_Volvo Group Trucks Technology</vt:lpstr>
      <vt:lpstr>UD Trucks_Volvo Group Trucks Technology</vt:lpstr>
      <vt:lpstr>Eicher_Volvo Group Trucks Technology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Rigs &amp; Testing Technology contact information</vt:lpstr>
      <vt:lpstr>PowerPoint Presentation</vt:lpstr>
      <vt:lpstr>RDM (Remote Data Manager)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2013-10-15T07:50:49Z</dcterms:created>
  <dcterms:modified xsi:type="dcterms:W3CDTF">2016-11-11T13:57:57Z</dcterms:modified>
</cp:coreProperties>
</file>