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4303" r:id="rId5"/>
    <p:sldMasterId id="2147483658" r:id="rId6"/>
    <p:sldMasterId id="2147483660" r:id="rId7"/>
    <p:sldMasterId id="2147483662" r:id="rId8"/>
    <p:sldMasterId id="2147483665" r:id="rId9"/>
    <p:sldMasterId id="2147483667" r:id="rId10"/>
    <p:sldMasterId id="2147483664" r:id="rId11"/>
    <p:sldMasterId id="2147484646" r:id="rId12"/>
    <p:sldMasterId id="2147484658" r:id="rId13"/>
  </p:sldMasterIdLst>
  <p:notesMasterIdLst>
    <p:notesMasterId r:id="rId59"/>
  </p:notesMasterIdLst>
  <p:handoutMasterIdLst>
    <p:handoutMasterId r:id="rId60"/>
  </p:handoutMasterIdLst>
  <p:sldIdLst>
    <p:sldId id="300" r:id="rId14"/>
    <p:sldId id="316" r:id="rId15"/>
    <p:sldId id="363" r:id="rId16"/>
    <p:sldId id="318" r:id="rId17"/>
    <p:sldId id="350" r:id="rId18"/>
    <p:sldId id="317" r:id="rId19"/>
    <p:sldId id="319" r:id="rId20"/>
    <p:sldId id="321" r:id="rId21"/>
    <p:sldId id="342" r:id="rId22"/>
    <p:sldId id="343" r:id="rId23"/>
    <p:sldId id="362" r:id="rId24"/>
    <p:sldId id="341" r:id="rId25"/>
    <p:sldId id="345" r:id="rId26"/>
    <p:sldId id="337" r:id="rId27"/>
    <p:sldId id="348" r:id="rId28"/>
    <p:sldId id="320" r:id="rId29"/>
    <p:sldId id="355" r:id="rId30"/>
    <p:sldId id="357" r:id="rId31"/>
    <p:sldId id="356" r:id="rId32"/>
    <p:sldId id="358" r:id="rId33"/>
    <p:sldId id="349" r:id="rId34"/>
    <p:sldId id="322" r:id="rId35"/>
    <p:sldId id="324" r:id="rId36"/>
    <p:sldId id="325" r:id="rId37"/>
    <p:sldId id="323" r:id="rId38"/>
    <p:sldId id="352" r:id="rId39"/>
    <p:sldId id="353" r:id="rId40"/>
    <p:sldId id="326" r:id="rId41"/>
    <p:sldId id="351" r:id="rId42"/>
    <p:sldId id="354" r:id="rId43"/>
    <p:sldId id="327" r:id="rId44"/>
    <p:sldId id="328" r:id="rId45"/>
    <p:sldId id="335" r:id="rId46"/>
    <p:sldId id="330" r:id="rId47"/>
    <p:sldId id="360" r:id="rId48"/>
    <p:sldId id="331" r:id="rId49"/>
    <p:sldId id="333" r:id="rId50"/>
    <p:sldId id="334" r:id="rId51"/>
    <p:sldId id="361" r:id="rId52"/>
    <p:sldId id="359" r:id="rId53"/>
    <p:sldId id="344" r:id="rId54"/>
    <p:sldId id="340" r:id="rId55"/>
    <p:sldId id="339" r:id="rId56"/>
    <p:sldId id="336" r:id="rId57"/>
    <p:sldId id="338" r:id="rId58"/>
  </p:sldIdLst>
  <p:sldSz cx="9144000" cy="6858000" type="screen4x3"/>
  <p:notesSz cx="6797675" cy="9982200"/>
  <p:defaultTextStyle>
    <a:defPPr>
      <a:defRPr lang="sv-SE"/>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EBECEB"/>
    <a:srgbClr val="627890"/>
    <a:srgbClr val="E0E4E9"/>
    <a:srgbClr val="9D9E9C"/>
    <a:srgbClr val="B1B1B0"/>
    <a:srgbClr val="8FA8A0"/>
    <a:srgbClr val="A5B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6" autoAdjust="0"/>
    <p:restoredTop sz="89659" autoAdjust="0"/>
  </p:normalViewPr>
  <p:slideViewPr>
    <p:cSldViewPr snapToGrid="0" showGuides="1">
      <p:cViewPr varScale="1">
        <p:scale>
          <a:sx n="61" d="100"/>
          <a:sy n="61" d="100"/>
        </p:scale>
        <p:origin x="-1572" y="-96"/>
      </p:cViewPr>
      <p:guideLst>
        <p:guide orient="horz" pos="809"/>
        <p:guide orient="horz" pos="1252"/>
        <p:guide orient="horz" pos="3861"/>
        <p:guide pos="271"/>
        <p:guide pos="2881"/>
      </p:guideLst>
    </p:cSldViewPr>
  </p:slideViewPr>
  <p:outlineViewPr>
    <p:cViewPr>
      <p:scale>
        <a:sx n="33" d="100"/>
        <a:sy n="33" d="100"/>
      </p:scale>
      <p:origin x="0" y="13008"/>
    </p:cViewPr>
  </p:outlineViewPr>
  <p:notesTextViewPr>
    <p:cViewPr>
      <p:scale>
        <a:sx n="100" d="100"/>
        <a:sy n="100" d="100"/>
      </p:scale>
      <p:origin x="0" y="0"/>
    </p:cViewPr>
  </p:notesTextViewPr>
  <p:sorterViewPr>
    <p:cViewPr>
      <p:scale>
        <a:sx n="100" d="100"/>
        <a:sy n="100" d="100"/>
      </p:scale>
      <p:origin x="0" y="3612"/>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2946189" cy="49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sv-SE"/>
          </a:p>
        </p:txBody>
      </p:sp>
      <p:sp>
        <p:nvSpPr>
          <p:cNvPr id="9219" name="Rectangle 3"/>
          <p:cNvSpPr>
            <a:spLocks noGrp="1" noChangeArrowheads="1"/>
          </p:cNvSpPr>
          <p:nvPr>
            <p:ph type="dt" sz="quarter" idx="1"/>
          </p:nvPr>
        </p:nvSpPr>
        <p:spPr bwMode="auto">
          <a:xfrm>
            <a:off x="3851487" y="0"/>
            <a:ext cx="2946188" cy="49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sv-SE"/>
          </a:p>
        </p:txBody>
      </p:sp>
      <p:sp>
        <p:nvSpPr>
          <p:cNvPr id="9220" name="Rectangle 4"/>
          <p:cNvSpPr>
            <a:spLocks noGrp="1" noChangeArrowheads="1"/>
          </p:cNvSpPr>
          <p:nvPr>
            <p:ph type="ftr" sz="quarter" idx="2"/>
          </p:nvPr>
        </p:nvSpPr>
        <p:spPr bwMode="auto">
          <a:xfrm>
            <a:off x="1" y="9483407"/>
            <a:ext cx="2946189" cy="49879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sv-SE"/>
          </a:p>
        </p:txBody>
      </p:sp>
      <p:sp>
        <p:nvSpPr>
          <p:cNvPr id="9221" name="Rectangle 5"/>
          <p:cNvSpPr>
            <a:spLocks noGrp="1" noChangeArrowheads="1"/>
          </p:cNvSpPr>
          <p:nvPr>
            <p:ph type="sldNum" sz="quarter" idx="3"/>
          </p:nvPr>
        </p:nvSpPr>
        <p:spPr bwMode="auto">
          <a:xfrm>
            <a:off x="3851487" y="9483407"/>
            <a:ext cx="2946188" cy="49879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AA0EAE31-6DFD-4D00-8915-08BA675FCA0C}" type="slidenum">
              <a:rPr lang="sv-SE"/>
              <a:pPr>
                <a:defRPr/>
              </a:pPr>
              <a:t>‹#›</a:t>
            </a:fld>
            <a:endParaRPr lang="sv-SE"/>
          </a:p>
        </p:txBody>
      </p:sp>
    </p:spTree>
    <p:extLst>
      <p:ext uri="{BB962C8B-B14F-4D97-AF65-F5344CB8AC3E}">
        <p14:creationId xmlns:p14="http://schemas.microsoft.com/office/powerpoint/2010/main" val="480966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46189" cy="49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sv-SE"/>
          </a:p>
        </p:txBody>
      </p:sp>
      <p:sp>
        <p:nvSpPr>
          <p:cNvPr id="5123" name="Rectangle 3"/>
          <p:cNvSpPr>
            <a:spLocks noGrp="1" noChangeArrowheads="1"/>
          </p:cNvSpPr>
          <p:nvPr>
            <p:ph type="dt" idx="1"/>
          </p:nvPr>
        </p:nvSpPr>
        <p:spPr bwMode="auto">
          <a:xfrm>
            <a:off x="3851487" y="0"/>
            <a:ext cx="2946188" cy="49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sv-SE"/>
          </a:p>
        </p:txBody>
      </p:sp>
      <p:sp>
        <p:nvSpPr>
          <p:cNvPr id="61444" name="Rectangle 4"/>
          <p:cNvSpPr>
            <a:spLocks noGrp="1" noRot="1" noChangeAspect="1" noChangeArrowheads="1" noTextEdit="1"/>
          </p:cNvSpPr>
          <p:nvPr>
            <p:ph type="sldImg" idx="2"/>
          </p:nvPr>
        </p:nvSpPr>
        <p:spPr bwMode="auto">
          <a:xfrm>
            <a:off x="903288" y="749300"/>
            <a:ext cx="4992687" cy="3743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6887" y="4740912"/>
            <a:ext cx="4983903" cy="44923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p>
        </p:txBody>
      </p:sp>
      <p:sp>
        <p:nvSpPr>
          <p:cNvPr id="5126" name="Rectangle 6"/>
          <p:cNvSpPr>
            <a:spLocks noGrp="1" noChangeArrowheads="1"/>
          </p:cNvSpPr>
          <p:nvPr>
            <p:ph type="ftr" sz="quarter" idx="4"/>
          </p:nvPr>
        </p:nvSpPr>
        <p:spPr bwMode="auto">
          <a:xfrm>
            <a:off x="1" y="9483407"/>
            <a:ext cx="2946189" cy="49879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sv-SE"/>
          </a:p>
        </p:txBody>
      </p:sp>
      <p:sp>
        <p:nvSpPr>
          <p:cNvPr id="5127" name="Rectangle 7"/>
          <p:cNvSpPr>
            <a:spLocks noGrp="1" noChangeArrowheads="1"/>
          </p:cNvSpPr>
          <p:nvPr>
            <p:ph type="sldNum" sz="quarter" idx="5"/>
          </p:nvPr>
        </p:nvSpPr>
        <p:spPr bwMode="auto">
          <a:xfrm>
            <a:off x="3851487" y="9483407"/>
            <a:ext cx="2946188" cy="49879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444A24C5-BBE4-45D8-8B46-54EF5316A7FE}" type="slidenum">
              <a:rPr lang="sv-SE"/>
              <a:pPr>
                <a:defRPr/>
              </a:pPr>
              <a:t>‹#›</a:t>
            </a:fld>
            <a:endParaRPr lang="sv-SE"/>
          </a:p>
        </p:txBody>
      </p:sp>
    </p:spTree>
    <p:extLst>
      <p:ext uri="{BB962C8B-B14F-4D97-AF65-F5344CB8AC3E}">
        <p14:creationId xmlns:p14="http://schemas.microsoft.com/office/powerpoint/2010/main" val="13755521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FEA7EC6D-E685-411B-AF4C-4BE5021FE5C5}" type="slidenum">
              <a:rPr lang="sv-SE" sz="1200" smtClean="0"/>
              <a:pPr eaLnBrk="1" hangingPunct="1"/>
              <a:t>1</a:t>
            </a:fld>
            <a:endParaRPr lang="sv-SE"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JPA – additional</a:t>
            </a:r>
            <a:r>
              <a:rPr lang="en-US" baseline="0" dirty="0" smtClean="0"/>
              <a:t> changes:</a:t>
            </a:r>
          </a:p>
          <a:p>
            <a:pPr eaLnBrk="1" hangingPunct="1"/>
            <a:r>
              <a:rPr lang="en-US" baseline="0" dirty="0" smtClean="0"/>
              <a:t>Replacement of Volvo 3P by Volvo GTT</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Risk</a:t>
            </a:r>
            <a:r>
              <a:rPr lang="fr-FR" dirty="0" smtClean="0"/>
              <a:t>: </a:t>
            </a:r>
            <a:r>
              <a:rPr lang="fr-FR" dirty="0" err="1" smtClean="0"/>
              <a:t>Sending</a:t>
            </a:r>
            <a:r>
              <a:rPr lang="fr-FR" dirty="0" smtClean="0"/>
              <a:t> </a:t>
            </a:r>
            <a:r>
              <a:rPr lang="fr-FR" dirty="0" err="1" smtClean="0"/>
              <a:t>logged</a:t>
            </a:r>
            <a:r>
              <a:rPr lang="fr-FR" dirty="0" smtClean="0"/>
              <a:t> data to </a:t>
            </a:r>
            <a:r>
              <a:rPr lang="fr-FR" baseline="0" dirty="0" smtClean="0"/>
              <a:t>the </a:t>
            </a:r>
            <a:r>
              <a:rPr lang="fr-FR" baseline="0" dirty="0" err="1" smtClean="0"/>
              <a:t>wrong</a:t>
            </a:r>
            <a:r>
              <a:rPr lang="fr-FR" baseline="0" dirty="0" smtClean="0"/>
              <a:t> truck!! (If </a:t>
            </a:r>
            <a:r>
              <a:rPr lang="fr-FR" baseline="0" dirty="0" err="1" smtClean="0"/>
              <a:t>binding</a:t>
            </a:r>
            <a:r>
              <a:rPr lang="fr-FR" baseline="0" dirty="0" smtClean="0"/>
              <a:t> </a:t>
            </a:r>
            <a:r>
              <a:rPr lang="fr-FR" baseline="0" dirty="0" err="1" smtClean="0"/>
              <a:t>is</a:t>
            </a:r>
            <a:r>
              <a:rPr lang="fr-FR" baseline="0" dirty="0" smtClean="0"/>
              <a:t> not </a:t>
            </a:r>
            <a:r>
              <a:rPr lang="fr-FR" baseline="0" dirty="0" err="1" smtClean="0"/>
              <a:t>updated</a:t>
            </a:r>
            <a:r>
              <a:rPr lang="fr-FR" baseline="0" dirty="0" smtClean="0"/>
              <a:t>).</a:t>
            </a:r>
            <a:endParaRPr lang="fr-FR" dirty="0"/>
          </a:p>
        </p:txBody>
      </p:sp>
      <p:sp>
        <p:nvSpPr>
          <p:cNvPr id="4" name="Slide Number Placeholder 3"/>
          <p:cNvSpPr>
            <a:spLocks noGrp="1"/>
          </p:cNvSpPr>
          <p:nvPr>
            <p:ph type="sldNum" sz="quarter" idx="10"/>
          </p:nvPr>
        </p:nvSpPr>
        <p:spPr/>
        <p:txBody>
          <a:bodyPr/>
          <a:lstStyle/>
          <a:p>
            <a:pPr>
              <a:defRPr/>
            </a:pPr>
            <a:fld id="{444A24C5-BBE4-45D8-8B46-54EF5316A7FE}" type="slidenum">
              <a:rPr lang="sv-SE" smtClean="0"/>
              <a:pPr>
                <a:defRPr/>
              </a:pPr>
              <a:t>6</a:t>
            </a:fld>
            <a:endParaRPr lang="sv-SE"/>
          </a:p>
        </p:txBody>
      </p:sp>
    </p:spTree>
    <p:extLst>
      <p:ext uri="{BB962C8B-B14F-4D97-AF65-F5344CB8AC3E}">
        <p14:creationId xmlns:p14="http://schemas.microsoft.com/office/powerpoint/2010/main" val="244446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444A24C5-BBE4-45D8-8B46-54EF5316A7FE}" type="slidenum">
              <a:rPr lang="sv-SE" smtClean="0"/>
              <a:pPr>
                <a:defRPr/>
              </a:pPr>
              <a:t>33</a:t>
            </a:fld>
            <a:endParaRPr lang="sv-SE"/>
          </a:p>
        </p:txBody>
      </p:sp>
    </p:spTree>
    <p:extLst>
      <p:ext uri="{BB962C8B-B14F-4D97-AF65-F5344CB8AC3E}">
        <p14:creationId xmlns:p14="http://schemas.microsoft.com/office/powerpoint/2010/main" val="122383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419230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32"/>
          <p:cNvSpPr>
            <a:spLocks noGrp="1" noChangeArrowheads="1"/>
          </p:cNvSpPr>
          <p:nvPr>
            <p:ph type="sldNum" sz="quarter" idx="11"/>
          </p:nvPr>
        </p:nvSpPr>
        <p:spPr/>
        <p:txBody>
          <a:bodyPr/>
          <a:lstStyle>
            <a:lvl1pPr>
              <a:defRPr/>
            </a:lvl1pPr>
          </a:lstStyle>
          <a:p>
            <a:pPr>
              <a:defRPr/>
            </a:pPr>
            <a:fld id="{37793375-5CB8-4392-8734-A1FCFC225ADC}" type="slidenum">
              <a:rPr lang="sv-SE"/>
              <a:pPr>
                <a:defRPr/>
              </a:pPr>
              <a:t>‹#›</a:t>
            </a:fld>
            <a:endParaRPr lang="sv-SE"/>
          </a:p>
        </p:txBody>
      </p:sp>
      <p:sp>
        <p:nvSpPr>
          <p:cNvPr id="6"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3854889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5" name="Rectangle 32"/>
          <p:cNvSpPr>
            <a:spLocks noGrp="1" noChangeArrowheads="1"/>
          </p:cNvSpPr>
          <p:nvPr>
            <p:ph type="sldNum" sz="quarter" idx="11"/>
          </p:nvPr>
        </p:nvSpPr>
        <p:spPr/>
        <p:txBody>
          <a:bodyPr/>
          <a:lstStyle>
            <a:lvl1pPr>
              <a:defRPr/>
            </a:lvl1pPr>
          </a:lstStyle>
          <a:p>
            <a:pPr>
              <a:defRPr/>
            </a:pPr>
            <a:fld id="{9033FF6C-F15E-4D78-876A-B93820C97192}" type="slidenum">
              <a:rPr lang="sv-SE">
                <a:solidFill>
                  <a:srgbClr val="000000"/>
                </a:solidFill>
              </a:rPr>
              <a:pPr>
                <a:defRPr/>
              </a:pPr>
              <a:t>‹#›</a:t>
            </a:fld>
            <a:endParaRPr lang="sv-SE">
              <a:solidFill>
                <a:srgbClr val="000000"/>
              </a:solidFill>
            </a:endParaRPr>
          </a:p>
        </p:txBody>
      </p:sp>
      <p:sp>
        <p:nvSpPr>
          <p:cNvPr id="6"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374663507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1186207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5437550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50166968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9601311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8" name="Footer Placeholder 7"/>
          <p:cNvSpPr>
            <a:spLocks noGrp="1"/>
          </p:cNvSpPr>
          <p:nvPr>
            <p:ph type="ftr" sz="quarter" idx="11"/>
          </p:nvPr>
        </p:nvSpPr>
        <p:spPr/>
        <p:txBody>
          <a:bodyPr/>
          <a:lstStyle/>
          <a:p>
            <a:endParaRPr lang="sv-SE">
              <a:solidFill>
                <a:prstClr val="black">
                  <a:tint val="75000"/>
                </a:prstClr>
              </a:solidFill>
            </a:endParaRPr>
          </a:p>
        </p:txBody>
      </p:sp>
      <p:sp>
        <p:nvSpPr>
          <p:cNvPr id="9" name="Slide Number Placeholder 8"/>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5137190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4" name="Footer Placeholder 3"/>
          <p:cNvSpPr>
            <a:spLocks noGrp="1"/>
          </p:cNvSpPr>
          <p:nvPr>
            <p:ph type="ftr" sz="quarter" idx="11"/>
          </p:nvPr>
        </p:nvSpPr>
        <p:spPr/>
        <p:txBody>
          <a:bodyPr/>
          <a:lstStyle/>
          <a:p>
            <a:endParaRPr lang="sv-SE">
              <a:solidFill>
                <a:prstClr val="black">
                  <a:tint val="75000"/>
                </a:prstClr>
              </a:solidFill>
            </a:endParaRPr>
          </a:p>
        </p:txBody>
      </p:sp>
      <p:sp>
        <p:nvSpPr>
          <p:cNvPr id="5" name="Slide Number Placeholder 4"/>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73240116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3" name="Footer Placeholder 2"/>
          <p:cNvSpPr>
            <a:spLocks noGrp="1"/>
          </p:cNvSpPr>
          <p:nvPr>
            <p:ph type="ftr" sz="quarter" idx="11"/>
          </p:nvPr>
        </p:nvSpPr>
        <p:spPr/>
        <p:txBody>
          <a:bodyPr/>
          <a:lstStyle/>
          <a:p>
            <a:endParaRPr lang="sv-SE">
              <a:solidFill>
                <a:prstClr val="black">
                  <a:tint val="75000"/>
                </a:prstClr>
              </a:solidFill>
            </a:endParaRPr>
          </a:p>
        </p:txBody>
      </p:sp>
      <p:sp>
        <p:nvSpPr>
          <p:cNvPr id="4" name="Slide Number Placeholder 3"/>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127431950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0015526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6" name="Footer Placeholder 5"/>
          <p:cNvSpPr>
            <a:spLocks noGrp="1"/>
          </p:cNvSpPr>
          <p:nvPr>
            <p:ph type="ftr" sz="quarter" idx="11"/>
          </p:nvPr>
        </p:nvSpPr>
        <p:spPr/>
        <p:txBody>
          <a:bodyPr/>
          <a:lstStyle/>
          <a:p>
            <a:endParaRPr lang="sv-SE">
              <a:solidFill>
                <a:prstClr val="black">
                  <a:tint val="75000"/>
                </a:prstClr>
              </a:solidFill>
            </a:endParaRPr>
          </a:p>
        </p:txBody>
      </p:sp>
      <p:sp>
        <p:nvSpPr>
          <p:cNvPr id="7" name="Slide Number Placeholder 6"/>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0719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32"/>
          <p:cNvSpPr>
            <a:spLocks noGrp="1" noChangeArrowheads="1"/>
          </p:cNvSpPr>
          <p:nvPr>
            <p:ph type="sldNum" sz="quarter" idx="11"/>
          </p:nvPr>
        </p:nvSpPr>
        <p:spPr/>
        <p:txBody>
          <a:bodyPr/>
          <a:lstStyle>
            <a:lvl1pPr>
              <a:defRPr/>
            </a:lvl1pPr>
          </a:lstStyle>
          <a:p>
            <a:pPr>
              <a:defRPr/>
            </a:pPr>
            <a:fld id="{5ADA907A-3867-4A0E-9289-C9F1417FF63C}" type="slidenum">
              <a:rPr lang="sv-SE"/>
              <a:pPr>
                <a:defRPr/>
              </a:pPr>
              <a:t>‹#›</a:t>
            </a:fld>
            <a:endParaRPr lang="sv-SE"/>
          </a:p>
        </p:txBody>
      </p:sp>
      <p:sp>
        <p:nvSpPr>
          <p:cNvPr id="6"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15142834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200772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BFE310AD-6C3E-4910-A008-AD034032EFB5}" type="datetimeFigureOut">
              <a:rPr lang="sv-SE" smtClean="0">
                <a:solidFill>
                  <a:prstClr val="black">
                    <a:tint val="75000"/>
                  </a:prstClr>
                </a:solidFill>
              </a:rPr>
              <a:pPr/>
              <a:t>2016-11-04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A1CB7908-7DD7-4635-B431-DA919C68E348}" type="slidenum">
              <a:rPr lang="sv-SE" smtClean="0">
                <a:solidFill>
                  <a:prstClr val="black">
                    <a:tint val="75000"/>
                  </a:prstClr>
                </a:solidFill>
              </a:rPr>
              <a:pPr/>
              <a:t>‹#›</a:t>
            </a:fld>
            <a:endParaRPr lang="sv-SE">
              <a:solidFill>
                <a:prstClr val="black">
                  <a:tint val="75000"/>
                </a:prstClr>
              </a:solidFill>
            </a:endParaRPr>
          </a:p>
        </p:txBody>
      </p:sp>
    </p:spTree>
    <p:extLst>
      <p:ext uri="{BB962C8B-B14F-4D97-AF65-F5344CB8AC3E}">
        <p14:creationId xmlns:p14="http://schemas.microsoft.com/office/powerpoint/2010/main" val="345588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5"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6" name="Slide Number Placeholder 5"/>
          <p:cNvSpPr>
            <a:spLocks noGrp="1"/>
          </p:cNvSpPr>
          <p:nvPr>
            <p:ph type="sldNum" sz="quarter" idx="12"/>
          </p:nvPr>
        </p:nvSpPr>
        <p:spPr/>
        <p:txBody>
          <a:bodyPr/>
          <a:lstStyle>
            <a:lvl1pPr>
              <a:defRPr/>
            </a:lvl1pPr>
          </a:lstStyle>
          <a:p>
            <a:pPr>
              <a:defRPr/>
            </a:pPr>
            <a:fld id="{BBF3B6B4-BB08-4465-8D86-420A7C9DDE51}" type="slidenum">
              <a:rPr lang="sv-SE"/>
              <a:pPr>
                <a:defRPr/>
              </a:pPr>
              <a:t>‹#›</a:t>
            </a:fld>
            <a:endParaRPr lang="sv-SE"/>
          </a:p>
        </p:txBody>
      </p:sp>
    </p:spTree>
    <p:extLst>
      <p:ext uri="{BB962C8B-B14F-4D97-AF65-F5344CB8AC3E}">
        <p14:creationId xmlns:p14="http://schemas.microsoft.com/office/powerpoint/2010/main" val="63356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5"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6" name="Slide Number Placeholder 5"/>
          <p:cNvSpPr>
            <a:spLocks noGrp="1"/>
          </p:cNvSpPr>
          <p:nvPr>
            <p:ph type="sldNum" sz="quarter" idx="12"/>
          </p:nvPr>
        </p:nvSpPr>
        <p:spPr/>
        <p:txBody>
          <a:bodyPr/>
          <a:lstStyle>
            <a:lvl1pPr>
              <a:defRPr/>
            </a:lvl1pPr>
          </a:lstStyle>
          <a:p>
            <a:pPr>
              <a:defRPr/>
            </a:pPr>
            <a:fld id="{436F24FF-2D51-4EFC-9683-923D1E9D06BD}" type="slidenum">
              <a:rPr lang="sv-SE"/>
              <a:pPr>
                <a:defRPr/>
              </a:pPr>
              <a:t>‹#›</a:t>
            </a:fld>
            <a:endParaRPr lang="sv-SE"/>
          </a:p>
        </p:txBody>
      </p:sp>
    </p:spTree>
    <p:extLst>
      <p:ext uri="{BB962C8B-B14F-4D97-AF65-F5344CB8AC3E}">
        <p14:creationId xmlns:p14="http://schemas.microsoft.com/office/powerpoint/2010/main" val="37467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5"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6" name="Slide Number Placeholder 5"/>
          <p:cNvSpPr>
            <a:spLocks noGrp="1"/>
          </p:cNvSpPr>
          <p:nvPr>
            <p:ph type="sldNum" sz="quarter" idx="12"/>
          </p:nvPr>
        </p:nvSpPr>
        <p:spPr/>
        <p:txBody>
          <a:bodyPr/>
          <a:lstStyle>
            <a:lvl1pPr>
              <a:defRPr/>
            </a:lvl1pPr>
          </a:lstStyle>
          <a:p>
            <a:pPr>
              <a:defRPr/>
            </a:pPr>
            <a:fld id="{78282BA0-9D1C-4554-BED5-F5C51D6E3D8F}" type="slidenum">
              <a:rPr lang="sv-SE"/>
              <a:pPr>
                <a:defRPr/>
              </a:pPr>
              <a:t>‹#›</a:t>
            </a:fld>
            <a:endParaRPr lang="sv-SE"/>
          </a:p>
        </p:txBody>
      </p:sp>
    </p:spTree>
    <p:extLst>
      <p:ext uri="{BB962C8B-B14F-4D97-AF65-F5344CB8AC3E}">
        <p14:creationId xmlns:p14="http://schemas.microsoft.com/office/powerpoint/2010/main" val="4267527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6"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7" name="Slide Number Placeholder 5"/>
          <p:cNvSpPr>
            <a:spLocks noGrp="1"/>
          </p:cNvSpPr>
          <p:nvPr>
            <p:ph type="sldNum" sz="quarter" idx="12"/>
          </p:nvPr>
        </p:nvSpPr>
        <p:spPr/>
        <p:txBody>
          <a:bodyPr/>
          <a:lstStyle>
            <a:lvl1pPr>
              <a:defRPr/>
            </a:lvl1pPr>
          </a:lstStyle>
          <a:p>
            <a:pPr>
              <a:defRPr/>
            </a:pPr>
            <a:fld id="{D3C350E0-2D14-4CD2-84D3-5181C05CF415}" type="slidenum">
              <a:rPr lang="sv-SE"/>
              <a:pPr>
                <a:defRPr/>
              </a:pPr>
              <a:t>‹#›</a:t>
            </a:fld>
            <a:endParaRPr lang="sv-SE"/>
          </a:p>
        </p:txBody>
      </p:sp>
    </p:spTree>
    <p:extLst>
      <p:ext uri="{BB962C8B-B14F-4D97-AF65-F5344CB8AC3E}">
        <p14:creationId xmlns:p14="http://schemas.microsoft.com/office/powerpoint/2010/main" val="4120332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8"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9" name="Slide Number Placeholder 5"/>
          <p:cNvSpPr>
            <a:spLocks noGrp="1"/>
          </p:cNvSpPr>
          <p:nvPr>
            <p:ph type="sldNum" sz="quarter" idx="12"/>
          </p:nvPr>
        </p:nvSpPr>
        <p:spPr/>
        <p:txBody>
          <a:bodyPr/>
          <a:lstStyle>
            <a:lvl1pPr>
              <a:defRPr/>
            </a:lvl1pPr>
          </a:lstStyle>
          <a:p>
            <a:pPr>
              <a:defRPr/>
            </a:pPr>
            <a:fld id="{E9F61FC9-878A-4822-A733-C32E6EC4516C}" type="slidenum">
              <a:rPr lang="sv-SE"/>
              <a:pPr>
                <a:defRPr/>
              </a:pPr>
              <a:t>‹#›</a:t>
            </a:fld>
            <a:endParaRPr lang="sv-SE"/>
          </a:p>
        </p:txBody>
      </p:sp>
    </p:spTree>
    <p:extLst>
      <p:ext uri="{BB962C8B-B14F-4D97-AF65-F5344CB8AC3E}">
        <p14:creationId xmlns:p14="http://schemas.microsoft.com/office/powerpoint/2010/main" val="1281785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4"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5" name="Slide Number Placeholder 5"/>
          <p:cNvSpPr>
            <a:spLocks noGrp="1"/>
          </p:cNvSpPr>
          <p:nvPr>
            <p:ph type="sldNum" sz="quarter" idx="12"/>
          </p:nvPr>
        </p:nvSpPr>
        <p:spPr/>
        <p:txBody>
          <a:bodyPr/>
          <a:lstStyle>
            <a:lvl1pPr>
              <a:defRPr/>
            </a:lvl1pPr>
          </a:lstStyle>
          <a:p>
            <a:pPr>
              <a:defRPr/>
            </a:pPr>
            <a:fld id="{7E81CD2F-FD3F-487A-8CFA-A409781CE825}" type="slidenum">
              <a:rPr lang="sv-SE"/>
              <a:pPr>
                <a:defRPr/>
              </a:pPr>
              <a:t>‹#›</a:t>
            </a:fld>
            <a:endParaRPr lang="sv-SE"/>
          </a:p>
        </p:txBody>
      </p:sp>
    </p:spTree>
    <p:extLst>
      <p:ext uri="{BB962C8B-B14F-4D97-AF65-F5344CB8AC3E}">
        <p14:creationId xmlns:p14="http://schemas.microsoft.com/office/powerpoint/2010/main" val="1002553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3"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4" name="Slide Number Placeholder 5"/>
          <p:cNvSpPr>
            <a:spLocks noGrp="1"/>
          </p:cNvSpPr>
          <p:nvPr>
            <p:ph type="sldNum" sz="quarter" idx="12"/>
          </p:nvPr>
        </p:nvSpPr>
        <p:spPr/>
        <p:txBody>
          <a:bodyPr/>
          <a:lstStyle>
            <a:lvl1pPr>
              <a:defRPr/>
            </a:lvl1pPr>
          </a:lstStyle>
          <a:p>
            <a:pPr>
              <a:defRPr/>
            </a:pPr>
            <a:fld id="{CDC12136-CB58-4A41-8614-00CB7900DA43}" type="slidenum">
              <a:rPr lang="sv-SE"/>
              <a:pPr>
                <a:defRPr/>
              </a:pPr>
              <a:t>‹#›</a:t>
            </a:fld>
            <a:endParaRPr lang="sv-SE"/>
          </a:p>
        </p:txBody>
      </p:sp>
    </p:spTree>
    <p:extLst>
      <p:ext uri="{BB962C8B-B14F-4D97-AF65-F5344CB8AC3E}">
        <p14:creationId xmlns:p14="http://schemas.microsoft.com/office/powerpoint/2010/main" val="2799727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6"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7" name="Slide Number Placeholder 5"/>
          <p:cNvSpPr>
            <a:spLocks noGrp="1"/>
          </p:cNvSpPr>
          <p:nvPr>
            <p:ph type="sldNum" sz="quarter" idx="12"/>
          </p:nvPr>
        </p:nvSpPr>
        <p:spPr/>
        <p:txBody>
          <a:bodyPr/>
          <a:lstStyle>
            <a:lvl1pPr>
              <a:defRPr/>
            </a:lvl1pPr>
          </a:lstStyle>
          <a:p>
            <a:pPr>
              <a:defRPr/>
            </a:pPr>
            <a:fld id="{B2F308E9-DE87-48A0-A46E-B87E80DFF609}" type="slidenum">
              <a:rPr lang="sv-SE"/>
              <a:pPr>
                <a:defRPr/>
              </a:pPr>
              <a:t>‹#›</a:t>
            </a:fld>
            <a:endParaRPr lang="sv-SE"/>
          </a:p>
        </p:txBody>
      </p:sp>
    </p:spTree>
    <p:extLst>
      <p:ext uri="{BB962C8B-B14F-4D97-AF65-F5344CB8AC3E}">
        <p14:creationId xmlns:p14="http://schemas.microsoft.com/office/powerpoint/2010/main" val="177004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Rectangle 32"/>
          <p:cNvSpPr>
            <a:spLocks noGrp="1" noChangeArrowheads="1"/>
          </p:cNvSpPr>
          <p:nvPr>
            <p:ph type="sldNum" sz="quarter" idx="11"/>
          </p:nvPr>
        </p:nvSpPr>
        <p:spPr/>
        <p:txBody>
          <a:bodyPr/>
          <a:lstStyle>
            <a:lvl1pPr>
              <a:defRPr/>
            </a:lvl1pPr>
          </a:lstStyle>
          <a:p>
            <a:pPr>
              <a:defRPr/>
            </a:pPr>
            <a:fld id="{45DBE09E-AA57-4D51-AE9C-DBFFD7449278}" type="slidenum">
              <a:rPr lang="sv-SE"/>
              <a:pPr>
                <a:defRPr/>
              </a:pPr>
              <a:t>‹#›</a:t>
            </a:fld>
            <a:endParaRPr lang="sv-SE"/>
          </a:p>
        </p:txBody>
      </p:sp>
      <p:sp>
        <p:nvSpPr>
          <p:cNvPr id="6"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
        <p:nvSpPr>
          <p:cNvPr id="7" name="Footer Placeholder 3"/>
          <p:cNvSpPr>
            <a:spLocks noGrp="1"/>
          </p:cNvSpPr>
          <p:nvPr>
            <p:ph type="ftr" sz="quarter" idx="10"/>
          </p:nvPr>
        </p:nvSpPr>
        <p:spPr>
          <a:xfrm>
            <a:off x="339725" y="6426200"/>
            <a:ext cx="68738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smtClean="0"/>
              <a:t>Volvo GTT Jean-Philippe Abeillon, Martin Svennungsson</a:t>
            </a:r>
            <a:endParaRPr lang="sv-SE" sz="1000" dirty="0" smtClean="0"/>
          </a:p>
        </p:txBody>
      </p:sp>
    </p:spTree>
    <p:extLst>
      <p:ext uri="{BB962C8B-B14F-4D97-AF65-F5344CB8AC3E}">
        <p14:creationId xmlns:p14="http://schemas.microsoft.com/office/powerpoint/2010/main" val="211172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6"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7" name="Slide Number Placeholder 5"/>
          <p:cNvSpPr>
            <a:spLocks noGrp="1"/>
          </p:cNvSpPr>
          <p:nvPr>
            <p:ph type="sldNum" sz="quarter" idx="12"/>
          </p:nvPr>
        </p:nvSpPr>
        <p:spPr/>
        <p:txBody>
          <a:bodyPr/>
          <a:lstStyle>
            <a:lvl1pPr>
              <a:defRPr/>
            </a:lvl1pPr>
          </a:lstStyle>
          <a:p>
            <a:pPr>
              <a:defRPr/>
            </a:pPr>
            <a:fld id="{B6CE1A65-121E-46E2-9078-40E8375E0377}" type="slidenum">
              <a:rPr lang="sv-SE"/>
              <a:pPr>
                <a:defRPr/>
              </a:pPr>
              <a:t>‹#›</a:t>
            </a:fld>
            <a:endParaRPr lang="sv-SE"/>
          </a:p>
        </p:txBody>
      </p:sp>
    </p:spTree>
    <p:extLst>
      <p:ext uri="{BB962C8B-B14F-4D97-AF65-F5344CB8AC3E}">
        <p14:creationId xmlns:p14="http://schemas.microsoft.com/office/powerpoint/2010/main" val="1958392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5"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6" name="Slide Number Placeholder 5"/>
          <p:cNvSpPr>
            <a:spLocks noGrp="1"/>
          </p:cNvSpPr>
          <p:nvPr>
            <p:ph type="sldNum" sz="quarter" idx="12"/>
          </p:nvPr>
        </p:nvSpPr>
        <p:spPr/>
        <p:txBody>
          <a:bodyPr/>
          <a:lstStyle>
            <a:lvl1pPr>
              <a:defRPr/>
            </a:lvl1pPr>
          </a:lstStyle>
          <a:p>
            <a:pPr>
              <a:defRPr/>
            </a:pPr>
            <a:fld id="{69176EF7-FA04-485D-A659-33B6EF047B17}" type="slidenum">
              <a:rPr lang="sv-SE"/>
              <a:pPr>
                <a:defRPr/>
              </a:pPr>
              <a:t>‹#›</a:t>
            </a:fld>
            <a:endParaRPr lang="sv-SE"/>
          </a:p>
        </p:txBody>
      </p:sp>
    </p:spTree>
    <p:extLst>
      <p:ext uri="{BB962C8B-B14F-4D97-AF65-F5344CB8AC3E}">
        <p14:creationId xmlns:p14="http://schemas.microsoft.com/office/powerpoint/2010/main" val="195416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5"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6" name="Slide Number Placeholder 5"/>
          <p:cNvSpPr>
            <a:spLocks noGrp="1"/>
          </p:cNvSpPr>
          <p:nvPr>
            <p:ph type="sldNum" sz="quarter" idx="12"/>
          </p:nvPr>
        </p:nvSpPr>
        <p:spPr/>
        <p:txBody>
          <a:bodyPr/>
          <a:lstStyle>
            <a:lvl1pPr>
              <a:defRPr/>
            </a:lvl1pPr>
          </a:lstStyle>
          <a:p>
            <a:pPr>
              <a:defRPr/>
            </a:pPr>
            <a:fld id="{DED9ED23-8A34-47BE-A269-3245F9489C0F}" type="slidenum">
              <a:rPr lang="sv-SE"/>
              <a:pPr>
                <a:defRPr/>
              </a:pPr>
              <a:t>‹#›</a:t>
            </a:fld>
            <a:endParaRPr lang="sv-SE"/>
          </a:p>
        </p:txBody>
      </p:sp>
    </p:spTree>
    <p:extLst>
      <p:ext uri="{BB962C8B-B14F-4D97-AF65-F5344CB8AC3E}">
        <p14:creationId xmlns:p14="http://schemas.microsoft.com/office/powerpoint/2010/main" val="2874087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3"/>
          <p:cNvSpPr>
            <a:spLocks noGrp="1"/>
          </p:cNvSpPr>
          <p:nvPr>
            <p:ph type="dt" sz="half" idx="10"/>
          </p:nvPr>
        </p:nvSpPr>
        <p:spPr/>
        <p:txBody>
          <a:bodyPr/>
          <a:lstStyle>
            <a:lvl1pPr>
              <a:defRPr/>
            </a:lvl1pPr>
          </a:lstStyle>
          <a:p>
            <a:pPr>
              <a:defRPr/>
            </a:pPr>
            <a:r>
              <a:rPr lang="sv-SE" smtClean="0"/>
              <a:t>2011-01-01</a:t>
            </a:r>
            <a:endParaRPr lang="sv-SE"/>
          </a:p>
        </p:txBody>
      </p:sp>
      <p:sp>
        <p:nvSpPr>
          <p:cNvPr id="4" name="Footer Placeholder 4"/>
          <p:cNvSpPr>
            <a:spLocks noGrp="1"/>
          </p:cNvSpPr>
          <p:nvPr>
            <p:ph type="ftr" sz="quarter" idx="11"/>
          </p:nvPr>
        </p:nvSpPr>
        <p:spPr/>
        <p:txBody>
          <a:bodyPr/>
          <a:lstStyle>
            <a:lvl1pPr>
              <a:defRPr/>
            </a:lvl1pPr>
          </a:lstStyle>
          <a:p>
            <a:pPr>
              <a:defRPr/>
            </a:pPr>
            <a:r>
              <a:rPr lang="sv-SE" smtClean="0"/>
              <a:t>Volvo GTT Jean-Philippe Abeillon, Martin Svennungsson</a:t>
            </a:r>
            <a:endParaRPr lang="sv-SE"/>
          </a:p>
        </p:txBody>
      </p:sp>
      <p:sp>
        <p:nvSpPr>
          <p:cNvPr id="5" name="Slide Number Placeholder 5"/>
          <p:cNvSpPr>
            <a:spLocks noGrp="1"/>
          </p:cNvSpPr>
          <p:nvPr>
            <p:ph type="sldNum" sz="quarter" idx="12"/>
          </p:nvPr>
        </p:nvSpPr>
        <p:spPr/>
        <p:txBody>
          <a:bodyPr/>
          <a:lstStyle>
            <a:lvl1pPr>
              <a:defRPr/>
            </a:lvl1pPr>
          </a:lstStyle>
          <a:p>
            <a:pPr>
              <a:defRPr/>
            </a:pPr>
            <a:fld id="{57DABF81-FC20-4C21-A23B-B8F4266B2714}" type="slidenum">
              <a:rPr lang="sv-SE"/>
              <a:pPr>
                <a:defRPr/>
              </a:pPr>
              <a:t>‹#›</a:t>
            </a:fld>
            <a:endParaRPr lang="sv-SE"/>
          </a:p>
        </p:txBody>
      </p:sp>
    </p:spTree>
    <p:extLst>
      <p:ext uri="{BB962C8B-B14F-4D97-AF65-F5344CB8AC3E}">
        <p14:creationId xmlns:p14="http://schemas.microsoft.com/office/powerpoint/2010/main" val="3321750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219" name="Rectangle 3"/>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265220" name="Rectangle 4"/>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3659124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5"/>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26"/>
          <p:cNvSpPr>
            <a:spLocks noGrp="1" noChangeArrowheads="1"/>
          </p:cNvSpPr>
          <p:nvPr>
            <p:ph type="sldNum" sz="quarter" idx="11"/>
          </p:nvPr>
        </p:nvSpPr>
        <p:spPr/>
        <p:txBody>
          <a:bodyPr/>
          <a:lstStyle>
            <a:lvl1pPr>
              <a:defRPr/>
            </a:lvl1pPr>
          </a:lstStyle>
          <a:p>
            <a:pPr>
              <a:defRPr/>
            </a:pPr>
            <a:fld id="{466F71AF-303E-4299-9B96-380F465E54DA}" type="slidenum">
              <a:rPr lang="sv-SE"/>
              <a:pPr>
                <a:defRPr/>
              </a:pPr>
              <a:t>‹#›</a:t>
            </a:fld>
            <a:endParaRPr lang="sv-SE"/>
          </a:p>
        </p:txBody>
      </p:sp>
      <p:sp>
        <p:nvSpPr>
          <p:cNvPr id="6" name="Rectangle 28"/>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803216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5"/>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6"/>
          <p:cNvSpPr>
            <a:spLocks noGrp="1" noChangeArrowheads="1"/>
          </p:cNvSpPr>
          <p:nvPr>
            <p:ph type="sldNum" sz="quarter" idx="11"/>
          </p:nvPr>
        </p:nvSpPr>
        <p:spPr>
          <a:ln/>
        </p:spPr>
        <p:txBody>
          <a:bodyPr/>
          <a:lstStyle>
            <a:lvl1pPr>
              <a:defRPr/>
            </a:lvl1pPr>
          </a:lstStyle>
          <a:p>
            <a:pPr>
              <a:defRPr/>
            </a:pPr>
            <a:fld id="{367D5D1B-667F-4B76-B15B-1030B68D56BD}" type="slidenum">
              <a:rPr lang="sv-SE"/>
              <a:pPr>
                <a:defRPr/>
              </a:pPr>
              <a:t>‹#›</a:t>
            </a:fld>
            <a:endParaRPr lang="sv-SE"/>
          </a:p>
        </p:txBody>
      </p:sp>
      <p:sp>
        <p:nvSpPr>
          <p:cNvPr id="6" name="Rectangle 28"/>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99838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25"/>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6"/>
          <p:cNvSpPr>
            <a:spLocks noGrp="1" noChangeArrowheads="1"/>
          </p:cNvSpPr>
          <p:nvPr>
            <p:ph type="sldNum" sz="quarter" idx="11"/>
          </p:nvPr>
        </p:nvSpPr>
        <p:spPr>
          <a:ln/>
        </p:spPr>
        <p:txBody>
          <a:bodyPr/>
          <a:lstStyle>
            <a:lvl1pPr>
              <a:defRPr/>
            </a:lvl1pPr>
          </a:lstStyle>
          <a:p>
            <a:pPr>
              <a:defRPr/>
            </a:pPr>
            <a:fld id="{53597A9E-CB34-4CC8-9B94-885AB37C7B8C}" type="slidenum">
              <a:rPr lang="sv-SE"/>
              <a:pPr>
                <a:defRPr/>
              </a:pPr>
              <a:t>‹#›</a:t>
            </a:fld>
            <a:endParaRPr lang="sv-SE"/>
          </a:p>
        </p:txBody>
      </p:sp>
      <p:sp>
        <p:nvSpPr>
          <p:cNvPr id="7" name="Rectangle 28"/>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560942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25"/>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8" name="Rectangle 26"/>
          <p:cNvSpPr>
            <a:spLocks noGrp="1" noChangeArrowheads="1"/>
          </p:cNvSpPr>
          <p:nvPr>
            <p:ph type="sldNum" sz="quarter" idx="11"/>
          </p:nvPr>
        </p:nvSpPr>
        <p:spPr>
          <a:ln/>
        </p:spPr>
        <p:txBody>
          <a:bodyPr/>
          <a:lstStyle>
            <a:lvl1pPr>
              <a:defRPr/>
            </a:lvl1pPr>
          </a:lstStyle>
          <a:p>
            <a:pPr>
              <a:defRPr/>
            </a:pPr>
            <a:fld id="{2D946A9F-9788-40A5-B820-7BD562ACFA06}" type="slidenum">
              <a:rPr lang="sv-SE"/>
              <a:pPr>
                <a:defRPr/>
              </a:pPr>
              <a:t>‹#›</a:t>
            </a:fld>
            <a:endParaRPr lang="sv-SE"/>
          </a:p>
        </p:txBody>
      </p:sp>
      <p:sp>
        <p:nvSpPr>
          <p:cNvPr id="9" name="Rectangle 28"/>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887921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25"/>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4" name="Rectangle 26"/>
          <p:cNvSpPr>
            <a:spLocks noGrp="1" noChangeArrowheads="1"/>
          </p:cNvSpPr>
          <p:nvPr>
            <p:ph type="sldNum" sz="quarter" idx="11"/>
          </p:nvPr>
        </p:nvSpPr>
        <p:spPr>
          <a:ln/>
        </p:spPr>
        <p:txBody>
          <a:bodyPr/>
          <a:lstStyle>
            <a:lvl1pPr>
              <a:defRPr/>
            </a:lvl1pPr>
          </a:lstStyle>
          <a:p>
            <a:pPr>
              <a:defRPr/>
            </a:pPr>
            <a:fld id="{54DBD3AC-4261-4433-B366-639529A8B5D9}" type="slidenum">
              <a:rPr lang="sv-SE"/>
              <a:pPr>
                <a:defRPr/>
              </a:pPr>
              <a:t>‹#›</a:t>
            </a:fld>
            <a:endParaRPr lang="sv-SE"/>
          </a:p>
        </p:txBody>
      </p:sp>
      <p:sp>
        <p:nvSpPr>
          <p:cNvPr id="5" name="Rectangle 28"/>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92290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32"/>
          <p:cNvSpPr>
            <a:spLocks noGrp="1" noChangeArrowheads="1"/>
          </p:cNvSpPr>
          <p:nvPr>
            <p:ph type="sldNum" sz="quarter" idx="11"/>
          </p:nvPr>
        </p:nvSpPr>
        <p:spPr/>
        <p:txBody>
          <a:bodyPr/>
          <a:lstStyle>
            <a:lvl1pPr>
              <a:defRPr/>
            </a:lvl1pPr>
          </a:lstStyle>
          <a:p>
            <a:pPr>
              <a:defRPr/>
            </a:pPr>
            <a:fld id="{652ED66C-0D3A-4400-9522-C2E850EC82F8}" type="slidenum">
              <a:rPr lang="sv-SE"/>
              <a:pPr>
                <a:defRPr/>
              </a:pPr>
              <a:t>‹#›</a:t>
            </a:fld>
            <a:endParaRPr lang="sv-SE"/>
          </a:p>
        </p:txBody>
      </p:sp>
      <p:sp>
        <p:nvSpPr>
          <p:cNvPr id="6"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336640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3" name="Rectangle 26"/>
          <p:cNvSpPr>
            <a:spLocks noGrp="1" noChangeArrowheads="1"/>
          </p:cNvSpPr>
          <p:nvPr>
            <p:ph type="sldNum" sz="quarter" idx="11"/>
          </p:nvPr>
        </p:nvSpPr>
        <p:spPr>
          <a:ln/>
        </p:spPr>
        <p:txBody>
          <a:bodyPr/>
          <a:lstStyle>
            <a:lvl1pPr>
              <a:defRPr/>
            </a:lvl1pPr>
          </a:lstStyle>
          <a:p>
            <a:pPr>
              <a:defRPr/>
            </a:pPr>
            <a:fld id="{831013A1-B63C-4CAA-8674-474CBFFAF6AA}" type="slidenum">
              <a:rPr lang="sv-SE"/>
              <a:pPr>
                <a:defRPr/>
              </a:pPr>
              <a:t>‹#›</a:t>
            </a:fld>
            <a:endParaRPr lang="sv-SE"/>
          </a:p>
        </p:txBody>
      </p:sp>
      <p:sp>
        <p:nvSpPr>
          <p:cNvPr id="4" name="Rectangle 28"/>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610424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6"/>
          <p:cNvSpPr>
            <a:spLocks noGrp="1" noChangeArrowheads="1"/>
          </p:cNvSpPr>
          <p:nvPr>
            <p:ph type="sldNum" sz="quarter" idx="11"/>
          </p:nvPr>
        </p:nvSpPr>
        <p:spPr>
          <a:ln/>
        </p:spPr>
        <p:txBody>
          <a:bodyPr/>
          <a:lstStyle>
            <a:lvl1pPr>
              <a:defRPr/>
            </a:lvl1pPr>
          </a:lstStyle>
          <a:p>
            <a:pPr>
              <a:defRPr/>
            </a:pPr>
            <a:fld id="{4FD797FB-C491-4837-BE66-363DA920F622}" type="slidenum">
              <a:rPr lang="sv-SE"/>
              <a:pPr>
                <a:defRPr/>
              </a:pPr>
              <a:t>‹#›</a:t>
            </a:fld>
            <a:endParaRPr lang="sv-SE"/>
          </a:p>
        </p:txBody>
      </p:sp>
      <p:sp>
        <p:nvSpPr>
          <p:cNvPr id="7" name="Rectangle 28"/>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9744430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6" name="Rectangle 26"/>
          <p:cNvSpPr>
            <a:spLocks noGrp="1" noChangeArrowheads="1"/>
          </p:cNvSpPr>
          <p:nvPr>
            <p:ph type="sldNum" sz="quarter" idx="11"/>
          </p:nvPr>
        </p:nvSpPr>
        <p:spPr/>
        <p:txBody>
          <a:bodyPr/>
          <a:lstStyle>
            <a:lvl1pPr>
              <a:defRPr/>
            </a:lvl1pPr>
          </a:lstStyle>
          <a:p>
            <a:pPr>
              <a:defRPr/>
            </a:pPr>
            <a:fld id="{78EBED99-F667-44E0-AF09-456E600607D7}" type="slidenum">
              <a:rPr lang="sv-SE"/>
              <a:pPr>
                <a:defRPr/>
              </a:pPr>
              <a:t>‹#›</a:t>
            </a:fld>
            <a:endParaRPr lang="sv-SE"/>
          </a:p>
        </p:txBody>
      </p:sp>
      <p:sp>
        <p:nvSpPr>
          <p:cNvPr id="7" name="Rectangle 28"/>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2076623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5"/>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26"/>
          <p:cNvSpPr>
            <a:spLocks noGrp="1" noChangeArrowheads="1"/>
          </p:cNvSpPr>
          <p:nvPr>
            <p:ph type="sldNum" sz="quarter" idx="11"/>
          </p:nvPr>
        </p:nvSpPr>
        <p:spPr/>
        <p:txBody>
          <a:bodyPr/>
          <a:lstStyle>
            <a:lvl1pPr>
              <a:defRPr/>
            </a:lvl1pPr>
          </a:lstStyle>
          <a:p>
            <a:pPr>
              <a:defRPr/>
            </a:pPr>
            <a:fld id="{5834498C-9D0F-4A53-A02B-ED700801E63A}" type="slidenum">
              <a:rPr lang="sv-SE"/>
              <a:pPr>
                <a:defRPr/>
              </a:pPr>
              <a:t>‹#›</a:t>
            </a:fld>
            <a:endParaRPr lang="sv-SE"/>
          </a:p>
        </p:txBody>
      </p:sp>
      <p:sp>
        <p:nvSpPr>
          <p:cNvPr id="6" name="Rectangle 28"/>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0650855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5"/>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26"/>
          <p:cNvSpPr>
            <a:spLocks noGrp="1" noChangeArrowheads="1"/>
          </p:cNvSpPr>
          <p:nvPr>
            <p:ph type="sldNum" sz="quarter" idx="11"/>
          </p:nvPr>
        </p:nvSpPr>
        <p:spPr/>
        <p:txBody>
          <a:bodyPr/>
          <a:lstStyle>
            <a:lvl1pPr>
              <a:defRPr/>
            </a:lvl1pPr>
          </a:lstStyle>
          <a:p>
            <a:pPr>
              <a:defRPr/>
            </a:pPr>
            <a:fld id="{4725957D-437C-4EDC-8809-FC3962DF3CBC}" type="slidenum">
              <a:rPr lang="sv-SE"/>
              <a:pPr>
                <a:defRPr/>
              </a:pPr>
              <a:t>‹#›</a:t>
            </a:fld>
            <a:endParaRPr lang="sv-SE"/>
          </a:p>
        </p:txBody>
      </p:sp>
      <p:sp>
        <p:nvSpPr>
          <p:cNvPr id="6" name="Rectangle 28"/>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7813109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67" name="Rectangle 3"/>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267268" name="Rectangle 4"/>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435625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F770492D-5745-489C-AF34-B860825E3A0D}"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388249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D31D5F4F-7CF3-40A9-91D5-C969313DF3A3}"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9977013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8422C58C-382D-45AC-9762-6E1C7B62241F}"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1730358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8" name="Rectangle 24"/>
          <p:cNvSpPr>
            <a:spLocks noGrp="1" noChangeArrowheads="1"/>
          </p:cNvSpPr>
          <p:nvPr>
            <p:ph type="sldNum" sz="quarter" idx="11"/>
          </p:nvPr>
        </p:nvSpPr>
        <p:spPr>
          <a:ln/>
        </p:spPr>
        <p:txBody>
          <a:bodyPr/>
          <a:lstStyle>
            <a:lvl1pPr>
              <a:defRPr/>
            </a:lvl1pPr>
          </a:lstStyle>
          <a:p>
            <a:pPr>
              <a:defRPr/>
            </a:pPr>
            <a:fld id="{D05E495E-46EE-42E9-A9BD-41CE7DFAB7AB}" type="slidenum">
              <a:rPr lang="sv-SE"/>
              <a:pPr>
                <a:defRPr/>
              </a:pPr>
              <a:t>‹#›</a:t>
            </a:fld>
            <a:endParaRPr lang="sv-SE"/>
          </a:p>
        </p:txBody>
      </p:sp>
      <p:sp>
        <p:nvSpPr>
          <p:cNvPr id="9"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10331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6" name="Rectangle 32"/>
          <p:cNvSpPr>
            <a:spLocks noGrp="1" noChangeArrowheads="1"/>
          </p:cNvSpPr>
          <p:nvPr>
            <p:ph type="sldNum" sz="quarter" idx="11"/>
          </p:nvPr>
        </p:nvSpPr>
        <p:spPr/>
        <p:txBody>
          <a:bodyPr/>
          <a:lstStyle>
            <a:lvl1pPr>
              <a:defRPr/>
            </a:lvl1pPr>
          </a:lstStyle>
          <a:p>
            <a:pPr>
              <a:defRPr/>
            </a:pPr>
            <a:fld id="{A8F5FB47-15D6-4D4D-A496-DCE1FA74899A}" type="slidenum">
              <a:rPr lang="sv-SE"/>
              <a:pPr>
                <a:defRPr/>
              </a:pPr>
              <a:t>‹#›</a:t>
            </a:fld>
            <a:endParaRPr lang="sv-SE"/>
          </a:p>
        </p:txBody>
      </p:sp>
      <p:sp>
        <p:nvSpPr>
          <p:cNvPr id="7"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989628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4" name="Rectangle 24"/>
          <p:cNvSpPr>
            <a:spLocks noGrp="1" noChangeArrowheads="1"/>
          </p:cNvSpPr>
          <p:nvPr>
            <p:ph type="sldNum" sz="quarter" idx="11"/>
          </p:nvPr>
        </p:nvSpPr>
        <p:spPr>
          <a:ln/>
        </p:spPr>
        <p:txBody>
          <a:bodyPr/>
          <a:lstStyle>
            <a:lvl1pPr>
              <a:defRPr/>
            </a:lvl1pPr>
          </a:lstStyle>
          <a:p>
            <a:pPr>
              <a:defRPr/>
            </a:pPr>
            <a:fld id="{6AD1FC3B-BBC5-446D-8DF3-7AF84C42A358}" type="slidenum">
              <a:rPr lang="sv-SE"/>
              <a:pPr>
                <a:defRPr/>
              </a:pPr>
              <a:t>‹#›</a:t>
            </a:fld>
            <a:endParaRPr lang="sv-SE"/>
          </a:p>
        </p:txBody>
      </p:sp>
      <p:sp>
        <p:nvSpPr>
          <p:cNvPr id="5"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2874679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3" name="Rectangle 24"/>
          <p:cNvSpPr>
            <a:spLocks noGrp="1" noChangeArrowheads="1"/>
          </p:cNvSpPr>
          <p:nvPr>
            <p:ph type="sldNum" sz="quarter" idx="11"/>
          </p:nvPr>
        </p:nvSpPr>
        <p:spPr>
          <a:ln/>
        </p:spPr>
        <p:txBody>
          <a:bodyPr/>
          <a:lstStyle>
            <a:lvl1pPr>
              <a:defRPr/>
            </a:lvl1pPr>
          </a:lstStyle>
          <a:p>
            <a:pPr>
              <a:defRPr/>
            </a:pPr>
            <a:fld id="{81BB545C-FFCC-41EA-B294-21DF87AFE031}" type="slidenum">
              <a:rPr lang="sv-SE"/>
              <a:pPr>
                <a:defRPr/>
              </a:pPr>
              <a:t>‹#›</a:t>
            </a:fld>
            <a:endParaRPr lang="sv-SE"/>
          </a:p>
        </p:txBody>
      </p:sp>
      <p:sp>
        <p:nvSpPr>
          <p:cNvPr id="4"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418977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2A5AB42F-CE16-458F-B416-3A5C2C10B980}"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456815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F3A09319-D6B2-4C5F-A126-EF0C1DE26F72}"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256082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D444A673-A4F8-49AA-8A21-26EA8CE644DA}"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0090508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CA60A88A-1800-4260-9DE3-ED7665DF054C}"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5798650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5" name="Rectangle 3"/>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269316" name="Rectangle 4"/>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22679952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p:txBody>
          <a:bodyPr/>
          <a:lstStyle>
            <a:lvl1pPr>
              <a:defRPr/>
            </a:lvl1pPr>
          </a:lstStyle>
          <a:p>
            <a:pPr>
              <a:defRPr/>
            </a:pPr>
            <a:fld id="{9B160D67-D529-4DC7-9FE1-070AE79A5980}" type="slidenum">
              <a:rPr lang="sv-SE"/>
              <a:pPr>
                <a:defRPr/>
              </a:pPr>
              <a:t>‹#›</a:t>
            </a:fld>
            <a:endParaRPr lang="sv-SE"/>
          </a:p>
        </p:txBody>
      </p:sp>
      <p:sp>
        <p:nvSpPr>
          <p:cNvPr id="6" name="Rectangle 26"/>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828791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0545C9B5-A9FA-44A9-A1AE-52B450E125C3}"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495801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F48E3D14-02EE-4B78-ADA3-F2919A86AFEC}"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67508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8" name="Rectangle 32"/>
          <p:cNvSpPr>
            <a:spLocks noGrp="1" noChangeArrowheads="1"/>
          </p:cNvSpPr>
          <p:nvPr>
            <p:ph type="sldNum" sz="quarter" idx="11"/>
          </p:nvPr>
        </p:nvSpPr>
        <p:spPr/>
        <p:txBody>
          <a:bodyPr/>
          <a:lstStyle>
            <a:lvl1pPr>
              <a:defRPr/>
            </a:lvl1pPr>
          </a:lstStyle>
          <a:p>
            <a:pPr>
              <a:defRPr/>
            </a:pPr>
            <a:fld id="{C1EB047C-9466-4CB1-8EB0-8C0B119FA7DD}" type="slidenum">
              <a:rPr lang="sv-SE"/>
              <a:pPr>
                <a:defRPr/>
              </a:pPr>
              <a:t>‹#›</a:t>
            </a:fld>
            <a:endParaRPr lang="sv-SE"/>
          </a:p>
        </p:txBody>
      </p:sp>
      <p:sp>
        <p:nvSpPr>
          <p:cNvPr id="9"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9471162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8" name="Rectangle 24"/>
          <p:cNvSpPr>
            <a:spLocks noGrp="1" noChangeArrowheads="1"/>
          </p:cNvSpPr>
          <p:nvPr>
            <p:ph type="sldNum" sz="quarter" idx="11"/>
          </p:nvPr>
        </p:nvSpPr>
        <p:spPr>
          <a:ln/>
        </p:spPr>
        <p:txBody>
          <a:bodyPr/>
          <a:lstStyle>
            <a:lvl1pPr>
              <a:defRPr/>
            </a:lvl1pPr>
          </a:lstStyle>
          <a:p>
            <a:pPr>
              <a:defRPr/>
            </a:pPr>
            <a:fld id="{FCA43F11-DB9B-43BE-9C47-919257899862}" type="slidenum">
              <a:rPr lang="sv-SE"/>
              <a:pPr>
                <a:defRPr/>
              </a:pPr>
              <a:t>‹#›</a:t>
            </a:fld>
            <a:endParaRPr lang="sv-SE"/>
          </a:p>
        </p:txBody>
      </p:sp>
      <p:sp>
        <p:nvSpPr>
          <p:cNvPr id="9"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4655062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4" name="Rectangle 24"/>
          <p:cNvSpPr>
            <a:spLocks noGrp="1" noChangeArrowheads="1"/>
          </p:cNvSpPr>
          <p:nvPr>
            <p:ph type="sldNum" sz="quarter" idx="11"/>
          </p:nvPr>
        </p:nvSpPr>
        <p:spPr>
          <a:ln/>
        </p:spPr>
        <p:txBody>
          <a:bodyPr/>
          <a:lstStyle>
            <a:lvl1pPr>
              <a:defRPr/>
            </a:lvl1pPr>
          </a:lstStyle>
          <a:p>
            <a:pPr>
              <a:defRPr/>
            </a:pPr>
            <a:fld id="{B9E14F7C-CF1B-43A9-AFC3-C09E0F340872}" type="slidenum">
              <a:rPr lang="sv-SE"/>
              <a:pPr>
                <a:defRPr/>
              </a:pPr>
              <a:t>‹#›</a:t>
            </a:fld>
            <a:endParaRPr lang="sv-SE"/>
          </a:p>
        </p:txBody>
      </p:sp>
      <p:sp>
        <p:nvSpPr>
          <p:cNvPr id="5"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820591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3" name="Rectangle 24"/>
          <p:cNvSpPr>
            <a:spLocks noGrp="1" noChangeArrowheads="1"/>
          </p:cNvSpPr>
          <p:nvPr>
            <p:ph type="sldNum" sz="quarter" idx="11"/>
          </p:nvPr>
        </p:nvSpPr>
        <p:spPr>
          <a:ln/>
        </p:spPr>
        <p:txBody>
          <a:bodyPr/>
          <a:lstStyle>
            <a:lvl1pPr>
              <a:defRPr/>
            </a:lvl1pPr>
          </a:lstStyle>
          <a:p>
            <a:pPr>
              <a:defRPr/>
            </a:pPr>
            <a:fld id="{232D76C7-5F6E-49B2-BB04-66B63D882297}" type="slidenum">
              <a:rPr lang="sv-SE"/>
              <a:pPr>
                <a:defRPr/>
              </a:pPr>
              <a:t>‹#›</a:t>
            </a:fld>
            <a:endParaRPr lang="sv-SE"/>
          </a:p>
        </p:txBody>
      </p:sp>
      <p:sp>
        <p:nvSpPr>
          <p:cNvPr id="4"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2361957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585A3251-701E-40FE-B095-E76347E533E8}"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7728757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15506E17-DE08-4620-91CD-3096CC7A8409}"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8057166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0DE9598F-D524-46AA-8E1F-117ED5B9A92E}"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5408399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76A86B03-FAF4-4555-9451-D17F6A32BE7A}"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8641857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6659" name="Rectangle 3"/>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326660" name="Rectangle 4"/>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27814304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3E39477A-7B40-41FF-9119-A4F414237885}"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3033578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BF437538-DED9-45D1-9F05-A844F2732269}"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58179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4" name="Rectangle 32"/>
          <p:cNvSpPr>
            <a:spLocks noGrp="1" noChangeArrowheads="1"/>
          </p:cNvSpPr>
          <p:nvPr>
            <p:ph type="sldNum" sz="quarter" idx="11"/>
          </p:nvPr>
        </p:nvSpPr>
        <p:spPr/>
        <p:txBody>
          <a:bodyPr/>
          <a:lstStyle>
            <a:lvl1pPr>
              <a:defRPr/>
            </a:lvl1pPr>
          </a:lstStyle>
          <a:p>
            <a:pPr>
              <a:defRPr/>
            </a:pPr>
            <a:fld id="{1D73C977-1E71-4E12-BBD2-8BF2834CD116}" type="slidenum">
              <a:rPr lang="sv-SE"/>
              <a:pPr>
                <a:defRPr/>
              </a:pPr>
              <a:t>‹#›</a:t>
            </a:fld>
            <a:endParaRPr lang="sv-SE"/>
          </a:p>
        </p:txBody>
      </p:sp>
      <p:sp>
        <p:nvSpPr>
          <p:cNvPr id="5"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63103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4C51B40A-DB8E-42E8-B5B6-BC972C30DF39}"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3422889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8" name="Rectangle 24"/>
          <p:cNvSpPr>
            <a:spLocks noGrp="1" noChangeArrowheads="1"/>
          </p:cNvSpPr>
          <p:nvPr>
            <p:ph type="sldNum" sz="quarter" idx="11"/>
          </p:nvPr>
        </p:nvSpPr>
        <p:spPr>
          <a:ln/>
        </p:spPr>
        <p:txBody>
          <a:bodyPr/>
          <a:lstStyle>
            <a:lvl1pPr>
              <a:defRPr/>
            </a:lvl1pPr>
          </a:lstStyle>
          <a:p>
            <a:pPr>
              <a:defRPr/>
            </a:pPr>
            <a:fld id="{5FFFCAA8-FC52-4DC5-AD1F-1DB1A7012765}" type="slidenum">
              <a:rPr lang="sv-SE"/>
              <a:pPr>
                <a:defRPr/>
              </a:pPr>
              <a:t>‹#›</a:t>
            </a:fld>
            <a:endParaRPr lang="sv-SE"/>
          </a:p>
        </p:txBody>
      </p:sp>
      <p:sp>
        <p:nvSpPr>
          <p:cNvPr id="9"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5849861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4" name="Rectangle 24"/>
          <p:cNvSpPr>
            <a:spLocks noGrp="1" noChangeArrowheads="1"/>
          </p:cNvSpPr>
          <p:nvPr>
            <p:ph type="sldNum" sz="quarter" idx="11"/>
          </p:nvPr>
        </p:nvSpPr>
        <p:spPr>
          <a:ln/>
        </p:spPr>
        <p:txBody>
          <a:bodyPr/>
          <a:lstStyle>
            <a:lvl1pPr>
              <a:defRPr/>
            </a:lvl1pPr>
          </a:lstStyle>
          <a:p>
            <a:pPr>
              <a:defRPr/>
            </a:pPr>
            <a:fld id="{AF7B2283-00D3-4DCF-86E6-0BB214398FD8}" type="slidenum">
              <a:rPr lang="sv-SE"/>
              <a:pPr>
                <a:defRPr/>
              </a:pPr>
              <a:t>‹#›</a:t>
            </a:fld>
            <a:endParaRPr lang="sv-SE"/>
          </a:p>
        </p:txBody>
      </p:sp>
      <p:sp>
        <p:nvSpPr>
          <p:cNvPr id="5"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4978757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3" name="Rectangle 24"/>
          <p:cNvSpPr>
            <a:spLocks noGrp="1" noChangeArrowheads="1"/>
          </p:cNvSpPr>
          <p:nvPr>
            <p:ph type="sldNum" sz="quarter" idx="11"/>
          </p:nvPr>
        </p:nvSpPr>
        <p:spPr>
          <a:ln/>
        </p:spPr>
        <p:txBody>
          <a:bodyPr/>
          <a:lstStyle>
            <a:lvl1pPr>
              <a:defRPr/>
            </a:lvl1pPr>
          </a:lstStyle>
          <a:p>
            <a:pPr>
              <a:defRPr/>
            </a:pPr>
            <a:fld id="{D805337B-FB4F-49D3-96F7-7BED33C00F7E}" type="slidenum">
              <a:rPr lang="sv-SE"/>
              <a:pPr>
                <a:defRPr/>
              </a:pPr>
              <a:t>‹#›</a:t>
            </a:fld>
            <a:endParaRPr lang="sv-SE"/>
          </a:p>
        </p:txBody>
      </p:sp>
      <p:sp>
        <p:nvSpPr>
          <p:cNvPr id="4"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6355385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E93BA62A-7B28-4D43-BEC8-300C93733F43}"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5823273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24"/>
          <p:cNvSpPr>
            <a:spLocks noGrp="1" noChangeArrowheads="1"/>
          </p:cNvSpPr>
          <p:nvPr>
            <p:ph type="sldNum" sz="quarter" idx="11"/>
          </p:nvPr>
        </p:nvSpPr>
        <p:spPr>
          <a:ln/>
        </p:spPr>
        <p:txBody>
          <a:bodyPr/>
          <a:lstStyle>
            <a:lvl1pPr>
              <a:defRPr/>
            </a:lvl1pPr>
          </a:lstStyle>
          <a:p>
            <a:pPr>
              <a:defRPr/>
            </a:pPr>
            <a:fld id="{880B9FB3-FC98-4F04-838F-42670E9EF083}" type="slidenum">
              <a:rPr lang="sv-SE"/>
              <a:pPr>
                <a:defRPr/>
              </a:pPr>
              <a:t>‹#›</a:t>
            </a:fld>
            <a:endParaRPr lang="sv-SE"/>
          </a:p>
        </p:txBody>
      </p:sp>
      <p:sp>
        <p:nvSpPr>
          <p:cNvPr id="7"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7054108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37A58F97-A510-4150-AAA3-776BCB184F8D}"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6208119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23"/>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24"/>
          <p:cNvSpPr>
            <a:spLocks noGrp="1" noChangeArrowheads="1"/>
          </p:cNvSpPr>
          <p:nvPr>
            <p:ph type="sldNum" sz="quarter" idx="11"/>
          </p:nvPr>
        </p:nvSpPr>
        <p:spPr>
          <a:ln/>
        </p:spPr>
        <p:txBody>
          <a:bodyPr/>
          <a:lstStyle>
            <a:lvl1pPr>
              <a:defRPr/>
            </a:lvl1pPr>
          </a:lstStyle>
          <a:p>
            <a:pPr>
              <a:defRPr/>
            </a:pPr>
            <a:fld id="{20B067FA-FDC2-4050-8F12-F8DD3A4C55CF}" type="slidenum">
              <a:rPr lang="sv-SE"/>
              <a:pPr>
                <a:defRPr/>
              </a:pPr>
              <a:t>‹#›</a:t>
            </a:fld>
            <a:endParaRPr lang="sv-SE"/>
          </a:p>
        </p:txBody>
      </p:sp>
      <p:sp>
        <p:nvSpPr>
          <p:cNvPr id="6" name="Rectangle 26"/>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1545537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2978" name="Rectangle 2"/>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382979" name="Rectangle 3"/>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7960407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10"/>
          <p:cNvSpPr>
            <a:spLocks noGrp="1" noChangeArrowheads="1"/>
          </p:cNvSpPr>
          <p:nvPr>
            <p:ph type="sldNum" sz="quarter" idx="11"/>
          </p:nvPr>
        </p:nvSpPr>
        <p:spPr>
          <a:ln/>
        </p:spPr>
        <p:txBody>
          <a:bodyPr/>
          <a:lstStyle>
            <a:lvl1pPr>
              <a:defRPr/>
            </a:lvl1pPr>
          </a:lstStyle>
          <a:p>
            <a:pPr>
              <a:defRPr/>
            </a:pPr>
            <a:fld id="{7CAD03A0-E195-4B7A-8A95-134BE92A8D8B}" type="slidenum">
              <a:rPr lang="sv-SE"/>
              <a:pPr>
                <a:defRPr/>
              </a:pPr>
              <a:t>‹#›</a:t>
            </a:fld>
            <a:endParaRPr lang="sv-SE"/>
          </a:p>
        </p:txBody>
      </p:sp>
      <p:sp>
        <p:nvSpPr>
          <p:cNvPr id="6"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87967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3" name="Rectangle 32"/>
          <p:cNvSpPr>
            <a:spLocks noGrp="1" noChangeArrowheads="1"/>
          </p:cNvSpPr>
          <p:nvPr>
            <p:ph type="sldNum" sz="quarter" idx="11"/>
          </p:nvPr>
        </p:nvSpPr>
        <p:spPr/>
        <p:txBody>
          <a:bodyPr/>
          <a:lstStyle>
            <a:lvl1pPr>
              <a:defRPr/>
            </a:lvl1pPr>
          </a:lstStyle>
          <a:p>
            <a:pPr>
              <a:defRPr/>
            </a:pPr>
            <a:fld id="{E0FDCBDB-4F36-4B42-9B85-73AF1A06C116}" type="slidenum">
              <a:rPr lang="sv-SE"/>
              <a:pPr>
                <a:defRPr/>
              </a:pPr>
              <a:t>‹#›</a:t>
            </a:fld>
            <a:endParaRPr lang="sv-SE"/>
          </a:p>
        </p:txBody>
      </p:sp>
      <p:sp>
        <p:nvSpPr>
          <p:cNvPr id="4"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8213612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10"/>
          <p:cNvSpPr>
            <a:spLocks noGrp="1" noChangeArrowheads="1"/>
          </p:cNvSpPr>
          <p:nvPr>
            <p:ph type="sldNum" sz="quarter" idx="11"/>
          </p:nvPr>
        </p:nvSpPr>
        <p:spPr>
          <a:ln/>
        </p:spPr>
        <p:txBody>
          <a:bodyPr/>
          <a:lstStyle>
            <a:lvl1pPr>
              <a:defRPr/>
            </a:lvl1pPr>
          </a:lstStyle>
          <a:p>
            <a:pPr>
              <a:defRPr/>
            </a:pPr>
            <a:fld id="{1B2DF7C0-DAF3-4D19-9826-1B72F409F6D8}" type="slidenum">
              <a:rPr lang="sv-SE"/>
              <a:pPr>
                <a:defRPr/>
              </a:pPr>
              <a:t>‹#›</a:t>
            </a:fld>
            <a:endParaRPr lang="sv-SE"/>
          </a:p>
        </p:txBody>
      </p:sp>
      <p:sp>
        <p:nvSpPr>
          <p:cNvPr id="6"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18011812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10"/>
          <p:cNvSpPr>
            <a:spLocks noGrp="1" noChangeArrowheads="1"/>
          </p:cNvSpPr>
          <p:nvPr>
            <p:ph type="sldNum" sz="quarter" idx="11"/>
          </p:nvPr>
        </p:nvSpPr>
        <p:spPr>
          <a:ln/>
        </p:spPr>
        <p:txBody>
          <a:bodyPr/>
          <a:lstStyle>
            <a:lvl1pPr>
              <a:defRPr/>
            </a:lvl1pPr>
          </a:lstStyle>
          <a:p>
            <a:pPr>
              <a:defRPr/>
            </a:pPr>
            <a:fld id="{A4687B9D-703A-4A61-95B2-803AF7F6CC24}" type="slidenum">
              <a:rPr lang="sv-SE"/>
              <a:pPr>
                <a:defRPr/>
              </a:pPr>
              <a:t>‹#›</a:t>
            </a:fld>
            <a:endParaRPr lang="sv-SE"/>
          </a:p>
        </p:txBody>
      </p:sp>
      <p:sp>
        <p:nvSpPr>
          <p:cNvPr id="7"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779601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8" name="Rectangle 10"/>
          <p:cNvSpPr>
            <a:spLocks noGrp="1" noChangeArrowheads="1"/>
          </p:cNvSpPr>
          <p:nvPr>
            <p:ph type="sldNum" sz="quarter" idx="11"/>
          </p:nvPr>
        </p:nvSpPr>
        <p:spPr>
          <a:ln/>
        </p:spPr>
        <p:txBody>
          <a:bodyPr/>
          <a:lstStyle>
            <a:lvl1pPr>
              <a:defRPr/>
            </a:lvl1pPr>
          </a:lstStyle>
          <a:p>
            <a:pPr>
              <a:defRPr/>
            </a:pPr>
            <a:fld id="{A92B9E0C-D12A-4818-A2DB-36894089A9BF}" type="slidenum">
              <a:rPr lang="sv-SE"/>
              <a:pPr>
                <a:defRPr/>
              </a:pPr>
              <a:t>‹#›</a:t>
            </a:fld>
            <a:endParaRPr lang="sv-SE"/>
          </a:p>
        </p:txBody>
      </p:sp>
      <p:sp>
        <p:nvSpPr>
          <p:cNvPr id="9"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41113720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4" name="Rectangle 10"/>
          <p:cNvSpPr>
            <a:spLocks noGrp="1" noChangeArrowheads="1"/>
          </p:cNvSpPr>
          <p:nvPr>
            <p:ph type="sldNum" sz="quarter" idx="11"/>
          </p:nvPr>
        </p:nvSpPr>
        <p:spPr>
          <a:ln/>
        </p:spPr>
        <p:txBody>
          <a:bodyPr/>
          <a:lstStyle>
            <a:lvl1pPr>
              <a:defRPr/>
            </a:lvl1pPr>
          </a:lstStyle>
          <a:p>
            <a:pPr>
              <a:defRPr/>
            </a:pPr>
            <a:fld id="{4AA88C46-02DD-4441-8BF0-2CE9374E1D6B}" type="slidenum">
              <a:rPr lang="sv-SE"/>
              <a:pPr>
                <a:defRPr/>
              </a:pPr>
              <a:t>‹#›</a:t>
            </a:fld>
            <a:endParaRPr lang="sv-SE"/>
          </a:p>
        </p:txBody>
      </p:sp>
      <p:sp>
        <p:nvSpPr>
          <p:cNvPr id="5"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2127319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3" name="Rectangle 10"/>
          <p:cNvSpPr>
            <a:spLocks noGrp="1" noChangeArrowheads="1"/>
          </p:cNvSpPr>
          <p:nvPr>
            <p:ph type="sldNum" sz="quarter" idx="11"/>
          </p:nvPr>
        </p:nvSpPr>
        <p:spPr>
          <a:ln/>
        </p:spPr>
        <p:txBody>
          <a:bodyPr/>
          <a:lstStyle>
            <a:lvl1pPr>
              <a:defRPr/>
            </a:lvl1pPr>
          </a:lstStyle>
          <a:p>
            <a:pPr>
              <a:defRPr/>
            </a:pPr>
            <a:fld id="{D3B950BF-9667-416B-B878-8887C78A4642}" type="slidenum">
              <a:rPr lang="sv-SE"/>
              <a:pPr>
                <a:defRPr/>
              </a:pPr>
              <a:t>‹#›</a:t>
            </a:fld>
            <a:endParaRPr lang="sv-SE"/>
          </a:p>
        </p:txBody>
      </p:sp>
      <p:sp>
        <p:nvSpPr>
          <p:cNvPr id="4"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4481216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10"/>
          <p:cNvSpPr>
            <a:spLocks noGrp="1" noChangeArrowheads="1"/>
          </p:cNvSpPr>
          <p:nvPr>
            <p:ph type="sldNum" sz="quarter" idx="11"/>
          </p:nvPr>
        </p:nvSpPr>
        <p:spPr>
          <a:ln/>
        </p:spPr>
        <p:txBody>
          <a:bodyPr/>
          <a:lstStyle>
            <a:lvl1pPr>
              <a:defRPr/>
            </a:lvl1pPr>
          </a:lstStyle>
          <a:p>
            <a:pPr>
              <a:defRPr/>
            </a:pPr>
            <a:fld id="{7D2AB62E-A06D-4BBE-B1C9-ED76CB3AF668}" type="slidenum">
              <a:rPr lang="sv-SE"/>
              <a:pPr>
                <a:defRPr/>
              </a:pPr>
              <a:t>‹#›</a:t>
            </a:fld>
            <a:endParaRPr lang="sv-SE"/>
          </a:p>
        </p:txBody>
      </p:sp>
      <p:sp>
        <p:nvSpPr>
          <p:cNvPr id="7"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5059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6" name="Rectangle 10"/>
          <p:cNvSpPr>
            <a:spLocks noGrp="1" noChangeArrowheads="1"/>
          </p:cNvSpPr>
          <p:nvPr>
            <p:ph type="sldNum" sz="quarter" idx="11"/>
          </p:nvPr>
        </p:nvSpPr>
        <p:spPr>
          <a:ln/>
        </p:spPr>
        <p:txBody>
          <a:bodyPr/>
          <a:lstStyle>
            <a:lvl1pPr>
              <a:defRPr/>
            </a:lvl1pPr>
          </a:lstStyle>
          <a:p>
            <a:pPr>
              <a:defRPr/>
            </a:pPr>
            <a:fld id="{6E805EF6-04EE-4E74-8B0A-7C5C6910E442}" type="slidenum">
              <a:rPr lang="sv-SE"/>
              <a:pPr>
                <a:defRPr/>
              </a:pPr>
              <a:t>‹#›</a:t>
            </a:fld>
            <a:endParaRPr lang="sv-SE"/>
          </a:p>
        </p:txBody>
      </p:sp>
      <p:sp>
        <p:nvSpPr>
          <p:cNvPr id="7"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0693830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10"/>
          <p:cNvSpPr>
            <a:spLocks noGrp="1" noChangeArrowheads="1"/>
          </p:cNvSpPr>
          <p:nvPr>
            <p:ph type="sldNum" sz="quarter" idx="11"/>
          </p:nvPr>
        </p:nvSpPr>
        <p:spPr>
          <a:ln/>
        </p:spPr>
        <p:txBody>
          <a:bodyPr/>
          <a:lstStyle>
            <a:lvl1pPr>
              <a:defRPr/>
            </a:lvl1pPr>
          </a:lstStyle>
          <a:p>
            <a:pPr>
              <a:defRPr/>
            </a:pPr>
            <a:fld id="{FB568F7E-ADD6-483E-92D6-A4E682225DA8}" type="slidenum">
              <a:rPr lang="sv-SE"/>
              <a:pPr>
                <a:defRPr/>
              </a:pPr>
              <a:t>‹#›</a:t>
            </a:fld>
            <a:endParaRPr lang="sv-SE"/>
          </a:p>
        </p:txBody>
      </p:sp>
      <p:sp>
        <p:nvSpPr>
          <p:cNvPr id="6"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25266522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2913"/>
            <a:ext cx="2097087" cy="538003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19088" y="442913"/>
            <a:ext cx="6143625" cy="5380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ftr" sz="quarter" idx="10"/>
          </p:nvPr>
        </p:nvSpPr>
        <p:spPr>
          <a:ln/>
        </p:spPr>
        <p:txBody>
          <a:bodyPr/>
          <a:lstStyle>
            <a:lvl1pPr>
              <a:defRPr/>
            </a:lvl1pPr>
          </a:lstStyle>
          <a:p>
            <a:pPr>
              <a:defRPr/>
            </a:pPr>
            <a:r>
              <a:rPr lang="sv-SE" smtClean="0"/>
              <a:t>Volvo GTT Jean-Philippe Abeillon, Martin Svennungsson</a:t>
            </a:r>
            <a:endParaRPr lang="sv-SE"/>
          </a:p>
        </p:txBody>
      </p:sp>
      <p:sp>
        <p:nvSpPr>
          <p:cNvPr id="5" name="Rectangle 10"/>
          <p:cNvSpPr>
            <a:spLocks noGrp="1" noChangeArrowheads="1"/>
          </p:cNvSpPr>
          <p:nvPr>
            <p:ph type="sldNum" sz="quarter" idx="11"/>
          </p:nvPr>
        </p:nvSpPr>
        <p:spPr>
          <a:ln/>
        </p:spPr>
        <p:txBody>
          <a:bodyPr/>
          <a:lstStyle>
            <a:lvl1pPr>
              <a:defRPr/>
            </a:lvl1pPr>
          </a:lstStyle>
          <a:p>
            <a:pPr>
              <a:defRPr/>
            </a:pPr>
            <a:fld id="{839A16C8-B95B-427D-8586-A40A1D4BB652}" type="slidenum">
              <a:rPr lang="sv-SE"/>
              <a:pPr>
                <a:defRPr/>
              </a:pPr>
              <a:t>‹#›</a:t>
            </a:fld>
            <a:endParaRPr lang="sv-SE"/>
          </a:p>
        </p:txBody>
      </p:sp>
      <p:sp>
        <p:nvSpPr>
          <p:cNvPr id="6" name="Rectangle 12"/>
          <p:cNvSpPr>
            <a:spLocks noGrp="1" noChangeArrowheads="1"/>
          </p:cNvSpPr>
          <p:nvPr>
            <p:ph type="dt" sz="half" idx="12"/>
          </p:nvPr>
        </p:nvSpPr>
        <p:spPr>
          <a:ln/>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8732175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v-SE"/>
          </a:p>
        </p:txBody>
      </p:sp>
    </p:spTree>
    <p:extLst>
      <p:ext uri="{BB962C8B-B14F-4D97-AF65-F5344CB8AC3E}">
        <p14:creationId xmlns:p14="http://schemas.microsoft.com/office/powerpoint/2010/main" val="7750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6" name="Rectangle 32"/>
          <p:cNvSpPr>
            <a:spLocks noGrp="1" noChangeArrowheads="1"/>
          </p:cNvSpPr>
          <p:nvPr>
            <p:ph type="sldNum" sz="quarter" idx="11"/>
          </p:nvPr>
        </p:nvSpPr>
        <p:spPr/>
        <p:txBody>
          <a:bodyPr/>
          <a:lstStyle>
            <a:lvl1pPr>
              <a:defRPr/>
            </a:lvl1pPr>
          </a:lstStyle>
          <a:p>
            <a:pPr>
              <a:defRPr/>
            </a:pPr>
            <a:fld id="{712A7772-36B5-4C1C-8284-376FA734287A}" type="slidenum">
              <a:rPr lang="sv-SE"/>
              <a:pPr>
                <a:defRPr/>
              </a:pPr>
              <a:t>‹#›</a:t>
            </a:fld>
            <a:endParaRPr lang="sv-SE"/>
          </a:p>
        </p:txBody>
      </p:sp>
      <p:sp>
        <p:nvSpPr>
          <p:cNvPr id="7"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321731529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981416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92315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5832477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6579336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8966174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4404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306150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48080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9254588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03225"/>
            <a:ext cx="2100262" cy="57229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20675" y="403225"/>
            <a:ext cx="6148388" cy="5722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56854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r>
              <a:rPr lang="sv-SE" smtClean="0"/>
              <a:t>Volvo GTT Jean-Philippe Abeillon, Martin Svennungsson</a:t>
            </a:r>
            <a:endParaRPr lang="sv-SE"/>
          </a:p>
        </p:txBody>
      </p:sp>
      <p:sp>
        <p:nvSpPr>
          <p:cNvPr id="6" name="Rectangle 32"/>
          <p:cNvSpPr>
            <a:spLocks noGrp="1" noChangeArrowheads="1"/>
          </p:cNvSpPr>
          <p:nvPr>
            <p:ph type="sldNum" sz="quarter" idx="11"/>
          </p:nvPr>
        </p:nvSpPr>
        <p:spPr/>
        <p:txBody>
          <a:bodyPr/>
          <a:lstStyle>
            <a:lvl1pPr>
              <a:defRPr/>
            </a:lvl1pPr>
          </a:lstStyle>
          <a:p>
            <a:pPr>
              <a:defRPr/>
            </a:pPr>
            <a:fld id="{928F2D74-C1D9-4A33-ACAE-788E4CACAE36}" type="slidenum">
              <a:rPr lang="sv-SE"/>
              <a:pPr>
                <a:defRPr/>
              </a:pPr>
              <a:t>‹#›</a:t>
            </a:fld>
            <a:endParaRPr lang="sv-SE"/>
          </a:p>
        </p:txBody>
      </p:sp>
      <p:sp>
        <p:nvSpPr>
          <p:cNvPr id="7" name="Rectangle 34"/>
          <p:cNvSpPr>
            <a:spLocks noGrp="1" noChangeArrowheads="1"/>
          </p:cNvSpPr>
          <p:nvPr>
            <p:ph type="dt" sz="half" idx="12"/>
          </p:nvPr>
        </p:nvSpPr>
        <p:spPr/>
        <p:txBody>
          <a:bodyPr/>
          <a:lstStyle>
            <a:lvl1pPr>
              <a:defRPr/>
            </a:lvl1pPr>
          </a:lstStyle>
          <a:p>
            <a:pPr>
              <a:defRPr/>
            </a:pPr>
            <a:r>
              <a:rPr lang="sv-SE" smtClean="0"/>
              <a:t>2011-01-01</a:t>
            </a:r>
            <a:endParaRPr lang="sv-SE"/>
          </a:p>
        </p:txBody>
      </p:sp>
    </p:spTree>
    <p:extLst>
      <p:ext uri="{BB962C8B-B14F-4D97-AF65-F5344CB8AC3E}">
        <p14:creationId xmlns:p14="http://schemas.microsoft.com/office/powerpoint/2010/main" val="42118262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r>
              <a:rPr lang="en-US"/>
              <a:t>Click to edit Master title style</a:t>
            </a:r>
            <a:endParaRPr lang="sv-SE"/>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r>
              <a:rPr lang="en-US"/>
              <a:t>Click to edit Master subtitle style</a:t>
            </a:r>
          </a:p>
        </p:txBody>
      </p:sp>
    </p:spTree>
    <p:extLst>
      <p:ext uri="{BB962C8B-B14F-4D97-AF65-F5344CB8AC3E}">
        <p14:creationId xmlns:p14="http://schemas.microsoft.com/office/powerpoint/2010/main" val="13372480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5" name="Rectangle 32"/>
          <p:cNvSpPr>
            <a:spLocks noGrp="1" noChangeArrowheads="1"/>
          </p:cNvSpPr>
          <p:nvPr>
            <p:ph type="sldNum" sz="quarter" idx="11"/>
          </p:nvPr>
        </p:nvSpPr>
        <p:spPr/>
        <p:txBody>
          <a:bodyPr/>
          <a:lstStyle>
            <a:lvl1pPr>
              <a:defRPr/>
            </a:lvl1pPr>
          </a:lstStyle>
          <a:p>
            <a:pPr>
              <a:defRPr/>
            </a:pPr>
            <a:fld id="{96114C7D-4400-4D33-A251-67670C06CF98}" type="slidenum">
              <a:rPr lang="sv-SE">
                <a:solidFill>
                  <a:srgbClr val="000000"/>
                </a:solidFill>
              </a:rPr>
              <a:pPr>
                <a:defRPr/>
              </a:pPr>
              <a:t>‹#›</a:t>
            </a:fld>
            <a:endParaRPr lang="sv-SE">
              <a:solidFill>
                <a:srgbClr val="000000"/>
              </a:solidFill>
            </a:endParaRPr>
          </a:p>
        </p:txBody>
      </p:sp>
      <p:sp>
        <p:nvSpPr>
          <p:cNvPr id="6"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199592634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5" name="Rectangle 32"/>
          <p:cNvSpPr>
            <a:spLocks noGrp="1" noChangeArrowheads="1"/>
          </p:cNvSpPr>
          <p:nvPr>
            <p:ph type="sldNum" sz="quarter" idx="11"/>
          </p:nvPr>
        </p:nvSpPr>
        <p:spPr/>
        <p:txBody>
          <a:bodyPr/>
          <a:lstStyle>
            <a:lvl1pPr>
              <a:defRPr/>
            </a:lvl1pPr>
          </a:lstStyle>
          <a:p>
            <a:pPr>
              <a:defRPr/>
            </a:pPr>
            <a:fld id="{52FD8D29-00E0-49AF-90F6-994E20B65852}" type="slidenum">
              <a:rPr lang="sv-SE">
                <a:solidFill>
                  <a:srgbClr val="000000"/>
                </a:solidFill>
              </a:rPr>
              <a:pPr>
                <a:defRPr/>
              </a:pPr>
              <a:t>‹#›</a:t>
            </a:fld>
            <a:endParaRPr lang="sv-SE">
              <a:solidFill>
                <a:srgbClr val="000000"/>
              </a:solidFill>
            </a:endParaRPr>
          </a:p>
        </p:txBody>
      </p:sp>
      <p:sp>
        <p:nvSpPr>
          <p:cNvPr id="6"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27530144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222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284663" y="1878013"/>
            <a:ext cx="3810000" cy="394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6" name="Rectangle 32"/>
          <p:cNvSpPr>
            <a:spLocks noGrp="1" noChangeArrowheads="1"/>
          </p:cNvSpPr>
          <p:nvPr>
            <p:ph type="sldNum" sz="quarter" idx="11"/>
          </p:nvPr>
        </p:nvSpPr>
        <p:spPr/>
        <p:txBody>
          <a:bodyPr/>
          <a:lstStyle>
            <a:lvl1pPr>
              <a:defRPr/>
            </a:lvl1pPr>
          </a:lstStyle>
          <a:p>
            <a:pPr>
              <a:defRPr/>
            </a:pPr>
            <a:fld id="{E2BA492C-DF04-4433-AFFD-159D902E1933}" type="slidenum">
              <a:rPr lang="sv-SE">
                <a:solidFill>
                  <a:srgbClr val="000000"/>
                </a:solidFill>
              </a:rPr>
              <a:pPr>
                <a:defRPr/>
              </a:pPr>
              <a:t>‹#›</a:t>
            </a:fld>
            <a:endParaRPr lang="sv-SE">
              <a:solidFill>
                <a:srgbClr val="000000"/>
              </a:solidFill>
            </a:endParaRPr>
          </a:p>
        </p:txBody>
      </p:sp>
      <p:sp>
        <p:nvSpPr>
          <p:cNvPr id="7"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12214539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8" name="Rectangle 32"/>
          <p:cNvSpPr>
            <a:spLocks noGrp="1" noChangeArrowheads="1"/>
          </p:cNvSpPr>
          <p:nvPr>
            <p:ph type="sldNum" sz="quarter" idx="11"/>
          </p:nvPr>
        </p:nvSpPr>
        <p:spPr/>
        <p:txBody>
          <a:bodyPr/>
          <a:lstStyle>
            <a:lvl1pPr>
              <a:defRPr/>
            </a:lvl1pPr>
          </a:lstStyle>
          <a:p>
            <a:pPr>
              <a:defRPr/>
            </a:pPr>
            <a:fld id="{0817A259-C173-49D6-89CA-BF953CD97C99}" type="slidenum">
              <a:rPr lang="sv-SE">
                <a:solidFill>
                  <a:srgbClr val="000000"/>
                </a:solidFill>
              </a:rPr>
              <a:pPr>
                <a:defRPr/>
              </a:pPr>
              <a:t>‹#›</a:t>
            </a:fld>
            <a:endParaRPr lang="sv-SE">
              <a:solidFill>
                <a:srgbClr val="000000"/>
              </a:solidFill>
            </a:endParaRPr>
          </a:p>
        </p:txBody>
      </p:sp>
      <p:sp>
        <p:nvSpPr>
          <p:cNvPr id="9"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15005441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4" name="Rectangle 32"/>
          <p:cNvSpPr>
            <a:spLocks noGrp="1" noChangeArrowheads="1"/>
          </p:cNvSpPr>
          <p:nvPr>
            <p:ph type="sldNum" sz="quarter" idx="11"/>
          </p:nvPr>
        </p:nvSpPr>
        <p:spPr/>
        <p:txBody>
          <a:bodyPr/>
          <a:lstStyle>
            <a:lvl1pPr>
              <a:defRPr/>
            </a:lvl1pPr>
          </a:lstStyle>
          <a:p>
            <a:pPr>
              <a:defRPr/>
            </a:pPr>
            <a:fld id="{EEABB03B-FFA7-4F86-A3B4-C2C011A12A4D}" type="slidenum">
              <a:rPr lang="sv-SE">
                <a:solidFill>
                  <a:srgbClr val="000000"/>
                </a:solidFill>
              </a:rPr>
              <a:pPr>
                <a:defRPr/>
              </a:pPr>
              <a:t>‹#›</a:t>
            </a:fld>
            <a:endParaRPr lang="sv-SE">
              <a:solidFill>
                <a:srgbClr val="000000"/>
              </a:solidFill>
            </a:endParaRPr>
          </a:p>
        </p:txBody>
      </p:sp>
      <p:sp>
        <p:nvSpPr>
          <p:cNvPr id="5"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125072026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3" name="Rectangle 32"/>
          <p:cNvSpPr>
            <a:spLocks noGrp="1" noChangeArrowheads="1"/>
          </p:cNvSpPr>
          <p:nvPr>
            <p:ph type="sldNum" sz="quarter" idx="11"/>
          </p:nvPr>
        </p:nvSpPr>
        <p:spPr/>
        <p:txBody>
          <a:bodyPr/>
          <a:lstStyle>
            <a:lvl1pPr>
              <a:defRPr/>
            </a:lvl1pPr>
          </a:lstStyle>
          <a:p>
            <a:pPr>
              <a:defRPr/>
            </a:pPr>
            <a:fld id="{13AFDB42-6313-4B6D-A1B8-501C4E52AB2F}" type="slidenum">
              <a:rPr lang="sv-SE">
                <a:solidFill>
                  <a:srgbClr val="000000"/>
                </a:solidFill>
              </a:rPr>
              <a:pPr>
                <a:defRPr/>
              </a:pPr>
              <a:t>‹#›</a:t>
            </a:fld>
            <a:endParaRPr lang="sv-SE">
              <a:solidFill>
                <a:srgbClr val="000000"/>
              </a:solidFill>
            </a:endParaRPr>
          </a:p>
        </p:txBody>
      </p:sp>
      <p:sp>
        <p:nvSpPr>
          <p:cNvPr id="4"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258453341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6" name="Rectangle 32"/>
          <p:cNvSpPr>
            <a:spLocks noGrp="1" noChangeArrowheads="1"/>
          </p:cNvSpPr>
          <p:nvPr>
            <p:ph type="sldNum" sz="quarter" idx="11"/>
          </p:nvPr>
        </p:nvSpPr>
        <p:spPr/>
        <p:txBody>
          <a:bodyPr/>
          <a:lstStyle>
            <a:lvl1pPr>
              <a:defRPr/>
            </a:lvl1pPr>
          </a:lstStyle>
          <a:p>
            <a:pPr>
              <a:defRPr/>
            </a:pPr>
            <a:fld id="{9C2A0A10-E7CC-4089-BEDF-868CC85EBA7B}" type="slidenum">
              <a:rPr lang="sv-SE">
                <a:solidFill>
                  <a:srgbClr val="000000"/>
                </a:solidFill>
              </a:rPr>
              <a:pPr>
                <a:defRPr/>
              </a:pPr>
              <a:t>‹#›</a:t>
            </a:fld>
            <a:endParaRPr lang="sv-SE">
              <a:solidFill>
                <a:srgbClr val="000000"/>
              </a:solidFill>
            </a:endParaRPr>
          </a:p>
        </p:txBody>
      </p:sp>
      <p:sp>
        <p:nvSpPr>
          <p:cNvPr id="7"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165848381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6" name="Rectangle 32"/>
          <p:cNvSpPr>
            <a:spLocks noGrp="1" noChangeArrowheads="1"/>
          </p:cNvSpPr>
          <p:nvPr>
            <p:ph type="sldNum" sz="quarter" idx="11"/>
          </p:nvPr>
        </p:nvSpPr>
        <p:spPr/>
        <p:txBody>
          <a:bodyPr/>
          <a:lstStyle>
            <a:lvl1pPr>
              <a:defRPr/>
            </a:lvl1pPr>
          </a:lstStyle>
          <a:p>
            <a:pPr>
              <a:defRPr/>
            </a:pPr>
            <a:fld id="{B8432412-49FE-4129-82FE-1C3259A24F66}" type="slidenum">
              <a:rPr lang="sv-SE">
                <a:solidFill>
                  <a:srgbClr val="000000"/>
                </a:solidFill>
              </a:rPr>
              <a:pPr>
                <a:defRPr/>
              </a:pPr>
              <a:t>‹#›</a:t>
            </a:fld>
            <a:endParaRPr lang="sv-SE">
              <a:solidFill>
                <a:srgbClr val="000000"/>
              </a:solidFill>
            </a:endParaRPr>
          </a:p>
        </p:txBody>
      </p:sp>
      <p:sp>
        <p:nvSpPr>
          <p:cNvPr id="7"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25492419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31"/>
          <p:cNvSpPr>
            <a:spLocks noGrp="1" noChangeArrowheads="1"/>
          </p:cNvSpPr>
          <p:nvPr>
            <p:ph type="ftr" sz="quarter" idx="10"/>
          </p:nvPr>
        </p:nvSpPr>
        <p:spPr/>
        <p:txBody>
          <a:bodyPr/>
          <a:lstStyle>
            <a:lvl1pPr>
              <a:defRPr/>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5" name="Rectangle 32"/>
          <p:cNvSpPr>
            <a:spLocks noGrp="1" noChangeArrowheads="1"/>
          </p:cNvSpPr>
          <p:nvPr>
            <p:ph type="sldNum" sz="quarter" idx="11"/>
          </p:nvPr>
        </p:nvSpPr>
        <p:spPr/>
        <p:txBody>
          <a:bodyPr/>
          <a:lstStyle>
            <a:lvl1pPr>
              <a:defRPr/>
            </a:lvl1pPr>
          </a:lstStyle>
          <a:p>
            <a:pPr>
              <a:defRPr/>
            </a:pPr>
            <a:fld id="{EE3B2B94-C27D-4C1D-BC1A-320F798C7CE3}" type="slidenum">
              <a:rPr lang="sv-SE">
                <a:solidFill>
                  <a:srgbClr val="000000"/>
                </a:solidFill>
              </a:rPr>
              <a:pPr>
                <a:defRPr/>
              </a:pPr>
              <a:t>‹#›</a:t>
            </a:fld>
            <a:endParaRPr lang="sv-SE">
              <a:solidFill>
                <a:srgbClr val="000000"/>
              </a:solidFill>
            </a:endParaRPr>
          </a:p>
        </p:txBody>
      </p:sp>
      <p:sp>
        <p:nvSpPr>
          <p:cNvPr id="6" name="Rectangle 34"/>
          <p:cNvSpPr>
            <a:spLocks noGrp="1" noChangeArrowheads="1"/>
          </p:cNvSpPr>
          <p:nvPr>
            <p:ph type="dt" sz="half" idx="12"/>
          </p:nvPr>
        </p:nvSpPr>
        <p:spPr/>
        <p:txBody>
          <a:bodyPr/>
          <a:lstStyle>
            <a:lvl1pPr>
              <a:defRPr/>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91722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4.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5.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6.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7.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2.wmf"/><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7"/>
          <p:cNvGrpSpPr>
            <a:grpSpLocks/>
          </p:cNvGrpSpPr>
          <p:nvPr/>
        </p:nvGrpSpPr>
        <p:grpSpPr bwMode="auto">
          <a:xfrm>
            <a:off x="0" y="6186488"/>
            <a:ext cx="9144000" cy="671512"/>
            <a:chOff x="0" y="3897"/>
            <a:chExt cx="5760" cy="423"/>
          </a:xfrm>
        </p:grpSpPr>
        <p:pic>
          <p:nvPicPr>
            <p:cNvPr id="1033" name="Picture 2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pic>
          <p:nvPicPr>
            <p:cNvPr id="1035" name="Picture 3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5"/>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6"/>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60447" name="Rectangle 31"/>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t>Volvo GTT Jean-Philippe Abeillon, Martin Svennungsson</a:t>
            </a:r>
            <a:endParaRPr lang="sv-SE"/>
          </a:p>
        </p:txBody>
      </p:sp>
      <p:sp>
        <p:nvSpPr>
          <p:cNvPr id="60448" name="Rectangle 32"/>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86F931CC-4E29-43AE-8089-110997B21D92}" type="slidenum">
              <a:rPr lang="sv-SE"/>
              <a:pPr>
                <a:defRPr/>
              </a:pPr>
              <a:t>‹#›</a:t>
            </a:fld>
            <a:endParaRPr lang="sv-SE" dirty="0"/>
          </a:p>
        </p:txBody>
      </p:sp>
      <p:sp>
        <p:nvSpPr>
          <p:cNvPr id="1031" name="Rectangle 33"/>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dirty="0"/>
              <a:t>Volvo </a:t>
            </a:r>
            <a:r>
              <a:rPr lang="sv-SE" sz="1100" b="1" dirty="0" smtClean="0"/>
              <a:t>GTT</a:t>
            </a:r>
            <a:endParaRPr lang="sv-SE" sz="1000" dirty="0"/>
          </a:p>
        </p:txBody>
      </p:sp>
      <p:sp>
        <p:nvSpPr>
          <p:cNvPr id="60450" name="Rectangle 34"/>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t>2011-01-01</a:t>
            </a:r>
            <a:endParaRPr lang="sv-SE"/>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FE310AD-6C3E-4910-A008-AD034032EFB5}" type="datetimeFigureOut">
              <a:rPr lang="sv-SE" smtClean="0">
                <a:solidFill>
                  <a:prstClr val="black">
                    <a:tint val="75000"/>
                  </a:prstClr>
                </a:solidFill>
                <a:latin typeface="Calibri"/>
              </a:rPr>
              <a:pPr fontAlgn="auto">
                <a:spcBef>
                  <a:spcPts val="0"/>
                </a:spcBef>
                <a:spcAft>
                  <a:spcPts val="0"/>
                </a:spcAft>
              </a:pPr>
              <a:t>2016-11-04</a:t>
            </a:fld>
            <a:endParaRPr lang="sv-SE">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sv-SE">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1CB7908-7DD7-4635-B431-DA919C68E348}" type="slidenum">
              <a:rPr lang="sv-SE" smtClean="0">
                <a:solidFill>
                  <a:prstClr val="black">
                    <a:tint val="75000"/>
                  </a:prstClr>
                </a:solidFill>
                <a:latin typeface="Calibri"/>
              </a:rPr>
              <a:pPr fontAlgn="auto">
                <a:spcBef>
                  <a:spcPts val="0"/>
                </a:spcBef>
                <a:spcAft>
                  <a:spcPts val="0"/>
                </a:spcAft>
              </a:pPr>
              <a:t>‹#›</a:t>
            </a:fld>
            <a:endParaRPr lang="sv-SE">
              <a:solidFill>
                <a:prstClr val="black">
                  <a:tint val="75000"/>
                </a:prstClr>
              </a:solidFill>
              <a:latin typeface="Calibri"/>
            </a:endParaRPr>
          </a:p>
        </p:txBody>
      </p:sp>
    </p:spTree>
    <p:extLst>
      <p:ext uri="{BB962C8B-B14F-4D97-AF65-F5344CB8AC3E}">
        <p14:creationId xmlns:p14="http://schemas.microsoft.com/office/powerpoint/2010/main" val="308671499"/>
      </p:ext>
    </p:extLst>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sv-SE" smtClean="0"/>
              <a:t>2011-01-01</a:t>
            </a:r>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sv-SE" smtClean="0"/>
              <a:t>Volvo GTT Jean-Philippe Abeillon, Martin Svennungsson</a:t>
            </a:r>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2BD7FB-AE41-4B64-A864-1531DEF37450}" type="slidenum">
              <a:rPr lang="sv-SE"/>
              <a:pPr>
                <a:defRPr/>
              </a:pPr>
              <a:t>‹#›</a:t>
            </a:fld>
            <a:endParaRPr lang="sv-SE"/>
          </a:p>
        </p:txBody>
      </p:sp>
    </p:spTree>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 id="2147484568"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1"/>
          <p:cNvGrpSpPr>
            <a:grpSpLocks/>
          </p:cNvGrpSpPr>
          <p:nvPr/>
        </p:nvGrpSpPr>
        <p:grpSpPr bwMode="auto">
          <a:xfrm>
            <a:off x="0" y="6186488"/>
            <a:ext cx="9144000" cy="671512"/>
            <a:chOff x="0" y="3897"/>
            <a:chExt cx="5760" cy="423"/>
          </a:xfrm>
        </p:grpSpPr>
        <p:pic>
          <p:nvPicPr>
            <p:cNvPr id="3082" name="Picture 22"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Line 23"/>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pic>
          <p:nvPicPr>
            <p:cNvPr id="3084" name="Picture 2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5" name="Picture 14" descr="03_3P_pp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98963" y="-15875"/>
            <a:ext cx="47529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8"/>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9"/>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264217" name="Rectangle 25"/>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t>Volvo GTT Jean-Philippe Abeillon, Martin Svennungsson</a:t>
            </a:r>
            <a:endParaRPr lang="sv-SE"/>
          </a:p>
        </p:txBody>
      </p:sp>
      <p:sp>
        <p:nvSpPr>
          <p:cNvPr id="264218" name="Rectangle 26"/>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16D476F2-C789-4243-824F-BE677A9ED109}" type="slidenum">
              <a:rPr lang="sv-SE"/>
              <a:pPr>
                <a:defRPr/>
              </a:pPr>
              <a:t>‹#›</a:t>
            </a:fld>
            <a:endParaRPr lang="sv-SE"/>
          </a:p>
        </p:txBody>
      </p:sp>
      <p:sp>
        <p:nvSpPr>
          <p:cNvPr id="3080" name="Rectangle 27"/>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a:t>Volvo 3P</a:t>
            </a:r>
            <a:endParaRPr lang="sv-SE" sz="1000"/>
          </a:p>
        </p:txBody>
      </p:sp>
      <p:sp>
        <p:nvSpPr>
          <p:cNvPr id="264220" name="Rectangle 28"/>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t>2011-01-01</a:t>
            </a:r>
            <a:endParaRPr lang="sv-SE"/>
          </a:p>
        </p:txBody>
      </p:sp>
    </p:spTree>
  </p:cSld>
  <p:clrMap bg1="lt1" tx1="dk1" bg2="lt2" tx2="dk2" accent1="accent1" accent2="accent2" accent3="accent3" accent4="accent4" accent5="accent5" accent6="accent6" hlink="hlink" folHlink="folHlink"/>
  <p:sldLayoutIdLst>
    <p:sldLayoutId id="2147484636" r:id="rId1"/>
    <p:sldLayoutId id="2147484637" r:id="rId2"/>
    <p:sldLayoutId id="2147484569" r:id="rId3"/>
    <p:sldLayoutId id="2147484570" r:id="rId4"/>
    <p:sldLayoutId id="2147484571" r:id="rId5"/>
    <p:sldLayoutId id="2147484572" r:id="rId6"/>
    <p:sldLayoutId id="2147484573" r:id="rId7"/>
    <p:sldLayoutId id="2147484574" r:id="rId8"/>
    <p:sldLayoutId id="2147484638" r:id="rId9"/>
    <p:sldLayoutId id="2147484639" r:id="rId10"/>
    <p:sldLayoutId id="2147484640"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19"/>
          <p:cNvGrpSpPr>
            <a:grpSpLocks/>
          </p:cNvGrpSpPr>
          <p:nvPr/>
        </p:nvGrpSpPr>
        <p:grpSpPr bwMode="auto">
          <a:xfrm>
            <a:off x="0" y="6186488"/>
            <a:ext cx="9144000" cy="671512"/>
            <a:chOff x="0" y="3897"/>
            <a:chExt cx="5760" cy="423"/>
          </a:xfrm>
        </p:grpSpPr>
        <p:pic>
          <p:nvPicPr>
            <p:cNvPr id="4106" name="Picture 20"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Line 2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pic>
          <p:nvPicPr>
            <p:cNvPr id="4108" name="Picture 2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99" name="Picture 14" descr="01_3P_pp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3088" y="7938"/>
            <a:ext cx="47529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8"/>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9"/>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266263" name="Rectangle 23"/>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t>Volvo GTT Jean-Philippe Abeillon, Martin Svennungsson</a:t>
            </a:r>
            <a:endParaRPr lang="sv-SE"/>
          </a:p>
        </p:txBody>
      </p:sp>
      <p:sp>
        <p:nvSpPr>
          <p:cNvPr id="266264" name="Rectangle 24"/>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4D338D16-349F-427B-A5E8-DBF18C8F16D4}" type="slidenum">
              <a:rPr lang="sv-SE"/>
              <a:pPr>
                <a:defRPr/>
              </a:pPr>
              <a:t>‹#›</a:t>
            </a:fld>
            <a:endParaRPr lang="sv-SE"/>
          </a:p>
        </p:txBody>
      </p:sp>
      <p:sp>
        <p:nvSpPr>
          <p:cNvPr id="4104" name="Rectangle 25"/>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a:t>Volvo 3P</a:t>
            </a:r>
            <a:endParaRPr lang="sv-SE" sz="1000"/>
          </a:p>
        </p:txBody>
      </p:sp>
      <p:sp>
        <p:nvSpPr>
          <p:cNvPr id="266266" name="Rectangle 26"/>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t>2011-01-01</a:t>
            </a:r>
            <a:endParaRPr lang="sv-SE"/>
          </a:p>
        </p:txBody>
      </p:sp>
    </p:spTree>
  </p:cSld>
  <p:clrMap bg1="lt1" tx1="dk1" bg2="lt2" tx2="dk2" accent1="accent1" accent2="accent2" accent3="accent3" accent4="accent4" accent5="accent5" accent6="accent6" hlink="hlink" folHlink="folHlink"/>
  <p:sldLayoutIdLst>
    <p:sldLayoutId id="2147484641"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122" name="Group 19"/>
          <p:cNvGrpSpPr>
            <a:grpSpLocks/>
          </p:cNvGrpSpPr>
          <p:nvPr/>
        </p:nvGrpSpPr>
        <p:grpSpPr bwMode="auto">
          <a:xfrm>
            <a:off x="0" y="6186488"/>
            <a:ext cx="9144000" cy="671512"/>
            <a:chOff x="0" y="3897"/>
            <a:chExt cx="5760" cy="423"/>
          </a:xfrm>
        </p:grpSpPr>
        <p:pic>
          <p:nvPicPr>
            <p:cNvPr id="5130" name="Picture 20"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Line 2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pic>
          <p:nvPicPr>
            <p:cNvPr id="5132" name="Picture 2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23" name="Picture 15" descr="01_VolvoAB_pp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9"/>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5" name="Rectangle 10"/>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268311" name="Rectangle 23"/>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t>Volvo GTT Jean-Philippe Abeillon, Martin Svennungsson</a:t>
            </a:r>
            <a:endParaRPr lang="sv-SE"/>
          </a:p>
        </p:txBody>
      </p:sp>
      <p:sp>
        <p:nvSpPr>
          <p:cNvPr id="268312" name="Rectangle 24"/>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F12C2D4D-184F-427A-8C7F-A7C596A20548}" type="slidenum">
              <a:rPr lang="sv-SE"/>
              <a:pPr>
                <a:defRPr/>
              </a:pPr>
              <a:t>‹#›</a:t>
            </a:fld>
            <a:endParaRPr lang="sv-SE"/>
          </a:p>
        </p:txBody>
      </p:sp>
      <p:sp>
        <p:nvSpPr>
          <p:cNvPr id="5128" name="Rectangle 25"/>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a:t>Volvo 3P</a:t>
            </a:r>
            <a:endParaRPr lang="sv-SE" sz="1000"/>
          </a:p>
        </p:txBody>
      </p:sp>
      <p:sp>
        <p:nvSpPr>
          <p:cNvPr id="268314" name="Rectangle 26"/>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t>2011-01-01</a:t>
            </a:r>
            <a:endParaRPr lang="sv-SE"/>
          </a:p>
        </p:txBody>
      </p:sp>
    </p:spTree>
  </p:cSld>
  <p:clrMap bg1="lt1" tx1="dk1" bg2="lt2" tx2="dk2" accent1="accent1" accent2="accent2" accent3="accent3" accent4="accent4" accent5="accent5" accent6="accent6" hlink="hlink" folHlink="folHlink"/>
  <p:sldLayoutIdLst>
    <p:sldLayoutId id="2147484642" r:id="rId1"/>
    <p:sldLayoutId id="2147484643"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146" name="Group 19"/>
          <p:cNvGrpSpPr>
            <a:grpSpLocks/>
          </p:cNvGrpSpPr>
          <p:nvPr/>
        </p:nvGrpSpPr>
        <p:grpSpPr bwMode="auto">
          <a:xfrm>
            <a:off x="0" y="6186488"/>
            <a:ext cx="9144000" cy="671512"/>
            <a:chOff x="0" y="3897"/>
            <a:chExt cx="5760" cy="423"/>
          </a:xfrm>
        </p:grpSpPr>
        <p:pic>
          <p:nvPicPr>
            <p:cNvPr id="6154" name="Picture 20"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Line 2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pic>
          <p:nvPicPr>
            <p:cNvPr id="6156" name="Picture 2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147" name="Picture 17" descr="10_Trucks_pp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8"/>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9"/>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325655" name="Rectangle 23"/>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t>Volvo GTT Jean-Philippe Abeillon, Martin Svennungsson</a:t>
            </a:r>
            <a:endParaRPr lang="sv-SE"/>
          </a:p>
        </p:txBody>
      </p:sp>
      <p:sp>
        <p:nvSpPr>
          <p:cNvPr id="325656" name="Rectangle 24"/>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82452EDC-F07E-4E0C-949E-AB9371D014E6}" type="slidenum">
              <a:rPr lang="sv-SE"/>
              <a:pPr>
                <a:defRPr/>
              </a:pPr>
              <a:t>‹#›</a:t>
            </a:fld>
            <a:endParaRPr lang="sv-SE"/>
          </a:p>
        </p:txBody>
      </p:sp>
      <p:sp>
        <p:nvSpPr>
          <p:cNvPr id="6152" name="Rectangle 25"/>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a:t>Volvo 3P</a:t>
            </a:r>
            <a:endParaRPr lang="sv-SE" sz="1000"/>
          </a:p>
        </p:txBody>
      </p:sp>
      <p:sp>
        <p:nvSpPr>
          <p:cNvPr id="325658" name="Rectangle 26"/>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t>2011-01-01</a:t>
            </a:r>
            <a:endParaRPr lang="sv-SE"/>
          </a:p>
        </p:txBody>
      </p:sp>
    </p:spTree>
  </p:cSld>
  <p:clrMap bg1="lt1" tx1="dk1" bg2="lt2" tx2="dk2" accent1="accent1" accent2="accent2" accent3="accent3" accent4="accent4" accent5="accent5" accent6="accent6" hlink="hlink" folHlink="folHlink"/>
  <p:sldLayoutIdLst>
    <p:sldLayoutId id="2147484644" r:id="rId1"/>
    <p:sldLayoutId id="2147484594" r:id="rId2"/>
    <p:sldLayoutId id="2147484595" r:id="rId3"/>
    <p:sldLayoutId id="2147484596" r:id="rId4"/>
    <p:sldLayoutId id="2147484597" r:id="rId5"/>
    <p:sldLayoutId id="2147484598" r:id="rId6"/>
    <p:sldLayoutId id="2147484599" r:id="rId7"/>
    <p:sldLayoutId id="2147484600" r:id="rId8"/>
    <p:sldLayoutId id="2147484601" r:id="rId9"/>
    <p:sldLayoutId id="2147484602" r:id="rId10"/>
    <p:sldLayoutId id="2147484603"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13" descr="08_Trucks_p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1025" y="0"/>
            <a:ext cx="47529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1" name="Group 2"/>
          <p:cNvGrpSpPr>
            <a:grpSpLocks/>
          </p:cNvGrpSpPr>
          <p:nvPr/>
        </p:nvGrpSpPr>
        <p:grpSpPr bwMode="auto">
          <a:xfrm>
            <a:off x="0" y="6186488"/>
            <a:ext cx="9144000" cy="671512"/>
            <a:chOff x="0" y="3897"/>
            <a:chExt cx="5760" cy="423"/>
          </a:xfrm>
        </p:grpSpPr>
        <p:pic>
          <p:nvPicPr>
            <p:cNvPr id="7178" name="Picture 3" descr="grått band nerti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Line 4"/>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pic>
          <p:nvPicPr>
            <p:cNvPr id="7180" name="Picture 5"/>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2" name="Rectangle 7"/>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3" name="Rectangle 8"/>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381961" name="Rectangle 9"/>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t>Volvo GTT Jean-Philippe Abeillon, Martin Svennungsson</a:t>
            </a:r>
            <a:endParaRPr lang="sv-SE"/>
          </a:p>
        </p:txBody>
      </p:sp>
      <p:sp>
        <p:nvSpPr>
          <p:cNvPr id="381962" name="Rectangle 10"/>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AF12A625-1912-4093-92C1-A84474E47912}" type="slidenum">
              <a:rPr lang="sv-SE"/>
              <a:pPr>
                <a:defRPr/>
              </a:pPr>
              <a:t>‹#›</a:t>
            </a:fld>
            <a:endParaRPr lang="sv-SE"/>
          </a:p>
        </p:txBody>
      </p:sp>
      <p:sp>
        <p:nvSpPr>
          <p:cNvPr id="7176" name="Rectangle 11"/>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a:t>Volvo 3P</a:t>
            </a:r>
            <a:endParaRPr lang="sv-SE" sz="1000"/>
          </a:p>
        </p:txBody>
      </p:sp>
      <p:sp>
        <p:nvSpPr>
          <p:cNvPr id="381964" name="Rectangle 12"/>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t>2011-01-01</a:t>
            </a:r>
            <a:endParaRPr lang="sv-SE"/>
          </a:p>
        </p:txBody>
      </p:sp>
    </p:spTree>
  </p:cSld>
  <p:clrMap bg1="lt1" tx1="dk1" bg2="lt2" tx2="dk2" accent1="accent1" accent2="accent2" accent3="accent3" accent4="accent4" accent5="accent5" accent6="accent6" hlink="hlink" folHlink="folHlink"/>
  <p:sldLayoutIdLst>
    <p:sldLayoutId id="2147484645" r:id="rId1"/>
    <p:sldLayoutId id="2147484604" r:id="rId2"/>
    <p:sldLayoutId id="2147484605"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20675" y="403225"/>
            <a:ext cx="8401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7"/>
          <p:cNvGrpSpPr>
            <a:grpSpLocks/>
          </p:cNvGrpSpPr>
          <p:nvPr/>
        </p:nvGrpSpPr>
        <p:grpSpPr bwMode="auto">
          <a:xfrm>
            <a:off x="0" y="6186488"/>
            <a:ext cx="9144000" cy="671512"/>
            <a:chOff x="0" y="3897"/>
            <a:chExt cx="5760" cy="423"/>
          </a:xfrm>
        </p:grpSpPr>
        <p:pic>
          <p:nvPicPr>
            <p:cNvPr id="1033" name="Picture 2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29"/>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smtClean="0">
                <a:solidFill>
                  <a:srgbClr val="000000"/>
                </a:solidFill>
              </a:endParaRPr>
            </a:p>
          </p:txBody>
        </p:sp>
        <p:pic>
          <p:nvPicPr>
            <p:cNvPr id="1035" name="Picture 3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5"/>
          <p:cNvSpPr>
            <a:spLocks noGrp="1" noChangeArrowheads="1"/>
          </p:cNvSpPr>
          <p:nvPr>
            <p:ph type="body" idx="1"/>
          </p:nvPr>
        </p:nvSpPr>
        <p:spPr bwMode="auto">
          <a:xfrm>
            <a:off x="322263" y="1878013"/>
            <a:ext cx="77724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6"/>
          <p:cNvSpPr>
            <a:spLocks noGrp="1" noChangeArrowheads="1"/>
          </p:cNvSpPr>
          <p:nvPr>
            <p:ph type="title"/>
          </p:nvPr>
        </p:nvSpPr>
        <p:spPr bwMode="auto">
          <a:xfrm>
            <a:off x="319088" y="442913"/>
            <a:ext cx="8393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60447" name="Rectangle 31"/>
          <p:cNvSpPr>
            <a:spLocks noGrp="1" noChangeArrowheads="1"/>
          </p:cNvSpPr>
          <p:nvPr>
            <p:ph type="ftr" sz="quarter" idx="3"/>
          </p:nvPr>
        </p:nvSpPr>
        <p:spPr bwMode="auto">
          <a:xfrm>
            <a:off x="339725" y="6426200"/>
            <a:ext cx="68738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lvl1pPr>
          </a:lstStyle>
          <a:p>
            <a:pPr>
              <a:defRPr/>
            </a:pPr>
            <a:r>
              <a:rPr lang="sv-SE" smtClean="0">
                <a:solidFill>
                  <a:srgbClr val="000000"/>
                </a:solidFill>
              </a:rPr>
              <a:t>Volvo GTT Jean-Philippe Abeillon, Martin Svennungsson</a:t>
            </a:r>
            <a:endParaRPr lang="sv-SE">
              <a:solidFill>
                <a:srgbClr val="000000"/>
              </a:solidFill>
            </a:endParaRPr>
          </a:p>
        </p:txBody>
      </p:sp>
      <p:sp>
        <p:nvSpPr>
          <p:cNvPr id="60448" name="Rectangle 32"/>
          <p:cNvSpPr>
            <a:spLocks noGrp="1" noChangeArrowheads="1"/>
          </p:cNvSpPr>
          <p:nvPr>
            <p:ph type="sldNum" sz="quarter" idx="4"/>
          </p:nvPr>
        </p:nvSpPr>
        <p:spPr bwMode="auto">
          <a:xfrm>
            <a:off x="339725" y="6619875"/>
            <a:ext cx="503238" cy="207963"/>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fld id="{6F762F16-D69A-4ECA-AA1E-8C140E20D499}" type="slidenum">
              <a:rPr lang="sv-SE">
                <a:solidFill>
                  <a:srgbClr val="000000"/>
                </a:solidFill>
              </a:rPr>
              <a:pPr>
                <a:defRPr/>
              </a:pPr>
              <a:t>‹#›</a:t>
            </a:fld>
            <a:endParaRPr lang="sv-SE">
              <a:solidFill>
                <a:srgbClr val="000000"/>
              </a:solidFill>
            </a:endParaRPr>
          </a:p>
        </p:txBody>
      </p:sp>
      <p:sp>
        <p:nvSpPr>
          <p:cNvPr id="1031" name="Rectangle 33"/>
          <p:cNvSpPr>
            <a:spLocks noChangeArrowheads="1"/>
          </p:cNvSpPr>
          <p:nvPr/>
        </p:nvSpPr>
        <p:spPr bwMode="auto">
          <a:xfrm>
            <a:off x="339725" y="6256338"/>
            <a:ext cx="21336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spcBef>
                <a:spcPct val="0"/>
              </a:spcBef>
            </a:pPr>
            <a:r>
              <a:rPr lang="sv-SE" sz="1100" b="1" smtClean="0">
                <a:solidFill>
                  <a:srgbClr val="000000"/>
                </a:solidFill>
              </a:rPr>
              <a:t>Volvo 3P</a:t>
            </a:r>
            <a:endParaRPr lang="sv-SE" sz="1000" smtClean="0">
              <a:solidFill>
                <a:srgbClr val="000000"/>
              </a:solidFill>
            </a:endParaRPr>
          </a:p>
        </p:txBody>
      </p:sp>
      <p:sp>
        <p:nvSpPr>
          <p:cNvPr id="60450" name="Rectangle 34"/>
          <p:cNvSpPr>
            <a:spLocks noGrp="1" noChangeArrowheads="1"/>
          </p:cNvSpPr>
          <p:nvPr>
            <p:ph type="dt" sz="half" idx="2"/>
          </p:nvPr>
        </p:nvSpPr>
        <p:spPr bwMode="auto">
          <a:xfrm>
            <a:off x="623888" y="6618288"/>
            <a:ext cx="2405062" cy="209550"/>
          </a:xfrm>
          <a:prstGeom prst="rect">
            <a:avLst/>
          </a:prstGeom>
          <a:noFill/>
          <a:ln w="317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000"/>
            </a:lvl1pPr>
          </a:lstStyle>
          <a:p>
            <a:pPr>
              <a:defRPr/>
            </a:pPr>
            <a:r>
              <a:rPr lang="sv-SE" smtClean="0">
                <a:solidFill>
                  <a:srgbClr val="000000"/>
                </a:solidFill>
              </a:rPr>
              <a:t>2011-01-01</a:t>
            </a:r>
            <a:endParaRPr lang="sv-SE">
              <a:solidFill>
                <a:srgbClr val="000000"/>
              </a:solidFill>
            </a:endParaRPr>
          </a:p>
        </p:txBody>
      </p:sp>
    </p:spTree>
    <p:extLst>
      <p:ext uri="{BB962C8B-B14F-4D97-AF65-F5344CB8AC3E}">
        <p14:creationId xmlns:p14="http://schemas.microsoft.com/office/powerpoint/2010/main" val="481014580"/>
      </p:ext>
    </p:extLst>
  </p:cSld>
  <p:clrMap bg1="lt1" tx1="dk1" bg2="lt2" tx2="dk2" accent1="accent1" accent2="accent2" accent3="accent3" accent4="accent4" accent5="accent5" accent6="accent6" hlink="hlink" folHlink="folHlink"/>
  <p:sldLayoutIdLst>
    <p:sldLayoutId id="2147484647" r:id="rId1"/>
    <p:sldLayoutId id="2147484648" r:id="rId2"/>
    <p:sldLayoutId id="2147484649" r:id="rId3"/>
    <p:sldLayoutId id="2147484650" r:id="rId4"/>
    <p:sldLayoutId id="2147484651" r:id="rId5"/>
    <p:sldLayoutId id="2147484652" r:id="rId6"/>
    <p:sldLayoutId id="2147484653" r:id="rId7"/>
    <p:sldLayoutId id="2147484654" r:id="rId8"/>
    <p:sldLayoutId id="2147484655" r:id="rId9"/>
    <p:sldLayoutId id="2147484656" r:id="rId10"/>
    <p:sldLayoutId id="2147484657" r:id="rId11"/>
  </p:sldLayoutIdLst>
  <p:hf hdr="0" dt="0"/>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mailto:support.efacts@volvo.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wmf"/><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cid:image012.png@01D00E35.6ABF1E70" TargetMode="External"/><Relationship Id="rId7" Type="http://schemas.openxmlformats.org/officeDocument/2006/relationships/image" Target="cid:image003.png@01D00E4A.22319D30" TargetMode="External"/><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cid:image013.png@01D00E35.6ABF1E70" TargetMode="Externa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cid:image004.png@01D00E37.0B7520C0" TargetMode="Externa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violin.volvo.net/SiteCollectionDocuments/Powertrain/VPT%20G%C3%B6teborg/projects%20and%20processes/protus/GDI968-50%5b1%5d.pdf" TargetMode="External"/><Relationship Id="rId7" Type="http://schemas.openxmlformats.org/officeDocument/2006/relationships/image" Target="../media/image5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6.emf"/><Relationship Id="rId5" Type="http://schemas.openxmlformats.org/officeDocument/2006/relationships/package" Target="../embeddings/Microsoft_Word_Document1.docx"/><Relationship Id="rId10" Type="http://schemas.openxmlformats.org/officeDocument/2006/relationships/image" Target="../media/image57.wmf"/><Relationship Id="rId4" Type="http://schemas.openxmlformats.org/officeDocument/2006/relationships/oleObject" Target="../embeddings/oleObject1.bin"/><Relationship Id="rId9" Type="http://schemas.openxmlformats.org/officeDocument/2006/relationships/package" Target="../embeddings/Microsoft_PowerPoint_Presentation2.pptx"/></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7.xml"/><Relationship Id="rId4" Type="http://schemas.openxmlformats.org/officeDocument/2006/relationships/image" Target="../media/image6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20.png"/><Relationship Id="rId7"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24.jpeg"/><Relationship Id="rId5" Type="http://schemas.openxmlformats.org/officeDocument/2006/relationships/image" Target="../media/image19.jpe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dirty="0" smtClean="0"/>
              <a:t>eFACTS Applications education</a:t>
            </a:r>
            <a:br>
              <a:rPr lang="en-US" dirty="0" smtClean="0"/>
            </a:br>
            <a:r>
              <a:rPr lang="en-US" dirty="0" smtClean="0"/>
              <a:t> 2016-01-15</a:t>
            </a:r>
          </a:p>
        </p:txBody>
      </p:sp>
      <p:sp>
        <p:nvSpPr>
          <p:cNvPr id="30723" name="Rectangle 3"/>
          <p:cNvSpPr>
            <a:spLocks noGrp="1" noChangeArrowheads="1"/>
          </p:cNvSpPr>
          <p:nvPr>
            <p:ph type="subTitle" idx="1"/>
          </p:nvPr>
        </p:nvSpPr>
        <p:spPr>
          <a:xfrm>
            <a:off x="827088" y="5067300"/>
            <a:ext cx="7467600" cy="1752600"/>
          </a:xfrm>
        </p:spPr>
        <p:txBody>
          <a:bodyPr/>
          <a:lstStyle/>
          <a:p>
            <a:pPr eaLnBrk="1" hangingPunct="1"/>
            <a:r>
              <a:rPr lang="en-US" sz="1200" dirty="0" smtClean="0"/>
              <a:t>Jean-Philippe Abeillon, Martin Svennungsson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10</a:t>
            </a:fld>
            <a:endParaRPr lang="sv-SE" sz="1000" smtClean="0"/>
          </a:p>
        </p:txBody>
      </p:sp>
      <p:sp>
        <p:nvSpPr>
          <p:cNvPr id="59396" name="Title 1"/>
          <p:cNvSpPr>
            <a:spLocks noGrp="1"/>
          </p:cNvSpPr>
          <p:nvPr>
            <p:ph type="title" idx="4294967295"/>
          </p:nvPr>
        </p:nvSpPr>
        <p:spPr>
          <a:xfrm>
            <a:off x="148855" y="368485"/>
            <a:ext cx="8506414" cy="1143000"/>
          </a:xfrm>
        </p:spPr>
        <p:txBody>
          <a:bodyPr/>
          <a:lstStyle/>
          <a:p>
            <a:r>
              <a:rPr lang="sv-SE" dirty="0" smtClean="0"/>
              <a:t>eFACTS Collector – Add New Binding</a:t>
            </a:r>
            <a:endParaRPr lang="en-US" dirty="0" smtClean="0"/>
          </a:p>
        </p:txBody>
      </p:sp>
      <p:sp>
        <p:nvSpPr>
          <p:cNvPr id="59397" name="Content Placeholder 2"/>
          <p:cNvSpPr>
            <a:spLocks noGrp="1"/>
          </p:cNvSpPr>
          <p:nvPr>
            <p:ph idx="4294967295"/>
          </p:nvPr>
        </p:nvSpPr>
        <p:spPr>
          <a:xfrm>
            <a:off x="308344" y="999460"/>
            <a:ext cx="8569842" cy="4153565"/>
          </a:xfrm>
        </p:spPr>
        <p:txBody>
          <a:bodyPr/>
          <a:lstStyle/>
          <a:p>
            <a:r>
              <a:rPr lang="sv-SE" dirty="0" smtClean="0"/>
              <a:t>Select a truck</a:t>
            </a:r>
          </a:p>
          <a:p>
            <a:r>
              <a:rPr lang="sv-SE" dirty="0" smtClean="0"/>
              <a:t>Current binding should be displayed </a:t>
            </a:r>
          </a:p>
          <a:p>
            <a:r>
              <a:rPr lang="sv-SE" dirty="0" smtClean="0"/>
              <a:t>Choose a SW, a Test Leader, a Site (Tag), a test type and an installation date</a:t>
            </a:r>
          </a:p>
          <a:p>
            <a:r>
              <a:rPr lang="sv-SE" dirty="0" smtClean="0"/>
              <a:t>Chassis ID and M-LOG ID names are controlled and must NOT be displayed in </a:t>
            </a:r>
            <a:r>
              <a:rPr lang="sv-SE" dirty="0" smtClean="0">
                <a:solidFill>
                  <a:srgbClr val="FF0000"/>
                </a:solidFill>
              </a:rPr>
              <a:t>RED</a:t>
            </a:r>
            <a:endParaRPr lang="sv-SE" dirty="0">
              <a:solidFill>
                <a:srgbClr val="FF0000"/>
              </a:solidFill>
            </a:endParaRPr>
          </a:p>
          <a:p>
            <a:endParaRPr lang="sv-SE" dirty="0" smtClean="0"/>
          </a:p>
          <a:p>
            <a:endParaRPr lang="sv-SE" dirty="0" smtClean="0"/>
          </a:p>
          <a:p>
            <a:pPr marL="0" indent="0">
              <a:buNone/>
            </a:pPr>
            <a:r>
              <a:rPr lang="sv-SE" dirty="0"/>
              <a:t/>
            </a:r>
            <a:br>
              <a:rPr lang="sv-SE" dirty="0"/>
            </a:br>
            <a:endParaRPr lang="sv-SE" dirty="0" smtClean="0"/>
          </a:p>
          <a:p>
            <a:endParaRPr lang="sv-SE" dirty="0"/>
          </a:p>
          <a:p>
            <a:endParaRPr lang="sv-SE"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050"/>
          <a:stretch/>
        </p:blipFill>
        <p:spPr bwMode="auto">
          <a:xfrm>
            <a:off x="1495425" y="3389586"/>
            <a:ext cx="6153150" cy="2446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563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2" y="1311917"/>
            <a:ext cx="58293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11</a:t>
            </a:fld>
            <a:endParaRPr lang="sv-SE"/>
          </a:p>
        </p:txBody>
      </p:sp>
      <p:sp>
        <p:nvSpPr>
          <p:cNvPr id="4" name="Title 1"/>
          <p:cNvSpPr txBox="1">
            <a:spLocks/>
          </p:cNvSpPr>
          <p:nvPr/>
        </p:nvSpPr>
        <p:spPr bwMode="auto">
          <a:xfrm>
            <a:off x="148855" y="368485"/>
            <a:ext cx="850641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smtClean="0"/>
              <a:t>eFACTS Collector – Add New Binding</a:t>
            </a:r>
            <a:endParaRPr lang="en-US" kern="0" dirty="0" smtClean="0"/>
          </a:p>
        </p:txBody>
      </p:sp>
      <p:sp>
        <p:nvSpPr>
          <p:cNvPr id="6" name="TextBox 5"/>
          <p:cNvSpPr txBox="1"/>
          <p:nvPr/>
        </p:nvSpPr>
        <p:spPr>
          <a:xfrm>
            <a:off x="509308" y="3980331"/>
            <a:ext cx="3583992" cy="1477328"/>
          </a:xfrm>
          <a:prstGeom prst="rect">
            <a:avLst/>
          </a:prstGeom>
          <a:noFill/>
          <a:ln>
            <a:solidFill>
              <a:schemeClr val="tx1"/>
            </a:solidFill>
          </a:ln>
        </p:spPr>
        <p:txBody>
          <a:bodyPr wrap="square" rtlCol="0">
            <a:spAutoFit/>
          </a:bodyPr>
          <a:lstStyle/>
          <a:p>
            <a:r>
              <a:rPr lang="sv-SE" dirty="0" smtClean="0"/>
              <a:t>Request New Items</a:t>
            </a:r>
          </a:p>
          <a:p>
            <a:r>
              <a:rPr lang="sv-SE" dirty="0" smtClean="0"/>
              <a:t>Use if you can’t find the correct values in the greyed drop down lists</a:t>
            </a:r>
            <a:endParaRPr lang="sv-SE" dirty="0"/>
          </a:p>
        </p:txBody>
      </p:sp>
      <p:sp>
        <p:nvSpPr>
          <p:cNvPr id="7" name="TextBox 6"/>
          <p:cNvSpPr txBox="1"/>
          <p:nvPr/>
        </p:nvSpPr>
        <p:spPr>
          <a:xfrm>
            <a:off x="4373097" y="3989295"/>
            <a:ext cx="3583992" cy="1785104"/>
          </a:xfrm>
          <a:prstGeom prst="rect">
            <a:avLst/>
          </a:prstGeom>
          <a:noFill/>
          <a:ln>
            <a:solidFill>
              <a:schemeClr val="tx1"/>
            </a:solidFill>
          </a:ln>
        </p:spPr>
        <p:txBody>
          <a:bodyPr wrap="square" rtlCol="0">
            <a:spAutoFit/>
          </a:bodyPr>
          <a:lstStyle/>
          <a:p>
            <a:r>
              <a:rPr lang="sv-SE" dirty="0" smtClean="0"/>
              <a:t>Insert</a:t>
            </a:r>
          </a:p>
          <a:p>
            <a:r>
              <a:rPr lang="sv-SE" dirty="0" smtClean="0"/>
              <a:t>When you entered all value, you have to press ”Insert” to upload the new binding to the database</a:t>
            </a:r>
            <a:endParaRPr lang="sv-SE" dirty="0"/>
          </a:p>
        </p:txBody>
      </p:sp>
      <p:sp>
        <p:nvSpPr>
          <p:cNvPr id="8" name="TextBox 7"/>
          <p:cNvSpPr txBox="1"/>
          <p:nvPr/>
        </p:nvSpPr>
        <p:spPr>
          <a:xfrm>
            <a:off x="7071465" y="1197720"/>
            <a:ext cx="1771247" cy="2323713"/>
          </a:xfrm>
          <a:prstGeom prst="rect">
            <a:avLst/>
          </a:prstGeom>
          <a:noFill/>
        </p:spPr>
        <p:txBody>
          <a:bodyPr wrap="square" rtlCol="0">
            <a:spAutoFit/>
          </a:bodyPr>
          <a:lstStyle/>
          <a:p>
            <a:r>
              <a:rPr lang="sv-SE" dirty="0" smtClean="0"/>
              <a:t>Fields </a:t>
            </a:r>
            <a:r>
              <a:rPr lang="sv-SE" u="sng" dirty="0" smtClean="0"/>
              <a:t>without</a:t>
            </a:r>
            <a:r>
              <a:rPr lang="sv-SE" dirty="0" smtClean="0"/>
              <a:t> a grey back-ground can be entered by each user</a:t>
            </a:r>
          </a:p>
          <a:p>
            <a:r>
              <a:rPr lang="sv-SE" sz="1600" dirty="0" smtClean="0"/>
              <a:t>(e.g. Vehicle id, Chassis id etc</a:t>
            </a:r>
            <a:endParaRPr lang="sv-SE" sz="1600" dirty="0"/>
          </a:p>
        </p:txBody>
      </p:sp>
      <p:cxnSp>
        <p:nvCxnSpPr>
          <p:cNvPr id="10" name="Straight Arrow Connector 9"/>
          <p:cNvCxnSpPr>
            <a:stCxn id="7" idx="0"/>
          </p:cNvCxnSpPr>
          <p:nvPr/>
        </p:nvCxnSpPr>
        <p:spPr bwMode="auto">
          <a:xfrm flipH="1" flipV="1">
            <a:off x="5719482" y="2868706"/>
            <a:ext cx="445611" cy="1120589"/>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2" name="Straight Arrow Connector 11"/>
          <p:cNvCxnSpPr>
            <a:stCxn id="6" idx="0"/>
          </p:cNvCxnSpPr>
          <p:nvPr/>
        </p:nvCxnSpPr>
        <p:spPr bwMode="auto">
          <a:xfrm flipV="1">
            <a:off x="2301304" y="2868706"/>
            <a:ext cx="1508696" cy="1111625"/>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45971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12</a:t>
            </a:fld>
            <a:endParaRPr lang="sv-SE" sz="1000" smtClean="0"/>
          </a:p>
        </p:txBody>
      </p:sp>
      <p:sp>
        <p:nvSpPr>
          <p:cNvPr id="59396" name="Title 1"/>
          <p:cNvSpPr>
            <a:spLocks noGrp="1"/>
          </p:cNvSpPr>
          <p:nvPr>
            <p:ph type="title" idx="4294967295"/>
          </p:nvPr>
        </p:nvSpPr>
        <p:spPr>
          <a:xfrm>
            <a:off x="148855" y="368485"/>
            <a:ext cx="8766545" cy="556801"/>
          </a:xfrm>
        </p:spPr>
        <p:txBody>
          <a:bodyPr/>
          <a:lstStyle/>
          <a:p>
            <a:r>
              <a:rPr lang="sv-SE" dirty="0" smtClean="0"/>
              <a:t>Collector – Binding - Recommendations</a:t>
            </a:r>
            <a:endParaRPr lang="en-US" dirty="0" smtClean="0"/>
          </a:p>
        </p:txBody>
      </p:sp>
      <p:sp>
        <p:nvSpPr>
          <p:cNvPr id="59397" name="Content Placeholder 2"/>
          <p:cNvSpPr>
            <a:spLocks noGrp="1"/>
          </p:cNvSpPr>
          <p:nvPr>
            <p:ph idx="4294967295"/>
          </p:nvPr>
        </p:nvSpPr>
        <p:spPr>
          <a:xfrm>
            <a:off x="308344" y="999460"/>
            <a:ext cx="8569842" cy="5140083"/>
          </a:xfrm>
        </p:spPr>
        <p:txBody>
          <a:bodyPr/>
          <a:lstStyle/>
          <a:p>
            <a:r>
              <a:rPr lang="sv-SE" dirty="0" smtClean="0"/>
              <a:t>Product Class is a critical field. Please check with PROTUS which Product Class the Truck belongs to.</a:t>
            </a:r>
          </a:p>
          <a:p>
            <a:pPr lvl="1"/>
            <a:r>
              <a:rPr lang="sv-SE" sz="1600" dirty="0" smtClean="0"/>
              <a:t>The PC filters the Truck Functions that will be seen in Refiner.</a:t>
            </a:r>
          </a:p>
          <a:p>
            <a:r>
              <a:rPr lang="sv-SE" dirty="0" smtClean="0"/>
              <a:t>Product Class, TAG, SW and Test type lists are locked. Please contact support for more items.</a:t>
            </a:r>
          </a:p>
          <a:p>
            <a:endParaRPr lang="sv-SE" dirty="0" smtClean="0"/>
          </a:p>
          <a:p>
            <a:r>
              <a:rPr lang="sv-SE" dirty="0" smtClean="0"/>
              <a:t>/!\ DO NOT try to add a configuration with an old Starting date or between 2 existing configurations, it will mess the database up!!</a:t>
            </a:r>
            <a:br>
              <a:rPr lang="sv-SE" dirty="0" smtClean="0"/>
            </a:br>
            <a:r>
              <a:rPr lang="sv-SE" dirty="0" smtClean="0"/>
              <a:t>=&gt; Contact </a:t>
            </a:r>
            <a:r>
              <a:rPr lang="sv-SE" dirty="0" smtClean="0">
                <a:hlinkClick r:id="rId2"/>
              </a:rPr>
              <a:t>support.efacts@volvo.com</a:t>
            </a:r>
            <a:r>
              <a:rPr lang="sv-SE" dirty="0" smtClean="0"/>
              <a:t> if you did an incorrect binding.</a:t>
            </a:r>
          </a:p>
          <a:p>
            <a:endParaRPr lang="sv-SE" dirty="0" smtClean="0"/>
          </a:p>
          <a:p>
            <a:r>
              <a:rPr lang="sv-SE" dirty="0" smtClean="0"/>
              <a:t>If you want to add or update (e.g. SW Package) for old vehicle binding configurations, ask support </a:t>
            </a:r>
            <a:br>
              <a:rPr lang="sv-SE" dirty="0" smtClean="0"/>
            </a:br>
            <a:r>
              <a:rPr lang="sv-SE" dirty="0" smtClean="0"/>
              <a:t>- </a:t>
            </a:r>
            <a:r>
              <a:rPr lang="sv-SE" sz="1800" dirty="0" smtClean="0"/>
              <a:t>(email or Click on the </a:t>
            </a:r>
            <a:r>
              <a:rPr lang="sv-SE" sz="1800" b="1" i="1" dirty="0" smtClean="0"/>
              <a:t>Request for New Items</a:t>
            </a:r>
            <a:r>
              <a:rPr lang="sv-SE" sz="1800" dirty="0" smtClean="0"/>
              <a:t> button in the Collector window)</a:t>
            </a:r>
          </a:p>
          <a:p>
            <a:endParaRPr lang="sv-SE" dirty="0" smtClean="0"/>
          </a:p>
          <a:p>
            <a:pPr marL="0" indent="0">
              <a:buNone/>
            </a:pPr>
            <a:r>
              <a:rPr lang="sv-SE" dirty="0"/>
              <a:t/>
            </a:r>
            <a:br>
              <a:rPr lang="sv-SE" dirty="0"/>
            </a:br>
            <a:endParaRPr lang="sv-SE" dirty="0" smtClean="0"/>
          </a:p>
          <a:p>
            <a:endParaRPr lang="sv-SE" dirty="0"/>
          </a:p>
          <a:p>
            <a:endParaRPr lang="sv-SE"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2941712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sv-SE" dirty="0" smtClean="0"/>
              <a:t>Collector DON’Ts</a:t>
            </a:r>
          </a:p>
        </p:txBody>
      </p:sp>
      <p:sp>
        <p:nvSpPr>
          <p:cNvPr id="63491" name="Content Placeholder 2"/>
          <p:cNvSpPr>
            <a:spLocks noGrp="1"/>
          </p:cNvSpPr>
          <p:nvPr>
            <p:ph idx="1"/>
          </p:nvPr>
        </p:nvSpPr>
        <p:spPr>
          <a:xfrm>
            <a:off x="322263" y="1212850"/>
            <a:ext cx="7772400" cy="4551456"/>
          </a:xfrm>
        </p:spPr>
        <p:txBody>
          <a:bodyPr/>
          <a:lstStyle/>
          <a:p>
            <a:r>
              <a:rPr lang="sv-SE" dirty="0" smtClean="0"/>
              <a:t>Top part is for </a:t>
            </a:r>
            <a:r>
              <a:rPr lang="sv-SE" dirty="0" smtClean="0">
                <a:solidFill>
                  <a:srgbClr val="92D050"/>
                </a:solidFill>
              </a:rPr>
              <a:t>SEARCH</a:t>
            </a:r>
          </a:p>
          <a:p>
            <a:endParaRPr lang="sv-SE" sz="800" dirty="0" smtClean="0">
              <a:solidFill>
                <a:srgbClr val="92D050"/>
              </a:solidFill>
            </a:endParaRPr>
          </a:p>
          <a:p>
            <a:r>
              <a:rPr lang="sv-SE" dirty="0" smtClean="0"/>
              <a:t>Buttom for </a:t>
            </a:r>
            <a:r>
              <a:rPr lang="sv-SE" i="1" dirty="0" smtClean="0">
                <a:solidFill>
                  <a:srgbClr val="FF0000"/>
                </a:solidFill>
              </a:rPr>
              <a:t>CHANGES</a:t>
            </a:r>
          </a:p>
          <a:p>
            <a:endParaRPr lang="sv-SE" sz="800" dirty="0" smtClean="0"/>
          </a:p>
          <a:p>
            <a:r>
              <a:rPr lang="sv-SE" sz="1800" dirty="0" smtClean="0"/>
              <a:t>The keys in the Collector end up </a:t>
            </a:r>
            <a:br>
              <a:rPr lang="sv-SE" sz="1800" dirty="0" smtClean="0"/>
            </a:br>
            <a:r>
              <a:rPr lang="sv-SE" sz="1800" dirty="0" smtClean="0"/>
              <a:t>as keys in Refiner. (SW, TL)</a:t>
            </a:r>
          </a:p>
          <a:p>
            <a:r>
              <a:rPr lang="sv-SE" sz="1800" dirty="0" smtClean="0"/>
              <a:t>If you update, </a:t>
            </a:r>
            <a:r>
              <a:rPr lang="sv-SE" sz="1800" dirty="0" smtClean="0">
                <a:solidFill>
                  <a:srgbClr val="FF0000"/>
                </a:solidFill>
              </a:rPr>
              <a:t>close and re-open </a:t>
            </a:r>
            <a:br>
              <a:rPr lang="sv-SE" sz="1800" dirty="0" smtClean="0">
                <a:solidFill>
                  <a:srgbClr val="FF0000"/>
                </a:solidFill>
              </a:rPr>
            </a:br>
            <a:r>
              <a:rPr lang="sv-SE" sz="1800" dirty="0" smtClean="0">
                <a:solidFill>
                  <a:srgbClr val="FF0000"/>
                </a:solidFill>
              </a:rPr>
              <a:t>windows, </a:t>
            </a:r>
            <a:r>
              <a:rPr lang="sv-SE" sz="1800" dirty="0" smtClean="0"/>
              <a:t>as you might change</a:t>
            </a:r>
            <a:br>
              <a:rPr lang="sv-SE" sz="1800" dirty="0" smtClean="0"/>
            </a:br>
            <a:r>
              <a:rPr lang="sv-SE" sz="1800" dirty="0" smtClean="0"/>
              <a:t>for another truck.</a:t>
            </a:r>
          </a:p>
          <a:p>
            <a:r>
              <a:rPr lang="sv-SE" sz="1800" dirty="0" smtClean="0"/>
              <a:t>Installation date is the date when the system was INSTALLED or when the SW (all keys) was changed (in the truck).</a:t>
            </a:r>
          </a:p>
          <a:p>
            <a:r>
              <a:rPr lang="sv-SE" sz="1800" dirty="0" smtClean="0"/>
              <a:t>Avoid to send same MEA-data again, ask Support E-FACTS if you can’t find your data. (Copy detected will be shown).</a:t>
            </a:r>
          </a:p>
          <a:p>
            <a:r>
              <a:rPr lang="sv-SE" sz="1800" dirty="0" smtClean="0"/>
              <a:t>When problem, send ”Show Log file...” to Support E-FACTS.</a:t>
            </a:r>
          </a:p>
        </p:txBody>
      </p:sp>
      <p:sp>
        <p:nvSpPr>
          <p:cNvPr id="63493"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67086ED8-A4B9-452E-9DF2-0CCCD44E905B}" type="slidenum">
              <a:rPr lang="sv-SE" sz="1000" smtClean="0">
                <a:solidFill>
                  <a:srgbClr val="000000"/>
                </a:solidFill>
              </a:rPr>
              <a:pPr eaLnBrk="1" hangingPunct="1"/>
              <a:t>13</a:t>
            </a:fld>
            <a:endParaRPr lang="sv-SE" sz="1000" smtClean="0">
              <a:solidFill>
                <a:srgbClr val="000000"/>
              </a:solidFill>
            </a:endParaRPr>
          </a:p>
        </p:txBody>
      </p:sp>
      <p:pic>
        <p:nvPicPr>
          <p:cNvPr id="634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513" y="722313"/>
            <a:ext cx="4137025" cy="278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3496" name="Rectangle 1"/>
          <p:cNvSpPr>
            <a:spLocks noChangeArrowheads="1"/>
          </p:cNvSpPr>
          <p:nvPr/>
        </p:nvSpPr>
        <p:spPr bwMode="auto">
          <a:xfrm>
            <a:off x="4222376" y="1111624"/>
            <a:ext cx="4729537" cy="760039"/>
          </a:xfrm>
          <a:prstGeom prst="rect">
            <a:avLst/>
          </a:prstGeom>
          <a:noFill/>
          <a:ln w="952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fr-FR" smtClean="0">
              <a:solidFill>
                <a:srgbClr val="000000"/>
              </a:solidFill>
            </a:endParaRPr>
          </a:p>
        </p:txBody>
      </p:sp>
      <p:cxnSp>
        <p:nvCxnSpPr>
          <p:cNvPr id="63497" name="Straight Arrow Connector 3"/>
          <p:cNvCxnSpPr>
            <a:cxnSpLocks noChangeShapeType="1"/>
          </p:cNvCxnSpPr>
          <p:nvPr/>
        </p:nvCxnSpPr>
        <p:spPr bwMode="auto">
          <a:xfrm>
            <a:off x="3379694" y="1414463"/>
            <a:ext cx="714469" cy="0"/>
          </a:xfrm>
          <a:prstGeom prst="straightConnector1">
            <a:avLst/>
          </a:prstGeom>
          <a:noFill/>
          <a:ln w="254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63498" name="Rectangle 4"/>
          <p:cNvSpPr>
            <a:spLocks noChangeArrowheads="1"/>
          </p:cNvSpPr>
          <p:nvPr/>
        </p:nvSpPr>
        <p:spPr bwMode="auto">
          <a:xfrm>
            <a:off x="4222376" y="1993106"/>
            <a:ext cx="4729537" cy="1143794"/>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fr-FR" smtClean="0">
              <a:solidFill>
                <a:srgbClr val="000000"/>
              </a:solidFill>
            </a:endParaRPr>
          </a:p>
        </p:txBody>
      </p:sp>
      <p:cxnSp>
        <p:nvCxnSpPr>
          <p:cNvPr id="63499" name="Straight Arrow Connector 6"/>
          <p:cNvCxnSpPr>
            <a:cxnSpLocks noChangeShapeType="1"/>
          </p:cNvCxnSpPr>
          <p:nvPr/>
        </p:nvCxnSpPr>
        <p:spPr bwMode="auto">
          <a:xfrm>
            <a:off x="3179763" y="1993106"/>
            <a:ext cx="914400" cy="212212"/>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471273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12029DFC-2648-4ED8-9848-56A05F030842}" type="slidenum">
              <a:rPr lang="sv-SE" sz="1000" smtClean="0"/>
              <a:pPr eaLnBrk="1" hangingPunct="1"/>
              <a:t>14</a:t>
            </a:fld>
            <a:endParaRPr lang="sv-SE" sz="1000" smtClean="0"/>
          </a:p>
        </p:txBody>
      </p:sp>
      <p:sp>
        <p:nvSpPr>
          <p:cNvPr id="48132" name="Rectangle 3"/>
          <p:cNvSpPr>
            <a:spLocks noGrp="1" noChangeArrowheads="1"/>
          </p:cNvSpPr>
          <p:nvPr>
            <p:ph type="body" idx="1"/>
          </p:nvPr>
        </p:nvSpPr>
        <p:spPr>
          <a:xfrm>
            <a:off x="322263" y="1443038"/>
            <a:ext cx="7772400" cy="3944937"/>
          </a:xfrm>
        </p:spPr>
        <p:txBody>
          <a:bodyPr/>
          <a:lstStyle/>
          <a:p>
            <a:pPr eaLnBrk="1" hangingPunct="1"/>
            <a:r>
              <a:rPr lang="sv-SE" dirty="0" smtClean="0"/>
              <a:t>You can get data from several loggers in the same way as one.</a:t>
            </a:r>
          </a:p>
          <a:p>
            <a:pPr eaLnBrk="1" hangingPunct="1"/>
            <a:r>
              <a:rPr lang="sv-SE" dirty="0" smtClean="0"/>
              <a:t>The data structure on the USB-stick will be:</a:t>
            </a:r>
          </a:p>
          <a:p>
            <a:pPr lvl="1" eaLnBrk="1" hangingPunct="1"/>
            <a:r>
              <a:rPr lang="sv-SE" dirty="0" smtClean="0"/>
              <a:t>8000xxxx</a:t>
            </a:r>
          </a:p>
          <a:p>
            <a:pPr lvl="1" eaLnBrk="1" hangingPunct="1"/>
            <a:r>
              <a:rPr lang="sv-SE" dirty="0" smtClean="0"/>
              <a:t>8000yyyy</a:t>
            </a:r>
          </a:p>
          <a:p>
            <a:pPr lvl="1" eaLnBrk="1" hangingPunct="1"/>
            <a:r>
              <a:rPr lang="sv-SE" dirty="0" smtClean="0"/>
              <a:t>8000zzzz </a:t>
            </a:r>
            <a:br>
              <a:rPr lang="sv-SE" dirty="0" smtClean="0"/>
            </a:br>
            <a:r>
              <a:rPr lang="sv-SE" dirty="0" smtClean="0"/>
              <a:t>(one folder per M-LOG datalogger serial number)</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
        <p:nvSpPr>
          <p:cNvPr id="8" name="Title 1"/>
          <p:cNvSpPr txBox="1">
            <a:spLocks/>
          </p:cNvSpPr>
          <p:nvPr/>
        </p:nvSpPr>
        <p:spPr bwMode="auto">
          <a:xfrm>
            <a:off x="148855" y="368485"/>
            <a:ext cx="825086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dirty="0" smtClean="0"/>
              <a:t>eFACTS Collector – Upload Data</a:t>
            </a:r>
            <a:endParaRPr lang="en-US" dirty="0" smtClean="0"/>
          </a:p>
        </p:txBody>
      </p:sp>
    </p:spTree>
    <p:extLst>
      <p:ext uri="{BB962C8B-B14F-4D97-AF65-F5344CB8AC3E}">
        <p14:creationId xmlns:p14="http://schemas.microsoft.com/office/powerpoint/2010/main" val="141344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263" y="1099458"/>
            <a:ext cx="7772400" cy="1317172"/>
          </a:xfrm>
        </p:spPr>
        <p:txBody>
          <a:bodyPr/>
          <a:lstStyle/>
          <a:p>
            <a:r>
              <a:rPr lang="sv-SE" dirty="0" smtClean="0"/>
              <a:t>Confirm that the binding in Collector is correct</a:t>
            </a:r>
          </a:p>
          <a:p>
            <a:r>
              <a:rPr lang="sv-SE" dirty="0" smtClean="0"/>
              <a:t>Copy all data from the logger (8000xxxx folder) to C:\MeasData</a:t>
            </a:r>
          </a:p>
          <a:p>
            <a:endParaRPr lang="sv-SE" dirty="0" smtClean="0"/>
          </a:p>
          <a:p>
            <a:r>
              <a:rPr lang="sv-SE" dirty="0" smtClean="0"/>
              <a:t>This popup should appear</a:t>
            </a:r>
            <a:endParaRPr lang="sv-SE" dirty="0"/>
          </a:p>
        </p:txBody>
      </p:sp>
      <p:sp>
        <p:nvSpPr>
          <p:cNvPr id="4" name="Slide Number Placeholder 3"/>
          <p:cNvSpPr>
            <a:spLocks noGrp="1"/>
          </p:cNvSpPr>
          <p:nvPr>
            <p:ph type="sldNum" sz="quarter" idx="11"/>
          </p:nvPr>
        </p:nvSpPr>
        <p:spPr/>
        <p:txBody>
          <a:bodyPr/>
          <a:lstStyle/>
          <a:p>
            <a:pPr>
              <a:defRPr/>
            </a:pPr>
            <a:fld id="{45DBE09E-AA57-4D51-AE9C-DBFFD7449278}" type="slidenum">
              <a:rPr lang="sv-SE" smtClean="0"/>
              <a:pPr>
                <a:defRPr/>
              </a:pPr>
              <a:t>15</a:t>
            </a:fld>
            <a:endParaRPr lang="sv-SE"/>
          </a:p>
        </p:txBody>
      </p:sp>
      <p:sp>
        <p:nvSpPr>
          <p:cNvPr id="6" name="Footer Placeholder 5"/>
          <p:cNvSpPr>
            <a:spLocks noGrp="1"/>
          </p:cNvSpPr>
          <p:nvPr>
            <p:ph type="ftr" sz="quarter" idx="10"/>
          </p:nvPr>
        </p:nvSpPr>
        <p:spPr/>
        <p:txBody>
          <a:bodyPr/>
          <a:lstStyle/>
          <a:p>
            <a:pPr eaLnBrk="1" hangingPunct="1"/>
            <a:r>
              <a:rPr lang="sv-SE" sz="1000" smtClean="0"/>
              <a:t>Volvo GTT Jean-Philippe Abeillon, Martin Svennungsson</a:t>
            </a:r>
            <a:endParaRPr lang="sv-SE" sz="1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216" y="2180984"/>
            <a:ext cx="1866772" cy="1170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bwMode="auto">
          <a:xfrm>
            <a:off x="344034" y="3566033"/>
            <a:ext cx="8593778" cy="8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eaLnBrk="1" hangingPunct="1">
              <a:defRPr/>
            </a:pPr>
            <a:r>
              <a:rPr lang="sv-SE" b="1" dirty="0" smtClean="0"/>
              <a:t>/!\ </a:t>
            </a:r>
            <a:r>
              <a:rPr lang="sv-SE" b="1" dirty="0"/>
              <a:t>WAIT FOR THE COMPLETED COPY </a:t>
            </a:r>
            <a:br>
              <a:rPr lang="sv-SE" b="1" dirty="0"/>
            </a:br>
            <a:r>
              <a:rPr lang="sv-SE" b="1" dirty="0"/>
              <a:t>BEFORE CLICKING YES (USB Stick LED not flashing</a:t>
            </a:r>
            <a:r>
              <a:rPr lang="sv-SE" b="1" dirty="0" smtClean="0"/>
              <a:t>)</a:t>
            </a:r>
          </a:p>
          <a:p>
            <a:pPr eaLnBrk="1" hangingPunct="1">
              <a:defRPr/>
            </a:pPr>
            <a:r>
              <a:rPr lang="sv-SE" dirty="0" smtClean="0"/>
              <a:t>Once Yes button is clicked, data </a:t>
            </a:r>
            <a:r>
              <a:rPr lang="sv-SE" dirty="0"/>
              <a:t>will be transferred to the server when a VCN connection is present.</a:t>
            </a:r>
          </a:p>
          <a:p>
            <a:pPr eaLnBrk="1" hangingPunct="1">
              <a:defRPr/>
            </a:pPr>
            <a:r>
              <a:rPr lang="sv-SE" dirty="0"/>
              <a:t>The data transfer rate to the server is dependent from the quality of the connection  </a:t>
            </a:r>
            <a:r>
              <a:rPr lang="sv-SE" b="1" dirty="0"/>
              <a:t>/!\ </a:t>
            </a:r>
            <a:r>
              <a:rPr lang="sv-SE" dirty="0"/>
              <a:t>In case of a MyAccess Connection </a:t>
            </a:r>
            <a:r>
              <a:rPr lang="sv-SE" b="1" dirty="0"/>
              <a:t>/!\</a:t>
            </a:r>
          </a:p>
          <a:p>
            <a:pPr eaLnBrk="1" hangingPunct="1">
              <a:defRPr/>
            </a:pPr>
            <a:endParaRPr lang="sv-SE" dirty="0" smtClean="0"/>
          </a:p>
        </p:txBody>
      </p:sp>
      <p:sp>
        <p:nvSpPr>
          <p:cNvPr id="10" name="Title 1"/>
          <p:cNvSpPr>
            <a:spLocks noGrp="1"/>
          </p:cNvSpPr>
          <p:nvPr>
            <p:ph type="title" idx="4294967295"/>
          </p:nvPr>
        </p:nvSpPr>
        <p:spPr>
          <a:xfrm>
            <a:off x="148855" y="368485"/>
            <a:ext cx="8250866" cy="1143000"/>
          </a:xfrm>
        </p:spPr>
        <p:txBody>
          <a:bodyPr/>
          <a:lstStyle/>
          <a:p>
            <a:r>
              <a:rPr lang="sv-SE" dirty="0" smtClean="0"/>
              <a:t>eFACTS Collector – Upload Data</a:t>
            </a:r>
            <a:endParaRPr lang="en-US" dirty="0" smtClean="0"/>
          </a:p>
        </p:txBody>
      </p:sp>
    </p:spTree>
    <p:extLst>
      <p:ext uri="{BB962C8B-B14F-4D97-AF65-F5344CB8AC3E}">
        <p14:creationId xmlns:p14="http://schemas.microsoft.com/office/powerpoint/2010/main" val="251525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16</a:t>
            </a:fld>
            <a:endParaRPr lang="sv-SE" sz="1000" smtClean="0"/>
          </a:p>
        </p:txBody>
      </p:sp>
      <p:sp>
        <p:nvSpPr>
          <p:cNvPr id="59396" name="Title 1"/>
          <p:cNvSpPr>
            <a:spLocks noGrp="1"/>
          </p:cNvSpPr>
          <p:nvPr>
            <p:ph type="title" idx="4294967295"/>
          </p:nvPr>
        </p:nvSpPr>
        <p:spPr>
          <a:xfrm>
            <a:off x="148855" y="368485"/>
            <a:ext cx="8250866" cy="1143000"/>
          </a:xfrm>
        </p:spPr>
        <p:txBody>
          <a:bodyPr/>
          <a:lstStyle/>
          <a:p>
            <a:r>
              <a:rPr lang="sv-SE" dirty="0" smtClean="0"/>
              <a:t>eFACTS Collector – Upload Data</a:t>
            </a:r>
            <a:endParaRPr lang="en-US" dirty="0" smtClean="0"/>
          </a:p>
        </p:txBody>
      </p:sp>
      <p:sp>
        <p:nvSpPr>
          <p:cNvPr id="59397" name="Content Placeholder 2"/>
          <p:cNvSpPr>
            <a:spLocks noGrp="1"/>
          </p:cNvSpPr>
          <p:nvPr>
            <p:ph idx="4294967295"/>
          </p:nvPr>
        </p:nvSpPr>
        <p:spPr>
          <a:xfrm>
            <a:off x="0" y="1263410"/>
            <a:ext cx="8878186" cy="4153565"/>
          </a:xfrm>
        </p:spPr>
        <p:txBody>
          <a:bodyPr/>
          <a:lstStyle/>
          <a:p>
            <a:pPr eaLnBrk="1" hangingPunct="1">
              <a:defRPr/>
            </a:pPr>
            <a:r>
              <a:rPr lang="sv-SE" dirty="0"/>
              <a:t>If this window does not appear, you are in </a:t>
            </a:r>
            <a:r>
              <a:rPr lang="sv-SE" i="1" dirty="0"/>
              <a:t>Manual mode</a:t>
            </a:r>
          </a:p>
          <a:p>
            <a:pPr eaLnBrk="1" hangingPunct="1">
              <a:defRPr/>
            </a:pPr>
            <a:r>
              <a:rPr lang="sv-SE" dirty="0"/>
              <a:t>Then Choose </a:t>
            </a:r>
            <a:r>
              <a:rPr lang="sv-SE" i="1" dirty="0"/>
              <a:t>Check for New Data</a:t>
            </a:r>
            <a:r>
              <a:rPr lang="sv-SE" dirty="0"/>
              <a:t> in the context </a:t>
            </a:r>
            <a:r>
              <a:rPr lang="sv-SE" dirty="0" smtClean="0"/>
              <a:t>menu</a:t>
            </a:r>
            <a:br>
              <a:rPr lang="sv-SE" dirty="0" smtClean="0"/>
            </a:br>
            <a:r>
              <a:rPr lang="sv-SE" dirty="0" smtClean="0"/>
              <a:t> </a:t>
            </a:r>
            <a:r>
              <a:rPr lang="sv-SE" dirty="0"/>
              <a:t>of Collector icon (Notification area of the taskbar) </a:t>
            </a:r>
          </a:p>
          <a:p>
            <a:r>
              <a:rPr lang="sv-SE" dirty="0" smtClean="0"/>
              <a:t>You can check the </a:t>
            </a:r>
            <a:r>
              <a:rPr lang="sv-SE" b="1" i="1" dirty="0" smtClean="0"/>
              <a:t>Automatic Data Scanning</a:t>
            </a:r>
            <a:r>
              <a:rPr lang="sv-SE" b="1" dirty="0" smtClean="0"/>
              <a:t> </a:t>
            </a:r>
            <a:r>
              <a:rPr lang="sv-SE" dirty="0" smtClean="0"/>
              <a:t>option </a:t>
            </a:r>
            <a:br>
              <a:rPr lang="sv-SE" dirty="0" smtClean="0"/>
            </a:br>
            <a:r>
              <a:rPr lang="sv-SE" dirty="0" smtClean="0"/>
              <a:t>for next time if you want to</a:t>
            </a:r>
            <a:br>
              <a:rPr lang="sv-SE" dirty="0" smtClean="0"/>
            </a:br>
            <a:endParaRPr lang="sv-SE" dirty="0" smtClean="0"/>
          </a:p>
          <a:p>
            <a:endParaRPr lang="sv-SE" dirty="0" smtClean="0"/>
          </a:p>
          <a:p>
            <a:pPr eaLnBrk="1" hangingPunct="1">
              <a:defRPr/>
            </a:pPr>
            <a:r>
              <a:rPr lang="sv-SE" dirty="0" smtClean="0"/>
              <a:t>Data </a:t>
            </a:r>
            <a:r>
              <a:rPr lang="sv-SE" dirty="0"/>
              <a:t>that is not recognized by the server </a:t>
            </a:r>
            <a:r>
              <a:rPr lang="sv-SE" dirty="0" smtClean="0"/>
              <a:t>is rejected and will be moved </a:t>
            </a:r>
            <a:r>
              <a:rPr lang="sv-SE" dirty="0"/>
              <a:t>to C</a:t>
            </a:r>
            <a:r>
              <a:rPr lang="sv-SE" dirty="0" smtClean="0"/>
              <a:t>:\eFACTS\Collector\Rejected </a:t>
            </a:r>
            <a:r>
              <a:rPr lang="sv-SE" dirty="0"/>
              <a:t>and has to be </a:t>
            </a:r>
            <a:r>
              <a:rPr lang="sv-SE" dirty="0" smtClean="0"/>
              <a:t>handled manually by the user</a:t>
            </a:r>
          </a:p>
          <a:p>
            <a:pPr eaLnBrk="1" hangingPunct="1">
              <a:defRPr/>
            </a:pPr>
            <a:r>
              <a:rPr lang="sv-SE" dirty="0" smtClean="0"/>
              <a:t>Upload and transfer procedure: see next slides</a:t>
            </a:r>
            <a:endParaRPr lang="sv-SE"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743032" y="1417111"/>
            <a:ext cx="2254469" cy="167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902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sv-SE" smtClean="0"/>
              <a:t>Volvo GTT Jean-Philippe Abeillon, Martin Svennungsson</a:t>
            </a:r>
            <a:endParaRPr lang="sv-SE"/>
          </a:p>
        </p:txBody>
      </p:sp>
      <p:sp>
        <p:nvSpPr>
          <p:cNvPr id="4" name="Slide Number Placeholder 3"/>
          <p:cNvSpPr>
            <a:spLocks noGrp="1"/>
          </p:cNvSpPr>
          <p:nvPr>
            <p:ph type="sldNum" sz="quarter" idx="11"/>
          </p:nvPr>
        </p:nvSpPr>
        <p:spPr/>
        <p:txBody>
          <a:bodyPr/>
          <a:lstStyle/>
          <a:p>
            <a:pPr>
              <a:defRPr/>
            </a:pPr>
            <a:fld id="{1D73C977-1E71-4E12-BBD2-8BF2834CD116}" type="slidenum">
              <a:rPr lang="sv-SE" smtClean="0"/>
              <a:pPr>
                <a:defRPr/>
              </a:pPr>
              <a:t>17</a:t>
            </a:fld>
            <a:endParaRPr lang="sv-SE"/>
          </a:p>
        </p:txBody>
      </p:sp>
      <p:sp>
        <p:nvSpPr>
          <p:cNvPr id="5" name="Title 1"/>
          <p:cNvSpPr>
            <a:spLocks noGrp="1"/>
          </p:cNvSpPr>
          <p:nvPr>
            <p:ph type="title"/>
          </p:nvPr>
        </p:nvSpPr>
        <p:spPr>
          <a:xfrm>
            <a:off x="457200" y="274638"/>
            <a:ext cx="8229600" cy="1143000"/>
          </a:xfrm>
        </p:spPr>
        <p:txBody>
          <a:bodyPr/>
          <a:lstStyle/>
          <a:p>
            <a:r>
              <a:rPr lang="sv-SE" dirty="0" smtClean="0"/>
              <a:t>eFACTS Collector – data upload</a:t>
            </a:r>
            <a:endParaRPr lang="sv-SE" dirty="0"/>
          </a:p>
        </p:txBody>
      </p:sp>
      <p:sp>
        <p:nvSpPr>
          <p:cNvPr id="6" name="Rectangle 5"/>
          <p:cNvSpPr/>
          <p:nvPr/>
        </p:nvSpPr>
        <p:spPr>
          <a:xfrm>
            <a:off x="3822014" y="3482136"/>
            <a:ext cx="4638675" cy="2400657"/>
          </a:xfrm>
          <a:prstGeom prst="rect">
            <a:avLst/>
          </a:prstGeom>
        </p:spPr>
        <p:txBody>
          <a:bodyPr wrap="square">
            <a:spAutoFit/>
          </a:bodyPr>
          <a:lstStyle/>
          <a:p>
            <a:r>
              <a:rPr lang="sv-SE" dirty="0" smtClean="0"/>
              <a:t>When the preparation of the MEA-packages is done, a pop-up window (like above) will show which truck the data will be sent to.</a:t>
            </a:r>
          </a:p>
          <a:p>
            <a:r>
              <a:rPr lang="sv-SE" dirty="0" smtClean="0"/>
              <a:t>Make sure that all the information is correct, if not select ”No” and change vehicle/logger bindings in Collector</a:t>
            </a: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9"/>
            <a:ext cx="3389019" cy="385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014" y="872306"/>
            <a:ext cx="3583803" cy="2423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73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18</a:t>
            </a:fld>
            <a:endParaRPr lang="sv-SE"/>
          </a:p>
        </p:txBody>
      </p:sp>
      <p:sp>
        <p:nvSpPr>
          <p:cNvPr id="4" name="Title 1"/>
          <p:cNvSpPr txBox="1">
            <a:spLocks/>
          </p:cNvSpPr>
          <p:nvPr/>
        </p:nvSpPr>
        <p:spPr>
          <a:xfrm>
            <a:off x="457200" y="274638"/>
            <a:ext cx="8229600" cy="1143000"/>
          </a:xfrm>
          <a:prstGeom prst="rect">
            <a:avLst/>
          </a:prstGeom>
        </p:spPr>
        <p:txBody>
          <a:bodyPr>
            <a:normAutofit fontScale="97500"/>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Collector – data transfer</a:t>
            </a:r>
            <a:br>
              <a:rPr lang="sv-SE" kern="0" dirty="0" smtClean="0"/>
            </a:br>
            <a:r>
              <a:rPr lang="sv-SE" kern="0" dirty="0" smtClean="0"/>
              <a:t>Check Vehicle Logger Binding</a:t>
            </a:r>
            <a:endParaRPr lang="sv-SE" kern="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32433"/>
            <a:ext cx="47053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1520" y="5292873"/>
            <a:ext cx="6375463" cy="707886"/>
          </a:xfrm>
          <a:prstGeom prst="rect">
            <a:avLst/>
          </a:prstGeom>
          <a:noFill/>
        </p:spPr>
        <p:txBody>
          <a:bodyPr wrap="none" rtlCol="0">
            <a:spAutoFit/>
          </a:bodyPr>
          <a:lstStyle/>
          <a:p>
            <a:r>
              <a:rPr lang="sv-SE" dirty="0" smtClean="0"/>
              <a:t>If you have data from several loggers in C:\MeasData, </a:t>
            </a:r>
            <a:br>
              <a:rPr lang="sv-SE" dirty="0" smtClean="0"/>
            </a:br>
            <a:r>
              <a:rPr lang="sv-SE" dirty="0" smtClean="0"/>
              <a:t>you will get one window for </a:t>
            </a:r>
            <a:r>
              <a:rPr lang="sv-SE" u="sng" dirty="0" smtClean="0"/>
              <a:t>each</a:t>
            </a:r>
            <a:r>
              <a:rPr lang="sv-SE" dirty="0" smtClean="0"/>
              <a:t> truck binding</a:t>
            </a:r>
            <a:endParaRPr lang="sv-SE"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64481"/>
            <a:ext cx="47053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652120" y="1620465"/>
            <a:ext cx="1704056" cy="369332"/>
          </a:xfrm>
          <a:prstGeom prst="rect">
            <a:avLst/>
          </a:prstGeom>
          <a:noFill/>
        </p:spPr>
        <p:txBody>
          <a:bodyPr wrap="none" rtlCol="0">
            <a:spAutoFit/>
          </a:bodyPr>
          <a:lstStyle/>
          <a:p>
            <a:r>
              <a:rPr lang="sv-SE" dirty="0" smtClean="0"/>
              <a:t>1. Check Vehicle</a:t>
            </a:r>
            <a:endParaRPr lang="sv-SE" dirty="0"/>
          </a:p>
        </p:txBody>
      </p:sp>
      <p:cxnSp>
        <p:nvCxnSpPr>
          <p:cNvPr id="9" name="Straight Arrow Connector 8"/>
          <p:cNvCxnSpPr>
            <a:stCxn id="8" idx="1"/>
          </p:cNvCxnSpPr>
          <p:nvPr/>
        </p:nvCxnSpPr>
        <p:spPr>
          <a:xfrm flipH="1">
            <a:off x="2604195" y="1805131"/>
            <a:ext cx="3047925" cy="823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81780" y="2041385"/>
            <a:ext cx="2642070" cy="369332"/>
          </a:xfrm>
          <a:prstGeom prst="rect">
            <a:avLst/>
          </a:prstGeom>
          <a:noFill/>
        </p:spPr>
        <p:txBody>
          <a:bodyPr wrap="none" rtlCol="0">
            <a:spAutoFit/>
          </a:bodyPr>
          <a:lstStyle/>
          <a:p>
            <a:r>
              <a:rPr lang="sv-SE" dirty="0"/>
              <a:t>2</a:t>
            </a:r>
            <a:r>
              <a:rPr lang="sv-SE" dirty="0" smtClean="0"/>
              <a:t>. Check Software Release</a:t>
            </a:r>
            <a:endParaRPr lang="sv-SE" dirty="0"/>
          </a:p>
        </p:txBody>
      </p:sp>
      <p:cxnSp>
        <p:nvCxnSpPr>
          <p:cNvPr id="11" name="Straight Arrow Connector 10"/>
          <p:cNvCxnSpPr>
            <a:stCxn id="10" idx="1"/>
          </p:cNvCxnSpPr>
          <p:nvPr/>
        </p:nvCxnSpPr>
        <p:spPr>
          <a:xfrm flipH="1">
            <a:off x="2793076" y="2226051"/>
            <a:ext cx="2888704" cy="555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525" y="2539632"/>
            <a:ext cx="2093202" cy="369332"/>
          </a:xfrm>
          <a:prstGeom prst="rect">
            <a:avLst/>
          </a:prstGeom>
          <a:noFill/>
        </p:spPr>
        <p:txBody>
          <a:bodyPr wrap="none" rtlCol="0">
            <a:spAutoFit/>
          </a:bodyPr>
          <a:lstStyle/>
          <a:p>
            <a:r>
              <a:rPr lang="sv-SE" dirty="0" smtClean="0"/>
              <a:t>3. Check Test Leader</a:t>
            </a:r>
            <a:endParaRPr lang="sv-SE" dirty="0"/>
          </a:p>
        </p:txBody>
      </p:sp>
      <p:sp>
        <p:nvSpPr>
          <p:cNvPr id="13" name="TextBox 12"/>
          <p:cNvSpPr txBox="1"/>
          <p:nvPr/>
        </p:nvSpPr>
        <p:spPr>
          <a:xfrm>
            <a:off x="5806044" y="3124271"/>
            <a:ext cx="3033156" cy="1169551"/>
          </a:xfrm>
          <a:prstGeom prst="rect">
            <a:avLst/>
          </a:prstGeom>
          <a:noFill/>
          <a:ln>
            <a:solidFill>
              <a:schemeClr val="tx1"/>
            </a:solidFill>
          </a:ln>
        </p:spPr>
        <p:txBody>
          <a:bodyPr wrap="square" rtlCol="0">
            <a:spAutoFit/>
          </a:bodyPr>
          <a:lstStyle/>
          <a:p>
            <a:r>
              <a:rPr lang="sv-SE" dirty="0" smtClean="0"/>
              <a:t>Info MEA-packages</a:t>
            </a:r>
            <a:br>
              <a:rPr lang="sv-SE" dirty="0" smtClean="0"/>
            </a:br>
            <a:r>
              <a:rPr lang="sv-SE" dirty="0" smtClean="0"/>
              <a:t>- How many</a:t>
            </a:r>
          </a:p>
          <a:p>
            <a:r>
              <a:rPr lang="sv-SE" dirty="0" smtClean="0"/>
              <a:t>- Start date and End date</a:t>
            </a:r>
            <a:endParaRPr lang="sv-SE" dirty="0"/>
          </a:p>
        </p:txBody>
      </p:sp>
      <p:cxnSp>
        <p:nvCxnSpPr>
          <p:cNvPr id="14" name="Straight Arrow Connector 13"/>
          <p:cNvCxnSpPr>
            <a:stCxn id="12" idx="1"/>
          </p:cNvCxnSpPr>
          <p:nvPr/>
        </p:nvCxnSpPr>
        <p:spPr>
          <a:xfrm flipH="1">
            <a:off x="2604195" y="2724298"/>
            <a:ext cx="3111330" cy="336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1"/>
          </p:cNvCxnSpPr>
          <p:nvPr/>
        </p:nvCxnSpPr>
        <p:spPr>
          <a:xfrm flipH="1" flipV="1">
            <a:off x="3419872" y="3355157"/>
            <a:ext cx="2386172" cy="353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00886" y="4420025"/>
            <a:ext cx="3711272" cy="784830"/>
          </a:xfrm>
          <a:prstGeom prst="rect">
            <a:avLst/>
          </a:prstGeom>
          <a:noFill/>
          <a:ln>
            <a:solidFill>
              <a:schemeClr val="accent1"/>
            </a:solidFill>
          </a:ln>
        </p:spPr>
        <p:txBody>
          <a:bodyPr wrap="none" rtlCol="0">
            <a:spAutoFit/>
          </a:bodyPr>
          <a:lstStyle/>
          <a:p>
            <a:r>
              <a:rPr lang="sv-SE" sz="1800" dirty="0" smtClean="0"/>
              <a:t>Press </a:t>
            </a:r>
            <a:r>
              <a:rPr lang="sv-SE" sz="1800" b="1" u="sng" dirty="0" smtClean="0">
                <a:solidFill>
                  <a:srgbClr val="FF0000"/>
                </a:solidFill>
              </a:rPr>
              <a:t>No</a:t>
            </a:r>
            <a:r>
              <a:rPr lang="sv-SE" sz="1800" dirty="0" smtClean="0">
                <a:solidFill>
                  <a:srgbClr val="FF0000"/>
                </a:solidFill>
              </a:rPr>
              <a:t> if incorrect binding info</a:t>
            </a:r>
          </a:p>
          <a:p>
            <a:r>
              <a:rPr lang="sv-SE" sz="1800" dirty="0" smtClean="0"/>
              <a:t>Update the binding using Collector</a:t>
            </a:r>
            <a:endParaRPr lang="sv-SE" sz="1800" dirty="0"/>
          </a:p>
        </p:txBody>
      </p:sp>
      <p:cxnSp>
        <p:nvCxnSpPr>
          <p:cNvPr id="17" name="Straight Arrow Connector 16"/>
          <p:cNvCxnSpPr>
            <a:stCxn id="16" idx="1"/>
          </p:cNvCxnSpPr>
          <p:nvPr/>
        </p:nvCxnSpPr>
        <p:spPr>
          <a:xfrm flipH="1" flipV="1">
            <a:off x="4551892" y="4636050"/>
            <a:ext cx="848994" cy="176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52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19</a:t>
            </a:fld>
            <a:endParaRPr lang="sv-SE"/>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039490"/>
            <a:ext cx="1990448" cy="22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8549" y="1007859"/>
            <a:ext cx="2131682" cy="2425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66" y="3745761"/>
            <a:ext cx="2014296" cy="2291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7" y="3707794"/>
            <a:ext cx="2131681" cy="2425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181504" y="3983633"/>
            <a:ext cx="2797561" cy="2431435"/>
          </a:xfrm>
          <a:prstGeom prst="rect">
            <a:avLst/>
          </a:prstGeom>
          <a:noFill/>
        </p:spPr>
        <p:txBody>
          <a:bodyPr wrap="none" rtlCol="0">
            <a:spAutoFit/>
          </a:bodyPr>
          <a:lstStyle/>
          <a:p>
            <a:r>
              <a:rPr lang="sv-SE" sz="800" b="1" u="sng" dirty="0" smtClean="0">
                <a:solidFill>
                  <a:srgbClr val="FF0000"/>
                </a:solidFill>
              </a:rPr>
              <a:t>--- </a:t>
            </a:r>
            <a:r>
              <a:rPr lang="sv-SE" sz="800" b="1" u="sng" dirty="0">
                <a:solidFill>
                  <a:srgbClr val="FF0000"/>
                </a:solidFill>
              </a:rPr>
              <a:t>Transferring measurement uploads ---</a:t>
            </a:r>
          </a:p>
          <a:p>
            <a:endParaRPr lang="sv-SE" sz="800" dirty="0"/>
          </a:p>
          <a:p>
            <a:r>
              <a:rPr lang="sv-SE" sz="800" dirty="0"/>
              <a:t>MEA_1283 Transferred (80002622, FH-1529, 10,04 MB)</a:t>
            </a:r>
          </a:p>
          <a:p>
            <a:r>
              <a:rPr lang="sv-SE" sz="800" dirty="0"/>
              <a:t>MEA_1285 Transferred (80002622, FH-1529, 29,00 kB)</a:t>
            </a:r>
          </a:p>
          <a:p>
            <a:r>
              <a:rPr lang="sv-SE" sz="800" dirty="0"/>
              <a:t>MEA_1286 Transferred (80002622, FH-1529, 148,76 kB)</a:t>
            </a:r>
          </a:p>
          <a:p>
            <a:r>
              <a:rPr lang="sv-SE" sz="800" dirty="0"/>
              <a:t>MEA_1288 Transferred (80002622, FH-1529, 41,36 kB)</a:t>
            </a:r>
          </a:p>
          <a:p>
            <a:r>
              <a:rPr lang="sv-SE" sz="800" dirty="0"/>
              <a:t>MEA_1289 Transferred (80002622, FH-1529, 6,46 MB)</a:t>
            </a:r>
          </a:p>
          <a:p>
            <a:r>
              <a:rPr lang="sv-SE" sz="800" dirty="0"/>
              <a:t>MEA_1294 Transferred (80002622, FH-1529, 427,06 kB)</a:t>
            </a:r>
          </a:p>
          <a:p>
            <a:r>
              <a:rPr lang="sv-SE" sz="800" dirty="0"/>
              <a:t> </a:t>
            </a:r>
            <a:r>
              <a:rPr lang="sv-SE" sz="800" dirty="0" smtClean="0"/>
              <a:t>6 </a:t>
            </a:r>
            <a:r>
              <a:rPr lang="sv-SE" sz="800" dirty="0"/>
              <a:t>measurements transferred</a:t>
            </a:r>
          </a:p>
          <a:p>
            <a:r>
              <a:rPr lang="sv-SE" sz="800" dirty="0"/>
              <a:t>0 measurements rejected</a:t>
            </a:r>
          </a:p>
          <a:p>
            <a:r>
              <a:rPr lang="sv-SE" sz="800" dirty="0"/>
              <a:t>0 measurements deleted</a:t>
            </a:r>
          </a:p>
          <a:p>
            <a:r>
              <a:rPr lang="sv-SE" sz="800" dirty="0"/>
              <a:t>0 measurements skipped</a:t>
            </a:r>
          </a:p>
          <a:p>
            <a:endParaRPr lang="sv-SE" sz="800" dirty="0"/>
          </a:p>
        </p:txBody>
      </p:sp>
      <p:sp>
        <p:nvSpPr>
          <p:cNvPr id="10" name="Rectangle 9"/>
          <p:cNvSpPr/>
          <p:nvPr/>
        </p:nvSpPr>
        <p:spPr>
          <a:xfrm>
            <a:off x="2181504" y="1571573"/>
            <a:ext cx="2664296" cy="1508105"/>
          </a:xfrm>
          <a:prstGeom prst="rect">
            <a:avLst/>
          </a:prstGeom>
        </p:spPr>
        <p:txBody>
          <a:bodyPr wrap="square">
            <a:spAutoFit/>
          </a:bodyPr>
          <a:lstStyle/>
          <a:p>
            <a:r>
              <a:rPr lang="sv-SE" sz="800" dirty="0"/>
              <a:t>--- </a:t>
            </a:r>
            <a:r>
              <a:rPr lang="sv-SE" sz="800" b="1" u="sng" dirty="0">
                <a:solidFill>
                  <a:srgbClr val="FF0000"/>
                </a:solidFill>
              </a:rPr>
              <a:t>Preparing measurements for transfer</a:t>
            </a:r>
            <a:r>
              <a:rPr lang="sv-SE" sz="800" dirty="0"/>
              <a:t> ---</a:t>
            </a:r>
          </a:p>
          <a:p>
            <a:endParaRPr lang="sv-SE" sz="800" dirty="0"/>
          </a:p>
          <a:p>
            <a:r>
              <a:rPr lang="sv-SE" sz="800" dirty="0"/>
              <a:t> MEA_1283 Prepared (80002622, FH-1529)</a:t>
            </a:r>
          </a:p>
          <a:p>
            <a:r>
              <a:rPr lang="sv-SE" sz="800" dirty="0"/>
              <a:t> MEA_1285 Prepared (80002622, FH-1529)</a:t>
            </a:r>
          </a:p>
          <a:p>
            <a:r>
              <a:rPr lang="sv-SE" sz="800" dirty="0"/>
              <a:t> MEA_1286 Prepared (80002622, FH-1529)</a:t>
            </a:r>
          </a:p>
          <a:p>
            <a:r>
              <a:rPr lang="sv-SE" sz="800" dirty="0"/>
              <a:t> MEA_1288 Prepared (80002622, FH-1529)</a:t>
            </a:r>
          </a:p>
          <a:p>
            <a:r>
              <a:rPr lang="sv-SE" sz="800" dirty="0"/>
              <a:t> MEA_1289 Prepared (80002622, FH-1529)</a:t>
            </a:r>
          </a:p>
          <a:p>
            <a:r>
              <a:rPr lang="sv-SE" sz="800" dirty="0"/>
              <a:t> MEA_1294 Prepared (80002622, FH-1529)</a:t>
            </a:r>
          </a:p>
        </p:txBody>
      </p:sp>
      <p:sp>
        <p:nvSpPr>
          <p:cNvPr id="11" name="Rectangle 10"/>
          <p:cNvSpPr/>
          <p:nvPr/>
        </p:nvSpPr>
        <p:spPr>
          <a:xfrm>
            <a:off x="6660231" y="1571573"/>
            <a:ext cx="2574032" cy="1754326"/>
          </a:xfrm>
          <a:prstGeom prst="rect">
            <a:avLst/>
          </a:prstGeom>
        </p:spPr>
        <p:txBody>
          <a:bodyPr wrap="square">
            <a:spAutoFit/>
          </a:bodyPr>
          <a:lstStyle/>
          <a:p>
            <a:r>
              <a:rPr lang="sv-SE" sz="800" dirty="0"/>
              <a:t>--- </a:t>
            </a:r>
            <a:r>
              <a:rPr lang="sv-SE" sz="800" b="1" u="sng" dirty="0">
                <a:solidFill>
                  <a:srgbClr val="FF0000"/>
                </a:solidFill>
              </a:rPr>
              <a:t>Packing measurement uploads ---</a:t>
            </a:r>
          </a:p>
          <a:p>
            <a:endParaRPr lang="sv-SE" sz="800" dirty="0"/>
          </a:p>
          <a:p>
            <a:r>
              <a:rPr lang="sv-SE" sz="800" dirty="0"/>
              <a:t>MEA_1283 Packed (80002622, FH-1529, 10,04 MB)</a:t>
            </a:r>
          </a:p>
          <a:p>
            <a:r>
              <a:rPr lang="sv-SE" sz="800" dirty="0"/>
              <a:t>MEA_1285 Packed (80002622, FH-1529, 29,00 kB)</a:t>
            </a:r>
          </a:p>
          <a:p>
            <a:r>
              <a:rPr lang="sv-SE" sz="800" dirty="0"/>
              <a:t>MEA_1286 Packed (80002622, FH-1529, 148,76 kB)</a:t>
            </a:r>
          </a:p>
          <a:p>
            <a:r>
              <a:rPr lang="sv-SE" sz="800" dirty="0"/>
              <a:t>MEA_1288 Packed (80002622, FH-1529, 41,36 kB)</a:t>
            </a:r>
          </a:p>
          <a:p>
            <a:r>
              <a:rPr lang="sv-SE" sz="800" dirty="0"/>
              <a:t>MEA_1289 Packed (80002622, FH-1529, 6,46 MB)</a:t>
            </a:r>
          </a:p>
          <a:p>
            <a:r>
              <a:rPr lang="sv-SE" sz="800" dirty="0"/>
              <a:t>MEA_1294 Packed (80002622, FH-1529, 427,06 kB)</a:t>
            </a:r>
          </a:p>
        </p:txBody>
      </p:sp>
      <p:sp>
        <p:nvSpPr>
          <p:cNvPr id="12" name="TextBox 11"/>
          <p:cNvSpPr txBox="1"/>
          <p:nvPr/>
        </p:nvSpPr>
        <p:spPr>
          <a:xfrm>
            <a:off x="6897831" y="4152910"/>
            <a:ext cx="1882247" cy="1815882"/>
          </a:xfrm>
          <a:prstGeom prst="rect">
            <a:avLst/>
          </a:prstGeom>
          <a:noFill/>
        </p:spPr>
        <p:txBody>
          <a:bodyPr wrap="none" rtlCol="0">
            <a:spAutoFit/>
          </a:bodyPr>
          <a:lstStyle/>
          <a:p>
            <a:r>
              <a:rPr lang="sv-SE" sz="800" b="1" u="sng" dirty="0" smtClean="0">
                <a:solidFill>
                  <a:srgbClr val="FF0000"/>
                </a:solidFill>
              </a:rPr>
              <a:t>--- </a:t>
            </a:r>
            <a:r>
              <a:rPr lang="sv-SE" sz="800" b="1" u="sng" dirty="0">
                <a:solidFill>
                  <a:srgbClr val="FF0000"/>
                </a:solidFill>
              </a:rPr>
              <a:t>Deleting temporary files ---</a:t>
            </a:r>
          </a:p>
          <a:p>
            <a:endParaRPr lang="sv-SE" sz="800" dirty="0"/>
          </a:p>
          <a:p>
            <a:r>
              <a:rPr lang="sv-SE" sz="800" dirty="0"/>
              <a:t> Deleted temporary files</a:t>
            </a:r>
          </a:p>
          <a:p>
            <a:r>
              <a:rPr lang="sv-SE" sz="800" dirty="0"/>
              <a:t> Cleaned measurement source folder</a:t>
            </a:r>
          </a:p>
          <a:p>
            <a:endParaRPr lang="sv-SE" sz="800" dirty="0"/>
          </a:p>
          <a:p>
            <a:r>
              <a:rPr lang="sv-SE" sz="800" dirty="0"/>
              <a:t>Measurement transfer finished!</a:t>
            </a:r>
          </a:p>
          <a:p>
            <a:r>
              <a:rPr lang="sv-SE" sz="800" dirty="0"/>
              <a:t>Please press the "Ready" button </a:t>
            </a:r>
            <a:r>
              <a:rPr lang="sv-SE" sz="800" dirty="0" smtClean="0"/>
              <a:t/>
            </a:r>
            <a:br>
              <a:rPr lang="sv-SE" sz="800" dirty="0" smtClean="0"/>
            </a:br>
            <a:r>
              <a:rPr lang="sv-SE" sz="800" dirty="0" smtClean="0"/>
              <a:t>to </a:t>
            </a:r>
            <a:r>
              <a:rPr lang="sv-SE" sz="800" dirty="0"/>
              <a:t>close the transfer dialog!</a:t>
            </a:r>
          </a:p>
          <a:p>
            <a:r>
              <a:rPr lang="sv-SE" sz="800" dirty="0"/>
              <a:t>Goodbye!</a:t>
            </a:r>
          </a:p>
          <a:p>
            <a:endParaRPr lang="sv-SE" sz="800" dirty="0"/>
          </a:p>
        </p:txBody>
      </p:sp>
      <p:sp>
        <p:nvSpPr>
          <p:cNvPr id="13" name="Oval 12"/>
          <p:cNvSpPr/>
          <p:nvPr/>
        </p:nvSpPr>
        <p:spPr>
          <a:xfrm>
            <a:off x="2987824" y="1143000"/>
            <a:ext cx="360040" cy="3417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rgbClr val="FF0000"/>
                </a:solidFill>
              </a:rPr>
              <a:t>1</a:t>
            </a:r>
            <a:endParaRPr lang="sv-SE" dirty="0">
              <a:solidFill>
                <a:srgbClr val="FF0000"/>
              </a:solidFill>
            </a:endParaRPr>
          </a:p>
        </p:txBody>
      </p:sp>
      <p:sp>
        <p:nvSpPr>
          <p:cNvPr id="14" name="Oval 13"/>
          <p:cNvSpPr/>
          <p:nvPr/>
        </p:nvSpPr>
        <p:spPr>
          <a:xfrm>
            <a:off x="7452319" y="1143000"/>
            <a:ext cx="360040" cy="3417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rgbClr val="FF0000"/>
                </a:solidFill>
              </a:rPr>
              <a:t>2</a:t>
            </a:r>
            <a:endParaRPr lang="sv-SE" dirty="0">
              <a:solidFill>
                <a:srgbClr val="FF0000"/>
              </a:solidFill>
            </a:endParaRPr>
          </a:p>
        </p:txBody>
      </p:sp>
      <p:sp>
        <p:nvSpPr>
          <p:cNvPr id="15" name="Oval 14"/>
          <p:cNvSpPr/>
          <p:nvPr/>
        </p:nvSpPr>
        <p:spPr>
          <a:xfrm>
            <a:off x="2987824" y="3535716"/>
            <a:ext cx="360040" cy="3417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rgbClr val="FF0000"/>
                </a:solidFill>
              </a:rPr>
              <a:t>3</a:t>
            </a:r>
          </a:p>
        </p:txBody>
      </p:sp>
      <p:sp>
        <p:nvSpPr>
          <p:cNvPr id="16" name="Oval 15"/>
          <p:cNvSpPr/>
          <p:nvPr/>
        </p:nvSpPr>
        <p:spPr>
          <a:xfrm>
            <a:off x="7678170" y="3640663"/>
            <a:ext cx="360040" cy="3417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rgbClr val="FF0000"/>
                </a:solidFill>
              </a:rPr>
              <a:t>4</a:t>
            </a:r>
            <a:endParaRPr lang="sv-SE" dirty="0">
              <a:solidFill>
                <a:srgbClr val="FF0000"/>
              </a:solidFill>
            </a:endParaRPr>
          </a:p>
        </p:txBody>
      </p:sp>
      <p:sp>
        <p:nvSpPr>
          <p:cNvPr id="17" name="Title 1"/>
          <p:cNvSpPr txBox="1">
            <a:spLocks/>
          </p:cNvSpPr>
          <p:nvPr/>
        </p:nvSpPr>
        <p:spPr>
          <a:xfrm>
            <a:off x="457200" y="274638"/>
            <a:ext cx="8229600" cy="1143000"/>
          </a:xfrm>
          <a:prstGeom prst="rect">
            <a:avLst/>
          </a:prstGeom>
        </p:spPr>
        <p:txBody>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smtClean="0"/>
              <a:t>eFACTS Collector – data upload</a:t>
            </a:r>
            <a:endParaRPr lang="sv-SE" kern="0" dirty="0"/>
          </a:p>
        </p:txBody>
      </p:sp>
    </p:spTree>
    <p:extLst>
      <p:ext uri="{BB962C8B-B14F-4D97-AF65-F5344CB8AC3E}">
        <p14:creationId xmlns:p14="http://schemas.microsoft.com/office/powerpoint/2010/main" val="173597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72E8AB67-1ED2-449F-A2EA-2294B143DBED}" type="slidenum">
              <a:rPr lang="sv-SE" sz="1000" smtClean="0"/>
              <a:pPr eaLnBrk="1" hangingPunct="1"/>
              <a:t>2</a:t>
            </a:fld>
            <a:endParaRPr lang="sv-SE" sz="1000" smtClean="0"/>
          </a:p>
        </p:txBody>
      </p:sp>
      <p:sp>
        <p:nvSpPr>
          <p:cNvPr id="31748" name="Rectangle 2"/>
          <p:cNvSpPr>
            <a:spLocks noGrp="1" noChangeArrowheads="1"/>
          </p:cNvSpPr>
          <p:nvPr>
            <p:ph type="title"/>
          </p:nvPr>
        </p:nvSpPr>
        <p:spPr>
          <a:xfrm>
            <a:off x="320675" y="279959"/>
            <a:ext cx="8393112" cy="1143000"/>
          </a:xfrm>
        </p:spPr>
        <p:txBody>
          <a:bodyPr/>
          <a:lstStyle/>
          <a:p>
            <a:pPr eaLnBrk="1" hangingPunct="1"/>
            <a:r>
              <a:rPr lang="sv-SE" dirty="0" smtClean="0"/>
              <a:t>Electronics FAults CapTuring System</a:t>
            </a:r>
          </a:p>
        </p:txBody>
      </p:sp>
      <p:sp>
        <p:nvSpPr>
          <p:cNvPr id="8"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6" name="Picture 2" descr="MCj0441537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3506788"/>
            <a:ext cx="129222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3"/>
          <p:cNvSpPr>
            <a:spLocks/>
          </p:cNvSpPr>
          <p:nvPr/>
        </p:nvSpPr>
        <p:spPr bwMode="auto">
          <a:xfrm>
            <a:off x="1333500" y="1447317"/>
            <a:ext cx="1851025" cy="686283"/>
          </a:xfrm>
          <a:custGeom>
            <a:avLst/>
            <a:gdLst>
              <a:gd name="T0" fmla="*/ 0 w 1271"/>
              <a:gd name="T1" fmla="*/ 0 h 570"/>
              <a:gd name="T2" fmla="*/ 2147483647 w 1271"/>
              <a:gd name="T3" fmla="*/ 0 h 570"/>
              <a:gd name="T4" fmla="*/ 2147483647 w 1271"/>
              <a:gd name="T5" fmla="*/ 2147483647 h 570"/>
              <a:gd name="T6" fmla="*/ 0 60000 65536"/>
              <a:gd name="T7" fmla="*/ 0 60000 65536"/>
              <a:gd name="T8" fmla="*/ 0 60000 65536"/>
              <a:gd name="T9" fmla="*/ 0 w 1271"/>
              <a:gd name="T10" fmla="*/ 0 h 570"/>
              <a:gd name="T11" fmla="*/ 1271 w 1271"/>
              <a:gd name="T12" fmla="*/ 570 h 570"/>
            </a:gdLst>
            <a:ahLst/>
            <a:cxnLst>
              <a:cxn ang="T6">
                <a:pos x="T0" y="T1"/>
              </a:cxn>
              <a:cxn ang="T7">
                <a:pos x="T2" y="T3"/>
              </a:cxn>
              <a:cxn ang="T8">
                <a:pos x="T4" y="T5"/>
              </a:cxn>
            </a:cxnLst>
            <a:rect l="T9" t="T10" r="T11" b="T12"/>
            <a:pathLst>
              <a:path w="1271" h="570">
                <a:moveTo>
                  <a:pt x="0" y="0"/>
                </a:moveTo>
                <a:lnTo>
                  <a:pt x="1271" y="0"/>
                </a:lnTo>
                <a:lnTo>
                  <a:pt x="1271" y="570"/>
                </a:lnTo>
              </a:path>
            </a:pathLst>
          </a:custGeom>
          <a:noFill/>
          <a:ln w="28575" cmpd="sng">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50000"/>
              </a:spcBef>
              <a:spcAft>
                <a:spcPct val="0"/>
              </a:spcAft>
            </a:pPr>
            <a:endParaRPr lang="sv-SE" sz="2000" smtClean="0">
              <a:solidFill>
                <a:srgbClr val="000000"/>
              </a:solidFill>
            </a:endParaRPr>
          </a:p>
        </p:txBody>
      </p:sp>
      <p:sp>
        <p:nvSpPr>
          <p:cNvPr id="10" name="Rectangle 4"/>
          <p:cNvSpPr>
            <a:spLocks noChangeArrowheads="1"/>
          </p:cNvSpPr>
          <p:nvPr/>
        </p:nvSpPr>
        <p:spPr bwMode="auto">
          <a:xfrm>
            <a:off x="1893888" y="1048309"/>
            <a:ext cx="3017837" cy="893763"/>
          </a:xfrm>
          <a:prstGeom prst="rect">
            <a:avLst/>
          </a:prstGeom>
          <a:solidFill>
            <a:schemeClr val="bg1"/>
          </a:solidFill>
          <a:ln w="9525">
            <a:solidFill>
              <a:schemeClr val="tx1"/>
            </a:solidFill>
            <a:miter lim="800000"/>
            <a:headEnd/>
            <a:tailEnd/>
          </a:ln>
        </p:spPr>
        <p:txBody>
          <a:bodyPr wrap="none" anchor="ctr"/>
          <a:lstStyle/>
          <a:p>
            <a:pPr fontAlgn="base">
              <a:spcBef>
                <a:spcPct val="50000"/>
              </a:spcBef>
              <a:spcAft>
                <a:spcPct val="0"/>
              </a:spcAft>
            </a:pPr>
            <a:endParaRPr lang="en-US" sz="2000" smtClean="0">
              <a:solidFill>
                <a:srgbClr val="000000"/>
              </a:solidFill>
            </a:endParaRPr>
          </a:p>
        </p:txBody>
      </p:sp>
      <p:pic>
        <p:nvPicPr>
          <p:cNvPr id="11" name="Picture 5" descr="MCj04417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6763" y="11911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441539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4852988"/>
            <a:ext cx="1335087"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3984450000[1]"/>
          <p:cNvPicPr>
            <a:picLocks noChangeAspect="1" noChangeArrowheads="1"/>
          </p:cNvPicPr>
          <p:nvPr/>
        </p:nvPicPr>
        <p:blipFill>
          <a:blip r:embed="rId5" cstate="print">
            <a:lum contrast="-6000"/>
            <a:extLst>
              <a:ext uri="{28A0092B-C50C-407E-A947-70E740481C1C}">
                <a14:useLocalDpi xmlns:a14="http://schemas.microsoft.com/office/drawing/2010/main" val="0"/>
              </a:ext>
            </a:extLst>
          </a:blip>
          <a:srcRect/>
          <a:stretch>
            <a:fillRect/>
          </a:stretch>
        </p:blipFill>
        <p:spPr bwMode="auto">
          <a:xfrm>
            <a:off x="3594100" y="1251509"/>
            <a:ext cx="5635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M-lo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 y="1005446"/>
            <a:ext cx="110490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Phonemodem"/>
          <p:cNvPicPr>
            <a:picLocks noChangeAspect="1" noChangeArrowheads="1"/>
          </p:cNvPicPr>
          <p:nvPr/>
        </p:nvPicPr>
        <p:blipFill>
          <a:blip r:embed="rId7">
            <a:clrChange>
              <a:clrFrom>
                <a:srgbClr val="FEFEFE"/>
              </a:clrFrom>
              <a:clrTo>
                <a:srgbClr val="FEFEFE">
                  <a:alpha val="0"/>
                </a:srgbClr>
              </a:clrTo>
            </a:clrChange>
            <a:lum contrast="-6000"/>
            <a:extLst>
              <a:ext uri="{28A0092B-C50C-407E-A947-70E740481C1C}">
                <a14:useLocalDpi xmlns:a14="http://schemas.microsoft.com/office/drawing/2010/main" val="0"/>
              </a:ext>
            </a:extLst>
          </a:blip>
          <a:srcRect/>
          <a:stretch>
            <a:fillRect/>
          </a:stretch>
        </p:blipFill>
        <p:spPr bwMode="auto">
          <a:xfrm>
            <a:off x="4229100" y="1241984"/>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Ethercables"/>
          <p:cNvPicPr>
            <a:picLocks noChangeAspect="1" noChangeArrowheads="1"/>
          </p:cNvPicPr>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713038" y="1180072"/>
            <a:ext cx="6127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descr="DB-Symbo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3000" y="1107919"/>
            <a:ext cx="4349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For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9075" y="3940175"/>
            <a:ext cx="803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276225" y="874732"/>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dirty="0" smtClean="0">
                <a:solidFill>
                  <a:srgbClr val="000000"/>
                </a:solidFill>
              </a:rPr>
              <a:t>In Vehicle </a:t>
            </a:r>
          </a:p>
          <a:p>
            <a:pPr algn="ctr" eaLnBrk="1" fontAlgn="base" hangingPunct="1">
              <a:spcBef>
                <a:spcPct val="0"/>
              </a:spcBef>
              <a:spcAft>
                <a:spcPct val="0"/>
              </a:spcAft>
            </a:pPr>
            <a:r>
              <a:rPr lang="sv-SE" sz="1000" b="1" dirty="0" smtClean="0">
                <a:solidFill>
                  <a:srgbClr val="000000"/>
                </a:solidFill>
              </a:rPr>
              <a:t>Logger System</a:t>
            </a:r>
          </a:p>
        </p:txBody>
      </p:sp>
      <p:sp>
        <p:nvSpPr>
          <p:cNvPr id="20" name="Text Box 14"/>
          <p:cNvSpPr txBox="1">
            <a:spLocks noChangeArrowheads="1"/>
          </p:cNvSpPr>
          <p:nvPr/>
        </p:nvSpPr>
        <p:spPr bwMode="auto">
          <a:xfrm>
            <a:off x="1384300" y="2232025"/>
            <a:ext cx="177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u="sng" dirty="0" smtClean="0">
                <a:solidFill>
                  <a:srgbClr val="000000"/>
                </a:solidFill>
              </a:rPr>
              <a:t>Local Data Collector</a:t>
            </a:r>
          </a:p>
          <a:p>
            <a:pPr algn="ctr" eaLnBrk="1" fontAlgn="base" hangingPunct="1">
              <a:spcBef>
                <a:spcPct val="0"/>
              </a:spcBef>
              <a:spcAft>
                <a:spcPct val="0"/>
              </a:spcAft>
            </a:pPr>
            <a:r>
              <a:rPr lang="sv-SE" sz="1000" b="1" dirty="0" smtClean="0">
                <a:solidFill>
                  <a:srgbClr val="000000"/>
                </a:solidFill>
              </a:rPr>
              <a:t>Raw Data</a:t>
            </a:r>
          </a:p>
        </p:txBody>
      </p:sp>
      <p:sp>
        <p:nvSpPr>
          <p:cNvPr id="21" name="Text Box 15"/>
          <p:cNvSpPr txBox="1">
            <a:spLocks noChangeArrowheads="1"/>
          </p:cNvSpPr>
          <p:nvPr/>
        </p:nvSpPr>
        <p:spPr bwMode="auto">
          <a:xfrm>
            <a:off x="2543175" y="851459"/>
            <a:ext cx="15970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fontAlgn="base" hangingPunct="1">
              <a:spcBef>
                <a:spcPct val="0"/>
              </a:spcBef>
              <a:spcAft>
                <a:spcPct val="0"/>
              </a:spcAft>
            </a:pPr>
            <a:r>
              <a:rPr lang="sv-SE" sz="1000" b="1" smtClean="0">
                <a:solidFill>
                  <a:srgbClr val="000000"/>
                </a:solidFill>
              </a:rPr>
              <a:t>Data Transfer Via USB, </a:t>
            </a:r>
          </a:p>
          <a:p>
            <a:pPr eaLnBrk="1" fontAlgn="base" hangingPunct="1">
              <a:spcBef>
                <a:spcPct val="0"/>
              </a:spcBef>
              <a:spcAft>
                <a:spcPct val="0"/>
              </a:spcAft>
            </a:pPr>
            <a:r>
              <a:rPr lang="sv-SE" sz="1000" b="1" smtClean="0">
                <a:solidFill>
                  <a:srgbClr val="000000"/>
                </a:solidFill>
              </a:rPr>
              <a:t>Ethernet, WLAN or 3G.</a:t>
            </a:r>
          </a:p>
        </p:txBody>
      </p:sp>
      <p:sp>
        <p:nvSpPr>
          <p:cNvPr id="22" name="Rectangle 16"/>
          <p:cNvSpPr>
            <a:spLocks noChangeArrowheads="1"/>
          </p:cNvSpPr>
          <p:nvPr/>
        </p:nvSpPr>
        <p:spPr bwMode="auto">
          <a:xfrm>
            <a:off x="6711950" y="1048309"/>
            <a:ext cx="1981200" cy="5046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50000"/>
              </a:spcBef>
              <a:spcAft>
                <a:spcPct val="0"/>
              </a:spcAft>
            </a:pPr>
            <a:endParaRPr lang="en-US" sz="2000" smtClean="0">
              <a:solidFill>
                <a:srgbClr val="000000"/>
              </a:solidFill>
            </a:endParaRPr>
          </a:p>
        </p:txBody>
      </p:sp>
      <p:sp>
        <p:nvSpPr>
          <p:cNvPr id="23" name="Text Box 17"/>
          <p:cNvSpPr txBox="1">
            <a:spLocks noChangeArrowheads="1"/>
          </p:cNvSpPr>
          <p:nvPr/>
        </p:nvSpPr>
        <p:spPr bwMode="auto">
          <a:xfrm>
            <a:off x="1303338" y="3690938"/>
            <a:ext cx="1247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u="sng" smtClean="0">
                <a:solidFill>
                  <a:srgbClr val="000000"/>
                </a:solidFill>
              </a:rPr>
              <a:t>Data Refiner App.</a:t>
            </a:r>
          </a:p>
        </p:txBody>
      </p:sp>
      <p:sp>
        <p:nvSpPr>
          <p:cNvPr id="24" name="Text Box 18"/>
          <p:cNvSpPr txBox="1">
            <a:spLocks noChangeArrowheads="1"/>
          </p:cNvSpPr>
          <p:nvPr/>
        </p:nvSpPr>
        <p:spPr bwMode="auto">
          <a:xfrm>
            <a:off x="7372349" y="814946"/>
            <a:ext cx="676275"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dirty="0" smtClean="0">
                <a:solidFill>
                  <a:srgbClr val="000000"/>
                </a:solidFill>
              </a:rPr>
              <a:t>Volvo IT</a:t>
            </a:r>
          </a:p>
        </p:txBody>
      </p:sp>
      <p:sp>
        <p:nvSpPr>
          <p:cNvPr id="25" name="Text Box 19"/>
          <p:cNvSpPr txBox="1">
            <a:spLocks noChangeArrowheads="1"/>
          </p:cNvSpPr>
          <p:nvPr/>
        </p:nvSpPr>
        <p:spPr bwMode="auto">
          <a:xfrm>
            <a:off x="7167563" y="1655606"/>
            <a:ext cx="1187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dirty="0" smtClean="0">
                <a:solidFill>
                  <a:srgbClr val="000000"/>
                </a:solidFill>
              </a:rPr>
              <a:t>Oracle DataBase</a:t>
            </a:r>
          </a:p>
          <a:p>
            <a:pPr algn="ctr" eaLnBrk="1" fontAlgn="base" hangingPunct="1">
              <a:spcBef>
                <a:spcPct val="0"/>
              </a:spcBef>
              <a:spcAft>
                <a:spcPct val="0"/>
              </a:spcAft>
            </a:pPr>
            <a:r>
              <a:rPr lang="sv-SE" sz="1000" b="1" dirty="0" smtClean="0">
                <a:solidFill>
                  <a:srgbClr val="000000"/>
                </a:solidFill>
              </a:rPr>
              <a:t>Key/Meta Data</a:t>
            </a:r>
          </a:p>
        </p:txBody>
      </p:sp>
      <p:sp>
        <p:nvSpPr>
          <p:cNvPr id="26" name="Text Box 21"/>
          <p:cNvSpPr txBox="1">
            <a:spLocks noChangeArrowheads="1"/>
          </p:cNvSpPr>
          <p:nvPr/>
        </p:nvSpPr>
        <p:spPr bwMode="auto">
          <a:xfrm>
            <a:off x="4313238" y="2451100"/>
            <a:ext cx="1347787"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Automated  Upload</a:t>
            </a:r>
          </a:p>
        </p:txBody>
      </p:sp>
      <p:pic>
        <p:nvPicPr>
          <p:cNvPr id="27" name="Picture 23" descr="Tower"/>
          <p:cNvPicPr>
            <a:picLocks noChangeAspect="1" noChangeArrowheads="1"/>
          </p:cNvPicPr>
          <p:nvPr/>
        </p:nvPicPr>
        <p:blipFill>
          <a:blip r:embed="rId1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161213" y="2235200"/>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4"/>
          <p:cNvSpPr txBox="1">
            <a:spLocks noChangeArrowheads="1"/>
          </p:cNvSpPr>
          <p:nvPr/>
        </p:nvSpPr>
        <p:spPr bwMode="auto">
          <a:xfrm>
            <a:off x="6992938" y="3292475"/>
            <a:ext cx="13017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u="sng" smtClean="0">
                <a:solidFill>
                  <a:srgbClr val="000000"/>
                </a:solidFill>
              </a:rPr>
              <a:t>Application Server</a:t>
            </a:r>
          </a:p>
          <a:p>
            <a:pPr algn="ctr" eaLnBrk="1" fontAlgn="base" hangingPunct="1">
              <a:spcBef>
                <a:spcPct val="0"/>
              </a:spcBef>
              <a:spcAft>
                <a:spcPct val="0"/>
              </a:spcAft>
            </a:pPr>
            <a:endParaRPr lang="sv-SE" sz="1000" b="1" smtClean="0">
              <a:solidFill>
                <a:srgbClr val="000000"/>
              </a:solidFill>
            </a:endParaRPr>
          </a:p>
          <a:p>
            <a:pPr algn="ctr" eaLnBrk="1" fontAlgn="base" hangingPunct="1">
              <a:spcBef>
                <a:spcPct val="0"/>
              </a:spcBef>
              <a:spcAft>
                <a:spcPct val="0"/>
              </a:spcAft>
            </a:pPr>
            <a:r>
              <a:rPr lang="sv-SE" sz="1000" b="1" smtClean="0">
                <a:solidFill>
                  <a:srgbClr val="000000"/>
                </a:solidFill>
              </a:rPr>
              <a:t>WEB Search App.</a:t>
            </a:r>
          </a:p>
          <a:p>
            <a:pPr algn="ctr" eaLnBrk="1" fontAlgn="base" hangingPunct="1">
              <a:spcBef>
                <a:spcPct val="0"/>
              </a:spcBef>
              <a:spcAft>
                <a:spcPct val="0"/>
              </a:spcAft>
            </a:pPr>
            <a:r>
              <a:rPr lang="sv-SE" sz="1000" b="1" smtClean="0">
                <a:solidFill>
                  <a:srgbClr val="000000"/>
                </a:solidFill>
              </a:rPr>
              <a:t>System Service</a:t>
            </a:r>
          </a:p>
          <a:p>
            <a:pPr algn="ctr" eaLnBrk="1" fontAlgn="base" hangingPunct="1">
              <a:spcBef>
                <a:spcPct val="0"/>
              </a:spcBef>
              <a:spcAft>
                <a:spcPct val="0"/>
              </a:spcAft>
            </a:pPr>
            <a:r>
              <a:rPr lang="sv-SE" sz="1000" b="1" smtClean="0">
                <a:solidFill>
                  <a:srgbClr val="000000"/>
                </a:solidFill>
              </a:rPr>
              <a:t>Converter Service</a:t>
            </a:r>
          </a:p>
        </p:txBody>
      </p:sp>
      <p:pic>
        <p:nvPicPr>
          <p:cNvPr id="29" name="Picture 25" descr="Netdis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1850" y="4419600"/>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26"/>
          <p:cNvSpPr txBox="1">
            <a:spLocks noChangeArrowheads="1"/>
          </p:cNvSpPr>
          <p:nvPr/>
        </p:nvSpPr>
        <p:spPr bwMode="auto">
          <a:xfrm>
            <a:off x="7239000" y="5567363"/>
            <a:ext cx="104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Mass Storage </a:t>
            </a:r>
          </a:p>
          <a:p>
            <a:pPr algn="ctr" eaLnBrk="1" fontAlgn="base" hangingPunct="1">
              <a:spcBef>
                <a:spcPct val="0"/>
              </a:spcBef>
              <a:spcAft>
                <a:spcPct val="0"/>
              </a:spcAft>
            </a:pPr>
            <a:r>
              <a:rPr lang="sv-SE" sz="1000" b="1" smtClean="0">
                <a:solidFill>
                  <a:srgbClr val="000000"/>
                </a:solidFill>
              </a:rPr>
              <a:t>(Net Disc)</a:t>
            </a:r>
          </a:p>
        </p:txBody>
      </p:sp>
      <p:sp>
        <p:nvSpPr>
          <p:cNvPr id="31" name="Line 27"/>
          <p:cNvSpPr>
            <a:spLocks noChangeShapeType="1"/>
          </p:cNvSpPr>
          <p:nvPr/>
        </p:nvSpPr>
        <p:spPr bwMode="auto">
          <a:xfrm flipV="1">
            <a:off x="3781425" y="2800350"/>
            <a:ext cx="33051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50000"/>
              </a:spcBef>
              <a:spcAft>
                <a:spcPct val="0"/>
              </a:spcAft>
            </a:pPr>
            <a:endParaRPr lang="sv-SE" sz="2000" smtClean="0">
              <a:solidFill>
                <a:srgbClr val="000000"/>
              </a:solidFill>
            </a:endParaRPr>
          </a:p>
        </p:txBody>
      </p:sp>
      <p:pic>
        <p:nvPicPr>
          <p:cNvPr id="32" name="Picture 28" descr="LapTop"/>
          <p:cNvPicPr>
            <a:picLocks noChangeAspect="1" noChangeArrowheads="1"/>
          </p:cNvPicPr>
          <p:nvPr/>
        </p:nvPicPr>
        <p:blipFill>
          <a:blip r:embed="rId13">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2466975" y="2133600"/>
            <a:ext cx="11811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29"/>
          <p:cNvSpPr>
            <a:spLocks/>
          </p:cNvSpPr>
          <p:nvPr/>
        </p:nvSpPr>
        <p:spPr bwMode="auto">
          <a:xfrm>
            <a:off x="8153400" y="2828925"/>
            <a:ext cx="285750" cy="2209800"/>
          </a:xfrm>
          <a:custGeom>
            <a:avLst/>
            <a:gdLst>
              <a:gd name="T0" fmla="*/ 0 w 180"/>
              <a:gd name="T1" fmla="*/ 0 h 1392"/>
              <a:gd name="T2" fmla="*/ 2147483647 w 180"/>
              <a:gd name="T3" fmla="*/ 0 h 1392"/>
              <a:gd name="T4" fmla="*/ 2147483647 w 180"/>
              <a:gd name="T5" fmla="*/ 2147483647 h 1392"/>
              <a:gd name="T6" fmla="*/ 2147483647 w 180"/>
              <a:gd name="T7" fmla="*/ 2147483647 h 1392"/>
              <a:gd name="T8" fmla="*/ 0 60000 65536"/>
              <a:gd name="T9" fmla="*/ 0 60000 65536"/>
              <a:gd name="T10" fmla="*/ 0 60000 65536"/>
              <a:gd name="T11" fmla="*/ 0 60000 65536"/>
              <a:gd name="T12" fmla="*/ 0 w 180"/>
              <a:gd name="T13" fmla="*/ 0 h 1392"/>
              <a:gd name="T14" fmla="*/ 180 w 180"/>
              <a:gd name="T15" fmla="*/ 1392 h 1392"/>
            </a:gdLst>
            <a:ahLst/>
            <a:cxnLst>
              <a:cxn ang="T8">
                <a:pos x="T0" y="T1"/>
              </a:cxn>
              <a:cxn ang="T9">
                <a:pos x="T2" y="T3"/>
              </a:cxn>
              <a:cxn ang="T10">
                <a:pos x="T4" y="T5"/>
              </a:cxn>
              <a:cxn ang="T11">
                <a:pos x="T6" y="T7"/>
              </a:cxn>
            </a:cxnLst>
            <a:rect l="T12" t="T13" r="T14" b="T15"/>
            <a:pathLst>
              <a:path w="180" h="1392">
                <a:moveTo>
                  <a:pt x="0" y="0"/>
                </a:moveTo>
                <a:lnTo>
                  <a:pt x="180" y="0"/>
                </a:lnTo>
                <a:lnTo>
                  <a:pt x="180" y="1392"/>
                </a:lnTo>
                <a:lnTo>
                  <a:pt x="6" y="1392"/>
                </a:lnTo>
              </a:path>
            </a:pathLst>
          </a:custGeom>
          <a:noFill/>
          <a:ln w="28575" cap="flat" cmpd="sng">
            <a:solidFill>
              <a:schemeClr val="accent2"/>
            </a:solidFill>
            <a:prstDash val="dash"/>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50000"/>
              </a:spcBef>
              <a:spcAft>
                <a:spcPct val="0"/>
              </a:spcAft>
            </a:pPr>
            <a:endParaRPr lang="sv-SE" sz="2000" smtClean="0">
              <a:solidFill>
                <a:srgbClr val="000000"/>
              </a:solidFill>
            </a:endParaRPr>
          </a:p>
        </p:txBody>
      </p:sp>
      <p:sp>
        <p:nvSpPr>
          <p:cNvPr id="34" name="AutoShape 30"/>
          <p:cNvSpPr>
            <a:spLocks/>
          </p:cNvSpPr>
          <p:nvPr/>
        </p:nvSpPr>
        <p:spPr bwMode="auto">
          <a:xfrm>
            <a:off x="3495675" y="1207059"/>
            <a:ext cx="104775" cy="647700"/>
          </a:xfrm>
          <a:prstGeom prst="leftBracket">
            <a:avLst>
              <a:gd name="adj" fmla="val 5151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50000"/>
              </a:spcBef>
              <a:spcAft>
                <a:spcPct val="0"/>
              </a:spcAft>
            </a:pPr>
            <a:endParaRPr lang="en-US" sz="2000" smtClean="0">
              <a:solidFill>
                <a:srgbClr val="000000"/>
              </a:solidFill>
            </a:endParaRPr>
          </a:p>
        </p:txBody>
      </p:sp>
      <p:sp>
        <p:nvSpPr>
          <p:cNvPr id="35" name="AutoShape 31"/>
          <p:cNvSpPr>
            <a:spLocks/>
          </p:cNvSpPr>
          <p:nvPr/>
        </p:nvSpPr>
        <p:spPr bwMode="auto">
          <a:xfrm>
            <a:off x="4733925" y="1216584"/>
            <a:ext cx="114300" cy="638175"/>
          </a:xfrm>
          <a:prstGeom prst="rightBracket">
            <a:avLst>
              <a:gd name="adj" fmla="val 4652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50000"/>
              </a:spcBef>
              <a:spcAft>
                <a:spcPct val="0"/>
              </a:spcAft>
            </a:pPr>
            <a:endParaRPr lang="en-US" sz="2000" smtClean="0">
              <a:solidFill>
                <a:srgbClr val="000000"/>
              </a:solidFill>
            </a:endParaRPr>
          </a:p>
        </p:txBody>
      </p:sp>
      <p:sp>
        <p:nvSpPr>
          <p:cNvPr id="36" name="Text Box 32"/>
          <p:cNvSpPr txBox="1">
            <a:spLocks noChangeArrowheads="1"/>
          </p:cNvSpPr>
          <p:nvPr/>
        </p:nvSpPr>
        <p:spPr bwMode="auto">
          <a:xfrm>
            <a:off x="2378075" y="4586288"/>
            <a:ext cx="1311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Test Administrator</a:t>
            </a:r>
          </a:p>
        </p:txBody>
      </p:sp>
      <p:sp>
        <p:nvSpPr>
          <p:cNvPr id="37" name="Text Box 33"/>
          <p:cNvSpPr txBox="1">
            <a:spLocks noChangeArrowheads="1"/>
          </p:cNvSpPr>
          <p:nvPr/>
        </p:nvSpPr>
        <p:spPr bwMode="auto">
          <a:xfrm>
            <a:off x="4354513" y="5510213"/>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Search Parameters</a:t>
            </a:r>
          </a:p>
        </p:txBody>
      </p:sp>
      <p:sp>
        <p:nvSpPr>
          <p:cNvPr id="38" name="Text Box 34"/>
          <p:cNvSpPr txBox="1">
            <a:spLocks noChangeArrowheads="1"/>
          </p:cNvSpPr>
          <p:nvPr/>
        </p:nvSpPr>
        <p:spPr bwMode="auto">
          <a:xfrm>
            <a:off x="4310063" y="5824538"/>
            <a:ext cx="1677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Data. (CANalyzer format)</a:t>
            </a:r>
          </a:p>
        </p:txBody>
      </p:sp>
      <p:sp>
        <p:nvSpPr>
          <p:cNvPr id="39" name="Text Box 35"/>
          <p:cNvSpPr txBox="1">
            <a:spLocks noChangeArrowheads="1"/>
          </p:cNvSpPr>
          <p:nvPr/>
        </p:nvSpPr>
        <p:spPr bwMode="auto">
          <a:xfrm>
            <a:off x="3941763" y="4081463"/>
            <a:ext cx="2306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Adding search keys and comments</a:t>
            </a:r>
          </a:p>
        </p:txBody>
      </p:sp>
      <p:sp>
        <p:nvSpPr>
          <p:cNvPr id="40" name="Line 36"/>
          <p:cNvSpPr>
            <a:spLocks noChangeShapeType="1"/>
          </p:cNvSpPr>
          <p:nvPr/>
        </p:nvSpPr>
        <p:spPr bwMode="auto">
          <a:xfrm>
            <a:off x="5629275" y="5638800"/>
            <a:ext cx="200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
        <p:nvSpPr>
          <p:cNvPr id="41" name="Line 37"/>
          <p:cNvSpPr>
            <a:spLocks noChangeShapeType="1"/>
          </p:cNvSpPr>
          <p:nvPr/>
        </p:nvSpPr>
        <p:spPr bwMode="auto">
          <a:xfrm>
            <a:off x="4152900" y="5943600"/>
            <a:ext cx="2000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
        <p:nvSpPr>
          <p:cNvPr id="42" name="Freeform 38"/>
          <p:cNvSpPr>
            <a:spLocks/>
          </p:cNvSpPr>
          <p:nvPr/>
        </p:nvSpPr>
        <p:spPr bwMode="auto">
          <a:xfrm>
            <a:off x="3771900" y="2800350"/>
            <a:ext cx="2600325" cy="1619250"/>
          </a:xfrm>
          <a:custGeom>
            <a:avLst/>
            <a:gdLst>
              <a:gd name="T0" fmla="*/ 0 w 1638"/>
              <a:gd name="T1" fmla="*/ 2147483647 h 1020"/>
              <a:gd name="T2" fmla="*/ 2147483647 w 1638"/>
              <a:gd name="T3" fmla="*/ 2147483647 h 1020"/>
              <a:gd name="T4" fmla="*/ 2147483647 w 1638"/>
              <a:gd name="T5" fmla="*/ 0 h 1020"/>
              <a:gd name="T6" fmla="*/ 0 60000 65536"/>
              <a:gd name="T7" fmla="*/ 0 60000 65536"/>
              <a:gd name="T8" fmla="*/ 0 60000 65536"/>
              <a:gd name="T9" fmla="*/ 0 w 1638"/>
              <a:gd name="T10" fmla="*/ 0 h 1020"/>
              <a:gd name="T11" fmla="*/ 1638 w 1638"/>
              <a:gd name="T12" fmla="*/ 1020 h 1020"/>
            </a:gdLst>
            <a:ahLst/>
            <a:cxnLst>
              <a:cxn ang="T6">
                <a:pos x="T0" y="T1"/>
              </a:cxn>
              <a:cxn ang="T7">
                <a:pos x="T2" y="T3"/>
              </a:cxn>
              <a:cxn ang="T8">
                <a:pos x="T4" y="T5"/>
              </a:cxn>
            </a:cxnLst>
            <a:rect l="T9" t="T10" r="T11" b="T12"/>
            <a:pathLst>
              <a:path w="1638" h="1020">
                <a:moveTo>
                  <a:pt x="0" y="1020"/>
                </a:moveTo>
                <a:lnTo>
                  <a:pt x="1638" y="1020"/>
                </a:lnTo>
                <a:lnTo>
                  <a:pt x="1638"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
        <p:nvSpPr>
          <p:cNvPr id="43" name="Freeform 39"/>
          <p:cNvSpPr>
            <a:spLocks/>
          </p:cNvSpPr>
          <p:nvPr/>
        </p:nvSpPr>
        <p:spPr bwMode="auto">
          <a:xfrm>
            <a:off x="3781425" y="4410075"/>
            <a:ext cx="2590800" cy="1400175"/>
          </a:xfrm>
          <a:custGeom>
            <a:avLst/>
            <a:gdLst>
              <a:gd name="T0" fmla="*/ 2147483647 w 1632"/>
              <a:gd name="T1" fmla="*/ 0 h 882"/>
              <a:gd name="T2" fmla="*/ 2147483647 w 1632"/>
              <a:gd name="T3" fmla="*/ 2147483647 h 882"/>
              <a:gd name="T4" fmla="*/ 0 w 1632"/>
              <a:gd name="T5" fmla="*/ 2147483647 h 882"/>
              <a:gd name="T6" fmla="*/ 0 60000 65536"/>
              <a:gd name="T7" fmla="*/ 0 60000 65536"/>
              <a:gd name="T8" fmla="*/ 0 60000 65536"/>
              <a:gd name="T9" fmla="*/ 0 w 1632"/>
              <a:gd name="T10" fmla="*/ 0 h 882"/>
              <a:gd name="T11" fmla="*/ 1632 w 1632"/>
              <a:gd name="T12" fmla="*/ 882 h 882"/>
            </a:gdLst>
            <a:ahLst/>
            <a:cxnLst>
              <a:cxn ang="T6">
                <a:pos x="T0" y="T1"/>
              </a:cxn>
              <a:cxn ang="T7">
                <a:pos x="T2" y="T3"/>
              </a:cxn>
              <a:cxn ang="T8">
                <a:pos x="T4" y="T5"/>
              </a:cxn>
            </a:cxnLst>
            <a:rect l="T9" t="T10" r="T11" b="T12"/>
            <a:pathLst>
              <a:path w="1632" h="882">
                <a:moveTo>
                  <a:pt x="1632" y="0"/>
                </a:moveTo>
                <a:lnTo>
                  <a:pt x="1632" y="882"/>
                </a:lnTo>
                <a:lnTo>
                  <a:pt x="0" y="882"/>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
        <p:nvSpPr>
          <p:cNvPr id="44" name="Freeform 40"/>
          <p:cNvSpPr>
            <a:spLocks/>
          </p:cNvSpPr>
          <p:nvPr/>
        </p:nvSpPr>
        <p:spPr bwMode="auto">
          <a:xfrm>
            <a:off x="3781425" y="1873808"/>
            <a:ext cx="3305175" cy="831291"/>
          </a:xfrm>
          <a:custGeom>
            <a:avLst/>
            <a:gdLst>
              <a:gd name="T0" fmla="*/ 0 w 2046"/>
              <a:gd name="T1" fmla="*/ 2147483647 h 840"/>
              <a:gd name="T2" fmla="*/ 2147483647 w 2046"/>
              <a:gd name="T3" fmla="*/ 2147483647 h 840"/>
              <a:gd name="T4" fmla="*/ 2147483647 w 2046"/>
              <a:gd name="T5" fmla="*/ 0 h 840"/>
              <a:gd name="T6" fmla="*/ 2147483647 w 2046"/>
              <a:gd name="T7" fmla="*/ 0 h 840"/>
              <a:gd name="T8" fmla="*/ 0 60000 65536"/>
              <a:gd name="T9" fmla="*/ 0 60000 65536"/>
              <a:gd name="T10" fmla="*/ 0 60000 65536"/>
              <a:gd name="T11" fmla="*/ 0 60000 65536"/>
              <a:gd name="T12" fmla="*/ 0 w 2046"/>
              <a:gd name="T13" fmla="*/ 0 h 840"/>
              <a:gd name="T14" fmla="*/ 2046 w 2046"/>
              <a:gd name="T15" fmla="*/ 840 h 840"/>
            </a:gdLst>
            <a:ahLst/>
            <a:cxnLst>
              <a:cxn ang="T8">
                <a:pos x="T0" y="T1"/>
              </a:cxn>
              <a:cxn ang="T9">
                <a:pos x="T2" y="T3"/>
              </a:cxn>
              <a:cxn ang="T10">
                <a:pos x="T4" y="T5"/>
              </a:cxn>
              <a:cxn ang="T11">
                <a:pos x="T6" y="T7"/>
              </a:cxn>
            </a:cxnLst>
            <a:rect l="T12" t="T13" r="T14" b="T15"/>
            <a:pathLst>
              <a:path w="2046" h="840">
                <a:moveTo>
                  <a:pt x="0" y="840"/>
                </a:moveTo>
                <a:lnTo>
                  <a:pt x="1722" y="840"/>
                </a:lnTo>
                <a:lnTo>
                  <a:pt x="1722" y="0"/>
                </a:lnTo>
                <a:lnTo>
                  <a:pt x="2046" y="0"/>
                </a:lnTo>
              </a:path>
            </a:pathLst>
          </a:custGeom>
          <a:noFill/>
          <a:ln w="28575"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
        <p:nvSpPr>
          <p:cNvPr id="45" name="Freeform 41"/>
          <p:cNvSpPr>
            <a:spLocks/>
          </p:cNvSpPr>
          <p:nvPr/>
        </p:nvSpPr>
        <p:spPr bwMode="auto">
          <a:xfrm>
            <a:off x="3790950" y="2705100"/>
            <a:ext cx="2724150" cy="3019425"/>
          </a:xfrm>
          <a:custGeom>
            <a:avLst/>
            <a:gdLst>
              <a:gd name="T0" fmla="*/ 2147483647 w 1698"/>
              <a:gd name="T1" fmla="*/ 0 h 1902"/>
              <a:gd name="T2" fmla="*/ 2147483647 w 1698"/>
              <a:gd name="T3" fmla="*/ 2147483647 h 1902"/>
              <a:gd name="T4" fmla="*/ 0 w 1698"/>
              <a:gd name="T5" fmla="*/ 2147483647 h 1902"/>
              <a:gd name="T6" fmla="*/ 0 60000 65536"/>
              <a:gd name="T7" fmla="*/ 0 60000 65536"/>
              <a:gd name="T8" fmla="*/ 0 60000 65536"/>
              <a:gd name="T9" fmla="*/ 0 w 1698"/>
              <a:gd name="T10" fmla="*/ 0 h 1902"/>
              <a:gd name="T11" fmla="*/ 1698 w 1698"/>
              <a:gd name="T12" fmla="*/ 1902 h 1902"/>
            </a:gdLst>
            <a:ahLst/>
            <a:cxnLst>
              <a:cxn ang="T6">
                <a:pos x="T0" y="T1"/>
              </a:cxn>
              <a:cxn ang="T7">
                <a:pos x="T2" y="T3"/>
              </a:cxn>
              <a:cxn ang="T8">
                <a:pos x="T4" y="T5"/>
              </a:cxn>
            </a:cxnLst>
            <a:rect l="T9" t="T10" r="T11" b="T12"/>
            <a:pathLst>
              <a:path w="1698" h="1902">
                <a:moveTo>
                  <a:pt x="1698" y="0"/>
                </a:moveTo>
                <a:lnTo>
                  <a:pt x="1698" y="1902"/>
                </a:lnTo>
                <a:lnTo>
                  <a:pt x="0" y="1902"/>
                </a:lnTo>
              </a:path>
            </a:pathLst>
          </a:custGeom>
          <a:noFill/>
          <a:ln w="28575"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
        <p:nvSpPr>
          <p:cNvPr id="46" name="Line 42"/>
          <p:cNvSpPr>
            <a:spLocks noChangeShapeType="1"/>
          </p:cNvSpPr>
          <p:nvPr/>
        </p:nvSpPr>
        <p:spPr bwMode="auto">
          <a:xfrm flipH="1">
            <a:off x="3771900" y="4314825"/>
            <a:ext cx="2743200"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spTree>
    <p:extLst>
      <p:ext uri="{BB962C8B-B14F-4D97-AF65-F5344CB8AC3E}">
        <p14:creationId xmlns:p14="http://schemas.microsoft.com/office/powerpoint/2010/main" val="3444918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20</a:t>
            </a:fld>
            <a:endParaRPr lang="sv-SE"/>
          </a:p>
        </p:txBody>
      </p:sp>
      <p:sp>
        <p:nvSpPr>
          <p:cNvPr id="4" name="Title 1"/>
          <p:cNvSpPr txBox="1">
            <a:spLocks/>
          </p:cNvSpPr>
          <p:nvPr/>
        </p:nvSpPr>
        <p:spPr>
          <a:xfrm>
            <a:off x="467544" y="107958"/>
            <a:ext cx="8229600" cy="901116"/>
          </a:xfrm>
          <a:prstGeom prst="rect">
            <a:avLst/>
          </a:prstGeom>
        </p:spPr>
        <p:txBody>
          <a:bodyPr>
            <a:normAutofit fontScale="97500"/>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Collector - Transfer info</a:t>
            </a:r>
            <a:br>
              <a:rPr lang="sv-SE" kern="0" dirty="0" smtClean="0"/>
            </a:br>
            <a:r>
              <a:rPr lang="sv-SE" sz="2700" kern="0" dirty="0" smtClean="0"/>
              <a:t>Where data could be found if error/warning</a:t>
            </a:r>
            <a:endParaRPr lang="sv-SE" kern="0" dirty="0"/>
          </a:p>
        </p:txBody>
      </p:sp>
      <p:sp>
        <p:nvSpPr>
          <p:cNvPr id="5" name="Content Placeholder 3"/>
          <p:cNvSpPr txBox="1">
            <a:spLocks/>
          </p:cNvSpPr>
          <p:nvPr/>
        </p:nvSpPr>
        <p:spPr>
          <a:xfrm>
            <a:off x="94877" y="1089756"/>
            <a:ext cx="9049123" cy="5047536"/>
          </a:xfrm>
          <a:prstGeom prst="rect">
            <a:avLst/>
          </a:prstGeom>
          <a:noFill/>
        </p:spPr>
        <p:txBody>
          <a:bodyPr wrap="square" rtlCol="0">
            <a:spAutoFit/>
          </a:bodyPr>
          <a:lst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0" indent="0">
              <a:buNone/>
            </a:pPr>
            <a:r>
              <a:rPr lang="en-US" sz="1400" b="1" u="sng" kern="0" dirty="0" smtClean="0"/>
              <a:t>Rejected</a:t>
            </a:r>
            <a:r>
              <a:rPr lang="en-US" sz="1400" b="1" kern="0" dirty="0" smtClean="0"/>
              <a:t> – C:\eFACTS\Collector\Rejected</a:t>
            </a:r>
          </a:p>
          <a:p>
            <a:r>
              <a:rPr lang="en-US" sz="1400" kern="0" dirty="0" smtClean="0"/>
              <a:t>Unknown Traffic – The GUID of the CAN traffic recording is not in our list of known storage groups</a:t>
            </a:r>
            <a:endParaRPr lang="sv-SE" sz="1400" kern="0" dirty="0" smtClean="0"/>
          </a:p>
          <a:p>
            <a:r>
              <a:rPr lang="en-US" sz="1400" kern="0" dirty="0" smtClean="0"/>
              <a:t>Unknown Storage Group– The GUID of the storage group is not in our list of known storage groups</a:t>
            </a:r>
            <a:endParaRPr lang="sv-SE" sz="1400" kern="0" dirty="0" smtClean="0"/>
          </a:p>
          <a:p>
            <a:r>
              <a:rPr lang="en-US" sz="1400" kern="0" dirty="0" smtClean="0"/>
              <a:t>Event Files Mismatch – The number of different files does not match the number of events in the measurement </a:t>
            </a:r>
          </a:p>
          <a:p>
            <a:r>
              <a:rPr lang="en-US" sz="1400" kern="0" dirty="0" smtClean="0"/>
              <a:t>Event file size error – The files size for the events are incorrect</a:t>
            </a:r>
          </a:p>
          <a:p>
            <a:r>
              <a:rPr lang="en-US" sz="1400" kern="0" dirty="0" smtClean="0"/>
              <a:t>No Uploads – The measurement was not recognized</a:t>
            </a:r>
          </a:p>
          <a:p>
            <a:r>
              <a:rPr lang="en-US" sz="1400" kern="0" dirty="0" smtClean="0"/>
              <a:t>Cannot extract split ZIP file – The MEA-package is split into several zip-files</a:t>
            </a:r>
          </a:p>
          <a:p>
            <a:pPr marL="0" indent="0">
              <a:buNone/>
            </a:pPr>
            <a:r>
              <a:rPr lang="sv-SE" sz="1400" b="1" u="sng" kern="0" dirty="0"/>
              <a:t>Deleted</a:t>
            </a:r>
            <a:r>
              <a:rPr lang="sv-SE" sz="1400" b="1" kern="0" dirty="0"/>
              <a:t> – Can only be restored from USB stick</a:t>
            </a:r>
          </a:p>
          <a:p>
            <a:r>
              <a:rPr lang="en-US" sz="1400" kern="0" dirty="0"/>
              <a:t>Copy Detected – A copy of the CAN traffic already exists in the database</a:t>
            </a:r>
          </a:p>
          <a:p>
            <a:r>
              <a:rPr lang="en-US" sz="1400" kern="0" dirty="0"/>
              <a:t>SG Copy Detected – A copy of the signal recording already exists in the database </a:t>
            </a:r>
          </a:p>
          <a:p>
            <a:pPr marL="0" indent="0">
              <a:buNone/>
            </a:pPr>
            <a:r>
              <a:rPr lang="en-US" sz="1400" b="1" u="sng" kern="0" dirty="0" smtClean="0"/>
              <a:t>Skipped</a:t>
            </a:r>
            <a:r>
              <a:rPr lang="en-US" sz="1400" b="1" kern="0" dirty="0" smtClean="0"/>
              <a:t>  – C:\MeasData</a:t>
            </a:r>
            <a:endParaRPr lang="sv-SE" sz="1400" kern="0" dirty="0" smtClean="0"/>
          </a:p>
          <a:p>
            <a:r>
              <a:rPr lang="en-US" sz="1400" kern="0" dirty="0" smtClean="0"/>
              <a:t>Ftp Upload Error– The FTP upload was unsuccessful</a:t>
            </a:r>
            <a:endParaRPr lang="sv-SE" sz="1400" kern="0" dirty="0" smtClean="0"/>
          </a:p>
          <a:p>
            <a:r>
              <a:rPr lang="en-US" sz="1400" kern="0" dirty="0" smtClean="0"/>
              <a:t>Database Error – Data could not be written to database </a:t>
            </a:r>
            <a:endParaRPr lang="sv-SE" sz="1400" kern="0" dirty="0" smtClean="0"/>
          </a:p>
          <a:p>
            <a:r>
              <a:rPr lang="en-US" sz="1400" kern="0" dirty="0" smtClean="0"/>
              <a:t>No Vehicle To Logger Binding – No binding could be found for the measurement</a:t>
            </a:r>
            <a:endParaRPr lang="sv-SE" sz="1400" kern="0" dirty="0" smtClean="0"/>
          </a:p>
          <a:p>
            <a:r>
              <a:rPr lang="en-US" sz="1400" kern="0" dirty="0" smtClean="0"/>
              <a:t>Invalid Vehicle To Logger Binding – The transfer was aborted by user, due to incorrect binding</a:t>
            </a:r>
            <a:endParaRPr lang="sv-SE" sz="1400" kern="0" dirty="0" smtClean="0"/>
          </a:p>
          <a:p>
            <a:r>
              <a:rPr lang="en-US" sz="1400" kern="0" dirty="0" smtClean="0"/>
              <a:t>Unknown Error – Unknown error during transfer (i.e. file read error or network error)</a:t>
            </a:r>
            <a:endParaRPr lang="sv-SE" sz="1400" kern="0" dirty="0" smtClean="0"/>
          </a:p>
        </p:txBody>
      </p:sp>
    </p:spTree>
    <p:extLst>
      <p:ext uri="{BB962C8B-B14F-4D97-AF65-F5344CB8AC3E}">
        <p14:creationId xmlns:p14="http://schemas.microsoft.com/office/powerpoint/2010/main" val="41045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847170"/>
            <a:ext cx="8393112" cy="1143000"/>
          </a:xfrm>
        </p:spPr>
        <p:txBody>
          <a:bodyPr/>
          <a:lstStyle/>
          <a:p>
            <a:r>
              <a:rPr lang="sv-SE" dirty="0" smtClean="0"/>
              <a:t>eFACTS Refiner – Test Leader analysis</a:t>
            </a:r>
            <a:endParaRPr lang="sv-SE" dirty="0"/>
          </a:p>
        </p:txBody>
      </p:sp>
      <p:sp>
        <p:nvSpPr>
          <p:cNvPr id="4" name="Footer Placeholder 3"/>
          <p:cNvSpPr>
            <a:spLocks noGrp="1"/>
          </p:cNvSpPr>
          <p:nvPr>
            <p:ph type="ftr" sz="quarter" idx="10"/>
          </p:nvPr>
        </p:nvSpPr>
        <p:spPr/>
        <p:txBody>
          <a:bodyPr/>
          <a:lstStyle/>
          <a:p>
            <a:pPr>
              <a:defRPr/>
            </a:pPr>
            <a:r>
              <a:rPr lang="sv-SE" smtClean="0">
                <a:solidFill>
                  <a:srgbClr val="000000"/>
                </a:solidFill>
              </a:rPr>
              <a:t>Volvo GTT Jean-Philippe Abeillon, Martin Svennungsson</a:t>
            </a:r>
            <a:endParaRPr lang="sv-SE">
              <a:solidFill>
                <a:srgbClr val="000000"/>
              </a:solidFill>
            </a:endParaRPr>
          </a:p>
        </p:txBody>
      </p:sp>
      <p:sp>
        <p:nvSpPr>
          <p:cNvPr id="5" name="Slide Number Placeholder 4"/>
          <p:cNvSpPr>
            <a:spLocks noGrp="1"/>
          </p:cNvSpPr>
          <p:nvPr>
            <p:ph type="sldNum" sz="quarter" idx="11"/>
          </p:nvPr>
        </p:nvSpPr>
        <p:spPr/>
        <p:txBody>
          <a:bodyPr/>
          <a:lstStyle/>
          <a:p>
            <a:pPr>
              <a:defRPr/>
            </a:pPr>
            <a:fld id="{96114C7D-4400-4D33-A251-67670C06CF98}" type="slidenum">
              <a:rPr lang="sv-SE" smtClean="0">
                <a:solidFill>
                  <a:srgbClr val="000000"/>
                </a:solidFill>
              </a:rPr>
              <a:pPr>
                <a:defRPr/>
              </a:pPr>
              <a:t>21</a:t>
            </a:fld>
            <a:endParaRPr lang="sv-SE">
              <a:solidFill>
                <a:srgbClr val="000000"/>
              </a:solidFill>
            </a:endParaRPr>
          </a:p>
        </p:txBody>
      </p:sp>
    </p:spTree>
    <p:extLst>
      <p:ext uri="{BB962C8B-B14F-4D97-AF65-F5344CB8AC3E}">
        <p14:creationId xmlns:p14="http://schemas.microsoft.com/office/powerpoint/2010/main" val="426693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22</a:t>
            </a:fld>
            <a:endParaRPr lang="sv-SE" sz="1000" smtClean="0"/>
          </a:p>
        </p:txBody>
      </p:sp>
      <p:sp>
        <p:nvSpPr>
          <p:cNvPr id="59396" name="Title 1"/>
          <p:cNvSpPr>
            <a:spLocks noGrp="1"/>
          </p:cNvSpPr>
          <p:nvPr>
            <p:ph type="title" idx="4294967295"/>
          </p:nvPr>
        </p:nvSpPr>
        <p:spPr>
          <a:xfrm>
            <a:off x="148855" y="368485"/>
            <a:ext cx="6479253" cy="1143000"/>
          </a:xfrm>
        </p:spPr>
        <p:txBody>
          <a:bodyPr/>
          <a:lstStyle/>
          <a:p>
            <a:r>
              <a:rPr lang="sv-SE" dirty="0" smtClean="0"/>
              <a:t>eFACTS Data Refiner</a:t>
            </a:r>
            <a:endParaRPr lang="en-US" dirty="0" smtClean="0"/>
          </a:p>
        </p:txBody>
      </p:sp>
      <p:sp>
        <p:nvSpPr>
          <p:cNvPr id="59397" name="Content Placeholder 2"/>
          <p:cNvSpPr>
            <a:spLocks noGrp="1"/>
          </p:cNvSpPr>
          <p:nvPr>
            <p:ph idx="4294967295"/>
          </p:nvPr>
        </p:nvSpPr>
        <p:spPr>
          <a:xfrm>
            <a:off x="308344" y="999460"/>
            <a:ext cx="4591162" cy="4782775"/>
          </a:xfrm>
        </p:spPr>
        <p:txBody>
          <a:bodyPr/>
          <a:lstStyle/>
          <a:p>
            <a:endParaRPr lang="sv-SE" dirty="0" smtClean="0"/>
          </a:p>
          <a:p>
            <a:r>
              <a:rPr lang="sv-SE" dirty="0" smtClean="0"/>
              <a:t>Credentials needed:</a:t>
            </a:r>
            <a:br>
              <a:rPr lang="sv-SE" dirty="0" smtClean="0"/>
            </a:br>
            <a:r>
              <a:rPr lang="sv-SE" dirty="0" smtClean="0"/>
              <a:t>if no access, enter your ID and </a:t>
            </a:r>
            <a:br>
              <a:rPr lang="sv-SE" dirty="0" smtClean="0"/>
            </a:br>
            <a:r>
              <a:rPr lang="sv-SE" dirty="0" smtClean="0"/>
              <a:t>Outlook password then click on the</a:t>
            </a:r>
            <a:br>
              <a:rPr lang="sv-SE" dirty="0" smtClean="0"/>
            </a:br>
            <a:r>
              <a:rPr lang="sv-SE" dirty="0" smtClean="0"/>
              <a:t> request access link (</a:t>
            </a:r>
            <a:r>
              <a:rPr lang="sv-SE" u="sng" dirty="0" smtClean="0">
                <a:solidFill>
                  <a:srgbClr val="0070C0"/>
                </a:solidFill>
              </a:rPr>
              <a:t>here)</a:t>
            </a:r>
            <a:r>
              <a:rPr lang="sv-SE" dirty="0" smtClean="0"/>
              <a:t/>
            </a:r>
            <a:br>
              <a:rPr lang="sv-SE" dirty="0" smtClean="0"/>
            </a:br>
            <a:r>
              <a:rPr lang="sv-SE" dirty="0" smtClean="0"/>
              <a:t/>
            </a:r>
            <a:br>
              <a:rPr lang="sv-SE" dirty="0" smtClean="0"/>
            </a:br>
            <a:r>
              <a:rPr lang="sv-SE" dirty="0" smtClean="0"/>
              <a:t>/!\ Training required before access</a:t>
            </a:r>
            <a:br>
              <a:rPr lang="sv-SE" dirty="0" smtClean="0"/>
            </a:br>
            <a:r>
              <a:rPr lang="sv-SE" dirty="0" smtClean="0"/>
              <a:t>is granted /!\</a:t>
            </a:r>
          </a:p>
          <a:p>
            <a:endParaRPr lang="sv-SE" dirty="0" smtClean="0"/>
          </a:p>
          <a:p>
            <a:r>
              <a:rPr lang="sv-SE" dirty="0" smtClean="0"/>
              <a:t>When access is granted, an </a:t>
            </a:r>
            <a:br>
              <a:rPr lang="sv-SE" dirty="0" smtClean="0"/>
            </a:br>
            <a:r>
              <a:rPr lang="sv-SE" dirty="0" smtClean="0"/>
              <a:t>information window appears that</a:t>
            </a:r>
            <a:br>
              <a:rPr lang="sv-SE" dirty="0" smtClean="0"/>
            </a:br>
            <a:r>
              <a:rPr lang="sv-SE" dirty="0" smtClean="0"/>
              <a:t>displays new functional features </a:t>
            </a:r>
            <a:br>
              <a:rPr lang="sv-SE" dirty="0" smtClean="0"/>
            </a:br>
            <a:r>
              <a:rPr lang="sv-SE" dirty="0" smtClean="0"/>
              <a:t/>
            </a:r>
            <a:br>
              <a:rPr lang="sv-SE" dirty="0" smtClean="0"/>
            </a:br>
            <a:r>
              <a:rPr lang="sv-SE" dirty="0" smtClean="0"/>
              <a:t>Click </a:t>
            </a:r>
            <a:r>
              <a:rPr lang="sv-SE" b="1" i="1" dirty="0" smtClean="0"/>
              <a:t>Close</a:t>
            </a:r>
            <a:r>
              <a:rPr lang="sv-SE" dirty="0" smtClean="0"/>
              <a:t> to continue</a:t>
            </a:r>
            <a:endParaRPr lang="sv-SE" dirty="0"/>
          </a:p>
          <a:p>
            <a:endParaRPr lang="sv-SE" dirty="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4198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769"/>
          <a:stretch/>
        </p:blipFill>
        <p:spPr bwMode="auto">
          <a:xfrm>
            <a:off x="6432699" y="350874"/>
            <a:ext cx="2114882" cy="48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506" y="1682161"/>
            <a:ext cx="35623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7618950" y="3048887"/>
            <a:ext cx="494911" cy="24454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cxnSp>
        <p:nvCxnSpPr>
          <p:cNvPr id="4" name="Straight Arrow Connector 3"/>
          <p:cNvCxnSpPr/>
          <p:nvPr/>
        </p:nvCxnSpPr>
        <p:spPr bwMode="auto">
          <a:xfrm>
            <a:off x="3657600" y="2548936"/>
            <a:ext cx="3961350" cy="6691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40854"/>
            <a:ext cx="42291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608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23</a:t>
            </a:fld>
            <a:endParaRPr lang="sv-SE" sz="1000" smtClean="0"/>
          </a:p>
        </p:txBody>
      </p:sp>
      <p:sp>
        <p:nvSpPr>
          <p:cNvPr id="59396" name="Title 1"/>
          <p:cNvSpPr>
            <a:spLocks noGrp="1"/>
          </p:cNvSpPr>
          <p:nvPr>
            <p:ph type="title" idx="4294967295"/>
          </p:nvPr>
        </p:nvSpPr>
        <p:spPr>
          <a:xfrm>
            <a:off x="276889" y="276225"/>
            <a:ext cx="8399722" cy="1143000"/>
          </a:xfrm>
        </p:spPr>
        <p:txBody>
          <a:bodyPr/>
          <a:lstStyle/>
          <a:p>
            <a:r>
              <a:rPr lang="sv-SE" dirty="0" smtClean="0"/>
              <a:t>eFACTS Data Refiner – Definitions</a:t>
            </a:r>
            <a:endParaRPr lang="en-US" dirty="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grpSp>
        <p:nvGrpSpPr>
          <p:cNvPr id="3" name="Group 2"/>
          <p:cNvGrpSpPr/>
          <p:nvPr/>
        </p:nvGrpSpPr>
        <p:grpSpPr>
          <a:xfrm>
            <a:off x="361950" y="3448050"/>
            <a:ext cx="8229600" cy="2066925"/>
            <a:chOff x="361950" y="3448050"/>
            <a:chExt cx="8229600" cy="2066925"/>
          </a:xfrm>
        </p:grpSpPr>
        <p:sp>
          <p:nvSpPr>
            <p:cNvPr id="8" name="Rectangle 2"/>
            <p:cNvSpPr>
              <a:spLocks noChangeArrowheads="1"/>
            </p:cNvSpPr>
            <p:nvPr/>
          </p:nvSpPr>
          <p:spPr bwMode="auto">
            <a:xfrm>
              <a:off x="361950" y="3448050"/>
              <a:ext cx="8229600" cy="2066925"/>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US"/>
            </a:p>
          </p:txBody>
        </p:sp>
        <p:sp>
          <p:nvSpPr>
            <p:cNvPr id="10" name="Text Box 7"/>
            <p:cNvSpPr txBox="1">
              <a:spLocks noChangeArrowheads="1"/>
            </p:cNvSpPr>
            <p:nvPr/>
          </p:nvSpPr>
          <p:spPr bwMode="auto">
            <a:xfrm>
              <a:off x="2052638" y="3841750"/>
              <a:ext cx="50609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buFontTx/>
                <a:buChar char="•"/>
              </a:pPr>
              <a:r>
                <a:rPr lang="sv-SE" sz="1600" dirty="0"/>
                <a:t> An </a:t>
              </a:r>
              <a:r>
                <a:rPr lang="sv-SE" sz="1600" i="1" dirty="0"/>
                <a:t>Event </a:t>
              </a:r>
              <a:r>
                <a:rPr lang="sv-SE" sz="1600" dirty="0"/>
                <a:t>consists of </a:t>
              </a:r>
              <a:r>
                <a:rPr lang="sv-SE" sz="1600" u="sng" dirty="0"/>
                <a:t>one</a:t>
              </a:r>
              <a:r>
                <a:rPr lang="sv-SE" sz="1600" dirty="0"/>
                <a:t> trigger start/stop activation.</a:t>
              </a:r>
            </a:p>
            <a:p>
              <a:pPr eaLnBrk="1" hangingPunct="1">
                <a:buFontTx/>
                <a:buChar char="•"/>
              </a:pPr>
              <a:r>
                <a:rPr lang="sv-SE" sz="1600" dirty="0"/>
                <a:t> Every time the button is pressed an </a:t>
              </a:r>
              <a:r>
                <a:rPr lang="sv-SE" sz="1600" i="1" dirty="0"/>
                <a:t>Event </a:t>
              </a:r>
              <a:r>
                <a:rPr lang="sv-SE" sz="1600" dirty="0"/>
                <a:t>is started.</a:t>
              </a:r>
              <a:endParaRPr lang="sv-SE" sz="1600" i="1" dirty="0"/>
            </a:p>
          </p:txBody>
        </p:sp>
        <p:sp>
          <p:nvSpPr>
            <p:cNvPr id="12" name="Text Box 6"/>
            <p:cNvSpPr txBox="1">
              <a:spLocks noChangeArrowheads="1"/>
            </p:cNvSpPr>
            <p:nvPr/>
          </p:nvSpPr>
          <p:spPr bwMode="auto">
            <a:xfrm>
              <a:off x="376238" y="3506788"/>
              <a:ext cx="1731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800" b="1" i="1" dirty="0">
                  <a:solidFill>
                    <a:srgbClr val="003399"/>
                  </a:solidFill>
                </a:rPr>
                <a:t>Event</a:t>
              </a:r>
            </a:p>
          </p:txBody>
        </p:sp>
      </p:grpSp>
      <p:grpSp>
        <p:nvGrpSpPr>
          <p:cNvPr id="2" name="Group 1"/>
          <p:cNvGrpSpPr/>
          <p:nvPr/>
        </p:nvGrpSpPr>
        <p:grpSpPr>
          <a:xfrm>
            <a:off x="361950" y="847725"/>
            <a:ext cx="8229600" cy="2066925"/>
            <a:chOff x="361950" y="847725"/>
            <a:chExt cx="8229600" cy="2066925"/>
          </a:xfrm>
        </p:grpSpPr>
        <p:sp>
          <p:nvSpPr>
            <p:cNvPr id="9" name="Rectangle 3"/>
            <p:cNvSpPr>
              <a:spLocks noChangeArrowheads="1"/>
            </p:cNvSpPr>
            <p:nvPr/>
          </p:nvSpPr>
          <p:spPr bwMode="auto">
            <a:xfrm>
              <a:off x="361950" y="847725"/>
              <a:ext cx="8229600" cy="2066925"/>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US"/>
            </a:p>
          </p:txBody>
        </p:sp>
        <p:sp>
          <p:nvSpPr>
            <p:cNvPr id="11" name="Text Box 4"/>
            <p:cNvSpPr txBox="1">
              <a:spLocks noChangeArrowheads="1"/>
            </p:cNvSpPr>
            <p:nvPr/>
          </p:nvSpPr>
          <p:spPr bwMode="auto">
            <a:xfrm>
              <a:off x="366713" y="868363"/>
              <a:ext cx="1731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800" b="1" i="1" dirty="0">
                  <a:solidFill>
                    <a:srgbClr val="003399"/>
                  </a:solidFill>
                </a:rPr>
                <a:t>Measurement</a:t>
              </a:r>
              <a:endParaRPr lang="sv-SE" sz="1800" b="1" dirty="0">
                <a:solidFill>
                  <a:srgbClr val="003399"/>
                </a:solidFill>
              </a:endParaRPr>
            </a:p>
          </p:txBody>
        </p:sp>
        <p:sp>
          <p:nvSpPr>
            <p:cNvPr id="13" name="Text Box 5"/>
            <p:cNvSpPr txBox="1">
              <a:spLocks noChangeArrowheads="1"/>
            </p:cNvSpPr>
            <p:nvPr/>
          </p:nvSpPr>
          <p:spPr bwMode="auto">
            <a:xfrm>
              <a:off x="2005013" y="1260475"/>
              <a:ext cx="5948362"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buFontTx/>
                <a:buChar char="•"/>
              </a:pPr>
              <a:r>
                <a:rPr lang="sv-SE" sz="1600" dirty="0"/>
                <a:t> A measurement starts automatically when the system starts.</a:t>
              </a:r>
            </a:p>
            <a:p>
              <a:pPr eaLnBrk="1" hangingPunct="1">
                <a:buFontTx/>
                <a:buChar char="•"/>
              </a:pPr>
              <a:r>
                <a:rPr lang="sv-SE" sz="1600" dirty="0"/>
                <a:t> A measurement consists of one or several </a:t>
              </a:r>
              <a:r>
                <a:rPr lang="sv-SE" sz="1600" i="1" dirty="0"/>
                <a:t>”Events”.</a:t>
              </a:r>
            </a:p>
            <a:p>
              <a:pPr eaLnBrk="1" hangingPunct="1">
                <a:buFontTx/>
                <a:buChar char="•"/>
              </a:pPr>
              <a:r>
                <a:rPr lang="sv-SE" sz="1600" i="1" dirty="0"/>
                <a:t> </a:t>
              </a:r>
              <a:r>
                <a:rPr lang="sv-SE" sz="1600" dirty="0"/>
                <a:t>A saved measurement is represented in the logger by 2 files, </a:t>
              </a:r>
            </a:p>
            <a:p>
              <a:pPr eaLnBrk="1" hangingPunct="1"/>
              <a:r>
                <a:rPr lang="sv-SE" sz="1600" dirty="0"/>
                <a:t>  MEA_xxx.zip  </a:t>
              </a:r>
              <a:r>
                <a:rPr lang="sv-SE" sz="1600" dirty="0" smtClean="0"/>
                <a:t>and </a:t>
              </a:r>
              <a:r>
                <a:rPr lang="sv-SE" sz="1600" dirty="0"/>
                <a:t>LOG_xxx.zip. (xxx=sequential number)</a:t>
              </a:r>
              <a:endParaRPr lang="sv-SE" sz="1600" i="1" dirty="0"/>
            </a:p>
          </p:txBody>
        </p:sp>
      </p:grpSp>
    </p:spTree>
    <p:extLst>
      <p:ext uri="{BB962C8B-B14F-4D97-AF65-F5344CB8AC3E}">
        <p14:creationId xmlns:p14="http://schemas.microsoft.com/office/powerpoint/2010/main" val="1172412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24</a:t>
            </a:fld>
            <a:endParaRPr lang="sv-SE" sz="1000" smtClean="0"/>
          </a:p>
        </p:txBody>
      </p:sp>
      <p:sp>
        <p:nvSpPr>
          <p:cNvPr id="59396" name="Title 1"/>
          <p:cNvSpPr>
            <a:spLocks noGrp="1"/>
          </p:cNvSpPr>
          <p:nvPr>
            <p:ph type="title" idx="4294967295"/>
          </p:nvPr>
        </p:nvSpPr>
        <p:spPr>
          <a:xfrm>
            <a:off x="276889" y="276225"/>
            <a:ext cx="8399722" cy="1143000"/>
          </a:xfrm>
        </p:spPr>
        <p:txBody>
          <a:bodyPr/>
          <a:lstStyle/>
          <a:p>
            <a:r>
              <a:rPr lang="sv-SE" dirty="0" smtClean="0"/>
              <a:t>eFACTS Data Refiner – Definitions</a:t>
            </a:r>
            <a:endParaRPr lang="en-US" dirty="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
        <p:nvSpPr>
          <p:cNvPr id="14" name="Content Placeholder 2"/>
          <p:cNvSpPr txBox="1">
            <a:spLocks/>
          </p:cNvSpPr>
          <p:nvPr/>
        </p:nvSpPr>
        <p:spPr bwMode="auto">
          <a:xfrm>
            <a:off x="308344" y="780385"/>
            <a:ext cx="8569842" cy="533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r>
              <a:rPr lang="sv-SE" dirty="0" smtClean="0"/>
              <a:t>An event status can be :</a:t>
            </a:r>
            <a:br>
              <a:rPr lang="sv-SE" dirty="0" smtClean="0"/>
            </a:br>
            <a:r>
              <a:rPr lang="sv-SE" dirty="0" smtClean="0"/>
              <a:t>- </a:t>
            </a:r>
            <a:r>
              <a:rPr lang="sv-SE" sz="1800" dirty="0" smtClean="0"/>
              <a:t>New / Unfinished</a:t>
            </a:r>
            <a:br>
              <a:rPr lang="sv-SE" sz="1800" dirty="0" smtClean="0"/>
            </a:br>
            <a:r>
              <a:rPr lang="sv-SE" sz="1800" dirty="0" smtClean="0"/>
              <a:t>- </a:t>
            </a:r>
            <a:r>
              <a:rPr lang="sv-SE" sz="1800" dirty="0" smtClean="0">
                <a:solidFill>
                  <a:srgbClr val="FF0000"/>
                </a:solidFill>
              </a:rPr>
              <a:t>Discarded</a:t>
            </a:r>
            <a:br>
              <a:rPr lang="sv-SE" sz="1800" dirty="0" smtClean="0">
                <a:solidFill>
                  <a:srgbClr val="FF0000"/>
                </a:solidFill>
              </a:rPr>
            </a:br>
            <a:r>
              <a:rPr lang="sv-SE" sz="1800" dirty="0" smtClean="0">
                <a:solidFill>
                  <a:srgbClr val="FFC000"/>
                </a:solidFill>
              </a:rPr>
              <a:t>- Check-in Pending</a:t>
            </a:r>
            <a:r>
              <a:rPr lang="sv-SE" sz="1800" dirty="0" smtClean="0"/>
              <a:t/>
            </a:r>
            <a:br>
              <a:rPr lang="sv-SE" sz="1800" dirty="0" smtClean="0"/>
            </a:br>
            <a:r>
              <a:rPr lang="sv-SE" sz="1800" dirty="0" smtClean="0">
                <a:solidFill>
                  <a:srgbClr val="00B050"/>
                </a:solidFill>
              </a:rPr>
              <a:t>-</a:t>
            </a:r>
            <a:r>
              <a:rPr lang="sv-SE" sz="1800" dirty="0" smtClean="0"/>
              <a:t> </a:t>
            </a:r>
            <a:r>
              <a:rPr lang="sv-SE" sz="1800" dirty="0" smtClean="0">
                <a:solidFill>
                  <a:srgbClr val="00B050"/>
                </a:solidFill>
              </a:rPr>
              <a:t>Checked-in</a:t>
            </a:r>
            <a:br>
              <a:rPr lang="sv-SE" sz="1800" dirty="0" smtClean="0">
                <a:solidFill>
                  <a:srgbClr val="00B050"/>
                </a:solidFill>
              </a:rPr>
            </a:br>
            <a:r>
              <a:rPr lang="sv-SE" sz="1800" dirty="0" smtClean="0"/>
              <a:t>- Loaded from database</a:t>
            </a:r>
            <a:r>
              <a:rPr lang="sv-SE" sz="1800" dirty="0" smtClean="0">
                <a:solidFill>
                  <a:srgbClr val="00B050"/>
                </a:solidFill>
              </a:rPr>
              <a:t> </a:t>
            </a:r>
            <a:endParaRPr lang="sv-SE" sz="1800" dirty="0"/>
          </a:p>
          <a:p>
            <a:r>
              <a:rPr lang="sv-SE" dirty="0" smtClean="0"/>
              <a:t>New / Unfinished: </a:t>
            </a:r>
            <a:r>
              <a:rPr lang="sv-SE" sz="1800" dirty="0" smtClean="0"/>
              <a:t>Needs to be handled by the TL/TE, will be deleted after 30 days, from when the event was logged in the vehicle.</a:t>
            </a:r>
          </a:p>
          <a:p>
            <a:r>
              <a:rPr lang="sv-SE" dirty="0" smtClean="0">
                <a:solidFill>
                  <a:srgbClr val="FF0000"/>
                </a:solidFill>
              </a:rPr>
              <a:t>Discarded</a:t>
            </a:r>
            <a:r>
              <a:rPr lang="sv-SE" dirty="0" smtClean="0"/>
              <a:t>: </a:t>
            </a:r>
            <a:br>
              <a:rPr lang="sv-SE" dirty="0" smtClean="0"/>
            </a:br>
            <a:r>
              <a:rPr lang="sv-SE" sz="1800" dirty="0" smtClean="0"/>
              <a:t>- by the system in case of Autotraffic measurements (e.g. Safety)</a:t>
            </a:r>
            <a:br>
              <a:rPr lang="sv-SE" sz="1800" dirty="0" smtClean="0"/>
            </a:br>
            <a:r>
              <a:rPr lang="sv-SE" sz="1800" dirty="0" smtClean="0"/>
              <a:t>- by the TE/TL if the event is considered as not relevant</a:t>
            </a:r>
          </a:p>
          <a:p>
            <a:r>
              <a:rPr lang="sv-SE" dirty="0">
                <a:solidFill>
                  <a:srgbClr val="FFC000"/>
                </a:solidFill>
              </a:rPr>
              <a:t>Check-in </a:t>
            </a:r>
            <a:r>
              <a:rPr lang="sv-SE" dirty="0" smtClean="0">
                <a:solidFill>
                  <a:srgbClr val="FFC000"/>
                </a:solidFill>
              </a:rPr>
              <a:t>Pending: </a:t>
            </a:r>
            <a:r>
              <a:rPr lang="sv-SE" sz="1800" dirty="0" smtClean="0"/>
              <a:t>Handled by TE/TL, ready to be checked-in</a:t>
            </a:r>
            <a:endParaRPr lang="sv-SE" sz="1800" dirty="0" smtClean="0">
              <a:solidFill>
                <a:srgbClr val="FFC000"/>
              </a:solidFill>
            </a:endParaRPr>
          </a:p>
          <a:p>
            <a:r>
              <a:rPr lang="sv-SE" dirty="0" smtClean="0">
                <a:solidFill>
                  <a:srgbClr val="00B050"/>
                </a:solidFill>
              </a:rPr>
              <a:t>Checked-in</a:t>
            </a:r>
            <a:r>
              <a:rPr lang="sv-SE" dirty="0" smtClean="0"/>
              <a:t>: </a:t>
            </a:r>
            <a:r>
              <a:rPr lang="sv-SE" sz="1800" dirty="0" smtClean="0"/>
              <a:t>event has already been completely handled and downloaded into the database</a:t>
            </a:r>
          </a:p>
          <a:p>
            <a:r>
              <a:rPr lang="sv-SE" dirty="0"/>
              <a:t>Loaded from </a:t>
            </a:r>
            <a:r>
              <a:rPr lang="sv-SE" dirty="0" smtClean="0"/>
              <a:t>database: </a:t>
            </a:r>
            <a:r>
              <a:rPr lang="sv-SE" sz="1800" dirty="0" smtClean="0"/>
              <a:t>event uploaded from the database</a:t>
            </a:r>
            <a:endParaRPr lang="sv-SE" sz="1800" dirty="0"/>
          </a:p>
          <a:p>
            <a:endParaRPr lang="sv-SE" dirty="0" smtClean="0"/>
          </a:p>
          <a:p>
            <a:endParaRPr lang="sv-SE" dirty="0"/>
          </a:p>
        </p:txBody>
      </p:sp>
    </p:spTree>
    <p:extLst>
      <p:ext uri="{BB962C8B-B14F-4D97-AF65-F5344CB8AC3E}">
        <p14:creationId xmlns:p14="http://schemas.microsoft.com/office/powerpoint/2010/main" val="124483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25</a:t>
            </a:fld>
            <a:endParaRPr lang="sv-SE" sz="1000" smtClean="0"/>
          </a:p>
        </p:txBody>
      </p:sp>
      <p:sp>
        <p:nvSpPr>
          <p:cNvPr id="59396" name="Title 1"/>
          <p:cNvSpPr>
            <a:spLocks noGrp="1"/>
          </p:cNvSpPr>
          <p:nvPr>
            <p:ph type="title" idx="4294967295"/>
          </p:nvPr>
        </p:nvSpPr>
        <p:spPr>
          <a:xfrm>
            <a:off x="159487" y="127590"/>
            <a:ext cx="6479253" cy="1143000"/>
          </a:xfrm>
        </p:spPr>
        <p:txBody>
          <a:bodyPr/>
          <a:lstStyle/>
          <a:p>
            <a:r>
              <a:rPr lang="sv-SE" dirty="0" smtClean="0"/>
              <a:t>eFACTS Data Refiner – Icon Bar</a:t>
            </a:r>
            <a:endParaRPr lang="en-US" dirty="0" smtClean="0"/>
          </a:p>
        </p:txBody>
      </p:sp>
      <p:sp>
        <p:nvSpPr>
          <p:cNvPr id="59397" name="Content Placeholder 2"/>
          <p:cNvSpPr>
            <a:spLocks noGrp="1"/>
          </p:cNvSpPr>
          <p:nvPr>
            <p:ph idx="4294967295"/>
          </p:nvPr>
        </p:nvSpPr>
        <p:spPr>
          <a:xfrm>
            <a:off x="280447" y="1069901"/>
            <a:ext cx="8569842" cy="5130874"/>
          </a:xfrm>
        </p:spPr>
        <p:txBody>
          <a:bodyPr/>
          <a:lstStyle/>
          <a:p>
            <a:r>
              <a:rPr lang="sv-SE" b="1" i="1" dirty="0" smtClean="0"/>
              <a:t>Load MEAs</a:t>
            </a:r>
            <a:r>
              <a:rPr lang="sv-SE" dirty="0" smtClean="0"/>
              <a:t>: </a:t>
            </a:r>
            <a:r>
              <a:rPr lang="sv-SE" sz="1800" dirty="0" smtClean="0"/>
              <a:t>Look </a:t>
            </a:r>
            <a:r>
              <a:rPr lang="sv-SE" sz="1800" dirty="0"/>
              <a:t>for a measurement on the server, before they are checked-in or </a:t>
            </a:r>
            <a:r>
              <a:rPr lang="sv-SE" sz="1800" dirty="0" smtClean="0"/>
              <a:t>discarded</a:t>
            </a:r>
            <a:r>
              <a:rPr lang="sv-SE" dirty="0" smtClean="0"/>
              <a:t> </a:t>
            </a:r>
            <a:endParaRPr lang="sv-SE" b="1" dirty="0" smtClean="0">
              <a:solidFill>
                <a:srgbClr val="FF0000"/>
              </a:solidFill>
            </a:endParaRPr>
          </a:p>
          <a:p>
            <a:r>
              <a:rPr lang="sv-SE" i="1" dirty="0" smtClean="0"/>
              <a:t>Load From DB</a:t>
            </a:r>
            <a:r>
              <a:rPr lang="sv-SE" dirty="0" smtClean="0"/>
              <a:t>: L</a:t>
            </a:r>
            <a:r>
              <a:rPr lang="sv-SE" sz="1800" dirty="0" smtClean="0"/>
              <a:t>oad some already ”Checked In” events</a:t>
            </a:r>
          </a:p>
          <a:p>
            <a:r>
              <a:rPr lang="sv-SE" i="1" dirty="0" smtClean="0"/>
              <a:t>Pending Check In</a:t>
            </a:r>
            <a:r>
              <a:rPr lang="sv-SE" dirty="0" smtClean="0"/>
              <a:t>: </a:t>
            </a:r>
            <a:r>
              <a:rPr lang="sv-SE" sz="1800" dirty="0"/>
              <a:t>To Check In all pending events</a:t>
            </a:r>
          </a:p>
          <a:p>
            <a:r>
              <a:rPr lang="sv-SE" i="1" dirty="0" smtClean="0"/>
              <a:t>UDS Viewer</a:t>
            </a:r>
            <a:r>
              <a:rPr lang="sv-SE" dirty="0" smtClean="0"/>
              <a:t>: </a:t>
            </a:r>
            <a:r>
              <a:rPr lang="sv-SE" sz="1800" dirty="0"/>
              <a:t>Will be used to check SW/HW versions of the truck</a:t>
            </a:r>
          </a:p>
          <a:p>
            <a:r>
              <a:rPr lang="sv-SE" i="1" dirty="0" smtClean="0"/>
              <a:t>Assist Me</a:t>
            </a:r>
            <a:r>
              <a:rPr lang="sv-SE" dirty="0" smtClean="0"/>
              <a:t>: T</a:t>
            </a:r>
            <a:r>
              <a:rPr lang="sv-SE" sz="1800" dirty="0" smtClean="0"/>
              <a:t>o </a:t>
            </a:r>
            <a:r>
              <a:rPr lang="sv-SE" sz="1800" dirty="0"/>
              <a:t>get some help from troubleshooters, sends data without using PROTUS.</a:t>
            </a:r>
          </a:p>
          <a:p>
            <a:r>
              <a:rPr lang="sv-SE" i="1" dirty="0" smtClean="0"/>
              <a:t>More Event Info</a:t>
            </a:r>
            <a:r>
              <a:rPr lang="sv-SE" dirty="0" smtClean="0"/>
              <a:t>: </a:t>
            </a:r>
            <a:r>
              <a:rPr lang="sv-SE" sz="1800" dirty="0"/>
              <a:t>Specific Info about an event, like GPS map </a:t>
            </a:r>
          </a:p>
          <a:p>
            <a:r>
              <a:rPr lang="sv-SE" b="1" i="1" dirty="0" smtClean="0"/>
              <a:t>PROTUS Link</a:t>
            </a:r>
            <a:r>
              <a:rPr lang="sv-SE" dirty="0" smtClean="0"/>
              <a:t>: </a:t>
            </a:r>
            <a:r>
              <a:rPr lang="sv-SE" sz="1800" dirty="0"/>
              <a:t>Link generation to be put into PROTUS reports</a:t>
            </a:r>
          </a:p>
          <a:p>
            <a:r>
              <a:rPr lang="sv-SE" i="1" dirty="0" smtClean="0"/>
              <a:t>Reports</a:t>
            </a:r>
            <a:r>
              <a:rPr lang="sv-SE" dirty="0" smtClean="0"/>
              <a:t>: </a:t>
            </a:r>
            <a:r>
              <a:rPr lang="sv-SE" sz="1800" dirty="0" smtClean="0"/>
              <a:t>For </a:t>
            </a:r>
            <a:r>
              <a:rPr lang="sv-SE" sz="1800" dirty="0"/>
              <a:t>PVT team, PVT reports generation. May be used to get an overview of a specific truck and SW package.</a:t>
            </a:r>
          </a:p>
          <a:p>
            <a:r>
              <a:rPr lang="sv-SE" i="1" dirty="0" smtClean="0"/>
              <a:t>Statistics</a:t>
            </a:r>
            <a:r>
              <a:rPr lang="sv-SE" dirty="0" smtClean="0"/>
              <a:t>: G</a:t>
            </a:r>
            <a:r>
              <a:rPr lang="sv-SE" sz="1800" dirty="0" smtClean="0"/>
              <a:t>lobal </a:t>
            </a:r>
            <a:r>
              <a:rPr lang="sv-SE" sz="1800" dirty="0"/>
              <a:t>info about </a:t>
            </a:r>
            <a:r>
              <a:rPr lang="sv-SE" sz="1800" dirty="0" smtClean="0"/>
              <a:t>eFACTS</a:t>
            </a:r>
            <a:endParaRPr lang="sv-SE" sz="1800" dirty="0"/>
          </a:p>
          <a:p>
            <a:r>
              <a:rPr lang="sv-SE" i="1" dirty="0" smtClean="0"/>
              <a:t>Help</a:t>
            </a:r>
            <a:r>
              <a:rPr lang="sv-SE" dirty="0" smtClean="0"/>
              <a:t>: </a:t>
            </a:r>
            <a:r>
              <a:rPr lang="sv-SE" sz="1800" dirty="0" smtClean="0"/>
              <a:t>Complete documentation + mail to eFACTS support</a:t>
            </a:r>
          </a:p>
          <a:p>
            <a:pPr marL="0" indent="0">
              <a:buNone/>
            </a:pPr>
            <a:endParaRPr lang="sv-SE" dirty="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430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2523" y="522544"/>
            <a:ext cx="9045691" cy="49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931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26</a:t>
            </a:fld>
            <a:endParaRPr lang="sv-SE"/>
          </a:p>
        </p:txBody>
      </p:sp>
      <p:pic>
        <p:nvPicPr>
          <p:cNvPr id="5123" name="Picture 3" descr="cid:image012.png@01D00E35.6ABF1E7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44682" y="1706064"/>
            <a:ext cx="5867400" cy="5143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id:image013.png@01D00E35.6ABF1E70"/>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880110" y="3120890"/>
            <a:ext cx="19050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cid:image003.png@01D00E4A.22319D30"/>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385174" y="3120890"/>
            <a:ext cx="4545465" cy="28150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0" y="678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altLang="sv-SE"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itle 1"/>
          <p:cNvSpPr txBox="1">
            <a:spLocks/>
          </p:cNvSpPr>
          <p:nvPr/>
        </p:nvSpPr>
        <p:spPr bwMode="auto">
          <a:xfrm>
            <a:off x="159487" y="127590"/>
            <a:ext cx="6698513" cy="65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Data Refiner – New Data</a:t>
            </a:r>
            <a:endParaRPr lang="en-US" kern="0" dirty="0" smtClean="0"/>
          </a:p>
        </p:txBody>
      </p:sp>
      <p:sp>
        <p:nvSpPr>
          <p:cNvPr id="9" name="TextBox 8"/>
          <p:cNvSpPr txBox="1"/>
          <p:nvPr/>
        </p:nvSpPr>
        <p:spPr>
          <a:xfrm>
            <a:off x="444682" y="2586939"/>
            <a:ext cx="3267241" cy="400110"/>
          </a:xfrm>
          <a:prstGeom prst="rect">
            <a:avLst/>
          </a:prstGeom>
          <a:noFill/>
        </p:spPr>
        <p:txBody>
          <a:bodyPr wrap="none" rtlCol="0">
            <a:spAutoFit/>
          </a:bodyPr>
          <a:lstStyle/>
          <a:p>
            <a:r>
              <a:rPr lang="sv-SE" dirty="0" smtClean="0"/>
              <a:t>Select ”Look for New Data”</a:t>
            </a:r>
            <a:endParaRPr lang="sv-SE" dirty="0"/>
          </a:p>
        </p:txBody>
      </p:sp>
      <p:sp>
        <p:nvSpPr>
          <p:cNvPr id="10" name="TextBox 9"/>
          <p:cNvSpPr txBox="1"/>
          <p:nvPr/>
        </p:nvSpPr>
        <p:spPr>
          <a:xfrm>
            <a:off x="4385174" y="2279163"/>
            <a:ext cx="3956789" cy="707886"/>
          </a:xfrm>
          <a:prstGeom prst="rect">
            <a:avLst/>
          </a:prstGeom>
          <a:noFill/>
        </p:spPr>
        <p:txBody>
          <a:bodyPr wrap="none" rtlCol="0">
            <a:spAutoFit/>
          </a:bodyPr>
          <a:lstStyle/>
          <a:p>
            <a:r>
              <a:rPr lang="sv-SE" dirty="0" smtClean="0"/>
              <a:t>Select the number of ”Days Ago” </a:t>
            </a:r>
            <a:br>
              <a:rPr lang="sv-SE" dirty="0" smtClean="0"/>
            </a:br>
            <a:r>
              <a:rPr lang="sv-SE" dirty="0" smtClean="0"/>
              <a:t>and press ”Load”</a:t>
            </a:r>
            <a:endParaRPr lang="sv-SE" dirty="0"/>
          </a:p>
        </p:txBody>
      </p:sp>
      <p:sp>
        <p:nvSpPr>
          <p:cNvPr id="11" name="TextBox 10"/>
          <p:cNvSpPr txBox="1"/>
          <p:nvPr/>
        </p:nvSpPr>
        <p:spPr>
          <a:xfrm>
            <a:off x="125023" y="760366"/>
            <a:ext cx="8805616" cy="861774"/>
          </a:xfrm>
          <a:prstGeom prst="rect">
            <a:avLst/>
          </a:prstGeom>
          <a:noFill/>
        </p:spPr>
        <p:txBody>
          <a:bodyPr wrap="none" rtlCol="0">
            <a:spAutoFit/>
          </a:bodyPr>
          <a:lstStyle/>
          <a:p>
            <a:pPr marL="342900" indent="-342900">
              <a:buFont typeface="Arial" panose="020B0604020202020204" pitchFamily="34" charset="0"/>
              <a:buChar char="•"/>
            </a:pPr>
            <a:r>
              <a:rPr lang="sv-SE" dirty="0" smtClean="0"/>
              <a:t>Ths feature enable to see if any Remote or USB data has been uploaded</a:t>
            </a:r>
          </a:p>
          <a:p>
            <a:pPr marL="342900" indent="-342900">
              <a:buFont typeface="Arial" panose="020B0604020202020204" pitchFamily="34" charset="0"/>
              <a:buChar char="•"/>
            </a:pPr>
            <a:r>
              <a:rPr lang="sv-SE" dirty="0" smtClean="0"/>
              <a:t>If you can’t find your data using the instruction below, contact ”TT GOT”</a:t>
            </a:r>
          </a:p>
        </p:txBody>
      </p:sp>
    </p:spTree>
    <p:extLst>
      <p:ext uri="{BB962C8B-B14F-4D97-AF65-F5344CB8AC3E}">
        <p14:creationId xmlns:p14="http://schemas.microsoft.com/office/powerpoint/2010/main" val="90397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27</a:t>
            </a:fld>
            <a:endParaRPr lang="sv-SE"/>
          </a:p>
        </p:txBody>
      </p:sp>
      <p:pic>
        <p:nvPicPr>
          <p:cNvPr id="6145" name="Picture 4" descr="cid:image004.png@01D00E37.0B7520C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08743" y="1240971"/>
            <a:ext cx="5565924" cy="39085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647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altLang="sv-SE"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itle 1"/>
          <p:cNvSpPr txBox="1">
            <a:spLocks/>
          </p:cNvSpPr>
          <p:nvPr/>
        </p:nvSpPr>
        <p:spPr bwMode="auto">
          <a:xfrm>
            <a:off x="159487" y="127590"/>
            <a:ext cx="6698513" cy="65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Data Refiner – New Data</a:t>
            </a:r>
            <a:endParaRPr lang="en-US" kern="0" dirty="0" smtClean="0"/>
          </a:p>
        </p:txBody>
      </p:sp>
      <p:sp>
        <p:nvSpPr>
          <p:cNvPr id="7" name="TextBox 6"/>
          <p:cNvSpPr txBox="1"/>
          <p:nvPr/>
        </p:nvSpPr>
        <p:spPr>
          <a:xfrm>
            <a:off x="159487" y="894936"/>
            <a:ext cx="3349256" cy="5016758"/>
          </a:xfrm>
          <a:prstGeom prst="rect">
            <a:avLst/>
          </a:prstGeom>
          <a:noFill/>
        </p:spPr>
        <p:txBody>
          <a:bodyPr wrap="square" rtlCol="0">
            <a:spAutoFit/>
          </a:bodyPr>
          <a:lstStyle/>
          <a:p>
            <a:r>
              <a:rPr lang="sv-SE" sz="1600" dirty="0" smtClean="0"/>
              <a:t>Example:</a:t>
            </a:r>
          </a:p>
          <a:p>
            <a:pPr marL="342900" indent="-342900">
              <a:buFont typeface="Arial" panose="020B0604020202020204" pitchFamily="34" charset="0"/>
              <a:buChar char="•"/>
            </a:pPr>
            <a:r>
              <a:rPr lang="sv-SE" sz="1600" dirty="0" smtClean="0"/>
              <a:t>Last data that was uploaded, was recorded 2014-11-27</a:t>
            </a:r>
          </a:p>
          <a:p>
            <a:pPr marL="342900" indent="-342900">
              <a:buFont typeface="Arial" panose="020B0604020202020204" pitchFamily="34" charset="0"/>
              <a:buChar char="•"/>
            </a:pPr>
            <a:r>
              <a:rPr lang="sv-SE" sz="1600" dirty="0" smtClean="0"/>
              <a:t>Button Trigger exists in MEA_0303 and 0305.</a:t>
            </a:r>
          </a:p>
          <a:p>
            <a:pPr marL="800100" lvl="1" indent="-342900">
              <a:buFont typeface="Arial" panose="020B0604020202020204" pitchFamily="34" charset="0"/>
              <a:buChar char="•"/>
            </a:pPr>
            <a:r>
              <a:rPr lang="sv-SE" sz="1600" dirty="0" smtClean="0"/>
              <a:t>0303 – contains 48 events(BT and auto), only event 4+7 are button triggered</a:t>
            </a:r>
          </a:p>
          <a:p>
            <a:pPr marL="800100" lvl="1" indent="-342900">
              <a:buFont typeface="Arial" panose="020B0604020202020204" pitchFamily="34" charset="0"/>
              <a:buChar char="•"/>
            </a:pPr>
            <a:r>
              <a:rPr lang="sv-SE" sz="1600" dirty="0" smtClean="0"/>
              <a:t>0305 – contains 39 events, no 12 is BT triggered</a:t>
            </a:r>
          </a:p>
          <a:p>
            <a:pPr marL="342900" indent="-342900">
              <a:buFont typeface="Arial" panose="020B0604020202020204" pitchFamily="34" charset="0"/>
              <a:buChar char="•"/>
            </a:pPr>
            <a:r>
              <a:rPr lang="sv-SE" sz="1600" dirty="0" smtClean="0"/>
              <a:t>External data has been uploaded</a:t>
            </a:r>
          </a:p>
          <a:p>
            <a:pPr marL="800100" lvl="1" indent="-342900">
              <a:buFont typeface="Arial" panose="020B0604020202020204" pitchFamily="34" charset="0"/>
              <a:buChar char="•"/>
            </a:pPr>
            <a:r>
              <a:rPr lang="sv-SE" sz="1600" dirty="0" smtClean="0"/>
              <a:t>E.g. P2540safety triggered data and FuelEco data</a:t>
            </a:r>
            <a:endParaRPr lang="sv-SE" sz="1600" dirty="0"/>
          </a:p>
        </p:txBody>
      </p:sp>
    </p:spTree>
    <p:extLst>
      <p:ext uri="{BB962C8B-B14F-4D97-AF65-F5344CB8AC3E}">
        <p14:creationId xmlns:p14="http://schemas.microsoft.com/office/powerpoint/2010/main" val="139185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28</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Loading MEAs</a:t>
            </a:r>
            <a:endParaRPr lang="en-US" dirty="0" smtClean="0"/>
          </a:p>
        </p:txBody>
      </p:sp>
      <p:sp>
        <p:nvSpPr>
          <p:cNvPr id="59397" name="Content Placeholder 2"/>
          <p:cNvSpPr>
            <a:spLocks noGrp="1"/>
          </p:cNvSpPr>
          <p:nvPr>
            <p:ph idx="4294967295"/>
          </p:nvPr>
        </p:nvSpPr>
        <p:spPr>
          <a:xfrm>
            <a:off x="298832" y="2899587"/>
            <a:ext cx="8569842" cy="3815538"/>
          </a:xfrm>
        </p:spPr>
        <p:txBody>
          <a:bodyPr/>
          <a:lstStyle/>
          <a:p>
            <a:r>
              <a:rPr lang="sv-SE" dirty="0" smtClean="0"/>
              <a:t>Click on </a:t>
            </a:r>
            <a:r>
              <a:rPr lang="sv-SE" u="sng" dirty="0" smtClean="0">
                <a:solidFill>
                  <a:srgbClr val="0070C0"/>
                </a:solidFill>
              </a:rPr>
              <a:t>Select Visible Group </a:t>
            </a:r>
            <a:r>
              <a:rPr lang="sv-SE" sz="1800" dirty="0" smtClean="0"/>
              <a:t>to get your vehicles (LYS, GOT etc).</a:t>
            </a:r>
          </a:p>
          <a:p>
            <a:r>
              <a:rPr lang="sv-SE" dirty="0" smtClean="0">
                <a:solidFill>
                  <a:srgbClr val="0070C0"/>
                </a:solidFill>
              </a:rPr>
              <a:t>View Unfinished Events</a:t>
            </a:r>
            <a:r>
              <a:rPr lang="sv-SE" dirty="0" smtClean="0"/>
              <a:t>: </a:t>
            </a:r>
            <a:r>
              <a:rPr lang="sv-SE" sz="1800" dirty="0" smtClean="0"/>
              <a:t>Events which have not been handled yet, works when a MEA file is selected for a specific truck</a:t>
            </a:r>
          </a:p>
          <a:p>
            <a:r>
              <a:rPr lang="sv-SE" dirty="0" smtClean="0"/>
              <a:t>Unlock Measurements: </a:t>
            </a:r>
            <a:r>
              <a:rPr lang="sv-SE" sz="1800" dirty="0" smtClean="0"/>
              <a:t>Locked MEAs appear in </a:t>
            </a:r>
            <a:r>
              <a:rPr lang="sv-SE" sz="1800" dirty="0" smtClean="0">
                <a:solidFill>
                  <a:srgbClr val="FF0000"/>
                </a:solidFill>
              </a:rPr>
              <a:t>red</a:t>
            </a:r>
            <a:r>
              <a:rPr lang="sv-SE" sz="1800" dirty="0" smtClean="0"/>
              <a:t> and can only be unlocked by their originator or the administrator.</a:t>
            </a:r>
          </a:p>
          <a:p>
            <a:r>
              <a:rPr lang="sv-SE" dirty="0" smtClean="0"/>
              <a:t>Select MEAs as told (rowselector) and Click </a:t>
            </a:r>
            <a:r>
              <a:rPr lang="sv-SE" b="1" i="1" dirty="0" smtClean="0"/>
              <a:t>Load</a:t>
            </a:r>
            <a:br>
              <a:rPr lang="sv-SE" b="1" i="1" dirty="0" smtClean="0"/>
            </a:br>
            <a:r>
              <a:rPr lang="sv-SE" sz="1800" dirty="0" smtClean="0"/>
              <a:t>NB: you can filter data by drag-and-dropping column headers.</a:t>
            </a:r>
          </a:p>
          <a:p>
            <a:r>
              <a:rPr lang="sv-SE" dirty="0" smtClean="0"/>
              <a:t>It can take time for your measurements to be available </a:t>
            </a:r>
            <a:br>
              <a:rPr lang="sv-SE" dirty="0" smtClean="0"/>
            </a:br>
            <a:r>
              <a:rPr lang="sv-SE" sz="1800" dirty="0" smtClean="0"/>
              <a:t>(up to 1h, depending on the system load). If longer, e-mail support.</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430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995677" y="122270"/>
            <a:ext cx="669858" cy="49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02811" y="592763"/>
            <a:ext cx="4374190" cy="232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38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442913"/>
            <a:ext cx="8393112" cy="558573"/>
          </a:xfrm>
        </p:spPr>
        <p:txBody>
          <a:bodyPr/>
          <a:lstStyle/>
          <a:p>
            <a:r>
              <a:rPr lang="sv-SE" dirty="0" smtClean="0"/>
              <a:t>eFACTS Data Refiner – Loading MEAs</a:t>
            </a:r>
            <a:endParaRPr lang="sv-SE" dirty="0"/>
          </a:p>
        </p:txBody>
      </p:sp>
      <p:sp>
        <p:nvSpPr>
          <p:cNvPr id="3" name="Content Placeholder 2"/>
          <p:cNvSpPr>
            <a:spLocks noGrp="1"/>
          </p:cNvSpPr>
          <p:nvPr>
            <p:ph idx="1"/>
          </p:nvPr>
        </p:nvSpPr>
        <p:spPr>
          <a:xfrm>
            <a:off x="344034" y="1105128"/>
            <a:ext cx="7772400" cy="712786"/>
          </a:xfrm>
        </p:spPr>
        <p:txBody>
          <a:bodyPr/>
          <a:lstStyle/>
          <a:p>
            <a:r>
              <a:rPr lang="sv-SE" dirty="0" smtClean="0"/>
              <a:t>Every user can have their own filtering, for the vehicles you want to see. This filtering will be stored and re-used.</a:t>
            </a:r>
            <a:endParaRPr lang="sv-SE" dirty="0"/>
          </a:p>
        </p:txBody>
      </p:sp>
      <p:sp>
        <p:nvSpPr>
          <p:cNvPr id="4" name="Slide Number Placeholder 3"/>
          <p:cNvSpPr>
            <a:spLocks noGrp="1"/>
          </p:cNvSpPr>
          <p:nvPr>
            <p:ph type="sldNum" sz="quarter" idx="11"/>
          </p:nvPr>
        </p:nvSpPr>
        <p:spPr/>
        <p:txBody>
          <a:bodyPr/>
          <a:lstStyle/>
          <a:p>
            <a:pPr>
              <a:defRPr/>
            </a:pPr>
            <a:fld id="{45DBE09E-AA57-4D51-AE9C-DBFFD7449278}" type="slidenum">
              <a:rPr lang="sv-SE" smtClean="0"/>
              <a:pPr>
                <a:defRPr/>
              </a:pPr>
              <a:t>29</a:t>
            </a:fld>
            <a:endParaRPr lang="sv-SE"/>
          </a:p>
        </p:txBody>
      </p:sp>
      <p:sp>
        <p:nvSpPr>
          <p:cNvPr id="6" name="Footer Placeholder 5"/>
          <p:cNvSpPr>
            <a:spLocks noGrp="1"/>
          </p:cNvSpPr>
          <p:nvPr>
            <p:ph type="ftr" sz="quarter" idx="10"/>
          </p:nvPr>
        </p:nvSpPr>
        <p:spPr/>
        <p:txBody>
          <a:bodyPr/>
          <a:lstStyle/>
          <a:p>
            <a:pPr eaLnBrk="1" hangingPunct="1"/>
            <a:r>
              <a:rPr lang="sv-SE" sz="1000" smtClean="0"/>
              <a:t>Volvo GTT Jean-Philippe Abeillon, Martin Svennungsson</a:t>
            </a:r>
            <a:endParaRPr lang="sv-SE" sz="1000" dirty="0" smtClean="0"/>
          </a:p>
        </p:txBody>
      </p:sp>
      <p:sp>
        <p:nvSpPr>
          <p:cNvPr id="8" name="Rectangle 3"/>
          <p:cNvSpPr>
            <a:spLocks noChangeArrowheads="1"/>
          </p:cNvSpPr>
          <p:nvPr/>
        </p:nvSpPr>
        <p:spPr bwMode="auto">
          <a:xfrm>
            <a:off x="457200" y="4972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v-SE" altLang="sv-SE"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 y="2120464"/>
            <a:ext cx="8565778" cy="3794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98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5976" y="272281"/>
            <a:ext cx="864096" cy="646331"/>
          </a:xfrm>
          <a:prstGeom prst="rect">
            <a:avLst/>
          </a:prstGeom>
          <a:no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DDC server</a:t>
            </a:r>
            <a:endParaRPr lang="sv-SE" sz="1800" dirty="0">
              <a:solidFill>
                <a:prstClr val="black"/>
              </a:solidFill>
              <a:latin typeface="Calibri"/>
            </a:endParaRPr>
          </a:p>
        </p:txBody>
      </p:sp>
      <p:sp>
        <p:nvSpPr>
          <p:cNvPr id="3" name="TextBox 2"/>
          <p:cNvSpPr txBox="1"/>
          <p:nvPr/>
        </p:nvSpPr>
        <p:spPr>
          <a:xfrm>
            <a:off x="7243385" y="410780"/>
            <a:ext cx="792088" cy="369332"/>
          </a:xfrm>
          <a:prstGeom prst="rect">
            <a:avLst/>
          </a:prstGeom>
          <a:no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MLOG</a:t>
            </a:r>
            <a:endParaRPr lang="sv-SE" sz="1800" dirty="0">
              <a:solidFill>
                <a:prstClr val="black"/>
              </a:solidFill>
              <a:latin typeface="Calibri"/>
            </a:endParaRPr>
          </a:p>
        </p:txBody>
      </p:sp>
      <p:sp>
        <p:nvSpPr>
          <p:cNvPr id="5" name="TextBox 4"/>
          <p:cNvSpPr txBox="1"/>
          <p:nvPr/>
        </p:nvSpPr>
        <p:spPr>
          <a:xfrm>
            <a:off x="2122599" y="413531"/>
            <a:ext cx="864096" cy="369332"/>
          </a:xfrm>
          <a:prstGeom prst="rect">
            <a:avLst/>
          </a:prstGeom>
          <a:solidFill>
            <a:schemeClr val="bg1">
              <a:lumMod val="75000"/>
            </a:schemeClr>
          </a:solid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RDM</a:t>
            </a:r>
            <a:endParaRPr lang="sv-SE" sz="1800" dirty="0">
              <a:solidFill>
                <a:prstClr val="black"/>
              </a:solidFill>
              <a:latin typeface="Calibri"/>
            </a:endParaRPr>
          </a:p>
        </p:txBody>
      </p:sp>
      <p:sp>
        <p:nvSpPr>
          <p:cNvPr id="6" name="TextBox 5"/>
          <p:cNvSpPr txBox="1"/>
          <p:nvPr/>
        </p:nvSpPr>
        <p:spPr>
          <a:xfrm>
            <a:off x="2122599" y="2452543"/>
            <a:ext cx="864096" cy="646331"/>
          </a:xfrm>
          <a:prstGeom prst="rect">
            <a:avLst/>
          </a:prstGeom>
          <a:no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eFACTS server</a:t>
            </a:r>
            <a:endParaRPr lang="sv-SE" sz="1800" dirty="0">
              <a:solidFill>
                <a:prstClr val="black"/>
              </a:solidFill>
              <a:latin typeface="Calibri"/>
            </a:endParaRPr>
          </a:p>
        </p:txBody>
      </p:sp>
      <p:sp>
        <p:nvSpPr>
          <p:cNvPr id="7" name="TextBox 6"/>
          <p:cNvSpPr txBox="1"/>
          <p:nvPr/>
        </p:nvSpPr>
        <p:spPr>
          <a:xfrm>
            <a:off x="2022010" y="4108126"/>
            <a:ext cx="1080120" cy="369332"/>
          </a:xfrm>
          <a:prstGeom prst="rect">
            <a:avLst/>
          </a:prstGeom>
          <a:solidFill>
            <a:schemeClr val="bg1">
              <a:lumMod val="75000"/>
            </a:schemeClr>
          </a:solid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Collector</a:t>
            </a:r>
            <a:endParaRPr lang="sv-SE" sz="1800" dirty="0">
              <a:solidFill>
                <a:prstClr val="black"/>
              </a:solidFill>
              <a:latin typeface="Calibri"/>
            </a:endParaRPr>
          </a:p>
        </p:txBody>
      </p:sp>
      <p:sp>
        <p:nvSpPr>
          <p:cNvPr id="9" name="TextBox 8"/>
          <p:cNvSpPr txBox="1"/>
          <p:nvPr/>
        </p:nvSpPr>
        <p:spPr>
          <a:xfrm>
            <a:off x="3823005" y="4575369"/>
            <a:ext cx="3816424" cy="1107996"/>
          </a:xfrm>
          <a:prstGeom prst="rect">
            <a:avLst/>
          </a:prstGeom>
          <a:no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Autotriggered </a:t>
            </a:r>
            <a:r>
              <a:rPr lang="sv-SE" sz="1800" dirty="0" smtClean="0">
                <a:solidFill>
                  <a:srgbClr val="00B0F0"/>
                </a:solidFill>
                <a:latin typeface="Calibri"/>
              </a:rPr>
              <a:t>External</a:t>
            </a:r>
            <a:r>
              <a:rPr lang="sv-SE" sz="1800" dirty="0" smtClean="0">
                <a:solidFill>
                  <a:prstClr val="black"/>
                </a:solidFill>
                <a:latin typeface="Calibri"/>
              </a:rPr>
              <a:t> signal recording data  </a:t>
            </a:r>
            <a:r>
              <a:rPr lang="sv-SE" sz="1400" dirty="0">
                <a:solidFill>
                  <a:prstClr val="black"/>
                </a:solidFill>
                <a:latin typeface="Calibri"/>
              </a:rPr>
              <a:t>e.g tempsensor or </a:t>
            </a:r>
            <a:r>
              <a:rPr lang="sv-SE" sz="1400" dirty="0" smtClean="0">
                <a:solidFill>
                  <a:prstClr val="black"/>
                </a:solidFill>
                <a:latin typeface="Calibri"/>
              </a:rPr>
              <a:t>J1939/LIN/J1587 or </a:t>
            </a:r>
            <a:r>
              <a:rPr lang="sv-SE" sz="1400" dirty="0">
                <a:solidFill>
                  <a:prstClr val="black"/>
                </a:solidFill>
                <a:latin typeface="Calibri"/>
              </a:rPr>
              <a:t>Autotriggered </a:t>
            </a:r>
            <a:r>
              <a:rPr lang="sv-SE" sz="1400" dirty="0" smtClean="0">
                <a:solidFill>
                  <a:prstClr val="black"/>
                </a:solidFill>
                <a:latin typeface="Calibri"/>
              </a:rPr>
              <a:t>data </a:t>
            </a:r>
          </a:p>
          <a:p>
            <a:pPr fontAlgn="auto">
              <a:spcBef>
                <a:spcPts val="0"/>
              </a:spcBef>
              <a:spcAft>
                <a:spcPts val="0"/>
              </a:spcAft>
            </a:pPr>
            <a:r>
              <a:rPr lang="sv-SE" sz="1600" u="sng" dirty="0" smtClean="0">
                <a:solidFill>
                  <a:prstClr val="black"/>
                </a:solidFill>
                <a:latin typeface="Calibri"/>
              </a:rPr>
              <a:t>recognized</a:t>
            </a:r>
            <a:r>
              <a:rPr lang="sv-SE" sz="1600" dirty="0" smtClean="0">
                <a:solidFill>
                  <a:prstClr val="black"/>
                </a:solidFill>
                <a:latin typeface="Calibri"/>
              </a:rPr>
              <a:t> using unique MeasTopic-GUID</a:t>
            </a:r>
          </a:p>
        </p:txBody>
      </p:sp>
      <p:sp>
        <p:nvSpPr>
          <p:cNvPr id="10" name="TextBox 9"/>
          <p:cNvSpPr txBox="1"/>
          <p:nvPr/>
        </p:nvSpPr>
        <p:spPr>
          <a:xfrm>
            <a:off x="3173208" y="344281"/>
            <a:ext cx="936104" cy="507831"/>
          </a:xfrm>
          <a:prstGeom prst="rect">
            <a:avLst/>
          </a:prstGeom>
          <a:solidFill>
            <a:schemeClr val="accent6">
              <a:lumMod val="20000"/>
              <a:lumOff val="80000"/>
            </a:schemeClr>
          </a:solidFill>
          <a:ln>
            <a:solidFill>
              <a:schemeClr val="accent1">
                <a:shade val="95000"/>
                <a:satMod val="105000"/>
              </a:schemeClr>
            </a:solidFill>
          </a:ln>
        </p:spPr>
        <p:txBody>
          <a:bodyPr wrap="square" rtlCol="0">
            <a:spAutoFit/>
          </a:bodyPr>
          <a:lstStyle/>
          <a:p>
            <a:pPr fontAlgn="auto">
              <a:spcBef>
                <a:spcPts val="0"/>
              </a:spcBef>
              <a:spcAft>
                <a:spcPts val="0"/>
              </a:spcAft>
            </a:pPr>
            <a:r>
              <a:rPr lang="sv-SE" sz="900" dirty="0" smtClean="0">
                <a:solidFill>
                  <a:prstClr val="black"/>
                </a:solidFill>
                <a:latin typeface="Calibri"/>
              </a:rPr>
              <a:t>RDM</a:t>
            </a:r>
            <a:br>
              <a:rPr lang="sv-SE" sz="900" dirty="0" smtClean="0">
                <a:solidFill>
                  <a:prstClr val="black"/>
                </a:solidFill>
                <a:latin typeface="Calibri"/>
              </a:rPr>
            </a:br>
            <a:r>
              <a:rPr lang="sv-SE" sz="900" dirty="0" smtClean="0">
                <a:solidFill>
                  <a:prstClr val="black"/>
                </a:solidFill>
                <a:latin typeface="Calibri"/>
              </a:rPr>
              <a:t>Logger/Vehicle binding</a:t>
            </a:r>
            <a:endParaRPr lang="sv-SE" sz="900" dirty="0">
              <a:solidFill>
                <a:prstClr val="black"/>
              </a:solidFill>
              <a:latin typeface="Calibri"/>
            </a:endParaRPr>
          </a:p>
        </p:txBody>
      </p:sp>
      <p:cxnSp>
        <p:nvCxnSpPr>
          <p:cNvPr id="23" name="Straight Arrow Connector 22"/>
          <p:cNvCxnSpPr>
            <a:stCxn id="6" idx="2"/>
            <a:endCxn id="7" idx="0"/>
          </p:cNvCxnSpPr>
          <p:nvPr/>
        </p:nvCxnSpPr>
        <p:spPr>
          <a:xfrm>
            <a:off x="2554647" y="3098874"/>
            <a:ext cx="7423" cy="1009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 idx="1"/>
            <a:endCxn id="2" idx="1"/>
          </p:cNvCxnSpPr>
          <p:nvPr/>
        </p:nvCxnSpPr>
        <p:spPr>
          <a:xfrm>
            <a:off x="4355976" y="59544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3425" y="6021288"/>
            <a:ext cx="2230760" cy="646331"/>
          </a:xfrm>
          <a:prstGeom prst="rect">
            <a:avLst/>
          </a:prstGeom>
          <a:noFill/>
          <a:ln>
            <a:solidFill>
              <a:schemeClr val="accent1"/>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Autotriggered</a:t>
            </a:r>
            <a:r>
              <a:rPr lang="sv-SE" sz="1800" dirty="0" smtClean="0">
                <a:solidFill>
                  <a:srgbClr val="00B0F0"/>
                </a:solidFill>
                <a:latin typeface="Calibri"/>
              </a:rPr>
              <a:t> event</a:t>
            </a:r>
            <a:r>
              <a:rPr lang="sv-SE" sz="1800" dirty="0" smtClean="0">
                <a:solidFill>
                  <a:srgbClr val="FF0000"/>
                </a:solidFill>
                <a:latin typeface="Calibri"/>
              </a:rPr>
              <a:t> </a:t>
            </a:r>
          </a:p>
          <a:p>
            <a:pPr fontAlgn="auto">
              <a:spcBef>
                <a:spcPts val="0"/>
              </a:spcBef>
              <a:spcAft>
                <a:spcPts val="0"/>
              </a:spcAft>
            </a:pPr>
            <a:r>
              <a:rPr lang="sv-SE" sz="1800" dirty="0" smtClean="0">
                <a:solidFill>
                  <a:prstClr val="black"/>
                </a:solidFill>
                <a:latin typeface="Calibri"/>
              </a:rPr>
              <a:t>Safety triggered data</a:t>
            </a:r>
          </a:p>
        </p:txBody>
      </p:sp>
      <p:sp>
        <p:nvSpPr>
          <p:cNvPr id="27" name="TextBox 26"/>
          <p:cNvSpPr txBox="1"/>
          <p:nvPr/>
        </p:nvSpPr>
        <p:spPr>
          <a:xfrm>
            <a:off x="3807363" y="3502380"/>
            <a:ext cx="3819144" cy="830997"/>
          </a:xfrm>
          <a:prstGeom prst="rect">
            <a:avLst/>
          </a:prstGeom>
          <a:noFill/>
          <a:ln>
            <a:solidFill>
              <a:schemeClr val="accent1">
                <a:shade val="95000"/>
                <a:satMod val="105000"/>
              </a:schemeClr>
            </a:solidFill>
          </a:ln>
        </p:spPr>
        <p:txBody>
          <a:bodyPr wrap="square" rtlCol="0">
            <a:spAutoFit/>
          </a:bodyPr>
          <a:lstStyle/>
          <a:p>
            <a:pPr fontAlgn="auto">
              <a:spcBef>
                <a:spcPts val="0"/>
              </a:spcBef>
              <a:spcAft>
                <a:spcPts val="0"/>
              </a:spcAft>
            </a:pPr>
            <a:r>
              <a:rPr lang="sv-SE" sz="1800" dirty="0" smtClean="0">
                <a:solidFill>
                  <a:srgbClr val="00B0F0"/>
                </a:solidFill>
                <a:latin typeface="Calibri"/>
              </a:rPr>
              <a:t>RAW</a:t>
            </a:r>
            <a:r>
              <a:rPr lang="sv-SE" sz="1800" dirty="0" smtClean="0">
                <a:solidFill>
                  <a:prstClr val="black"/>
                </a:solidFill>
                <a:latin typeface="Calibri"/>
              </a:rPr>
              <a:t> - Button triggered event </a:t>
            </a:r>
            <a:r>
              <a:rPr lang="sv-SE" sz="1800" dirty="0" smtClean="0">
                <a:solidFill>
                  <a:prstClr val="black"/>
                </a:solidFill>
                <a:latin typeface="Calibri"/>
                <a:sym typeface="Wingdings" panose="05000000000000000000" pitchFamily="2" charset="2"/>
              </a:rPr>
              <a:t> </a:t>
            </a:r>
            <a:r>
              <a:rPr lang="sv-SE" sz="1600" dirty="0" smtClean="0">
                <a:solidFill>
                  <a:prstClr val="black"/>
                </a:solidFill>
                <a:latin typeface="Calibri"/>
              </a:rPr>
              <a:t>PROTUS data</a:t>
            </a:r>
          </a:p>
          <a:p>
            <a:pPr fontAlgn="auto">
              <a:spcBef>
                <a:spcPts val="0"/>
              </a:spcBef>
              <a:spcAft>
                <a:spcPts val="0"/>
              </a:spcAft>
            </a:pPr>
            <a:r>
              <a:rPr lang="sv-SE" sz="1400" dirty="0" smtClean="0">
                <a:solidFill>
                  <a:prstClr val="black"/>
                </a:solidFill>
                <a:latin typeface="Calibri"/>
              </a:rPr>
              <a:t>Test Engineer must handle this</a:t>
            </a:r>
            <a:endParaRPr lang="sv-SE" sz="1400" dirty="0">
              <a:solidFill>
                <a:prstClr val="black"/>
              </a:solidFill>
              <a:latin typeface="Calibri"/>
            </a:endParaRPr>
          </a:p>
        </p:txBody>
      </p:sp>
      <p:sp>
        <p:nvSpPr>
          <p:cNvPr id="64" name="TextBox 63"/>
          <p:cNvSpPr txBox="1"/>
          <p:nvPr/>
        </p:nvSpPr>
        <p:spPr>
          <a:xfrm>
            <a:off x="1852648" y="4806203"/>
            <a:ext cx="1425727" cy="646331"/>
          </a:xfrm>
          <a:prstGeom prst="rect">
            <a:avLst/>
          </a:prstGeom>
          <a:noFill/>
          <a:ln>
            <a:solidFill>
              <a:schemeClr val="accent1"/>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Organizer (server app)</a:t>
            </a:r>
            <a:endParaRPr lang="sv-SE" sz="1800" dirty="0">
              <a:solidFill>
                <a:prstClr val="black"/>
              </a:solidFill>
              <a:latin typeface="Calibri"/>
            </a:endParaRPr>
          </a:p>
        </p:txBody>
      </p:sp>
      <p:cxnSp>
        <p:nvCxnSpPr>
          <p:cNvPr id="68" name="Straight Arrow Connector 67"/>
          <p:cNvCxnSpPr>
            <a:stCxn id="7" idx="2"/>
            <a:endCxn id="64" idx="0"/>
          </p:cNvCxnSpPr>
          <p:nvPr/>
        </p:nvCxnSpPr>
        <p:spPr>
          <a:xfrm>
            <a:off x="2562070" y="4477458"/>
            <a:ext cx="3442" cy="328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812360" y="4529203"/>
            <a:ext cx="1153760" cy="1200329"/>
          </a:xfrm>
          <a:prstGeom prst="rect">
            <a:avLst/>
          </a:prstGeom>
          <a:solidFill>
            <a:schemeClr val="bg1">
              <a:lumMod val="75000"/>
            </a:schemeClr>
          </a:solidFill>
          <a:ln>
            <a:solidFill>
              <a:schemeClr val="accent1"/>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External Data Import</a:t>
            </a:r>
          </a:p>
          <a:p>
            <a:pPr fontAlgn="auto">
              <a:spcBef>
                <a:spcPts val="0"/>
              </a:spcBef>
              <a:spcAft>
                <a:spcPts val="0"/>
              </a:spcAft>
            </a:pPr>
            <a:r>
              <a:rPr lang="sv-SE" sz="1800" dirty="0" smtClean="0">
                <a:solidFill>
                  <a:prstClr val="black"/>
                </a:solidFill>
                <a:latin typeface="Calibri"/>
              </a:rPr>
              <a:t>Tool</a:t>
            </a:r>
            <a:endParaRPr lang="sv-SE" sz="1800" dirty="0">
              <a:solidFill>
                <a:prstClr val="black"/>
              </a:solidFill>
              <a:latin typeface="Calibri"/>
            </a:endParaRPr>
          </a:p>
        </p:txBody>
      </p:sp>
      <p:sp>
        <p:nvSpPr>
          <p:cNvPr id="12" name="TextBox 11"/>
          <p:cNvSpPr txBox="1"/>
          <p:nvPr/>
        </p:nvSpPr>
        <p:spPr>
          <a:xfrm>
            <a:off x="400118" y="3969626"/>
            <a:ext cx="1244483" cy="646331"/>
          </a:xfrm>
          <a:prstGeom prst="rect">
            <a:avLst/>
          </a:prstGeom>
          <a:noFill/>
          <a:ln>
            <a:solidFill>
              <a:schemeClr val="accent1"/>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Data not recognized</a:t>
            </a:r>
            <a:endParaRPr lang="sv-SE" sz="1800" dirty="0">
              <a:solidFill>
                <a:prstClr val="black"/>
              </a:solidFill>
              <a:latin typeface="Calibri"/>
            </a:endParaRPr>
          </a:p>
        </p:txBody>
      </p:sp>
      <p:sp>
        <p:nvSpPr>
          <p:cNvPr id="40" name="TextBox 39"/>
          <p:cNvSpPr txBox="1"/>
          <p:nvPr/>
        </p:nvSpPr>
        <p:spPr>
          <a:xfrm>
            <a:off x="7813176" y="3738794"/>
            <a:ext cx="1152128" cy="369332"/>
          </a:xfrm>
          <a:prstGeom prst="rect">
            <a:avLst/>
          </a:prstGeom>
          <a:solidFill>
            <a:schemeClr val="bg1">
              <a:lumMod val="75000"/>
            </a:schemeClr>
          </a:solidFill>
          <a:ln>
            <a:solidFill>
              <a:schemeClr val="accent1"/>
            </a:solidFill>
          </a:ln>
        </p:spPr>
        <p:txBody>
          <a:bodyPr wrap="square" rtlCol="0">
            <a:spAutoFit/>
          </a:bodyPr>
          <a:lstStyle/>
          <a:p>
            <a:pPr fontAlgn="auto">
              <a:spcBef>
                <a:spcPts val="0"/>
              </a:spcBef>
              <a:spcAft>
                <a:spcPts val="0"/>
              </a:spcAft>
            </a:pPr>
            <a:r>
              <a:rPr lang="sv-SE" sz="1800" dirty="0" smtClean="0">
                <a:solidFill>
                  <a:prstClr val="black"/>
                </a:solidFill>
                <a:latin typeface="Calibri"/>
              </a:rPr>
              <a:t>Refiner</a:t>
            </a:r>
            <a:endParaRPr lang="sv-SE" sz="1800" dirty="0">
              <a:solidFill>
                <a:prstClr val="black"/>
              </a:solidFill>
              <a:latin typeface="Calibri"/>
            </a:endParaRPr>
          </a:p>
        </p:txBody>
      </p:sp>
      <p:cxnSp>
        <p:nvCxnSpPr>
          <p:cNvPr id="43" name="Straight Arrow Connector 42"/>
          <p:cNvCxnSpPr>
            <a:stCxn id="27" idx="3"/>
            <a:endCxn id="40" idx="1"/>
          </p:cNvCxnSpPr>
          <p:nvPr/>
        </p:nvCxnSpPr>
        <p:spPr>
          <a:xfrm>
            <a:off x="7626507" y="3917879"/>
            <a:ext cx="186669" cy="5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3"/>
            <a:endCxn id="73" idx="1"/>
          </p:cNvCxnSpPr>
          <p:nvPr/>
        </p:nvCxnSpPr>
        <p:spPr>
          <a:xfrm>
            <a:off x="7639429" y="5129367"/>
            <a:ext cx="17293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826903" y="5882788"/>
            <a:ext cx="792088" cy="923330"/>
          </a:xfrm>
          <a:prstGeom prst="rect">
            <a:avLst/>
          </a:prstGeom>
          <a:noFill/>
          <a:ln>
            <a:solidFill>
              <a:schemeClr val="accent1"/>
            </a:solidFill>
          </a:ln>
        </p:spPr>
        <p:txBody>
          <a:bodyPr wrap="square" rtlCol="0">
            <a:spAutoFit/>
          </a:bodyPr>
          <a:lstStyle/>
          <a:p>
            <a:pPr fontAlgn="auto">
              <a:spcBef>
                <a:spcPts val="0"/>
              </a:spcBef>
              <a:spcAft>
                <a:spcPts val="0"/>
              </a:spcAft>
            </a:pPr>
            <a:r>
              <a:rPr lang="sv-SE" sz="1800" smtClean="0">
                <a:solidFill>
                  <a:prstClr val="black"/>
                </a:solidFill>
                <a:latin typeface="Calibri"/>
              </a:rPr>
              <a:t>EEE</a:t>
            </a:r>
          </a:p>
          <a:p>
            <a:pPr fontAlgn="auto">
              <a:spcBef>
                <a:spcPts val="0"/>
              </a:spcBef>
              <a:spcAft>
                <a:spcPts val="0"/>
              </a:spcAft>
            </a:pPr>
            <a:r>
              <a:rPr lang="sv-SE" sz="1800" smtClean="0">
                <a:solidFill>
                  <a:prstClr val="black"/>
                </a:solidFill>
                <a:latin typeface="Calibri"/>
              </a:rPr>
              <a:t>Safety </a:t>
            </a:r>
            <a:r>
              <a:rPr lang="sv-SE" sz="1800" dirty="0" smtClean="0">
                <a:solidFill>
                  <a:prstClr val="black"/>
                </a:solidFill>
                <a:latin typeface="Calibri"/>
              </a:rPr>
              <a:t>server</a:t>
            </a:r>
            <a:endParaRPr lang="sv-SE" sz="1800" dirty="0">
              <a:solidFill>
                <a:prstClr val="black"/>
              </a:solidFill>
              <a:latin typeface="Calibri"/>
            </a:endParaRPr>
          </a:p>
        </p:txBody>
      </p:sp>
      <p:cxnSp>
        <p:nvCxnSpPr>
          <p:cNvPr id="114" name="Straight Arrow Connector 113"/>
          <p:cNvCxnSpPr>
            <a:stCxn id="64" idx="3"/>
            <a:endCxn id="9" idx="1"/>
          </p:cNvCxnSpPr>
          <p:nvPr/>
        </p:nvCxnSpPr>
        <p:spPr>
          <a:xfrm flipV="1">
            <a:off x="3278375" y="5129367"/>
            <a:ext cx="54463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3"/>
            <a:endCxn id="101" idx="1"/>
          </p:cNvCxnSpPr>
          <p:nvPr/>
        </p:nvCxnSpPr>
        <p:spPr>
          <a:xfrm flipV="1">
            <a:off x="6044185" y="6344453"/>
            <a:ext cx="178271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 idx="2"/>
            <a:endCxn id="6" idx="0"/>
          </p:cNvCxnSpPr>
          <p:nvPr/>
        </p:nvCxnSpPr>
        <p:spPr>
          <a:xfrm>
            <a:off x="2554647" y="782863"/>
            <a:ext cx="0" cy="1669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196443" y="1196086"/>
            <a:ext cx="738138" cy="509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sv-SE" sz="700" dirty="0" smtClean="0">
                <a:solidFill>
                  <a:prstClr val="white"/>
                </a:solidFill>
              </a:rPr>
              <a:t>If activated by TT</a:t>
            </a:r>
            <a:endParaRPr lang="sv-SE" sz="700" dirty="0">
              <a:solidFill>
                <a:prstClr val="white"/>
              </a:solidFill>
            </a:endParaRPr>
          </a:p>
        </p:txBody>
      </p:sp>
      <p:sp>
        <p:nvSpPr>
          <p:cNvPr id="89" name="TextBox 88"/>
          <p:cNvSpPr txBox="1"/>
          <p:nvPr/>
        </p:nvSpPr>
        <p:spPr>
          <a:xfrm>
            <a:off x="2097460" y="3410048"/>
            <a:ext cx="936104" cy="507831"/>
          </a:xfrm>
          <a:prstGeom prst="rect">
            <a:avLst/>
          </a:prstGeom>
          <a:solidFill>
            <a:schemeClr val="accent6">
              <a:lumMod val="20000"/>
              <a:lumOff val="80000"/>
            </a:schemeClr>
          </a:solidFill>
          <a:ln>
            <a:solidFill>
              <a:schemeClr val="accent1">
                <a:shade val="95000"/>
                <a:satMod val="105000"/>
              </a:schemeClr>
            </a:solidFill>
          </a:ln>
        </p:spPr>
        <p:txBody>
          <a:bodyPr wrap="square" rtlCol="0">
            <a:spAutoFit/>
          </a:bodyPr>
          <a:lstStyle/>
          <a:p>
            <a:pPr fontAlgn="auto">
              <a:spcBef>
                <a:spcPts val="0"/>
              </a:spcBef>
              <a:spcAft>
                <a:spcPts val="0"/>
              </a:spcAft>
            </a:pPr>
            <a:r>
              <a:rPr lang="sv-SE" sz="900" dirty="0" smtClean="0">
                <a:solidFill>
                  <a:prstClr val="black"/>
                </a:solidFill>
                <a:latin typeface="Calibri"/>
              </a:rPr>
              <a:t>Collector</a:t>
            </a:r>
            <a:br>
              <a:rPr lang="sv-SE" sz="900" dirty="0" smtClean="0">
                <a:solidFill>
                  <a:prstClr val="black"/>
                </a:solidFill>
                <a:latin typeface="Calibri"/>
              </a:rPr>
            </a:br>
            <a:r>
              <a:rPr lang="sv-SE" sz="900" dirty="0" smtClean="0">
                <a:solidFill>
                  <a:prstClr val="black"/>
                </a:solidFill>
                <a:latin typeface="Calibri"/>
              </a:rPr>
              <a:t>Logger/Vehicle binding</a:t>
            </a:r>
            <a:endParaRPr lang="sv-SE" sz="900" dirty="0">
              <a:solidFill>
                <a:prstClr val="black"/>
              </a:solidFill>
              <a:latin typeface="Calibri"/>
            </a:endParaRPr>
          </a:p>
        </p:txBody>
      </p:sp>
      <p:cxnSp>
        <p:nvCxnSpPr>
          <p:cNvPr id="86" name="Straight Arrow Connector 85"/>
          <p:cNvCxnSpPr>
            <a:stCxn id="7" idx="1"/>
            <a:endCxn id="12" idx="3"/>
          </p:cNvCxnSpPr>
          <p:nvPr/>
        </p:nvCxnSpPr>
        <p:spPr>
          <a:xfrm flipH="1">
            <a:off x="1644601" y="4292792"/>
            <a:ext cx="3774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49044" y="213476"/>
            <a:ext cx="1152128" cy="769441"/>
          </a:xfrm>
          <a:prstGeom prst="rect">
            <a:avLst/>
          </a:prstGeom>
          <a:noFill/>
          <a:ln>
            <a:solidFill>
              <a:schemeClr val="accent1">
                <a:shade val="95000"/>
                <a:satMod val="105000"/>
              </a:schemeClr>
            </a:solidFill>
          </a:ln>
        </p:spPr>
        <p:txBody>
          <a:bodyPr wrap="square" rtlCol="0">
            <a:spAutoFit/>
          </a:bodyPr>
          <a:lstStyle/>
          <a:p>
            <a:pPr fontAlgn="auto">
              <a:spcBef>
                <a:spcPts val="0"/>
              </a:spcBef>
              <a:spcAft>
                <a:spcPts val="0"/>
              </a:spcAft>
            </a:pPr>
            <a:r>
              <a:rPr lang="sv-SE" sz="1600" dirty="0" smtClean="0">
                <a:solidFill>
                  <a:prstClr val="black"/>
                </a:solidFill>
                <a:latin typeface="Calibri"/>
              </a:rPr>
              <a:t>Ultra modem/</a:t>
            </a:r>
            <a:br>
              <a:rPr lang="sv-SE" sz="1600" dirty="0" smtClean="0">
                <a:solidFill>
                  <a:prstClr val="black"/>
                </a:solidFill>
                <a:latin typeface="Calibri"/>
              </a:rPr>
            </a:br>
            <a:endParaRPr lang="sv-SE" sz="1200" dirty="0">
              <a:solidFill>
                <a:prstClr val="black"/>
              </a:solidFill>
              <a:latin typeface="Calibri"/>
            </a:endParaRPr>
          </a:p>
        </p:txBody>
      </p:sp>
      <p:cxnSp>
        <p:nvCxnSpPr>
          <p:cNvPr id="93" name="Straight Arrow Connector 92"/>
          <p:cNvCxnSpPr>
            <a:stCxn id="3" idx="1"/>
            <a:endCxn id="4" idx="3"/>
          </p:cNvCxnSpPr>
          <p:nvPr/>
        </p:nvCxnSpPr>
        <p:spPr>
          <a:xfrm flipH="1">
            <a:off x="6901172" y="595446"/>
            <a:ext cx="342213" cy="2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 idx="1"/>
            <a:endCxn id="2" idx="3"/>
          </p:cNvCxnSpPr>
          <p:nvPr/>
        </p:nvCxnSpPr>
        <p:spPr>
          <a:xfrm flipH="1" flipV="1">
            <a:off x="5220072" y="595447"/>
            <a:ext cx="528972" cy="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 idx="1"/>
          </p:cNvCxnSpPr>
          <p:nvPr/>
        </p:nvCxnSpPr>
        <p:spPr>
          <a:xfrm flipH="1">
            <a:off x="4109312" y="595447"/>
            <a:ext cx="2466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0" idx="1"/>
            <a:endCxn id="5" idx="3"/>
          </p:cNvCxnSpPr>
          <p:nvPr/>
        </p:nvCxnSpPr>
        <p:spPr>
          <a:xfrm flipH="1">
            <a:off x="2986695" y="598197"/>
            <a:ext cx="1865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364088" y="1124744"/>
            <a:ext cx="2015728" cy="738664"/>
          </a:xfrm>
          <a:prstGeom prst="rect">
            <a:avLst/>
          </a:prstGeom>
          <a:noFill/>
        </p:spPr>
        <p:txBody>
          <a:bodyPr wrap="square" rtlCol="0">
            <a:spAutoFit/>
          </a:bodyPr>
          <a:lstStyle/>
          <a:p>
            <a:pPr fontAlgn="auto">
              <a:spcBef>
                <a:spcPts val="0"/>
              </a:spcBef>
              <a:spcAft>
                <a:spcPts val="0"/>
              </a:spcAft>
            </a:pPr>
            <a:r>
              <a:rPr lang="sv-SE" sz="1400" dirty="0" smtClean="0">
                <a:solidFill>
                  <a:srgbClr val="FF0000"/>
                </a:solidFill>
                <a:latin typeface="Calibri"/>
              </a:rPr>
              <a:t>Will only send data if GPRS coverage and after next M-LOG restart</a:t>
            </a:r>
            <a:endParaRPr lang="sv-SE" sz="1400" dirty="0">
              <a:solidFill>
                <a:srgbClr val="FF0000"/>
              </a:solidFill>
              <a:latin typeface="Calibri"/>
            </a:endParaRPr>
          </a:p>
        </p:txBody>
      </p:sp>
      <p:cxnSp>
        <p:nvCxnSpPr>
          <p:cNvPr id="14" name="Straight Connector 13"/>
          <p:cNvCxnSpPr/>
          <p:nvPr/>
        </p:nvCxnSpPr>
        <p:spPr>
          <a:xfrm>
            <a:off x="400118" y="2204864"/>
            <a:ext cx="827633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4" idx="3"/>
            <a:endCxn id="15" idx="1"/>
          </p:cNvCxnSpPr>
          <p:nvPr/>
        </p:nvCxnSpPr>
        <p:spPr>
          <a:xfrm>
            <a:off x="3278375" y="5129369"/>
            <a:ext cx="535050" cy="121508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4" idx="3"/>
            <a:endCxn id="27" idx="1"/>
          </p:cNvCxnSpPr>
          <p:nvPr/>
        </p:nvCxnSpPr>
        <p:spPr>
          <a:xfrm flipV="1">
            <a:off x="3278375" y="3917879"/>
            <a:ext cx="528988" cy="1211490"/>
          </a:xfrm>
          <a:prstGeom prst="bentConnector3">
            <a:avLst>
              <a:gd name="adj1" fmla="val 46799"/>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89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30</a:t>
            </a:fld>
            <a:endParaRPr lang="sv-SE"/>
          </a:p>
        </p:txBody>
      </p:sp>
      <p:pic>
        <p:nvPicPr>
          <p:cNvPr id="8194" name="Picture 2" descr="cid:image001.png@01D00D90.2DCDA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4" y="1622541"/>
            <a:ext cx="4454979" cy="156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319088" y="442913"/>
            <a:ext cx="8393112" cy="558573"/>
          </a:xfrm>
          <a:prstGeom prst="rect">
            <a:avLst/>
          </a:prstGeom>
        </p:spPr>
        <p:txBody>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smtClean="0"/>
              <a:t>eFACTS Data Refiner – Loading MEAs</a:t>
            </a:r>
            <a:endParaRPr lang="sv-SE" kern="0" dirty="0"/>
          </a:p>
        </p:txBody>
      </p:sp>
      <p:sp>
        <p:nvSpPr>
          <p:cNvPr id="7" name="Content Placeholder 2"/>
          <p:cNvSpPr txBox="1">
            <a:spLocks/>
          </p:cNvSpPr>
          <p:nvPr/>
        </p:nvSpPr>
        <p:spPr>
          <a:xfrm>
            <a:off x="344034" y="1105128"/>
            <a:ext cx="7772400" cy="712786"/>
          </a:xfrm>
          <a:prstGeom prst="rect">
            <a:avLst/>
          </a:prstGeom>
        </p:spPr>
        <p:txBody>
          <a:bodyPr/>
          <a:lst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r>
              <a:rPr lang="sv-SE" kern="0" dirty="0" smtClean="0"/>
              <a:t>Add condition: Any = OR, All = AND</a:t>
            </a:r>
            <a:endParaRPr lang="sv-SE" kern="0" dirty="0"/>
          </a:p>
        </p:txBody>
      </p:sp>
      <p:sp>
        <p:nvSpPr>
          <p:cNvPr id="8" name="Content Placeholder 2"/>
          <p:cNvSpPr txBox="1">
            <a:spLocks/>
          </p:cNvSpPr>
          <p:nvPr/>
        </p:nvSpPr>
        <p:spPr>
          <a:xfrm>
            <a:off x="319088" y="3321511"/>
            <a:ext cx="7772400" cy="712786"/>
          </a:xfrm>
          <a:prstGeom prst="rect">
            <a:avLst/>
          </a:prstGeom>
        </p:spPr>
        <p:txBody>
          <a:bodyPr/>
          <a:lst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r>
              <a:rPr lang="sv-SE" kern="0" dirty="0" smtClean="0"/>
              <a:t>To Delete filter, click on any field on that row and press Delete</a:t>
            </a:r>
            <a:endParaRPr lang="sv-SE" kern="0" dirty="0"/>
          </a:p>
        </p:txBody>
      </p:sp>
      <p:pic>
        <p:nvPicPr>
          <p:cNvPr id="8195" name="Picture 1" descr="cid:image005.png@01D00D91.66772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007" y="3867296"/>
            <a:ext cx="4924427" cy="225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18509" y="5264675"/>
            <a:ext cx="1950919" cy="738664"/>
          </a:xfrm>
          <a:prstGeom prst="rect">
            <a:avLst/>
          </a:prstGeom>
          <a:noFill/>
        </p:spPr>
        <p:txBody>
          <a:bodyPr wrap="none" rtlCol="0">
            <a:spAutoFit/>
          </a:bodyPr>
          <a:lstStyle/>
          <a:p>
            <a:r>
              <a:rPr lang="sv-SE" sz="1400" dirty="0" smtClean="0"/>
              <a:t>Example after filtering</a:t>
            </a:r>
            <a:br>
              <a:rPr lang="sv-SE" sz="1400" dirty="0" smtClean="0"/>
            </a:br>
            <a:r>
              <a:rPr lang="sv-SE" sz="1400" dirty="0" smtClean="0"/>
              <a:t>and also by using </a:t>
            </a:r>
            <a:br>
              <a:rPr lang="sv-SE" sz="1400" dirty="0" smtClean="0"/>
            </a:br>
            <a:r>
              <a:rPr lang="sv-SE" sz="1400" dirty="0" smtClean="0"/>
              <a:t>”Vehicle_ID” Grouping</a:t>
            </a:r>
            <a:endParaRPr lang="sv-SE" sz="1400" dirty="0"/>
          </a:p>
        </p:txBody>
      </p:sp>
    </p:spTree>
    <p:extLst>
      <p:ext uri="{BB962C8B-B14F-4D97-AF65-F5344CB8AC3E}">
        <p14:creationId xmlns:p14="http://schemas.microsoft.com/office/powerpoint/2010/main" val="1265539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31</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Events</a:t>
            </a:r>
            <a:endParaRPr lang="en-US" dirty="0" smtClean="0"/>
          </a:p>
        </p:txBody>
      </p:sp>
      <p:sp>
        <p:nvSpPr>
          <p:cNvPr id="59397" name="Content Placeholder 2"/>
          <p:cNvSpPr>
            <a:spLocks noGrp="1"/>
          </p:cNvSpPr>
          <p:nvPr>
            <p:ph idx="4294967295"/>
          </p:nvPr>
        </p:nvSpPr>
        <p:spPr>
          <a:xfrm>
            <a:off x="3072810" y="723012"/>
            <a:ext cx="5929676" cy="5411973"/>
          </a:xfrm>
        </p:spPr>
        <p:txBody>
          <a:bodyPr/>
          <a:lstStyle/>
          <a:p>
            <a:pPr marL="0" indent="0">
              <a:buNone/>
            </a:pPr>
            <a:r>
              <a:rPr lang="sv-SE" sz="1800" dirty="0" smtClean="0"/>
              <a:t>Measurement name</a:t>
            </a:r>
          </a:p>
          <a:p>
            <a:pPr marL="0" indent="0">
              <a:buNone/>
            </a:pPr>
            <a:endParaRPr lang="sv-SE" sz="1800" dirty="0"/>
          </a:p>
          <a:p>
            <a:pPr marL="0" indent="0">
              <a:buNone/>
            </a:pPr>
            <a:r>
              <a:rPr lang="sv-SE" sz="1800" dirty="0" smtClean="0"/>
              <a:t>List of Events</a:t>
            </a:r>
          </a:p>
          <a:p>
            <a:pPr marL="0" indent="0">
              <a:buNone/>
            </a:pPr>
            <a:endParaRPr lang="sv-SE" sz="1800" dirty="0"/>
          </a:p>
          <a:p>
            <a:pPr marL="0" indent="0">
              <a:buNone/>
            </a:pPr>
            <a:endParaRPr lang="sv-SE" sz="1800" dirty="0" smtClean="0"/>
          </a:p>
          <a:p>
            <a:pPr marL="0" indent="0">
              <a:buNone/>
            </a:pPr>
            <a:endParaRPr lang="sv-SE" sz="1800" dirty="0"/>
          </a:p>
          <a:p>
            <a:pPr marL="0" indent="0">
              <a:buNone/>
            </a:pPr>
            <a:endParaRPr lang="sv-SE" sz="1800" dirty="0" smtClean="0"/>
          </a:p>
          <a:p>
            <a:pPr marL="0" indent="0">
              <a:buNone/>
            </a:pPr>
            <a:endParaRPr lang="sv-SE" sz="1800" dirty="0"/>
          </a:p>
          <a:p>
            <a:pPr marL="0" indent="0">
              <a:buNone/>
            </a:pPr>
            <a:endParaRPr lang="sv-SE" sz="1800" dirty="0" smtClean="0"/>
          </a:p>
          <a:p>
            <a:pPr marL="0" indent="0">
              <a:buNone/>
            </a:pPr>
            <a:r>
              <a:rPr lang="sv-SE" sz="1800" dirty="0" smtClean="0"/>
              <a:t>Recorded CAN buses  </a:t>
            </a:r>
            <a:br>
              <a:rPr lang="sv-SE" sz="1800" dirty="0" smtClean="0"/>
            </a:br>
            <a:r>
              <a:rPr lang="sv-SE" sz="1800" dirty="0" smtClean="0"/>
              <a:t>(extracted </a:t>
            </a:r>
            <a:r>
              <a:rPr lang="sv-SE" sz="1800" u="sng" dirty="0" smtClean="0"/>
              <a:t>only</a:t>
            </a:r>
            <a:r>
              <a:rPr lang="sv-SE" sz="1800" dirty="0" smtClean="0"/>
              <a:t> from the </a:t>
            </a:r>
            <a:r>
              <a:rPr lang="sv-SE" sz="1800" u="sng" dirty="0" smtClean="0"/>
              <a:t>first</a:t>
            </a:r>
            <a:r>
              <a:rPr lang="sv-SE" sz="1800" dirty="0" smtClean="0"/>
              <a:t> event in the MEA-package)</a:t>
            </a:r>
          </a:p>
          <a:p>
            <a:pPr marL="0" indent="0">
              <a:buNone/>
            </a:pPr>
            <a:endParaRPr lang="sv-SE" sz="1800" dirty="0"/>
          </a:p>
          <a:p>
            <a:pPr marL="0" indent="0">
              <a:buNone/>
            </a:pPr>
            <a:r>
              <a:rPr lang="sv-SE" sz="1800" dirty="0" smtClean="0"/>
              <a:t>Legend for events icons</a:t>
            </a:r>
          </a:p>
          <a:p>
            <a:pPr marL="0" indent="0">
              <a:buNone/>
            </a:pPr>
            <a:r>
              <a:rPr lang="sv-SE" sz="1800" dirty="0" smtClean="0"/>
              <a:t>Connection status to the server</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08344" y="723013"/>
            <a:ext cx="2764466" cy="499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flipH="1" flipV="1">
            <a:off x="2158409" y="808074"/>
            <a:ext cx="1031358" cy="1275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flipV="1">
            <a:off x="2073349" y="1534632"/>
            <a:ext cx="1031358" cy="1275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H="1" flipV="1">
            <a:off x="2073349" y="4394791"/>
            <a:ext cx="1031358"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a:off x="2073349" y="5139072"/>
            <a:ext cx="1084521" cy="1346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flipH="1">
            <a:off x="1690578" y="5465135"/>
            <a:ext cx="1467292" cy="2232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861517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32</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Event Info</a:t>
            </a:r>
            <a:endParaRPr lang="en-US" dirty="0" smtClean="0"/>
          </a:p>
        </p:txBody>
      </p:sp>
      <p:sp>
        <p:nvSpPr>
          <p:cNvPr id="59397" name="Content Placeholder 2"/>
          <p:cNvSpPr>
            <a:spLocks noGrp="1"/>
          </p:cNvSpPr>
          <p:nvPr>
            <p:ph idx="4294967295"/>
          </p:nvPr>
        </p:nvSpPr>
        <p:spPr>
          <a:xfrm>
            <a:off x="329648" y="3936130"/>
            <a:ext cx="8569842" cy="1944717"/>
          </a:xfrm>
        </p:spPr>
        <p:txBody>
          <a:bodyPr/>
          <a:lstStyle/>
          <a:p>
            <a:r>
              <a:rPr lang="sv-SE" dirty="0" smtClean="0"/>
              <a:t>Event metadata presentation for the selected event</a:t>
            </a:r>
          </a:p>
          <a:p>
            <a:r>
              <a:rPr lang="sv-SE" dirty="0"/>
              <a:t>Video and audio will be played </a:t>
            </a:r>
            <a:r>
              <a:rPr lang="sv-SE" dirty="0" smtClean="0"/>
              <a:t>syncronized, </a:t>
            </a:r>
            <a:r>
              <a:rPr lang="sv-SE" dirty="0"/>
              <a:t>if available</a:t>
            </a:r>
          </a:p>
          <a:p>
            <a:r>
              <a:rPr lang="sv-SE" dirty="0" smtClean="0"/>
              <a:t>Scrolling is possible, ”Full screen” </a:t>
            </a:r>
            <a:r>
              <a:rPr lang="sv-SE" dirty="0"/>
              <a:t>only if video available</a:t>
            </a:r>
          </a:p>
          <a:p>
            <a:r>
              <a:rPr lang="sv-SE" dirty="0" smtClean="0"/>
              <a:t>Manual </a:t>
            </a:r>
            <a:r>
              <a:rPr lang="sv-SE" dirty="0"/>
              <a:t>Trigger = Button </a:t>
            </a:r>
            <a:r>
              <a:rPr lang="sv-SE" dirty="0" smtClean="0"/>
              <a:t>pressed</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57" y="857250"/>
            <a:ext cx="6846887"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3547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33</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a:t>
            </a:r>
            <a:br>
              <a:rPr lang="sv-SE" dirty="0" smtClean="0"/>
            </a:br>
            <a:r>
              <a:rPr lang="sv-SE" dirty="0" smtClean="0"/>
              <a:t>PVT Sequence (PVT Team)</a:t>
            </a:r>
            <a:endParaRPr lang="en-US" dirty="0" smtClean="0"/>
          </a:p>
        </p:txBody>
      </p:sp>
      <p:sp>
        <p:nvSpPr>
          <p:cNvPr id="59397" name="Content Placeholder 2"/>
          <p:cNvSpPr>
            <a:spLocks noGrp="1"/>
          </p:cNvSpPr>
          <p:nvPr>
            <p:ph idx="4294967295"/>
          </p:nvPr>
        </p:nvSpPr>
        <p:spPr>
          <a:xfrm>
            <a:off x="324841" y="2033752"/>
            <a:ext cx="8569842" cy="3770072"/>
          </a:xfrm>
        </p:spPr>
        <p:txBody>
          <a:bodyPr/>
          <a:lstStyle/>
          <a:p>
            <a:r>
              <a:rPr lang="sv-SE" dirty="0" smtClean="0"/>
              <a:t>By Loading a pre-defined sequence or a Custom sequence, it is possible to bind a Test Case to the event.</a:t>
            </a:r>
          </a:p>
          <a:p>
            <a:r>
              <a:rPr lang="sv-SE" dirty="0" smtClean="0"/>
              <a:t>If no Test Case, then ”OFD” can be selected</a:t>
            </a:r>
          </a:p>
          <a:p>
            <a:r>
              <a:rPr lang="sv-SE" dirty="0" smtClean="0"/>
              <a:t>The Test Case list will follow the selected sequence</a:t>
            </a:r>
          </a:p>
          <a:p>
            <a:r>
              <a:rPr lang="sv-SE" dirty="0" smtClean="0"/>
              <a:t>For each test case, you can access a list of typical errors and dedicated comments you can directly paste into the Refiner main window:</a:t>
            </a:r>
          </a:p>
          <a:p>
            <a:endParaRPr lang="sv-SE" dirty="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620" t="17517" r="57285" b="66069"/>
          <a:stretch/>
        </p:blipFill>
        <p:spPr bwMode="auto">
          <a:xfrm>
            <a:off x="5817475" y="0"/>
            <a:ext cx="3326525" cy="187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106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34</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Keys</a:t>
            </a:r>
            <a:endParaRPr lang="en-US" dirty="0" smtClean="0"/>
          </a:p>
        </p:txBody>
      </p:sp>
      <p:sp>
        <p:nvSpPr>
          <p:cNvPr id="59397" name="Content Placeholder 2"/>
          <p:cNvSpPr>
            <a:spLocks noGrp="1"/>
          </p:cNvSpPr>
          <p:nvPr>
            <p:ph idx="4294967295"/>
          </p:nvPr>
        </p:nvSpPr>
        <p:spPr>
          <a:xfrm>
            <a:off x="305463" y="3246862"/>
            <a:ext cx="8569842" cy="2906288"/>
          </a:xfrm>
        </p:spPr>
        <p:txBody>
          <a:bodyPr/>
          <a:lstStyle/>
          <a:p>
            <a:r>
              <a:rPr lang="sv-SE" dirty="0" smtClean="0"/>
              <a:t>Several mandatory keys</a:t>
            </a:r>
          </a:p>
          <a:p>
            <a:r>
              <a:rPr lang="sv-SE" dirty="0" smtClean="0"/>
              <a:t>Crucial part of the system, to find events and create reports</a:t>
            </a:r>
          </a:p>
          <a:p>
            <a:r>
              <a:rPr lang="sv-SE" dirty="0" smtClean="0"/>
              <a:t>Pending = ready for being checked-in in the database</a:t>
            </a:r>
          </a:p>
          <a:p>
            <a:r>
              <a:rPr lang="sv-SE" u="sng" dirty="0" smtClean="0">
                <a:solidFill>
                  <a:srgbClr val="0070C0"/>
                </a:solidFill>
              </a:rPr>
              <a:t>Key Valid for ... Events </a:t>
            </a:r>
            <a:r>
              <a:rPr lang="sv-SE" dirty="0" smtClean="0"/>
              <a:t>: copy/paste keys for the events in the MEA</a:t>
            </a:r>
            <a:r>
              <a:rPr lang="sv-SE" dirty="0"/>
              <a:t/>
            </a:r>
            <a:br>
              <a:rPr lang="sv-SE" dirty="0"/>
            </a:br>
            <a:r>
              <a:rPr lang="sv-SE" dirty="0" smtClean="0"/>
              <a:t>/!\ Everything added is recorded! Don’t mess with data</a:t>
            </a:r>
            <a:br>
              <a:rPr lang="sv-SE" dirty="0" smtClean="0"/>
            </a:br>
            <a:r>
              <a:rPr lang="sv-SE" dirty="0" smtClean="0"/>
              <a:t>Keys are lost when leaving</a:t>
            </a:r>
          </a:p>
          <a:p>
            <a:r>
              <a:rPr lang="sv-SE" dirty="0" smtClean="0"/>
              <a:t>Comments: Always stored. </a:t>
            </a:r>
            <a:endParaRPr lang="sv-SE" dirty="0">
              <a:solidFill>
                <a:srgbClr val="FF0000"/>
              </a:solidFill>
            </a:endParaRP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460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2138" y="584792"/>
            <a:ext cx="4742787" cy="262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507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35</a:t>
            </a:fld>
            <a:endParaRPr lang="sv-SE"/>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01" y="1650509"/>
            <a:ext cx="2726587" cy="4372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08132" y="1650509"/>
            <a:ext cx="4634700" cy="1338828"/>
          </a:xfrm>
          <a:prstGeom prst="rect">
            <a:avLst/>
          </a:prstGeom>
          <a:noFill/>
          <a:ln>
            <a:solidFill>
              <a:schemeClr val="accent1"/>
            </a:solidFill>
          </a:ln>
        </p:spPr>
        <p:txBody>
          <a:bodyPr wrap="square" rtlCol="0">
            <a:spAutoFit/>
          </a:bodyPr>
          <a:lstStyle/>
          <a:p>
            <a:r>
              <a:rPr lang="sv-SE" dirty="0" smtClean="0"/>
              <a:t>When creating Keys – </a:t>
            </a:r>
            <a:br>
              <a:rPr lang="sv-SE" dirty="0" smtClean="0"/>
            </a:br>
            <a:r>
              <a:rPr lang="sv-SE" dirty="0" smtClean="0"/>
              <a:t>The ”Truck Function” list will now be filtered based on </a:t>
            </a:r>
            <a:r>
              <a:rPr lang="sv-SE" dirty="0"/>
              <a:t>P</a:t>
            </a:r>
            <a:r>
              <a:rPr lang="sv-SE" dirty="0" smtClean="0"/>
              <a:t>roduct Class</a:t>
            </a:r>
          </a:p>
          <a:p>
            <a:r>
              <a:rPr lang="sv-SE" sz="1400" dirty="0" smtClean="0"/>
              <a:t>(Functions not avaliable in the vehicle, will not be seen.)</a:t>
            </a:r>
            <a:endParaRPr lang="sv-SE" sz="14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86" y="3550290"/>
            <a:ext cx="3644934" cy="2472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a:off x="2572871" y="2292556"/>
            <a:ext cx="173526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54968" y="4466533"/>
            <a:ext cx="4833246" cy="584775"/>
          </a:xfrm>
          <a:prstGeom prst="rect">
            <a:avLst/>
          </a:prstGeom>
          <a:noFill/>
          <a:ln>
            <a:solidFill>
              <a:schemeClr val="accent1"/>
            </a:solidFill>
          </a:ln>
        </p:spPr>
        <p:txBody>
          <a:bodyPr wrap="none" rtlCol="0">
            <a:spAutoFit/>
          </a:bodyPr>
          <a:lstStyle/>
          <a:p>
            <a:r>
              <a:rPr lang="sv-SE" sz="1600" dirty="0" smtClean="0"/>
              <a:t>”Test Type”, ”Test Leader” and ”SW_Release”data </a:t>
            </a:r>
            <a:br>
              <a:rPr lang="sv-SE" sz="1600" dirty="0" smtClean="0"/>
            </a:br>
            <a:r>
              <a:rPr lang="sv-SE" sz="1600" dirty="0" smtClean="0"/>
              <a:t>will come from the Collector Vehicle/Logger binding</a:t>
            </a:r>
            <a:endParaRPr lang="sv-SE" sz="1600" dirty="0"/>
          </a:p>
        </p:txBody>
      </p:sp>
      <p:cxnSp>
        <p:nvCxnSpPr>
          <p:cNvPr id="12" name="Straight Arrow Connector 11"/>
          <p:cNvCxnSpPr>
            <a:stCxn id="11" idx="1"/>
          </p:cNvCxnSpPr>
          <p:nvPr/>
        </p:nvCxnSpPr>
        <p:spPr>
          <a:xfrm flipH="1">
            <a:off x="3440502" y="4758921"/>
            <a:ext cx="814466" cy="72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bwMode="auto">
          <a:xfrm>
            <a:off x="159487" y="127590"/>
            <a:ext cx="892872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Data Refiner – Keys</a:t>
            </a:r>
            <a:br>
              <a:rPr lang="sv-SE" kern="0" dirty="0" smtClean="0"/>
            </a:br>
            <a:r>
              <a:rPr lang="sv-SE" kern="0" dirty="0" smtClean="0"/>
              <a:t>- Truck Function and Test Type</a:t>
            </a:r>
            <a:endParaRPr lang="en-US" kern="0" dirty="0" smtClean="0"/>
          </a:p>
        </p:txBody>
      </p:sp>
      <p:cxnSp>
        <p:nvCxnSpPr>
          <p:cNvPr id="21" name="Straight Arrow Connector 20"/>
          <p:cNvCxnSpPr/>
          <p:nvPr/>
        </p:nvCxnSpPr>
        <p:spPr>
          <a:xfrm flipH="1">
            <a:off x="3440501" y="4578325"/>
            <a:ext cx="81446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440502" y="4946904"/>
            <a:ext cx="814466" cy="2593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027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36</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Keys</a:t>
            </a:r>
            <a:endParaRPr lang="en-US" dirty="0" smtClean="0"/>
          </a:p>
        </p:txBody>
      </p:sp>
      <p:sp>
        <p:nvSpPr>
          <p:cNvPr id="59397" name="Content Placeholder 2"/>
          <p:cNvSpPr>
            <a:spLocks noGrp="1"/>
          </p:cNvSpPr>
          <p:nvPr>
            <p:ph idx="4294967295"/>
          </p:nvPr>
        </p:nvSpPr>
        <p:spPr>
          <a:xfrm>
            <a:off x="372138" y="1158949"/>
            <a:ext cx="8569842" cy="4824991"/>
          </a:xfrm>
        </p:spPr>
        <p:txBody>
          <a:bodyPr/>
          <a:lstStyle/>
          <a:p>
            <a:r>
              <a:rPr lang="sv-SE" dirty="0" smtClean="0"/>
              <a:t>PROTUS ID: report no where the link will be</a:t>
            </a:r>
            <a:br>
              <a:rPr lang="sv-SE" dirty="0" smtClean="0"/>
            </a:br>
            <a:r>
              <a:rPr lang="sv-SE" dirty="0" smtClean="0"/>
              <a:t>- name must be correct ! </a:t>
            </a:r>
            <a:r>
              <a:rPr lang="sv-SE" b="1" dirty="0" smtClean="0"/>
              <a:t>L</a:t>
            </a:r>
            <a:r>
              <a:rPr lang="sv-SE" dirty="0" smtClean="0"/>
              <a:t>XXX (not lxxx)</a:t>
            </a:r>
            <a:br>
              <a:rPr lang="sv-SE" dirty="0" smtClean="0"/>
            </a:br>
            <a:r>
              <a:rPr lang="sv-SE" dirty="0" smtClean="0"/>
              <a:t>- no spaces before or after the Lxxx number</a:t>
            </a:r>
            <a:br>
              <a:rPr lang="sv-SE" dirty="0" smtClean="0"/>
            </a:br>
            <a:r>
              <a:rPr lang="sv-SE" dirty="0" smtClean="0"/>
              <a:t>- no additional zeros...</a:t>
            </a:r>
            <a:br>
              <a:rPr lang="sv-SE" dirty="0" smtClean="0"/>
            </a:br>
            <a:r>
              <a:rPr lang="sv-SE" dirty="0" smtClean="0"/>
              <a:t>- several events can be linked to the same PROTUS</a:t>
            </a:r>
          </a:p>
          <a:p>
            <a:r>
              <a:rPr lang="sv-SE" dirty="0" smtClean="0"/>
              <a:t>You can Add and have several PROTUS to one Event.</a:t>
            </a:r>
          </a:p>
          <a:p>
            <a:endParaRPr lang="sv-SE" dirty="0" smtClean="0"/>
          </a:p>
          <a:p>
            <a:r>
              <a:rPr lang="sv-SE" dirty="0" smtClean="0"/>
              <a:t>Test Type: Field Test, PVT, AET, RT...</a:t>
            </a:r>
            <a:endParaRPr lang="sv-SE" dirty="0"/>
          </a:p>
          <a:p>
            <a:endParaRPr lang="sv-SE" dirty="0" smtClean="0"/>
          </a:p>
          <a:p>
            <a:r>
              <a:rPr lang="sv-SE" dirty="0" smtClean="0"/>
              <a:t>Ocurrence: </a:t>
            </a:r>
            <a:r>
              <a:rPr lang="sv-SE" dirty="0"/>
              <a:t>Rarely</a:t>
            </a:r>
            <a:r>
              <a:rPr lang="sv-SE" dirty="0" smtClean="0"/>
              <a:t>/ Once / Often / Every Time</a:t>
            </a:r>
            <a:endParaRPr lang="sv-SE" dirty="0"/>
          </a:p>
          <a:p>
            <a:endParaRPr lang="sv-SE" dirty="0" smtClean="0"/>
          </a:p>
          <a:p>
            <a:r>
              <a:rPr lang="sv-SE" dirty="0" smtClean="0"/>
              <a:t>SW release: BaselineBranch_PC_week_version</a:t>
            </a:r>
            <a:br>
              <a:rPr lang="sv-SE" dirty="0" smtClean="0"/>
            </a:br>
            <a:r>
              <a:rPr lang="sv-SE" dirty="0" smtClean="0"/>
              <a:t>		(e.g. P0P1_24_w1623_2.1)</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3009381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37</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Keys</a:t>
            </a:r>
            <a:endParaRPr lang="en-US" dirty="0" smtClean="0"/>
          </a:p>
        </p:txBody>
      </p:sp>
      <p:sp>
        <p:nvSpPr>
          <p:cNvPr id="59397" name="Content Placeholder 2"/>
          <p:cNvSpPr>
            <a:spLocks noGrp="1"/>
          </p:cNvSpPr>
          <p:nvPr>
            <p:ph idx="4294967295"/>
          </p:nvPr>
        </p:nvSpPr>
        <p:spPr>
          <a:xfrm>
            <a:off x="318975" y="659219"/>
            <a:ext cx="8569842" cy="5263116"/>
          </a:xfrm>
        </p:spPr>
        <p:txBody>
          <a:bodyPr/>
          <a:lstStyle/>
          <a:p>
            <a:r>
              <a:rPr lang="sv-SE" dirty="0" smtClean="0"/>
              <a:t>PROTUS Points:</a:t>
            </a:r>
          </a:p>
          <a:p>
            <a:endParaRPr lang="sv-SE" dirty="0"/>
          </a:p>
          <a:p>
            <a:endParaRPr lang="sv-SE" dirty="0" smtClean="0"/>
          </a:p>
          <a:p>
            <a:endParaRPr lang="sv-SE" dirty="0"/>
          </a:p>
          <a:p>
            <a:endParaRPr lang="sv-SE" dirty="0" smtClean="0"/>
          </a:p>
          <a:p>
            <a:endParaRPr lang="sv-SE" dirty="0"/>
          </a:p>
          <a:p>
            <a:endParaRPr lang="sv-SE" dirty="0" smtClean="0"/>
          </a:p>
          <a:p>
            <a:endParaRPr lang="sv-SE" dirty="0"/>
          </a:p>
          <a:p>
            <a:endParaRPr lang="sv-SE" dirty="0" smtClean="0"/>
          </a:p>
          <a:p>
            <a:endParaRPr lang="sv-SE" dirty="0"/>
          </a:p>
          <a:p>
            <a:endParaRPr lang="sv-SE" dirty="0" smtClean="0"/>
          </a:p>
          <a:p>
            <a:r>
              <a:rPr lang="sv-SE" dirty="0" smtClean="0"/>
              <a:t>Follow PROTUS Guidelines + GDI 968-50: </a:t>
            </a:r>
            <a:r>
              <a:rPr lang="fr-FR" sz="1000" dirty="0" smtClean="0">
                <a:hlinkClick r:id="rId3"/>
              </a:rPr>
              <a:t>http</a:t>
            </a:r>
            <a:r>
              <a:rPr lang="fr-FR" sz="1000" dirty="0">
                <a:hlinkClick r:id="rId3"/>
              </a:rPr>
              <a:t>://</a:t>
            </a:r>
            <a:r>
              <a:rPr lang="fr-FR" sz="1000" dirty="0" smtClean="0">
                <a:hlinkClick r:id="rId3"/>
              </a:rPr>
              <a:t>violin.volvo.net/SiteCollectionDocuments/Powertrain/VPT%20G%C3%B6teborg/projects%20and%20processes/PROTUS/GDI968-50%5B1%5D.pdf</a:t>
            </a:r>
            <a:endParaRPr lang="fr-FR" sz="1000" dirty="0"/>
          </a:p>
          <a:p>
            <a:endParaRPr lang="sv-SE"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3216043144"/>
              </p:ext>
            </p:extLst>
          </p:nvPr>
        </p:nvGraphicFramePr>
        <p:xfrm>
          <a:off x="131763" y="1016000"/>
          <a:ext cx="8856662" cy="4465748"/>
        </p:xfrm>
        <a:graphic>
          <a:graphicData uri="http://schemas.openxmlformats.org/presentationml/2006/ole">
            <mc:AlternateContent xmlns:mc="http://schemas.openxmlformats.org/markup-compatibility/2006">
              <mc:Choice xmlns:v="urn:schemas-microsoft-com:vml" Requires="v">
                <p:oleObj spid="_x0000_s1166" name="Document" r:id="rId5" imgW="6494700" imgH="3577977" progId="Word.Document.12">
                  <p:embed/>
                </p:oleObj>
              </mc:Choice>
              <mc:Fallback>
                <p:oleObj name="Document" r:id="rId5" imgW="6494700" imgH="3577977" progId="Word.Document.12">
                  <p:embed/>
                  <p:pic>
                    <p:nvPicPr>
                      <p:cNvPr id="0" name=""/>
                      <p:cNvPicPr/>
                      <p:nvPr/>
                    </p:nvPicPr>
                    <p:blipFill>
                      <a:blip r:embed="rId6"/>
                      <a:stretch>
                        <a:fillRect/>
                      </a:stretch>
                    </p:blipFill>
                    <p:spPr>
                      <a:xfrm>
                        <a:off x="131763" y="1016000"/>
                        <a:ext cx="8856662" cy="4465748"/>
                      </a:xfrm>
                      <a:prstGeom prst="rect">
                        <a:avLst/>
                      </a:prstGeom>
                    </p:spPr>
                  </p:pic>
                </p:oleObj>
              </mc:Fallback>
            </mc:AlternateContent>
          </a:graphicData>
        </a:graphic>
      </p:graphicFrame>
      <p:pic>
        <p:nvPicPr>
          <p:cNvPr id="1031"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6184772" y="5248274"/>
            <a:ext cx="170373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721527901"/>
              </p:ext>
            </p:extLst>
          </p:nvPr>
        </p:nvGraphicFramePr>
        <p:xfrm>
          <a:off x="6535957" y="5557836"/>
          <a:ext cx="914400" cy="714375"/>
        </p:xfrm>
        <a:graphic>
          <a:graphicData uri="http://schemas.openxmlformats.org/presentationml/2006/ole">
            <mc:AlternateContent xmlns:mc="http://schemas.openxmlformats.org/markup-compatibility/2006">
              <mc:Choice xmlns:v="urn:schemas-microsoft-com:vml" Requires="v">
                <p:oleObj spid="_x0000_s1167" name="Presentation" showAsIcon="1" r:id="rId9" imgW="914400" imgH="714240" progId="PowerPoint.Show.12">
                  <p:embed/>
                </p:oleObj>
              </mc:Choice>
              <mc:Fallback>
                <p:oleObj name="Presentation" showAsIcon="1" r:id="rId9" imgW="914400" imgH="714240" progId="PowerPoint.Show.12">
                  <p:embed/>
                  <p:pic>
                    <p:nvPicPr>
                      <p:cNvPr id="0" name=""/>
                      <p:cNvPicPr/>
                      <p:nvPr/>
                    </p:nvPicPr>
                    <p:blipFill>
                      <a:blip r:embed="rId10"/>
                      <a:stretch>
                        <a:fillRect/>
                      </a:stretch>
                    </p:blipFill>
                    <p:spPr>
                      <a:xfrm>
                        <a:off x="6535957" y="5557836"/>
                        <a:ext cx="914400" cy="714375"/>
                      </a:xfrm>
                      <a:prstGeom prst="rect">
                        <a:avLst/>
                      </a:prstGeom>
                    </p:spPr>
                  </p:pic>
                </p:oleObj>
              </mc:Fallback>
            </mc:AlternateContent>
          </a:graphicData>
        </a:graphic>
      </p:graphicFrame>
    </p:spTree>
    <p:extLst>
      <p:ext uri="{BB962C8B-B14F-4D97-AF65-F5344CB8AC3E}">
        <p14:creationId xmlns:p14="http://schemas.microsoft.com/office/powerpoint/2010/main" val="3580074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38</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Keys</a:t>
            </a:r>
            <a:endParaRPr lang="en-US" dirty="0" smtClean="0"/>
          </a:p>
        </p:txBody>
      </p:sp>
      <p:sp>
        <p:nvSpPr>
          <p:cNvPr id="59397" name="Content Placeholder 2"/>
          <p:cNvSpPr>
            <a:spLocks noGrp="1"/>
          </p:cNvSpPr>
          <p:nvPr>
            <p:ph idx="4294967295"/>
          </p:nvPr>
        </p:nvSpPr>
        <p:spPr>
          <a:xfrm>
            <a:off x="372138" y="1371600"/>
            <a:ext cx="8569842" cy="3557422"/>
          </a:xfrm>
        </p:spPr>
        <p:txBody>
          <a:bodyPr/>
          <a:lstStyle/>
          <a:p>
            <a:endParaRPr lang="sv-SE" dirty="0" smtClean="0"/>
          </a:p>
          <a:p>
            <a:r>
              <a:rPr lang="sv-SE" dirty="0" smtClean="0"/>
              <a:t>The complete TF list can be found under </a:t>
            </a:r>
            <a:r>
              <a:rPr lang="sv-SE" i="1" dirty="0" smtClean="0"/>
              <a:t>Help -&gt; Truck Function</a:t>
            </a:r>
            <a:r>
              <a:rPr lang="sv-SE" dirty="0" smtClean="0"/>
              <a:t> menu of the Refiner</a:t>
            </a:r>
          </a:p>
          <a:p>
            <a:endParaRPr lang="sv-SE" dirty="0" smtClean="0"/>
          </a:p>
          <a:p>
            <a:r>
              <a:rPr lang="sv-SE" dirty="0" smtClean="0"/>
              <a:t>The Truck Function list you get when working on a particular event, will depend from the Product Class your test truck belongs to. </a:t>
            </a:r>
          </a:p>
          <a:p>
            <a:pPr lvl="1"/>
            <a:r>
              <a:rPr lang="sv-SE" sz="1800" dirty="0" smtClean="0"/>
              <a:t>Notify ”Support E-FACTS” if a Truck Function is missing.</a:t>
            </a:r>
            <a:endParaRPr lang="sv-SE" sz="1800"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4133104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39</a:t>
            </a:fld>
            <a:endParaRPr lang="sv-SE"/>
          </a:p>
        </p:txBody>
      </p:sp>
      <p:sp>
        <p:nvSpPr>
          <p:cNvPr id="4" name="TextBox 3"/>
          <p:cNvSpPr txBox="1"/>
          <p:nvPr/>
        </p:nvSpPr>
        <p:spPr>
          <a:xfrm>
            <a:off x="179512" y="3356992"/>
            <a:ext cx="2563688" cy="400110"/>
          </a:xfrm>
          <a:prstGeom prst="rect">
            <a:avLst/>
          </a:prstGeom>
          <a:noFill/>
          <a:ln>
            <a:solidFill>
              <a:schemeClr val="accent1"/>
            </a:solidFill>
          </a:ln>
        </p:spPr>
        <p:txBody>
          <a:bodyPr wrap="square" rtlCol="0">
            <a:spAutoFit/>
          </a:bodyPr>
          <a:lstStyle/>
          <a:p>
            <a:r>
              <a:rPr lang="sv-SE" dirty="0" smtClean="0"/>
              <a:t>All Truck Functions</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46" y="1199919"/>
            <a:ext cx="19050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1363073" y="2492896"/>
            <a:ext cx="73176" cy="86409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780928"/>
            <a:ext cx="6071525" cy="3399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02118" y="1111624"/>
            <a:ext cx="2887506" cy="707886"/>
          </a:xfrm>
          <a:prstGeom prst="rect">
            <a:avLst/>
          </a:prstGeom>
          <a:noFill/>
          <a:ln>
            <a:solidFill>
              <a:schemeClr val="accent1"/>
            </a:solidFill>
          </a:ln>
        </p:spPr>
        <p:txBody>
          <a:bodyPr wrap="square" rtlCol="0">
            <a:spAutoFit/>
          </a:bodyPr>
          <a:lstStyle/>
          <a:p>
            <a:r>
              <a:rPr lang="sv-SE" dirty="0" smtClean="0"/>
              <a:t>Drag header to organize</a:t>
            </a:r>
            <a:endParaRPr lang="sv-SE" dirty="0"/>
          </a:p>
        </p:txBody>
      </p:sp>
      <p:cxnSp>
        <p:nvCxnSpPr>
          <p:cNvPr id="9" name="Straight Arrow Connector 8"/>
          <p:cNvCxnSpPr/>
          <p:nvPr/>
        </p:nvCxnSpPr>
        <p:spPr>
          <a:xfrm flipH="1">
            <a:off x="3098062" y="1801255"/>
            <a:ext cx="1008112" cy="13131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1201" y="2009193"/>
            <a:ext cx="4160113" cy="707886"/>
          </a:xfrm>
          <a:prstGeom prst="rect">
            <a:avLst/>
          </a:prstGeom>
          <a:noFill/>
          <a:ln>
            <a:solidFill>
              <a:schemeClr val="accent1"/>
            </a:solidFill>
          </a:ln>
        </p:spPr>
        <p:txBody>
          <a:bodyPr wrap="none" rtlCol="0">
            <a:spAutoFit/>
          </a:bodyPr>
          <a:lstStyle/>
          <a:p>
            <a:r>
              <a:rPr lang="sv-SE" dirty="0" smtClean="0"/>
              <a:t>Possible to use filter by clicking on </a:t>
            </a:r>
            <a:br>
              <a:rPr lang="sv-SE" dirty="0" smtClean="0"/>
            </a:br>
            <a:r>
              <a:rPr lang="sv-SE" dirty="0" smtClean="0"/>
              <a:t>filtersymbol</a:t>
            </a:r>
            <a:endParaRPr lang="sv-SE" dirty="0"/>
          </a:p>
        </p:txBody>
      </p:sp>
      <p:cxnSp>
        <p:nvCxnSpPr>
          <p:cNvPr id="11" name="Straight Arrow Connector 10"/>
          <p:cNvCxnSpPr>
            <a:stCxn id="10" idx="1"/>
          </p:cNvCxnSpPr>
          <p:nvPr/>
        </p:nvCxnSpPr>
        <p:spPr>
          <a:xfrm flipH="1">
            <a:off x="3491881" y="2363136"/>
            <a:ext cx="869320" cy="9269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bwMode="auto">
          <a:xfrm>
            <a:off x="159487" y="127590"/>
            <a:ext cx="8867972" cy="98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Data Refiner – Truck Function List</a:t>
            </a:r>
            <a:endParaRPr lang="en-US" kern="0" dirty="0" smtClean="0"/>
          </a:p>
        </p:txBody>
      </p:sp>
    </p:spTree>
    <p:extLst>
      <p:ext uri="{BB962C8B-B14F-4D97-AF65-F5344CB8AC3E}">
        <p14:creationId xmlns:p14="http://schemas.microsoft.com/office/powerpoint/2010/main" val="221162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4</a:t>
            </a:fld>
            <a:endParaRPr lang="sv-SE" sz="1000" smtClean="0"/>
          </a:p>
        </p:txBody>
      </p:sp>
      <p:sp>
        <p:nvSpPr>
          <p:cNvPr id="59396" name="Title 1"/>
          <p:cNvSpPr>
            <a:spLocks noGrp="1"/>
          </p:cNvSpPr>
          <p:nvPr>
            <p:ph type="title" idx="4294967295"/>
          </p:nvPr>
        </p:nvSpPr>
        <p:spPr>
          <a:xfrm>
            <a:off x="0" y="442913"/>
            <a:ext cx="8393113" cy="1143000"/>
          </a:xfrm>
        </p:spPr>
        <p:txBody>
          <a:bodyPr/>
          <a:lstStyle/>
          <a:p>
            <a:pPr algn="ctr"/>
            <a:r>
              <a:rPr lang="sv-SE" dirty="0" smtClean="0"/>
              <a:t>PC Prerequisites</a:t>
            </a:r>
            <a:endParaRPr lang="en-US" dirty="0" smtClean="0"/>
          </a:p>
        </p:txBody>
      </p:sp>
      <p:sp>
        <p:nvSpPr>
          <p:cNvPr id="59397" name="Content Placeholder 2"/>
          <p:cNvSpPr>
            <a:spLocks noGrp="1"/>
          </p:cNvSpPr>
          <p:nvPr>
            <p:ph idx="4294967295"/>
          </p:nvPr>
        </p:nvSpPr>
        <p:spPr>
          <a:xfrm>
            <a:off x="308343" y="999460"/>
            <a:ext cx="8726799" cy="4153565"/>
          </a:xfrm>
        </p:spPr>
        <p:txBody>
          <a:bodyPr/>
          <a:lstStyle/>
          <a:p>
            <a:r>
              <a:rPr lang="sv-SE" dirty="0" smtClean="0"/>
              <a:t>”Open Client” for MyPlace computers (FAROS)</a:t>
            </a:r>
          </a:p>
          <a:p>
            <a:pPr lvl="1"/>
            <a:r>
              <a:rPr lang="sv-SE" sz="1600" dirty="0" smtClean="0"/>
              <a:t>GOT users</a:t>
            </a:r>
          </a:p>
          <a:p>
            <a:pPr lvl="2"/>
            <a:r>
              <a:rPr lang="sv-SE" sz="1600" dirty="0" smtClean="0"/>
              <a:t>Send mail to Martin</a:t>
            </a:r>
          </a:p>
          <a:p>
            <a:pPr lvl="2"/>
            <a:r>
              <a:rPr lang="sv-SE" sz="1600" dirty="0" smtClean="0"/>
              <a:t>When confirmed, use motivation sent by Martin</a:t>
            </a:r>
            <a:r>
              <a:rPr lang="sv-SE" dirty="0" smtClean="0"/>
              <a:t/>
            </a:r>
            <a:br>
              <a:rPr lang="sv-SE" dirty="0" smtClean="0"/>
            </a:br>
            <a:endParaRPr lang="sv-SE" dirty="0" smtClean="0"/>
          </a:p>
          <a:p>
            <a:r>
              <a:rPr lang="sv-SE" dirty="0" smtClean="0"/>
              <a:t>Oracle SQLNet64 client (FAROS)</a:t>
            </a:r>
            <a:br>
              <a:rPr lang="sv-SE" dirty="0" smtClean="0"/>
            </a:br>
            <a:endParaRPr lang="sv-SE" dirty="0" smtClean="0"/>
          </a:p>
          <a:p>
            <a:r>
              <a:rPr lang="sv-SE" dirty="0" smtClean="0"/>
              <a:t>Contact TFV team for installation and education =&gt; </a:t>
            </a:r>
            <a:r>
              <a:rPr lang="sv-SE" sz="1600" u="sng" dirty="0" smtClean="0">
                <a:solidFill>
                  <a:srgbClr val="0070C0"/>
                </a:solidFill>
              </a:rPr>
              <a:t>support.efacts@volvo.com</a:t>
            </a:r>
            <a:endParaRPr lang="sv-SE" u="sng" dirty="0" smtClean="0">
              <a:solidFill>
                <a:srgbClr val="0070C0"/>
              </a:solidFill>
            </a:endParaRPr>
          </a:p>
          <a:p>
            <a:endParaRPr lang="sv-SE" dirty="0" smtClean="0"/>
          </a:p>
          <a:p>
            <a:r>
              <a:rPr lang="sv-SE" dirty="0" smtClean="0"/>
              <a:t>USB stick for data retrieval </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39349527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sv-SE" smtClean="0"/>
              <a:t>Volvo GTT Jean-Philippe Abeillon, Martin Svennungsson</a:t>
            </a:r>
            <a:endParaRPr lang="sv-SE"/>
          </a:p>
        </p:txBody>
      </p:sp>
      <p:sp>
        <p:nvSpPr>
          <p:cNvPr id="3" name="Slide Number Placeholder 2"/>
          <p:cNvSpPr>
            <a:spLocks noGrp="1"/>
          </p:cNvSpPr>
          <p:nvPr>
            <p:ph type="sldNum" sz="quarter" idx="11"/>
          </p:nvPr>
        </p:nvSpPr>
        <p:spPr/>
        <p:txBody>
          <a:bodyPr/>
          <a:lstStyle/>
          <a:p>
            <a:pPr>
              <a:defRPr/>
            </a:pPr>
            <a:fld id="{E0FDCBDB-4F36-4B42-9B85-73AF1A06C116}" type="slidenum">
              <a:rPr lang="sv-SE" smtClean="0"/>
              <a:pPr>
                <a:defRPr/>
              </a:pPr>
              <a:t>40</a:t>
            </a:fld>
            <a:endParaRPr lang="sv-SE"/>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29" y="878541"/>
            <a:ext cx="3526929" cy="65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92024" y="1927412"/>
            <a:ext cx="4418197" cy="400110"/>
          </a:xfrm>
          <a:prstGeom prst="rect">
            <a:avLst/>
          </a:prstGeom>
          <a:noFill/>
        </p:spPr>
        <p:txBody>
          <a:bodyPr wrap="none" rtlCol="0">
            <a:spAutoFit/>
          </a:bodyPr>
          <a:lstStyle/>
          <a:p>
            <a:r>
              <a:rPr lang="sv-SE" dirty="0" smtClean="0"/>
              <a:t>PROTUS link not available at startup</a:t>
            </a:r>
            <a:endParaRPr lang="sv-SE" dirty="0"/>
          </a:p>
        </p:txBody>
      </p:sp>
      <p:sp>
        <p:nvSpPr>
          <p:cNvPr id="6" name="TextBox 5"/>
          <p:cNvSpPr txBox="1"/>
          <p:nvPr/>
        </p:nvSpPr>
        <p:spPr>
          <a:xfrm>
            <a:off x="800859" y="2511986"/>
            <a:ext cx="4102834" cy="3144743"/>
          </a:xfrm>
          <a:prstGeom prst="rect">
            <a:avLst/>
          </a:prstGeom>
          <a:noFill/>
        </p:spPr>
        <p:txBody>
          <a:bodyPr wrap="square" rtlCol="0">
            <a:spAutoFit/>
          </a:bodyPr>
          <a:lstStyle/>
          <a:p>
            <a:r>
              <a:rPr lang="sv-SE" u="sng" dirty="0" smtClean="0"/>
              <a:t>Work flow:</a:t>
            </a:r>
          </a:p>
          <a:p>
            <a:r>
              <a:rPr lang="sv-SE" dirty="0" smtClean="0"/>
              <a:t>Load Measurement</a:t>
            </a:r>
          </a:p>
          <a:p>
            <a:r>
              <a:rPr lang="sv-SE" dirty="0" smtClean="0"/>
              <a:t>Listen to events</a:t>
            </a:r>
          </a:p>
          <a:p>
            <a:r>
              <a:rPr lang="sv-SE" dirty="0" smtClean="0"/>
              <a:t>If PROTUS - c</a:t>
            </a:r>
            <a:r>
              <a:rPr lang="sv-SE" dirty="0" smtClean="0">
                <a:sym typeface="Wingdings" pitchFamily="2" charset="2"/>
              </a:rPr>
              <a:t>reate PROTUS first</a:t>
            </a:r>
          </a:p>
          <a:p>
            <a:r>
              <a:rPr lang="sv-SE" dirty="0" smtClean="0">
                <a:sym typeface="Wingdings" pitchFamily="2" charset="2"/>
              </a:rPr>
              <a:t>Enter the PROTUS-id as key</a:t>
            </a:r>
          </a:p>
          <a:p>
            <a:r>
              <a:rPr lang="sv-SE" dirty="0" smtClean="0">
                <a:sym typeface="Wingdings" pitchFamily="2" charset="2"/>
              </a:rPr>
              <a:t>Press ”PROTUS Link” --&gt; </a:t>
            </a:r>
            <a:br>
              <a:rPr lang="sv-SE" dirty="0" smtClean="0">
                <a:sym typeface="Wingdings" pitchFamily="2" charset="2"/>
              </a:rPr>
            </a:br>
            <a:r>
              <a:rPr lang="sv-SE" sz="1400" dirty="0" smtClean="0">
                <a:sym typeface="Wingdings" pitchFamily="2" charset="2"/>
              </a:rPr>
              <a:t> (Link will be created based on value entered in PROTUS-id key)</a:t>
            </a:r>
            <a:endParaRPr lang="sv-SE" sz="1400"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857475"/>
            <a:ext cx="3218483" cy="4222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4141694" y="4563035"/>
            <a:ext cx="2831635" cy="59415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23850" y="2164214"/>
            <a:ext cx="2349479" cy="287395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8541" y="1330742"/>
            <a:ext cx="100885" cy="596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577" y="2394865"/>
            <a:ext cx="469486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bwMode="auto">
          <a:xfrm>
            <a:off x="159487" y="127590"/>
            <a:ext cx="8928727" cy="75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r>
              <a:rPr lang="sv-SE" kern="0" dirty="0" smtClean="0"/>
              <a:t>eFACTS Data Refiner – PROTUS Key</a:t>
            </a:r>
            <a:endParaRPr lang="en-US" kern="0" dirty="0" smtClean="0"/>
          </a:p>
        </p:txBody>
      </p:sp>
    </p:spTree>
    <p:extLst>
      <p:ext uri="{BB962C8B-B14F-4D97-AF65-F5344CB8AC3E}">
        <p14:creationId xmlns:p14="http://schemas.microsoft.com/office/powerpoint/2010/main" val="4230210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41</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Data Refiner – PROTUS Link</a:t>
            </a:r>
            <a:endParaRPr lang="en-US" dirty="0" smtClean="0"/>
          </a:p>
        </p:txBody>
      </p:sp>
      <p:sp>
        <p:nvSpPr>
          <p:cNvPr id="59397" name="Content Placeholder 2"/>
          <p:cNvSpPr>
            <a:spLocks noGrp="1"/>
          </p:cNvSpPr>
          <p:nvPr>
            <p:ph idx="4294967295"/>
          </p:nvPr>
        </p:nvSpPr>
        <p:spPr>
          <a:xfrm>
            <a:off x="287080" y="893135"/>
            <a:ext cx="8569842" cy="5475008"/>
          </a:xfrm>
        </p:spPr>
        <p:txBody>
          <a:bodyPr/>
          <a:lstStyle/>
          <a:p>
            <a:r>
              <a:rPr lang="sv-SE" dirty="0" smtClean="0"/>
              <a:t>The PROTUS link created will be based on the PROTUS ID that was entered as the PROTUS key value.</a:t>
            </a:r>
            <a:br>
              <a:rPr lang="sv-SE" dirty="0" smtClean="0"/>
            </a:br>
            <a:endParaRPr lang="sv-SE" dirty="0" smtClean="0"/>
          </a:p>
          <a:p>
            <a:endParaRPr lang="sv-SE" dirty="0" smtClean="0"/>
          </a:p>
          <a:p>
            <a:endParaRPr lang="sv-SE" dirty="0"/>
          </a:p>
          <a:p>
            <a:endParaRPr lang="sv-SE" dirty="0" smtClean="0"/>
          </a:p>
          <a:p>
            <a:r>
              <a:rPr lang="sv-SE" dirty="0" smtClean="0"/>
              <a:t>The http link is already in the clipboard and can now be paste into the url-link (folder Documents) in PROTUS (see next slide).</a:t>
            </a:r>
          </a:p>
          <a:p>
            <a:r>
              <a:rPr lang="sv-SE" dirty="0" smtClean="0"/>
              <a:t>The link needs to be created only once for each PROTUS report. If the same issue has already been detected in the truck, just select the correct report number in the </a:t>
            </a:r>
            <a:r>
              <a:rPr lang="sv-SE" i="1" dirty="0" smtClean="0"/>
              <a:t>PROTUS ID </a:t>
            </a:r>
            <a:r>
              <a:rPr lang="sv-SE" dirty="0" smtClean="0"/>
              <a:t>Key.</a:t>
            </a:r>
            <a:br>
              <a:rPr lang="sv-SE" dirty="0" smtClean="0"/>
            </a:br>
            <a:r>
              <a:rPr lang="sv-SE" sz="1800" dirty="0" smtClean="0"/>
              <a:t>(</a:t>
            </a:r>
            <a:r>
              <a:rPr lang="sv-SE" sz="1600" dirty="0" smtClean="0"/>
              <a:t>When engineering later clicks on the link, all the different logged events for that PROTUS will appear.)</a:t>
            </a:r>
            <a:endParaRPr lang="sv-SE" sz="1800" dirty="0" smtClean="0"/>
          </a:p>
          <a:p>
            <a:r>
              <a:rPr lang="sv-SE" dirty="0" smtClean="0"/>
              <a:t>The PROTUS link will not work until you have ”Checked In” the pending events to the database</a:t>
            </a:r>
            <a:r>
              <a:rPr lang="sv-SE" dirty="0"/>
              <a:t> </a:t>
            </a:r>
            <a:r>
              <a:rPr lang="sv-SE" dirty="0" smtClean="0"/>
              <a:t>and could take some minutes (try the link).</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764256" y="159485"/>
            <a:ext cx="1092666" cy="7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911" y="1914940"/>
            <a:ext cx="6399345" cy="1249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42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2"/>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BC15012D-0060-460C-BA01-7CAE487DDD46}" type="slidenum">
              <a:rPr lang="sv-SE" sz="1000" smtClean="0"/>
              <a:pPr eaLnBrk="1" hangingPunct="1"/>
              <a:t>42</a:t>
            </a:fld>
            <a:endParaRPr lang="sv-SE" sz="1000" smtClean="0"/>
          </a:p>
        </p:txBody>
      </p:sp>
      <p:sp>
        <p:nvSpPr>
          <p:cNvPr id="56327" name="Rectangle 5"/>
          <p:cNvSpPr>
            <a:spLocks noChangeArrowheads="1"/>
          </p:cNvSpPr>
          <p:nvPr/>
        </p:nvSpPr>
        <p:spPr bwMode="auto">
          <a:xfrm>
            <a:off x="6162675" y="5629275"/>
            <a:ext cx="433388" cy="109538"/>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US"/>
          </a:p>
        </p:txBody>
      </p:sp>
      <p:pic>
        <p:nvPicPr>
          <p:cNvPr id="56328" name="Picture 6" descr="protuslä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503238"/>
            <a:ext cx="78962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AutoShape 7"/>
          <p:cNvSpPr>
            <a:spLocks noChangeArrowheads="1"/>
          </p:cNvSpPr>
          <p:nvPr/>
        </p:nvSpPr>
        <p:spPr bwMode="auto">
          <a:xfrm>
            <a:off x="2667000" y="2525487"/>
            <a:ext cx="142875" cy="587828"/>
          </a:xfrm>
          <a:prstGeom prst="downArrow">
            <a:avLst>
              <a:gd name="adj1" fmla="val 49204"/>
              <a:gd name="adj2" fmla="val 125611"/>
            </a:avLst>
          </a:prstGeom>
          <a:gradFill rotWithShape="1">
            <a:gsLst>
              <a:gs pos="0">
                <a:srgbClr val="761800"/>
              </a:gs>
              <a:gs pos="100000">
                <a:srgbClr val="FF3300"/>
              </a:gs>
            </a:gsLst>
            <a:lin ang="5400000" scaled="1"/>
          </a:gradFill>
          <a:ln w="9525" algn="ctr">
            <a:solidFill>
              <a:schemeClr val="tx1"/>
            </a:solidFill>
            <a:miter lim="800000"/>
            <a:headEnd/>
            <a:tailEnd/>
          </a:ln>
        </p:spPr>
        <p:txBody>
          <a:bodyPr wrap="none" lIns="90000" tIns="46800" rIns="90000" bIns="46800" anchor="ctr"/>
          <a:lstStyle/>
          <a:p>
            <a:endParaRPr lang="en-US"/>
          </a:p>
        </p:txBody>
      </p:sp>
      <p:pic>
        <p:nvPicPr>
          <p:cNvPr id="56330" name="Picture 8" descr="loggfilsinfo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532188"/>
            <a:ext cx="5870575"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9" descr="nyckelinf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938" y="4503738"/>
            <a:ext cx="1701800"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2" name="Rectangle 10"/>
          <p:cNvSpPr>
            <a:spLocks noChangeArrowheads="1"/>
          </p:cNvSpPr>
          <p:nvPr/>
        </p:nvSpPr>
        <p:spPr bwMode="auto">
          <a:xfrm>
            <a:off x="337343" y="180945"/>
            <a:ext cx="8393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0"/>
              </a:spcBef>
            </a:pPr>
            <a:r>
              <a:rPr lang="sv-SE" sz="3200" b="1" dirty="0" smtClean="0">
                <a:solidFill>
                  <a:schemeClr val="tx2"/>
                </a:solidFill>
              </a:rPr>
              <a:t>PROTUS </a:t>
            </a:r>
            <a:r>
              <a:rPr lang="sv-SE" sz="3200" b="1" dirty="0">
                <a:solidFill>
                  <a:schemeClr val="tx2"/>
                </a:solidFill>
              </a:rPr>
              <a:t>link</a:t>
            </a:r>
          </a:p>
        </p:txBody>
      </p:sp>
      <p:sp>
        <p:nvSpPr>
          <p:cNvPr id="56333" name="Oval 11"/>
          <p:cNvSpPr>
            <a:spLocks noChangeArrowheads="1"/>
          </p:cNvSpPr>
          <p:nvPr/>
        </p:nvSpPr>
        <p:spPr bwMode="auto">
          <a:xfrm>
            <a:off x="2617788" y="5035550"/>
            <a:ext cx="1327150" cy="1214438"/>
          </a:xfrm>
          <a:prstGeom prst="ellipse">
            <a:avLst/>
          </a:prstGeom>
          <a:noFill/>
          <a:ln w="254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4" name="Line 12"/>
          <p:cNvSpPr>
            <a:spLocks noChangeShapeType="1"/>
          </p:cNvSpPr>
          <p:nvPr/>
        </p:nvSpPr>
        <p:spPr bwMode="auto">
          <a:xfrm flipV="1">
            <a:off x="3797300" y="4872038"/>
            <a:ext cx="2841625" cy="376237"/>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nchor="ctr"/>
          <a:lstStyle/>
          <a:p>
            <a:endParaRPr lang="fr-FR"/>
          </a:p>
        </p:txBody>
      </p:sp>
      <p:sp>
        <p:nvSpPr>
          <p:cNvPr id="15"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cxnSp>
        <p:nvCxnSpPr>
          <p:cNvPr id="3" name="Straight Arrow Connector 2"/>
          <p:cNvCxnSpPr/>
          <p:nvPr/>
        </p:nvCxnSpPr>
        <p:spPr bwMode="auto">
          <a:xfrm flipH="1" flipV="1">
            <a:off x="3944938" y="1110343"/>
            <a:ext cx="1869146" cy="89308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4" name="TextBox 3"/>
          <p:cNvSpPr txBox="1"/>
          <p:nvPr/>
        </p:nvSpPr>
        <p:spPr>
          <a:xfrm>
            <a:off x="5814084" y="1803370"/>
            <a:ext cx="1808508" cy="400110"/>
          </a:xfrm>
          <a:prstGeom prst="rect">
            <a:avLst/>
          </a:prstGeom>
          <a:noFill/>
          <a:ln>
            <a:solidFill>
              <a:srgbClr val="FF0000"/>
            </a:solidFill>
          </a:ln>
        </p:spPr>
        <p:txBody>
          <a:bodyPr wrap="none" rtlCol="0">
            <a:spAutoFit/>
          </a:bodyPr>
          <a:lstStyle/>
          <a:p>
            <a:r>
              <a:rPr lang="sv-SE" dirty="0" smtClean="0"/>
              <a:t>Paste http-link</a:t>
            </a:r>
            <a:endParaRPr lang="sv-SE" dirty="0"/>
          </a:p>
        </p:txBody>
      </p:sp>
      <p:cxnSp>
        <p:nvCxnSpPr>
          <p:cNvPr id="6" name="Straight Arrow Connector 5"/>
          <p:cNvCxnSpPr/>
          <p:nvPr/>
        </p:nvCxnSpPr>
        <p:spPr bwMode="auto">
          <a:xfrm flipH="1">
            <a:off x="1926772" y="503238"/>
            <a:ext cx="1870528" cy="607105"/>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TextBox 7"/>
          <p:cNvSpPr txBox="1"/>
          <p:nvPr/>
        </p:nvSpPr>
        <p:spPr>
          <a:xfrm>
            <a:off x="3644900" y="114013"/>
            <a:ext cx="3780202" cy="338554"/>
          </a:xfrm>
          <a:prstGeom prst="rect">
            <a:avLst/>
          </a:prstGeom>
          <a:noFill/>
          <a:ln>
            <a:solidFill>
              <a:srgbClr val="FF0000"/>
            </a:solidFill>
          </a:ln>
        </p:spPr>
        <p:txBody>
          <a:bodyPr wrap="none" rtlCol="0">
            <a:spAutoFit/>
          </a:bodyPr>
          <a:lstStyle/>
          <a:p>
            <a:r>
              <a:rPr lang="sv-SE" sz="1600" dirty="0" smtClean="0"/>
              <a:t>Give same ”Link name” as PROTUS no</a:t>
            </a:r>
            <a:endParaRPr lang="sv-SE" sz="1600" dirty="0"/>
          </a:p>
        </p:txBody>
      </p:sp>
      <p:sp>
        <p:nvSpPr>
          <p:cNvPr id="10" name="TextBox 9"/>
          <p:cNvSpPr txBox="1"/>
          <p:nvPr/>
        </p:nvSpPr>
        <p:spPr>
          <a:xfrm>
            <a:off x="753767" y="2048132"/>
            <a:ext cx="2800767" cy="369332"/>
          </a:xfrm>
          <a:prstGeom prst="rect">
            <a:avLst/>
          </a:prstGeom>
          <a:noFill/>
          <a:ln>
            <a:noFill/>
          </a:ln>
        </p:spPr>
        <p:txBody>
          <a:bodyPr wrap="none" rtlCol="0">
            <a:spAutoFit/>
          </a:bodyPr>
          <a:lstStyle/>
          <a:p>
            <a:r>
              <a:rPr lang="sv-SE" sz="1800" dirty="0" smtClean="0"/>
              <a:t>Result after ”Upload Link”</a:t>
            </a:r>
            <a:endParaRPr lang="sv-SE" sz="1800" dirty="0"/>
          </a:p>
        </p:txBody>
      </p:sp>
      <p:sp>
        <p:nvSpPr>
          <p:cNvPr id="11" name="Rectangle 10"/>
          <p:cNvSpPr/>
          <p:nvPr/>
        </p:nvSpPr>
        <p:spPr bwMode="auto">
          <a:xfrm>
            <a:off x="481013" y="1480457"/>
            <a:ext cx="3163887" cy="937007"/>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sv-SE" sz="2000" b="0" i="0" u="none" strike="noStrike" cap="none" normalizeH="0" baseline="0" smtClean="0">
              <a:ln>
                <a:noFill/>
              </a:ln>
              <a:solidFill>
                <a:schemeClr val="tx1"/>
              </a:solidFill>
              <a:effectLst/>
              <a:latin typeface="Arial" charset="0"/>
            </a:endParaRPr>
          </a:p>
        </p:txBody>
      </p:sp>
      <p:sp>
        <p:nvSpPr>
          <p:cNvPr id="56324" name="Text Box 2"/>
          <p:cNvSpPr txBox="1">
            <a:spLocks noChangeArrowheads="1"/>
          </p:cNvSpPr>
          <p:nvPr/>
        </p:nvSpPr>
        <p:spPr bwMode="auto">
          <a:xfrm>
            <a:off x="5414169" y="2232798"/>
            <a:ext cx="331628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u="sng" dirty="0">
                <a:solidFill>
                  <a:srgbClr val="0066FF"/>
                </a:solidFill>
              </a:rPr>
              <a:t>http://</a:t>
            </a:r>
            <a:r>
              <a:rPr lang="sv-SE" sz="1000" b="1" u="sng" dirty="0" smtClean="0">
                <a:solidFill>
                  <a:srgbClr val="0066FF"/>
                </a:solidFill>
              </a:rPr>
              <a:t>cveldata.got.volvo.net/Default.aspx?PROTUSGUID=7d521104-a737-4e68-9f74-924d098b0a4b</a:t>
            </a:r>
            <a:endParaRPr lang="sv-SE" sz="1000" b="1" u="sng" dirty="0">
              <a:solidFill>
                <a:srgbClr val="0066FF"/>
              </a:solidFill>
            </a:endParaRPr>
          </a:p>
        </p:txBody>
      </p:sp>
      <p:sp>
        <p:nvSpPr>
          <p:cNvPr id="56325" name="Text Box 3"/>
          <p:cNvSpPr txBox="1">
            <a:spLocks noChangeArrowheads="1"/>
          </p:cNvSpPr>
          <p:nvPr/>
        </p:nvSpPr>
        <p:spPr bwMode="auto">
          <a:xfrm>
            <a:off x="6793367" y="2648625"/>
            <a:ext cx="1799188"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200" b="1" u="sng" dirty="0">
                <a:solidFill>
                  <a:srgbClr val="0066FF"/>
                </a:solidFill>
              </a:rPr>
              <a:t>Encrypted </a:t>
            </a:r>
            <a:r>
              <a:rPr lang="sv-SE" sz="1200" b="1" u="sng" dirty="0" smtClean="0">
                <a:solidFill>
                  <a:srgbClr val="0066FF"/>
                </a:solidFill>
              </a:rPr>
              <a:t>PROTUS </a:t>
            </a:r>
            <a:r>
              <a:rPr lang="sv-SE" sz="1200" b="1" u="sng" dirty="0">
                <a:solidFill>
                  <a:srgbClr val="0066FF"/>
                </a:solidFill>
              </a:rPr>
              <a:t>Id</a:t>
            </a:r>
          </a:p>
        </p:txBody>
      </p:sp>
      <p:sp>
        <p:nvSpPr>
          <p:cNvPr id="56326" name="Line 4"/>
          <p:cNvSpPr>
            <a:spLocks noChangeShapeType="1"/>
          </p:cNvSpPr>
          <p:nvPr/>
        </p:nvSpPr>
        <p:spPr bwMode="auto">
          <a:xfrm>
            <a:off x="6259286" y="2648625"/>
            <a:ext cx="479652" cy="139590"/>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a:p>
        </p:txBody>
      </p:sp>
      <p:sp>
        <p:nvSpPr>
          <p:cNvPr id="12" name="TextBox 11"/>
          <p:cNvSpPr txBox="1"/>
          <p:nvPr/>
        </p:nvSpPr>
        <p:spPr>
          <a:xfrm>
            <a:off x="1106823" y="3121193"/>
            <a:ext cx="4033476" cy="400110"/>
          </a:xfrm>
          <a:prstGeom prst="rect">
            <a:avLst/>
          </a:prstGeom>
          <a:noFill/>
        </p:spPr>
        <p:txBody>
          <a:bodyPr wrap="none" rtlCol="0">
            <a:spAutoFit/>
          </a:bodyPr>
          <a:lstStyle/>
          <a:p>
            <a:r>
              <a:rPr lang="sv-SE" dirty="0" smtClean="0"/>
              <a:t>Example, if clicking on Link above</a:t>
            </a:r>
            <a:endParaRPr lang="sv-SE" dirty="0"/>
          </a:p>
        </p:txBody>
      </p:sp>
    </p:spTree>
    <p:extLst>
      <p:ext uri="{BB962C8B-B14F-4D97-AF65-F5344CB8AC3E}">
        <p14:creationId xmlns:p14="http://schemas.microsoft.com/office/powerpoint/2010/main" val="1338586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19088" y="442913"/>
            <a:ext cx="8393112" cy="810852"/>
          </a:xfrm>
        </p:spPr>
        <p:txBody>
          <a:bodyPr/>
          <a:lstStyle/>
          <a:p>
            <a:pPr eaLnBrk="1" hangingPunct="1"/>
            <a:r>
              <a:rPr lang="sv-SE" dirty="0" smtClean="0"/>
              <a:t>My responsibilities as TE/TL</a:t>
            </a:r>
          </a:p>
        </p:txBody>
      </p:sp>
      <p:sp>
        <p:nvSpPr>
          <p:cNvPr id="51203" name="Rectangle 3"/>
          <p:cNvSpPr>
            <a:spLocks noGrp="1" noChangeArrowheads="1"/>
          </p:cNvSpPr>
          <p:nvPr>
            <p:ph idx="1"/>
          </p:nvPr>
        </p:nvSpPr>
        <p:spPr>
          <a:xfrm>
            <a:off x="331690" y="1367281"/>
            <a:ext cx="7772400" cy="4130901"/>
          </a:xfrm>
        </p:spPr>
        <p:txBody>
          <a:bodyPr/>
          <a:lstStyle/>
          <a:p>
            <a:pPr marL="457200" indent="-457200" eaLnBrk="1" hangingPunct="1">
              <a:buFont typeface="Arial" charset="0"/>
              <a:buAutoNum type="arabicPeriod"/>
            </a:pPr>
            <a:r>
              <a:rPr lang="sv-SE" dirty="0" smtClean="0"/>
              <a:t>Check/update - logger/vehicle binding in Collector</a:t>
            </a:r>
          </a:p>
          <a:p>
            <a:pPr marL="457200" indent="-457200" eaLnBrk="1" hangingPunct="1">
              <a:buFont typeface="Arial" charset="0"/>
              <a:buAutoNum type="arabicPeriod"/>
            </a:pPr>
            <a:endParaRPr lang="sv-SE" dirty="0" smtClean="0"/>
          </a:p>
          <a:p>
            <a:pPr marL="457200" indent="-457200" eaLnBrk="1" hangingPunct="1">
              <a:buFont typeface="Arial" charset="0"/>
              <a:buAutoNum type="arabicPeriod"/>
            </a:pPr>
            <a:r>
              <a:rPr lang="sv-SE" dirty="0" smtClean="0"/>
              <a:t>Transfer the data from the logger to the server.</a:t>
            </a:r>
          </a:p>
          <a:p>
            <a:pPr marL="457200" indent="-457200" eaLnBrk="1" hangingPunct="1">
              <a:buFont typeface="Arial" charset="0"/>
              <a:buAutoNum type="arabicPeriod"/>
            </a:pPr>
            <a:endParaRPr lang="sv-SE" dirty="0" smtClean="0"/>
          </a:p>
          <a:p>
            <a:pPr marL="457200" indent="-457200" eaLnBrk="1" hangingPunct="1">
              <a:buFont typeface="Arial" charset="0"/>
              <a:buAutoNum type="arabicPeriod"/>
            </a:pPr>
            <a:r>
              <a:rPr lang="sv-SE" dirty="0" smtClean="0"/>
              <a:t>Check-in </a:t>
            </a:r>
            <a:r>
              <a:rPr lang="sv-SE" i="1" dirty="0" smtClean="0"/>
              <a:t>Events</a:t>
            </a:r>
            <a:r>
              <a:rPr lang="sv-SE" dirty="0" smtClean="0"/>
              <a:t> to the database with appropriate keys attached, </a:t>
            </a:r>
            <a:r>
              <a:rPr lang="sv-SE" b="1" dirty="0" smtClean="0"/>
              <a:t>within 30 days </a:t>
            </a:r>
            <a:r>
              <a:rPr lang="sv-SE" b="1" u="sng" dirty="0" smtClean="0"/>
              <a:t>after the log event was taken</a:t>
            </a:r>
            <a:r>
              <a:rPr lang="sv-SE" dirty="0" smtClean="0"/>
              <a:t> in the vehicle.</a:t>
            </a:r>
          </a:p>
          <a:p>
            <a:pPr marL="457200" indent="-457200" eaLnBrk="1" hangingPunct="1">
              <a:buFont typeface="Arial" charset="0"/>
              <a:buAutoNum type="arabicPeriod"/>
            </a:pPr>
            <a:endParaRPr lang="sv-SE" dirty="0" smtClean="0"/>
          </a:p>
          <a:p>
            <a:pPr marL="457200" indent="-457200" eaLnBrk="1" hangingPunct="1">
              <a:buFont typeface="Arial" charset="0"/>
              <a:buAutoNum type="arabicPeriod"/>
            </a:pPr>
            <a:r>
              <a:rPr lang="sv-SE" dirty="0" smtClean="0">
                <a:solidFill>
                  <a:srgbClr val="FF0000"/>
                </a:solidFill>
              </a:rPr>
              <a:t>Discard</a:t>
            </a:r>
            <a:r>
              <a:rPr lang="sv-SE" dirty="0" smtClean="0"/>
              <a:t> invalid events!</a:t>
            </a:r>
          </a:p>
          <a:p>
            <a:pPr marL="457200" indent="-457200" eaLnBrk="1" hangingPunct="1">
              <a:buFont typeface="Arial" charset="0"/>
              <a:buAutoNum type="arabicPeriod"/>
            </a:pPr>
            <a:endParaRPr lang="sv-SE" dirty="0" smtClean="0"/>
          </a:p>
          <a:p>
            <a:pPr marL="457200" indent="-457200" eaLnBrk="1" hangingPunct="1">
              <a:buFont typeface="Arial" charset="0"/>
              <a:buAutoNum type="arabicPeriod"/>
            </a:pPr>
            <a:r>
              <a:rPr lang="sv-SE" dirty="0" smtClean="0"/>
              <a:t>Link the data to a PROTUS report.</a:t>
            </a:r>
          </a:p>
        </p:txBody>
      </p:sp>
      <p:sp>
        <p:nvSpPr>
          <p:cNvPr id="51204"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C35DCF8E-BD95-4F31-A00D-6DF76664411E}" type="slidenum">
              <a:rPr lang="sv-SE" sz="1000" smtClean="0"/>
              <a:pPr eaLnBrk="1" hangingPunct="1"/>
              <a:t>43</a:t>
            </a:fld>
            <a:endParaRPr lang="sv-SE" sz="100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1049674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44</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 Checklist - 1</a:t>
            </a:r>
            <a:endParaRPr lang="en-US" dirty="0" smtClean="0"/>
          </a:p>
        </p:txBody>
      </p:sp>
      <p:sp>
        <p:nvSpPr>
          <p:cNvPr id="59397" name="Content Placeholder 2"/>
          <p:cNvSpPr>
            <a:spLocks noGrp="1"/>
          </p:cNvSpPr>
          <p:nvPr>
            <p:ph idx="4294967295"/>
          </p:nvPr>
        </p:nvSpPr>
        <p:spPr>
          <a:xfrm>
            <a:off x="267363" y="952500"/>
            <a:ext cx="8569842" cy="4493584"/>
          </a:xfrm>
        </p:spPr>
        <p:txBody>
          <a:bodyPr/>
          <a:lstStyle/>
          <a:p>
            <a:pPr marL="457200" indent="-457200">
              <a:buFont typeface="+mj-lt"/>
              <a:buAutoNum type="arabicPeriod"/>
            </a:pPr>
            <a:r>
              <a:rPr lang="sv-SE" dirty="0" smtClean="0"/>
              <a:t>Log the problems about the truck by pressing the button AND giving an audio feedback</a:t>
            </a:r>
          </a:p>
          <a:p>
            <a:pPr marL="457200" indent="-457200">
              <a:buFont typeface="+mj-lt"/>
              <a:buAutoNum type="arabicPeriod"/>
            </a:pPr>
            <a:endParaRPr lang="sv-SE" dirty="0" smtClean="0"/>
          </a:p>
          <a:p>
            <a:pPr marL="457200" indent="-457200">
              <a:buFont typeface="+mj-lt"/>
              <a:buAutoNum type="arabicPeriod"/>
            </a:pPr>
            <a:r>
              <a:rPr lang="sv-SE" dirty="0" smtClean="0"/>
              <a:t>Retrieve data from the M-LOG datalogger with the USB stick.</a:t>
            </a:r>
            <a:endParaRPr lang="sv-SE" dirty="0"/>
          </a:p>
          <a:p>
            <a:pPr marL="457200" indent="-457200">
              <a:buFont typeface="+mj-lt"/>
              <a:buAutoNum type="arabicPeriod"/>
            </a:pPr>
            <a:endParaRPr lang="sv-SE" dirty="0" smtClean="0"/>
          </a:p>
          <a:p>
            <a:pPr marL="457200" indent="-457200">
              <a:buFont typeface="+mj-lt"/>
              <a:buAutoNum type="arabicPeriod"/>
            </a:pPr>
            <a:r>
              <a:rPr lang="sv-SE" dirty="0" smtClean="0"/>
              <a:t>In the Collector service, check the correct binding between the M-LOG and the Truck no.</a:t>
            </a:r>
          </a:p>
          <a:p>
            <a:pPr marL="457200" indent="-457200">
              <a:buFont typeface="+mj-lt"/>
              <a:buAutoNum type="arabicPeriod"/>
            </a:pPr>
            <a:endParaRPr lang="sv-SE" dirty="0" smtClean="0"/>
          </a:p>
          <a:p>
            <a:pPr marL="457200" indent="-457200">
              <a:buFont typeface="+mj-lt"/>
              <a:buAutoNum type="arabicPeriod"/>
            </a:pPr>
            <a:r>
              <a:rPr lang="sv-SE" dirty="0" smtClean="0"/>
              <a:t>Copy data (8000xxxx folder) to the C:\MeasData folder .</a:t>
            </a:r>
            <a:endParaRPr lang="sv-SE" dirty="0"/>
          </a:p>
          <a:p>
            <a:pPr marL="457200" indent="-457200">
              <a:buFont typeface="+mj-lt"/>
              <a:buAutoNum type="arabicPeriod"/>
            </a:pPr>
            <a:endParaRPr lang="sv-SE" dirty="0" smtClean="0"/>
          </a:p>
          <a:p>
            <a:pPr marL="457200" indent="-457200">
              <a:buFont typeface="+mj-lt"/>
              <a:buAutoNum type="arabicPeriod"/>
            </a:pPr>
            <a:r>
              <a:rPr lang="sv-SE" dirty="0" smtClean="0"/>
              <a:t>Thanks to the eFACTS Collector service, upload data to the server.</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Tree>
    <p:extLst>
      <p:ext uri="{BB962C8B-B14F-4D97-AF65-F5344CB8AC3E}">
        <p14:creationId xmlns:p14="http://schemas.microsoft.com/office/powerpoint/2010/main" val="1680038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45</a:t>
            </a:fld>
            <a:endParaRPr lang="sv-SE" sz="1000" smtClean="0"/>
          </a:p>
        </p:txBody>
      </p:sp>
      <p:sp>
        <p:nvSpPr>
          <p:cNvPr id="59396" name="Title 1"/>
          <p:cNvSpPr>
            <a:spLocks noGrp="1"/>
          </p:cNvSpPr>
          <p:nvPr>
            <p:ph type="title" idx="4294967295"/>
          </p:nvPr>
        </p:nvSpPr>
        <p:spPr>
          <a:xfrm>
            <a:off x="159487" y="127590"/>
            <a:ext cx="8928727" cy="1143000"/>
          </a:xfrm>
        </p:spPr>
        <p:txBody>
          <a:bodyPr/>
          <a:lstStyle/>
          <a:p>
            <a:r>
              <a:rPr lang="sv-SE" dirty="0" smtClean="0"/>
              <a:t>eFACTS – Checklist - 2</a:t>
            </a:r>
            <a:endParaRPr lang="en-US" dirty="0" smtClean="0"/>
          </a:p>
        </p:txBody>
      </p:sp>
      <p:sp>
        <p:nvSpPr>
          <p:cNvPr id="59397" name="Content Placeholder 2"/>
          <p:cNvSpPr>
            <a:spLocks noGrp="1"/>
          </p:cNvSpPr>
          <p:nvPr>
            <p:ph idx="4294967295"/>
          </p:nvPr>
        </p:nvSpPr>
        <p:spPr>
          <a:xfrm>
            <a:off x="238788" y="1180657"/>
            <a:ext cx="8569842" cy="4763385"/>
          </a:xfrm>
        </p:spPr>
        <p:txBody>
          <a:bodyPr/>
          <a:lstStyle/>
          <a:p>
            <a:pPr marL="457200" indent="-457200">
              <a:buFont typeface="+mj-lt"/>
              <a:buAutoNum type="arabicPeriod" startAt="6"/>
            </a:pPr>
            <a:r>
              <a:rPr lang="sv-SE" dirty="0" smtClean="0"/>
              <a:t>Open the eFACTS Data Refiner and:</a:t>
            </a:r>
            <a:br>
              <a:rPr lang="sv-SE" dirty="0" smtClean="0"/>
            </a:br>
            <a:r>
              <a:rPr lang="sv-SE" dirty="0" smtClean="0"/>
              <a:t>- Wait for the database to be updated with latest data </a:t>
            </a:r>
            <a:br>
              <a:rPr lang="sv-SE" dirty="0" smtClean="0"/>
            </a:br>
            <a:r>
              <a:rPr lang="sv-SE" dirty="0" smtClean="0"/>
              <a:t>(can take up to 1h).</a:t>
            </a:r>
            <a:br>
              <a:rPr lang="sv-SE" dirty="0" smtClean="0"/>
            </a:br>
            <a:r>
              <a:rPr lang="sv-SE" dirty="0" smtClean="0"/>
              <a:t>- </a:t>
            </a:r>
            <a:r>
              <a:rPr lang="sv-SE" u="sng" dirty="0" smtClean="0"/>
              <a:t>Check-in</a:t>
            </a:r>
            <a:r>
              <a:rPr lang="sv-SE" dirty="0" smtClean="0"/>
              <a:t> or </a:t>
            </a:r>
            <a:r>
              <a:rPr lang="sv-SE" u="sng" dirty="0" smtClean="0"/>
              <a:t>Discard</a:t>
            </a:r>
            <a:r>
              <a:rPr lang="sv-SE" dirty="0" smtClean="0"/>
              <a:t> each event</a:t>
            </a:r>
            <a:br>
              <a:rPr lang="sv-SE" dirty="0" smtClean="0"/>
            </a:br>
            <a:r>
              <a:rPr lang="sv-SE" dirty="0" smtClean="0"/>
              <a:t>- In the same time, create the PROTUS report for checked-in events.</a:t>
            </a:r>
          </a:p>
          <a:p>
            <a:pPr marL="457200" indent="-457200">
              <a:buFont typeface="+mj-lt"/>
              <a:buAutoNum type="arabicPeriod" startAt="6"/>
            </a:pPr>
            <a:endParaRPr lang="sv-SE" dirty="0" smtClean="0"/>
          </a:p>
          <a:p>
            <a:pPr marL="457200" indent="-457200">
              <a:buFont typeface="+mj-lt"/>
              <a:buAutoNum type="arabicPeriod" startAt="6"/>
            </a:pPr>
            <a:r>
              <a:rPr lang="sv-SE" dirty="0" smtClean="0"/>
              <a:t>Generate the PROTUS Link and put it into the </a:t>
            </a:r>
            <a:r>
              <a:rPr lang="sv-SE" i="1" dirty="0" smtClean="0"/>
              <a:t>Documents</a:t>
            </a:r>
            <a:r>
              <a:rPr lang="sv-SE" dirty="0" smtClean="0"/>
              <a:t> tab of the PROTUS report</a:t>
            </a:r>
          </a:p>
          <a:p>
            <a:pPr marL="457200" indent="-457200">
              <a:buFont typeface="+mj-lt"/>
              <a:buAutoNum type="arabicPeriod" startAt="6"/>
            </a:pPr>
            <a:endParaRPr lang="sv-SE" dirty="0" smtClean="0"/>
          </a:p>
          <a:p>
            <a:pPr marL="457200" indent="-457200">
              <a:buFont typeface="+mj-lt"/>
              <a:buAutoNum type="arabicPeriod" startAt="6"/>
            </a:pPr>
            <a:r>
              <a:rPr lang="sv-SE" dirty="0" smtClean="0"/>
              <a:t>Don’t forget to Click  	  to check-in your pending events </a:t>
            </a:r>
            <a:br>
              <a:rPr lang="sv-SE" dirty="0" smtClean="0"/>
            </a:br>
            <a:r>
              <a:rPr lang="sv-SE" dirty="0" smtClean="0"/>
              <a:t>(could take time)</a:t>
            </a:r>
            <a:br>
              <a:rPr lang="sv-SE" dirty="0" smtClean="0"/>
            </a:br>
            <a:endParaRPr lang="sv-SE" dirty="0" smtClean="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095625" y="4419600"/>
            <a:ext cx="990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786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249941"/>
            <a:ext cx="8393112" cy="1143000"/>
          </a:xfrm>
        </p:spPr>
        <p:txBody>
          <a:bodyPr/>
          <a:lstStyle/>
          <a:p>
            <a:r>
              <a:rPr lang="sv-SE" dirty="0" smtClean="0"/>
              <a:t>eFACTS Collector – Upload of logger data</a:t>
            </a:r>
            <a:endParaRPr lang="sv-SE" dirty="0"/>
          </a:p>
        </p:txBody>
      </p:sp>
      <p:sp>
        <p:nvSpPr>
          <p:cNvPr id="4" name="Slide Number Placeholder 3"/>
          <p:cNvSpPr>
            <a:spLocks noGrp="1"/>
          </p:cNvSpPr>
          <p:nvPr>
            <p:ph type="sldNum" sz="quarter" idx="11"/>
          </p:nvPr>
        </p:nvSpPr>
        <p:spPr/>
        <p:txBody>
          <a:bodyPr/>
          <a:lstStyle/>
          <a:p>
            <a:pPr>
              <a:defRPr/>
            </a:pPr>
            <a:fld id="{45DBE09E-AA57-4D51-AE9C-DBFFD7449278}" type="slidenum">
              <a:rPr lang="sv-SE" smtClean="0"/>
              <a:pPr>
                <a:defRPr/>
              </a:pPr>
              <a:t>5</a:t>
            </a:fld>
            <a:endParaRPr lang="sv-SE"/>
          </a:p>
        </p:txBody>
      </p:sp>
      <p:sp>
        <p:nvSpPr>
          <p:cNvPr id="6" name="Footer Placeholder 5"/>
          <p:cNvSpPr>
            <a:spLocks noGrp="1"/>
          </p:cNvSpPr>
          <p:nvPr>
            <p:ph type="ftr" sz="quarter" idx="10"/>
          </p:nvPr>
        </p:nvSpPr>
        <p:spPr/>
        <p:txBody>
          <a:bodyPr/>
          <a:lstStyle/>
          <a:p>
            <a:pPr eaLnBrk="1" hangingPunct="1"/>
            <a:r>
              <a:rPr lang="sv-SE" sz="1000" smtClean="0"/>
              <a:t>Volvo GTT Jean-Philippe Abeillon, Martin Svennungsson</a:t>
            </a:r>
            <a:endParaRPr lang="sv-SE" sz="1000" dirty="0" smtClean="0"/>
          </a:p>
        </p:txBody>
      </p:sp>
    </p:spTree>
    <p:extLst>
      <p:ext uri="{BB962C8B-B14F-4D97-AF65-F5344CB8AC3E}">
        <p14:creationId xmlns:p14="http://schemas.microsoft.com/office/powerpoint/2010/main" val="345282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72E8AB67-1ED2-449F-A2EA-2294B143DBED}" type="slidenum">
              <a:rPr lang="sv-SE" sz="1000" smtClean="0"/>
              <a:pPr eaLnBrk="1" hangingPunct="1"/>
              <a:t>6</a:t>
            </a:fld>
            <a:endParaRPr lang="sv-SE" sz="1000" smtClean="0"/>
          </a:p>
        </p:txBody>
      </p:sp>
      <p:sp>
        <p:nvSpPr>
          <p:cNvPr id="31748" name="Rectangle 2"/>
          <p:cNvSpPr>
            <a:spLocks noGrp="1" noChangeArrowheads="1"/>
          </p:cNvSpPr>
          <p:nvPr>
            <p:ph type="title"/>
          </p:nvPr>
        </p:nvSpPr>
        <p:spPr/>
        <p:txBody>
          <a:bodyPr/>
          <a:lstStyle/>
          <a:p>
            <a:pPr eaLnBrk="1" hangingPunct="1"/>
            <a:r>
              <a:rPr lang="sv-SE" dirty="0" smtClean="0"/>
              <a:t>eFACTS Collector</a:t>
            </a:r>
          </a:p>
        </p:txBody>
      </p:sp>
      <p:sp>
        <p:nvSpPr>
          <p:cNvPr id="31749" name="Rectangle 3"/>
          <p:cNvSpPr>
            <a:spLocks noGrp="1" noChangeArrowheads="1"/>
          </p:cNvSpPr>
          <p:nvPr>
            <p:ph type="body" idx="1"/>
          </p:nvPr>
        </p:nvSpPr>
        <p:spPr>
          <a:xfrm>
            <a:off x="1045714" y="1223928"/>
            <a:ext cx="7200420" cy="3944938"/>
          </a:xfrm>
        </p:spPr>
        <p:txBody>
          <a:bodyPr/>
          <a:lstStyle/>
          <a:p>
            <a:pPr marL="0" indent="0" eaLnBrk="1" hangingPunct="1">
              <a:lnSpc>
                <a:spcPct val="80000"/>
              </a:lnSpc>
              <a:buNone/>
            </a:pPr>
            <a:r>
              <a:rPr lang="sv-SE" sz="1800" u="sng" dirty="0" smtClean="0"/>
              <a:t>2 Main objectives</a:t>
            </a:r>
          </a:p>
          <a:p>
            <a:pPr marL="0" indent="0" algn="ctr" eaLnBrk="1" hangingPunct="1">
              <a:lnSpc>
                <a:spcPct val="80000"/>
              </a:lnSpc>
              <a:buNone/>
            </a:pPr>
            <a:endParaRPr lang="sv-SE" sz="1800" dirty="0" smtClean="0"/>
          </a:p>
          <a:p>
            <a:pPr marL="0" indent="0" algn="ctr" eaLnBrk="1" hangingPunct="1">
              <a:lnSpc>
                <a:spcPct val="80000"/>
              </a:lnSpc>
              <a:buNone/>
            </a:pPr>
            <a:r>
              <a:rPr lang="sv-SE" sz="1800" dirty="0"/>
              <a:t>- Binding between the datalogger serial number and the truck it is in </a:t>
            </a:r>
          </a:p>
          <a:p>
            <a:pPr marL="0" indent="0" algn="ctr" eaLnBrk="1" hangingPunct="1">
              <a:lnSpc>
                <a:spcPct val="80000"/>
              </a:lnSpc>
              <a:buNone/>
            </a:pPr>
            <a:endParaRPr lang="sv-SE" sz="1800" dirty="0"/>
          </a:p>
          <a:p>
            <a:pPr marL="0" indent="0" algn="ctr" eaLnBrk="1" hangingPunct="1">
              <a:lnSpc>
                <a:spcPct val="80000"/>
              </a:lnSpc>
              <a:buNone/>
            </a:pPr>
            <a:endParaRPr lang="sv-SE" sz="1800" dirty="0" smtClean="0"/>
          </a:p>
          <a:p>
            <a:pPr marL="0" indent="0" algn="ctr" eaLnBrk="1" hangingPunct="1">
              <a:lnSpc>
                <a:spcPct val="80000"/>
              </a:lnSpc>
              <a:buNone/>
            </a:pPr>
            <a:endParaRPr lang="sv-SE" sz="1800" dirty="0"/>
          </a:p>
          <a:p>
            <a:pPr marL="0" indent="0" algn="ctr" eaLnBrk="1" hangingPunct="1">
              <a:lnSpc>
                <a:spcPct val="80000"/>
              </a:lnSpc>
              <a:buNone/>
            </a:pPr>
            <a:endParaRPr lang="sv-SE" sz="1800" dirty="0" smtClean="0"/>
          </a:p>
          <a:p>
            <a:pPr marL="0" indent="0" eaLnBrk="1" hangingPunct="1">
              <a:lnSpc>
                <a:spcPct val="80000"/>
              </a:lnSpc>
              <a:buNone/>
            </a:pPr>
            <a:endParaRPr lang="sv-SE" sz="1800" dirty="0" smtClean="0"/>
          </a:p>
          <a:p>
            <a:pPr marL="0" indent="0" eaLnBrk="1" hangingPunct="1">
              <a:lnSpc>
                <a:spcPct val="80000"/>
              </a:lnSpc>
              <a:buNone/>
            </a:pPr>
            <a:endParaRPr lang="sv-SE" sz="1800" dirty="0"/>
          </a:p>
          <a:p>
            <a:pPr marL="0" indent="0" eaLnBrk="1" hangingPunct="1">
              <a:lnSpc>
                <a:spcPct val="80000"/>
              </a:lnSpc>
              <a:buNone/>
            </a:pPr>
            <a:r>
              <a:rPr lang="sv-SE" sz="1800" dirty="0" smtClean="0"/>
              <a:t>- Upload Data to the Server</a:t>
            </a:r>
          </a:p>
          <a:p>
            <a:pPr marL="0" indent="0" eaLnBrk="1" hangingPunct="1">
              <a:lnSpc>
                <a:spcPct val="80000"/>
              </a:lnSpc>
              <a:buNone/>
            </a:pPr>
            <a:endParaRPr lang="sv-SE" sz="1800" dirty="0"/>
          </a:p>
          <a:p>
            <a:pPr marL="0" indent="0" eaLnBrk="1" hangingPunct="1">
              <a:lnSpc>
                <a:spcPct val="80000"/>
              </a:lnSpc>
              <a:buNone/>
            </a:pPr>
            <a:endParaRPr lang="sv-SE" sz="1800" dirty="0" smtClean="0"/>
          </a:p>
          <a:p>
            <a:pPr marL="0" indent="0" eaLnBrk="1" hangingPunct="1">
              <a:lnSpc>
                <a:spcPct val="80000"/>
              </a:lnSpc>
              <a:buNone/>
            </a:pPr>
            <a:endParaRPr lang="sv-SE" sz="1800" dirty="0"/>
          </a:p>
          <a:p>
            <a:pPr marL="0" indent="0" eaLnBrk="1" hangingPunct="1">
              <a:lnSpc>
                <a:spcPct val="80000"/>
              </a:lnSpc>
              <a:buNone/>
            </a:pPr>
            <a:endParaRPr lang="sv-SE" sz="1800" dirty="0" smtClean="0"/>
          </a:p>
          <a:p>
            <a:pPr marL="0" indent="0" eaLnBrk="1" hangingPunct="1">
              <a:lnSpc>
                <a:spcPct val="80000"/>
              </a:lnSpc>
              <a:buNone/>
            </a:pPr>
            <a:endParaRPr lang="sv-SE" sz="1800" dirty="0"/>
          </a:p>
          <a:p>
            <a:pPr eaLnBrk="1" hangingPunct="1">
              <a:lnSpc>
                <a:spcPct val="80000"/>
              </a:lnSpc>
              <a:buFont typeface="Wingdings" pitchFamily="2" charset="2"/>
              <a:buChar char="Ø"/>
            </a:pPr>
            <a:endParaRPr lang="sv-SE" sz="1800" dirty="0" smtClean="0"/>
          </a:p>
          <a:p>
            <a:pPr eaLnBrk="1" hangingPunct="1">
              <a:lnSpc>
                <a:spcPct val="80000"/>
              </a:lnSpc>
              <a:buFont typeface="Wingdings" pitchFamily="2" charset="2"/>
              <a:buChar char="Ø"/>
            </a:pPr>
            <a:endParaRPr lang="sv-SE" sz="1800" dirty="0" smtClean="0"/>
          </a:p>
        </p:txBody>
      </p:sp>
      <p:sp>
        <p:nvSpPr>
          <p:cNvPr id="8"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389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65180" y="291842"/>
            <a:ext cx="2145395" cy="81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descr="M-log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4736" y="2257898"/>
            <a:ext cx="1501088" cy="131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eft-Right Arrow 1"/>
          <p:cNvSpPr/>
          <p:nvPr/>
        </p:nvSpPr>
        <p:spPr bwMode="auto">
          <a:xfrm>
            <a:off x="3289363" y="3087238"/>
            <a:ext cx="1850066" cy="33679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
        <p:nvSpPr>
          <p:cNvPr id="14" name="Text Box 14"/>
          <p:cNvSpPr txBox="1">
            <a:spLocks noChangeArrowheads="1"/>
          </p:cNvSpPr>
          <p:nvPr/>
        </p:nvSpPr>
        <p:spPr bwMode="auto">
          <a:xfrm>
            <a:off x="1004765" y="5026421"/>
            <a:ext cx="177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u="sng" dirty="0" smtClean="0">
                <a:solidFill>
                  <a:srgbClr val="000000"/>
                </a:solidFill>
              </a:rPr>
              <a:t>Local Data Collector</a:t>
            </a:r>
          </a:p>
          <a:p>
            <a:pPr algn="ctr" eaLnBrk="1" fontAlgn="base" hangingPunct="1">
              <a:spcBef>
                <a:spcPct val="0"/>
              </a:spcBef>
              <a:spcAft>
                <a:spcPct val="0"/>
              </a:spcAft>
            </a:pPr>
            <a:r>
              <a:rPr lang="sv-SE" sz="1000" b="1" dirty="0" smtClean="0">
                <a:solidFill>
                  <a:srgbClr val="000000"/>
                </a:solidFill>
              </a:rPr>
              <a:t>Raw Data</a:t>
            </a:r>
          </a:p>
        </p:txBody>
      </p:sp>
      <p:sp>
        <p:nvSpPr>
          <p:cNvPr id="15" name="Text Box 21"/>
          <p:cNvSpPr txBox="1">
            <a:spLocks noChangeArrowheads="1"/>
          </p:cNvSpPr>
          <p:nvPr/>
        </p:nvSpPr>
        <p:spPr bwMode="auto">
          <a:xfrm>
            <a:off x="3933703" y="5245496"/>
            <a:ext cx="1347787"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smtClean="0">
                <a:solidFill>
                  <a:srgbClr val="000000"/>
                </a:solidFill>
              </a:rPr>
              <a:t>Automated  Upload</a:t>
            </a:r>
          </a:p>
        </p:txBody>
      </p:sp>
      <p:sp>
        <p:nvSpPr>
          <p:cNvPr id="16" name="Line 27"/>
          <p:cNvSpPr>
            <a:spLocks noChangeShapeType="1"/>
          </p:cNvSpPr>
          <p:nvPr/>
        </p:nvSpPr>
        <p:spPr bwMode="auto">
          <a:xfrm flipV="1">
            <a:off x="3401890" y="5594746"/>
            <a:ext cx="3209761"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pPr fontAlgn="base">
              <a:spcBef>
                <a:spcPct val="50000"/>
              </a:spcBef>
              <a:spcAft>
                <a:spcPct val="0"/>
              </a:spcAft>
            </a:pPr>
            <a:endParaRPr lang="sv-SE" sz="2000" smtClean="0">
              <a:solidFill>
                <a:srgbClr val="000000"/>
              </a:solidFill>
            </a:endParaRPr>
          </a:p>
        </p:txBody>
      </p:sp>
      <p:pic>
        <p:nvPicPr>
          <p:cNvPr id="17" name="Picture 28" descr="LapTop"/>
          <p:cNvPicPr>
            <a:picLocks noChangeAspect="1" noChangeArrowheads="1"/>
          </p:cNvPicPr>
          <p:nvPr/>
        </p:nvPicPr>
        <p:blipFill>
          <a:blip r:embed="rId5">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2087440" y="4927996"/>
            <a:ext cx="11811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40"/>
          <p:cNvSpPr>
            <a:spLocks/>
          </p:cNvSpPr>
          <p:nvPr/>
        </p:nvSpPr>
        <p:spPr bwMode="auto">
          <a:xfrm>
            <a:off x="3401890" y="4178816"/>
            <a:ext cx="3609811" cy="1311154"/>
          </a:xfrm>
          <a:custGeom>
            <a:avLst/>
            <a:gdLst>
              <a:gd name="T0" fmla="*/ 0 w 2046"/>
              <a:gd name="T1" fmla="*/ 2147483647 h 840"/>
              <a:gd name="T2" fmla="*/ 2147483647 w 2046"/>
              <a:gd name="T3" fmla="*/ 2147483647 h 840"/>
              <a:gd name="T4" fmla="*/ 2147483647 w 2046"/>
              <a:gd name="T5" fmla="*/ 0 h 840"/>
              <a:gd name="T6" fmla="*/ 2147483647 w 2046"/>
              <a:gd name="T7" fmla="*/ 0 h 840"/>
              <a:gd name="T8" fmla="*/ 0 60000 65536"/>
              <a:gd name="T9" fmla="*/ 0 60000 65536"/>
              <a:gd name="T10" fmla="*/ 0 60000 65536"/>
              <a:gd name="T11" fmla="*/ 0 60000 65536"/>
              <a:gd name="T12" fmla="*/ 0 w 2046"/>
              <a:gd name="T13" fmla="*/ 0 h 840"/>
              <a:gd name="T14" fmla="*/ 2046 w 2046"/>
              <a:gd name="T15" fmla="*/ 840 h 840"/>
            </a:gdLst>
            <a:ahLst/>
            <a:cxnLst>
              <a:cxn ang="T8">
                <a:pos x="T0" y="T1"/>
              </a:cxn>
              <a:cxn ang="T9">
                <a:pos x="T2" y="T3"/>
              </a:cxn>
              <a:cxn ang="T10">
                <a:pos x="T4" y="T5"/>
              </a:cxn>
              <a:cxn ang="T11">
                <a:pos x="T6" y="T7"/>
              </a:cxn>
            </a:cxnLst>
            <a:rect l="T12" t="T13" r="T14" b="T15"/>
            <a:pathLst>
              <a:path w="2046" h="840">
                <a:moveTo>
                  <a:pt x="0" y="840"/>
                </a:moveTo>
                <a:lnTo>
                  <a:pt x="1722" y="840"/>
                </a:lnTo>
                <a:lnTo>
                  <a:pt x="1722" y="0"/>
                </a:lnTo>
                <a:lnTo>
                  <a:pt x="2046" y="0"/>
                </a:lnTo>
              </a:path>
            </a:pathLst>
          </a:custGeom>
          <a:noFill/>
          <a:ln w="28575"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fontAlgn="base">
              <a:spcBef>
                <a:spcPct val="50000"/>
              </a:spcBef>
              <a:spcAft>
                <a:spcPct val="0"/>
              </a:spcAft>
            </a:pPr>
            <a:endParaRPr lang="sv-SE" sz="2000" smtClean="0">
              <a:solidFill>
                <a:srgbClr val="000000"/>
              </a:solidFill>
            </a:endParaRPr>
          </a:p>
        </p:txBody>
      </p:sp>
      <p:pic>
        <p:nvPicPr>
          <p:cNvPr id="19" name="Picture 11" descr="DB-Symb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664" y="3960614"/>
            <a:ext cx="4349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9"/>
          <p:cNvSpPr txBox="1">
            <a:spLocks noChangeArrowheads="1"/>
          </p:cNvSpPr>
          <p:nvPr/>
        </p:nvSpPr>
        <p:spPr bwMode="auto">
          <a:xfrm>
            <a:off x="7527639" y="4042369"/>
            <a:ext cx="1187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dirty="0" smtClean="0">
                <a:solidFill>
                  <a:srgbClr val="000000"/>
                </a:solidFill>
              </a:rPr>
              <a:t>Oracle DataBase</a:t>
            </a:r>
          </a:p>
          <a:p>
            <a:pPr algn="ctr" eaLnBrk="1" fontAlgn="base" hangingPunct="1">
              <a:spcBef>
                <a:spcPct val="0"/>
              </a:spcBef>
              <a:spcAft>
                <a:spcPct val="0"/>
              </a:spcAft>
            </a:pPr>
            <a:r>
              <a:rPr lang="sv-SE" sz="1000" b="1" dirty="0" smtClean="0">
                <a:solidFill>
                  <a:srgbClr val="000000"/>
                </a:solidFill>
              </a:rPr>
              <a:t>Key/Meta Data</a:t>
            </a:r>
          </a:p>
        </p:txBody>
      </p:sp>
      <p:pic>
        <p:nvPicPr>
          <p:cNvPr id="21" name="Picture 25" descr="Netdis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1651" y="4870846"/>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6"/>
          <p:cNvSpPr txBox="1">
            <a:spLocks noChangeArrowheads="1"/>
          </p:cNvSpPr>
          <p:nvPr/>
        </p:nvSpPr>
        <p:spPr bwMode="auto">
          <a:xfrm>
            <a:off x="7418101" y="5291533"/>
            <a:ext cx="104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fontAlgn="base" hangingPunct="1">
              <a:spcBef>
                <a:spcPct val="0"/>
              </a:spcBef>
              <a:spcAft>
                <a:spcPct val="0"/>
              </a:spcAft>
            </a:pPr>
            <a:r>
              <a:rPr lang="sv-SE" sz="1000" b="1" dirty="0" smtClean="0">
                <a:solidFill>
                  <a:srgbClr val="000000"/>
                </a:solidFill>
              </a:rPr>
              <a:t>Mass Storage </a:t>
            </a:r>
          </a:p>
          <a:p>
            <a:pPr algn="ctr" eaLnBrk="1" fontAlgn="base" hangingPunct="1">
              <a:spcBef>
                <a:spcPct val="0"/>
              </a:spcBef>
              <a:spcAft>
                <a:spcPct val="0"/>
              </a:spcAft>
            </a:pPr>
            <a:r>
              <a:rPr lang="sv-SE" sz="1000" b="1" dirty="0" smtClean="0">
                <a:solidFill>
                  <a:srgbClr val="000000"/>
                </a:solidFill>
              </a:rPr>
              <a:t>(Net Disc)</a:t>
            </a:r>
          </a:p>
        </p:txBody>
      </p:sp>
      <p:grpSp>
        <p:nvGrpSpPr>
          <p:cNvPr id="23" name="Group 22"/>
          <p:cNvGrpSpPr/>
          <p:nvPr/>
        </p:nvGrpSpPr>
        <p:grpSpPr>
          <a:xfrm>
            <a:off x="5303465" y="2328477"/>
            <a:ext cx="1708236" cy="1629458"/>
            <a:chOff x="394626" y="688127"/>
            <a:chExt cx="2843874" cy="2712725"/>
          </a:xfrm>
        </p:grpSpPr>
        <p:pic>
          <p:nvPicPr>
            <p:cNvPr id="24" name="Picture 2" descr="http://www.volvotrucks.com/SiteCollectionImages/VTC/Market/Trucks/volvo-fh-series/Product-gallery/hi-res/new-volvo-fh16-exterior_highres.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29" t="3994" r="6044" b="7148"/>
            <a:stretch/>
          </p:blipFill>
          <p:spPr bwMode="auto">
            <a:xfrm>
              <a:off x="1942583" y="688127"/>
              <a:ext cx="1295917" cy="12668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t="3511" r="8850"/>
            <a:stretch/>
          </p:blipFill>
          <p:spPr bwMode="auto">
            <a:xfrm>
              <a:off x="1329161" y="1931194"/>
              <a:ext cx="1642639" cy="1469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365" y="2002515"/>
              <a:ext cx="1198960" cy="1198960"/>
            </a:xfrm>
            <a:prstGeom prst="rect">
              <a:avLst/>
            </a:prstGeom>
          </p:spPr>
        </p:pic>
        <p:pic>
          <p:nvPicPr>
            <p:cNvPr id="27" name="Picture 4" descr="http://www.renault-trucks.fr/media/image/nouvelles-gammes/renault-trucks-t-long-haul-comfort-2.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9134" r="6987"/>
            <a:stretch/>
          </p:blipFill>
          <p:spPr bwMode="auto">
            <a:xfrm flipH="1">
              <a:off x="394626" y="689766"/>
              <a:ext cx="1503508" cy="131319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904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7</a:t>
            </a:fld>
            <a:endParaRPr lang="sv-SE" sz="1000" smtClean="0"/>
          </a:p>
        </p:txBody>
      </p:sp>
      <p:sp>
        <p:nvSpPr>
          <p:cNvPr id="59396" name="Title 1"/>
          <p:cNvSpPr>
            <a:spLocks noGrp="1"/>
          </p:cNvSpPr>
          <p:nvPr>
            <p:ph type="title" idx="4294967295"/>
          </p:nvPr>
        </p:nvSpPr>
        <p:spPr>
          <a:xfrm>
            <a:off x="148855" y="368485"/>
            <a:ext cx="6479253" cy="1143000"/>
          </a:xfrm>
        </p:spPr>
        <p:txBody>
          <a:bodyPr/>
          <a:lstStyle/>
          <a:p>
            <a:r>
              <a:rPr lang="sv-SE" dirty="0" smtClean="0"/>
              <a:t>eFACTS Collector</a:t>
            </a:r>
            <a:endParaRPr lang="en-US" dirty="0" smtClean="0"/>
          </a:p>
        </p:txBody>
      </p:sp>
      <p:sp>
        <p:nvSpPr>
          <p:cNvPr id="59397" name="Content Placeholder 2"/>
          <p:cNvSpPr>
            <a:spLocks noGrp="1"/>
          </p:cNvSpPr>
          <p:nvPr>
            <p:ph idx="4294967295"/>
          </p:nvPr>
        </p:nvSpPr>
        <p:spPr>
          <a:xfrm>
            <a:off x="308344" y="999460"/>
            <a:ext cx="8569842" cy="4153565"/>
          </a:xfrm>
        </p:spPr>
        <p:txBody>
          <a:bodyPr/>
          <a:lstStyle/>
          <a:p>
            <a:r>
              <a:rPr lang="sv-SE" dirty="0" smtClean="0"/>
              <a:t>When opened, a status window gives </a:t>
            </a:r>
            <a:br>
              <a:rPr lang="sv-SE" dirty="0" smtClean="0"/>
            </a:br>
            <a:r>
              <a:rPr lang="sv-SE" dirty="0" smtClean="0"/>
              <a:t>general information and a link to the </a:t>
            </a:r>
            <a:br>
              <a:rPr lang="sv-SE" dirty="0" smtClean="0"/>
            </a:br>
            <a:r>
              <a:rPr lang="sv-SE" dirty="0" smtClean="0"/>
              <a:t>application help:</a:t>
            </a:r>
            <a:br>
              <a:rPr lang="sv-SE" dirty="0" smtClean="0"/>
            </a:br>
            <a:r>
              <a:rPr lang="sv-SE" dirty="0" smtClean="0"/>
              <a:t>(this window can be deactivated</a:t>
            </a:r>
            <a:br>
              <a:rPr lang="sv-SE" dirty="0" smtClean="0"/>
            </a:br>
            <a:r>
              <a:rPr lang="sv-SE" dirty="0" smtClean="0"/>
              <a:t> if the checkbox is checked)</a:t>
            </a:r>
          </a:p>
          <a:p>
            <a:endParaRPr lang="sv-SE" dirty="0"/>
          </a:p>
          <a:p>
            <a:endParaRPr lang="sv-SE" dirty="0" smtClean="0"/>
          </a:p>
          <a:p>
            <a:r>
              <a:rPr lang="sv-SE" dirty="0" smtClean="0"/>
              <a:t>Then</a:t>
            </a:r>
            <a:r>
              <a:rPr lang="sv-SE" dirty="0"/>
              <a:t>, an icon appears in the Windows system tray next to the clock</a:t>
            </a:r>
          </a:p>
          <a:p>
            <a:r>
              <a:rPr lang="sv-SE" dirty="0" smtClean="0"/>
              <a:t>A right click in this icon opens a pop-up menu</a:t>
            </a:r>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340" y="809071"/>
            <a:ext cx="36576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53503" y="4129041"/>
            <a:ext cx="2254469" cy="167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51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470724" y="370095"/>
            <a:ext cx="2254469" cy="167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8</a:t>
            </a:fld>
            <a:endParaRPr lang="sv-SE" sz="1000" smtClean="0"/>
          </a:p>
        </p:txBody>
      </p:sp>
      <p:sp>
        <p:nvSpPr>
          <p:cNvPr id="59396" name="Title 1"/>
          <p:cNvSpPr>
            <a:spLocks noGrp="1"/>
          </p:cNvSpPr>
          <p:nvPr>
            <p:ph type="title" idx="4294967295"/>
          </p:nvPr>
        </p:nvSpPr>
        <p:spPr>
          <a:xfrm>
            <a:off x="148855" y="368485"/>
            <a:ext cx="6479253" cy="1143000"/>
          </a:xfrm>
        </p:spPr>
        <p:txBody>
          <a:bodyPr/>
          <a:lstStyle/>
          <a:p>
            <a:r>
              <a:rPr lang="sv-SE" dirty="0" smtClean="0"/>
              <a:t>eFACTS Collector - Binding</a:t>
            </a:r>
            <a:endParaRPr lang="en-US" dirty="0" smtClean="0"/>
          </a:p>
        </p:txBody>
      </p:sp>
      <p:sp>
        <p:nvSpPr>
          <p:cNvPr id="59397" name="Content Placeholder 2"/>
          <p:cNvSpPr>
            <a:spLocks noGrp="1"/>
          </p:cNvSpPr>
          <p:nvPr>
            <p:ph idx="4294967295"/>
          </p:nvPr>
        </p:nvSpPr>
        <p:spPr>
          <a:xfrm>
            <a:off x="308344" y="999460"/>
            <a:ext cx="8569842" cy="4153565"/>
          </a:xfrm>
        </p:spPr>
        <p:txBody>
          <a:bodyPr/>
          <a:lstStyle/>
          <a:p>
            <a:r>
              <a:rPr lang="sv-SE" dirty="0" smtClean="0"/>
              <a:t>Click on the </a:t>
            </a:r>
            <a:r>
              <a:rPr lang="sv-SE" b="1" i="1" dirty="0" smtClean="0"/>
              <a:t>Vehicle Logger Binding</a:t>
            </a:r>
            <a:r>
              <a:rPr lang="sv-SE" dirty="0" smtClean="0"/>
              <a:t> option</a:t>
            </a:r>
            <a:br>
              <a:rPr lang="sv-SE" dirty="0" smtClean="0"/>
            </a:br>
            <a:endParaRPr lang="sv-SE" dirty="0" smtClean="0"/>
          </a:p>
          <a:p>
            <a:endParaRPr lang="sv-SE" dirty="0" smtClean="0"/>
          </a:p>
          <a:p>
            <a:endParaRPr lang="sv-SE" dirty="0" smtClean="0"/>
          </a:p>
          <a:p>
            <a:endParaRPr lang="sv-SE" dirty="0"/>
          </a:p>
          <a:p>
            <a:endParaRPr lang="sv-SE" dirty="0"/>
          </a:p>
          <a:p>
            <a:endParaRPr lang="sv-SE" dirty="0" smtClean="0"/>
          </a:p>
          <a:p>
            <a:endParaRPr lang="sv-SE" dirty="0" smtClean="0"/>
          </a:p>
          <a:p>
            <a:r>
              <a:rPr lang="sv-SE" dirty="0" smtClean="0"/>
              <a:t>You can either select a Logger ID or a Truck ID</a:t>
            </a:r>
          </a:p>
          <a:p>
            <a:r>
              <a:rPr lang="sv-SE" dirty="0" smtClean="0"/>
              <a:t>The current binding parameters are displayed</a:t>
            </a:r>
          </a:p>
          <a:p>
            <a:r>
              <a:rPr lang="sv-SE" dirty="0" smtClean="0"/>
              <a:t>Then you can have a look of the binding history for the selected item</a:t>
            </a:r>
          </a:p>
          <a:p>
            <a:pPr marL="0" indent="0">
              <a:buNone/>
            </a:pPr>
            <a:r>
              <a:rPr lang="sv-SE" sz="1600" dirty="0" smtClean="0"/>
              <a:t>(Note! When adding a new Logger or Vehicle id, they will initially not be seen in the drop-down list, but you can enter the id manually to search for it).</a:t>
            </a:r>
            <a:r>
              <a:rPr lang="sv-SE" dirty="0"/>
              <a:t/>
            </a:r>
            <a:br>
              <a:rPr lang="sv-SE" dirty="0"/>
            </a:br>
            <a:endParaRPr lang="sv-SE" dirty="0" smtClean="0"/>
          </a:p>
          <a:p>
            <a:endParaRPr lang="sv-SE" dirty="0"/>
          </a:p>
          <a:p>
            <a:endParaRPr lang="sv-SE"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sp>
        <p:nvSpPr>
          <p:cNvPr id="2" name="Oval 1"/>
          <p:cNvSpPr/>
          <p:nvPr/>
        </p:nvSpPr>
        <p:spPr bwMode="auto">
          <a:xfrm>
            <a:off x="6632501" y="845288"/>
            <a:ext cx="1930917" cy="32961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cxnSp>
        <p:nvCxnSpPr>
          <p:cNvPr id="4" name="Straight Arrow Connector 3"/>
          <p:cNvCxnSpPr/>
          <p:nvPr/>
        </p:nvCxnSpPr>
        <p:spPr bwMode="auto">
          <a:xfrm flipV="1">
            <a:off x="3657600" y="2743201"/>
            <a:ext cx="1881963" cy="2870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88" y="1615152"/>
            <a:ext cx="61531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05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94C0C127-027A-46D1-8A3B-3AF04364DD53}" type="slidenum">
              <a:rPr lang="sv-SE" sz="1000" smtClean="0"/>
              <a:pPr eaLnBrk="1" hangingPunct="1"/>
              <a:t>9</a:t>
            </a:fld>
            <a:endParaRPr lang="sv-SE" sz="1000" smtClean="0"/>
          </a:p>
        </p:txBody>
      </p:sp>
      <p:sp>
        <p:nvSpPr>
          <p:cNvPr id="59396" name="Title 1"/>
          <p:cNvSpPr>
            <a:spLocks noGrp="1"/>
          </p:cNvSpPr>
          <p:nvPr>
            <p:ph type="title" idx="4294967295"/>
          </p:nvPr>
        </p:nvSpPr>
        <p:spPr>
          <a:xfrm>
            <a:off x="192398" y="346714"/>
            <a:ext cx="6479253" cy="589457"/>
          </a:xfrm>
        </p:spPr>
        <p:txBody>
          <a:bodyPr/>
          <a:lstStyle/>
          <a:p>
            <a:r>
              <a:rPr lang="sv-SE" dirty="0" smtClean="0"/>
              <a:t>eFACTS Collector - Binding</a:t>
            </a:r>
            <a:endParaRPr lang="en-US" dirty="0" smtClean="0"/>
          </a:p>
        </p:txBody>
      </p:sp>
      <p:sp>
        <p:nvSpPr>
          <p:cNvPr id="59397" name="Content Placeholder 2"/>
          <p:cNvSpPr>
            <a:spLocks noGrp="1"/>
          </p:cNvSpPr>
          <p:nvPr>
            <p:ph idx="4294967295"/>
          </p:nvPr>
        </p:nvSpPr>
        <p:spPr>
          <a:xfrm>
            <a:off x="308344" y="999460"/>
            <a:ext cx="8569842" cy="4153565"/>
          </a:xfrm>
        </p:spPr>
        <p:txBody>
          <a:bodyPr/>
          <a:lstStyle/>
          <a:p>
            <a:r>
              <a:rPr lang="sv-SE" dirty="0" smtClean="0"/>
              <a:t>What if the binding has to be changed?</a:t>
            </a:r>
          </a:p>
          <a:p>
            <a:pPr lvl="1"/>
            <a:r>
              <a:rPr lang="sv-SE" dirty="0" smtClean="0"/>
              <a:t>e.g. moved logger to new vehicle, new test type, </a:t>
            </a:r>
            <a:br>
              <a:rPr lang="sv-SE" dirty="0" smtClean="0"/>
            </a:br>
            <a:r>
              <a:rPr lang="sv-SE" dirty="0" smtClean="0"/>
              <a:t>new SW in the vehicle, etc-</a:t>
            </a:r>
            <a:br>
              <a:rPr lang="sv-SE" dirty="0" smtClean="0"/>
            </a:br>
            <a:endParaRPr lang="sv-SE" dirty="0" smtClean="0"/>
          </a:p>
          <a:p>
            <a:r>
              <a:rPr lang="sv-SE" dirty="0" smtClean="0"/>
              <a:t> =&gt; Click on Add New Configuration</a:t>
            </a:r>
          </a:p>
          <a:p>
            <a:endParaRPr lang="sv-SE" dirty="0"/>
          </a:p>
          <a:p>
            <a:endParaRPr lang="sv-SE" dirty="0" smtClean="0"/>
          </a:p>
          <a:p>
            <a:endParaRPr lang="sv-SE" dirty="0" smtClean="0"/>
          </a:p>
          <a:p>
            <a:pPr marL="0" indent="0">
              <a:buNone/>
            </a:pPr>
            <a:r>
              <a:rPr lang="sv-SE" dirty="0"/>
              <a:t/>
            </a:r>
            <a:br>
              <a:rPr lang="sv-SE" dirty="0"/>
            </a:br>
            <a:endParaRPr lang="sv-SE" dirty="0" smtClean="0"/>
          </a:p>
          <a:p>
            <a:endParaRPr lang="sv-SE" dirty="0"/>
          </a:p>
          <a:p>
            <a:endParaRPr lang="sv-SE" dirty="0"/>
          </a:p>
        </p:txBody>
      </p:sp>
      <p:sp>
        <p:nvSpPr>
          <p:cNvPr id="7" name="Footer Placeholder 3"/>
          <p:cNvSpPr>
            <a:spLocks noGrp="1"/>
          </p:cNvSpPr>
          <p:nvPr>
            <p:ph type="ftr" sz="quarter" idx="10"/>
          </p:nvPr>
        </p:nvSpPr>
        <p:spPr>
          <a:xfrm>
            <a:off x="339725" y="6273209"/>
            <a:ext cx="4627563" cy="368891"/>
          </a:xfrm>
          <a:solidFill>
            <a:schemeClr val="accent3">
              <a:lumMod val="85000"/>
            </a:schemeClr>
          </a:solidFill>
          <a:ln/>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sz="1000" b="1" smtClean="0"/>
              <a:t>Volvo GTT Jean-Philippe Abeillon, Martin Svennungsson</a:t>
            </a:r>
            <a:endParaRPr lang="sv-SE" sz="1000"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180" y="2962290"/>
            <a:ext cx="4479705" cy="185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1904180" y="4445875"/>
            <a:ext cx="1216243" cy="36793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18422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Example_Landscape_Volvo3P">
  <a:themeElements>
    <a:clrScheme name="4_Example_Landscap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fontScheme name="4_Example_Landscape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4_Example_Landscap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oler_Volvo3P">
  <a:themeElements>
    <a:clrScheme name="Cooler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fontScheme name="Cooler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Cooler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Air filter_Volvo3P">
  <a:themeElements>
    <a:clrScheme name="Air filter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fontScheme name="Air filter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Air filter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clrMap bg1="lt1" tx1="dk1" bg2="lt2" tx2="dk2" accent1="accent1" accent2="accent2" accent3="accent3" accent4="accent4" accent5="accent5" accent6="accent6" hlink="hlink" folHlink="folHlink"/>
    </a:extraClrScheme>
    <a:extraClrScheme>
      <a:clrScheme name="Air filter_Volvo3P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Globe_Volvo3P">
  <a:themeElements>
    <a:clrScheme name="Glob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fontScheme name="Globe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Glob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clrMap bg1="lt1" tx1="dk1" bg2="lt2" tx2="dk2" accent1="accent1" accent2="accent2" accent3="accent3" accent4="accent4" accent5="accent5" accent6="accent6" hlink="hlink" folHlink="folHlink"/>
    </a:extraClrScheme>
    <a:extraClrScheme>
      <a:clrScheme name="Globe_Volvo3P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ridge_Volvo3P">
  <a:themeElements>
    <a:clrScheme name="Bridg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fontScheme name="Bridge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Bridg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clrMap bg1="lt1" tx1="dk1" bg2="lt2" tx2="dk2" accent1="accent1" accent2="accent2" accent3="accent3" accent4="accent4" accent5="accent5" accent6="accent6" hlink="hlink" folHlink="folHlink"/>
    </a:extraClrScheme>
    <a:extraClrScheme>
      <a:clrScheme name="Bridge_Volvo3P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NissanDiesel_Volvo3P">
  <a:themeElements>
    <a:clrScheme name="1_NissanDiesel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fontScheme name="1_NissanDiesel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1_NissanDiesel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7D3D0"/>
        </a:hlink>
        <a:folHlink>
          <a:srgbClr val="8FA8A0"/>
        </a:folHlink>
      </a:clrScheme>
      <a:clrMap bg1="lt1" tx1="dk1" bg2="lt2" tx2="dk2" accent1="accent1" accent2="accent2" accent3="accent3" accent4="accent4" accent5="accent5" accent6="accent6" hlink="hlink" folHlink="folHlink"/>
    </a:extraClrScheme>
    <a:extraClrScheme>
      <a:clrScheme name="1_NissanDiesel_Volvo3P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ck">
  <a:themeElements>
    <a:clrScheme name="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ck 13">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Example_Landscape_Volvo3P">
  <a:themeElements>
    <a:clrScheme name="4_Example_Landscap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fontScheme name="4_Example_Landscape_Volvo3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sv-SE" sz="2000" b="0" i="0" u="none" strike="noStrike" cap="none" normalizeH="0" baseline="0" smtClean="0">
            <a:ln>
              <a:noFill/>
            </a:ln>
            <a:solidFill>
              <a:schemeClr val="tx1"/>
            </a:solidFill>
            <a:effectLst/>
            <a:latin typeface="Arial" charset="0"/>
          </a:defRPr>
        </a:defPPr>
      </a:lstStyle>
    </a:lnDef>
  </a:objectDefaults>
  <a:extraClrSchemeLst>
    <a:extraClrScheme>
      <a:clrScheme name="4_Example_Landscape_Volvo3P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8FA8A0"/>
        </a:hlink>
        <a:folHlink>
          <a:srgbClr val="C7D3D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C91EF8A094DB4695E97238B18CAC82" ma:contentTypeVersion="1" ma:contentTypeDescription="Create a new document." ma:contentTypeScope="" ma:versionID="f52b341127d27e232af5758a87b2f0d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597AA5-6B3D-4054-BDA9-E3914586959C}">
  <ds:schemaRefs>
    <ds:schemaRef ds:uri="http://schemas.microsoft.com/sharepoint/v3/contenttype/forms"/>
  </ds:schemaRefs>
</ds:datastoreItem>
</file>

<file path=customXml/itemProps2.xml><?xml version="1.0" encoding="utf-8"?>
<ds:datastoreItem xmlns:ds="http://schemas.openxmlformats.org/officeDocument/2006/customXml" ds:itemID="{48482815-0070-4895-B7FD-91EFC3F6083A}">
  <ds:schemaRefs>
    <ds:schemaRef ds:uri="http://schemas.openxmlformats.org/package/2006/metadata/core-propertie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1EAF4816-935E-4A24-8DFE-BC0AFCDABA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4_Example_Landscape_Volvo3P</Template>
  <TotalTime>3988</TotalTime>
  <Words>2516</Words>
  <Application>Microsoft Office PowerPoint</Application>
  <PresentationFormat>On-screen Show (4:3)</PresentationFormat>
  <Paragraphs>498</Paragraphs>
  <Slides>45</Slides>
  <Notes>3</Notes>
  <HiddenSlides>0</HiddenSlides>
  <MMClips>0</MMClips>
  <ScaleCrop>false</ScaleCrop>
  <HeadingPairs>
    <vt:vector size="6" baseType="variant">
      <vt:variant>
        <vt:lpstr>Theme</vt:lpstr>
      </vt:variant>
      <vt:variant>
        <vt:i4>10</vt:i4>
      </vt:variant>
      <vt:variant>
        <vt:lpstr>Embedded OLE Servers</vt:lpstr>
      </vt:variant>
      <vt:variant>
        <vt:i4>2</vt:i4>
      </vt:variant>
      <vt:variant>
        <vt:lpstr>Slide Titles</vt:lpstr>
      </vt:variant>
      <vt:variant>
        <vt:i4>45</vt:i4>
      </vt:variant>
    </vt:vector>
  </HeadingPairs>
  <TitlesOfParts>
    <vt:vector size="57" baseType="lpstr">
      <vt:lpstr>4_Example_Landscape_Volvo3P</vt:lpstr>
      <vt:lpstr>Custom Design</vt:lpstr>
      <vt:lpstr>Cooler_Volvo3P</vt:lpstr>
      <vt:lpstr>Air filter_Volvo3P</vt:lpstr>
      <vt:lpstr>Globe_Volvo3P</vt:lpstr>
      <vt:lpstr>Bridge_Volvo3P</vt:lpstr>
      <vt:lpstr>1_NissanDiesel_Volvo3P</vt:lpstr>
      <vt:lpstr>Black</vt:lpstr>
      <vt:lpstr>5_Example_Landscape_Volvo3P</vt:lpstr>
      <vt:lpstr>Office Theme</vt:lpstr>
      <vt:lpstr>Document</vt:lpstr>
      <vt:lpstr>Presentation</vt:lpstr>
      <vt:lpstr>eFACTS Applications education  2016-01-15</vt:lpstr>
      <vt:lpstr>Electronics FAults CapTuring System</vt:lpstr>
      <vt:lpstr>PowerPoint Presentation</vt:lpstr>
      <vt:lpstr>PC Prerequisites</vt:lpstr>
      <vt:lpstr>eFACTS Collector – Upload of logger data</vt:lpstr>
      <vt:lpstr>eFACTS Collector</vt:lpstr>
      <vt:lpstr>eFACTS Collector</vt:lpstr>
      <vt:lpstr>eFACTS Collector - Binding</vt:lpstr>
      <vt:lpstr>eFACTS Collector - Binding</vt:lpstr>
      <vt:lpstr>eFACTS Collector – Add New Binding</vt:lpstr>
      <vt:lpstr>PowerPoint Presentation</vt:lpstr>
      <vt:lpstr>Collector – Binding - Recommendations</vt:lpstr>
      <vt:lpstr>Collector DON’Ts</vt:lpstr>
      <vt:lpstr>PowerPoint Presentation</vt:lpstr>
      <vt:lpstr>eFACTS Collector – Upload Data</vt:lpstr>
      <vt:lpstr>eFACTS Collector – Upload Data</vt:lpstr>
      <vt:lpstr>eFACTS Collector – data upload</vt:lpstr>
      <vt:lpstr>PowerPoint Presentation</vt:lpstr>
      <vt:lpstr>PowerPoint Presentation</vt:lpstr>
      <vt:lpstr>PowerPoint Presentation</vt:lpstr>
      <vt:lpstr>eFACTS Refiner – Test Leader analysis</vt:lpstr>
      <vt:lpstr>eFACTS Data Refiner</vt:lpstr>
      <vt:lpstr>eFACTS Data Refiner – Definitions</vt:lpstr>
      <vt:lpstr>eFACTS Data Refiner – Definitions</vt:lpstr>
      <vt:lpstr>eFACTS Data Refiner – Icon Bar</vt:lpstr>
      <vt:lpstr>PowerPoint Presentation</vt:lpstr>
      <vt:lpstr>PowerPoint Presentation</vt:lpstr>
      <vt:lpstr>eFACTS Data Refiner – Loading MEAs</vt:lpstr>
      <vt:lpstr>eFACTS Data Refiner – Loading MEAs</vt:lpstr>
      <vt:lpstr>PowerPoint Presentation</vt:lpstr>
      <vt:lpstr>eFACTS Data Refiner – Events</vt:lpstr>
      <vt:lpstr>eFACTS Data Refiner – Event Info</vt:lpstr>
      <vt:lpstr>eFACTS Data Refiner PVT Sequence (PVT Team)</vt:lpstr>
      <vt:lpstr>eFACTS Data Refiner – Keys</vt:lpstr>
      <vt:lpstr>PowerPoint Presentation</vt:lpstr>
      <vt:lpstr>eFACTS Data Refiner – Keys</vt:lpstr>
      <vt:lpstr>eFACTS Data Refiner – Keys</vt:lpstr>
      <vt:lpstr>eFACTS Data Refiner – Keys</vt:lpstr>
      <vt:lpstr>PowerPoint Presentation</vt:lpstr>
      <vt:lpstr>PowerPoint Presentation</vt:lpstr>
      <vt:lpstr>eFACTS Data Refiner – PROTUS Link</vt:lpstr>
      <vt:lpstr>PowerPoint Presentation</vt:lpstr>
      <vt:lpstr>My responsibilities as TE/TL</vt:lpstr>
      <vt:lpstr>eFACTS – Checklist - 1</vt:lpstr>
      <vt:lpstr>eFACTS – Checklist - 2</vt:lpstr>
    </vt:vector>
  </TitlesOfParts>
  <Company>Volvo - Office 2003 ver 3.8</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eFACTS Applications Education</dc:title>
  <dc:creator>26734, Martin Svennungsson, A3, +46 31 3225845</dc:creator>
  <cp:lastModifiedBy>Lövdinger Per</cp:lastModifiedBy>
  <cp:revision>217</cp:revision>
  <dcterms:created xsi:type="dcterms:W3CDTF">2010-03-09T14:58:36Z</dcterms:created>
  <dcterms:modified xsi:type="dcterms:W3CDTF">2016-11-04T14:23:15Z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0x01010074C91EF8A094DB4695E97238B18CAC82</vt:lpwstr>
  </property>
</Properties>
</file>