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Lst>
  <p:notesMasterIdLst>
    <p:notesMasterId r:id="rId81"/>
  </p:notesMasterIdLst>
  <p:sldIdLst>
    <p:sldId id="256" r:id="rId13"/>
    <p:sldId id="274" r:id="rId14"/>
    <p:sldId id="279" r:id="rId15"/>
    <p:sldId id="333" r:id="rId16"/>
    <p:sldId id="280" r:id="rId17"/>
    <p:sldId id="278" r:id="rId18"/>
    <p:sldId id="276" r:id="rId19"/>
    <p:sldId id="283" r:id="rId20"/>
    <p:sldId id="284" r:id="rId21"/>
    <p:sldId id="275" r:id="rId22"/>
    <p:sldId id="285" r:id="rId23"/>
    <p:sldId id="286" r:id="rId24"/>
    <p:sldId id="287"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295" r:id="rId59"/>
    <p:sldId id="296" r:id="rId60"/>
    <p:sldId id="297" r:id="rId61"/>
    <p:sldId id="298" r:id="rId62"/>
    <p:sldId id="294" r:id="rId63"/>
    <p:sldId id="288" r:id="rId64"/>
    <p:sldId id="289" r:id="rId65"/>
    <p:sldId id="290" r:id="rId66"/>
    <p:sldId id="291" r:id="rId67"/>
    <p:sldId id="292" r:id="rId68"/>
    <p:sldId id="293" r:id="rId69"/>
    <p:sldId id="261" r:id="rId70"/>
    <p:sldId id="262" r:id="rId71"/>
    <p:sldId id="263" r:id="rId72"/>
    <p:sldId id="264" r:id="rId73"/>
    <p:sldId id="265" r:id="rId74"/>
    <p:sldId id="266" r:id="rId75"/>
    <p:sldId id="267" r:id="rId76"/>
    <p:sldId id="268" r:id="rId77"/>
    <p:sldId id="269" r:id="rId78"/>
    <p:sldId id="270" r:id="rId79"/>
    <p:sldId id="271" r:id="rId80"/>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6" Type="http://schemas.openxmlformats.org/officeDocument/2006/relationships/slide" Target="slides/slide64.xml"/><Relationship Id="rId84"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59.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customXml" Target="../customXml/item5.xml"/><Relationship Id="rId61" Type="http://schemas.openxmlformats.org/officeDocument/2006/relationships/slide" Target="slides/slide49.xml"/><Relationship Id="rId82" Type="http://schemas.openxmlformats.org/officeDocument/2006/relationships/presProps" Target="presProps.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customXml" Target="../customXml/item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customXml" Target="../customXml/item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chemeClr val="bg1">
                <a:lumMod val="75000"/>
              </a:schemeClr>
            </a:solidFill>
            <a:ln>
              <a:solidFill>
                <a:schemeClr val="tx1">
                  <a:lumMod val="50000"/>
                  <a:lumOff val="50000"/>
                </a:schemeClr>
              </a:solidFill>
            </a:ln>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bg1">
                <a:lumMod val="95000"/>
              </a:schemeClr>
            </a:solidFill>
            <a:ln>
              <a:solidFill>
                <a:schemeClr val="tx1">
                  <a:lumMod val="50000"/>
                  <a:lumOff val="50000"/>
                </a:schemeClr>
              </a:solidFill>
            </a:ln>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bg1">
                <a:lumMod val="85000"/>
              </a:schemeClr>
            </a:solidFill>
            <a:ln>
              <a:solidFill>
                <a:schemeClr val="tx1">
                  <a:lumMod val="50000"/>
                  <a:lumOff val="50000"/>
                </a:schemeClr>
              </a:solidFill>
            </a:ln>
          </c:spPr>
          <c:invertIfNegative val="0"/>
          <c:cat>
            <c:strRef>
              <c:f>Sheet1!$A$2:$A$3</c:f>
              <c:strCache>
                <c:ptCount val="2"/>
                <c:pt idx="0">
                  <c:v>Category 1</c:v>
                </c:pt>
                <c:pt idx="1">
                  <c:v>Category 2</c:v>
                </c:pt>
              </c:strCache>
            </c:strRef>
          </c:cat>
          <c:val>
            <c:numRef>
              <c:f>Sheet1!$D$2:$D$3</c:f>
              <c:numCache>
                <c:formatCode>General</c:formatCode>
                <c:ptCount val="2"/>
                <c:pt idx="0">
                  <c:v>3</c:v>
                </c:pt>
                <c:pt idx="1">
                  <c:v>4</c:v>
                </c:pt>
              </c:numCache>
            </c:numRef>
          </c:val>
        </c:ser>
        <c:dLbls>
          <c:showLegendKey val="0"/>
          <c:showVal val="0"/>
          <c:showCatName val="0"/>
          <c:showSerName val="0"/>
          <c:showPercent val="0"/>
          <c:showBubbleSize val="0"/>
        </c:dLbls>
        <c:gapWidth val="150"/>
        <c:axId val="158977024"/>
        <c:axId val="164496128"/>
      </c:barChart>
      <c:catAx>
        <c:axId val="158977024"/>
        <c:scaling>
          <c:orientation val="minMax"/>
        </c:scaling>
        <c:delete val="0"/>
        <c:axPos val="b"/>
        <c:majorTickMark val="none"/>
        <c:minorTickMark val="none"/>
        <c:tickLblPos val="none"/>
        <c:spPr>
          <a:ln w="3175"/>
        </c:spPr>
        <c:crossAx val="164496128"/>
        <c:crosses val="autoZero"/>
        <c:auto val="1"/>
        <c:lblAlgn val="ctr"/>
        <c:lblOffset val="100"/>
        <c:noMultiLvlLbl val="0"/>
      </c:catAx>
      <c:valAx>
        <c:axId val="164496128"/>
        <c:scaling>
          <c:orientation val="minMax"/>
        </c:scaling>
        <c:delete val="0"/>
        <c:axPos val="l"/>
        <c:majorGridlines>
          <c:spPr>
            <a:ln w="3175">
              <a:solidFill>
                <a:schemeClr val="bg1">
                  <a:lumMod val="85000"/>
                </a:schemeClr>
              </a:solidFill>
              <a:prstDash val="dash"/>
            </a:ln>
          </c:spPr>
        </c:majorGridlines>
        <c:numFmt formatCode="General" sourceLinked="1"/>
        <c:majorTickMark val="none"/>
        <c:minorTickMark val="none"/>
        <c:tickLblPos val="none"/>
        <c:crossAx val="158977024"/>
        <c:crosses val="autoZero"/>
        <c:crossBetween val="between"/>
      </c:valAx>
    </c:plotArea>
    <c:plotVisOnly val="1"/>
    <c:dispBlanksAs val="gap"/>
    <c:showDLblsOverMax val="0"/>
  </c:chart>
  <c:spPr>
    <a:solidFill>
      <a:sysClr val="window" lastClr="FFFFFF"/>
    </a:solidFill>
  </c:spPr>
  <c:txPr>
    <a:bodyPr/>
    <a:lstStyle/>
    <a:p>
      <a:pPr>
        <a:defRPr sz="1800"/>
      </a:pPr>
      <a:endParaRPr lang="sv-SE"/>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310EF-F3E8-4AE4-A9FC-80BF45FCAB69}" type="datetimeFigureOut">
              <a:rPr lang="sv-SE" smtClean="0"/>
              <a:t>2017-01-10</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EB3E8A-2E66-43D7-AE50-4DAC7EB347DD}" type="slidenum">
              <a:rPr lang="sv-SE" smtClean="0"/>
              <a:t>‹#›</a:t>
            </a:fld>
            <a:endParaRPr lang="sv-SE"/>
          </a:p>
        </p:txBody>
      </p:sp>
    </p:spTree>
    <p:extLst>
      <p:ext uri="{BB962C8B-B14F-4D97-AF65-F5344CB8AC3E}">
        <p14:creationId xmlns:p14="http://schemas.microsoft.com/office/powerpoint/2010/main" val="127035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151944E-1737-4DCB-AAA2-47EBED23FC3E}" type="slidenum">
              <a:rPr lang="sv-SE" smtClean="0"/>
              <a:t>35</a:t>
            </a:fld>
            <a:endParaRPr lang="sv-SE"/>
          </a:p>
        </p:txBody>
      </p:sp>
    </p:spTree>
    <p:extLst>
      <p:ext uri="{BB962C8B-B14F-4D97-AF65-F5344CB8AC3E}">
        <p14:creationId xmlns:p14="http://schemas.microsoft.com/office/powerpoint/2010/main" val="241877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151944E-1737-4DCB-AAA2-47EBED23FC3E}" type="slidenum">
              <a:rPr lang="sv-SE" smtClean="0"/>
              <a:t>36</a:t>
            </a:fld>
            <a:endParaRPr lang="sv-SE"/>
          </a:p>
        </p:txBody>
      </p:sp>
    </p:spTree>
    <p:extLst>
      <p:ext uri="{BB962C8B-B14F-4D97-AF65-F5344CB8AC3E}">
        <p14:creationId xmlns:p14="http://schemas.microsoft.com/office/powerpoint/2010/main" val="241877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151944E-1737-4DCB-AAA2-47EBED23FC3E}" type="slidenum">
              <a:rPr lang="sv-SE" smtClean="0"/>
              <a:t>37</a:t>
            </a:fld>
            <a:endParaRPr lang="sv-SE"/>
          </a:p>
        </p:txBody>
      </p:sp>
    </p:spTree>
    <p:extLst>
      <p:ext uri="{BB962C8B-B14F-4D97-AF65-F5344CB8AC3E}">
        <p14:creationId xmlns:p14="http://schemas.microsoft.com/office/powerpoint/2010/main" val="241877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75224C03-5012-4EA0-95C0-30380850AB4D}" type="datetimeFigureOut">
              <a:rPr lang="sv-SE" smtClean="0"/>
              <a:t>2017-01-10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327962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75224C03-5012-4EA0-95C0-30380850AB4D}" type="datetimeFigureOut">
              <a:rPr lang="sv-SE" smtClean="0"/>
              <a:t>2017-01-10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132927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75224C03-5012-4EA0-95C0-30380850AB4D}" type="datetimeFigureOut">
              <a:rPr lang="sv-SE" smtClean="0"/>
              <a:t>2017-01-10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370965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75224C03-5012-4EA0-95C0-30380850AB4D}" type="datetimeFigureOut">
              <a:rPr lang="sv-SE" smtClean="0"/>
              <a:t>2017-01-10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46157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24C03-5012-4EA0-95C0-30380850AB4D}" type="datetimeFigureOut">
              <a:rPr lang="sv-SE" smtClean="0"/>
              <a:t>2017-01-10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111599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75224C03-5012-4EA0-95C0-30380850AB4D}" type="datetimeFigureOut">
              <a:rPr lang="sv-SE" smtClean="0"/>
              <a:t>2017-01-10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377254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75224C03-5012-4EA0-95C0-30380850AB4D}" type="datetimeFigureOut">
              <a:rPr lang="sv-SE" smtClean="0"/>
              <a:t>2017-01-10</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218966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75224C03-5012-4EA0-95C0-30380850AB4D}" type="datetimeFigureOut">
              <a:rPr lang="sv-SE" smtClean="0"/>
              <a:t>2017-01-10</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192403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24C03-5012-4EA0-95C0-30380850AB4D}" type="datetimeFigureOut">
              <a:rPr lang="sv-SE" smtClean="0"/>
              <a:t>2017-01-10</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302962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24C03-5012-4EA0-95C0-30380850AB4D}" type="datetimeFigureOut">
              <a:rPr lang="sv-SE" smtClean="0"/>
              <a:t>2017-01-10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36393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24C03-5012-4EA0-95C0-30380850AB4D}" type="datetimeFigureOut">
              <a:rPr lang="sv-SE" smtClean="0"/>
              <a:t>2017-01-10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FF3C6958-B9E6-4300-BC14-4354255A6F86}" type="slidenum">
              <a:rPr lang="sv-SE" smtClean="0"/>
              <a:t>‹#›</a:t>
            </a:fld>
            <a:endParaRPr lang="sv-SE"/>
          </a:p>
        </p:txBody>
      </p:sp>
    </p:spTree>
    <p:extLst>
      <p:ext uri="{BB962C8B-B14F-4D97-AF65-F5344CB8AC3E}">
        <p14:creationId xmlns:p14="http://schemas.microsoft.com/office/powerpoint/2010/main" val="102517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24C03-5012-4EA0-95C0-30380850AB4D}" type="datetimeFigureOut">
              <a:rPr lang="sv-SE" smtClean="0"/>
              <a:t>2017-01-10</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C6958-B9E6-4300-BC14-4354255A6F86}" type="slidenum">
              <a:rPr lang="sv-SE" smtClean="0"/>
              <a:t>‹#›</a:t>
            </a:fld>
            <a:endParaRPr lang="sv-SE"/>
          </a:p>
        </p:txBody>
      </p:sp>
    </p:spTree>
    <p:extLst>
      <p:ext uri="{BB962C8B-B14F-4D97-AF65-F5344CB8AC3E}">
        <p14:creationId xmlns:p14="http://schemas.microsoft.com/office/powerpoint/2010/main" val="1954888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5.png"/><Relationship Id="rId18" Type="http://schemas.openxmlformats.org/officeDocument/2006/relationships/image" Target="../media/image29.png"/><Relationship Id="rId3" Type="http://schemas.openxmlformats.org/officeDocument/2006/relationships/image" Target="../media/image13.png"/><Relationship Id="rId21" Type="http://schemas.openxmlformats.org/officeDocument/2006/relationships/image" Target="../media/image32.png"/><Relationship Id="rId7" Type="http://schemas.openxmlformats.org/officeDocument/2006/relationships/image" Target="../media/image17.png"/><Relationship Id="rId12" Type="http://schemas.openxmlformats.org/officeDocument/2006/relationships/image" Target="../media/image24.png"/><Relationship Id="rId17" Type="http://schemas.openxmlformats.org/officeDocument/2006/relationships/image" Target="../media/image28.png"/><Relationship Id="rId2" Type="http://schemas.openxmlformats.org/officeDocument/2006/relationships/image" Target="../media/image12.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11.png"/><Relationship Id="rId10" Type="http://schemas.openxmlformats.org/officeDocument/2006/relationships/image" Target="../media/image20.png"/><Relationship Id="rId19" Type="http://schemas.openxmlformats.org/officeDocument/2006/relationships/image" Target="../media/image3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13.png"/><Relationship Id="rId21" Type="http://schemas.openxmlformats.org/officeDocument/2006/relationships/image" Target="../media/image43.png"/><Relationship Id="rId7" Type="http://schemas.openxmlformats.org/officeDocument/2006/relationships/image" Target="../media/image17.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12.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20.png"/><Relationship Id="rId19" Type="http://schemas.openxmlformats.org/officeDocument/2006/relationships/image" Target="../media/image41.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36.png"/><Relationship Id="rId22"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1.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51.png"/><Relationship Id="rId5" Type="http://schemas.openxmlformats.org/officeDocument/2006/relationships/image" Target="../media/image14.png"/><Relationship Id="rId15" Type="http://schemas.openxmlformats.org/officeDocument/2006/relationships/image" Target="../media/image16.png"/><Relationship Id="rId10" Type="http://schemas.openxmlformats.org/officeDocument/2006/relationships/image" Target="../media/image50.png"/><Relationship Id="rId4" Type="http://schemas.openxmlformats.org/officeDocument/2006/relationships/image" Target="../media/image13.png"/><Relationship Id="rId9" Type="http://schemas.openxmlformats.org/officeDocument/2006/relationships/image" Target="../media/image49.png"/><Relationship Id="rId14" Type="http://schemas.openxmlformats.org/officeDocument/2006/relationships/image" Target="../media/image19.pn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3.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48.png"/></Relationships>
</file>

<file path=ppt/slides/_rels/slide3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12.png"/><Relationship Id="rId7" Type="http://schemas.openxmlformats.org/officeDocument/2006/relationships/image" Target="../media/image47.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3.xml"/><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6.png"/><Relationship Id="rId5" Type="http://schemas.openxmlformats.org/officeDocument/2006/relationships/image" Target="../media/image14.png"/><Relationship Id="rId15" Type="http://schemas.openxmlformats.org/officeDocument/2006/relationships/image" Target="../media/image56.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4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13.png"/><Relationship Id="rId7" Type="http://schemas.openxmlformats.org/officeDocument/2006/relationships/image" Target="../media/image20.png"/><Relationship Id="rId12" Type="http://schemas.openxmlformats.org/officeDocument/2006/relationships/image" Target="../media/image76.png"/><Relationship Id="rId2" Type="http://schemas.openxmlformats.org/officeDocument/2006/relationships/image" Target="../media/image12.png"/><Relationship Id="rId16"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75.png"/><Relationship Id="rId5" Type="http://schemas.openxmlformats.org/officeDocument/2006/relationships/image" Target="../media/image15.png"/><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image" Target="../media/image14.png"/><Relationship Id="rId9" Type="http://schemas.openxmlformats.org/officeDocument/2006/relationships/image" Target="../media/image73.png"/><Relationship Id="rId14" Type="http://schemas.openxmlformats.org/officeDocument/2006/relationships/image" Target="../media/image78.png"/></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4.png"/><Relationship Id="rId18" Type="http://schemas.openxmlformats.org/officeDocument/2006/relationships/image" Target="../media/image73.png"/><Relationship Id="rId3" Type="http://schemas.openxmlformats.org/officeDocument/2006/relationships/image" Target="../media/image13.png"/><Relationship Id="rId21" Type="http://schemas.openxmlformats.org/officeDocument/2006/relationships/image" Target="../media/image78.png"/><Relationship Id="rId7" Type="http://schemas.openxmlformats.org/officeDocument/2006/relationships/image" Target="../media/image20.png"/><Relationship Id="rId12" Type="http://schemas.openxmlformats.org/officeDocument/2006/relationships/image" Target="../media/image83.png"/><Relationship Id="rId17" Type="http://schemas.openxmlformats.org/officeDocument/2006/relationships/image" Target="../media/image11.png"/><Relationship Id="rId25" Type="http://schemas.openxmlformats.org/officeDocument/2006/relationships/image" Target="../media/image90.png"/><Relationship Id="rId2" Type="http://schemas.openxmlformats.org/officeDocument/2006/relationships/image" Target="../media/image12.png"/><Relationship Id="rId16" Type="http://schemas.openxmlformats.org/officeDocument/2006/relationships/image" Target="../media/image86.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82.png"/><Relationship Id="rId24" Type="http://schemas.openxmlformats.org/officeDocument/2006/relationships/image" Target="../media/image89.png"/><Relationship Id="rId5" Type="http://schemas.openxmlformats.org/officeDocument/2006/relationships/image" Target="../media/image15.png"/><Relationship Id="rId15" Type="http://schemas.openxmlformats.org/officeDocument/2006/relationships/image" Target="../media/image43.png"/><Relationship Id="rId23" Type="http://schemas.openxmlformats.org/officeDocument/2006/relationships/image" Target="../media/image88.png"/><Relationship Id="rId10" Type="http://schemas.openxmlformats.org/officeDocument/2006/relationships/image" Target="../media/image81.png"/><Relationship Id="rId19" Type="http://schemas.openxmlformats.org/officeDocument/2006/relationships/image" Target="../media/image50.png"/><Relationship Id="rId4" Type="http://schemas.openxmlformats.org/officeDocument/2006/relationships/image" Target="../media/image14.png"/><Relationship Id="rId9" Type="http://schemas.openxmlformats.org/officeDocument/2006/relationships/image" Target="../media/image42.png"/><Relationship Id="rId14" Type="http://schemas.openxmlformats.org/officeDocument/2006/relationships/image" Target="../media/image85.png"/><Relationship Id="rId22" Type="http://schemas.openxmlformats.org/officeDocument/2006/relationships/image" Target="../media/image87.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8.png"/></Relationships>
</file>

<file path=ppt/slides/_rels/slide44.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51.png"/><Relationship Id="rId1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20.png"/><Relationship Id="rId12" Type="http://schemas.openxmlformats.org/officeDocument/2006/relationships/image" Target="../media/image78.png"/><Relationship Id="rId17" Type="http://schemas.openxmlformats.org/officeDocument/2006/relationships/image" Target="../media/image92.png"/><Relationship Id="rId2" Type="http://schemas.openxmlformats.org/officeDocument/2006/relationships/image" Target="../media/image12.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75.png"/><Relationship Id="rId5" Type="http://schemas.openxmlformats.org/officeDocument/2006/relationships/image" Target="../media/image15.png"/><Relationship Id="rId15" Type="http://schemas.openxmlformats.org/officeDocument/2006/relationships/image" Target="../media/image77.png"/><Relationship Id="rId10" Type="http://schemas.openxmlformats.org/officeDocument/2006/relationships/image" Target="../media/image74.png"/><Relationship Id="rId19" Type="http://schemas.openxmlformats.org/officeDocument/2006/relationships/image" Target="../media/image94.png"/><Relationship Id="rId4" Type="http://schemas.openxmlformats.org/officeDocument/2006/relationships/image" Target="../media/image14.png"/><Relationship Id="rId9" Type="http://schemas.openxmlformats.org/officeDocument/2006/relationships/image" Target="../media/image73.png"/><Relationship Id="rId14" Type="http://schemas.openxmlformats.org/officeDocument/2006/relationships/image" Target="../media/image76.png"/></Relationships>
</file>

<file path=ppt/slides/_rels/slide4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95.png"/><Relationship Id="rId3" Type="http://schemas.openxmlformats.org/officeDocument/2006/relationships/image" Target="../media/image13.png"/><Relationship Id="rId7" Type="http://schemas.openxmlformats.org/officeDocument/2006/relationships/image" Target="../media/image20.png"/><Relationship Id="rId12" Type="http://schemas.openxmlformats.org/officeDocument/2006/relationships/image" Target="../media/image76.png"/><Relationship Id="rId17" Type="http://schemas.openxmlformats.org/officeDocument/2006/relationships/image" Target="../media/image92.png"/><Relationship Id="rId2" Type="http://schemas.openxmlformats.org/officeDocument/2006/relationships/image" Target="../media/image12.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75.png"/><Relationship Id="rId5" Type="http://schemas.openxmlformats.org/officeDocument/2006/relationships/image" Target="../media/image15.png"/><Relationship Id="rId15" Type="http://schemas.openxmlformats.org/officeDocument/2006/relationships/image" Target="../media/image51.png"/><Relationship Id="rId10" Type="http://schemas.openxmlformats.org/officeDocument/2006/relationships/image" Target="../media/image74.png"/><Relationship Id="rId4" Type="http://schemas.openxmlformats.org/officeDocument/2006/relationships/image" Target="../media/image14.png"/><Relationship Id="rId9" Type="http://schemas.openxmlformats.org/officeDocument/2006/relationships/image" Target="../media/image73.png"/><Relationship Id="rId14" Type="http://schemas.openxmlformats.org/officeDocument/2006/relationships/image" Target="../media/image78.png"/></Relationships>
</file>

<file path=ppt/slides/_rels/slide46.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95.png"/><Relationship Id="rId3" Type="http://schemas.openxmlformats.org/officeDocument/2006/relationships/image" Target="../media/image13.png"/><Relationship Id="rId21" Type="http://schemas.openxmlformats.org/officeDocument/2006/relationships/image" Target="../media/image86.png"/><Relationship Id="rId7" Type="http://schemas.openxmlformats.org/officeDocument/2006/relationships/image" Target="../media/image20.png"/><Relationship Id="rId12" Type="http://schemas.openxmlformats.org/officeDocument/2006/relationships/image" Target="../media/image76.png"/><Relationship Id="rId17" Type="http://schemas.openxmlformats.org/officeDocument/2006/relationships/image" Target="../media/image92.png"/><Relationship Id="rId2" Type="http://schemas.openxmlformats.org/officeDocument/2006/relationships/image" Target="../media/image12.png"/><Relationship Id="rId16" Type="http://schemas.openxmlformats.org/officeDocument/2006/relationships/image" Target="../media/image91.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75.png"/><Relationship Id="rId5" Type="http://schemas.openxmlformats.org/officeDocument/2006/relationships/image" Target="../media/image15.png"/><Relationship Id="rId15" Type="http://schemas.openxmlformats.org/officeDocument/2006/relationships/image" Target="../media/image51.png"/><Relationship Id="rId10" Type="http://schemas.openxmlformats.org/officeDocument/2006/relationships/image" Target="../media/image74.png"/><Relationship Id="rId19" Type="http://schemas.openxmlformats.org/officeDocument/2006/relationships/image" Target="../media/image96.png"/><Relationship Id="rId4" Type="http://schemas.openxmlformats.org/officeDocument/2006/relationships/image" Target="../media/image14.png"/><Relationship Id="rId9" Type="http://schemas.openxmlformats.org/officeDocument/2006/relationships/image" Target="../media/image73.png"/><Relationship Id="rId14" Type="http://schemas.openxmlformats.org/officeDocument/2006/relationships/image" Target="../media/image7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customXml/item1.xml"/><Relationship Id="rId13" Type="http://schemas.openxmlformats.org/officeDocument/2006/relationships/image" Target="../media/image7.png"/><Relationship Id="rId3" Type="http://schemas.openxmlformats.org/officeDocument/2006/relationships/customXml" Target="../../customXml/item2.xml"/><Relationship Id="rId7" Type="http://schemas.openxmlformats.org/officeDocument/2006/relationships/customXml" Target="../../customXml/item3.xml"/><Relationship Id="rId12" Type="http://schemas.openxmlformats.org/officeDocument/2006/relationships/slideLayout" Target="../slideLayouts/slideLayout7.xml"/><Relationship Id="rId17" Type="http://schemas.openxmlformats.org/officeDocument/2006/relationships/image" Target="../media/image10.jpg"/><Relationship Id="rId2" Type="http://schemas.openxmlformats.org/officeDocument/2006/relationships/customXml" Target="../../customXml/item4.xml"/><Relationship Id="rId16" Type="http://schemas.openxmlformats.org/officeDocument/2006/relationships/chart" Target="../charts/chart1.xml"/><Relationship Id="rId1" Type="http://schemas.openxmlformats.org/officeDocument/2006/relationships/customXml" Target="../../customXml/item5.xml"/><Relationship Id="rId6" Type="http://schemas.openxmlformats.org/officeDocument/2006/relationships/customXml" Target="../../customXml/item6.xml"/><Relationship Id="rId11" Type="http://schemas.openxmlformats.org/officeDocument/2006/relationships/customXml" Target="../../customXml/item7.xml"/><Relationship Id="rId5" Type="http://schemas.openxmlformats.org/officeDocument/2006/relationships/customXml" Target="../../customXml/item8.xml"/><Relationship Id="rId15" Type="http://schemas.openxmlformats.org/officeDocument/2006/relationships/image" Target="../media/image9.emf"/><Relationship Id="rId10" Type="http://schemas.openxmlformats.org/officeDocument/2006/relationships/customXml" Target="../../customXml/item9.xml"/><Relationship Id="rId4" Type="http://schemas.openxmlformats.org/officeDocument/2006/relationships/customXml" Target="../../customXml/item10.xml"/><Relationship Id="rId9" Type="http://schemas.openxmlformats.org/officeDocument/2006/relationships/customXml" Target="../../customXml/item11.xml"/><Relationship Id="rId1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slide" Target="slide3.xml"/><Relationship Id="rId4" Type="http://schemas.openxmlformats.org/officeDocument/2006/relationships/image" Target="../media/image9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sp>
        <p:nvSpPr>
          <p:cNvPr id="3" name="Subtitle 2"/>
          <p:cNvSpPr>
            <a:spLocks noGrp="1"/>
          </p:cNvSpPr>
          <p:nvPr>
            <p:ph type="subTitle" idx="1"/>
          </p:nvPr>
        </p:nvSpPr>
        <p:spPr/>
        <p:txBody>
          <a:bodyPr/>
          <a:lstStyle/>
          <a:p>
            <a:endParaRPr lang="sv-SE"/>
          </a:p>
        </p:txBody>
      </p:sp>
    </p:spTree>
    <p:extLst>
      <p:ext uri="{BB962C8B-B14F-4D97-AF65-F5344CB8AC3E}">
        <p14:creationId xmlns:p14="http://schemas.microsoft.com/office/powerpoint/2010/main" val="3025942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Information objects - High level</a:t>
            </a:r>
            <a:endParaRPr lang="sv-SE" dirty="0"/>
          </a:p>
        </p:txBody>
      </p:sp>
    </p:spTree>
    <p:extLst>
      <p:ext uri="{BB962C8B-B14F-4D97-AF65-F5344CB8AC3E}">
        <p14:creationId xmlns:p14="http://schemas.microsoft.com/office/powerpoint/2010/main" val="1183270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11</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6" name="Title 5"/>
          <p:cNvSpPr>
            <a:spLocks noGrp="1"/>
          </p:cNvSpPr>
          <p:nvPr>
            <p:ph type="title"/>
          </p:nvPr>
        </p:nvSpPr>
        <p:spPr/>
        <p:txBody>
          <a:bodyPr/>
          <a:lstStyle/>
          <a:p>
            <a:r>
              <a:rPr lang="sv-SE" dirty="0" smtClean="0"/>
              <a:t>TEST PROTOCOL</a:t>
            </a:r>
            <a:endParaRPr lang="sv-SE" dirty="0"/>
          </a:p>
        </p:txBody>
      </p:sp>
      <p:sp>
        <p:nvSpPr>
          <p:cNvPr id="7" name="Text Box 2"/>
          <p:cNvSpPr txBox="1">
            <a:spLocks noChangeArrowheads="1"/>
          </p:cNvSpPr>
          <p:nvPr/>
        </p:nvSpPr>
        <p:spPr bwMode="auto">
          <a:xfrm>
            <a:off x="193851" y="1042737"/>
            <a:ext cx="3771900" cy="5059779"/>
          </a:xfrm>
          <a:prstGeom prst="rect">
            <a:avLst/>
          </a:prstGeom>
          <a:solidFill>
            <a:srgbClr val="FFFFFF"/>
          </a:solidFill>
          <a:ln w="9525">
            <a:solidFill>
              <a:srgbClr val="000000"/>
            </a:solidFill>
            <a:miter lim="800000"/>
            <a:headEnd/>
            <a:tailEnd/>
          </a:ln>
          <a:effectLst>
            <a:outerShdw blurRad="101600" dist="76200" dir="2700000" algn="tl" rotWithShape="0">
              <a:prstClr val="black">
                <a:alpha val="5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TESTSPECIFICATION</a:t>
            </a:r>
            <a:endParaRPr lang="en-US" sz="1100" dirty="0">
              <a:effectLst/>
              <a:latin typeface="Calibri"/>
              <a:ea typeface="Calibri"/>
              <a:cs typeface="Times New Roman"/>
            </a:endParaRPr>
          </a:p>
        </p:txBody>
      </p:sp>
      <p:sp>
        <p:nvSpPr>
          <p:cNvPr id="8" name="Text Box 2"/>
          <p:cNvSpPr txBox="1">
            <a:spLocks noChangeArrowheads="1"/>
          </p:cNvSpPr>
          <p:nvPr/>
        </p:nvSpPr>
        <p:spPr bwMode="auto">
          <a:xfrm>
            <a:off x="251001" y="1433261"/>
            <a:ext cx="1495425" cy="4591243"/>
          </a:xfrm>
          <a:prstGeom prst="rect">
            <a:avLst/>
          </a:prstGeom>
          <a:solidFill>
            <a:srgbClr val="FFFFFF"/>
          </a:solidFill>
          <a:ln w="9525">
            <a:solidFill>
              <a:srgbClr val="000000"/>
            </a:solidFill>
            <a:miter lim="800000"/>
            <a:headEnd/>
            <a:tailEnd/>
          </a:ln>
          <a:effectLst>
            <a:outerShdw blurRad="101600" dist="76200" dir="2700000" algn="tl" rotWithShape="0">
              <a:prstClr val="black">
                <a:alpha val="5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TESTPROCEDURE</a:t>
            </a:r>
            <a:endParaRPr lang="en-US" sz="1100" dirty="0">
              <a:effectLst/>
              <a:latin typeface="Calibri"/>
              <a:ea typeface="Calibri"/>
              <a:cs typeface="Times New Roman"/>
            </a:endParaRPr>
          </a:p>
        </p:txBody>
      </p:sp>
      <p:grpSp>
        <p:nvGrpSpPr>
          <p:cNvPr id="9" name="Group 8"/>
          <p:cNvGrpSpPr/>
          <p:nvPr/>
        </p:nvGrpSpPr>
        <p:grpSpPr>
          <a:xfrm>
            <a:off x="355776" y="1882837"/>
            <a:ext cx="1133475" cy="1038225"/>
            <a:chOff x="0" y="0"/>
            <a:chExt cx="1133475" cy="1038225"/>
          </a:xfrm>
          <a:effectLst>
            <a:outerShdw blurRad="50800" dist="38100" dir="2700000" algn="tl" rotWithShape="0">
              <a:prstClr val="black">
                <a:alpha val="40000"/>
              </a:prstClr>
            </a:outerShdw>
          </a:effectLst>
        </p:grpSpPr>
        <p:sp>
          <p:nvSpPr>
            <p:cNvPr id="10" name="Text Box 3"/>
            <p:cNvSpPr txBox="1">
              <a:spLocks noChangeArrowheads="1"/>
            </p:cNvSpPr>
            <p:nvPr/>
          </p:nvSpPr>
          <p:spPr bwMode="auto">
            <a:xfrm>
              <a:off x="0" y="0"/>
              <a:ext cx="1133475" cy="1038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b="1" i="1">
                  <a:effectLst/>
                  <a:latin typeface="Calibri"/>
                  <a:ea typeface="Calibri"/>
                  <a:cs typeface="Times New Roman"/>
                </a:rPr>
                <a:t>TESTSEQUENCE</a:t>
              </a:r>
              <a:endParaRPr lang="en-US" sz="1100">
                <a:effectLst/>
                <a:latin typeface="Calibri"/>
                <a:ea typeface="Calibri"/>
                <a:cs typeface="Times New Roman"/>
              </a:endParaRPr>
            </a:p>
          </p:txBody>
        </p:sp>
        <p:sp>
          <p:nvSpPr>
            <p:cNvPr id="11" name="Text Box 4"/>
            <p:cNvSpPr txBox="1">
              <a:spLocks noChangeArrowheads="1"/>
            </p:cNvSpPr>
            <p:nvPr/>
          </p:nvSpPr>
          <p:spPr bwMode="auto">
            <a:xfrm>
              <a:off x="85725" y="2476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sp>
          <p:nvSpPr>
            <p:cNvPr id="12" name="Text Box 5"/>
            <p:cNvSpPr txBox="1">
              <a:spLocks noChangeArrowheads="1"/>
            </p:cNvSpPr>
            <p:nvPr/>
          </p:nvSpPr>
          <p:spPr bwMode="auto">
            <a:xfrm>
              <a:off x="85725" y="4762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sp>
          <p:nvSpPr>
            <p:cNvPr id="13" name="Text Box 6"/>
            <p:cNvSpPr txBox="1">
              <a:spLocks noChangeArrowheads="1"/>
            </p:cNvSpPr>
            <p:nvPr/>
          </p:nvSpPr>
          <p:spPr bwMode="auto">
            <a:xfrm>
              <a:off x="85725" y="7048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grpSp>
      <p:grpSp>
        <p:nvGrpSpPr>
          <p:cNvPr id="14" name="Group 13"/>
          <p:cNvGrpSpPr/>
          <p:nvPr/>
        </p:nvGrpSpPr>
        <p:grpSpPr>
          <a:xfrm>
            <a:off x="355776" y="3311587"/>
            <a:ext cx="1133475" cy="1038225"/>
            <a:chOff x="0" y="0"/>
            <a:chExt cx="1133475" cy="1038225"/>
          </a:xfrm>
          <a:effectLst>
            <a:outerShdw blurRad="50800" dist="38100" dir="2700000" algn="tl" rotWithShape="0">
              <a:prstClr val="black">
                <a:alpha val="40000"/>
              </a:prstClr>
            </a:outerShdw>
          </a:effectLst>
        </p:grpSpPr>
        <p:sp>
          <p:nvSpPr>
            <p:cNvPr id="15" name="Text Box 11"/>
            <p:cNvSpPr txBox="1">
              <a:spLocks noChangeArrowheads="1"/>
            </p:cNvSpPr>
            <p:nvPr/>
          </p:nvSpPr>
          <p:spPr bwMode="auto">
            <a:xfrm>
              <a:off x="0" y="0"/>
              <a:ext cx="1133475" cy="1038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b="1" i="1">
                  <a:effectLst/>
                  <a:latin typeface="Calibri"/>
                  <a:ea typeface="Calibri"/>
                  <a:cs typeface="Times New Roman"/>
                </a:rPr>
                <a:t>TESTSEQUENCE</a:t>
              </a:r>
              <a:endParaRPr lang="en-US" sz="1100">
                <a:effectLst/>
                <a:latin typeface="Calibri"/>
                <a:ea typeface="Calibri"/>
                <a:cs typeface="Times New Roman"/>
              </a:endParaRPr>
            </a:p>
          </p:txBody>
        </p:sp>
        <p:sp>
          <p:nvSpPr>
            <p:cNvPr id="16" name="Text Box 12"/>
            <p:cNvSpPr txBox="1">
              <a:spLocks noChangeArrowheads="1"/>
            </p:cNvSpPr>
            <p:nvPr/>
          </p:nvSpPr>
          <p:spPr bwMode="auto">
            <a:xfrm>
              <a:off x="85725" y="2476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sp>
          <p:nvSpPr>
            <p:cNvPr id="17" name="Text Box 13"/>
            <p:cNvSpPr txBox="1">
              <a:spLocks noChangeArrowheads="1"/>
            </p:cNvSpPr>
            <p:nvPr/>
          </p:nvSpPr>
          <p:spPr bwMode="auto">
            <a:xfrm>
              <a:off x="85725" y="4762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sp>
          <p:nvSpPr>
            <p:cNvPr id="18" name="Text Box 14"/>
            <p:cNvSpPr txBox="1">
              <a:spLocks noChangeArrowheads="1"/>
            </p:cNvSpPr>
            <p:nvPr/>
          </p:nvSpPr>
          <p:spPr bwMode="auto">
            <a:xfrm>
              <a:off x="85725" y="7048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grpSp>
      <p:sp>
        <p:nvSpPr>
          <p:cNvPr id="19" name="Text Box 21"/>
          <p:cNvSpPr txBox="1">
            <a:spLocks noChangeArrowheads="1"/>
          </p:cNvSpPr>
          <p:nvPr/>
        </p:nvSpPr>
        <p:spPr bwMode="auto">
          <a:xfrm>
            <a:off x="355776" y="3016312"/>
            <a:ext cx="1133475" cy="228600"/>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a:effectLst/>
                <a:latin typeface="Calibri"/>
                <a:ea typeface="Calibri"/>
                <a:cs typeface="Times New Roman"/>
              </a:rPr>
              <a:t>TESTROUTINE</a:t>
            </a:r>
            <a:endParaRPr lang="en-US" sz="1100">
              <a:effectLst/>
              <a:latin typeface="Calibri"/>
              <a:ea typeface="Calibri"/>
              <a:cs typeface="Times New Roman"/>
            </a:endParaRPr>
          </a:p>
        </p:txBody>
      </p:sp>
      <p:sp>
        <p:nvSpPr>
          <p:cNvPr id="20" name="Text Box 22"/>
          <p:cNvSpPr txBox="1">
            <a:spLocks noChangeArrowheads="1"/>
          </p:cNvSpPr>
          <p:nvPr/>
        </p:nvSpPr>
        <p:spPr bwMode="auto">
          <a:xfrm>
            <a:off x="355776" y="4406962"/>
            <a:ext cx="1133475" cy="228600"/>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a:effectLst/>
                <a:latin typeface="Calibri"/>
                <a:ea typeface="Calibri"/>
                <a:cs typeface="Times New Roman"/>
              </a:rPr>
              <a:t>TESTROUTINE</a:t>
            </a:r>
            <a:endParaRPr lang="en-US" sz="1100">
              <a:effectLst/>
              <a:latin typeface="Calibri"/>
              <a:ea typeface="Calibri"/>
              <a:cs typeface="Times New Roman"/>
            </a:endParaRPr>
          </a:p>
        </p:txBody>
      </p:sp>
      <p:grpSp>
        <p:nvGrpSpPr>
          <p:cNvPr id="21" name="Group 20"/>
          <p:cNvGrpSpPr/>
          <p:nvPr/>
        </p:nvGrpSpPr>
        <p:grpSpPr>
          <a:xfrm>
            <a:off x="355776" y="4711762"/>
            <a:ext cx="1133475" cy="1038225"/>
            <a:chOff x="0" y="0"/>
            <a:chExt cx="1133475" cy="1038225"/>
          </a:xfrm>
          <a:effectLst>
            <a:outerShdw blurRad="50800" dist="38100" dir="2700000" algn="tl" rotWithShape="0">
              <a:prstClr val="black">
                <a:alpha val="40000"/>
              </a:prstClr>
            </a:outerShdw>
          </a:effectLst>
        </p:grpSpPr>
        <p:sp>
          <p:nvSpPr>
            <p:cNvPr id="22" name="Text Box 24"/>
            <p:cNvSpPr txBox="1">
              <a:spLocks noChangeArrowheads="1"/>
            </p:cNvSpPr>
            <p:nvPr/>
          </p:nvSpPr>
          <p:spPr bwMode="auto">
            <a:xfrm>
              <a:off x="0" y="0"/>
              <a:ext cx="1133475" cy="10382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b="1" i="1">
                  <a:effectLst/>
                  <a:latin typeface="Calibri"/>
                  <a:ea typeface="Calibri"/>
                  <a:cs typeface="Times New Roman"/>
                </a:rPr>
                <a:t>TESTSEQUENCE</a:t>
              </a:r>
              <a:endParaRPr lang="en-US" sz="1100">
                <a:effectLst/>
                <a:latin typeface="Calibri"/>
                <a:ea typeface="Calibri"/>
                <a:cs typeface="Times New Roman"/>
              </a:endParaRPr>
            </a:p>
          </p:txBody>
        </p:sp>
        <p:sp>
          <p:nvSpPr>
            <p:cNvPr id="23" name="Text Box 25"/>
            <p:cNvSpPr txBox="1">
              <a:spLocks noChangeArrowheads="1"/>
            </p:cNvSpPr>
            <p:nvPr/>
          </p:nvSpPr>
          <p:spPr bwMode="auto">
            <a:xfrm>
              <a:off x="85725" y="2476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sp>
          <p:nvSpPr>
            <p:cNvPr id="24" name="Text Box 26"/>
            <p:cNvSpPr txBox="1">
              <a:spLocks noChangeArrowheads="1"/>
            </p:cNvSpPr>
            <p:nvPr/>
          </p:nvSpPr>
          <p:spPr bwMode="auto">
            <a:xfrm>
              <a:off x="85725" y="4762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sp>
          <p:nvSpPr>
            <p:cNvPr id="25" name="Text Box 27"/>
            <p:cNvSpPr txBox="1">
              <a:spLocks noChangeArrowheads="1"/>
            </p:cNvSpPr>
            <p:nvPr/>
          </p:nvSpPr>
          <p:spPr bwMode="auto">
            <a:xfrm>
              <a:off x="85725" y="704850"/>
              <a:ext cx="7524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US" sz="1100">
                  <a:effectLst/>
                  <a:latin typeface="Calibri"/>
                  <a:ea typeface="Calibri"/>
                  <a:cs typeface="Times New Roman"/>
                </a:rPr>
                <a:t>TESTCASE</a:t>
              </a:r>
            </a:p>
          </p:txBody>
        </p:sp>
      </p:grpSp>
      <p:sp>
        <p:nvSpPr>
          <p:cNvPr id="26" name="Text Box 28"/>
          <p:cNvSpPr txBox="1">
            <a:spLocks noChangeArrowheads="1"/>
          </p:cNvSpPr>
          <p:nvPr/>
        </p:nvSpPr>
        <p:spPr bwMode="auto">
          <a:xfrm>
            <a:off x="355776" y="1678197"/>
            <a:ext cx="1133475" cy="191776"/>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600" b="1" i="1" dirty="0">
                <a:effectLst/>
                <a:latin typeface="Calibri"/>
                <a:ea typeface="Calibri"/>
                <a:cs typeface="Times New Roman"/>
              </a:rPr>
              <a:t>TESTROUTINE</a:t>
            </a:r>
            <a:r>
              <a:rPr lang="en-US" sz="600" dirty="0">
                <a:effectLst/>
                <a:latin typeface="Calibri"/>
                <a:ea typeface="Calibri"/>
                <a:cs typeface="Times New Roman"/>
              </a:rPr>
              <a:t> – Start of test</a:t>
            </a:r>
          </a:p>
        </p:txBody>
      </p:sp>
      <p:sp>
        <p:nvSpPr>
          <p:cNvPr id="27" name="Text Box 29"/>
          <p:cNvSpPr txBox="1">
            <a:spLocks noChangeArrowheads="1"/>
          </p:cNvSpPr>
          <p:nvPr/>
        </p:nvSpPr>
        <p:spPr bwMode="auto">
          <a:xfrm>
            <a:off x="355776" y="5757404"/>
            <a:ext cx="1133475" cy="228600"/>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600" b="1" i="1" dirty="0">
                <a:effectLst/>
                <a:latin typeface="Calibri"/>
                <a:ea typeface="Calibri"/>
                <a:cs typeface="Times New Roman"/>
              </a:rPr>
              <a:t>TESTROUTINE</a:t>
            </a:r>
            <a:r>
              <a:rPr lang="en-US" sz="600" dirty="0">
                <a:effectLst/>
                <a:latin typeface="Calibri"/>
                <a:ea typeface="Calibri"/>
                <a:cs typeface="Times New Roman"/>
              </a:rPr>
              <a:t> – End of test</a:t>
            </a:r>
          </a:p>
        </p:txBody>
      </p:sp>
      <p:sp>
        <p:nvSpPr>
          <p:cNvPr id="28" name="Text Box 30"/>
          <p:cNvSpPr txBox="1">
            <a:spLocks noChangeArrowheads="1"/>
          </p:cNvSpPr>
          <p:nvPr/>
        </p:nvSpPr>
        <p:spPr bwMode="auto">
          <a:xfrm>
            <a:off x="1908351" y="1766637"/>
            <a:ext cx="1828800" cy="247650"/>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Daily  </a:t>
            </a:r>
            <a:r>
              <a:rPr lang="en-US" sz="1100" dirty="0" err="1">
                <a:effectLst/>
                <a:latin typeface="Calibri"/>
                <a:ea typeface="Calibri"/>
                <a:cs typeface="Times New Roman"/>
              </a:rPr>
              <a:t>Insp</a:t>
            </a:r>
            <a:r>
              <a:rPr lang="en-US" sz="1100" dirty="0">
                <a:effectLst/>
                <a:latin typeface="Calibri"/>
                <a:ea typeface="Calibri"/>
                <a:cs typeface="Times New Roman"/>
              </a:rPr>
              <a:t> </a:t>
            </a:r>
          </a:p>
        </p:txBody>
      </p:sp>
      <p:sp>
        <p:nvSpPr>
          <p:cNvPr id="29" name="Text Box 31"/>
          <p:cNvSpPr txBox="1">
            <a:spLocks noChangeArrowheads="1"/>
          </p:cNvSpPr>
          <p:nvPr/>
        </p:nvSpPr>
        <p:spPr bwMode="auto">
          <a:xfrm>
            <a:off x="1908351" y="2100012"/>
            <a:ext cx="1828800" cy="276225"/>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Weekly </a:t>
            </a:r>
            <a:r>
              <a:rPr lang="en-US" sz="1100" dirty="0" err="1">
                <a:effectLst/>
                <a:latin typeface="Calibri"/>
                <a:ea typeface="Calibri"/>
                <a:cs typeface="Times New Roman"/>
              </a:rPr>
              <a:t>Insp</a:t>
            </a:r>
            <a:endParaRPr lang="en-US" sz="1100" dirty="0">
              <a:effectLst/>
              <a:latin typeface="Calibri"/>
              <a:ea typeface="Calibri"/>
              <a:cs typeface="Times New Roman"/>
            </a:endParaRPr>
          </a:p>
        </p:txBody>
      </p:sp>
      <p:sp>
        <p:nvSpPr>
          <p:cNvPr id="30" name="Text Box 31"/>
          <p:cNvSpPr txBox="1">
            <a:spLocks noChangeArrowheads="1"/>
          </p:cNvSpPr>
          <p:nvPr/>
        </p:nvSpPr>
        <p:spPr bwMode="auto">
          <a:xfrm>
            <a:off x="1908351" y="2416431"/>
            <a:ext cx="1828800" cy="276225"/>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a:t>
            </a:r>
            <a:r>
              <a:rPr lang="en-US" sz="1100" dirty="0" smtClean="0">
                <a:effectLst/>
                <a:latin typeface="Calibri"/>
                <a:ea typeface="Calibri"/>
                <a:cs typeface="Times New Roman"/>
              </a:rPr>
              <a:t>Overnight</a:t>
            </a:r>
            <a:endParaRPr lang="en-US" sz="1100" dirty="0">
              <a:effectLst/>
              <a:latin typeface="Calibri"/>
              <a:ea typeface="Calibri"/>
              <a:cs typeface="Times New Roman"/>
            </a:endParaRPr>
          </a:p>
        </p:txBody>
      </p:sp>
      <p:sp>
        <p:nvSpPr>
          <p:cNvPr id="31" name="Text Box 31"/>
          <p:cNvSpPr txBox="1">
            <a:spLocks noChangeArrowheads="1"/>
          </p:cNvSpPr>
          <p:nvPr/>
        </p:nvSpPr>
        <p:spPr bwMode="auto">
          <a:xfrm>
            <a:off x="1908351" y="2785812"/>
            <a:ext cx="1828800" cy="276225"/>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a:t>
            </a:r>
            <a:r>
              <a:rPr lang="en-US" sz="1100" dirty="0" smtClean="0">
                <a:effectLst/>
                <a:latin typeface="Calibri"/>
                <a:ea typeface="Calibri"/>
                <a:cs typeface="Times New Roman"/>
              </a:rPr>
              <a:t>Trailer swap</a:t>
            </a:r>
            <a:endParaRPr lang="en-US" sz="1100" dirty="0">
              <a:effectLst/>
              <a:latin typeface="Calibri"/>
              <a:ea typeface="Calibri"/>
              <a:cs typeface="Times New Roman"/>
            </a:endParaRPr>
          </a:p>
        </p:txBody>
      </p:sp>
      <p:sp>
        <p:nvSpPr>
          <p:cNvPr id="32" name="Text Box 31"/>
          <p:cNvSpPr txBox="1">
            <a:spLocks noChangeArrowheads="1"/>
          </p:cNvSpPr>
          <p:nvPr/>
        </p:nvSpPr>
        <p:spPr bwMode="auto">
          <a:xfrm>
            <a:off x="1908351" y="3128712"/>
            <a:ext cx="1828800" cy="276225"/>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a:t>
            </a:r>
            <a:r>
              <a:rPr lang="en-US" sz="1000" dirty="0" smtClean="0">
                <a:effectLst/>
                <a:latin typeface="Calibri"/>
                <a:ea typeface="Calibri"/>
                <a:cs typeface="Times New Roman"/>
              </a:rPr>
              <a:t>Cargo weight</a:t>
            </a:r>
            <a:endParaRPr lang="en-US" sz="1000" dirty="0">
              <a:effectLst/>
              <a:latin typeface="Calibri"/>
              <a:ea typeface="Calibri"/>
              <a:cs typeface="Times New Roman"/>
            </a:endParaRPr>
          </a:p>
        </p:txBody>
      </p:sp>
      <p:sp>
        <p:nvSpPr>
          <p:cNvPr id="33" name="Text Box 31"/>
          <p:cNvSpPr txBox="1">
            <a:spLocks noChangeArrowheads="1"/>
          </p:cNvSpPr>
          <p:nvPr/>
        </p:nvSpPr>
        <p:spPr bwMode="auto">
          <a:xfrm>
            <a:off x="1908351" y="3490662"/>
            <a:ext cx="1828800" cy="276225"/>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a:t>
            </a:r>
            <a:r>
              <a:rPr lang="en-US" sz="1100" dirty="0" smtClean="0">
                <a:effectLst/>
                <a:latin typeface="Calibri"/>
                <a:ea typeface="Calibri"/>
                <a:cs typeface="Times New Roman"/>
              </a:rPr>
              <a:t>24h</a:t>
            </a:r>
            <a:endParaRPr lang="en-US" sz="1000" dirty="0">
              <a:effectLst/>
              <a:latin typeface="Calibri"/>
              <a:ea typeface="Calibri"/>
              <a:cs typeface="Times New Roman"/>
            </a:endParaRPr>
          </a:p>
        </p:txBody>
      </p:sp>
      <p:sp>
        <p:nvSpPr>
          <p:cNvPr id="34" name="Text Box 31"/>
          <p:cNvSpPr txBox="1">
            <a:spLocks noChangeArrowheads="1"/>
          </p:cNvSpPr>
          <p:nvPr/>
        </p:nvSpPr>
        <p:spPr bwMode="auto">
          <a:xfrm>
            <a:off x="1908351" y="3850467"/>
            <a:ext cx="1828800" cy="276225"/>
          </a:xfrm>
          <a:prstGeom prst="rect">
            <a:avLst/>
          </a:prstGeom>
          <a:solidFill>
            <a:srgbClr val="FFFFFF"/>
          </a:solidFill>
          <a:ln w="9525">
            <a:solidFill>
              <a:srgbClr val="000000"/>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a:noAutofit/>
          </a:bodyPr>
          <a:lstStyle/>
          <a:p>
            <a:pPr>
              <a:lnSpc>
                <a:spcPct val="115000"/>
              </a:lnSpc>
              <a:spcAft>
                <a:spcPts val="1000"/>
              </a:spcAft>
            </a:pPr>
            <a:r>
              <a:rPr lang="en-US" sz="1100" b="1" i="1" dirty="0">
                <a:effectLst/>
                <a:latin typeface="Calibri"/>
                <a:ea typeface="Calibri"/>
                <a:cs typeface="Times New Roman"/>
              </a:rPr>
              <a:t>TESTROUTINE</a:t>
            </a:r>
            <a:r>
              <a:rPr lang="en-US" sz="1100" dirty="0">
                <a:effectLst/>
                <a:latin typeface="Calibri"/>
                <a:ea typeface="Calibri"/>
                <a:cs typeface="Times New Roman"/>
              </a:rPr>
              <a:t> – </a:t>
            </a:r>
            <a:r>
              <a:rPr lang="en-US" sz="1100" dirty="0" smtClean="0">
                <a:latin typeface="Calibri"/>
                <a:ea typeface="Calibri"/>
                <a:cs typeface="Times New Roman"/>
              </a:rPr>
              <a:t>Go/NoGo</a:t>
            </a:r>
            <a:endParaRPr lang="en-US" sz="1000" dirty="0">
              <a:effectLst/>
              <a:latin typeface="Calibri"/>
              <a:ea typeface="Calibri"/>
              <a:cs typeface="Times New Roman"/>
            </a:endParaRPr>
          </a:p>
        </p:txBody>
      </p:sp>
      <p:sp>
        <p:nvSpPr>
          <p:cNvPr id="35" name="Right Arrow 34"/>
          <p:cNvSpPr/>
          <p:nvPr/>
        </p:nvSpPr>
        <p:spPr>
          <a:xfrm>
            <a:off x="4119824" y="1378012"/>
            <a:ext cx="1256044" cy="1095375"/>
          </a:xfrm>
          <a:prstGeom prst="rightArrow">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762155788"/>
              </p:ext>
            </p:extLst>
          </p:nvPr>
        </p:nvGraphicFramePr>
        <p:xfrm>
          <a:off x="3965751" y="2598851"/>
          <a:ext cx="5080000" cy="3169920"/>
        </p:xfrm>
        <a:graphic>
          <a:graphicData uri="http://schemas.openxmlformats.org/drawingml/2006/table">
            <a:tbl>
              <a:tblPr firstRow="1" bandRow="1">
                <a:tableStyleId>{5C22544A-7EE6-4342-B048-85BDC9FD1C3A}</a:tableStyleId>
              </a:tblPr>
              <a:tblGrid>
                <a:gridCol w="897653"/>
                <a:gridCol w="1134347"/>
                <a:gridCol w="1016000"/>
                <a:gridCol w="1016000"/>
                <a:gridCol w="1016000"/>
              </a:tblGrid>
              <a:tr h="370840">
                <a:tc>
                  <a:txBody>
                    <a:bodyPr/>
                    <a:lstStyle/>
                    <a:p>
                      <a:r>
                        <a:rPr lang="sv-SE" sz="1050" dirty="0" smtClean="0"/>
                        <a:t>Timestamp</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Who</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Type</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Result</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Tagged for</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050" dirty="0" smtClean="0"/>
                        <a:t>2013-08-22 09:16:21</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Driver – Kroken</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TestRoutine – Start of Test</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OK</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50" dirty="0" smtClean="0"/>
                        <a:t>2013-08-22 09:17:01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50" dirty="0" smtClean="0"/>
                        <a:t>Driver – Kroken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Testcase</a:t>
                      </a:r>
                      <a:r>
                        <a:rPr lang="sv-SE" sz="1050" baseline="0" dirty="0" smtClean="0"/>
                        <a:t> #314:1</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OK</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sv-SE" sz="1050" dirty="0" smtClean="0"/>
                        <a:t>#Testcase</a:t>
                      </a:r>
                      <a:r>
                        <a:rPr lang="sv-SE" sz="1050" baseline="0" dirty="0" smtClean="0"/>
                        <a:t> Review</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050" dirty="0" smtClean="0"/>
                        <a:t>2013-08-22 09:18:22</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Engineer</a:t>
                      </a:r>
                      <a:r>
                        <a:rPr lang="sv-SE" sz="1050" baseline="0" dirty="0" smtClean="0"/>
                        <a:t> – Motten</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Diary Input</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OK</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sv-SE" sz="1050" dirty="0" smtClean="0"/>
                        <a:t>#Note</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050" dirty="0" smtClean="0"/>
                        <a:t>2013-08-22 09:19:12</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050" dirty="0" smtClean="0"/>
                        <a:t>Driver – Kroken</a:t>
                      </a:r>
                    </a:p>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OFD</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NOK</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sv-SE" sz="1050" dirty="0" smtClean="0"/>
                        <a:t>#Error</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050" dirty="0" smtClean="0"/>
                        <a:t>2013-08-22 09:19:13</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Driver - Kroken</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TestRoutine – Trailer Swap</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050" dirty="0" smtClean="0"/>
                        <a:t>OK</a:t>
                      </a:r>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sv-SE"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sv-SE"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sv-SE"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7" name="Rectangle 36"/>
          <p:cNvSpPr/>
          <p:nvPr/>
        </p:nvSpPr>
        <p:spPr>
          <a:xfrm>
            <a:off x="5375868" y="1598074"/>
            <a:ext cx="3663760" cy="584775"/>
          </a:xfrm>
          <a:prstGeom prst="rect">
            <a:avLst/>
          </a:prstGeom>
        </p:spPr>
        <p:txBody>
          <a:bodyPr wrap="none">
            <a:spAutoFit/>
          </a:bodyPr>
          <a:lstStyle/>
          <a:p>
            <a:r>
              <a:rPr lang="sv-SE" sz="3200" b="1" dirty="0"/>
              <a:t>TEST PROTOCOL</a:t>
            </a:r>
          </a:p>
        </p:txBody>
      </p:sp>
    </p:spTree>
    <p:extLst>
      <p:ext uri="{BB962C8B-B14F-4D97-AF65-F5344CB8AC3E}">
        <p14:creationId xmlns:p14="http://schemas.microsoft.com/office/powerpoint/2010/main" val="3434210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12</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6" name="Title 5"/>
          <p:cNvSpPr>
            <a:spLocks noGrp="1"/>
          </p:cNvSpPr>
          <p:nvPr>
            <p:ph type="title"/>
          </p:nvPr>
        </p:nvSpPr>
        <p:spPr/>
        <p:txBody>
          <a:bodyPr/>
          <a:lstStyle/>
          <a:p>
            <a:r>
              <a:rPr lang="sv-SE" dirty="0" smtClean="0"/>
              <a:t>ALOT of new nomenclature</a:t>
            </a:r>
            <a:endParaRPr lang="sv-SE" dirty="0"/>
          </a:p>
        </p:txBody>
      </p:sp>
      <p:graphicFrame>
        <p:nvGraphicFramePr>
          <p:cNvPr id="8" name="Table 7"/>
          <p:cNvGraphicFramePr>
            <a:graphicFrameLocks noGrp="1"/>
          </p:cNvGraphicFramePr>
          <p:nvPr>
            <p:extLst>
              <p:ext uri="{D42A27DB-BD31-4B8C-83A1-F6EECF244321}">
                <p14:modId xmlns:p14="http://schemas.microsoft.com/office/powerpoint/2010/main" val="3439655511"/>
              </p:ext>
            </p:extLst>
          </p:nvPr>
        </p:nvGraphicFramePr>
        <p:xfrm>
          <a:off x="994787" y="1098495"/>
          <a:ext cx="7536264" cy="4133850"/>
        </p:xfrm>
        <a:graphic>
          <a:graphicData uri="http://schemas.openxmlformats.org/drawingml/2006/table">
            <a:tbl>
              <a:tblPr>
                <a:tableStyleId>{5C22544A-7EE6-4342-B048-85BDC9FD1C3A}</a:tableStyleId>
              </a:tblPr>
              <a:tblGrid>
                <a:gridCol w="1129906"/>
                <a:gridCol w="676765"/>
                <a:gridCol w="676765"/>
                <a:gridCol w="5052828"/>
              </a:tblGrid>
              <a:tr h="118110">
                <a:tc>
                  <a:txBody>
                    <a:bodyPr/>
                    <a:lstStyle/>
                    <a:p>
                      <a:pPr algn="l" fontAlgn="b"/>
                      <a:r>
                        <a:rPr lang="sv-SE" sz="700" u="none" strike="noStrike" dirty="0">
                          <a:effectLst/>
                        </a:rPr>
                        <a:t>Name</a:t>
                      </a:r>
                      <a:endParaRPr lang="sv-SE"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dirty="0">
                          <a:effectLst/>
                        </a:rPr>
                        <a:t>Category</a:t>
                      </a:r>
                      <a:endParaRPr lang="sv-SE"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dirty="0">
                          <a:effectLst/>
                        </a:rPr>
                        <a:t>Sub category</a:t>
                      </a:r>
                      <a:endParaRPr lang="sv-SE"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dirty="0">
                          <a:effectLst/>
                        </a:rPr>
                        <a:t>Description</a:t>
                      </a:r>
                      <a:endParaRPr lang="sv-SE"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dirty="0">
                          <a:effectLst/>
                        </a:rPr>
                        <a:t>Nomenclature</a:t>
                      </a:r>
                      <a:endParaRPr lang="sv-SE"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dirty="0">
                          <a:effectLst/>
                        </a:rPr>
                        <a:t>Container</a:t>
                      </a:r>
                      <a:endParaRPr lang="sv-SE"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dirty="0">
                          <a:effectLst/>
                        </a:rPr>
                        <a:t>The overall container for every planned and executed </a:t>
                      </a:r>
                      <a:r>
                        <a:rPr lang="en-US" sz="700" u="none" strike="noStrike" dirty="0" err="1">
                          <a:effectLst/>
                        </a:rPr>
                        <a:t>activitites</a:t>
                      </a:r>
                      <a:r>
                        <a:rPr lang="en-US" sz="700" u="none" strike="noStrike" dirty="0">
                          <a:effectLst/>
                        </a:rPr>
                        <a:t> including the result</a:t>
                      </a:r>
                      <a:endParaRPr lang="en-US"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TESTSPECIFICATION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The container for the activities in the TEST. Contains both sequential and non-sequential activitites</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TESTPROCEDURE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The container for all sequential activitites in a TESTSPECIFICATION, Needs to be executed in chronological order. </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TESTPROTOCOL</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The result of a TEST</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Set of testcases, Are default sorted but can be sorted individual as well. </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20">
                <a:tc>
                  <a:txBody>
                    <a:bodyPr/>
                    <a:lstStyle/>
                    <a:p>
                      <a:pPr algn="l" fontAlgn="b"/>
                      <a:r>
                        <a:rPr lang="sv-SE" sz="700" u="none" strike="noStrike">
                          <a:effectLst/>
                        </a:rPr>
                        <a:t>TESTROUTINE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A generic container for every planned activity that is not a testcase/testsequence. Could be time-dependent(Such as Daily inspections) or independent (Such as Test start routine or Start Inspection)</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TESTCASE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Description, Expected Result and attributes collected to one container, possible to generate structure and statistics</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TESTREQUEST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Information from the customer, a desire to perform a TEST.  Can be updated during the preparation of the TEST</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20">
                <a:tc>
                  <a:txBody>
                    <a:bodyPr/>
                    <a:lstStyle/>
                    <a:p>
                      <a:pPr algn="l" fontAlgn="b"/>
                      <a:r>
                        <a:rPr lang="sv-SE" sz="700" u="none" strike="noStrike">
                          <a:effectLst/>
                        </a:rPr>
                        <a:t>TESTDIARY</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Nomenclature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Container</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dirty="0">
                          <a:effectLst/>
                        </a:rPr>
                        <a:t>A </a:t>
                      </a:r>
                      <a:r>
                        <a:rPr lang="en-US" sz="700" u="none" strike="noStrike" dirty="0" err="1">
                          <a:effectLst/>
                        </a:rPr>
                        <a:t>timebased</a:t>
                      </a:r>
                      <a:r>
                        <a:rPr lang="en-US" sz="700" u="none" strike="noStrike" dirty="0">
                          <a:effectLst/>
                        </a:rPr>
                        <a:t> notepad where all non-planned activities can be documented. </a:t>
                      </a:r>
                      <a:br>
                        <a:rPr lang="en-US" sz="700" u="none" strike="noStrike" dirty="0">
                          <a:effectLst/>
                        </a:rPr>
                      </a:br>
                      <a:r>
                        <a:rPr lang="en-US" sz="700" u="none" strike="noStrike" dirty="0">
                          <a:effectLst/>
                        </a:rPr>
                        <a:t>Used for personal use, evaluation, knowledge management and formal reporting</a:t>
                      </a:r>
                      <a:endParaRPr lang="en-US"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Check</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Base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Total</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Haulage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Development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Custombuilt testspecification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Europe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Start Inspection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Inspection of vehicle before start of testing. </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Daily Inspection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Inspection and routine after one day of testing. </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Weekly Inspection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Inspection and routine after one week of testing. </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End Inspection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Final inspection after all Sequences are performed. Includes to restore the truck in to normal shape. </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Step Inspection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In between inspection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Overnight 1 person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Routine for spending the night alone in the truck</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Overnight 2 person</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Routine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Routine for spending the night in the truck with 2 persons</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Check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Verification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All PVT Check testcases in default order. Sorting based on driver input if available!</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Base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Verification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All PVT Base testcases except the PVT Check in default order. Sorting based on driver input if available!</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Total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Verification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a:effectLst/>
                        </a:rPr>
                        <a:t>All PVT Total testcases except the PVT Check and PVT Base in default order. Sorting based on driver input if available!</a:t>
                      </a:r>
                      <a:endParaRPr lang="en-US"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PVT Haulage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Validation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All PVT Haulage testcases</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City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Validation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Sequence in PVT Europe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Country Road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Validation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Sequence in PVT Europe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Highway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Validation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Sequence in PVT Europe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Sleepover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Validation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Sequence in PVT Europe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Start/Stop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Validation test</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Sequence in PVT Europe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110">
                <a:tc>
                  <a:txBody>
                    <a:bodyPr/>
                    <a:lstStyle/>
                    <a:p>
                      <a:pPr algn="l" fontAlgn="b"/>
                      <a:r>
                        <a:rPr lang="sv-SE" sz="700" u="none" strike="noStrike">
                          <a:effectLst/>
                        </a:rPr>
                        <a:t>Driver Sorting</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Test Sequence</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v-SE" sz="700" u="none" strike="noStrike">
                          <a:effectLst/>
                        </a:rPr>
                        <a:t>Settings</a:t>
                      </a:r>
                      <a:endParaRPr lang="sv-SE" sz="700" b="0" i="0" u="none" strike="noStrike">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700" u="none" strike="noStrike" dirty="0">
                          <a:effectLst/>
                        </a:rPr>
                        <a:t>Individual sorting of </a:t>
                      </a:r>
                      <a:r>
                        <a:rPr lang="en-US" sz="700" u="none" strike="noStrike" dirty="0" err="1">
                          <a:effectLst/>
                        </a:rPr>
                        <a:t>testcases</a:t>
                      </a:r>
                      <a:r>
                        <a:rPr lang="en-US" sz="700" u="none" strike="noStrike" dirty="0">
                          <a:effectLst/>
                        </a:rPr>
                        <a:t> for verification sequences</a:t>
                      </a:r>
                      <a:endParaRPr lang="en-US" sz="700" b="0" i="0" u="none" strike="noStrike" dirty="0">
                        <a:solidFill>
                          <a:srgbClr val="000000"/>
                        </a:solidFill>
                        <a:effectLst/>
                        <a:latin typeface="Calibri"/>
                      </a:endParaRPr>
                    </a:p>
                  </a:txBody>
                  <a:tcPr marL="5905" marR="5905" marT="590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7819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a:t>Step2_mockup_arto.pptx</a:t>
            </a:r>
            <a:endParaRPr lang="sv-SE" dirty="0"/>
          </a:p>
        </p:txBody>
      </p:sp>
    </p:spTree>
    <p:extLst>
      <p:ext uri="{BB962C8B-B14F-4D97-AF65-F5344CB8AC3E}">
        <p14:creationId xmlns:p14="http://schemas.microsoft.com/office/powerpoint/2010/main" val="35914346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4959" y="5151717"/>
            <a:ext cx="1800200" cy="1317218"/>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clear">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anose="02060603020205020403" pitchFamily="18" charset="0"/>
            </a:endParaRPr>
          </a:p>
        </p:txBody>
      </p:sp>
      <p:sp>
        <p:nvSpPr>
          <p:cNvPr id="5" name="Rectangle 4"/>
          <p:cNvSpPr/>
          <p:nvPr/>
        </p:nvSpPr>
        <p:spPr>
          <a:xfrm>
            <a:off x="1645313" y="4298158"/>
            <a:ext cx="1800200" cy="1317218"/>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clear">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anose="02060603020205020403" pitchFamily="18" charset="0"/>
            </a:endParaRPr>
          </a:p>
        </p:txBody>
      </p:sp>
      <p:sp>
        <p:nvSpPr>
          <p:cNvPr id="6" name="Rectangle 5"/>
          <p:cNvSpPr/>
          <p:nvPr/>
        </p:nvSpPr>
        <p:spPr>
          <a:xfrm>
            <a:off x="1625151" y="4719669"/>
            <a:ext cx="1800200" cy="1317218"/>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clear">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anose="02060603020205020403" pitchFamily="18" charset="0"/>
            </a:endParaRPr>
          </a:p>
        </p:txBody>
      </p:sp>
      <p:sp>
        <p:nvSpPr>
          <p:cNvPr id="7" name="Rectangle 6"/>
          <p:cNvSpPr/>
          <p:nvPr/>
        </p:nvSpPr>
        <p:spPr>
          <a:xfrm>
            <a:off x="709947" y="231846"/>
            <a:ext cx="3285989" cy="2404381"/>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dkEdge">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Rockwell" panose="02060603020205020403" pitchFamily="18" charset="0"/>
              </a:rPr>
              <a:t>GENERIC  TEST CASE</a:t>
            </a:r>
          </a:p>
          <a:p>
            <a:pPr algn="ctr"/>
            <a:r>
              <a:rPr lang="sv-SE" dirty="0" smtClean="0">
                <a:solidFill>
                  <a:schemeClr val="bg1"/>
                </a:solidFill>
                <a:latin typeface="Rockwell" panose="02060603020205020403" pitchFamily="18" charset="0"/>
              </a:rPr>
              <a:t>CONTAINER</a:t>
            </a:r>
            <a:endParaRPr lang="sv-SE" dirty="0">
              <a:solidFill>
                <a:schemeClr val="bg1"/>
              </a:solidFill>
              <a:latin typeface="Rockwell" panose="02060603020205020403" pitchFamily="18" charset="0"/>
            </a:endParaRPr>
          </a:p>
        </p:txBody>
      </p:sp>
      <p:sp>
        <p:nvSpPr>
          <p:cNvPr id="8" name="Up Arrow 7"/>
          <p:cNvSpPr/>
          <p:nvPr/>
        </p:nvSpPr>
        <p:spPr>
          <a:xfrm>
            <a:off x="2354013" y="2737813"/>
            <a:ext cx="341067" cy="1296055"/>
          </a:xfrm>
          <a:prstGeom prst="upArrow">
            <a:avLst>
              <a:gd name="adj1" fmla="val 36072"/>
              <a:gd name="adj2" fmla="val 84818"/>
            </a:avLst>
          </a:prstGeom>
          <a:scene3d>
            <a:camera prst="isometricRightUp"/>
            <a:lightRig rig="twoPt" dir="t"/>
          </a:scene3d>
          <a:sp3d extrusionH="133350"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1614959" y="3835425"/>
            <a:ext cx="1800200" cy="1317218"/>
          </a:xfrm>
          <a:prstGeom prst="rect">
            <a:avLst/>
          </a:prstGeom>
          <a:solidFill>
            <a:schemeClr val="tx2">
              <a:lumMod val="75000"/>
            </a:schemeClr>
          </a:solidFill>
          <a:ln>
            <a:solidFill>
              <a:schemeClr val="tx2">
                <a:lumMod val="50000"/>
              </a:schemeClr>
            </a:solidFill>
          </a:ln>
          <a:scene3d>
            <a:camera prst="isometricTopUp"/>
            <a:lightRig rig="freezing" dir="t"/>
          </a:scene3d>
          <a:sp3d extrusionH="120650" prstMaterial="dkEdge">
            <a:bevelT w="139700" prst="coolSlant"/>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Rockwell" panose="02060603020205020403" pitchFamily="18" charset="0"/>
              </a:rPr>
              <a:t>TEST CASE  V1.3</a:t>
            </a:r>
            <a:endParaRPr lang="sv-SE" dirty="0">
              <a:solidFill>
                <a:schemeClr val="bg1"/>
              </a:solidFill>
              <a:latin typeface="Rockwell" panose="02060603020205020403" pitchFamily="18" charset="0"/>
            </a:endParaRPr>
          </a:p>
        </p:txBody>
      </p:sp>
      <p:sp>
        <p:nvSpPr>
          <p:cNvPr id="15" name="TextBox 14"/>
          <p:cNvSpPr txBox="1"/>
          <p:nvPr/>
        </p:nvSpPr>
        <p:spPr>
          <a:xfrm>
            <a:off x="4067944" y="2296312"/>
            <a:ext cx="5033750" cy="1815882"/>
          </a:xfrm>
          <a:prstGeom prst="rect">
            <a:avLst/>
          </a:prstGeom>
          <a:noFill/>
        </p:spPr>
        <p:txBody>
          <a:bodyPr wrap="none" rtlCol="0">
            <a:spAutoFit/>
          </a:bodyPr>
          <a:lstStyle/>
          <a:p>
            <a:r>
              <a:rPr lang="sv-SE" sz="1600" dirty="0" smtClean="0">
                <a:latin typeface="Arial" panose="020B0604020202020204" pitchFamily="34" charset="0"/>
                <a:cs typeface="Arial" panose="020B0604020202020204" pitchFamily="34" charset="0"/>
              </a:rPr>
              <a:t>A generic test case, a container for more</a:t>
            </a:r>
          </a:p>
          <a:p>
            <a:r>
              <a:rPr lang="sv-SE" sz="1600" dirty="0">
                <a:latin typeface="Arial" panose="020B0604020202020204" pitchFamily="34" charset="0"/>
                <a:cs typeface="Arial" panose="020B0604020202020204" pitchFamily="34" charset="0"/>
              </a:rPr>
              <a:t>s</a:t>
            </a:r>
            <a:r>
              <a:rPr lang="sv-SE" sz="1600" dirty="0" smtClean="0">
                <a:latin typeface="Arial" panose="020B0604020202020204" pitchFamily="34" charset="0"/>
                <a:cs typeface="Arial" panose="020B0604020202020204" pitchFamily="34" charset="0"/>
              </a:rPr>
              <a:t>pecific test cases. A generic test case can</a:t>
            </a:r>
          </a:p>
          <a:p>
            <a:r>
              <a:rPr lang="sv-SE" sz="1600" dirty="0">
                <a:latin typeface="Arial" panose="020B0604020202020204" pitchFamily="34" charset="0"/>
                <a:cs typeface="Arial" panose="020B0604020202020204" pitchFamily="34" charset="0"/>
              </a:rPr>
              <a:t>b</a:t>
            </a:r>
            <a:r>
              <a:rPr lang="sv-SE" sz="1600" dirty="0" smtClean="0">
                <a:latin typeface="Arial" panose="020B0604020202020204" pitchFamily="34" charset="0"/>
                <a:cs typeface="Arial" panose="020B0604020202020204" pitchFamily="34" charset="0"/>
              </a:rPr>
              <a:t>e used on any truck. (With that functionality)</a:t>
            </a:r>
          </a:p>
          <a:p>
            <a:endParaRPr lang="sv-SE" sz="1600" dirty="0">
              <a:latin typeface="Arial" panose="020B0604020202020204" pitchFamily="34" charset="0"/>
              <a:cs typeface="Arial" panose="020B0604020202020204" pitchFamily="34" charset="0"/>
            </a:endParaRPr>
          </a:p>
          <a:p>
            <a:r>
              <a:rPr lang="sv-SE" sz="1600" dirty="0" smtClean="0">
                <a:latin typeface="Arial" panose="020B0604020202020204" pitchFamily="34" charset="0"/>
                <a:cs typeface="Arial" panose="020B0604020202020204" pitchFamily="34" charset="0"/>
              </a:rPr>
              <a:t>Multiple test cases can be held within that </a:t>
            </a:r>
          </a:p>
          <a:p>
            <a:r>
              <a:rPr lang="sv-SE" sz="1600" dirty="0">
                <a:latin typeface="Arial" panose="020B0604020202020204" pitchFamily="34" charset="0"/>
                <a:cs typeface="Arial" panose="020B0604020202020204" pitchFamily="34" charset="0"/>
              </a:rPr>
              <a:t>c</a:t>
            </a:r>
            <a:r>
              <a:rPr lang="sv-SE" sz="1600" dirty="0" smtClean="0">
                <a:latin typeface="Arial" panose="020B0604020202020204" pitchFamily="34" charset="0"/>
                <a:cs typeface="Arial" panose="020B0604020202020204" pitchFamily="34" charset="0"/>
              </a:rPr>
              <a:t>ontainer. Different descriptions, expected result</a:t>
            </a:r>
          </a:p>
          <a:p>
            <a:r>
              <a:rPr lang="sv-SE" sz="1600" dirty="0" smtClean="0">
                <a:latin typeface="Arial" panose="020B0604020202020204" pitchFamily="34" charset="0"/>
                <a:cs typeface="Arial" panose="020B0604020202020204" pitchFamily="34" charset="0"/>
              </a:rPr>
              <a:t>etc depending on product class, software release etc.</a:t>
            </a:r>
          </a:p>
        </p:txBody>
      </p:sp>
      <p:sp>
        <p:nvSpPr>
          <p:cNvPr id="16" name="TextBox 15"/>
          <p:cNvSpPr txBox="1"/>
          <p:nvPr/>
        </p:nvSpPr>
        <p:spPr>
          <a:xfrm>
            <a:off x="5796137" y="349842"/>
            <a:ext cx="3051631" cy="400110"/>
          </a:xfrm>
          <a:prstGeom prst="rect">
            <a:avLst/>
          </a:prstGeom>
          <a:noFill/>
        </p:spPr>
        <p:txBody>
          <a:bodyPr wrap="square" rtlCol="0">
            <a:spAutoFit/>
          </a:bodyPr>
          <a:lstStyle/>
          <a:p>
            <a:pPr algn="r"/>
            <a:r>
              <a:rPr lang="sv-SE" sz="2000" b="1" u="sng" dirty="0" smtClean="0"/>
              <a:t>TEST CASES</a:t>
            </a:r>
            <a:endParaRPr lang="sv-SE" sz="2000" b="1" u="sng" dirty="0"/>
          </a:p>
        </p:txBody>
      </p:sp>
    </p:spTree>
    <p:extLst>
      <p:ext uri="{BB962C8B-B14F-4D97-AF65-F5344CB8AC3E}">
        <p14:creationId xmlns:p14="http://schemas.microsoft.com/office/powerpoint/2010/main" val="1144030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5936" y="2199223"/>
            <a:ext cx="2160240" cy="691277"/>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bg1">
                    <a:lumMod val="75000"/>
                  </a:schemeClr>
                </a:solidFill>
                <a:latin typeface="Rockwell" panose="02060603020205020403" pitchFamily="18" charset="0"/>
              </a:rPr>
              <a:t>GENERIC CONTAINER ID#023</a:t>
            </a:r>
          </a:p>
          <a:p>
            <a:pPr algn="ctr"/>
            <a:r>
              <a:rPr lang="sv-SE" sz="1400" dirty="0" smtClean="0">
                <a:latin typeface="Rockwell" panose="02060603020205020403" pitchFamily="18" charset="0"/>
              </a:rPr>
              <a:t>Adjust idle speed</a:t>
            </a:r>
            <a:endParaRPr lang="sv-SE" sz="1400" dirty="0">
              <a:latin typeface="Rockwell" panose="02060603020205020403" pitchFamily="18" charset="0"/>
            </a:endParaRPr>
          </a:p>
        </p:txBody>
      </p:sp>
      <p:sp>
        <p:nvSpPr>
          <p:cNvPr id="22" name="Rectangle 21"/>
          <p:cNvSpPr/>
          <p:nvPr/>
        </p:nvSpPr>
        <p:spPr>
          <a:xfrm>
            <a:off x="1194429" y="591129"/>
            <a:ext cx="1729102" cy="5566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lumMod val="50000"/>
                  </a:schemeClr>
                </a:solidFill>
                <a:latin typeface="Rockwell" panose="02060603020205020403" pitchFamily="18" charset="0"/>
              </a:rPr>
              <a:t>TRUCK FUNCTION AREA</a:t>
            </a:r>
          </a:p>
          <a:p>
            <a:pPr algn="ctr"/>
            <a:r>
              <a:rPr lang="sv-SE" sz="1200" dirty="0" smtClean="0">
                <a:latin typeface="Rockwell" panose="02060603020205020403" pitchFamily="18" charset="0"/>
              </a:rPr>
              <a:t>POWERTRAIN</a:t>
            </a:r>
            <a:endParaRPr lang="sv-SE" sz="1200" dirty="0">
              <a:latin typeface="Rockwell" panose="02060603020205020403" pitchFamily="18" charset="0"/>
            </a:endParaRPr>
          </a:p>
        </p:txBody>
      </p:sp>
      <p:cxnSp>
        <p:nvCxnSpPr>
          <p:cNvPr id="25" name="Elbow Connector 24"/>
          <p:cNvCxnSpPr>
            <a:stCxn id="22" idx="2"/>
            <a:endCxn id="51" idx="1"/>
          </p:cNvCxnSpPr>
          <p:nvPr/>
        </p:nvCxnSpPr>
        <p:spPr>
          <a:xfrm rot="16200000" flipH="1">
            <a:off x="1906687" y="1300064"/>
            <a:ext cx="510936" cy="206351"/>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1" idx="2"/>
            <a:endCxn id="3" idx="1"/>
          </p:cNvCxnSpPr>
          <p:nvPr/>
        </p:nvCxnSpPr>
        <p:spPr>
          <a:xfrm rot="16200000" flipH="1">
            <a:off x="3258992" y="1807918"/>
            <a:ext cx="607834" cy="86605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36096" y="3192934"/>
            <a:ext cx="2808312" cy="108012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100" dirty="0" smtClean="0">
                <a:solidFill>
                  <a:schemeClr val="tx2">
                    <a:lumMod val="75000"/>
                  </a:schemeClr>
                </a:solidFill>
                <a:latin typeface="Rockwell" panose="02060603020205020403" pitchFamily="18" charset="0"/>
              </a:rPr>
              <a:t>TEST CASE v1.0</a:t>
            </a:r>
          </a:p>
          <a:p>
            <a:pPr algn="ctr"/>
            <a:r>
              <a:rPr lang="sv-SE" sz="1100" dirty="0" smtClean="0">
                <a:solidFill>
                  <a:schemeClr val="tx2">
                    <a:lumMod val="75000"/>
                  </a:schemeClr>
                </a:solidFill>
                <a:latin typeface="Rockwell" panose="02060603020205020403" pitchFamily="18" charset="0"/>
              </a:rPr>
              <a:t>PC 24-HDV</a:t>
            </a:r>
          </a:p>
          <a:p>
            <a:pPr algn="ctr"/>
            <a:r>
              <a:rPr lang="sv-SE" sz="1100" dirty="0" smtClean="0">
                <a:solidFill>
                  <a:schemeClr val="bg1"/>
                </a:solidFill>
                <a:latin typeface="Rockwell" panose="02060603020205020403" pitchFamily="18" charset="0"/>
              </a:rPr>
              <a:t>Depress brake pedal, and keep brake pedal depressed. Hold resume button for two seconds.</a:t>
            </a:r>
            <a:endParaRPr lang="sv-SE" sz="1100" dirty="0">
              <a:solidFill>
                <a:schemeClr val="bg1"/>
              </a:solidFill>
              <a:latin typeface="Rockwell" panose="02060603020205020403" pitchFamily="18" charset="0"/>
            </a:endParaRPr>
          </a:p>
        </p:txBody>
      </p:sp>
      <p:sp>
        <p:nvSpPr>
          <p:cNvPr id="33" name="Rectangle 32"/>
          <p:cNvSpPr/>
          <p:nvPr/>
        </p:nvSpPr>
        <p:spPr>
          <a:xfrm>
            <a:off x="5436096" y="4359463"/>
            <a:ext cx="2808312" cy="11564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100" dirty="0" smtClean="0">
                <a:solidFill>
                  <a:schemeClr val="tx2">
                    <a:lumMod val="75000"/>
                  </a:schemeClr>
                </a:solidFill>
                <a:latin typeface="Rockwell" panose="02060603020205020403" pitchFamily="18" charset="0"/>
              </a:rPr>
              <a:t>TEST CASE v1.1</a:t>
            </a:r>
          </a:p>
          <a:p>
            <a:pPr algn="ctr"/>
            <a:r>
              <a:rPr lang="sv-SE" sz="1100" dirty="0" smtClean="0">
                <a:solidFill>
                  <a:schemeClr val="tx2">
                    <a:lumMod val="75000"/>
                  </a:schemeClr>
                </a:solidFill>
                <a:latin typeface="Rockwell" panose="02060603020205020403" pitchFamily="18" charset="0"/>
              </a:rPr>
              <a:t>PC 23-HDV, D3-HDV</a:t>
            </a:r>
          </a:p>
          <a:p>
            <a:pPr algn="ctr"/>
            <a:r>
              <a:rPr lang="sv-SE" sz="1100" dirty="0" smtClean="0">
                <a:latin typeface="Rockwell" panose="02060603020205020403" pitchFamily="18" charset="0"/>
              </a:rPr>
              <a:t>Go into menu in DID and select adjust idle speed.  Idle speed is expected to drop down to lowest possible setting.</a:t>
            </a:r>
            <a:endParaRPr lang="sv-SE" sz="1100" dirty="0">
              <a:latin typeface="Rockwell" panose="02060603020205020403" pitchFamily="18" charset="0"/>
            </a:endParaRPr>
          </a:p>
        </p:txBody>
      </p:sp>
      <p:sp>
        <p:nvSpPr>
          <p:cNvPr id="35" name="Rectangle 34"/>
          <p:cNvSpPr/>
          <p:nvPr/>
        </p:nvSpPr>
        <p:spPr>
          <a:xfrm>
            <a:off x="5448193" y="5597697"/>
            <a:ext cx="2808312" cy="92200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100" dirty="0" smtClean="0">
                <a:solidFill>
                  <a:schemeClr val="tx2">
                    <a:lumMod val="75000"/>
                  </a:schemeClr>
                </a:solidFill>
                <a:latin typeface="Rockwell" panose="02060603020205020403" pitchFamily="18" charset="0"/>
              </a:rPr>
              <a:t>TEST CASE v1.2</a:t>
            </a:r>
          </a:p>
          <a:p>
            <a:pPr algn="ctr"/>
            <a:r>
              <a:rPr lang="sv-SE" sz="1100" dirty="0" smtClean="0">
                <a:solidFill>
                  <a:schemeClr val="tx2">
                    <a:lumMod val="75000"/>
                  </a:schemeClr>
                </a:solidFill>
                <a:latin typeface="Rockwell" panose="02060603020205020403" pitchFamily="18" charset="0"/>
              </a:rPr>
              <a:t>PC XX-MDV</a:t>
            </a:r>
          </a:p>
          <a:p>
            <a:pPr algn="ctr"/>
            <a:r>
              <a:rPr lang="sv-SE" sz="1100" dirty="0" smtClean="0">
                <a:latin typeface="Rockwell" panose="02060603020205020403" pitchFamily="18" charset="0"/>
              </a:rPr>
              <a:t>Engage and disengage the cruise control three times within two seconds. </a:t>
            </a:r>
            <a:endParaRPr lang="sv-SE" sz="1100" dirty="0">
              <a:latin typeface="Rockwell" panose="02060603020205020403" pitchFamily="18" charset="0"/>
            </a:endParaRPr>
          </a:p>
        </p:txBody>
      </p:sp>
      <p:cxnSp>
        <p:nvCxnSpPr>
          <p:cNvPr id="36" name="Elbow Connector 35"/>
          <p:cNvCxnSpPr>
            <a:stCxn id="3" idx="2"/>
            <a:endCxn id="32" idx="1"/>
          </p:cNvCxnSpPr>
          <p:nvPr/>
        </p:nvCxnSpPr>
        <p:spPr>
          <a:xfrm rot="16200000" flipH="1">
            <a:off x="4834829" y="3131727"/>
            <a:ext cx="842494" cy="36004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 idx="2"/>
            <a:endCxn id="33" idx="1"/>
          </p:cNvCxnSpPr>
          <p:nvPr/>
        </p:nvCxnSpPr>
        <p:spPr>
          <a:xfrm rot="16200000" flipH="1">
            <a:off x="4232477" y="3734079"/>
            <a:ext cx="2047198" cy="36004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 idx="2"/>
            <a:endCxn id="35" idx="1"/>
          </p:cNvCxnSpPr>
          <p:nvPr/>
        </p:nvCxnSpPr>
        <p:spPr>
          <a:xfrm rot="16200000" flipH="1">
            <a:off x="3678025" y="4288531"/>
            <a:ext cx="3168200" cy="37213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65331" y="1380386"/>
            <a:ext cx="1729102" cy="55664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lumMod val="50000"/>
                  </a:schemeClr>
                </a:solidFill>
                <a:latin typeface="Rockwell" panose="02060603020205020403" pitchFamily="18" charset="0"/>
              </a:rPr>
              <a:t>TRUCK FUNCTION</a:t>
            </a:r>
          </a:p>
          <a:p>
            <a:pPr algn="ctr"/>
            <a:r>
              <a:rPr lang="sv-SE" sz="1200" dirty="0" smtClean="0">
                <a:latin typeface="Rockwell" panose="02060603020205020403" pitchFamily="18" charset="0"/>
              </a:rPr>
              <a:t>IDLE ADJUST</a:t>
            </a:r>
            <a:endParaRPr lang="sv-SE" sz="1200" dirty="0">
              <a:latin typeface="Rockwell" panose="02060603020205020403" pitchFamily="18" charset="0"/>
            </a:endParaRPr>
          </a:p>
        </p:txBody>
      </p:sp>
      <p:sp>
        <p:nvSpPr>
          <p:cNvPr id="59" name="Oval 58"/>
          <p:cNvSpPr/>
          <p:nvPr/>
        </p:nvSpPr>
        <p:spPr>
          <a:xfrm>
            <a:off x="3062731" y="2464281"/>
            <a:ext cx="134302" cy="16116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Oval 59"/>
          <p:cNvSpPr/>
          <p:nvPr/>
        </p:nvSpPr>
        <p:spPr>
          <a:xfrm>
            <a:off x="479641" y="245489"/>
            <a:ext cx="3888432" cy="2218792"/>
          </a:xfrm>
          <a:prstGeom prst="ellipse">
            <a:avLst/>
          </a:prstGeom>
          <a:solidFill>
            <a:schemeClr val="accent3">
              <a:lumMod val="75000"/>
              <a:alpha val="11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TextBox 60"/>
          <p:cNvSpPr txBox="1"/>
          <p:nvPr/>
        </p:nvSpPr>
        <p:spPr>
          <a:xfrm>
            <a:off x="330565" y="3379398"/>
            <a:ext cx="4037508" cy="738664"/>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Container should be connected to a child in the </a:t>
            </a:r>
            <a:r>
              <a:rPr lang="sv-SE" sz="1400" dirty="0">
                <a:latin typeface="Arial" panose="020B0604020202020204" pitchFamily="34" charset="0"/>
                <a:cs typeface="Arial" panose="020B0604020202020204" pitchFamily="34" charset="0"/>
              </a:rPr>
              <a:t>hierarchy / structure</a:t>
            </a:r>
            <a:r>
              <a:rPr lang="sv-SE" sz="1400" dirty="0" smtClean="0">
                <a:latin typeface="Arial" panose="020B0604020202020204" pitchFamily="34" charset="0"/>
                <a:cs typeface="Arial" panose="020B0604020202020204" pitchFamily="34" charset="0"/>
              </a:rPr>
              <a:t> . And hierarchy should be possible to change. Unlimited depth.</a:t>
            </a:r>
            <a:endParaRPr lang="sv-SE" sz="1400" dirty="0">
              <a:latin typeface="Arial" panose="020B0604020202020204" pitchFamily="34" charset="0"/>
              <a:cs typeface="Arial" panose="020B0604020202020204" pitchFamily="34" charset="0"/>
            </a:endParaRPr>
          </a:p>
        </p:txBody>
      </p:sp>
      <p:cxnSp>
        <p:nvCxnSpPr>
          <p:cNvPr id="63" name="Straight Arrow Connector 62"/>
          <p:cNvCxnSpPr>
            <a:stCxn id="61" idx="0"/>
            <a:endCxn id="59" idx="3"/>
          </p:cNvCxnSpPr>
          <p:nvPr/>
        </p:nvCxnSpPr>
        <p:spPr>
          <a:xfrm flipV="1">
            <a:off x="2349319" y="2601841"/>
            <a:ext cx="733080" cy="7775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5796137" y="349842"/>
            <a:ext cx="3051631" cy="400110"/>
          </a:xfrm>
          <a:prstGeom prst="rect">
            <a:avLst/>
          </a:prstGeom>
          <a:noFill/>
        </p:spPr>
        <p:txBody>
          <a:bodyPr wrap="square" rtlCol="0">
            <a:spAutoFit/>
          </a:bodyPr>
          <a:lstStyle/>
          <a:p>
            <a:pPr algn="r"/>
            <a:r>
              <a:rPr lang="sv-SE" sz="2000" b="1" u="sng" dirty="0" smtClean="0"/>
              <a:t>GENERIC CONNECTIONS</a:t>
            </a:r>
            <a:endParaRPr lang="sv-SE" sz="2000" b="1" u="sng" dirty="0"/>
          </a:p>
        </p:txBody>
      </p:sp>
    </p:spTree>
    <p:extLst>
      <p:ext uri="{BB962C8B-B14F-4D97-AF65-F5344CB8AC3E}">
        <p14:creationId xmlns:p14="http://schemas.microsoft.com/office/powerpoint/2010/main" val="270903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812347" y="887985"/>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25" name="Elbow Connector 24"/>
          <p:cNvCxnSpPr>
            <a:stCxn id="32" idx="2"/>
            <a:endCxn id="22" idx="1"/>
          </p:cNvCxnSpPr>
          <p:nvPr/>
        </p:nvCxnSpPr>
        <p:spPr>
          <a:xfrm rot="16200000" flipH="1">
            <a:off x="1329154" y="574916"/>
            <a:ext cx="395672"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9553" y="230390"/>
            <a:ext cx="1404157" cy="432048"/>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TEST CASE</a:t>
            </a:r>
            <a:endParaRPr lang="sv-SE" sz="1600" dirty="0">
              <a:solidFill>
                <a:schemeClr val="bg1"/>
              </a:solidFill>
              <a:latin typeface="Rockwell" panose="02060603020205020403" pitchFamily="18" charset="0"/>
              <a:cs typeface="Arial" panose="020B0604020202020204" pitchFamily="34" charset="0"/>
            </a:endParaRPr>
          </a:p>
        </p:txBody>
      </p:sp>
      <p:sp>
        <p:nvSpPr>
          <p:cNvPr id="20" name="Rectangle 19"/>
          <p:cNvSpPr/>
          <p:nvPr/>
        </p:nvSpPr>
        <p:spPr>
          <a:xfrm>
            <a:off x="1812348" y="1340846"/>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PARENT ID</a:t>
            </a:r>
            <a:endParaRPr lang="sv-SE" sz="1200" dirty="0">
              <a:solidFill>
                <a:schemeClr val="bg1"/>
              </a:solidFill>
              <a:latin typeface="Rockwell" panose="02060603020205020403" pitchFamily="18" charset="0"/>
            </a:endParaRPr>
          </a:p>
        </p:txBody>
      </p:sp>
      <p:cxnSp>
        <p:nvCxnSpPr>
          <p:cNvPr id="26" name="Elbow Connector 25"/>
          <p:cNvCxnSpPr>
            <a:stCxn id="32" idx="2"/>
            <a:endCxn id="20" idx="1"/>
          </p:cNvCxnSpPr>
          <p:nvPr/>
        </p:nvCxnSpPr>
        <p:spPr>
          <a:xfrm rot="16200000" flipH="1">
            <a:off x="1102724" y="801346"/>
            <a:ext cx="848533" cy="57071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12347" y="1789498"/>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DESCRIPTION</a:t>
            </a:r>
            <a:endParaRPr lang="sv-SE" sz="1200" dirty="0">
              <a:solidFill>
                <a:schemeClr val="bg1"/>
              </a:solidFill>
              <a:latin typeface="Rockwell" panose="02060603020205020403" pitchFamily="18" charset="0"/>
            </a:endParaRPr>
          </a:p>
        </p:txBody>
      </p:sp>
      <p:sp>
        <p:nvSpPr>
          <p:cNvPr id="30" name="Rectangle 29"/>
          <p:cNvSpPr/>
          <p:nvPr/>
        </p:nvSpPr>
        <p:spPr>
          <a:xfrm>
            <a:off x="1812348" y="2242359"/>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EXPECTED RESULT</a:t>
            </a:r>
            <a:endParaRPr lang="sv-SE" sz="1200" dirty="0">
              <a:solidFill>
                <a:schemeClr val="bg1"/>
              </a:solidFill>
              <a:latin typeface="Rockwell" panose="02060603020205020403" pitchFamily="18" charset="0"/>
            </a:endParaRPr>
          </a:p>
        </p:txBody>
      </p:sp>
      <p:cxnSp>
        <p:nvCxnSpPr>
          <p:cNvPr id="31" name="Elbow Connector 30"/>
          <p:cNvCxnSpPr>
            <a:stCxn id="32" idx="2"/>
            <a:endCxn id="29" idx="1"/>
          </p:cNvCxnSpPr>
          <p:nvPr/>
        </p:nvCxnSpPr>
        <p:spPr>
          <a:xfrm rot="16200000" flipH="1">
            <a:off x="878396" y="1025673"/>
            <a:ext cx="1297186"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2" idx="2"/>
            <a:endCxn id="30" idx="1"/>
          </p:cNvCxnSpPr>
          <p:nvPr/>
        </p:nvCxnSpPr>
        <p:spPr>
          <a:xfrm rot="16200000" flipH="1">
            <a:off x="651966" y="1252103"/>
            <a:ext cx="1750046" cy="57071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12348" y="2685515"/>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VARIANT FILTER</a:t>
            </a:r>
            <a:endParaRPr lang="sv-SE" sz="1200" dirty="0">
              <a:solidFill>
                <a:schemeClr val="bg1"/>
              </a:solidFill>
              <a:latin typeface="Rockwell" panose="02060603020205020403" pitchFamily="18" charset="0"/>
            </a:endParaRPr>
          </a:p>
        </p:txBody>
      </p:sp>
      <p:cxnSp>
        <p:nvCxnSpPr>
          <p:cNvPr id="38" name="Elbow Connector 37"/>
          <p:cNvCxnSpPr>
            <a:stCxn id="32" idx="2"/>
            <a:endCxn id="37" idx="1"/>
          </p:cNvCxnSpPr>
          <p:nvPr/>
        </p:nvCxnSpPr>
        <p:spPr>
          <a:xfrm rot="16200000" flipH="1">
            <a:off x="430389" y="1473681"/>
            <a:ext cx="2193203" cy="57071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17314" y="3128672"/>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PRODUCT CLASS FILTER</a:t>
            </a:r>
            <a:endParaRPr lang="sv-SE" sz="1200" dirty="0">
              <a:solidFill>
                <a:schemeClr val="bg1"/>
              </a:solidFill>
              <a:latin typeface="Rockwell" panose="02060603020205020403" pitchFamily="18" charset="0"/>
            </a:endParaRPr>
          </a:p>
        </p:txBody>
      </p:sp>
      <p:cxnSp>
        <p:nvCxnSpPr>
          <p:cNvPr id="43" name="Elbow Connector 42"/>
          <p:cNvCxnSpPr>
            <a:stCxn id="32" idx="2"/>
            <a:endCxn id="41" idx="1"/>
          </p:cNvCxnSpPr>
          <p:nvPr/>
        </p:nvCxnSpPr>
        <p:spPr>
          <a:xfrm rot="16200000" flipH="1">
            <a:off x="211293" y="1692777"/>
            <a:ext cx="2636359" cy="575683"/>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05439" y="3569596"/>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VISIBLE</a:t>
            </a:r>
            <a:endParaRPr lang="sv-SE" sz="1200" dirty="0">
              <a:solidFill>
                <a:schemeClr val="bg1"/>
              </a:solidFill>
              <a:latin typeface="Rockwell" panose="02060603020205020403" pitchFamily="18" charset="0"/>
            </a:endParaRPr>
          </a:p>
        </p:txBody>
      </p:sp>
      <p:cxnSp>
        <p:nvCxnSpPr>
          <p:cNvPr id="46" name="Elbow Connector 45"/>
          <p:cNvCxnSpPr>
            <a:stCxn id="32" idx="2"/>
            <a:endCxn id="45" idx="1"/>
          </p:cNvCxnSpPr>
          <p:nvPr/>
        </p:nvCxnSpPr>
        <p:spPr>
          <a:xfrm rot="16200000" flipH="1">
            <a:off x="-15106" y="1919176"/>
            <a:ext cx="3077284" cy="563808"/>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812349" y="4012752"/>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TAGS</a:t>
            </a:r>
            <a:endParaRPr lang="sv-SE" sz="1200" dirty="0">
              <a:solidFill>
                <a:schemeClr val="bg1"/>
              </a:solidFill>
              <a:latin typeface="Rockwell" panose="02060603020205020403" pitchFamily="18" charset="0"/>
            </a:endParaRPr>
          </a:p>
        </p:txBody>
      </p:sp>
      <p:cxnSp>
        <p:nvCxnSpPr>
          <p:cNvPr id="50" name="Elbow Connector 49"/>
          <p:cNvCxnSpPr>
            <a:stCxn id="32" idx="2"/>
            <a:endCxn id="49" idx="1"/>
          </p:cNvCxnSpPr>
          <p:nvPr/>
        </p:nvCxnSpPr>
        <p:spPr>
          <a:xfrm rot="16200000" flipH="1">
            <a:off x="-233230" y="2137299"/>
            <a:ext cx="3520440" cy="570718"/>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812350" y="4456602"/>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TOOLS NEEDED</a:t>
            </a:r>
            <a:endParaRPr lang="sv-SE" sz="1200" dirty="0">
              <a:solidFill>
                <a:schemeClr val="bg1"/>
              </a:solidFill>
              <a:latin typeface="Rockwell" panose="02060603020205020403" pitchFamily="18" charset="0"/>
            </a:endParaRPr>
          </a:p>
        </p:txBody>
      </p:sp>
      <p:cxnSp>
        <p:nvCxnSpPr>
          <p:cNvPr id="54" name="Elbow Connector 53"/>
          <p:cNvCxnSpPr>
            <a:stCxn id="32" idx="2"/>
            <a:endCxn id="53" idx="1"/>
          </p:cNvCxnSpPr>
          <p:nvPr/>
        </p:nvCxnSpPr>
        <p:spPr>
          <a:xfrm rot="16200000" flipH="1">
            <a:off x="-455154" y="2359223"/>
            <a:ext cx="3964290" cy="570719"/>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812351" y="4899759"/>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IMAGES</a:t>
            </a:r>
            <a:endParaRPr lang="sv-SE" sz="1200" dirty="0">
              <a:solidFill>
                <a:schemeClr val="bg1"/>
              </a:solidFill>
              <a:latin typeface="Rockwell" panose="02060603020205020403" pitchFamily="18" charset="0"/>
            </a:endParaRPr>
          </a:p>
        </p:txBody>
      </p:sp>
      <p:sp>
        <p:nvSpPr>
          <p:cNvPr id="58" name="Rectangle 57"/>
          <p:cNvSpPr/>
          <p:nvPr/>
        </p:nvSpPr>
        <p:spPr>
          <a:xfrm>
            <a:off x="1805439" y="5342915"/>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REPETITION</a:t>
            </a:r>
            <a:endParaRPr lang="sv-SE" sz="1200" dirty="0">
              <a:solidFill>
                <a:schemeClr val="bg1"/>
              </a:solidFill>
              <a:latin typeface="Rockwell" panose="02060603020205020403" pitchFamily="18" charset="0"/>
            </a:endParaRPr>
          </a:p>
        </p:txBody>
      </p:sp>
      <p:cxnSp>
        <p:nvCxnSpPr>
          <p:cNvPr id="62" name="Elbow Connector 61"/>
          <p:cNvCxnSpPr>
            <a:stCxn id="32" idx="2"/>
            <a:endCxn id="57" idx="1"/>
          </p:cNvCxnSpPr>
          <p:nvPr/>
        </p:nvCxnSpPr>
        <p:spPr>
          <a:xfrm rot="16200000" flipH="1">
            <a:off x="-676732" y="2580802"/>
            <a:ext cx="4407446" cy="57072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2" idx="2"/>
            <a:endCxn id="58" idx="1"/>
          </p:cNvCxnSpPr>
          <p:nvPr/>
        </p:nvCxnSpPr>
        <p:spPr>
          <a:xfrm rot="16200000" flipH="1">
            <a:off x="-901766" y="2805835"/>
            <a:ext cx="4850603" cy="563808"/>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812352" y="5788977"/>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CHANGE</a:t>
            </a:r>
            <a:endParaRPr lang="sv-SE" sz="1200" dirty="0">
              <a:solidFill>
                <a:schemeClr val="bg1"/>
              </a:solidFill>
              <a:latin typeface="Rockwell" panose="02060603020205020403" pitchFamily="18" charset="0"/>
            </a:endParaRPr>
          </a:p>
        </p:txBody>
      </p:sp>
      <p:cxnSp>
        <p:nvCxnSpPr>
          <p:cNvPr id="66" name="Elbow Connector 65"/>
          <p:cNvCxnSpPr>
            <a:stCxn id="32" idx="2"/>
            <a:endCxn id="65" idx="1"/>
          </p:cNvCxnSpPr>
          <p:nvPr/>
        </p:nvCxnSpPr>
        <p:spPr>
          <a:xfrm rot="16200000" flipH="1">
            <a:off x="-1121340" y="3025410"/>
            <a:ext cx="5296664" cy="570721"/>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76056" y="887985"/>
            <a:ext cx="2089142" cy="1434829"/>
          </a:xfrm>
          <a:prstGeom prst="rect">
            <a:avLst/>
          </a:prstGeom>
          <a:solidFill>
            <a:srgbClr val="FFFF66"/>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solidFill>
                <a:latin typeface="Rockwell" panose="02060603020205020403" pitchFamily="18" charset="0"/>
              </a:rPr>
              <a:t>LOCATION</a:t>
            </a:r>
          </a:p>
          <a:p>
            <a:r>
              <a:rPr lang="sv-SE" sz="1200" dirty="0" smtClean="0">
                <a:solidFill>
                  <a:schemeClr val="tx1"/>
                </a:solidFill>
                <a:latin typeface="Rockwell" panose="02060603020205020403" pitchFamily="18" charset="0"/>
              </a:rPr>
              <a:t>Possibility to connect a test case to one or several areas. GPS. When entering area test case should be displayed.</a:t>
            </a:r>
            <a:endParaRPr lang="sv-SE" dirty="0">
              <a:solidFill>
                <a:schemeClr val="tx1"/>
              </a:solidFill>
              <a:latin typeface="Rockwell" panose="02060603020205020403" pitchFamily="18" charset="0"/>
            </a:endParaRPr>
          </a:p>
        </p:txBody>
      </p:sp>
      <p:sp>
        <p:nvSpPr>
          <p:cNvPr id="71" name="Rectangle 70"/>
          <p:cNvSpPr/>
          <p:nvPr/>
        </p:nvSpPr>
        <p:spPr>
          <a:xfrm>
            <a:off x="5076056" y="2421717"/>
            <a:ext cx="2089142" cy="1957789"/>
          </a:xfrm>
          <a:prstGeom prst="rect">
            <a:avLst/>
          </a:prstGeom>
          <a:solidFill>
            <a:srgbClr val="FFFF66"/>
          </a:solidFill>
          <a:ln>
            <a:solidFill>
              <a:srgbClr val="CC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solidFill>
                <a:latin typeface="Rockwell" panose="02060603020205020403" pitchFamily="18" charset="0"/>
              </a:rPr>
              <a:t>LINK</a:t>
            </a:r>
          </a:p>
          <a:p>
            <a:r>
              <a:rPr lang="sv-SE" sz="1200" dirty="0">
                <a:solidFill>
                  <a:schemeClr val="tx1"/>
                </a:solidFill>
                <a:latin typeface="Rockwell" panose="02060603020205020403" pitchFamily="18" charset="0"/>
              </a:rPr>
              <a:t>Possibility to connect a test case to one or </a:t>
            </a:r>
            <a:r>
              <a:rPr lang="sv-SE" sz="1200" dirty="0" smtClean="0">
                <a:solidFill>
                  <a:schemeClr val="tx1"/>
                </a:solidFill>
                <a:latin typeface="Rockwell" panose="02060603020205020403" pitchFamily="18" charset="0"/>
              </a:rPr>
              <a:t>several test cases. When a test case with a link is displayed, the test cases linked with it should be displayed as ”relevant”.</a:t>
            </a:r>
            <a:endParaRPr lang="sv-SE" sz="1200" dirty="0">
              <a:solidFill>
                <a:schemeClr val="tx1"/>
              </a:solidFill>
              <a:latin typeface="Rockwell" panose="02060603020205020403" pitchFamily="18" charset="0"/>
            </a:endParaRPr>
          </a:p>
          <a:p>
            <a:pPr algn="ctr"/>
            <a:endParaRPr lang="sv-SE" sz="1200" dirty="0">
              <a:solidFill>
                <a:schemeClr val="tx1"/>
              </a:solidFill>
              <a:latin typeface="Rockwell" panose="02060603020205020403" pitchFamily="18" charset="0"/>
            </a:endParaRPr>
          </a:p>
        </p:txBody>
      </p:sp>
      <p:cxnSp>
        <p:nvCxnSpPr>
          <p:cNvPr id="72" name="Elbow Connector 71"/>
          <p:cNvCxnSpPr>
            <a:stCxn id="32" idx="3"/>
            <a:endCxn id="70" idx="1"/>
          </p:cNvCxnSpPr>
          <p:nvPr/>
        </p:nvCxnSpPr>
        <p:spPr>
          <a:xfrm>
            <a:off x="1943709" y="446415"/>
            <a:ext cx="3132347" cy="1158985"/>
          </a:xfrm>
          <a:prstGeom prst="bentConnector3">
            <a:avLst>
              <a:gd name="adj1" fmla="val 83363"/>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3"/>
            <a:endCxn id="71" idx="1"/>
          </p:cNvCxnSpPr>
          <p:nvPr/>
        </p:nvCxnSpPr>
        <p:spPr>
          <a:xfrm>
            <a:off x="1943709" y="446415"/>
            <a:ext cx="3132347" cy="2954197"/>
          </a:xfrm>
          <a:prstGeom prst="bentConnector3">
            <a:avLst>
              <a:gd name="adj1" fmla="val 83363"/>
            </a:avLst>
          </a:prstGeom>
          <a:ln w="38100">
            <a:solidFill>
              <a:srgbClr val="CCFF33"/>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44008" y="5011435"/>
            <a:ext cx="3888432" cy="738664"/>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If another column is needed in the database in the future, it should be possible to add this without breaking the code. </a:t>
            </a:r>
            <a:endParaRPr lang="sv-SE" sz="1400" dirty="0">
              <a:latin typeface="Arial" panose="020B0604020202020204" pitchFamily="34" charset="0"/>
              <a:cs typeface="Arial" panose="020B0604020202020204" pitchFamily="34" charset="0"/>
            </a:endParaRPr>
          </a:p>
        </p:txBody>
      </p:sp>
      <p:cxnSp>
        <p:nvCxnSpPr>
          <p:cNvPr id="91" name="Straight Arrow Connector 90"/>
          <p:cNvCxnSpPr>
            <a:stCxn id="90" idx="1"/>
          </p:cNvCxnSpPr>
          <p:nvPr/>
        </p:nvCxnSpPr>
        <p:spPr>
          <a:xfrm flipH="1">
            <a:off x="3707904" y="5380767"/>
            <a:ext cx="936104" cy="7386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1816872" y="6226668"/>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TEST CASE NOTES</a:t>
            </a:r>
            <a:endParaRPr lang="sv-SE" sz="1200" dirty="0">
              <a:solidFill>
                <a:schemeClr val="bg1"/>
              </a:solidFill>
              <a:latin typeface="Rockwell" panose="02060603020205020403" pitchFamily="18" charset="0"/>
            </a:endParaRPr>
          </a:p>
        </p:txBody>
      </p:sp>
      <p:cxnSp>
        <p:nvCxnSpPr>
          <p:cNvPr id="95" name="Elbow Connector 94"/>
          <p:cNvCxnSpPr>
            <a:stCxn id="32" idx="2"/>
            <a:endCxn id="94" idx="1"/>
          </p:cNvCxnSpPr>
          <p:nvPr/>
        </p:nvCxnSpPr>
        <p:spPr>
          <a:xfrm rot="16200000" flipH="1">
            <a:off x="-1337927" y="3241996"/>
            <a:ext cx="5734356" cy="575241"/>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796137" y="349842"/>
            <a:ext cx="3051631" cy="400110"/>
          </a:xfrm>
          <a:prstGeom prst="rect">
            <a:avLst/>
          </a:prstGeom>
          <a:noFill/>
        </p:spPr>
        <p:txBody>
          <a:bodyPr wrap="square" rtlCol="0">
            <a:spAutoFit/>
          </a:bodyPr>
          <a:lstStyle/>
          <a:p>
            <a:pPr algn="r"/>
            <a:r>
              <a:rPr lang="sv-SE" sz="2000" b="1" u="sng" dirty="0" smtClean="0"/>
              <a:t>TEST CASE CONTENT</a:t>
            </a:r>
            <a:endParaRPr lang="sv-SE" sz="2000" b="1" u="sng" dirty="0"/>
          </a:p>
        </p:txBody>
      </p:sp>
    </p:spTree>
    <p:extLst>
      <p:ext uri="{BB962C8B-B14F-4D97-AF65-F5344CB8AC3E}">
        <p14:creationId xmlns:p14="http://schemas.microsoft.com/office/powerpoint/2010/main" val="2130684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222596" y="3774638"/>
            <a:ext cx="1512168" cy="1483193"/>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40" name="Rectangle 39"/>
          <p:cNvSpPr/>
          <p:nvPr/>
        </p:nvSpPr>
        <p:spPr>
          <a:xfrm>
            <a:off x="7222596" y="3443230"/>
            <a:ext cx="1512168" cy="1483193"/>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42" name="Rectangle 41"/>
          <p:cNvSpPr/>
          <p:nvPr/>
        </p:nvSpPr>
        <p:spPr>
          <a:xfrm>
            <a:off x="7222596" y="3083362"/>
            <a:ext cx="1512168" cy="1483193"/>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44" name="Rectangle 43"/>
          <p:cNvSpPr/>
          <p:nvPr/>
        </p:nvSpPr>
        <p:spPr>
          <a:xfrm>
            <a:off x="7222596" y="2723473"/>
            <a:ext cx="1512168" cy="1483193"/>
          </a:xfrm>
          <a:prstGeom prst="rect">
            <a:avLst/>
          </a:prstGeom>
          <a:solidFill>
            <a:schemeClr val="accent3"/>
          </a:solidFill>
          <a:ln>
            <a:solidFill>
              <a:schemeClr val="accent3">
                <a:lumMod val="75000"/>
              </a:schemeClr>
            </a:solidFill>
          </a:ln>
          <a:scene3d>
            <a:camera prst="isometricOffAxis1Top"/>
            <a:lightRig rig="threePt" dir="t"/>
          </a:scene3d>
          <a:sp3d extrusionH="146050">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bg1"/>
                </a:solidFill>
                <a:latin typeface="Rockwell" panose="02060603020205020403" pitchFamily="18" charset="0"/>
                <a:cs typeface="Arial" panose="020B0604020202020204" pitchFamily="34" charset="0"/>
              </a:rPr>
              <a:t>TEST CASE 1</a:t>
            </a:r>
            <a:endParaRPr lang="sv-SE" sz="1600" dirty="0">
              <a:solidFill>
                <a:schemeClr val="bg1"/>
              </a:solidFill>
              <a:latin typeface="Rockwell" panose="02060603020205020403" pitchFamily="18" charset="0"/>
              <a:cs typeface="Arial" panose="020B0604020202020204" pitchFamily="34" charset="0"/>
            </a:endParaRPr>
          </a:p>
        </p:txBody>
      </p:sp>
      <p:sp>
        <p:nvSpPr>
          <p:cNvPr id="32" name="Rectangle 31"/>
          <p:cNvSpPr/>
          <p:nvPr/>
        </p:nvSpPr>
        <p:spPr>
          <a:xfrm>
            <a:off x="6142476" y="1455809"/>
            <a:ext cx="1512168" cy="3542794"/>
          </a:xfrm>
          <a:prstGeom prst="rect">
            <a:avLst/>
          </a:prstGeom>
          <a:ln/>
          <a:scene3d>
            <a:camera prst="isometricOffAxis1Left"/>
            <a:lightRig rig="threePt" dir="t"/>
          </a:scene3d>
          <a:sp3d extrusionH="209550" prstMaterial="dkEdge">
            <a:bevelT/>
          </a:sp3d>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a:t>
            </a:r>
            <a:endParaRPr lang="sv-SE" sz="1600" dirty="0">
              <a:solidFill>
                <a:schemeClr val="bg1"/>
              </a:solidFill>
              <a:latin typeface="Rockwell" panose="02060603020205020403" pitchFamily="18" charset="0"/>
              <a:cs typeface="Arial" panose="020B0604020202020204" pitchFamily="34" charset="0"/>
            </a:endParaRPr>
          </a:p>
        </p:txBody>
      </p:sp>
      <p:sp>
        <p:nvSpPr>
          <p:cNvPr id="47" name="Rectangle 46"/>
          <p:cNvSpPr/>
          <p:nvPr/>
        </p:nvSpPr>
        <p:spPr>
          <a:xfrm>
            <a:off x="1812347" y="887985"/>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48" name="Elbow Connector 47"/>
          <p:cNvCxnSpPr>
            <a:stCxn id="51" idx="2"/>
            <a:endCxn id="47" idx="1"/>
          </p:cNvCxnSpPr>
          <p:nvPr/>
        </p:nvCxnSpPr>
        <p:spPr>
          <a:xfrm rot="16200000" flipH="1">
            <a:off x="1329154" y="574916"/>
            <a:ext cx="395672"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9553" y="230390"/>
            <a:ext cx="1404157" cy="432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a:t>
            </a:r>
            <a:endParaRPr lang="sv-SE" sz="1600" dirty="0">
              <a:solidFill>
                <a:schemeClr val="bg1"/>
              </a:solidFill>
              <a:latin typeface="Rockwell" panose="02060603020205020403" pitchFamily="18" charset="0"/>
              <a:cs typeface="Arial" panose="020B0604020202020204" pitchFamily="34" charset="0"/>
            </a:endParaRPr>
          </a:p>
        </p:txBody>
      </p:sp>
      <p:sp>
        <p:nvSpPr>
          <p:cNvPr id="52" name="Rectangle 51"/>
          <p:cNvSpPr/>
          <p:nvPr/>
        </p:nvSpPr>
        <p:spPr>
          <a:xfrm>
            <a:off x="1817298" y="1342683"/>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NAME</a:t>
            </a:r>
            <a:endParaRPr lang="sv-SE" sz="1200" dirty="0">
              <a:solidFill>
                <a:schemeClr val="bg1"/>
              </a:solidFill>
              <a:latin typeface="Rockwell" panose="02060603020205020403" pitchFamily="18" charset="0"/>
            </a:endParaRPr>
          </a:p>
        </p:txBody>
      </p:sp>
      <p:cxnSp>
        <p:nvCxnSpPr>
          <p:cNvPr id="55" name="Elbow Connector 54"/>
          <p:cNvCxnSpPr>
            <a:stCxn id="51" idx="2"/>
            <a:endCxn id="52" idx="1"/>
          </p:cNvCxnSpPr>
          <p:nvPr/>
        </p:nvCxnSpPr>
        <p:spPr>
          <a:xfrm rot="16200000" flipH="1">
            <a:off x="1104279" y="799790"/>
            <a:ext cx="850370"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17298" y="1793577"/>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TYPE</a:t>
            </a:r>
            <a:endParaRPr lang="sv-SE" sz="1200" dirty="0">
              <a:solidFill>
                <a:schemeClr val="bg1"/>
              </a:solidFill>
              <a:latin typeface="Rockwell" panose="02060603020205020403" pitchFamily="18" charset="0"/>
            </a:endParaRPr>
          </a:p>
        </p:txBody>
      </p:sp>
      <p:cxnSp>
        <p:nvCxnSpPr>
          <p:cNvPr id="59" name="Elbow Connector 58"/>
          <p:cNvCxnSpPr>
            <a:stCxn id="51" idx="2"/>
            <a:endCxn id="56" idx="1"/>
          </p:cNvCxnSpPr>
          <p:nvPr/>
        </p:nvCxnSpPr>
        <p:spPr>
          <a:xfrm rot="16200000" flipH="1">
            <a:off x="878833" y="1025237"/>
            <a:ext cx="1301264"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17298" y="2245458"/>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PRIVATE</a:t>
            </a:r>
            <a:endParaRPr lang="sv-SE" sz="1200" dirty="0">
              <a:solidFill>
                <a:schemeClr val="bg1"/>
              </a:solidFill>
              <a:latin typeface="Rockwell" panose="02060603020205020403" pitchFamily="18" charset="0"/>
            </a:endParaRPr>
          </a:p>
        </p:txBody>
      </p:sp>
      <p:cxnSp>
        <p:nvCxnSpPr>
          <p:cNvPr id="61" name="Elbow Connector 60"/>
          <p:cNvCxnSpPr>
            <a:stCxn id="51" idx="2"/>
            <a:endCxn id="60" idx="1"/>
          </p:cNvCxnSpPr>
          <p:nvPr/>
        </p:nvCxnSpPr>
        <p:spPr>
          <a:xfrm rot="16200000" flipH="1">
            <a:off x="652892" y="1251177"/>
            <a:ext cx="1753146"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816855" y="2699864"/>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USAGE</a:t>
            </a:r>
            <a:endParaRPr lang="sv-SE" sz="1200" dirty="0">
              <a:solidFill>
                <a:schemeClr val="bg1"/>
              </a:solidFill>
              <a:latin typeface="Rockwell" panose="02060603020205020403" pitchFamily="18" charset="0"/>
            </a:endParaRPr>
          </a:p>
        </p:txBody>
      </p:sp>
      <p:cxnSp>
        <p:nvCxnSpPr>
          <p:cNvPr id="67" name="Elbow Connector 66"/>
          <p:cNvCxnSpPr>
            <a:stCxn id="51" idx="2"/>
            <a:endCxn id="63" idx="1"/>
          </p:cNvCxnSpPr>
          <p:nvPr/>
        </p:nvCxnSpPr>
        <p:spPr>
          <a:xfrm rot="16200000" flipH="1">
            <a:off x="425468" y="1478602"/>
            <a:ext cx="2207551" cy="57522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816855" y="3161231"/>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CHANGE</a:t>
            </a:r>
            <a:endParaRPr lang="sv-SE" sz="1200" dirty="0">
              <a:solidFill>
                <a:schemeClr val="bg1"/>
              </a:solidFill>
              <a:latin typeface="Rockwell" panose="02060603020205020403" pitchFamily="18" charset="0"/>
            </a:endParaRPr>
          </a:p>
        </p:txBody>
      </p:sp>
      <p:cxnSp>
        <p:nvCxnSpPr>
          <p:cNvPr id="69" name="Elbow Connector 68"/>
          <p:cNvCxnSpPr>
            <a:stCxn id="51" idx="2"/>
            <a:endCxn id="68" idx="1"/>
          </p:cNvCxnSpPr>
          <p:nvPr/>
        </p:nvCxnSpPr>
        <p:spPr>
          <a:xfrm rot="16200000" flipH="1">
            <a:off x="194784" y="1709285"/>
            <a:ext cx="2668919" cy="57522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6137" y="349842"/>
            <a:ext cx="3051631" cy="400110"/>
          </a:xfrm>
          <a:prstGeom prst="rect">
            <a:avLst/>
          </a:prstGeom>
          <a:noFill/>
        </p:spPr>
        <p:txBody>
          <a:bodyPr wrap="square" rtlCol="0">
            <a:spAutoFit/>
          </a:bodyPr>
          <a:lstStyle/>
          <a:p>
            <a:pPr algn="r"/>
            <a:r>
              <a:rPr lang="sv-SE" sz="2000" b="1" u="sng" dirty="0" smtClean="0"/>
              <a:t>SEQUENCES</a:t>
            </a:r>
            <a:endParaRPr lang="sv-SE" sz="2000" b="1" u="sng" dirty="0"/>
          </a:p>
        </p:txBody>
      </p:sp>
      <p:sp>
        <p:nvSpPr>
          <p:cNvPr id="74" name="TextBox 73"/>
          <p:cNvSpPr txBox="1"/>
          <p:nvPr/>
        </p:nvSpPr>
        <p:spPr>
          <a:xfrm>
            <a:off x="1247458" y="4549047"/>
            <a:ext cx="5268758" cy="1600438"/>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A sequence contains test cases. A sequence can belong to different groups. (Default / Dev / etc). And a sequence can be private, only visible to you. When doing development tests, before they are ready etc.</a:t>
            </a:r>
          </a:p>
          <a:p>
            <a:r>
              <a:rPr lang="sv-SE" sz="1400" dirty="0" smtClean="0">
                <a:latin typeface="Arial" panose="020B0604020202020204" pitchFamily="34" charset="0"/>
                <a:cs typeface="Arial" panose="020B0604020202020204" pitchFamily="34" charset="0"/>
              </a:rPr>
              <a:t>There should be a possibility for a sequence to be strict, driver is only able to follow the list exactly as it is without sorting or searching.  </a:t>
            </a:r>
            <a:endParaRPr lang="sv-SE" sz="1400" dirty="0">
              <a:latin typeface="Arial" panose="020B0604020202020204" pitchFamily="34" charset="0"/>
              <a:cs typeface="Arial" panose="020B0604020202020204" pitchFamily="34" charset="0"/>
            </a:endParaRPr>
          </a:p>
        </p:txBody>
      </p:sp>
      <p:sp>
        <p:nvSpPr>
          <p:cNvPr id="76" name="Rectangle 75"/>
          <p:cNvSpPr/>
          <p:nvPr/>
        </p:nvSpPr>
        <p:spPr>
          <a:xfrm>
            <a:off x="1823590" y="3618762"/>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TEST CASES</a:t>
            </a:r>
            <a:endParaRPr lang="sv-SE" sz="1200" dirty="0">
              <a:solidFill>
                <a:schemeClr val="bg1"/>
              </a:solidFill>
              <a:latin typeface="Rockwell" panose="02060603020205020403" pitchFamily="18" charset="0"/>
            </a:endParaRPr>
          </a:p>
        </p:txBody>
      </p:sp>
      <p:cxnSp>
        <p:nvCxnSpPr>
          <p:cNvPr id="77" name="Elbow Connector 76"/>
          <p:cNvCxnSpPr>
            <a:stCxn id="51" idx="2"/>
            <a:endCxn id="76" idx="1"/>
          </p:cNvCxnSpPr>
          <p:nvPr/>
        </p:nvCxnSpPr>
        <p:spPr>
          <a:xfrm rot="16200000" flipH="1">
            <a:off x="-30614" y="1934683"/>
            <a:ext cx="3126450" cy="581959"/>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822911" y="4072392"/>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STRICT</a:t>
            </a:r>
            <a:endParaRPr lang="sv-SE" sz="1200" dirty="0">
              <a:solidFill>
                <a:schemeClr val="bg1"/>
              </a:solidFill>
              <a:latin typeface="Rockwell" panose="02060603020205020403" pitchFamily="18" charset="0"/>
            </a:endParaRPr>
          </a:p>
        </p:txBody>
      </p:sp>
      <p:cxnSp>
        <p:nvCxnSpPr>
          <p:cNvPr id="25" name="Elbow Connector 24"/>
          <p:cNvCxnSpPr>
            <a:stCxn id="51" idx="2"/>
            <a:endCxn id="24" idx="1"/>
          </p:cNvCxnSpPr>
          <p:nvPr/>
        </p:nvCxnSpPr>
        <p:spPr>
          <a:xfrm rot="16200000" flipH="1">
            <a:off x="-257769" y="2161838"/>
            <a:ext cx="3580080" cy="58128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381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812347" y="887985"/>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48" name="Elbow Connector 47"/>
          <p:cNvCxnSpPr>
            <a:stCxn id="51" idx="2"/>
            <a:endCxn id="47" idx="1"/>
          </p:cNvCxnSpPr>
          <p:nvPr/>
        </p:nvCxnSpPr>
        <p:spPr>
          <a:xfrm rot="16200000" flipH="1">
            <a:off x="1329154" y="574916"/>
            <a:ext cx="395672"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9553" y="230390"/>
            <a:ext cx="1404157" cy="43204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
        <p:nvSpPr>
          <p:cNvPr id="52" name="Rectangle 51"/>
          <p:cNvSpPr/>
          <p:nvPr/>
        </p:nvSpPr>
        <p:spPr>
          <a:xfrm>
            <a:off x="1817298" y="1342683"/>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NAME</a:t>
            </a:r>
            <a:endParaRPr lang="sv-SE" sz="1200" dirty="0">
              <a:solidFill>
                <a:schemeClr val="bg1"/>
              </a:solidFill>
              <a:latin typeface="Rockwell" panose="02060603020205020403" pitchFamily="18" charset="0"/>
            </a:endParaRPr>
          </a:p>
        </p:txBody>
      </p:sp>
      <p:cxnSp>
        <p:nvCxnSpPr>
          <p:cNvPr id="55" name="Elbow Connector 54"/>
          <p:cNvCxnSpPr>
            <a:stCxn id="51" idx="2"/>
            <a:endCxn id="52" idx="1"/>
          </p:cNvCxnSpPr>
          <p:nvPr/>
        </p:nvCxnSpPr>
        <p:spPr>
          <a:xfrm rot="16200000" flipH="1">
            <a:off x="1104279" y="799790"/>
            <a:ext cx="850370"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17298" y="1793577"/>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PROTOCOL</a:t>
            </a:r>
            <a:endParaRPr lang="sv-SE" sz="1200" dirty="0">
              <a:solidFill>
                <a:schemeClr val="bg1"/>
              </a:solidFill>
              <a:latin typeface="Rockwell" panose="02060603020205020403" pitchFamily="18" charset="0"/>
            </a:endParaRPr>
          </a:p>
        </p:txBody>
      </p:sp>
      <p:cxnSp>
        <p:nvCxnSpPr>
          <p:cNvPr id="59" name="Elbow Connector 58"/>
          <p:cNvCxnSpPr>
            <a:stCxn id="51" idx="2"/>
            <a:endCxn id="56" idx="1"/>
          </p:cNvCxnSpPr>
          <p:nvPr/>
        </p:nvCxnSpPr>
        <p:spPr>
          <a:xfrm rot="16200000" flipH="1">
            <a:off x="878833" y="1025237"/>
            <a:ext cx="1301264"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817298" y="2245458"/>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DESCRIPTION</a:t>
            </a:r>
            <a:endParaRPr lang="sv-SE" sz="1200" dirty="0">
              <a:solidFill>
                <a:schemeClr val="bg1"/>
              </a:solidFill>
              <a:latin typeface="Rockwell" panose="02060603020205020403" pitchFamily="18" charset="0"/>
            </a:endParaRPr>
          </a:p>
        </p:txBody>
      </p:sp>
      <p:cxnSp>
        <p:nvCxnSpPr>
          <p:cNvPr id="61" name="Elbow Connector 60"/>
          <p:cNvCxnSpPr>
            <a:stCxn id="51" idx="2"/>
            <a:endCxn id="60" idx="1"/>
          </p:cNvCxnSpPr>
          <p:nvPr/>
        </p:nvCxnSpPr>
        <p:spPr>
          <a:xfrm rot="16200000" flipH="1">
            <a:off x="652892" y="1251177"/>
            <a:ext cx="1753146"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819205" y="2699864"/>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USAGE</a:t>
            </a:r>
            <a:endParaRPr lang="sv-SE" sz="1200" dirty="0">
              <a:solidFill>
                <a:schemeClr val="bg1"/>
              </a:solidFill>
              <a:latin typeface="Rockwell" panose="02060603020205020403" pitchFamily="18" charset="0"/>
            </a:endParaRPr>
          </a:p>
        </p:txBody>
      </p:sp>
      <p:cxnSp>
        <p:nvCxnSpPr>
          <p:cNvPr id="67" name="Elbow Connector 66"/>
          <p:cNvCxnSpPr>
            <a:stCxn id="51" idx="2"/>
            <a:endCxn id="63" idx="1"/>
          </p:cNvCxnSpPr>
          <p:nvPr/>
        </p:nvCxnSpPr>
        <p:spPr>
          <a:xfrm rot="16200000" flipH="1">
            <a:off x="426642" y="1477427"/>
            <a:ext cx="2207551" cy="57757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819205" y="3161231"/>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LAST CHANGE</a:t>
            </a:r>
            <a:endParaRPr lang="sv-SE" sz="1200" dirty="0">
              <a:solidFill>
                <a:schemeClr val="bg1"/>
              </a:solidFill>
              <a:latin typeface="Rockwell" panose="02060603020205020403" pitchFamily="18" charset="0"/>
            </a:endParaRPr>
          </a:p>
        </p:txBody>
      </p:sp>
      <p:cxnSp>
        <p:nvCxnSpPr>
          <p:cNvPr id="69" name="Elbow Connector 68"/>
          <p:cNvCxnSpPr>
            <a:stCxn id="51" idx="2"/>
            <a:endCxn id="68" idx="1"/>
          </p:cNvCxnSpPr>
          <p:nvPr/>
        </p:nvCxnSpPr>
        <p:spPr>
          <a:xfrm rot="16200000" flipH="1">
            <a:off x="195959" y="1708110"/>
            <a:ext cx="2668919" cy="577574"/>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6137" y="349842"/>
            <a:ext cx="3051631" cy="400110"/>
          </a:xfrm>
          <a:prstGeom prst="rect">
            <a:avLst/>
          </a:prstGeom>
          <a:noFill/>
        </p:spPr>
        <p:txBody>
          <a:bodyPr wrap="square" rtlCol="0">
            <a:spAutoFit/>
          </a:bodyPr>
          <a:lstStyle/>
          <a:p>
            <a:pPr algn="r"/>
            <a:r>
              <a:rPr lang="sv-SE" sz="2000" b="1" u="sng" dirty="0" smtClean="0"/>
              <a:t>ROUTINE</a:t>
            </a:r>
            <a:endParaRPr lang="sv-SE" sz="2000" b="1" u="sng" dirty="0"/>
          </a:p>
        </p:txBody>
      </p:sp>
      <p:sp>
        <p:nvSpPr>
          <p:cNvPr id="74" name="TextBox 73"/>
          <p:cNvSpPr txBox="1"/>
          <p:nvPr/>
        </p:nvSpPr>
        <p:spPr>
          <a:xfrm>
            <a:off x="1241630" y="4725144"/>
            <a:ext cx="5562619" cy="1600438"/>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A routine is an activity you do once, or periodically (daily/weekly etc). A routine can contain a protocol. A list of things you have to check off. The routine also contains a description.</a:t>
            </a:r>
          </a:p>
          <a:p>
            <a:endParaRPr lang="sv-SE" sz="1400" dirty="0">
              <a:latin typeface="Arial" panose="020B0604020202020204" pitchFamily="34" charset="0"/>
              <a:cs typeface="Arial" panose="020B0604020202020204" pitchFamily="34" charset="0"/>
            </a:endParaRPr>
          </a:p>
          <a:p>
            <a:r>
              <a:rPr lang="sv-SE" sz="1400" dirty="0" smtClean="0">
                <a:latin typeface="Arial" panose="020B0604020202020204" pitchFamily="34" charset="0"/>
                <a:cs typeface="Arial" panose="020B0604020202020204" pitchFamily="34" charset="0"/>
              </a:rPr>
              <a:t>The result of a routine during a test is an acknowledgement that the routine is done, and the protocol if it’s part of the routine, and comments from the driver.  </a:t>
            </a:r>
            <a:endParaRPr lang="sv-SE" sz="1400" dirty="0">
              <a:latin typeface="Arial" panose="020B0604020202020204" pitchFamily="34" charset="0"/>
              <a:cs typeface="Arial" panose="020B0604020202020204" pitchFamily="34" charset="0"/>
            </a:endParaRPr>
          </a:p>
        </p:txBody>
      </p:sp>
      <p:sp>
        <p:nvSpPr>
          <p:cNvPr id="76" name="Rectangle 75"/>
          <p:cNvSpPr/>
          <p:nvPr/>
        </p:nvSpPr>
        <p:spPr>
          <a:xfrm>
            <a:off x="1825940" y="3618762"/>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VERSION</a:t>
            </a:r>
            <a:endParaRPr lang="sv-SE" sz="1200" dirty="0">
              <a:solidFill>
                <a:schemeClr val="bg1"/>
              </a:solidFill>
              <a:latin typeface="Rockwell" panose="02060603020205020403" pitchFamily="18" charset="0"/>
            </a:endParaRPr>
          </a:p>
        </p:txBody>
      </p:sp>
      <p:cxnSp>
        <p:nvCxnSpPr>
          <p:cNvPr id="77" name="Elbow Connector 76"/>
          <p:cNvCxnSpPr>
            <a:stCxn id="51" idx="2"/>
            <a:endCxn id="76" idx="1"/>
          </p:cNvCxnSpPr>
          <p:nvPr/>
        </p:nvCxnSpPr>
        <p:spPr>
          <a:xfrm rot="16200000" flipH="1">
            <a:off x="-29439" y="1933508"/>
            <a:ext cx="3126450" cy="584309"/>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52712" y="1342683"/>
            <a:ext cx="2664296" cy="181187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rPr>
              <a:t>DAILY INSPECTION</a:t>
            </a:r>
          </a:p>
          <a:p>
            <a:r>
              <a:rPr lang="sv-SE" sz="1200" dirty="0" smtClean="0">
                <a:solidFill>
                  <a:schemeClr val="tx1"/>
                </a:solidFill>
              </a:rPr>
              <a:t>Make a daily inspection of the vehicle, check the following things.</a:t>
            </a:r>
          </a:p>
          <a:p>
            <a:endParaRPr lang="sv-SE" sz="1200" dirty="0">
              <a:solidFill>
                <a:schemeClr val="tx1"/>
              </a:solidFill>
            </a:endParaRPr>
          </a:p>
          <a:p>
            <a:r>
              <a:rPr lang="sv-SE" sz="1200" dirty="0" smtClean="0">
                <a:solidFill>
                  <a:schemeClr val="tx1"/>
                </a:solidFill>
              </a:rPr>
              <a:t>Fluids</a:t>
            </a:r>
          </a:p>
          <a:p>
            <a:r>
              <a:rPr lang="sv-SE" sz="1200" dirty="0" smtClean="0">
                <a:solidFill>
                  <a:schemeClr val="tx1"/>
                </a:solidFill>
              </a:rPr>
              <a:t>Tires</a:t>
            </a:r>
          </a:p>
          <a:p>
            <a:r>
              <a:rPr lang="sv-SE" sz="1200" dirty="0" smtClean="0">
                <a:solidFill>
                  <a:schemeClr val="tx1"/>
                </a:solidFill>
              </a:rPr>
              <a:t>Lights</a:t>
            </a:r>
          </a:p>
          <a:p>
            <a:endParaRPr lang="sv-SE" sz="1200" dirty="0">
              <a:solidFill>
                <a:schemeClr val="tx1"/>
              </a:solidFill>
            </a:endParaRPr>
          </a:p>
        </p:txBody>
      </p:sp>
      <p:sp>
        <p:nvSpPr>
          <p:cNvPr id="25" name="Rectangle 24"/>
          <p:cNvSpPr/>
          <p:nvPr/>
        </p:nvSpPr>
        <p:spPr>
          <a:xfrm>
            <a:off x="6350721" y="2440509"/>
            <a:ext cx="103820" cy="13591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200" dirty="0">
              <a:solidFill>
                <a:schemeClr val="tx1"/>
              </a:solidFill>
            </a:endParaRPr>
          </a:p>
        </p:txBody>
      </p:sp>
      <p:sp>
        <p:nvSpPr>
          <p:cNvPr id="27" name="Rectangle 26"/>
          <p:cNvSpPr/>
          <p:nvPr/>
        </p:nvSpPr>
        <p:spPr>
          <a:xfrm>
            <a:off x="6344612" y="2651889"/>
            <a:ext cx="103820" cy="13591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200" dirty="0">
              <a:solidFill>
                <a:schemeClr val="tx1"/>
              </a:solidFill>
            </a:endParaRPr>
          </a:p>
        </p:txBody>
      </p:sp>
      <p:sp>
        <p:nvSpPr>
          <p:cNvPr id="28" name="Rectangle 27"/>
          <p:cNvSpPr/>
          <p:nvPr/>
        </p:nvSpPr>
        <p:spPr>
          <a:xfrm>
            <a:off x="6344612" y="2863269"/>
            <a:ext cx="103820" cy="135910"/>
          </a:xfrm>
          <a:prstGeom prst="rect">
            <a:avLst/>
          </a:prstGeom>
          <a:solidFill>
            <a:schemeClr val="bg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200" dirty="0">
              <a:solidFill>
                <a:schemeClr val="tx1"/>
              </a:solidFill>
            </a:endParaRPr>
          </a:p>
        </p:txBody>
      </p:sp>
      <p:sp>
        <p:nvSpPr>
          <p:cNvPr id="3" name="Freeform 2"/>
          <p:cNvSpPr/>
          <p:nvPr/>
        </p:nvSpPr>
        <p:spPr>
          <a:xfrm>
            <a:off x="6369802" y="2401396"/>
            <a:ext cx="77190" cy="129332"/>
          </a:xfrm>
          <a:custGeom>
            <a:avLst/>
            <a:gdLst>
              <a:gd name="connsiteX0" fmla="*/ 0 w 154379"/>
              <a:gd name="connsiteY0" fmla="*/ 95003 h 215553"/>
              <a:gd name="connsiteX1" fmla="*/ 35626 w 154379"/>
              <a:gd name="connsiteY1" fmla="*/ 154379 h 215553"/>
              <a:gd name="connsiteX2" fmla="*/ 47501 w 154379"/>
              <a:gd name="connsiteY2" fmla="*/ 213756 h 215553"/>
              <a:gd name="connsiteX3" fmla="*/ 83127 w 154379"/>
              <a:gd name="connsiteY3" fmla="*/ 190005 h 215553"/>
              <a:gd name="connsiteX4" fmla="*/ 95003 w 154379"/>
              <a:gd name="connsiteY4" fmla="*/ 106878 h 215553"/>
              <a:gd name="connsiteX5" fmla="*/ 142504 w 154379"/>
              <a:gd name="connsiteY5" fmla="*/ 35626 h 215553"/>
              <a:gd name="connsiteX6" fmla="*/ 154379 w 154379"/>
              <a:gd name="connsiteY6" fmla="*/ 0 h 21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79" h="215553">
                <a:moveTo>
                  <a:pt x="0" y="95003"/>
                </a:moveTo>
                <a:cubicBezTo>
                  <a:pt x="11875" y="114795"/>
                  <a:pt x="27054" y="132949"/>
                  <a:pt x="35626" y="154379"/>
                </a:cubicBezTo>
                <a:cubicBezTo>
                  <a:pt x="43122" y="173120"/>
                  <a:pt x="31354" y="201645"/>
                  <a:pt x="47501" y="213756"/>
                </a:cubicBezTo>
                <a:cubicBezTo>
                  <a:pt x="58919" y="222320"/>
                  <a:pt x="71252" y="197922"/>
                  <a:pt x="83127" y="190005"/>
                </a:cubicBezTo>
                <a:cubicBezTo>
                  <a:pt x="87086" y="162296"/>
                  <a:pt x="84955" y="133003"/>
                  <a:pt x="95003" y="106878"/>
                </a:cubicBezTo>
                <a:cubicBezTo>
                  <a:pt x="105250" y="80236"/>
                  <a:pt x="142504" y="35626"/>
                  <a:pt x="142504" y="35626"/>
                </a:cubicBezTo>
                <a:lnTo>
                  <a:pt x="154379" y="0"/>
                </a:ln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sv-SE"/>
          </a:p>
        </p:txBody>
      </p:sp>
      <p:sp>
        <p:nvSpPr>
          <p:cNvPr id="30" name="Rectangle 29"/>
          <p:cNvSpPr/>
          <p:nvPr/>
        </p:nvSpPr>
        <p:spPr>
          <a:xfrm>
            <a:off x="5556936" y="3314844"/>
            <a:ext cx="2664296" cy="92874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rPr>
              <a:t>OVERNIGHT STAY</a:t>
            </a:r>
          </a:p>
          <a:p>
            <a:r>
              <a:rPr lang="sv-SE" sz="1200" dirty="0" smtClean="0">
                <a:solidFill>
                  <a:schemeClr val="tx1"/>
                </a:solidFill>
              </a:rPr>
              <a:t>Sleep in the cab. Evaluate cab heater, curtains, living enviroment.</a:t>
            </a:r>
          </a:p>
          <a:p>
            <a:endParaRPr lang="sv-SE" sz="1200" dirty="0">
              <a:solidFill>
                <a:schemeClr val="tx1"/>
              </a:solidFill>
            </a:endParaRPr>
          </a:p>
        </p:txBody>
      </p:sp>
      <p:sp>
        <p:nvSpPr>
          <p:cNvPr id="31" name="Rectangle 30"/>
          <p:cNvSpPr/>
          <p:nvPr/>
        </p:nvSpPr>
        <p:spPr>
          <a:xfrm>
            <a:off x="1825941" y="4080800"/>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REPEAT EVERY</a:t>
            </a:r>
            <a:endParaRPr lang="sv-SE" sz="1200" dirty="0">
              <a:solidFill>
                <a:schemeClr val="bg1"/>
              </a:solidFill>
              <a:latin typeface="Rockwell" panose="02060603020205020403" pitchFamily="18" charset="0"/>
            </a:endParaRPr>
          </a:p>
        </p:txBody>
      </p:sp>
      <p:cxnSp>
        <p:nvCxnSpPr>
          <p:cNvPr id="33" name="Elbow Connector 32"/>
          <p:cNvCxnSpPr>
            <a:stCxn id="51" idx="2"/>
            <a:endCxn id="31" idx="1"/>
          </p:cNvCxnSpPr>
          <p:nvPr/>
        </p:nvCxnSpPr>
        <p:spPr>
          <a:xfrm rot="16200000" flipH="1">
            <a:off x="-260458" y="2164527"/>
            <a:ext cx="3588487" cy="584310"/>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a:spLocks noChangeArrowheads="1"/>
          </p:cNvSpPr>
          <p:nvPr/>
        </p:nvSpPr>
        <p:spPr bwMode="auto">
          <a:xfrm>
            <a:off x="2111375" y="310202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
        <p:nvSpPr>
          <p:cNvPr id="9" name="Rectangle 2"/>
          <p:cNvSpPr>
            <a:spLocks noChangeArrowheads="1"/>
          </p:cNvSpPr>
          <p:nvPr/>
        </p:nvSpPr>
        <p:spPr bwMode="auto">
          <a:xfrm>
            <a:off x="2111375" y="310202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084900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812347" y="887985"/>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ID</a:t>
            </a:r>
            <a:endParaRPr lang="sv-SE" sz="1200" dirty="0">
              <a:solidFill>
                <a:schemeClr val="bg1"/>
              </a:solidFill>
              <a:latin typeface="Rockwell" panose="02060603020205020403" pitchFamily="18" charset="0"/>
            </a:endParaRPr>
          </a:p>
        </p:txBody>
      </p:sp>
      <p:cxnSp>
        <p:nvCxnSpPr>
          <p:cNvPr id="48" name="Elbow Connector 47"/>
          <p:cNvCxnSpPr>
            <a:stCxn id="51" idx="2"/>
            <a:endCxn id="47" idx="1"/>
          </p:cNvCxnSpPr>
          <p:nvPr/>
        </p:nvCxnSpPr>
        <p:spPr>
          <a:xfrm rot="16200000" flipH="1">
            <a:off x="1329154" y="574916"/>
            <a:ext cx="395672" cy="570716"/>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39553" y="230390"/>
            <a:ext cx="1404157" cy="4320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PROCEDURE</a:t>
            </a:r>
            <a:endParaRPr lang="sv-SE" sz="1600" dirty="0">
              <a:solidFill>
                <a:schemeClr val="bg1"/>
              </a:solidFill>
              <a:latin typeface="Rockwell" panose="02060603020205020403" pitchFamily="18" charset="0"/>
              <a:cs typeface="Arial" panose="020B0604020202020204" pitchFamily="34" charset="0"/>
            </a:endParaRPr>
          </a:p>
        </p:txBody>
      </p:sp>
      <p:sp>
        <p:nvSpPr>
          <p:cNvPr id="52" name="Rectangle 51"/>
          <p:cNvSpPr/>
          <p:nvPr/>
        </p:nvSpPr>
        <p:spPr>
          <a:xfrm>
            <a:off x="1817298" y="1342683"/>
            <a:ext cx="1729102" cy="340252"/>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bg1"/>
                </a:solidFill>
                <a:latin typeface="Rockwell" panose="02060603020205020403" pitchFamily="18" charset="0"/>
              </a:rPr>
              <a:t>NAME</a:t>
            </a:r>
            <a:endParaRPr lang="sv-SE" sz="1200" dirty="0">
              <a:solidFill>
                <a:schemeClr val="bg1"/>
              </a:solidFill>
              <a:latin typeface="Rockwell" panose="02060603020205020403" pitchFamily="18" charset="0"/>
            </a:endParaRPr>
          </a:p>
        </p:txBody>
      </p:sp>
      <p:cxnSp>
        <p:nvCxnSpPr>
          <p:cNvPr id="55" name="Elbow Connector 54"/>
          <p:cNvCxnSpPr>
            <a:stCxn id="51" idx="2"/>
            <a:endCxn id="52" idx="1"/>
          </p:cNvCxnSpPr>
          <p:nvPr/>
        </p:nvCxnSpPr>
        <p:spPr>
          <a:xfrm rot="16200000" flipH="1">
            <a:off x="1104279" y="799790"/>
            <a:ext cx="850370" cy="575667"/>
          </a:xfrm>
          <a:prstGeom prst="bentConnector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796137" y="349842"/>
            <a:ext cx="3051631" cy="400110"/>
          </a:xfrm>
          <a:prstGeom prst="rect">
            <a:avLst/>
          </a:prstGeom>
          <a:noFill/>
        </p:spPr>
        <p:txBody>
          <a:bodyPr wrap="square" rtlCol="0">
            <a:spAutoFit/>
          </a:bodyPr>
          <a:lstStyle/>
          <a:p>
            <a:pPr algn="r"/>
            <a:r>
              <a:rPr lang="sv-SE" sz="2000" b="1" u="sng" dirty="0" smtClean="0"/>
              <a:t>PROCEDURE</a:t>
            </a:r>
            <a:endParaRPr lang="sv-SE" sz="2000" b="1" u="sng" dirty="0"/>
          </a:p>
        </p:txBody>
      </p:sp>
      <p:sp>
        <p:nvSpPr>
          <p:cNvPr id="74" name="TextBox 73"/>
          <p:cNvSpPr txBox="1"/>
          <p:nvPr/>
        </p:nvSpPr>
        <p:spPr>
          <a:xfrm>
            <a:off x="539552" y="5416421"/>
            <a:ext cx="8064897" cy="738664"/>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A procedure is a container for sequences and routines. A list where you place sequences and routines in the order you want them. Also the ability to add repeating routines, performed without connection to the order. Ex. Daily inspection </a:t>
            </a:r>
            <a:endParaRPr lang="sv-SE" sz="1400" dirty="0">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2111375" y="310202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
        <p:nvSpPr>
          <p:cNvPr id="9" name="Rectangle 2"/>
          <p:cNvSpPr>
            <a:spLocks noChangeArrowheads="1"/>
          </p:cNvSpPr>
          <p:nvPr/>
        </p:nvSpPr>
        <p:spPr bwMode="auto">
          <a:xfrm>
            <a:off x="2111375" y="310202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altLang="sv-SE" sz="1800" b="0" i="0" u="none" strike="noStrike" cap="none" normalizeH="0" baseline="0" smtClean="0">
                <a:ln>
                  <a:noFill/>
                </a:ln>
                <a:solidFill>
                  <a:schemeClr val="tx1"/>
                </a:solidFill>
                <a:effectLst/>
                <a:latin typeface="Arial" charset="0"/>
                <a:cs typeface="Arial" charset="0"/>
              </a:rPr>
              <a:t/>
            </a:r>
            <a:br>
              <a:rPr kumimoji="0" lang="sv-SE" altLang="sv-SE" sz="1800" b="0" i="0" u="none" strike="noStrike" cap="none" normalizeH="0" baseline="0" smtClean="0">
                <a:ln>
                  <a:noFill/>
                </a:ln>
                <a:solidFill>
                  <a:schemeClr val="tx1"/>
                </a:solidFill>
                <a:effectLst/>
                <a:latin typeface="Arial" charset="0"/>
                <a:cs typeface="Arial" charset="0"/>
              </a:rPr>
            </a:br>
            <a:endParaRPr kumimoji="0" lang="sv-SE" altLang="sv-SE" sz="1800" b="0" i="0" u="none" strike="noStrike" cap="none" normalizeH="0" baseline="0" smtClean="0">
              <a:ln>
                <a:noFill/>
              </a:ln>
              <a:solidFill>
                <a:schemeClr val="tx1"/>
              </a:solidFill>
              <a:effectLst/>
              <a:latin typeface="Arial" charset="0"/>
              <a:cs typeface="Arial" charset="0"/>
            </a:endParaRPr>
          </a:p>
        </p:txBody>
      </p:sp>
      <p:sp>
        <p:nvSpPr>
          <p:cNvPr id="29" name="Rectangle 28"/>
          <p:cNvSpPr/>
          <p:nvPr/>
        </p:nvSpPr>
        <p:spPr>
          <a:xfrm>
            <a:off x="3828062" y="897984"/>
            <a:ext cx="3312368" cy="4332967"/>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PROCEDURE</a:t>
            </a:r>
            <a:endParaRPr lang="sv-SE" sz="1600" dirty="0">
              <a:solidFill>
                <a:schemeClr val="bg1"/>
              </a:solidFill>
              <a:latin typeface="Rockwell" panose="02060603020205020403" pitchFamily="18" charset="0"/>
              <a:cs typeface="Arial" panose="020B0604020202020204" pitchFamily="34" charset="0"/>
            </a:endParaRPr>
          </a:p>
        </p:txBody>
      </p:sp>
      <p:sp>
        <p:nvSpPr>
          <p:cNvPr id="32" name="Rectangle 31"/>
          <p:cNvSpPr/>
          <p:nvPr/>
        </p:nvSpPr>
        <p:spPr>
          <a:xfrm>
            <a:off x="4020858" y="1860067"/>
            <a:ext cx="2927407" cy="432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1</a:t>
            </a:r>
            <a:endParaRPr lang="sv-SE" sz="1600" dirty="0">
              <a:solidFill>
                <a:schemeClr val="bg1"/>
              </a:solidFill>
              <a:latin typeface="Rockwell" panose="02060603020205020403" pitchFamily="18" charset="0"/>
              <a:cs typeface="Arial" panose="020B0604020202020204" pitchFamily="34" charset="0"/>
            </a:endParaRPr>
          </a:p>
        </p:txBody>
      </p:sp>
      <p:sp>
        <p:nvSpPr>
          <p:cNvPr id="34" name="Rectangle 33"/>
          <p:cNvSpPr/>
          <p:nvPr/>
        </p:nvSpPr>
        <p:spPr>
          <a:xfrm>
            <a:off x="4020546" y="2403745"/>
            <a:ext cx="2927407" cy="432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2</a:t>
            </a:r>
            <a:endParaRPr lang="sv-SE" sz="1600" dirty="0">
              <a:solidFill>
                <a:schemeClr val="bg1"/>
              </a:solidFill>
              <a:latin typeface="Rockwell" panose="02060603020205020403" pitchFamily="18" charset="0"/>
              <a:cs typeface="Arial" panose="020B0604020202020204" pitchFamily="34" charset="0"/>
            </a:endParaRPr>
          </a:p>
        </p:txBody>
      </p:sp>
      <p:sp>
        <p:nvSpPr>
          <p:cNvPr id="35" name="Rectangle 34"/>
          <p:cNvSpPr/>
          <p:nvPr/>
        </p:nvSpPr>
        <p:spPr>
          <a:xfrm>
            <a:off x="4020858" y="2933944"/>
            <a:ext cx="2927407" cy="43204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
        <p:nvSpPr>
          <p:cNvPr id="36" name="Rectangle 35"/>
          <p:cNvSpPr/>
          <p:nvPr/>
        </p:nvSpPr>
        <p:spPr>
          <a:xfrm>
            <a:off x="4020545" y="1328269"/>
            <a:ext cx="2927407" cy="43204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
        <p:nvSpPr>
          <p:cNvPr id="37" name="Rectangle 36"/>
          <p:cNvSpPr/>
          <p:nvPr/>
        </p:nvSpPr>
        <p:spPr>
          <a:xfrm>
            <a:off x="4020544" y="3460009"/>
            <a:ext cx="2927407" cy="432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2</a:t>
            </a:r>
            <a:endParaRPr lang="sv-SE" sz="1600" dirty="0">
              <a:solidFill>
                <a:schemeClr val="bg1"/>
              </a:solidFill>
              <a:latin typeface="Rockwell" panose="02060603020205020403" pitchFamily="18" charset="0"/>
              <a:cs typeface="Arial" panose="020B0604020202020204" pitchFamily="34" charset="0"/>
            </a:endParaRPr>
          </a:p>
        </p:txBody>
      </p:sp>
      <p:sp>
        <p:nvSpPr>
          <p:cNvPr id="38" name="Rectangle 37"/>
          <p:cNvSpPr/>
          <p:nvPr/>
        </p:nvSpPr>
        <p:spPr>
          <a:xfrm>
            <a:off x="4020858" y="3994072"/>
            <a:ext cx="2927407" cy="432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SEQUENCE 3</a:t>
            </a:r>
            <a:endParaRPr lang="sv-SE" sz="1600" dirty="0">
              <a:solidFill>
                <a:schemeClr val="bg1"/>
              </a:solidFill>
              <a:latin typeface="Rockwell" panose="02060603020205020403" pitchFamily="18" charset="0"/>
              <a:cs typeface="Arial" panose="020B0604020202020204" pitchFamily="34" charset="0"/>
            </a:endParaRPr>
          </a:p>
        </p:txBody>
      </p:sp>
      <p:sp>
        <p:nvSpPr>
          <p:cNvPr id="39" name="Rectangle 38"/>
          <p:cNvSpPr/>
          <p:nvPr/>
        </p:nvSpPr>
        <p:spPr>
          <a:xfrm>
            <a:off x="4020858" y="4525972"/>
            <a:ext cx="2927407" cy="43204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sv-SE" sz="1600" dirty="0" smtClean="0">
                <a:solidFill>
                  <a:schemeClr val="bg1"/>
                </a:solidFill>
                <a:latin typeface="Rockwell" panose="02060603020205020403" pitchFamily="18" charset="0"/>
                <a:cs typeface="Arial" panose="020B0604020202020204" pitchFamily="34" charset="0"/>
              </a:rPr>
              <a:t>ROUTINE</a:t>
            </a:r>
            <a:endParaRPr lang="sv-SE" sz="1600" dirty="0">
              <a:solidFill>
                <a:schemeClr val="bg1"/>
              </a:solidFill>
              <a:latin typeface="Rockwell" panose="02060603020205020403" pitchFamily="18" charset="0"/>
              <a:cs typeface="Arial" panose="020B0604020202020204" pitchFamily="34" charset="0"/>
            </a:endParaRPr>
          </a:p>
        </p:txBody>
      </p:sp>
    </p:spTree>
    <p:extLst>
      <p:ext uri="{BB962C8B-B14F-4D97-AF65-F5344CB8AC3E}">
        <p14:creationId xmlns:p14="http://schemas.microsoft.com/office/powerpoint/2010/main" val="3550576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TCP</a:t>
            </a:r>
            <a:endParaRPr lang="sv-SE" dirty="0"/>
          </a:p>
        </p:txBody>
      </p:sp>
    </p:spTree>
    <p:extLst>
      <p:ext uri="{BB962C8B-B14F-4D97-AF65-F5344CB8AC3E}">
        <p14:creationId xmlns:p14="http://schemas.microsoft.com/office/powerpoint/2010/main" val="334321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711012"/>
            <a:ext cx="4320480" cy="369332"/>
          </a:xfrm>
          <a:prstGeom prst="rect">
            <a:avLst/>
          </a:prstGeom>
          <a:noFill/>
        </p:spPr>
        <p:txBody>
          <a:bodyPr wrap="square" rtlCol="0">
            <a:spAutoFit/>
          </a:bodyPr>
          <a:lstStyle/>
          <a:p>
            <a:r>
              <a:rPr lang="sv-SE" dirty="0" smtClean="0">
                <a:latin typeface="Segoe UI Light" panose="020B0502040204020203" pitchFamily="34" charset="0"/>
              </a:rPr>
              <a:t>ADMIN</a:t>
            </a:r>
            <a:endParaRPr lang="sv-SE" dirty="0">
              <a:latin typeface="Segoe UI Light" panose="020B0502040204020203" pitchFamily="34" charset="0"/>
            </a:endParaRPr>
          </a:p>
        </p:txBody>
      </p:sp>
      <p:sp>
        <p:nvSpPr>
          <p:cNvPr id="5" name="Rectangle 4"/>
          <p:cNvSpPr/>
          <p:nvPr/>
        </p:nvSpPr>
        <p:spPr>
          <a:xfrm>
            <a:off x="179512" y="1287739"/>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sub-groups</a:t>
            </a:r>
            <a:endParaRPr lang="sv-SE" sz="1000" dirty="0">
              <a:latin typeface="Segoe UI Light" panose="020B0502040204020203" pitchFamily="34" charset="0"/>
            </a:endParaRPr>
          </a:p>
        </p:txBody>
      </p:sp>
      <p:sp>
        <p:nvSpPr>
          <p:cNvPr id="6" name="Rectangle 5"/>
          <p:cNvSpPr/>
          <p:nvPr/>
        </p:nvSpPr>
        <p:spPr>
          <a:xfrm>
            <a:off x="1979712" y="1287739"/>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users</a:t>
            </a:r>
            <a:endParaRPr lang="sv-SE" sz="1000" dirty="0">
              <a:latin typeface="Segoe UI Light" panose="020B0502040204020203" pitchFamily="34" charset="0"/>
            </a:endParaRPr>
          </a:p>
        </p:txBody>
      </p:sp>
      <p:sp>
        <p:nvSpPr>
          <p:cNvPr id="7" name="Rectangle 6"/>
          <p:cNvSpPr/>
          <p:nvPr/>
        </p:nvSpPr>
        <p:spPr>
          <a:xfrm>
            <a:off x="179512" y="3659835"/>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default sequences</a:t>
            </a:r>
            <a:endParaRPr lang="sv-SE" sz="1000" dirty="0">
              <a:latin typeface="Segoe UI Light" panose="020B0502040204020203" pitchFamily="34" charset="0"/>
            </a:endParaRPr>
          </a:p>
        </p:txBody>
      </p:sp>
      <p:sp>
        <p:nvSpPr>
          <p:cNvPr id="8" name="Rectangle 7"/>
          <p:cNvSpPr/>
          <p:nvPr/>
        </p:nvSpPr>
        <p:spPr>
          <a:xfrm>
            <a:off x="1979712" y="3659835"/>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default routines</a:t>
            </a:r>
            <a:endParaRPr lang="sv-SE" sz="1000" dirty="0">
              <a:latin typeface="Segoe UI Light" panose="020B0502040204020203" pitchFamily="34" charset="0"/>
            </a:endParaRPr>
          </a:p>
        </p:txBody>
      </p:sp>
      <p:sp>
        <p:nvSpPr>
          <p:cNvPr id="9" name="Rectangle 8"/>
          <p:cNvSpPr/>
          <p:nvPr/>
        </p:nvSpPr>
        <p:spPr>
          <a:xfrm>
            <a:off x="3779912" y="3659835"/>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TAGS</a:t>
            </a:r>
            <a:endParaRPr lang="sv-SE" sz="1000" dirty="0">
              <a:latin typeface="Segoe UI Light" panose="020B0502040204020203" pitchFamily="34" charset="0"/>
            </a:endParaRPr>
          </a:p>
        </p:txBody>
      </p:sp>
      <p:sp>
        <p:nvSpPr>
          <p:cNvPr id="10" name="Rectangle 9"/>
          <p:cNvSpPr/>
          <p:nvPr/>
        </p:nvSpPr>
        <p:spPr>
          <a:xfrm>
            <a:off x="5581997" y="3659835"/>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TOOLS</a:t>
            </a:r>
            <a:endParaRPr lang="sv-SE" sz="1000" dirty="0">
              <a:latin typeface="Segoe UI Light" panose="020B0502040204020203" pitchFamily="34" charset="0"/>
            </a:endParaRPr>
          </a:p>
        </p:txBody>
      </p:sp>
      <p:sp>
        <p:nvSpPr>
          <p:cNvPr id="11" name="Rectangle 10"/>
          <p:cNvSpPr/>
          <p:nvPr/>
        </p:nvSpPr>
        <p:spPr>
          <a:xfrm>
            <a:off x="7375723" y="3659835"/>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acronym translations</a:t>
            </a:r>
            <a:endParaRPr lang="sv-SE" sz="1000" dirty="0">
              <a:latin typeface="Segoe UI Light" panose="020B0502040204020203" pitchFamily="34" charset="0"/>
            </a:endParaRPr>
          </a:p>
        </p:txBody>
      </p:sp>
      <p:sp>
        <p:nvSpPr>
          <p:cNvPr id="12" name="Rectangle 11"/>
          <p:cNvSpPr/>
          <p:nvPr/>
        </p:nvSpPr>
        <p:spPr>
          <a:xfrm>
            <a:off x="5581997" y="1287739"/>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rights</a:t>
            </a:r>
            <a:endParaRPr lang="sv-SE" sz="1000" dirty="0">
              <a:latin typeface="Segoe UI Light" panose="020B0502040204020203" pitchFamily="34" charset="0"/>
            </a:endParaRPr>
          </a:p>
        </p:txBody>
      </p:sp>
      <p:sp>
        <p:nvSpPr>
          <p:cNvPr id="13" name="Rectangle 12"/>
          <p:cNvSpPr/>
          <p:nvPr/>
        </p:nvSpPr>
        <p:spPr>
          <a:xfrm>
            <a:off x="3780656" y="1287739"/>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roles</a:t>
            </a:r>
            <a:endParaRPr lang="sv-SE" sz="1000" dirty="0">
              <a:latin typeface="Segoe UI Light" panose="020B0502040204020203" pitchFamily="34" charset="0"/>
            </a:endParaRPr>
          </a:p>
        </p:txBody>
      </p:sp>
      <p:sp>
        <p:nvSpPr>
          <p:cNvPr id="14" name="TextBox 13"/>
          <p:cNvSpPr txBox="1"/>
          <p:nvPr/>
        </p:nvSpPr>
        <p:spPr>
          <a:xfrm>
            <a:off x="179512" y="3141378"/>
            <a:ext cx="4320480" cy="369332"/>
          </a:xfrm>
          <a:prstGeom prst="rect">
            <a:avLst/>
          </a:prstGeom>
          <a:noFill/>
        </p:spPr>
        <p:txBody>
          <a:bodyPr wrap="square" rtlCol="0">
            <a:spAutoFit/>
          </a:bodyPr>
          <a:lstStyle/>
          <a:p>
            <a:r>
              <a:rPr lang="sv-SE" dirty="0" smtClean="0">
                <a:latin typeface="Segoe UI Light" panose="020B0502040204020203" pitchFamily="34" charset="0"/>
              </a:rPr>
              <a:t>TEST ADMIN</a:t>
            </a:r>
            <a:endParaRPr lang="sv-SE" dirty="0">
              <a:latin typeface="Segoe UI Light" panose="020B0502040204020203" pitchFamily="34" charset="0"/>
            </a:endParaRPr>
          </a:p>
        </p:txBody>
      </p:sp>
      <p:sp>
        <p:nvSpPr>
          <p:cNvPr id="15" name="Rectangle 14"/>
          <p:cNvSpPr/>
          <p:nvPr/>
        </p:nvSpPr>
        <p:spPr>
          <a:xfrm>
            <a:off x="179512" y="1931897"/>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16" name="Rectangle 15"/>
          <p:cNvSpPr/>
          <p:nvPr/>
        </p:nvSpPr>
        <p:spPr>
          <a:xfrm>
            <a:off x="179512" y="22443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17" name="Rectangle 16"/>
          <p:cNvSpPr/>
          <p:nvPr/>
        </p:nvSpPr>
        <p:spPr>
          <a:xfrm>
            <a:off x="1979712" y="1931897"/>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18" name="Rectangle 17"/>
          <p:cNvSpPr/>
          <p:nvPr/>
        </p:nvSpPr>
        <p:spPr>
          <a:xfrm>
            <a:off x="1979712" y="22443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19" name="Rectangle 18"/>
          <p:cNvSpPr/>
          <p:nvPr/>
        </p:nvSpPr>
        <p:spPr>
          <a:xfrm>
            <a:off x="3780656" y="1931897"/>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0" name="Rectangle 19"/>
          <p:cNvSpPr/>
          <p:nvPr/>
        </p:nvSpPr>
        <p:spPr>
          <a:xfrm>
            <a:off x="3780656" y="2251044"/>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1" name="Rectangle 20"/>
          <p:cNvSpPr/>
          <p:nvPr/>
        </p:nvSpPr>
        <p:spPr>
          <a:xfrm>
            <a:off x="179512" y="4286696"/>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2" name="Rectangle 21"/>
          <p:cNvSpPr/>
          <p:nvPr/>
        </p:nvSpPr>
        <p:spPr>
          <a:xfrm>
            <a:off x="179512" y="45991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3" name="Rectangle 22"/>
          <p:cNvSpPr/>
          <p:nvPr/>
        </p:nvSpPr>
        <p:spPr>
          <a:xfrm>
            <a:off x="1978993" y="4286696"/>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4" name="Rectangle 23"/>
          <p:cNvSpPr/>
          <p:nvPr/>
        </p:nvSpPr>
        <p:spPr>
          <a:xfrm>
            <a:off x="1978993" y="45991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5" name="Rectangle 24"/>
          <p:cNvSpPr/>
          <p:nvPr/>
        </p:nvSpPr>
        <p:spPr>
          <a:xfrm>
            <a:off x="3779912" y="4286696"/>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6" name="Rectangle 25"/>
          <p:cNvSpPr/>
          <p:nvPr/>
        </p:nvSpPr>
        <p:spPr>
          <a:xfrm>
            <a:off x="3779912" y="45991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7" name="Rectangle 26"/>
          <p:cNvSpPr/>
          <p:nvPr/>
        </p:nvSpPr>
        <p:spPr>
          <a:xfrm>
            <a:off x="5581997" y="4286696"/>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28" name="Rectangle 27"/>
          <p:cNvSpPr/>
          <p:nvPr/>
        </p:nvSpPr>
        <p:spPr>
          <a:xfrm>
            <a:off x="5581997" y="45991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29" name="Rectangle 28"/>
          <p:cNvSpPr/>
          <p:nvPr/>
        </p:nvSpPr>
        <p:spPr>
          <a:xfrm>
            <a:off x="7375723" y="4286696"/>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Create / Edit</a:t>
            </a:r>
            <a:endParaRPr lang="sv-SE" sz="1000" dirty="0">
              <a:latin typeface="Segoe UI Light" panose="020B0502040204020203" pitchFamily="34" charset="0"/>
            </a:endParaRPr>
          </a:p>
        </p:txBody>
      </p:sp>
      <p:sp>
        <p:nvSpPr>
          <p:cNvPr id="30" name="Rectangle 29"/>
          <p:cNvSpPr/>
          <p:nvPr/>
        </p:nvSpPr>
        <p:spPr>
          <a:xfrm>
            <a:off x="7375723" y="4599191"/>
            <a:ext cx="1584176" cy="2592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000" dirty="0" smtClean="0">
                <a:latin typeface="Segoe UI Light" panose="020B0502040204020203" pitchFamily="34" charset="0"/>
              </a:rPr>
              <a:t>Delete</a:t>
            </a:r>
            <a:endParaRPr lang="sv-SE" sz="1000" dirty="0">
              <a:latin typeface="Segoe UI Light" panose="020B0502040204020203" pitchFamily="34" charset="0"/>
            </a:endParaRPr>
          </a:p>
        </p:txBody>
      </p:sp>
      <p:sp>
        <p:nvSpPr>
          <p:cNvPr id="31" name="Rectangle 30"/>
          <p:cNvSpPr/>
          <p:nvPr/>
        </p:nvSpPr>
        <p:spPr>
          <a:xfrm>
            <a:off x="7375723" y="1287739"/>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Manage structure</a:t>
            </a:r>
            <a:endParaRPr lang="sv-SE" sz="1000" dirty="0">
              <a:latin typeface="Segoe UI Light" panose="020B0502040204020203" pitchFamily="34" charset="0"/>
            </a:endParaRPr>
          </a:p>
        </p:txBody>
      </p:sp>
      <p:sp>
        <p:nvSpPr>
          <p:cNvPr id="32" name="Rectangle 31"/>
          <p:cNvSpPr/>
          <p:nvPr/>
        </p:nvSpPr>
        <p:spPr>
          <a:xfrm>
            <a:off x="179512" y="5179185"/>
            <a:ext cx="1584176" cy="51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PRODUCT CLASS</a:t>
            </a:r>
          </a:p>
          <a:p>
            <a:pPr algn="ctr"/>
            <a:r>
              <a:rPr lang="sv-SE" sz="1000" dirty="0" smtClean="0">
                <a:latin typeface="Segoe UI Light" panose="020B0502040204020203" pitchFamily="34" charset="0"/>
              </a:rPr>
              <a:t>GJX / CKX ?</a:t>
            </a:r>
            <a:endParaRPr lang="sv-SE" sz="1000" dirty="0">
              <a:latin typeface="Segoe UI Light" panose="020B0502040204020203" pitchFamily="34" charset="0"/>
            </a:endParaRPr>
          </a:p>
        </p:txBody>
      </p:sp>
    </p:spTree>
    <p:extLst>
      <p:ext uri="{BB962C8B-B14F-4D97-AF65-F5344CB8AC3E}">
        <p14:creationId xmlns:p14="http://schemas.microsoft.com/office/powerpoint/2010/main" val="325150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5"/>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sub-groups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898029"/>
            <a:ext cx="8712968" cy="3508653"/>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/PVT/</a:t>
            </a:r>
            <a:endParaRPr lang="sv-SE" dirty="0">
              <a:latin typeface="Arial" panose="020B0604020202020204" pitchFamily="34" charset="0"/>
              <a:cs typeface="Arial" panose="020B0604020202020204" pitchFamily="34" charset="0"/>
            </a:endParaRPr>
          </a:p>
          <a:p>
            <a:r>
              <a:rPr lang="sv-SE" dirty="0" smtClean="0">
                <a:latin typeface="Arial" panose="020B0604020202020204" pitchFamily="34" charset="0"/>
                <a:cs typeface="Arial" panose="020B0604020202020204" pitchFamily="34" charset="0"/>
              </a:rPr>
              <a:t>Add sub-groups</a:t>
            </a:r>
          </a:p>
          <a:p>
            <a:endParaRPr lang="sv-SE" dirty="0" smtClean="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Ex. </a:t>
            </a:r>
          </a:p>
          <a:p>
            <a:r>
              <a:rPr lang="sv-SE" sz="1200" dirty="0" smtClean="0">
                <a:latin typeface="Arial" panose="020B0604020202020204" pitchFamily="34" charset="0"/>
                <a:cs typeface="Arial" panose="020B0604020202020204" pitchFamily="34" charset="0"/>
              </a:rPr>
              <a:t>/PVT AGO</a:t>
            </a:r>
          </a:p>
          <a:p>
            <a:r>
              <a:rPr lang="sv-SE" sz="1200" dirty="0" smtClean="0">
                <a:latin typeface="Arial" panose="020B0604020202020204" pitchFamily="34" charset="0"/>
                <a:cs typeface="Arial" panose="020B0604020202020204" pitchFamily="34" charset="0"/>
              </a:rPr>
              <a:t>/PVT BLR</a:t>
            </a:r>
          </a:p>
          <a:p>
            <a:r>
              <a:rPr lang="sv-SE" sz="1200" dirty="0" smtClean="0">
                <a:latin typeface="Arial" panose="020B0604020202020204" pitchFamily="34" charset="0"/>
                <a:cs typeface="Arial" panose="020B0604020202020204" pitchFamily="34" charset="0"/>
              </a:rPr>
              <a:t>/PVT CUR</a:t>
            </a:r>
          </a:p>
          <a:p>
            <a:r>
              <a:rPr lang="sv-SE" sz="1200" dirty="0" smtClean="0">
                <a:latin typeface="Arial" panose="020B0604020202020204" pitchFamily="34" charset="0"/>
                <a:cs typeface="Arial" panose="020B0604020202020204" pitchFamily="34" charset="0"/>
              </a:rPr>
              <a:t>/PVT GOT</a:t>
            </a:r>
          </a:p>
          <a:p>
            <a:r>
              <a:rPr lang="sv-SE" sz="1200" dirty="0" smtClean="0">
                <a:latin typeface="Arial" panose="020B0604020202020204" pitchFamily="34" charset="0"/>
                <a:cs typeface="Arial" panose="020B0604020202020204" pitchFamily="34" charset="0"/>
              </a:rPr>
              <a:t>/PVT GSO</a:t>
            </a:r>
          </a:p>
          <a:p>
            <a:r>
              <a:rPr lang="sv-SE" sz="1200" dirty="0" smtClean="0">
                <a:latin typeface="Arial" panose="020B0604020202020204" pitchFamily="34" charset="0"/>
                <a:cs typeface="Arial" panose="020B0604020202020204" pitchFamily="34" charset="0"/>
              </a:rPr>
              <a:t>/PVT LYS</a:t>
            </a:r>
          </a:p>
          <a:p>
            <a:endParaRPr lang="sv-SE" sz="1200"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And assign users to that sub-group. </a:t>
            </a:r>
          </a:p>
          <a:p>
            <a:endParaRPr lang="sv-SE" sz="1200"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For example if a driver is assigned to /PVT/PVT GOT only tests created for PVT GOT will be showed and selectable. </a:t>
            </a:r>
          </a:p>
          <a:p>
            <a:endParaRPr lang="sv-SE" sz="1200"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Also used for default locations and views.  </a:t>
            </a:r>
          </a:p>
          <a:p>
            <a:endParaRPr lang="sv-SE" sz="1200" dirty="0">
              <a:latin typeface="Segoe UI Light" panose="020B0502040204020203" pitchFamily="34" charset="0"/>
            </a:endParaRPr>
          </a:p>
        </p:txBody>
      </p:sp>
    </p:spTree>
    <p:extLst>
      <p:ext uri="{BB962C8B-B14F-4D97-AF65-F5344CB8AC3E}">
        <p14:creationId xmlns:p14="http://schemas.microsoft.com/office/powerpoint/2010/main" val="3840072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5"/>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users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898029"/>
            <a:ext cx="8712968" cy="830997"/>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Add access to users and assign roles / rights</a:t>
            </a:r>
          </a:p>
          <a:p>
            <a:endParaRPr lang="sv-SE" dirty="0" smtClean="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Add VCN id and assign role / rights / and group belonging.</a:t>
            </a:r>
            <a:endParaRPr lang="sv-SE" sz="1200" dirty="0">
              <a:latin typeface="Arial" panose="020B0604020202020204" pitchFamily="34" charset="0"/>
              <a:cs typeface="Arial" panose="020B0604020202020204" pitchFamily="34" charset="0"/>
            </a:endParaRPr>
          </a:p>
        </p:txBody>
      </p:sp>
      <p:sp>
        <p:nvSpPr>
          <p:cNvPr id="5" name="Rectangle 4"/>
          <p:cNvSpPr/>
          <p:nvPr/>
        </p:nvSpPr>
        <p:spPr>
          <a:xfrm>
            <a:off x="251520" y="2219266"/>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VCN id ...</a:t>
            </a:r>
            <a:endParaRPr lang="sv-SE" sz="1200" dirty="0">
              <a:solidFill>
                <a:schemeClr val="tx1">
                  <a:lumMod val="65000"/>
                  <a:lumOff val="35000"/>
                </a:schemeClr>
              </a:solidFill>
              <a:latin typeface="Segoe UI Light" panose="020B0502040204020203" pitchFamily="34" charset="0"/>
            </a:endParaRPr>
          </a:p>
        </p:txBody>
      </p:sp>
      <p:sp>
        <p:nvSpPr>
          <p:cNvPr id="6" name="Rectangle 5"/>
          <p:cNvSpPr/>
          <p:nvPr/>
        </p:nvSpPr>
        <p:spPr>
          <a:xfrm>
            <a:off x="251520" y="2583508"/>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Displayed name ...</a:t>
            </a:r>
            <a:endParaRPr lang="sv-SE" sz="1200" dirty="0">
              <a:solidFill>
                <a:schemeClr val="tx1">
                  <a:lumMod val="65000"/>
                  <a:lumOff val="35000"/>
                </a:schemeClr>
              </a:solidFill>
              <a:latin typeface="Segoe UI Light" panose="020B0502040204020203" pitchFamily="34" charset="0"/>
            </a:endParaRPr>
          </a:p>
        </p:txBody>
      </p:sp>
      <p:grpSp>
        <p:nvGrpSpPr>
          <p:cNvPr id="2" name="Group 1"/>
          <p:cNvGrpSpPr/>
          <p:nvPr/>
        </p:nvGrpSpPr>
        <p:grpSpPr>
          <a:xfrm>
            <a:off x="251520" y="2940040"/>
            <a:ext cx="3385134" cy="299204"/>
            <a:chOff x="1030288" y="2317756"/>
            <a:chExt cx="3385134" cy="249337"/>
          </a:xfrm>
        </p:grpSpPr>
        <p:sp>
          <p:nvSpPr>
            <p:cNvPr id="8" name="Rectangle 7"/>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Role ...</a:t>
              </a:r>
              <a:endParaRPr lang="sv-SE" sz="1200" dirty="0">
                <a:solidFill>
                  <a:schemeClr val="tx1">
                    <a:lumMod val="65000"/>
                    <a:lumOff val="35000"/>
                  </a:schemeClr>
                </a:solidFill>
                <a:latin typeface="Segoe UI Light" panose="020B0502040204020203" pitchFamily="34" charset="0"/>
              </a:endParaRPr>
            </a:p>
          </p:txBody>
        </p:sp>
        <p:sp>
          <p:nvSpPr>
            <p:cNvPr id="9" name="Rectangle 8"/>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0"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251520" y="3304099"/>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Add extra rights ...</a:t>
            </a:r>
            <a:endParaRPr lang="sv-SE" sz="1200" dirty="0">
              <a:solidFill>
                <a:schemeClr val="tx1">
                  <a:lumMod val="65000"/>
                  <a:lumOff val="35000"/>
                </a:schemeClr>
              </a:solidFill>
              <a:latin typeface="Segoe UI Light" panose="020B0502040204020203" pitchFamily="34" charset="0"/>
            </a:endParaRPr>
          </a:p>
        </p:txBody>
      </p:sp>
      <p:sp>
        <p:nvSpPr>
          <p:cNvPr id="12" name="Rectangle 11"/>
          <p:cNvSpPr/>
          <p:nvPr/>
        </p:nvSpPr>
        <p:spPr>
          <a:xfrm>
            <a:off x="3412048" y="3304099"/>
            <a:ext cx="224606"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3"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6646" y="3351320"/>
            <a:ext cx="183687" cy="2204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51520" y="3676800"/>
            <a:ext cx="3385134" cy="299204"/>
            <a:chOff x="1030288" y="2317756"/>
            <a:chExt cx="3385134" cy="249337"/>
          </a:xfrm>
        </p:grpSpPr>
        <p:sp>
          <p:nvSpPr>
            <p:cNvPr id="16" name="Rectangle 15"/>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Group ...</a:t>
              </a:r>
              <a:endParaRPr lang="sv-SE" sz="1200" dirty="0">
                <a:solidFill>
                  <a:schemeClr val="tx1">
                    <a:lumMod val="65000"/>
                    <a:lumOff val="35000"/>
                  </a:schemeClr>
                </a:solidFill>
                <a:latin typeface="Segoe UI Light" panose="020B0502040204020203" pitchFamily="34" charset="0"/>
              </a:endParaRPr>
            </a:p>
          </p:txBody>
        </p:sp>
        <p:sp>
          <p:nvSpPr>
            <p:cNvPr id="17" name="Rectangle 16"/>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8"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ectangle 18"/>
          <p:cNvSpPr/>
          <p:nvPr/>
        </p:nvSpPr>
        <p:spPr>
          <a:xfrm>
            <a:off x="251521" y="4030624"/>
            <a:ext cx="1692567" cy="299204"/>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5" name="TextBox 24"/>
          <p:cNvSpPr txBox="1"/>
          <p:nvPr/>
        </p:nvSpPr>
        <p:spPr>
          <a:xfrm>
            <a:off x="251520" y="5070783"/>
            <a:ext cx="8424936" cy="276999"/>
          </a:xfrm>
          <a:prstGeom prst="rect">
            <a:avLst/>
          </a:prstGeom>
          <a:noFill/>
        </p:spPr>
        <p:txBody>
          <a:bodyPr wrap="square" rtlCol="0">
            <a:spAutoFit/>
          </a:bodyPr>
          <a:lstStyle/>
          <a:p>
            <a:r>
              <a:rPr lang="sv-SE" sz="1200" dirty="0" smtClean="0">
                <a:latin typeface="Arial" panose="020B0604020202020204" pitchFamily="34" charset="0"/>
                <a:cs typeface="Arial" panose="020B0604020202020204" pitchFamily="34" charset="0"/>
              </a:rPr>
              <a:t>T0C1836          Johan Jacobsson          Test leader         PVT GOT          2016-02-22          EDIT / DELETE</a:t>
            </a:r>
            <a:endParaRPr lang="sv-SE" sz="1200" dirty="0"/>
          </a:p>
        </p:txBody>
      </p:sp>
      <p:sp>
        <p:nvSpPr>
          <p:cNvPr id="27" name="TextBox 26"/>
          <p:cNvSpPr txBox="1"/>
          <p:nvPr/>
        </p:nvSpPr>
        <p:spPr>
          <a:xfrm>
            <a:off x="256853" y="4811554"/>
            <a:ext cx="8424936" cy="27699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VCN                 Name                            Role                  Group               Last login</a:t>
            </a:r>
            <a:endParaRPr lang="sv-SE" sz="1200" b="1" dirty="0"/>
          </a:p>
        </p:txBody>
      </p:sp>
      <p:sp>
        <p:nvSpPr>
          <p:cNvPr id="28" name="TextBox 27"/>
          <p:cNvSpPr txBox="1"/>
          <p:nvPr/>
        </p:nvSpPr>
        <p:spPr>
          <a:xfrm>
            <a:off x="251520" y="5343251"/>
            <a:ext cx="8424936" cy="276999"/>
          </a:xfrm>
          <a:prstGeom prst="rect">
            <a:avLst/>
          </a:prstGeom>
          <a:noFill/>
        </p:spPr>
        <p:txBody>
          <a:bodyPr wrap="square" rtlCol="0">
            <a:spAutoFit/>
          </a:bodyPr>
          <a:lstStyle/>
          <a:p>
            <a:r>
              <a:rPr lang="sv-SE" sz="1200" dirty="0" smtClean="0">
                <a:latin typeface="Arial" panose="020B0604020202020204" pitchFamily="34" charset="0"/>
                <a:cs typeface="Arial" panose="020B0604020202020204" pitchFamily="34" charset="0"/>
              </a:rPr>
              <a:t>T0C1836          Johan Jacobsson          Test leader         PVT GOT          2016-02-22          EDIT / DELETE</a:t>
            </a:r>
            <a:endParaRPr lang="sv-SE" sz="1200" dirty="0"/>
          </a:p>
        </p:txBody>
      </p:sp>
      <p:cxnSp>
        <p:nvCxnSpPr>
          <p:cNvPr id="29" name="Straight Connector 28"/>
          <p:cNvCxnSpPr/>
          <p:nvPr/>
        </p:nvCxnSpPr>
        <p:spPr>
          <a:xfrm>
            <a:off x="179512" y="4725144"/>
            <a:ext cx="85689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520" y="5602480"/>
            <a:ext cx="8424936" cy="276999"/>
          </a:xfrm>
          <a:prstGeom prst="rect">
            <a:avLst/>
          </a:prstGeom>
          <a:noFill/>
        </p:spPr>
        <p:txBody>
          <a:bodyPr wrap="square" rtlCol="0">
            <a:spAutoFit/>
          </a:bodyPr>
          <a:lstStyle/>
          <a:p>
            <a:r>
              <a:rPr lang="sv-SE" sz="1200" dirty="0" smtClean="0">
                <a:latin typeface="Arial" panose="020B0604020202020204" pitchFamily="34" charset="0"/>
                <a:cs typeface="Arial" panose="020B0604020202020204" pitchFamily="34" charset="0"/>
              </a:rPr>
              <a:t>T0C1836          Johan Jacobsson          Test leader         PVT GOT          2016-02-22          EDIT / DELETE</a:t>
            </a:r>
            <a:endParaRPr lang="sv-SE" sz="1200" dirty="0"/>
          </a:p>
        </p:txBody>
      </p:sp>
    </p:spTree>
    <p:extLst>
      <p:ext uri="{BB962C8B-B14F-4D97-AF65-F5344CB8AC3E}">
        <p14:creationId xmlns:p14="http://schemas.microsoft.com/office/powerpoint/2010/main" val="2749143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5"/>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roles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898029"/>
            <a:ext cx="8712968" cy="646331"/>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roles with different rights</a:t>
            </a: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1527990"/>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Role name ...</a:t>
            </a:r>
            <a:endParaRPr lang="sv-SE" sz="1200" dirty="0">
              <a:solidFill>
                <a:schemeClr val="tx1">
                  <a:lumMod val="65000"/>
                  <a:lumOff val="35000"/>
                </a:schemeClr>
              </a:solidFill>
              <a:latin typeface="Segoe UI Light" panose="020B0502040204020203" pitchFamily="34" charset="0"/>
            </a:endParaRPr>
          </a:p>
        </p:txBody>
      </p:sp>
      <p:grpSp>
        <p:nvGrpSpPr>
          <p:cNvPr id="15" name="Group 14"/>
          <p:cNvGrpSpPr/>
          <p:nvPr/>
        </p:nvGrpSpPr>
        <p:grpSpPr>
          <a:xfrm>
            <a:off x="251520" y="1880683"/>
            <a:ext cx="3385134" cy="299204"/>
            <a:chOff x="1030288" y="2317756"/>
            <a:chExt cx="3385134" cy="249337"/>
          </a:xfrm>
        </p:grpSpPr>
        <p:sp>
          <p:nvSpPr>
            <p:cNvPr id="16" name="Rectangle 15"/>
            <p:cNvSpPr/>
            <p:nvPr/>
          </p:nvSpPr>
          <p:spPr>
            <a:xfrm>
              <a:off x="1030288" y="2317756"/>
              <a:ext cx="3385134"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Add right ...</a:t>
              </a:r>
              <a:endParaRPr lang="sv-SE" sz="1200" dirty="0">
                <a:solidFill>
                  <a:schemeClr val="tx1">
                    <a:lumMod val="65000"/>
                    <a:lumOff val="35000"/>
                  </a:schemeClr>
                </a:solidFill>
                <a:latin typeface="Segoe UI Light" panose="020B0502040204020203" pitchFamily="34" charset="0"/>
              </a:endParaRPr>
            </a:p>
          </p:txBody>
        </p:sp>
        <p:sp>
          <p:nvSpPr>
            <p:cNvPr id="17" name="Rectangle 16"/>
            <p:cNvSpPr/>
            <p:nvPr/>
          </p:nvSpPr>
          <p:spPr>
            <a:xfrm>
              <a:off x="4190816" y="2317756"/>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8" name="Picture 6" descr="\\Vcn.ds.volvo.net\cli-hm\hm0114\A022595\My Documents\Icons\PNG\16px\324-circle-down.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3" y="2357107"/>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ectangle 18"/>
          <p:cNvSpPr/>
          <p:nvPr/>
        </p:nvSpPr>
        <p:spPr>
          <a:xfrm>
            <a:off x="251519" y="2230696"/>
            <a:ext cx="1692567" cy="299204"/>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1" y="2824133"/>
            <a:ext cx="2592289" cy="1569660"/>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TEST LEADER</a:t>
            </a:r>
          </a:p>
          <a:p>
            <a:pPr marL="171450" indent="-171450">
              <a:buFontTx/>
              <a:buChar char="-"/>
            </a:pPr>
            <a:r>
              <a:rPr lang="sv-SE" sz="1200" dirty="0" smtClean="0">
                <a:latin typeface="Arial" panose="020B0604020202020204" pitchFamily="34" charset="0"/>
                <a:cs typeface="Arial" panose="020B0604020202020204" pitchFamily="34" charset="0"/>
              </a:rPr>
              <a:t>Test Manager access</a:t>
            </a:r>
          </a:p>
          <a:p>
            <a:pPr marL="171450" indent="-171450">
              <a:buFontTx/>
              <a:buChar char="-"/>
            </a:pPr>
            <a:r>
              <a:rPr lang="sv-SE" sz="1200" dirty="0" smtClean="0">
                <a:latin typeface="Arial" panose="020B0604020202020204" pitchFamily="34" charset="0"/>
                <a:cs typeface="Arial" panose="020B0604020202020204" pitchFamily="34" charset="0"/>
              </a:rPr>
              <a:t>Driver Interface access</a:t>
            </a:r>
          </a:p>
          <a:p>
            <a:pPr marL="171450" indent="-171450">
              <a:buFontTx/>
              <a:buChar char="-"/>
            </a:pPr>
            <a:r>
              <a:rPr lang="sv-SE" sz="1200" dirty="0" smtClean="0">
                <a:latin typeface="Arial" panose="020B0604020202020204" pitchFamily="34" charset="0"/>
                <a:cs typeface="Arial" panose="020B0604020202020204" pitchFamily="34" charset="0"/>
              </a:rPr>
              <a:t>Refiner access</a:t>
            </a:r>
          </a:p>
          <a:p>
            <a:pPr marL="171450" indent="-171450">
              <a:buFontTx/>
              <a:buChar char="-"/>
            </a:pPr>
            <a:r>
              <a:rPr lang="sv-SE" sz="1200" dirty="0" smtClean="0">
                <a:latin typeface="Arial" panose="020B0604020202020204" pitchFamily="34" charset="0"/>
                <a:cs typeface="Arial" panose="020B0604020202020204" pitchFamily="34" charset="0"/>
              </a:rPr>
              <a:t>Create sequence</a:t>
            </a:r>
          </a:p>
          <a:p>
            <a:pPr marL="171450" indent="-171450">
              <a:buFontTx/>
              <a:buChar char="-"/>
            </a:pPr>
            <a:r>
              <a:rPr lang="sv-SE" sz="1200" dirty="0">
                <a:latin typeface="Arial" panose="020B0604020202020204" pitchFamily="34" charset="0"/>
                <a:cs typeface="Arial" panose="020B0604020202020204" pitchFamily="34" charset="0"/>
              </a:rPr>
              <a:t>Create / follow / view tests</a:t>
            </a:r>
          </a:p>
          <a:p>
            <a:pPr marL="171450" indent="-171450">
              <a:buFontTx/>
              <a:buChar char="-"/>
            </a:pPr>
            <a:endParaRPr lang="sv-SE" sz="1200" b="1" dirty="0" smtClean="0">
              <a:latin typeface="Arial" panose="020B0604020202020204" pitchFamily="34" charset="0"/>
              <a:cs typeface="Arial" panose="020B0604020202020204" pitchFamily="34" charset="0"/>
            </a:endParaRPr>
          </a:p>
          <a:p>
            <a:endParaRPr lang="sv-SE" sz="1200" b="1" dirty="0"/>
          </a:p>
        </p:txBody>
      </p:sp>
      <p:sp>
        <p:nvSpPr>
          <p:cNvPr id="23" name="TextBox 22"/>
          <p:cNvSpPr txBox="1"/>
          <p:nvPr/>
        </p:nvSpPr>
        <p:spPr>
          <a:xfrm>
            <a:off x="3064794" y="2824134"/>
            <a:ext cx="2592289" cy="830997"/>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DRIVER</a:t>
            </a:r>
          </a:p>
          <a:p>
            <a:pPr marL="171450" indent="-171450">
              <a:buFontTx/>
              <a:buChar char="-"/>
            </a:pPr>
            <a:r>
              <a:rPr lang="sv-SE" sz="1200" dirty="0" smtClean="0">
                <a:latin typeface="Arial" panose="020B0604020202020204" pitchFamily="34" charset="0"/>
                <a:cs typeface="Arial" panose="020B0604020202020204" pitchFamily="34" charset="0"/>
              </a:rPr>
              <a:t>Driver Interface access</a:t>
            </a:r>
            <a:endParaRPr lang="sv-SE" sz="1200" dirty="0">
              <a:latin typeface="Arial" panose="020B0604020202020204" pitchFamily="34" charset="0"/>
              <a:cs typeface="Arial" panose="020B0604020202020204" pitchFamily="34" charset="0"/>
            </a:endParaRPr>
          </a:p>
          <a:p>
            <a:pPr marL="171450" indent="-171450">
              <a:buFontTx/>
              <a:buChar char="-"/>
            </a:pPr>
            <a:endParaRPr lang="sv-SE" sz="1200" b="1" dirty="0" smtClean="0">
              <a:latin typeface="Arial" panose="020B0604020202020204" pitchFamily="34" charset="0"/>
              <a:cs typeface="Arial" panose="020B0604020202020204" pitchFamily="34" charset="0"/>
            </a:endParaRPr>
          </a:p>
          <a:p>
            <a:endParaRPr lang="sv-SE" sz="1200" b="1" dirty="0"/>
          </a:p>
        </p:txBody>
      </p:sp>
    </p:spTree>
    <p:extLst>
      <p:ext uri="{BB962C8B-B14F-4D97-AF65-F5344CB8AC3E}">
        <p14:creationId xmlns:p14="http://schemas.microsoft.com/office/powerpoint/2010/main" val="307422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6"/>
            <a:ext cx="4320480" cy="1015663"/>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ADMIN / Manage structure</a:t>
            </a:r>
          </a:p>
          <a:p>
            <a:endParaRPr lang="sv-SE"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Add / Edit / Delete nodes in tree. The structure where test cases can be connected to leaf nodes....</a:t>
            </a:r>
          </a:p>
        </p:txBody>
      </p:sp>
      <p:sp>
        <p:nvSpPr>
          <p:cNvPr id="2" name="Oval 1"/>
          <p:cNvSpPr/>
          <p:nvPr/>
        </p:nvSpPr>
        <p:spPr>
          <a:xfrm>
            <a:off x="6588571" y="736778"/>
            <a:ext cx="720080" cy="8640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ROOT</a:t>
            </a:r>
            <a:endParaRPr lang="sv-SE" sz="1000" dirty="0">
              <a:solidFill>
                <a:schemeClr val="tx1"/>
              </a:solidFill>
            </a:endParaRPr>
          </a:p>
        </p:txBody>
      </p:sp>
      <p:sp>
        <p:nvSpPr>
          <p:cNvPr id="13" name="Oval 12"/>
          <p:cNvSpPr/>
          <p:nvPr/>
        </p:nvSpPr>
        <p:spPr>
          <a:xfrm>
            <a:off x="5727989" y="1698268"/>
            <a:ext cx="720080" cy="8640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NODE</a:t>
            </a:r>
            <a:endParaRPr lang="sv-SE" sz="1000" dirty="0">
              <a:solidFill>
                <a:schemeClr val="tx1"/>
              </a:solidFill>
            </a:endParaRPr>
          </a:p>
        </p:txBody>
      </p:sp>
      <p:sp>
        <p:nvSpPr>
          <p:cNvPr id="14" name="Oval 13"/>
          <p:cNvSpPr/>
          <p:nvPr/>
        </p:nvSpPr>
        <p:spPr>
          <a:xfrm>
            <a:off x="7490767" y="1698268"/>
            <a:ext cx="720080" cy="8640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NODE</a:t>
            </a:r>
            <a:endParaRPr lang="sv-SE" sz="1000" dirty="0">
              <a:solidFill>
                <a:schemeClr val="tx1"/>
              </a:solidFill>
            </a:endParaRPr>
          </a:p>
        </p:txBody>
      </p:sp>
      <p:cxnSp>
        <p:nvCxnSpPr>
          <p:cNvPr id="6" name="Straight Connector 5"/>
          <p:cNvCxnSpPr>
            <a:stCxn id="2" idx="3"/>
            <a:endCxn id="13" idx="7"/>
          </p:cNvCxnSpPr>
          <p:nvPr/>
        </p:nvCxnSpPr>
        <p:spPr>
          <a:xfrm flipH="1">
            <a:off x="6342616" y="1474332"/>
            <a:ext cx="351408" cy="350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5"/>
            <a:endCxn id="14" idx="1"/>
          </p:cNvCxnSpPr>
          <p:nvPr/>
        </p:nvCxnSpPr>
        <p:spPr>
          <a:xfrm>
            <a:off x="7203198" y="1474332"/>
            <a:ext cx="393022" cy="350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67949" y="2596709"/>
            <a:ext cx="360040" cy="43204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L</a:t>
            </a:r>
            <a:endParaRPr lang="sv-SE" sz="1000" dirty="0">
              <a:solidFill>
                <a:schemeClr val="tx1"/>
              </a:solidFill>
            </a:endParaRPr>
          </a:p>
        </p:txBody>
      </p:sp>
      <p:cxnSp>
        <p:nvCxnSpPr>
          <p:cNvPr id="24" name="Straight Connector 23"/>
          <p:cNvCxnSpPr>
            <a:stCxn id="13" idx="3"/>
            <a:endCxn id="22" idx="7"/>
          </p:cNvCxnSpPr>
          <p:nvPr/>
        </p:nvCxnSpPr>
        <p:spPr>
          <a:xfrm flipH="1">
            <a:off x="5675262" y="2435821"/>
            <a:ext cx="158180" cy="224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908009" y="2817005"/>
            <a:ext cx="360040" cy="43204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solidFill>
                  <a:schemeClr val="tx1"/>
                </a:solidFill>
              </a:rPr>
              <a:t>L</a:t>
            </a:r>
            <a:endParaRPr lang="sv-SE" sz="1000" dirty="0">
              <a:solidFill>
                <a:schemeClr val="tx1"/>
              </a:solidFill>
            </a:endParaRPr>
          </a:p>
        </p:txBody>
      </p:sp>
      <p:cxnSp>
        <p:nvCxnSpPr>
          <p:cNvPr id="29" name="Straight Connector 28"/>
          <p:cNvCxnSpPr>
            <a:stCxn id="13" idx="4"/>
            <a:endCxn id="28" idx="0"/>
          </p:cNvCxnSpPr>
          <p:nvPr/>
        </p:nvCxnSpPr>
        <p:spPr>
          <a:xfrm>
            <a:off x="6088029" y="2562364"/>
            <a:ext cx="0" cy="254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303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5"/>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TEST ADMIN / Manage TAGS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898029"/>
            <a:ext cx="8712968" cy="646331"/>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TAGS</a:t>
            </a: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1527990"/>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TAG name...</a:t>
            </a:r>
            <a:endParaRPr lang="sv-SE" sz="1200" dirty="0">
              <a:solidFill>
                <a:schemeClr val="tx1">
                  <a:lumMod val="65000"/>
                  <a:lumOff val="35000"/>
                </a:schemeClr>
              </a:solidFill>
              <a:latin typeface="Segoe UI Light" panose="020B0502040204020203" pitchFamily="34" charset="0"/>
            </a:endParaRPr>
          </a:p>
        </p:txBody>
      </p:sp>
      <p:sp>
        <p:nvSpPr>
          <p:cNvPr id="16" name="Rectangle 15"/>
          <p:cNvSpPr/>
          <p:nvPr/>
        </p:nvSpPr>
        <p:spPr>
          <a:xfrm>
            <a:off x="251520" y="1880683"/>
            <a:ext cx="3385134" cy="511403"/>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Description ...</a:t>
            </a:r>
            <a:endParaRPr lang="sv-SE" sz="1200" dirty="0">
              <a:solidFill>
                <a:schemeClr val="tx1">
                  <a:lumMod val="65000"/>
                  <a:lumOff val="35000"/>
                </a:schemeClr>
              </a:solidFill>
              <a:latin typeface="Segoe UI Light" panose="020B0502040204020203" pitchFamily="34" charset="0"/>
            </a:endParaRPr>
          </a:p>
        </p:txBody>
      </p:sp>
      <p:sp>
        <p:nvSpPr>
          <p:cNvPr id="19" name="Rectangle 18"/>
          <p:cNvSpPr/>
          <p:nvPr/>
        </p:nvSpPr>
        <p:spPr>
          <a:xfrm>
            <a:off x="251519" y="2478495"/>
            <a:ext cx="1692567" cy="299204"/>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3100781"/>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TAG		Description</a:t>
            </a:r>
          </a:p>
          <a:p>
            <a:r>
              <a:rPr lang="sv-SE" sz="1200" dirty="0" smtClean="0">
                <a:latin typeface="Arial" panose="020B0604020202020204" pitchFamily="34" charset="0"/>
                <a:cs typeface="Arial" panose="020B0604020202020204" pitchFamily="34" charset="0"/>
              </a:rPr>
              <a:t>DRIVING                            Vehicle in motion                                          </a:t>
            </a:r>
          </a:p>
          <a:p>
            <a:r>
              <a:rPr lang="sv-SE" sz="1200" dirty="0" smtClean="0">
                <a:latin typeface="Arial" panose="020B0604020202020204" pitchFamily="34" charset="0"/>
                <a:cs typeface="Arial" panose="020B0604020202020204" pitchFamily="34" charset="0"/>
              </a:rPr>
              <a:t>VM PARKED                      Vehicle mode Parked                                   </a:t>
            </a:r>
          </a:p>
          <a:p>
            <a:r>
              <a:rPr lang="sv-SE" sz="1200" dirty="0" smtClean="0">
                <a:latin typeface="Arial" panose="020B0604020202020204" pitchFamily="34" charset="0"/>
                <a:cs typeface="Arial" panose="020B0604020202020204" pitchFamily="34" charset="0"/>
              </a:rPr>
              <a:t>VM RUNNING	Vehicle mode Running</a:t>
            </a:r>
            <a:endParaRPr lang="sv-SE" sz="1200" b="1" dirty="0" smtClean="0"/>
          </a:p>
          <a:p>
            <a:r>
              <a:rPr lang="sv-SE" sz="1200" dirty="0" smtClean="0">
                <a:latin typeface="Arial" panose="020B0604020202020204" pitchFamily="34" charset="0"/>
                <a:cs typeface="Arial" panose="020B0604020202020204" pitchFamily="34" charset="0"/>
              </a:rPr>
              <a:t>HILLY		Hilly terrain</a:t>
            </a:r>
          </a:p>
          <a:p>
            <a:r>
              <a:rPr lang="sv-SE" sz="1200" dirty="0" smtClean="0">
                <a:latin typeface="Arial" panose="020B0604020202020204" pitchFamily="34" charset="0"/>
                <a:cs typeface="Arial" panose="020B0604020202020204" pitchFamily="34" charset="0"/>
              </a:rPr>
              <a:t>STANDSTILL		Vehicle standing still, parked</a:t>
            </a:r>
          </a:p>
        </p:txBody>
      </p:sp>
      <p:sp>
        <p:nvSpPr>
          <p:cNvPr id="12" name="TextBox 11"/>
          <p:cNvSpPr txBox="1"/>
          <p:nvPr/>
        </p:nvSpPr>
        <p:spPr>
          <a:xfrm>
            <a:off x="4687069" y="3100780"/>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endParaRPr lang="sv-SE"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759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5"/>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TEST ADMIN / Manage TOOLS</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898029"/>
            <a:ext cx="8712968" cy="1107996"/>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TOOLS needed in test cases etc.</a:t>
            </a:r>
          </a:p>
          <a:p>
            <a:endParaRPr lang="sv-SE"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Something more, serial / id numbers? General to track equipment and tools?</a:t>
            </a: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2489644"/>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TOOL name...</a:t>
            </a:r>
            <a:endParaRPr lang="sv-SE" sz="1200" dirty="0">
              <a:solidFill>
                <a:schemeClr val="tx1">
                  <a:lumMod val="65000"/>
                  <a:lumOff val="35000"/>
                </a:schemeClr>
              </a:solidFill>
              <a:latin typeface="Segoe UI Light" panose="020B0502040204020203" pitchFamily="34" charset="0"/>
            </a:endParaRPr>
          </a:p>
        </p:txBody>
      </p:sp>
      <p:sp>
        <p:nvSpPr>
          <p:cNvPr id="16" name="Rectangle 15"/>
          <p:cNvSpPr/>
          <p:nvPr/>
        </p:nvSpPr>
        <p:spPr>
          <a:xfrm>
            <a:off x="251520" y="2842337"/>
            <a:ext cx="3385134" cy="511403"/>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Description ...</a:t>
            </a:r>
            <a:endParaRPr lang="sv-SE" sz="1200" dirty="0">
              <a:solidFill>
                <a:schemeClr val="tx1">
                  <a:lumMod val="65000"/>
                  <a:lumOff val="35000"/>
                </a:schemeClr>
              </a:solidFill>
              <a:latin typeface="Segoe UI Light" panose="020B0502040204020203" pitchFamily="34" charset="0"/>
            </a:endParaRPr>
          </a:p>
        </p:txBody>
      </p:sp>
      <p:sp>
        <p:nvSpPr>
          <p:cNvPr id="19" name="Rectangle 18"/>
          <p:cNvSpPr/>
          <p:nvPr/>
        </p:nvSpPr>
        <p:spPr>
          <a:xfrm>
            <a:off x="251519" y="3440150"/>
            <a:ext cx="1692567" cy="299204"/>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4062436"/>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TOOL		Description</a:t>
            </a:r>
          </a:p>
          <a:p>
            <a:r>
              <a:rPr lang="sv-SE" sz="1200" dirty="0" smtClean="0">
                <a:latin typeface="Arial" panose="020B0604020202020204" pitchFamily="34" charset="0"/>
                <a:cs typeface="Arial" panose="020B0604020202020204" pitchFamily="34" charset="0"/>
              </a:rPr>
              <a:t>Voltmeter                            Voltmeter</a:t>
            </a:r>
          </a:p>
          <a:p>
            <a:r>
              <a:rPr lang="sv-SE" sz="1200" dirty="0" smtClean="0">
                <a:latin typeface="Arial" panose="020B0604020202020204" pitchFamily="34" charset="0"/>
                <a:cs typeface="Arial" panose="020B0604020202020204" pitchFamily="34" charset="0"/>
              </a:rPr>
              <a:t>WIF Brake out	Water in fuel brake out harness</a:t>
            </a:r>
          </a:p>
          <a:p>
            <a:r>
              <a:rPr lang="sv-SE" sz="1200" dirty="0" smtClean="0">
                <a:latin typeface="Arial" panose="020B0604020202020204" pitchFamily="34" charset="0"/>
                <a:cs typeface="Arial" panose="020B0604020202020204" pitchFamily="34" charset="0"/>
              </a:rPr>
              <a:t>USB with music	USB stick with mp3/mp4/wma</a:t>
            </a:r>
            <a:endParaRPr lang="sv-SE" sz="1200" b="1" dirty="0" smtClean="0"/>
          </a:p>
          <a:p>
            <a:r>
              <a:rPr lang="sv-SE" sz="1200" dirty="0" smtClean="0">
                <a:latin typeface="Arial" panose="020B0604020202020204" pitchFamily="34" charset="0"/>
                <a:cs typeface="Arial" panose="020B0604020202020204" pitchFamily="34" charset="0"/>
              </a:rPr>
              <a:t>Android phone	Phone with android</a:t>
            </a:r>
          </a:p>
          <a:p>
            <a:r>
              <a:rPr lang="sv-SE" sz="1200" dirty="0" smtClean="0">
                <a:latin typeface="Arial" panose="020B0604020202020204" pitchFamily="34" charset="0"/>
                <a:cs typeface="Arial" panose="020B0604020202020204" pitchFamily="34" charset="0"/>
              </a:rPr>
              <a:t>Dummy key		Key that’s dumb</a:t>
            </a:r>
          </a:p>
        </p:txBody>
      </p:sp>
      <p:sp>
        <p:nvSpPr>
          <p:cNvPr id="12" name="TextBox 11"/>
          <p:cNvSpPr txBox="1"/>
          <p:nvPr/>
        </p:nvSpPr>
        <p:spPr>
          <a:xfrm>
            <a:off x="4687069" y="4062435"/>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endParaRPr lang="sv-SE"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138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5435"/>
            <a:ext cx="4320480" cy="369332"/>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TEST ADMIN / Acronym translation</a:t>
            </a:r>
            <a:endParaRPr lang="sv-SE" dirty="0">
              <a:latin typeface="Arial" panose="020B0604020202020204" pitchFamily="34" charset="0"/>
              <a:cs typeface="Arial" panose="020B0604020202020204" pitchFamily="34" charset="0"/>
            </a:endParaRPr>
          </a:p>
        </p:txBody>
      </p:sp>
      <p:sp>
        <p:nvSpPr>
          <p:cNvPr id="31" name="TextBox 30"/>
          <p:cNvSpPr txBox="1"/>
          <p:nvPr/>
        </p:nvSpPr>
        <p:spPr>
          <a:xfrm>
            <a:off x="179512" y="898029"/>
            <a:ext cx="8712968" cy="1107996"/>
          </a:xfrm>
          <a:prstGeom prst="rect">
            <a:avLst/>
          </a:prstGeom>
          <a:noFill/>
        </p:spPr>
        <p:txBody>
          <a:bodyPr wrap="square" rtlCol="0">
            <a:spAutoFit/>
          </a:bodyPr>
          <a:lstStyle/>
          <a:p>
            <a:r>
              <a:rPr lang="sv-SE" dirty="0" smtClean="0">
                <a:latin typeface="Arial" panose="020B0604020202020204" pitchFamily="34" charset="0"/>
                <a:cs typeface="Arial" panose="020B0604020202020204" pitchFamily="34" charset="0"/>
              </a:rPr>
              <a:t>Create acronym translations</a:t>
            </a:r>
          </a:p>
          <a:p>
            <a:r>
              <a:rPr lang="sv-SE" sz="1200" dirty="0" smtClean="0">
                <a:latin typeface="Arial" panose="020B0604020202020204" pitchFamily="34" charset="0"/>
                <a:cs typeface="Arial" panose="020B0604020202020204" pitchFamily="34" charset="0"/>
              </a:rPr>
              <a:t>If you use an acronym in a test case there will be an explanation below. Possible to get this from another DB?</a:t>
            </a:r>
            <a:endParaRPr lang="sv-SE" sz="1100" dirty="0" smtClean="0">
              <a:latin typeface="Arial" panose="020B0604020202020204" pitchFamily="34" charset="0"/>
              <a:cs typeface="Arial" panose="020B0604020202020204" pitchFamily="34" charset="0"/>
            </a:endParaRPr>
          </a:p>
          <a:p>
            <a:endParaRPr lang="sv-SE" dirty="0" smtClean="0">
              <a:latin typeface="Arial" panose="020B0604020202020204" pitchFamily="34" charset="0"/>
              <a:cs typeface="Arial" panose="020B0604020202020204" pitchFamily="34" charset="0"/>
            </a:endParaRPr>
          </a:p>
          <a:p>
            <a:endParaRPr lang="sv-SE" dirty="0" smtClean="0">
              <a:latin typeface="Arial" panose="020B0604020202020204" pitchFamily="34" charset="0"/>
              <a:cs typeface="Arial" panose="020B0604020202020204" pitchFamily="34" charset="0"/>
            </a:endParaRPr>
          </a:p>
        </p:txBody>
      </p:sp>
      <p:sp>
        <p:nvSpPr>
          <p:cNvPr id="5" name="Rectangle 4"/>
          <p:cNvSpPr/>
          <p:nvPr/>
        </p:nvSpPr>
        <p:spPr>
          <a:xfrm>
            <a:off x="251520" y="1833652"/>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Acronym...</a:t>
            </a:r>
            <a:endParaRPr lang="sv-SE" sz="1200" dirty="0">
              <a:solidFill>
                <a:schemeClr val="tx1">
                  <a:lumMod val="65000"/>
                  <a:lumOff val="35000"/>
                </a:schemeClr>
              </a:solidFill>
              <a:latin typeface="Segoe UI Light" panose="020B0502040204020203" pitchFamily="34" charset="0"/>
            </a:endParaRPr>
          </a:p>
        </p:txBody>
      </p:sp>
      <p:sp>
        <p:nvSpPr>
          <p:cNvPr id="19" name="Rectangle 18"/>
          <p:cNvSpPr/>
          <p:nvPr/>
        </p:nvSpPr>
        <p:spPr>
          <a:xfrm>
            <a:off x="251519" y="2595502"/>
            <a:ext cx="1692567" cy="299204"/>
          </a:xfrm>
          <a:prstGeom prst="rect">
            <a:avLst/>
          </a:prstGeom>
          <a:solidFill>
            <a:schemeClr val="accent3">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solidFill>
                  <a:schemeClr val="tx1">
                    <a:lumMod val="65000"/>
                    <a:lumOff val="35000"/>
                  </a:schemeClr>
                </a:solidFill>
                <a:latin typeface="Segoe UI Light" panose="020B0502040204020203" pitchFamily="34" charset="0"/>
              </a:rPr>
              <a:t>ADD</a:t>
            </a:r>
            <a:endParaRPr lang="sv-SE" sz="1200" dirty="0">
              <a:solidFill>
                <a:schemeClr val="tx1">
                  <a:lumMod val="65000"/>
                  <a:lumOff val="35000"/>
                </a:schemeClr>
              </a:solidFill>
              <a:latin typeface="Segoe UI Light" panose="020B0502040204020203" pitchFamily="34" charset="0"/>
            </a:endParaRPr>
          </a:p>
        </p:txBody>
      </p:sp>
      <p:sp>
        <p:nvSpPr>
          <p:cNvPr id="27" name="TextBox 26"/>
          <p:cNvSpPr txBox="1"/>
          <p:nvPr/>
        </p:nvSpPr>
        <p:spPr>
          <a:xfrm>
            <a:off x="251520" y="3100781"/>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Acronym		Description</a:t>
            </a:r>
          </a:p>
          <a:p>
            <a:r>
              <a:rPr lang="sv-SE" sz="1200" dirty="0" smtClean="0">
                <a:latin typeface="Arial" panose="020B0604020202020204" pitchFamily="34" charset="0"/>
                <a:cs typeface="Arial" panose="020B0604020202020204" pitchFamily="34" charset="0"/>
              </a:rPr>
              <a:t>ACC                                   Adaptive Cruise Control</a:t>
            </a:r>
          </a:p>
          <a:p>
            <a:r>
              <a:rPr lang="sv-SE" sz="1200" dirty="0" smtClean="0">
                <a:latin typeface="Arial" panose="020B0604020202020204" pitchFamily="34" charset="0"/>
                <a:cs typeface="Arial" panose="020B0604020202020204" pitchFamily="34" charset="0"/>
              </a:rPr>
              <a:t>CC	                     Cruise Control</a:t>
            </a:r>
          </a:p>
          <a:p>
            <a:r>
              <a:rPr lang="sv-SE" sz="1200" dirty="0" smtClean="0">
                <a:latin typeface="Arial" panose="020B0604020202020204" pitchFamily="34" charset="0"/>
                <a:cs typeface="Arial" panose="020B0604020202020204" pitchFamily="34" charset="0"/>
              </a:rPr>
              <a:t>FCW	                     Forward Collision Warning</a:t>
            </a:r>
            <a:endParaRPr lang="sv-SE" sz="1200" b="1" dirty="0" smtClean="0"/>
          </a:p>
          <a:p>
            <a:r>
              <a:rPr lang="sv-SE" sz="1200" dirty="0" smtClean="0">
                <a:latin typeface="Arial" panose="020B0604020202020204" pitchFamily="34" charset="0"/>
                <a:cs typeface="Arial" panose="020B0604020202020204" pitchFamily="34" charset="0"/>
              </a:rPr>
              <a:t>LCS	                     Lane Change Support</a:t>
            </a:r>
          </a:p>
          <a:p>
            <a:r>
              <a:rPr lang="sv-SE" sz="1200" dirty="0" smtClean="0">
                <a:latin typeface="Arial" panose="020B0604020202020204" pitchFamily="34" charset="0"/>
                <a:cs typeface="Arial" panose="020B0604020202020204" pitchFamily="34" charset="0"/>
              </a:rPr>
              <a:t>WTF		What The Fuck</a:t>
            </a:r>
          </a:p>
        </p:txBody>
      </p:sp>
      <p:sp>
        <p:nvSpPr>
          <p:cNvPr id="12" name="TextBox 11"/>
          <p:cNvSpPr txBox="1"/>
          <p:nvPr/>
        </p:nvSpPr>
        <p:spPr>
          <a:xfrm>
            <a:off x="4687069" y="3100780"/>
            <a:ext cx="4392488" cy="1200329"/>
          </a:xfrm>
          <a:prstGeom prst="rect">
            <a:avLst/>
          </a:prstGeom>
          <a:noFill/>
        </p:spPr>
        <p:txBody>
          <a:bodyPr wrap="square" rtlCol="0">
            <a:spAutoFit/>
          </a:bodyPr>
          <a:lstStyle/>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p>
          <a:p>
            <a:r>
              <a:rPr lang="sv-SE" sz="1200" b="1" dirty="0" smtClean="0">
                <a:latin typeface="Arial" panose="020B0604020202020204" pitchFamily="34" charset="0"/>
                <a:cs typeface="Arial" panose="020B0604020202020204" pitchFamily="34" charset="0"/>
              </a:rPr>
              <a:t>EDIT / DELETE</a:t>
            </a:r>
            <a:br>
              <a:rPr lang="sv-SE" sz="1200" b="1" dirty="0" smtClean="0">
                <a:latin typeface="Arial" panose="020B0604020202020204" pitchFamily="34" charset="0"/>
                <a:cs typeface="Arial" panose="020B0604020202020204" pitchFamily="34" charset="0"/>
              </a:rPr>
            </a:br>
            <a:r>
              <a:rPr lang="sv-SE" sz="1200" b="1" dirty="0" smtClean="0">
                <a:latin typeface="Arial" panose="020B0604020202020204" pitchFamily="34" charset="0"/>
                <a:cs typeface="Arial" panose="020B0604020202020204" pitchFamily="34" charset="0"/>
              </a:rPr>
              <a:t>EDIT / DELETE</a:t>
            </a:r>
            <a:endParaRPr lang="sv-SE" sz="1200" dirty="0" smtClean="0">
              <a:latin typeface="Arial" panose="020B0604020202020204" pitchFamily="34" charset="0"/>
              <a:cs typeface="Arial" panose="020B0604020202020204" pitchFamily="34" charset="0"/>
            </a:endParaRPr>
          </a:p>
        </p:txBody>
      </p:sp>
      <p:sp>
        <p:nvSpPr>
          <p:cNvPr id="9" name="Rectangle 8"/>
          <p:cNvSpPr/>
          <p:nvPr/>
        </p:nvSpPr>
        <p:spPr>
          <a:xfrm>
            <a:off x="251520" y="2188994"/>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Word / phrase...</a:t>
            </a:r>
            <a:endParaRPr lang="sv-SE" sz="1200" dirty="0">
              <a:solidFill>
                <a:schemeClr val="tx1">
                  <a:lumMod val="65000"/>
                  <a:lumOff val="35000"/>
                </a:schemeClr>
              </a:solidFill>
              <a:latin typeface="Segoe UI Light" panose="020B0502040204020203" pitchFamily="34" charset="0"/>
            </a:endParaRPr>
          </a:p>
        </p:txBody>
      </p:sp>
      <p:sp>
        <p:nvSpPr>
          <p:cNvPr id="10" name="TextBox 9"/>
          <p:cNvSpPr txBox="1"/>
          <p:nvPr/>
        </p:nvSpPr>
        <p:spPr>
          <a:xfrm>
            <a:off x="294581" y="5159669"/>
            <a:ext cx="4392488" cy="1169551"/>
          </a:xfrm>
          <a:prstGeom prst="rect">
            <a:avLst/>
          </a:prstGeom>
          <a:noFill/>
          <a:ln w="28575">
            <a:solidFill>
              <a:schemeClr val="tx1"/>
            </a:solidFill>
            <a:prstDash val="sysDash"/>
          </a:ln>
        </p:spPr>
        <p:txBody>
          <a:bodyPr wrap="square" rtlCol="0">
            <a:spAutoFit/>
          </a:bodyPr>
          <a:lstStyle/>
          <a:p>
            <a:r>
              <a:rPr lang="sv-SE" sz="1200" b="1" dirty="0" smtClean="0">
                <a:latin typeface="Arial" panose="020B0604020202020204" pitchFamily="34" charset="0"/>
                <a:cs typeface="Arial" panose="020B0604020202020204" pitchFamily="34" charset="0"/>
              </a:rPr>
              <a:t>Example test case viewed to driver:</a:t>
            </a:r>
          </a:p>
          <a:p>
            <a:endParaRPr lang="sv-SE" sz="1200" b="1" dirty="0" smtClean="0">
              <a:latin typeface="Arial" panose="020B0604020202020204" pitchFamily="34" charset="0"/>
              <a:cs typeface="Arial" panose="020B0604020202020204" pitchFamily="34" charset="0"/>
            </a:endParaRPr>
          </a:p>
          <a:p>
            <a:r>
              <a:rPr lang="sv-SE" sz="1200" b="1" dirty="0" smtClean="0">
                <a:latin typeface="Arial" panose="020B0604020202020204" pitchFamily="34" charset="0"/>
                <a:cs typeface="Arial" panose="020B0604020202020204" pitchFamily="34" charset="0"/>
              </a:rPr>
              <a:t>Description:</a:t>
            </a:r>
            <a:endParaRPr lang="sv-SE" sz="1200" b="1" dirty="0">
              <a:latin typeface="Arial" panose="020B0604020202020204" pitchFamily="34" charset="0"/>
              <a:cs typeface="Arial" panose="020B0604020202020204" pitchFamily="34" charset="0"/>
            </a:endParaRPr>
          </a:p>
          <a:p>
            <a:r>
              <a:rPr lang="sv-SE" sz="1200" dirty="0" smtClean="0">
                <a:latin typeface="Arial" panose="020B0604020202020204" pitchFamily="34" charset="0"/>
                <a:cs typeface="Arial" panose="020B0604020202020204" pitchFamily="34" charset="0"/>
              </a:rPr>
              <a:t>Activate ACC and change distance to target. </a:t>
            </a:r>
          </a:p>
          <a:p>
            <a:endParaRPr lang="sv-SE" sz="1200" dirty="0">
              <a:latin typeface="Arial" panose="020B0604020202020204" pitchFamily="34" charset="0"/>
              <a:cs typeface="Arial" panose="020B0604020202020204" pitchFamily="34" charset="0"/>
            </a:endParaRPr>
          </a:p>
          <a:p>
            <a:r>
              <a:rPr lang="sv-SE" sz="1000" i="1" dirty="0" smtClean="0">
                <a:solidFill>
                  <a:schemeClr val="tx1">
                    <a:lumMod val="50000"/>
                    <a:lumOff val="50000"/>
                  </a:schemeClr>
                </a:solidFill>
                <a:latin typeface="Arial" panose="020B0604020202020204" pitchFamily="34" charset="0"/>
                <a:cs typeface="Arial" panose="020B0604020202020204" pitchFamily="34" charset="0"/>
              </a:rPr>
              <a:t>* ACC = Adaptive Cruise Control</a:t>
            </a:r>
          </a:p>
        </p:txBody>
      </p:sp>
    </p:spTree>
    <p:extLst>
      <p:ext uri="{BB962C8B-B14F-4D97-AF65-F5344CB8AC3E}">
        <p14:creationId xmlns:p14="http://schemas.microsoft.com/office/powerpoint/2010/main" val="3534837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1" y="468154"/>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TEST MANAGER					           </a:t>
            </a:r>
            <a:r>
              <a:rPr lang="sv-SE" sz="1200" dirty="0" smtClean="0">
                <a:latin typeface="Segoe UI Light" panose="020B0502040204020203" pitchFamily="34" charset="0"/>
              </a:rPr>
              <a:t>Editor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99592" y="468154"/>
            <a:ext cx="4752528" cy="6244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sv-SE" sz="1600" dirty="0" smtClean="0">
                <a:solidFill>
                  <a:schemeClr val="tx1"/>
                </a:solidFill>
              </a:rPr>
              <a:t>List </a:t>
            </a:r>
            <a:r>
              <a:rPr lang="sv-SE" sz="1600" dirty="0">
                <a:solidFill>
                  <a:schemeClr val="tx1"/>
                </a:solidFill>
              </a:rPr>
              <a:t>av all NOK from ALL sites in the lates 14 </a:t>
            </a:r>
            <a:r>
              <a:rPr lang="sv-SE" sz="1600" dirty="0" smtClean="0">
                <a:solidFill>
                  <a:schemeClr val="tx1"/>
                </a:solidFill>
              </a:rPr>
              <a:t>days</a:t>
            </a:r>
          </a:p>
          <a:p>
            <a:pPr marL="285750" indent="-285750">
              <a:buFont typeface="Arial" charset="0"/>
              <a:buChar char="•"/>
            </a:pPr>
            <a:r>
              <a:rPr lang="sv-SE" sz="1600" dirty="0" smtClean="0">
                <a:solidFill>
                  <a:schemeClr val="tx1"/>
                </a:solidFill>
              </a:rPr>
              <a:t>Status (graph) on FH-XXXX</a:t>
            </a:r>
          </a:p>
          <a:p>
            <a:pPr marL="285750" indent="-285750">
              <a:buFont typeface="Arial" charset="0"/>
              <a:buChar char="•"/>
            </a:pPr>
            <a:r>
              <a:rPr lang="sv-SE" sz="1600" dirty="0" smtClean="0">
                <a:solidFill>
                  <a:schemeClr val="tx1"/>
                </a:solidFill>
              </a:rPr>
              <a:t>Test case change log</a:t>
            </a:r>
          </a:p>
          <a:p>
            <a:pPr marL="285750" indent="-285750">
              <a:buFont typeface="Arial" charset="0"/>
              <a:buChar char="•"/>
            </a:pPr>
            <a:r>
              <a:rPr lang="sv-SE" sz="1600" dirty="0" smtClean="0">
                <a:solidFill>
                  <a:schemeClr val="tx1"/>
                </a:solidFill>
              </a:rPr>
              <a:t>etc </a:t>
            </a:r>
          </a:p>
          <a:p>
            <a:pPr marL="285750" indent="-285750">
              <a:buFont typeface="Arial" charset="0"/>
              <a:buChar char="•"/>
            </a:pPr>
            <a:endParaRPr lang="sv-SE" sz="1600" dirty="0" smtClean="0">
              <a:solidFill>
                <a:schemeClr val="tx1"/>
              </a:solidFill>
            </a:endParaRPr>
          </a:p>
          <a:p>
            <a:pPr marL="285750" indent="-285750" algn="ctr">
              <a:buFont typeface="Arial" charset="0"/>
              <a:buChar char="•"/>
            </a:pPr>
            <a:endParaRPr lang="sv-SE" sz="1600" dirty="0">
              <a:solidFill>
                <a:schemeClr val="tx1"/>
              </a:solidFill>
            </a:endParaRPr>
          </a:p>
        </p:txBody>
      </p:sp>
      <p:sp>
        <p:nvSpPr>
          <p:cNvPr id="16" name="Rectangle 15"/>
          <p:cNvSpPr/>
          <p:nvPr/>
        </p:nvSpPr>
        <p:spPr>
          <a:xfrm>
            <a:off x="5784261" y="3632133"/>
            <a:ext cx="3240360" cy="660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smtClean="0">
                <a:solidFill>
                  <a:schemeClr val="tx1">
                    <a:lumMod val="50000"/>
                    <a:lumOff val="50000"/>
                  </a:schemeClr>
                </a:solidFill>
                <a:latin typeface="Segoe UI Light" panose="020B0502040204020203" pitchFamily="34" charset="0"/>
              </a:rPr>
              <a:t>ADD ANOTHER FAVORITE VIEW</a:t>
            </a:r>
            <a:endParaRPr lang="sv-SE" sz="1100" dirty="0">
              <a:solidFill>
                <a:schemeClr val="tx1">
                  <a:lumMod val="50000"/>
                  <a:lumOff val="50000"/>
                </a:schemeClr>
              </a:solidFill>
              <a:latin typeface="Segoe UI Light" panose="020B0502040204020203" pitchFamily="34" charset="0"/>
            </a:endParaRPr>
          </a:p>
        </p:txBody>
      </p:sp>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27106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136025"/>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99695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sp>
        <p:nvSpPr>
          <p:cNvPr id="21" name="TextBox 20"/>
          <p:cNvSpPr txBox="1"/>
          <p:nvPr/>
        </p:nvSpPr>
        <p:spPr>
          <a:xfrm>
            <a:off x="0" y="1640182"/>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CREATOR</a:t>
            </a:r>
            <a:endParaRPr lang="sv-SE" sz="900" dirty="0">
              <a:solidFill>
                <a:schemeClr val="accent5"/>
              </a:solidFill>
              <a:latin typeface="Segoe UI Light" panose="020B0502040204020203" pitchFamily="34" charset="0"/>
            </a:endParaRPr>
          </a:p>
        </p:txBody>
      </p:sp>
      <p:sp>
        <p:nvSpPr>
          <p:cNvPr id="22" name="TextBox 21"/>
          <p:cNvSpPr txBox="1"/>
          <p:nvPr/>
        </p:nvSpPr>
        <p:spPr>
          <a:xfrm>
            <a:off x="-1" y="2501785"/>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3429000"/>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CASE MANAGER</a:t>
            </a:r>
            <a:endParaRPr lang="sv-SE" sz="900" dirty="0">
              <a:solidFill>
                <a:schemeClr val="accent5"/>
              </a:solidFill>
              <a:latin typeface="Segoe UI Light" panose="020B0502040204020203" pitchFamily="34" charset="0"/>
            </a:endParaRPr>
          </a:p>
        </p:txBody>
      </p:sp>
      <p:sp>
        <p:nvSpPr>
          <p:cNvPr id="24" name="TextBox 23"/>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4529465"/>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 y="489865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2" y="4192436"/>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784261" y="468154"/>
            <a:ext cx="3240360" cy="141629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latin typeface="Segoe UI Light" panose="020B0502040204020203" pitchFamily="34" charset="0"/>
              </a:rPr>
              <a:t>ONGOING TESTS : </a:t>
            </a:r>
            <a:r>
              <a:rPr lang="sv-SE" dirty="0" smtClean="0">
                <a:latin typeface="Segoe UI Semibold" panose="020B0702040204020203" pitchFamily="34" charset="0"/>
              </a:rPr>
              <a:t>SITE GOT</a:t>
            </a:r>
          </a:p>
          <a:p>
            <a:r>
              <a:rPr lang="sv-SE" sz="1200" dirty="0">
                <a:latin typeface="Segoe UI Semibold" panose="020B0702040204020203" pitchFamily="34" charset="0"/>
              </a:rPr>
              <a:t> </a:t>
            </a:r>
            <a:r>
              <a:rPr lang="sv-SE" sz="1200" dirty="0" smtClean="0">
                <a:latin typeface="Segoe UI Semibold" panose="020B0702040204020203" pitchFamily="34" charset="0"/>
              </a:rPr>
              <a:t>    </a:t>
            </a:r>
            <a:r>
              <a:rPr lang="sv-SE" sz="1200" dirty="0" smtClean="0">
                <a:latin typeface="Segoe UI Light" panose="020B0502040204020203" pitchFamily="34" charset="0"/>
              </a:rPr>
              <a:t>FH-1824 PVT Total w1607 [ 34% ]</a:t>
            </a:r>
          </a:p>
          <a:p>
            <a:r>
              <a:rPr lang="sv-SE" sz="1200" dirty="0">
                <a:latin typeface="Segoe UI Light" panose="020B0502040204020203" pitchFamily="34" charset="0"/>
              </a:rPr>
              <a:t> </a:t>
            </a:r>
            <a:r>
              <a:rPr lang="sv-SE" sz="1200" dirty="0" smtClean="0">
                <a:latin typeface="Segoe UI Light" panose="020B0502040204020203" pitchFamily="34" charset="0"/>
              </a:rPr>
              <a:t>    FH-1407 PVT Dev P2967 w1606 [ 4% ]</a:t>
            </a:r>
          </a:p>
          <a:p>
            <a:r>
              <a:rPr lang="sv-SE" sz="1200" dirty="0">
                <a:latin typeface="Segoe UI Light" panose="020B0502040204020203" pitchFamily="34" charset="0"/>
              </a:rPr>
              <a:t> </a:t>
            </a:r>
            <a:r>
              <a:rPr lang="sv-SE" sz="1200" dirty="0" smtClean="0">
                <a:latin typeface="Segoe UI Light" panose="020B0502040204020203" pitchFamily="34" charset="0"/>
              </a:rPr>
              <a:t>    FH-1381 PVT Dev I-See E QJ w1605 [ 35% ]</a:t>
            </a:r>
            <a:endParaRPr lang="sv-SE" sz="1200" dirty="0">
              <a:latin typeface="Segoe UI Light" panose="020B0502040204020203" pitchFamily="34" charset="0"/>
            </a:endParaRPr>
          </a:p>
        </p:txBody>
      </p:sp>
      <p:sp>
        <p:nvSpPr>
          <p:cNvPr id="34" name="Rectangle 33"/>
          <p:cNvSpPr/>
          <p:nvPr/>
        </p:nvSpPr>
        <p:spPr>
          <a:xfrm>
            <a:off x="5784261" y="3061324"/>
            <a:ext cx="3240360" cy="40141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Light" panose="020B0502040204020203" pitchFamily="34" charset="0"/>
              </a:rPr>
              <a:t>Take a look</a:t>
            </a:r>
            <a:endParaRPr lang="sv-SE" dirty="0">
              <a:solidFill>
                <a:schemeClr val="bg1"/>
              </a:solidFill>
              <a:latin typeface="Segoe UI Light" panose="020B0502040204020203" pitchFamily="34" charset="0"/>
            </a:endParaRPr>
          </a:p>
        </p:txBody>
      </p:sp>
      <p:sp>
        <p:nvSpPr>
          <p:cNvPr id="35" name="Rectangle 34"/>
          <p:cNvSpPr/>
          <p:nvPr/>
        </p:nvSpPr>
        <p:spPr>
          <a:xfrm>
            <a:off x="5784261" y="2046447"/>
            <a:ext cx="2016224" cy="10148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latin typeface="Segoe UI Light" panose="020B0502040204020203" pitchFamily="34" charset="0"/>
              </a:rPr>
              <a:t>TASKHANDLER</a:t>
            </a:r>
            <a:endParaRPr lang="sv-SE" dirty="0">
              <a:latin typeface="Segoe UI Light" panose="020B0502040204020203" pitchFamily="34" charset="0"/>
            </a:endParaRPr>
          </a:p>
        </p:txBody>
      </p:sp>
      <p:sp>
        <p:nvSpPr>
          <p:cNvPr id="36" name="Rectangle 35"/>
          <p:cNvSpPr/>
          <p:nvPr/>
        </p:nvSpPr>
        <p:spPr>
          <a:xfrm>
            <a:off x="7800485" y="2046448"/>
            <a:ext cx="1224136" cy="10228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latin typeface="Segoe UI Semibold" panose="020B0702040204020203" pitchFamily="34" charset="0"/>
              </a:rPr>
              <a:t>12</a:t>
            </a:r>
          </a:p>
          <a:p>
            <a:pPr algn="ctr"/>
            <a:r>
              <a:rPr lang="sv-SE" sz="1100" dirty="0" smtClean="0">
                <a:latin typeface="Segoe UI Semibold" panose="020B0702040204020203" pitchFamily="34" charset="0"/>
              </a:rPr>
              <a:t>TASKS</a:t>
            </a:r>
            <a:endParaRPr lang="sv-SE" dirty="0">
              <a:latin typeface="Segoe UI Semibold" panose="020B0702040204020203" pitchFamily="34" charset="0"/>
            </a:endParaRPr>
          </a:p>
        </p:txBody>
      </p:sp>
      <p:pic>
        <p:nvPicPr>
          <p:cNvPr id="37"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88312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1096589"/>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1316609"/>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cn.ds.volvo.net\cli-hm\hm0114\A022595\My Documents\Icons\PNG\32px\267-plus.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9860" y="3841541"/>
            <a:ext cx="202556" cy="24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000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1" y="1207111"/>
            <a:ext cx="755571" cy="82494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TEST MANAGER					           </a:t>
            </a:r>
            <a:r>
              <a:rPr lang="sv-SE" sz="1200" dirty="0" smtClean="0">
                <a:latin typeface="Segoe UI Light" panose="020B0502040204020203" pitchFamily="34" charset="0"/>
              </a:rPr>
              <a:t>Test leader         Johan J</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99592" y="468154"/>
            <a:ext cx="3672408" cy="624441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endParaRPr lang="sv-SE" sz="1600" dirty="0" smtClean="0">
              <a:solidFill>
                <a:schemeClr val="tx1"/>
              </a:solidFill>
            </a:endParaRPr>
          </a:p>
          <a:p>
            <a:pPr marL="285750" indent="-285750" algn="ctr">
              <a:buFont typeface="Arial" charset="0"/>
              <a:buChar char="•"/>
            </a:pPr>
            <a:endParaRPr lang="sv-SE" sz="1600" dirty="0">
              <a:solidFill>
                <a:schemeClr val="tx1"/>
              </a:solidFill>
            </a:endParaRPr>
          </a:p>
        </p:txBody>
      </p:sp>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27106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136025"/>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99695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1" name="TextBox 20"/>
          <p:cNvSpPr txBox="1"/>
          <p:nvPr/>
        </p:nvSpPr>
        <p:spPr>
          <a:xfrm>
            <a:off x="0" y="1640182"/>
            <a:ext cx="755575" cy="33855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TEST CREATOR</a:t>
            </a:r>
            <a:endParaRPr lang="sv-SE" sz="900" dirty="0">
              <a:solidFill>
                <a:schemeClr val="bg1"/>
              </a:solidFill>
              <a:latin typeface="Segoe UI Light" panose="020B0502040204020203" pitchFamily="34" charset="0"/>
            </a:endParaRPr>
          </a:p>
        </p:txBody>
      </p:sp>
      <p:sp>
        <p:nvSpPr>
          <p:cNvPr id="22" name="TextBox 21"/>
          <p:cNvSpPr txBox="1"/>
          <p:nvPr/>
        </p:nvSpPr>
        <p:spPr>
          <a:xfrm>
            <a:off x="-1" y="2501785"/>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3429000"/>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CASE MANAGER</a:t>
            </a:r>
            <a:endParaRPr lang="sv-SE" sz="900" dirty="0">
              <a:solidFill>
                <a:schemeClr val="accent5"/>
              </a:solidFill>
              <a:latin typeface="Segoe UI Light" panose="020B0502040204020203" pitchFamily="34" charset="0"/>
            </a:endParaRPr>
          </a:p>
        </p:txBody>
      </p:sp>
      <p:sp>
        <p:nvSpPr>
          <p:cNvPr id="24" name="TextBox 23"/>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4529465"/>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 y="489865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2" y="4192436"/>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432304" y="318254"/>
            <a:ext cx="711696" cy="65397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600" dirty="0">
              <a:solidFill>
                <a:schemeClr val="tx1"/>
              </a:solidFill>
              <a:latin typeface="Segoe UI Light" panose="020B0502040204020203" pitchFamily="34" charset="0"/>
            </a:endParaRPr>
          </a:p>
        </p:txBody>
      </p:sp>
      <p:pic>
        <p:nvPicPr>
          <p:cNvPr id="1026" name="Picture 2" descr="\\Vcn.ds.volvo.net\cli-hm\hm0114\A022595\My Documents\Icons\PNG\32px\049-folder-open.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501667"/>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8432305" y="867057"/>
            <a:ext cx="711891"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OPEN</a:t>
            </a:r>
            <a:endParaRPr lang="sv-SE" sz="900" dirty="0">
              <a:solidFill>
                <a:schemeClr val="accent5"/>
              </a:solidFill>
              <a:latin typeface="Segoe UI Light" panose="020B0502040204020203" pitchFamily="34" charset="0"/>
            </a:endParaRPr>
          </a:p>
        </p:txBody>
      </p:sp>
      <p:pic>
        <p:nvPicPr>
          <p:cNvPr id="13" name="Picture 3"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0644" y="203205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cn.ds.volvo.net\cli-hm\hm0114\A022595\My Documents\Icons\PNG\32px\099-floppy-disk.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129884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8432305" y="166333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SAVE</a:t>
            </a:r>
            <a:endParaRPr lang="sv-SE" sz="900" dirty="0">
              <a:solidFill>
                <a:schemeClr val="accent5"/>
              </a:solidFill>
              <a:latin typeface="Segoe UI Light" panose="020B0502040204020203" pitchFamily="34" charset="0"/>
            </a:endParaRPr>
          </a:p>
        </p:txBody>
      </p:sp>
      <p:sp>
        <p:nvSpPr>
          <p:cNvPr id="43" name="TextBox 42"/>
          <p:cNvSpPr txBox="1"/>
          <p:nvPr/>
        </p:nvSpPr>
        <p:spPr>
          <a:xfrm>
            <a:off x="8427196" y="2388052"/>
            <a:ext cx="711696"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ADD SEQUENCE</a:t>
            </a:r>
            <a:endParaRPr lang="sv-SE" sz="900" dirty="0">
              <a:solidFill>
                <a:schemeClr val="accent5"/>
              </a:solidFill>
              <a:latin typeface="Segoe UI Light" panose="020B0502040204020203" pitchFamily="34" charset="0"/>
            </a:endParaRPr>
          </a:p>
        </p:txBody>
      </p:sp>
      <p:pic>
        <p:nvPicPr>
          <p:cNvPr id="1029" name="Picture 5" descr="\\Vcn.ds.volvo.net\cli-hm\hm0114\A022595\My Documents\Icons\PNG\32px\185-clipboard.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299695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427196" y="3362712"/>
            <a:ext cx="711696"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ADD ROUTINE</a:t>
            </a:r>
            <a:endParaRPr lang="sv-SE" sz="900" dirty="0">
              <a:solidFill>
                <a:schemeClr val="accent5"/>
              </a:solidFill>
              <a:latin typeface="Segoe UI Light" panose="020B0502040204020203" pitchFamily="34" charset="0"/>
            </a:endParaRPr>
          </a:p>
        </p:txBody>
      </p:sp>
      <p:sp>
        <p:nvSpPr>
          <p:cNvPr id="45" name="Rectangle 44"/>
          <p:cNvSpPr/>
          <p:nvPr/>
        </p:nvSpPr>
        <p:spPr>
          <a:xfrm>
            <a:off x="1029909" y="1268761"/>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Test name ...</a:t>
            </a:r>
            <a:endParaRPr lang="sv-SE" sz="1200" dirty="0">
              <a:solidFill>
                <a:schemeClr val="tx1">
                  <a:lumMod val="65000"/>
                  <a:lumOff val="35000"/>
                </a:schemeClr>
              </a:solidFill>
              <a:latin typeface="Segoe UI Light" panose="020B0502040204020203" pitchFamily="34" charset="0"/>
            </a:endParaRPr>
          </a:p>
        </p:txBody>
      </p:sp>
      <p:sp>
        <p:nvSpPr>
          <p:cNvPr id="46" name="Rectangle 45"/>
          <p:cNvSpPr/>
          <p:nvPr/>
        </p:nvSpPr>
        <p:spPr>
          <a:xfrm>
            <a:off x="4603804" y="468154"/>
            <a:ext cx="3672408" cy="624441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endParaRPr lang="sv-SE" sz="1600" dirty="0" smtClean="0">
              <a:solidFill>
                <a:schemeClr val="tx1"/>
              </a:solidFill>
            </a:endParaRPr>
          </a:p>
          <a:p>
            <a:pPr marL="285750" indent="-285750" algn="ctr">
              <a:buFont typeface="Arial" charset="0"/>
              <a:buChar char="•"/>
            </a:pPr>
            <a:endParaRPr lang="sv-SE" sz="1600" dirty="0">
              <a:solidFill>
                <a:schemeClr val="tx1"/>
              </a:solidFill>
            </a:endParaRPr>
          </a:p>
        </p:txBody>
      </p:sp>
      <p:sp>
        <p:nvSpPr>
          <p:cNvPr id="48" name="Rectangle 47"/>
          <p:cNvSpPr/>
          <p:nvPr/>
        </p:nvSpPr>
        <p:spPr>
          <a:xfrm>
            <a:off x="4716016" y="1254649"/>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START OF TEST</a:t>
            </a:r>
            <a:endParaRPr lang="sv-SE" sz="1400" dirty="0">
              <a:solidFill>
                <a:schemeClr val="bg1"/>
              </a:solidFill>
              <a:latin typeface="Segoe UI Light" panose="020B0502040204020203" pitchFamily="34" charset="0"/>
              <a:cs typeface="Arial" panose="020B0604020202020204" pitchFamily="34" charset="0"/>
            </a:endParaRPr>
          </a:p>
        </p:txBody>
      </p:sp>
      <p:sp>
        <p:nvSpPr>
          <p:cNvPr id="49" name="Rectangle 48"/>
          <p:cNvSpPr/>
          <p:nvPr/>
        </p:nvSpPr>
        <p:spPr>
          <a:xfrm>
            <a:off x="4718997" y="1939144"/>
            <a:ext cx="3442022" cy="299204"/>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CHECK</a:t>
            </a:r>
            <a:endParaRPr lang="sv-SE" sz="1400" dirty="0">
              <a:solidFill>
                <a:schemeClr val="bg1"/>
              </a:solidFill>
              <a:latin typeface="Segoe UI Light" panose="020B0502040204020203" pitchFamily="34" charset="0"/>
              <a:cs typeface="Arial" panose="020B0604020202020204" pitchFamily="34" charset="0"/>
            </a:endParaRPr>
          </a:p>
        </p:txBody>
      </p:sp>
      <p:sp>
        <p:nvSpPr>
          <p:cNvPr id="14" name="TextBox 13"/>
          <p:cNvSpPr txBox="1"/>
          <p:nvPr/>
        </p:nvSpPr>
        <p:spPr>
          <a:xfrm>
            <a:off x="4639180" y="936362"/>
            <a:ext cx="2877339" cy="276999"/>
          </a:xfrm>
          <a:prstGeom prst="rect">
            <a:avLst/>
          </a:prstGeom>
          <a:noFill/>
        </p:spPr>
        <p:txBody>
          <a:bodyPr wrap="square" rtlCol="0">
            <a:spAutoFit/>
          </a:bodyPr>
          <a:lstStyle/>
          <a:p>
            <a:r>
              <a:rPr lang="sv-SE" sz="1200" dirty="0" smtClean="0">
                <a:latin typeface="Segoe UI Light" panose="020B0502040204020203" pitchFamily="34" charset="0"/>
              </a:rPr>
              <a:t>PROCEDURE:</a:t>
            </a:r>
            <a:endParaRPr lang="sv-SE" sz="1200" dirty="0">
              <a:latin typeface="Segoe UI Light" panose="020B0502040204020203" pitchFamily="34" charset="0"/>
            </a:endParaRPr>
          </a:p>
        </p:txBody>
      </p:sp>
      <p:sp>
        <p:nvSpPr>
          <p:cNvPr id="50" name="Rectangle 49"/>
          <p:cNvSpPr/>
          <p:nvPr/>
        </p:nvSpPr>
        <p:spPr>
          <a:xfrm>
            <a:off x="4712912" y="1596672"/>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READ OUT FAULT CODES</a:t>
            </a:r>
            <a:endParaRPr lang="sv-SE" sz="1400" dirty="0">
              <a:solidFill>
                <a:schemeClr val="bg1"/>
              </a:solidFill>
              <a:latin typeface="Segoe UI Light" panose="020B0502040204020203" pitchFamily="34" charset="0"/>
              <a:cs typeface="Arial" panose="020B0604020202020204" pitchFamily="34" charset="0"/>
            </a:endParaRPr>
          </a:p>
        </p:txBody>
      </p:sp>
      <p:sp>
        <p:nvSpPr>
          <p:cNvPr id="51" name="Rectangle 50"/>
          <p:cNvSpPr/>
          <p:nvPr/>
        </p:nvSpPr>
        <p:spPr>
          <a:xfrm>
            <a:off x="4718997" y="2620880"/>
            <a:ext cx="3442022" cy="299204"/>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BASE LOOP 1</a:t>
            </a:r>
            <a:endParaRPr lang="sv-SE" sz="1400" dirty="0">
              <a:solidFill>
                <a:schemeClr val="bg1"/>
              </a:solidFill>
              <a:latin typeface="Segoe UI Light" panose="020B0502040204020203" pitchFamily="34" charset="0"/>
              <a:cs typeface="Arial" panose="020B0604020202020204" pitchFamily="34" charset="0"/>
            </a:endParaRPr>
          </a:p>
        </p:txBody>
      </p:sp>
      <p:sp>
        <p:nvSpPr>
          <p:cNvPr id="52" name="Rectangle 51"/>
          <p:cNvSpPr/>
          <p:nvPr/>
        </p:nvSpPr>
        <p:spPr>
          <a:xfrm>
            <a:off x="4718997" y="2284590"/>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GO / NO GO</a:t>
            </a:r>
            <a:endParaRPr lang="sv-SE" sz="1400" dirty="0">
              <a:solidFill>
                <a:schemeClr val="bg1"/>
              </a:solidFill>
              <a:latin typeface="Segoe UI Light" panose="020B0502040204020203" pitchFamily="34" charset="0"/>
              <a:cs typeface="Arial" panose="020B0604020202020204" pitchFamily="34" charset="0"/>
            </a:endParaRPr>
          </a:p>
        </p:txBody>
      </p:sp>
      <p:sp>
        <p:nvSpPr>
          <p:cNvPr id="53" name="Rectangle 52"/>
          <p:cNvSpPr/>
          <p:nvPr/>
        </p:nvSpPr>
        <p:spPr>
          <a:xfrm>
            <a:off x="4716016" y="2956977"/>
            <a:ext cx="3442022" cy="299204"/>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BASE LOOP 2</a:t>
            </a:r>
            <a:endParaRPr lang="sv-SE" sz="1400" dirty="0">
              <a:solidFill>
                <a:schemeClr val="bg1"/>
              </a:solidFill>
              <a:latin typeface="Segoe UI Light" panose="020B0502040204020203" pitchFamily="34" charset="0"/>
              <a:cs typeface="Arial" panose="020B0604020202020204" pitchFamily="34" charset="0"/>
            </a:endParaRPr>
          </a:p>
        </p:txBody>
      </p:sp>
      <p:sp>
        <p:nvSpPr>
          <p:cNvPr id="54" name="Rectangle 53"/>
          <p:cNvSpPr/>
          <p:nvPr/>
        </p:nvSpPr>
        <p:spPr>
          <a:xfrm>
            <a:off x="4718997" y="3294096"/>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READ OUT FAULT CODES</a:t>
            </a:r>
            <a:endParaRPr lang="sv-SE" sz="1400" dirty="0">
              <a:solidFill>
                <a:schemeClr val="bg1"/>
              </a:solidFill>
              <a:latin typeface="Segoe UI Light" panose="020B0502040204020203" pitchFamily="34" charset="0"/>
              <a:cs typeface="Arial" panose="020B0604020202020204" pitchFamily="34" charset="0"/>
            </a:endParaRPr>
          </a:p>
        </p:txBody>
      </p:sp>
      <p:sp>
        <p:nvSpPr>
          <p:cNvPr id="55" name="Rectangle 54"/>
          <p:cNvSpPr/>
          <p:nvPr/>
        </p:nvSpPr>
        <p:spPr>
          <a:xfrm>
            <a:off x="4718997" y="3964730"/>
            <a:ext cx="3442022" cy="299204"/>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TOTAL</a:t>
            </a:r>
            <a:endParaRPr lang="sv-SE" sz="1400" dirty="0">
              <a:solidFill>
                <a:schemeClr val="bg1"/>
              </a:solidFill>
              <a:latin typeface="Segoe UI Light" panose="020B0502040204020203" pitchFamily="34" charset="0"/>
              <a:cs typeface="Arial" panose="020B0604020202020204" pitchFamily="34" charset="0"/>
            </a:endParaRPr>
          </a:p>
        </p:txBody>
      </p:sp>
      <p:sp>
        <p:nvSpPr>
          <p:cNvPr id="56" name="Rectangle 55"/>
          <p:cNvSpPr/>
          <p:nvPr/>
        </p:nvSpPr>
        <p:spPr>
          <a:xfrm>
            <a:off x="4712912" y="3631465"/>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MINI EXPEDITION</a:t>
            </a:r>
            <a:endParaRPr lang="sv-SE" sz="1400" dirty="0">
              <a:solidFill>
                <a:schemeClr val="bg1"/>
              </a:solidFill>
              <a:latin typeface="Segoe UI Light" panose="020B0502040204020203" pitchFamily="34" charset="0"/>
              <a:cs typeface="Arial" panose="020B0604020202020204" pitchFamily="34" charset="0"/>
            </a:endParaRPr>
          </a:p>
        </p:txBody>
      </p:sp>
      <p:sp>
        <p:nvSpPr>
          <p:cNvPr id="57" name="Rectangle 56"/>
          <p:cNvSpPr/>
          <p:nvPr/>
        </p:nvSpPr>
        <p:spPr>
          <a:xfrm>
            <a:off x="4712912" y="4300022"/>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READ OUT FAULT CODES</a:t>
            </a:r>
            <a:endParaRPr lang="sv-SE" sz="1400" dirty="0">
              <a:solidFill>
                <a:schemeClr val="bg1"/>
              </a:solidFill>
              <a:latin typeface="Segoe UI Light" panose="020B0502040204020203" pitchFamily="34" charset="0"/>
              <a:cs typeface="Arial" panose="020B0604020202020204" pitchFamily="34" charset="0"/>
            </a:endParaRPr>
          </a:p>
        </p:txBody>
      </p:sp>
      <p:sp>
        <p:nvSpPr>
          <p:cNvPr id="58" name="Rectangle 57"/>
          <p:cNvSpPr/>
          <p:nvPr/>
        </p:nvSpPr>
        <p:spPr>
          <a:xfrm>
            <a:off x="4716016" y="4632765"/>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END OF TEST</a:t>
            </a:r>
            <a:endParaRPr lang="sv-SE" sz="1400" dirty="0">
              <a:solidFill>
                <a:schemeClr val="bg1"/>
              </a:solidFill>
              <a:latin typeface="Segoe UI Light" panose="020B0502040204020203" pitchFamily="34" charset="0"/>
              <a:cs typeface="Arial" panose="020B0604020202020204" pitchFamily="34" charset="0"/>
            </a:endParaRPr>
          </a:p>
        </p:txBody>
      </p:sp>
      <p:sp>
        <p:nvSpPr>
          <p:cNvPr id="59" name="TextBox 58"/>
          <p:cNvSpPr txBox="1"/>
          <p:nvPr/>
        </p:nvSpPr>
        <p:spPr>
          <a:xfrm>
            <a:off x="4620156" y="5589241"/>
            <a:ext cx="2877339" cy="276999"/>
          </a:xfrm>
          <a:prstGeom prst="rect">
            <a:avLst/>
          </a:prstGeom>
          <a:noFill/>
        </p:spPr>
        <p:txBody>
          <a:bodyPr wrap="square" rtlCol="0">
            <a:spAutoFit/>
          </a:bodyPr>
          <a:lstStyle/>
          <a:p>
            <a:r>
              <a:rPr lang="sv-SE" sz="1200" dirty="0" smtClean="0">
                <a:latin typeface="Segoe UI Light" panose="020B0502040204020203" pitchFamily="34" charset="0"/>
              </a:rPr>
              <a:t>RECCURING ROUTINES:</a:t>
            </a:r>
            <a:endParaRPr lang="sv-SE" sz="1200" dirty="0">
              <a:latin typeface="Segoe UI Light" panose="020B0502040204020203" pitchFamily="34" charset="0"/>
            </a:endParaRPr>
          </a:p>
        </p:txBody>
      </p:sp>
      <p:sp>
        <p:nvSpPr>
          <p:cNvPr id="60" name="Rectangle 59"/>
          <p:cNvSpPr/>
          <p:nvPr/>
        </p:nvSpPr>
        <p:spPr>
          <a:xfrm>
            <a:off x="4718997" y="5881664"/>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DAILY INSPECTION</a:t>
            </a:r>
            <a:endParaRPr lang="sv-SE" sz="1400" dirty="0">
              <a:solidFill>
                <a:schemeClr val="bg1"/>
              </a:solidFill>
              <a:latin typeface="Segoe UI Light" panose="020B0502040204020203" pitchFamily="34" charset="0"/>
              <a:cs typeface="Arial" panose="020B0604020202020204" pitchFamily="34" charset="0"/>
            </a:endParaRPr>
          </a:p>
        </p:txBody>
      </p:sp>
      <p:sp>
        <p:nvSpPr>
          <p:cNvPr id="61" name="TextBox 60"/>
          <p:cNvSpPr txBox="1"/>
          <p:nvPr/>
        </p:nvSpPr>
        <p:spPr>
          <a:xfrm>
            <a:off x="4791454" y="588642"/>
            <a:ext cx="3524962" cy="307777"/>
          </a:xfrm>
          <a:prstGeom prst="rect">
            <a:avLst/>
          </a:prstGeom>
          <a:noFill/>
        </p:spPr>
        <p:txBody>
          <a:bodyPr wrap="square" rtlCol="0">
            <a:spAutoFit/>
          </a:bodyPr>
          <a:lstStyle/>
          <a:p>
            <a:r>
              <a:rPr lang="sv-SE" sz="1400" b="1" dirty="0" smtClean="0">
                <a:latin typeface="Segoe UI Light" panose="020B0502040204020203" pitchFamily="34" charset="0"/>
              </a:rPr>
              <a:t>PROCEDURE: </a:t>
            </a:r>
            <a:r>
              <a:rPr lang="sv-SE" sz="1400" dirty="0" smtClean="0">
                <a:latin typeface="Segoe UI Light" panose="020B0502040204020203" pitchFamily="34" charset="0"/>
              </a:rPr>
              <a:t>PVT TOTAL (Default)</a:t>
            </a:r>
            <a:endParaRPr lang="sv-SE" sz="1400" dirty="0">
              <a:latin typeface="Segoe UI Light" panose="020B0502040204020203" pitchFamily="34" charset="0"/>
            </a:endParaRPr>
          </a:p>
        </p:txBody>
      </p:sp>
      <p:sp>
        <p:nvSpPr>
          <p:cNvPr id="62" name="Rectangle 61"/>
          <p:cNvSpPr/>
          <p:nvPr/>
        </p:nvSpPr>
        <p:spPr>
          <a:xfrm>
            <a:off x="4716016" y="6222732"/>
            <a:ext cx="3442022" cy="299204"/>
          </a:xfrm>
          <a:prstGeom prst="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1200" dirty="0" smtClean="0">
                <a:solidFill>
                  <a:schemeClr val="bg1"/>
                </a:solidFill>
                <a:latin typeface="Segoe UI Light" panose="020B0502040204020203" pitchFamily="34" charset="0"/>
                <a:cs typeface="Arial" panose="020B0604020202020204" pitchFamily="34" charset="0"/>
              </a:rPr>
              <a:t>SAVE LOG FILES</a:t>
            </a:r>
            <a:endParaRPr lang="sv-SE" sz="1400" dirty="0">
              <a:solidFill>
                <a:schemeClr val="bg1"/>
              </a:solidFill>
              <a:latin typeface="Segoe UI Light" panose="020B0502040204020203" pitchFamily="34" charset="0"/>
              <a:cs typeface="Arial" panose="020B0604020202020204" pitchFamily="34" charset="0"/>
            </a:endParaRPr>
          </a:p>
        </p:txBody>
      </p:sp>
      <p:sp>
        <p:nvSpPr>
          <p:cNvPr id="63" name="Rectangle 62"/>
          <p:cNvSpPr/>
          <p:nvPr/>
        </p:nvSpPr>
        <p:spPr>
          <a:xfrm>
            <a:off x="1030288" y="1654375"/>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Test leader</a:t>
            </a:r>
            <a:endParaRPr lang="sv-SE" sz="1200" dirty="0">
              <a:solidFill>
                <a:schemeClr val="tx1">
                  <a:lumMod val="65000"/>
                  <a:lumOff val="35000"/>
                </a:schemeClr>
              </a:solidFill>
              <a:latin typeface="Segoe UI Light" panose="020B0502040204020203" pitchFamily="34" charset="0"/>
            </a:endParaRPr>
          </a:p>
        </p:txBody>
      </p:sp>
      <p:sp>
        <p:nvSpPr>
          <p:cNvPr id="64" name="Rectangle 63"/>
          <p:cNvSpPr/>
          <p:nvPr/>
        </p:nvSpPr>
        <p:spPr>
          <a:xfrm>
            <a:off x="4190816" y="1654375"/>
            <a:ext cx="224606"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17"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4" y="1701596"/>
            <a:ext cx="183687" cy="22042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115617" y="577484"/>
            <a:ext cx="2877339" cy="307777"/>
          </a:xfrm>
          <a:prstGeom prst="rect">
            <a:avLst/>
          </a:prstGeom>
          <a:noFill/>
        </p:spPr>
        <p:txBody>
          <a:bodyPr wrap="square" rtlCol="0">
            <a:spAutoFit/>
          </a:bodyPr>
          <a:lstStyle/>
          <a:p>
            <a:r>
              <a:rPr lang="sv-SE" sz="1400" b="1" dirty="0" smtClean="0">
                <a:latin typeface="Segoe UI Light" panose="020B0502040204020203" pitchFamily="34" charset="0"/>
              </a:rPr>
              <a:t>CREATE TEST</a:t>
            </a:r>
            <a:endParaRPr lang="sv-SE" sz="1400" dirty="0">
              <a:latin typeface="Segoe UI Light" panose="020B0502040204020203" pitchFamily="34" charset="0"/>
            </a:endParaRPr>
          </a:p>
        </p:txBody>
      </p:sp>
      <p:sp>
        <p:nvSpPr>
          <p:cNvPr id="66" name="Rounded Rectangle 65"/>
          <p:cNvSpPr/>
          <p:nvPr/>
        </p:nvSpPr>
        <p:spPr>
          <a:xfrm>
            <a:off x="1030288" y="6124029"/>
            <a:ext cx="3368812" cy="358290"/>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SAVE</a:t>
            </a:r>
            <a:endParaRPr lang="sv-SE" sz="1400" dirty="0">
              <a:latin typeface="Segoe UI Light" panose="020B0502040204020203" pitchFamily="34" charset="0"/>
            </a:endParaRPr>
          </a:p>
        </p:txBody>
      </p:sp>
      <p:sp>
        <p:nvSpPr>
          <p:cNvPr id="69" name="TextBox 68"/>
          <p:cNvSpPr txBox="1"/>
          <p:nvPr/>
        </p:nvSpPr>
        <p:spPr>
          <a:xfrm>
            <a:off x="1118598" y="934552"/>
            <a:ext cx="2877339" cy="276999"/>
          </a:xfrm>
          <a:prstGeom prst="rect">
            <a:avLst/>
          </a:prstGeom>
          <a:noFill/>
        </p:spPr>
        <p:txBody>
          <a:bodyPr wrap="square" rtlCol="0">
            <a:spAutoFit/>
          </a:bodyPr>
          <a:lstStyle/>
          <a:p>
            <a:r>
              <a:rPr lang="sv-SE" sz="1200" dirty="0" smtClean="0">
                <a:latin typeface="Segoe UI Light" panose="020B0502040204020203" pitchFamily="34" charset="0"/>
              </a:rPr>
              <a:t>SETUP:</a:t>
            </a:r>
            <a:endParaRPr lang="sv-SE" sz="1200" dirty="0">
              <a:latin typeface="Segoe UI Light" panose="020B0502040204020203" pitchFamily="34" charset="0"/>
            </a:endParaRPr>
          </a:p>
        </p:txBody>
      </p:sp>
      <p:sp>
        <p:nvSpPr>
          <p:cNvPr id="70" name="TextBox 69"/>
          <p:cNvSpPr txBox="1"/>
          <p:nvPr/>
        </p:nvSpPr>
        <p:spPr>
          <a:xfrm>
            <a:off x="1118598" y="2059686"/>
            <a:ext cx="2877339" cy="276999"/>
          </a:xfrm>
          <a:prstGeom prst="rect">
            <a:avLst/>
          </a:prstGeom>
          <a:noFill/>
        </p:spPr>
        <p:txBody>
          <a:bodyPr wrap="square" rtlCol="0">
            <a:spAutoFit/>
          </a:bodyPr>
          <a:lstStyle/>
          <a:p>
            <a:r>
              <a:rPr lang="sv-SE" sz="1200" dirty="0" smtClean="0">
                <a:latin typeface="Segoe UI Light" panose="020B0502040204020203" pitchFamily="34" charset="0"/>
              </a:rPr>
              <a:t>TEST OBJECT:</a:t>
            </a:r>
            <a:endParaRPr lang="sv-SE" sz="1200" dirty="0">
              <a:latin typeface="Segoe UI Light" panose="020B0502040204020203" pitchFamily="34" charset="0"/>
            </a:endParaRPr>
          </a:p>
        </p:txBody>
      </p:sp>
      <p:sp>
        <p:nvSpPr>
          <p:cNvPr id="71" name="Rectangle 70"/>
          <p:cNvSpPr/>
          <p:nvPr/>
        </p:nvSpPr>
        <p:spPr>
          <a:xfrm>
            <a:off x="1030288" y="2392086"/>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a:solidFill>
                  <a:schemeClr val="tx1">
                    <a:lumMod val="65000"/>
                    <a:lumOff val="35000"/>
                  </a:schemeClr>
                </a:solidFill>
                <a:latin typeface="Segoe UI Light" panose="020B0502040204020203" pitchFamily="34" charset="0"/>
              </a:rPr>
              <a:t>Vehicle </a:t>
            </a:r>
            <a:r>
              <a:rPr lang="sv-SE" sz="1000" dirty="0">
                <a:solidFill>
                  <a:schemeClr val="tx1">
                    <a:lumMod val="65000"/>
                    <a:lumOff val="35000"/>
                  </a:schemeClr>
                </a:solidFill>
                <a:latin typeface="Segoe UI Light" panose="020B0502040204020203" pitchFamily="34" charset="0"/>
              </a:rPr>
              <a:t>(Automatically from GHOST?)</a:t>
            </a:r>
          </a:p>
        </p:txBody>
      </p:sp>
      <p:sp>
        <p:nvSpPr>
          <p:cNvPr id="72" name="Rectangle 71"/>
          <p:cNvSpPr/>
          <p:nvPr/>
        </p:nvSpPr>
        <p:spPr>
          <a:xfrm>
            <a:off x="4190816" y="2392086"/>
            <a:ext cx="224606"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73"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4" y="2439307"/>
            <a:ext cx="183687" cy="220424"/>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1030288" y="2781308"/>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Software </a:t>
            </a:r>
            <a:r>
              <a:rPr lang="sv-SE" sz="1000" dirty="0" smtClean="0">
                <a:solidFill>
                  <a:schemeClr val="tx1">
                    <a:lumMod val="65000"/>
                    <a:lumOff val="35000"/>
                  </a:schemeClr>
                </a:solidFill>
                <a:latin typeface="Segoe UI Light" panose="020B0502040204020203" pitchFamily="34" charset="0"/>
              </a:rPr>
              <a:t>(Automatically from GHOST?)</a:t>
            </a:r>
            <a:endParaRPr lang="sv-SE" sz="1200" dirty="0">
              <a:solidFill>
                <a:schemeClr val="tx1">
                  <a:lumMod val="65000"/>
                  <a:lumOff val="35000"/>
                </a:schemeClr>
              </a:solidFill>
              <a:latin typeface="Segoe UI Light" panose="020B0502040204020203" pitchFamily="34" charset="0"/>
            </a:endParaRPr>
          </a:p>
        </p:txBody>
      </p:sp>
      <p:sp>
        <p:nvSpPr>
          <p:cNvPr id="75" name="Rectangle 74"/>
          <p:cNvSpPr/>
          <p:nvPr/>
        </p:nvSpPr>
        <p:spPr>
          <a:xfrm>
            <a:off x="4190816" y="2781308"/>
            <a:ext cx="224606"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76"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15414" y="2828529"/>
            <a:ext cx="183687" cy="220424"/>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p:cNvSpPr/>
          <p:nvPr/>
        </p:nvSpPr>
        <p:spPr>
          <a:xfrm>
            <a:off x="1030288" y="3181063"/>
            <a:ext cx="338513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a:solidFill>
                  <a:schemeClr val="tx1">
                    <a:lumMod val="65000"/>
                    <a:lumOff val="35000"/>
                  </a:schemeClr>
                </a:solidFill>
                <a:latin typeface="Segoe UI Light" panose="020B0502040204020203" pitchFamily="34" charset="0"/>
              </a:rPr>
              <a:t>WBS </a:t>
            </a:r>
            <a:r>
              <a:rPr lang="sv-SE" sz="1000" dirty="0">
                <a:solidFill>
                  <a:schemeClr val="tx1">
                    <a:lumMod val="65000"/>
                    <a:lumOff val="35000"/>
                  </a:schemeClr>
                </a:solidFill>
                <a:latin typeface="Segoe UI Light" panose="020B0502040204020203" pitchFamily="34" charset="0"/>
              </a:rPr>
              <a:t>(Automatically from GHOST?)</a:t>
            </a:r>
          </a:p>
        </p:txBody>
      </p:sp>
      <p:sp>
        <p:nvSpPr>
          <p:cNvPr id="80" name="TextBox 79"/>
          <p:cNvSpPr txBox="1"/>
          <p:nvPr/>
        </p:nvSpPr>
        <p:spPr>
          <a:xfrm>
            <a:off x="1118598" y="3669065"/>
            <a:ext cx="2877339" cy="276999"/>
          </a:xfrm>
          <a:prstGeom prst="rect">
            <a:avLst/>
          </a:prstGeom>
          <a:noFill/>
        </p:spPr>
        <p:txBody>
          <a:bodyPr wrap="square" rtlCol="0">
            <a:spAutoFit/>
          </a:bodyPr>
          <a:lstStyle/>
          <a:p>
            <a:r>
              <a:rPr lang="sv-SE" sz="1200" dirty="0" smtClean="0">
                <a:latin typeface="Segoe UI Light" panose="020B0502040204020203" pitchFamily="34" charset="0"/>
              </a:rPr>
              <a:t>EQUIPMENT:</a:t>
            </a:r>
            <a:endParaRPr lang="sv-SE" sz="1200" dirty="0">
              <a:latin typeface="Segoe UI Light" panose="020B0502040204020203" pitchFamily="34" charset="0"/>
            </a:endParaRPr>
          </a:p>
        </p:txBody>
      </p:sp>
      <p:sp>
        <p:nvSpPr>
          <p:cNvPr id="81" name="Rectangle 80"/>
          <p:cNvSpPr/>
          <p:nvPr/>
        </p:nvSpPr>
        <p:spPr>
          <a:xfrm>
            <a:off x="1030289" y="4008544"/>
            <a:ext cx="2784743"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M-logger</a:t>
            </a:r>
            <a:endParaRPr lang="sv-SE" sz="1200" dirty="0">
              <a:solidFill>
                <a:schemeClr val="tx1">
                  <a:lumMod val="65000"/>
                  <a:lumOff val="35000"/>
                </a:schemeClr>
              </a:solidFill>
              <a:latin typeface="Segoe UI Light" panose="020B0502040204020203" pitchFamily="34" charset="0"/>
            </a:endParaRPr>
          </a:p>
        </p:txBody>
      </p:sp>
      <p:sp>
        <p:nvSpPr>
          <p:cNvPr id="82" name="Rectangle 81"/>
          <p:cNvSpPr/>
          <p:nvPr/>
        </p:nvSpPr>
        <p:spPr>
          <a:xfrm>
            <a:off x="3608264" y="4008544"/>
            <a:ext cx="224606"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83"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32862" y="4055766"/>
            <a:ext cx="183687" cy="220424"/>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3923929" y="4008544"/>
            <a:ext cx="491115"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75000"/>
                    <a:lumOff val="25000"/>
                  </a:schemeClr>
                </a:solidFill>
                <a:latin typeface="Segoe UI Light" panose="020B0502040204020203" pitchFamily="34" charset="0"/>
              </a:rPr>
              <a:t>ADD</a:t>
            </a:r>
            <a:endParaRPr lang="sv-SE" sz="1200" dirty="0">
              <a:solidFill>
                <a:schemeClr val="tx1">
                  <a:lumMod val="75000"/>
                  <a:lumOff val="25000"/>
                </a:schemeClr>
              </a:solidFill>
              <a:latin typeface="Segoe UI Light" panose="020B0502040204020203" pitchFamily="34" charset="0"/>
            </a:endParaRPr>
          </a:p>
        </p:txBody>
      </p:sp>
      <p:sp>
        <p:nvSpPr>
          <p:cNvPr id="85" name="TextBox 84"/>
          <p:cNvSpPr txBox="1"/>
          <p:nvPr/>
        </p:nvSpPr>
        <p:spPr>
          <a:xfrm>
            <a:off x="955532" y="4329196"/>
            <a:ext cx="2877339" cy="461665"/>
          </a:xfrm>
          <a:prstGeom prst="rect">
            <a:avLst/>
          </a:prstGeom>
          <a:noFill/>
        </p:spPr>
        <p:txBody>
          <a:bodyPr wrap="square" rtlCol="0">
            <a:spAutoFit/>
          </a:bodyPr>
          <a:lstStyle/>
          <a:p>
            <a:pPr marL="171450" indent="-171450">
              <a:buFont typeface="Wingdings" panose="05000000000000000000" pitchFamily="2" charset="2"/>
              <a:buChar char="ü"/>
            </a:pPr>
            <a:r>
              <a:rPr lang="sv-SE" sz="1200" dirty="0" smtClean="0">
                <a:solidFill>
                  <a:schemeClr val="tx1">
                    <a:lumMod val="85000"/>
                    <a:lumOff val="15000"/>
                  </a:schemeClr>
                </a:solidFill>
                <a:latin typeface="Segoe UI Light" panose="020B0502040204020203" pitchFamily="34" charset="0"/>
              </a:rPr>
              <a:t>Trailer (ID)</a:t>
            </a:r>
          </a:p>
          <a:p>
            <a:pPr marL="171450" indent="-171450">
              <a:buFont typeface="Wingdings" panose="05000000000000000000" pitchFamily="2" charset="2"/>
              <a:buChar char="ü"/>
            </a:pPr>
            <a:r>
              <a:rPr lang="sv-SE" sz="1200" dirty="0" smtClean="0">
                <a:solidFill>
                  <a:schemeClr val="tx1">
                    <a:lumMod val="85000"/>
                    <a:lumOff val="15000"/>
                  </a:schemeClr>
                </a:solidFill>
                <a:latin typeface="Segoe UI Light" panose="020B0502040204020203" pitchFamily="34" charset="0"/>
              </a:rPr>
              <a:t>Container (ID)</a:t>
            </a:r>
            <a:endParaRPr lang="sv-SE" sz="1200" dirty="0">
              <a:solidFill>
                <a:schemeClr val="tx1">
                  <a:lumMod val="85000"/>
                  <a:lumOff val="15000"/>
                </a:schemeClr>
              </a:solidFill>
              <a:latin typeface="Segoe UI Light" panose="020B0502040204020203" pitchFamily="34" charset="0"/>
            </a:endParaRPr>
          </a:p>
        </p:txBody>
      </p:sp>
      <p:pic>
        <p:nvPicPr>
          <p:cNvPr id="2050" name="Picture 2" descr="\\Vcn.ds.volvo.net\cli-hm\hm0114\A022595\My Documents\Icons\PNG\16px\049-folder-ope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3917" y="6704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16px\146-wrench.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9909" y="67311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177-truck.png"/>
          <p:cNvPicPr>
            <a:picLocks noChangeAspect="1" noChangeArrowheads="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117" y="213547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cn.ds.volvo.net\cli-hm\hm0114\A022595\My Documents\Icons\PNG\16px\149-cog.png"/>
          <p:cNvPicPr>
            <a:picLocks noChangeAspect="1" noChangeArrowheads="1"/>
          </p:cNvPicPr>
          <p:nvPr/>
        </p:nvPicPr>
        <p:blipFill>
          <a:blip r:embed="rId1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384" y="1012801"/>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169-hammer2.png"/>
          <p:cNvPicPr>
            <a:picLocks noChangeAspect="1" noChangeArrowheads="1"/>
          </p:cNvPicPr>
          <p:nvPr/>
        </p:nvPicPr>
        <p:blipFill>
          <a:blip r:embed="rId2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9909" y="3758989"/>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1115617" y="4950083"/>
            <a:ext cx="2877339" cy="276999"/>
          </a:xfrm>
          <a:prstGeom prst="rect">
            <a:avLst/>
          </a:prstGeom>
          <a:noFill/>
        </p:spPr>
        <p:txBody>
          <a:bodyPr wrap="square" rtlCol="0">
            <a:spAutoFit/>
          </a:bodyPr>
          <a:lstStyle/>
          <a:p>
            <a:r>
              <a:rPr lang="sv-SE" sz="1200" dirty="0" smtClean="0">
                <a:latin typeface="Segoe UI Light" panose="020B0502040204020203" pitchFamily="34" charset="0"/>
              </a:rPr>
              <a:t>PERSONNEL:</a:t>
            </a:r>
            <a:endParaRPr lang="sv-SE" sz="1200" dirty="0">
              <a:latin typeface="Segoe UI Light" panose="020B0502040204020203" pitchFamily="34" charset="0"/>
            </a:endParaRPr>
          </a:p>
        </p:txBody>
      </p:sp>
      <p:sp>
        <p:nvSpPr>
          <p:cNvPr id="79" name="Rectangle 78"/>
          <p:cNvSpPr/>
          <p:nvPr/>
        </p:nvSpPr>
        <p:spPr>
          <a:xfrm>
            <a:off x="1027308" y="5281828"/>
            <a:ext cx="2784743"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Peter Andersson</a:t>
            </a:r>
            <a:endParaRPr lang="sv-SE" sz="1200" dirty="0">
              <a:solidFill>
                <a:schemeClr val="tx1">
                  <a:lumMod val="65000"/>
                  <a:lumOff val="35000"/>
                </a:schemeClr>
              </a:solidFill>
              <a:latin typeface="Segoe UI Light" panose="020B0502040204020203" pitchFamily="34" charset="0"/>
            </a:endParaRPr>
          </a:p>
        </p:txBody>
      </p:sp>
      <p:sp>
        <p:nvSpPr>
          <p:cNvPr id="86" name="Rectangle 85"/>
          <p:cNvSpPr/>
          <p:nvPr/>
        </p:nvSpPr>
        <p:spPr>
          <a:xfrm>
            <a:off x="3605283" y="5281828"/>
            <a:ext cx="224606"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87" name="Picture 6" descr="\\Vcn.ds.volvo.net\cli-hm\hm0114\A022595\My Documents\Icons\PNG\16px\324-circle-down.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29881" y="5329050"/>
            <a:ext cx="183687" cy="220424"/>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p:cNvSpPr/>
          <p:nvPr/>
        </p:nvSpPr>
        <p:spPr>
          <a:xfrm>
            <a:off x="3920948" y="5281828"/>
            <a:ext cx="491115" cy="299204"/>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75000"/>
                    <a:lumOff val="25000"/>
                  </a:schemeClr>
                </a:solidFill>
                <a:latin typeface="Segoe UI Light" panose="020B0502040204020203" pitchFamily="34" charset="0"/>
              </a:rPr>
              <a:t>ADD</a:t>
            </a:r>
            <a:endParaRPr lang="sv-SE" sz="1200" dirty="0">
              <a:solidFill>
                <a:schemeClr val="tx1">
                  <a:lumMod val="75000"/>
                  <a:lumOff val="25000"/>
                </a:schemeClr>
              </a:solidFill>
              <a:latin typeface="Segoe UI Light" panose="020B0502040204020203" pitchFamily="34" charset="0"/>
            </a:endParaRPr>
          </a:p>
        </p:txBody>
      </p:sp>
      <p:sp>
        <p:nvSpPr>
          <p:cNvPr id="89" name="TextBox 88"/>
          <p:cNvSpPr txBox="1"/>
          <p:nvPr/>
        </p:nvSpPr>
        <p:spPr>
          <a:xfrm>
            <a:off x="952551" y="5602480"/>
            <a:ext cx="2877339" cy="276999"/>
          </a:xfrm>
          <a:prstGeom prst="rect">
            <a:avLst/>
          </a:prstGeom>
          <a:noFill/>
        </p:spPr>
        <p:txBody>
          <a:bodyPr wrap="square" rtlCol="0">
            <a:spAutoFit/>
          </a:bodyPr>
          <a:lstStyle/>
          <a:p>
            <a:pPr marL="171450" indent="-171450">
              <a:buFont typeface="Wingdings" panose="05000000000000000000" pitchFamily="2" charset="2"/>
              <a:buChar char="Ø"/>
            </a:pPr>
            <a:r>
              <a:rPr lang="sv-SE" sz="1200" dirty="0" smtClean="0">
                <a:solidFill>
                  <a:schemeClr val="tx1">
                    <a:lumMod val="85000"/>
                    <a:lumOff val="15000"/>
                  </a:schemeClr>
                </a:solidFill>
                <a:latin typeface="Segoe UI Light" panose="020B0502040204020203" pitchFamily="34" charset="0"/>
              </a:rPr>
              <a:t>Driver team GOT</a:t>
            </a:r>
          </a:p>
        </p:txBody>
      </p:sp>
      <p:pic>
        <p:nvPicPr>
          <p:cNvPr id="2055" name="Picture 7" descr="\\Vcn.ds.volvo.net\cli-hm\hm0114\A022595\My Documents\Icons\PNG\16px\115-users.png"/>
          <p:cNvPicPr>
            <a:picLocks noChangeAspect="1" noChangeArrowheads="1"/>
          </p:cNvPicPr>
          <p:nvPr/>
        </p:nvPicPr>
        <p:blipFill>
          <a:blip r:embed="rId2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384" y="5014928"/>
            <a:ext cx="171450" cy="18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87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21" y="1254984"/>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1575500"/>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1869138"/>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37" y="1884420"/>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Rectangle 105"/>
          <p:cNvSpPr/>
          <p:nvPr/>
        </p:nvSpPr>
        <p:spPr>
          <a:xfrm>
            <a:off x="8410469" y="2625947"/>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27" name="Flowchart: Stored Data 126"/>
          <p:cNvSpPr/>
          <p:nvPr/>
        </p:nvSpPr>
        <p:spPr>
          <a:xfrm>
            <a:off x="3823823" y="1364056"/>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Re-plan</a:t>
            </a:r>
          </a:p>
        </p:txBody>
      </p:sp>
      <p:sp>
        <p:nvSpPr>
          <p:cNvPr id="128" name="Flowchart: Stored Data 127"/>
          <p:cNvSpPr/>
          <p:nvPr/>
        </p:nvSpPr>
        <p:spPr>
          <a:xfrm>
            <a:off x="1050185" y="1314348"/>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Up- date</a:t>
            </a:r>
          </a:p>
        </p:txBody>
      </p:sp>
      <p:cxnSp>
        <p:nvCxnSpPr>
          <p:cNvPr id="123" name="Straight Arrow Connector 122"/>
          <p:cNvCxnSpPr>
            <a:stCxn id="127" idx="1"/>
            <a:endCxn id="128" idx="3"/>
          </p:cNvCxnSpPr>
          <p:nvPr/>
        </p:nvCxnSpPr>
        <p:spPr>
          <a:xfrm flipH="1">
            <a:off x="1537385" y="1440949"/>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p:nvPr/>
        </p:nvCxnSpPr>
        <p:spPr>
          <a:xfrm rot="10800000">
            <a:off x="4698940" y="1440948"/>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34" name="Elbow Connector 1033"/>
          <p:cNvCxnSpPr/>
          <p:nvPr/>
        </p:nvCxnSpPr>
        <p:spPr>
          <a:xfrm rot="10800000">
            <a:off x="1545215" y="1444924"/>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128" idx="1"/>
            <a:endCxn id="1032" idx="0"/>
          </p:cNvCxnSpPr>
          <p:nvPr/>
        </p:nvCxnSpPr>
        <p:spPr>
          <a:xfrm rot="10800000" flipV="1">
            <a:off x="906759" y="1444924"/>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323" y="2817774"/>
            <a:ext cx="974793" cy="1477328"/>
          </a:xfrm>
          <a:prstGeom prst="rect">
            <a:avLst/>
          </a:prstGeom>
          <a:noFill/>
        </p:spPr>
        <p:txBody>
          <a:bodyPr wrap="square" rtlCol="0">
            <a:spAutoFit/>
          </a:bodyPr>
          <a:lstStyle/>
          <a:p>
            <a:r>
              <a:rPr lang="sv-SE" sz="1000" b="1" dirty="0" smtClean="0"/>
              <a:t>V&amp;V plan</a:t>
            </a:r>
          </a:p>
          <a:p>
            <a:r>
              <a:rPr lang="sv-SE" sz="1000" dirty="0" smtClean="0"/>
              <a:t>Defines acceptance criteria and methods. Selecting test objects and create time plan.</a:t>
            </a:r>
          </a:p>
        </p:txBody>
      </p:sp>
      <p:cxnSp>
        <p:nvCxnSpPr>
          <p:cNvPr id="9" name="Elbow Connector 8"/>
          <p:cNvCxnSpPr>
            <a:stCxn id="5" idx="2"/>
            <a:endCxn id="6" idx="2"/>
          </p:cNvCxnSpPr>
          <p:nvPr/>
        </p:nvCxnSpPr>
        <p:spPr>
          <a:xfrm rot="16200000" flipH="1">
            <a:off x="-46700" y="4878521"/>
            <a:ext cx="1536879" cy="370039"/>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06759" y="2817774"/>
            <a:ext cx="1544231" cy="1785104"/>
          </a:xfrm>
          <a:prstGeom prst="rect">
            <a:avLst/>
          </a:prstGeom>
          <a:noFill/>
        </p:spPr>
        <p:txBody>
          <a:bodyPr wrap="square" rtlCol="0">
            <a:spAutoFit/>
          </a:bodyPr>
          <a:lstStyle/>
          <a:p>
            <a:r>
              <a:rPr lang="sv-SE" sz="1000" b="1" dirty="0" smtClean="0"/>
              <a:t>Test request</a:t>
            </a:r>
          </a:p>
          <a:p>
            <a:r>
              <a:rPr lang="sv-SE" sz="1000" dirty="0" smtClean="0"/>
              <a:t>Based on V&amp;V plan the test should be initiated</a:t>
            </a:r>
            <a:br>
              <a:rPr lang="sv-SE" sz="1000" dirty="0" smtClean="0"/>
            </a:br>
            <a:r>
              <a:rPr lang="sv-SE" sz="1000" dirty="0" smtClean="0"/>
              <a:t>e.g. n-8 weeks before the actual test should start.</a:t>
            </a:r>
          </a:p>
          <a:p>
            <a:r>
              <a:rPr lang="sv-SE" sz="1000" dirty="0" smtClean="0"/>
              <a:t>In order to secure parts, material, resources and test object build. Quotation secured.</a:t>
            </a:r>
            <a:br>
              <a:rPr lang="sv-SE" sz="1000" dirty="0" smtClean="0"/>
            </a:br>
            <a:endParaRPr lang="sv-SE" sz="1000" dirty="0" smtClean="0"/>
          </a:p>
        </p:txBody>
      </p:sp>
      <p:cxnSp>
        <p:nvCxnSpPr>
          <p:cNvPr id="18" name="Elbow Connector 17"/>
          <p:cNvCxnSpPr>
            <a:stCxn id="16" idx="2"/>
          </p:cNvCxnSpPr>
          <p:nvPr/>
        </p:nvCxnSpPr>
        <p:spPr>
          <a:xfrm rot="16200000" flipH="1">
            <a:off x="1212873" y="5068879"/>
            <a:ext cx="932005" cy="1"/>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28379" y="2809456"/>
            <a:ext cx="1684230" cy="1323439"/>
          </a:xfrm>
          <a:prstGeom prst="rect">
            <a:avLst/>
          </a:prstGeom>
          <a:noFill/>
        </p:spPr>
        <p:txBody>
          <a:bodyPr wrap="square" rtlCol="0">
            <a:spAutoFit/>
          </a:bodyPr>
          <a:lstStyle/>
          <a:p>
            <a:r>
              <a:rPr lang="sv-SE" sz="1000" b="1" dirty="0" smtClean="0"/>
              <a:t>Prepare for test</a:t>
            </a:r>
            <a:r>
              <a:rPr lang="sv-SE" sz="1000" dirty="0" smtClean="0"/>
              <a:t/>
            </a:r>
            <a:br>
              <a:rPr lang="sv-SE" sz="1000" dirty="0" smtClean="0"/>
            </a:br>
            <a:r>
              <a:rPr lang="sv-SE" sz="1000" dirty="0" smtClean="0"/>
              <a:t>The test object is </a:t>
            </a:r>
          </a:p>
          <a:p>
            <a:r>
              <a:rPr lang="sv-SE" sz="1000" dirty="0" smtClean="0"/>
              <a:t>e.g. prepared with measurement equipment. The test procedure and method is prepared and secured. </a:t>
            </a:r>
            <a:r>
              <a:rPr lang="sv-SE" sz="1000" dirty="0"/>
              <a:t/>
            </a:r>
            <a:br>
              <a:rPr lang="sv-SE" sz="1000" dirty="0"/>
            </a:br>
            <a:endParaRPr lang="sv-SE" sz="1000" dirty="0" smtClean="0"/>
          </a:p>
        </p:txBody>
      </p:sp>
      <p:sp>
        <p:nvSpPr>
          <p:cNvPr id="79" name="TextBox 78"/>
          <p:cNvSpPr txBox="1"/>
          <p:nvPr/>
        </p:nvSpPr>
        <p:spPr>
          <a:xfrm>
            <a:off x="5412609" y="3206298"/>
            <a:ext cx="1728023" cy="1631216"/>
          </a:xfrm>
          <a:prstGeom prst="rect">
            <a:avLst/>
          </a:prstGeom>
          <a:noFill/>
        </p:spPr>
        <p:txBody>
          <a:bodyPr wrap="square" rtlCol="0">
            <a:spAutoFit/>
          </a:bodyPr>
          <a:lstStyle/>
          <a:p>
            <a:r>
              <a:rPr lang="sv-SE" sz="1000" b="1" dirty="0" smtClean="0"/>
              <a:t>Perform test</a:t>
            </a:r>
            <a:r>
              <a:rPr lang="sv-SE" sz="1000" dirty="0" smtClean="0"/>
              <a:t/>
            </a:r>
            <a:br>
              <a:rPr lang="sv-SE" sz="1000" dirty="0" smtClean="0"/>
            </a:br>
            <a:r>
              <a:rPr lang="sv-SE" sz="1000" dirty="0" smtClean="0"/>
              <a:t>Measurement systems and tools are efficient and control and give support during the test execution. </a:t>
            </a:r>
            <a:br>
              <a:rPr lang="sv-SE" sz="1000" dirty="0" smtClean="0"/>
            </a:br>
            <a:r>
              <a:rPr lang="sv-SE" sz="1000" dirty="0" smtClean="0"/>
              <a:t>E.g. test procedure, KPI, progress and status is available (results/running/faults found).</a:t>
            </a:r>
          </a:p>
        </p:txBody>
      </p:sp>
      <p:cxnSp>
        <p:nvCxnSpPr>
          <p:cNvPr id="23" name="Elbow Connector 22"/>
          <p:cNvCxnSpPr>
            <a:stCxn id="33" idx="2"/>
          </p:cNvCxnSpPr>
          <p:nvPr/>
        </p:nvCxnSpPr>
        <p:spPr>
          <a:xfrm rot="16200000" flipH="1">
            <a:off x="2259220" y="4666421"/>
            <a:ext cx="1664471" cy="2"/>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64023" y="3914347"/>
            <a:ext cx="1498398" cy="1323439"/>
          </a:xfrm>
          <a:prstGeom prst="rect">
            <a:avLst/>
          </a:prstGeom>
          <a:noFill/>
        </p:spPr>
        <p:txBody>
          <a:bodyPr wrap="square" rtlCol="0">
            <a:spAutoFit/>
          </a:bodyPr>
          <a:lstStyle/>
          <a:p>
            <a:r>
              <a:rPr lang="sv-SE" sz="1000" b="1" dirty="0" smtClean="0"/>
              <a:t>Data handling</a:t>
            </a:r>
          </a:p>
          <a:p>
            <a:r>
              <a:rPr lang="sv-SE" sz="1000" dirty="0" smtClean="0"/>
              <a:t>Results and data are analyzed, documented and published. </a:t>
            </a:r>
            <a:br>
              <a:rPr lang="sv-SE" sz="1000" dirty="0" smtClean="0"/>
            </a:br>
            <a:r>
              <a:rPr lang="sv-SE" sz="1000" dirty="0" smtClean="0"/>
              <a:t>The data is also made available to upload for analysis or as input for future testing. </a:t>
            </a:r>
          </a:p>
        </p:txBody>
      </p:sp>
      <p:cxnSp>
        <p:nvCxnSpPr>
          <p:cNvPr id="29" name="Elbow Connector 28"/>
          <p:cNvCxnSpPr>
            <a:endCxn id="6" idx="4"/>
          </p:cNvCxnSpPr>
          <p:nvPr/>
        </p:nvCxnSpPr>
        <p:spPr>
          <a:xfrm rot="16200000" flipH="1">
            <a:off x="7964747" y="5386258"/>
            <a:ext cx="594197" cy="297247"/>
          </a:xfrm>
          <a:prstGeom prst="bentConnector4">
            <a:avLst>
              <a:gd name="adj1" fmla="val 21952"/>
              <a:gd name="adj2" fmla="val 176906"/>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7" idx="2"/>
          </p:cNvCxnSpPr>
          <p:nvPr/>
        </p:nvCxnSpPr>
        <p:spPr>
          <a:xfrm>
            <a:off x="4570494" y="4132895"/>
            <a:ext cx="0" cy="1365763"/>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59084" y="2818524"/>
            <a:ext cx="1464739" cy="1015663"/>
          </a:xfrm>
          <a:prstGeom prst="rect">
            <a:avLst/>
          </a:prstGeom>
          <a:noFill/>
        </p:spPr>
        <p:txBody>
          <a:bodyPr wrap="square" rtlCol="0">
            <a:spAutoFit/>
          </a:bodyPr>
          <a:lstStyle/>
          <a:p>
            <a:r>
              <a:rPr lang="sv-SE" sz="1000" b="1" dirty="0" smtClean="0"/>
              <a:t>Plan activities and resources</a:t>
            </a:r>
            <a:r>
              <a:rPr lang="sv-SE" sz="1000" dirty="0" smtClean="0"/>
              <a:t/>
            </a:r>
            <a:br>
              <a:rPr lang="sv-SE" sz="1000" dirty="0" smtClean="0"/>
            </a:br>
            <a:r>
              <a:rPr lang="sv-SE" sz="1000" dirty="0" smtClean="0"/>
              <a:t>All needed resources and budget is secured. </a:t>
            </a:r>
            <a:r>
              <a:rPr lang="sv-SE" sz="1000" dirty="0"/>
              <a:t/>
            </a:r>
            <a:br>
              <a:rPr lang="sv-SE" sz="1000" dirty="0"/>
            </a:br>
            <a:r>
              <a:rPr lang="sv-SE" sz="1000" dirty="0" smtClean="0"/>
              <a:t/>
            </a:r>
            <a:br>
              <a:rPr lang="sv-SE" sz="1000" dirty="0" smtClean="0"/>
            </a:br>
            <a:endParaRPr lang="sv-SE" sz="1000" dirty="0" smtClean="0"/>
          </a:p>
        </p:txBody>
      </p:sp>
      <p:cxnSp>
        <p:nvCxnSpPr>
          <p:cNvPr id="14" name="Elbow Connector 13"/>
          <p:cNvCxnSpPr>
            <a:stCxn id="79" idx="2"/>
          </p:cNvCxnSpPr>
          <p:nvPr/>
        </p:nvCxnSpPr>
        <p:spPr>
          <a:xfrm flipH="1">
            <a:off x="6270271" y="4837514"/>
            <a:ext cx="6350" cy="661144"/>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30969" y="53460"/>
            <a:ext cx="8095188" cy="461665"/>
          </a:xfrm>
          <a:prstGeom prst="rect">
            <a:avLst/>
          </a:prstGeom>
          <a:noFill/>
        </p:spPr>
        <p:txBody>
          <a:bodyPr wrap="square" rtlCol="0">
            <a:spAutoFit/>
          </a:bodyPr>
          <a:lstStyle/>
          <a:p>
            <a:r>
              <a:rPr lang="fr-FR" sz="2400" b="1" dirty="0" smtClean="0">
                <a:solidFill>
                  <a:srgbClr val="002060"/>
                </a:solidFill>
              </a:rPr>
              <a:t>TCP</a:t>
            </a:r>
            <a:endParaRPr lang="fr-FR" sz="2400" b="1" i="1" dirty="0" smtClean="0">
              <a:solidFill>
                <a:srgbClr val="002060"/>
              </a:solidFill>
            </a:endParaRPr>
          </a:p>
        </p:txBody>
      </p:sp>
      <p:sp>
        <p:nvSpPr>
          <p:cNvPr id="43" name="Rectangle 42"/>
          <p:cNvSpPr/>
          <p:nvPr/>
        </p:nvSpPr>
        <p:spPr>
          <a:xfrm>
            <a:off x="179512" y="930205"/>
            <a:ext cx="8958522" cy="5277273"/>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7" name="Rectangle 36"/>
          <p:cNvSpPr/>
          <p:nvPr/>
        </p:nvSpPr>
        <p:spPr>
          <a:xfrm>
            <a:off x="7240772" y="1127199"/>
            <a:ext cx="1852215" cy="335830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44" name="TextBox 43"/>
          <p:cNvSpPr txBox="1"/>
          <p:nvPr/>
        </p:nvSpPr>
        <p:spPr>
          <a:xfrm>
            <a:off x="261569" y="930206"/>
            <a:ext cx="3773218" cy="338554"/>
          </a:xfrm>
          <a:prstGeom prst="rect">
            <a:avLst/>
          </a:prstGeom>
          <a:noFill/>
        </p:spPr>
        <p:txBody>
          <a:bodyPr wrap="square" rtlCol="0">
            <a:spAutoFit/>
          </a:bodyPr>
          <a:lstStyle/>
          <a:p>
            <a:r>
              <a:rPr lang="en-US" sz="1600" b="1" dirty="0" smtClean="0">
                <a:solidFill>
                  <a:srgbClr val="002060"/>
                </a:solidFill>
              </a:rPr>
              <a:t>Test Collaboration Platform </a:t>
            </a:r>
            <a:endParaRPr lang="en-US" sz="1600" b="1" dirty="0">
              <a:solidFill>
                <a:srgbClr val="002060"/>
              </a:solidFill>
            </a:endParaRPr>
          </a:p>
        </p:txBody>
      </p:sp>
      <p:sp>
        <p:nvSpPr>
          <p:cNvPr id="42" name="TextBox 41"/>
          <p:cNvSpPr txBox="1"/>
          <p:nvPr/>
        </p:nvSpPr>
        <p:spPr>
          <a:xfrm>
            <a:off x="7331441" y="1127199"/>
            <a:ext cx="1475656" cy="338554"/>
          </a:xfrm>
          <a:prstGeom prst="rect">
            <a:avLst/>
          </a:prstGeom>
          <a:noFill/>
        </p:spPr>
        <p:txBody>
          <a:bodyPr wrap="square" rtlCol="0">
            <a:spAutoFit/>
          </a:bodyPr>
          <a:lstStyle/>
          <a:p>
            <a:pPr algn="ctr"/>
            <a:r>
              <a:rPr lang="en-US" sz="1600" b="1" dirty="0" smtClean="0">
                <a:solidFill>
                  <a:srgbClr val="FF0000"/>
                </a:solidFill>
              </a:rPr>
              <a:t>GTDM Scope</a:t>
            </a:r>
            <a:endParaRPr lang="en-US" sz="1600" b="1" dirty="0">
              <a:solidFill>
                <a:srgbClr val="FF0000"/>
              </a:solidFill>
            </a:endParaRPr>
          </a:p>
        </p:txBody>
      </p:sp>
      <p:sp>
        <p:nvSpPr>
          <p:cNvPr id="31" name="Rectangle 30"/>
          <p:cNvSpPr/>
          <p:nvPr/>
        </p:nvSpPr>
        <p:spPr>
          <a:xfrm>
            <a:off x="770419" y="1254984"/>
            <a:ext cx="1680571" cy="334789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2" name="TextBox 31"/>
          <p:cNvSpPr txBox="1"/>
          <p:nvPr/>
        </p:nvSpPr>
        <p:spPr>
          <a:xfrm>
            <a:off x="1024116" y="2235450"/>
            <a:ext cx="1172202" cy="584775"/>
          </a:xfrm>
          <a:prstGeom prst="rect">
            <a:avLst/>
          </a:prstGeom>
          <a:noFill/>
        </p:spPr>
        <p:txBody>
          <a:bodyPr wrap="square" rtlCol="0">
            <a:spAutoFit/>
          </a:bodyPr>
          <a:lstStyle/>
          <a:p>
            <a:pPr algn="ctr"/>
            <a:r>
              <a:rPr lang="en-US" sz="1600" b="1" dirty="0" smtClean="0">
                <a:solidFill>
                  <a:srgbClr val="FF0000"/>
                </a:solidFill>
              </a:rPr>
              <a:t>GHOST</a:t>
            </a:r>
            <a:br>
              <a:rPr lang="en-US" sz="1600" b="1" dirty="0" smtClean="0">
                <a:solidFill>
                  <a:srgbClr val="FF0000"/>
                </a:solidFill>
              </a:rPr>
            </a:br>
            <a:endParaRPr lang="en-US" sz="1600" b="1" dirty="0">
              <a:solidFill>
                <a:srgbClr val="FF0000"/>
              </a:solidFill>
            </a:endParaRPr>
          </a:p>
        </p:txBody>
      </p:sp>
      <p:sp>
        <p:nvSpPr>
          <p:cNvPr id="6" name="Flowchart: Magnetic Disk 5"/>
          <p:cNvSpPr/>
          <p:nvPr/>
        </p:nvSpPr>
        <p:spPr>
          <a:xfrm>
            <a:off x="906759" y="5498658"/>
            <a:ext cx="7503710" cy="666646"/>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200" b="1" dirty="0">
                <a:solidFill>
                  <a:schemeClr val="tx1"/>
                </a:solidFill>
              </a:rPr>
              <a:t>D</a:t>
            </a:r>
            <a:r>
              <a:rPr lang="sv-SE" sz="1200" b="1" dirty="0" smtClean="0">
                <a:solidFill>
                  <a:schemeClr val="tx1"/>
                </a:solidFill>
              </a:rPr>
              <a:t>ata information exchange</a:t>
            </a:r>
          </a:p>
          <a:p>
            <a:pPr algn="ctr"/>
            <a:r>
              <a:rPr lang="sv-SE" sz="1400" b="1" dirty="0" smtClean="0">
                <a:solidFill>
                  <a:schemeClr val="tx1"/>
                </a:solidFill>
              </a:rPr>
              <a:t>”Test Collaboration Platform”</a:t>
            </a:r>
          </a:p>
        </p:txBody>
      </p:sp>
      <p:sp>
        <p:nvSpPr>
          <p:cNvPr id="34" name="Rectangle 33"/>
          <p:cNvSpPr/>
          <p:nvPr/>
        </p:nvSpPr>
        <p:spPr>
          <a:xfrm>
            <a:off x="2555776" y="1262482"/>
            <a:ext cx="1360137" cy="3223021"/>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5" name="TextBox 34"/>
          <p:cNvSpPr txBox="1"/>
          <p:nvPr/>
        </p:nvSpPr>
        <p:spPr>
          <a:xfrm>
            <a:off x="2781007" y="2403025"/>
            <a:ext cx="1042816" cy="830997"/>
          </a:xfrm>
          <a:prstGeom prst="rect">
            <a:avLst/>
          </a:prstGeom>
          <a:noFill/>
        </p:spPr>
        <p:txBody>
          <a:bodyPr wrap="square" rtlCol="0">
            <a:spAutoFit/>
          </a:bodyPr>
          <a:lstStyle/>
          <a:p>
            <a:pPr algn="ctr"/>
            <a:r>
              <a:rPr lang="en-US" sz="1600" b="1" dirty="0" smtClean="0">
                <a:solidFill>
                  <a:srgbClr val="FF0000"/>
                </a:solidFill>
              </a:rPr>
              <a:t>HPG</a:t>
            </a:r>
            <a:br>
              <a:rPr lang="en-US" sz="1600" b="1" dirty="0" smtClean="0">
                <a:solidFill>
                  <a:srgbClr val="FF0000"/>
                </a:solidFill>
              </a:rPr>
            </a:br>
            <a:r>
              <a:rPr lang="en-US" sz="1600" b="1" dirty="0" smtClean="0">
                <a:solidFill>
                  <a:srgbClr val="FF0000"/>
                </a:solidFill>
              </a:rPr>
              <a:t>Planning tool</a:t>
            </a:r>
            <a:endParaRPr lang="en-US" sz="1600" b="1" dirty="0">
              <a:solidFill>
                <a:srgbClr val="FF0000"/>
              </a:solidFill>
            </a:endParaRPr>
          </a:p>
        </p:txBody>
      </p:sp>
      <p:sp>
        <p:nvSpPr>
          <p:cNvPr id="36" name="Rectangle 35"/>
          <p:cNvSpPr/>
          <p:nvPr/>
        </p:nvSpPr>
        <p:spPr>
          <a:xfrm>
            <a:off x="4411362" y="3410849"/>
            <a:ext cx="2117029" cy="107465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9" name="Rectangle 38"/>
          <p:cNvSpPr/>
          <p:nvPr/>
        </p:nvSpPr>
        <p:spPr>
          <a:xfrm>
            <a:off x="4411362" y="2111195"/>
            <a:ext cx="2117029" cy="121516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8" name="TextBox 37"/>
          <p:cNvSpPr txBox="1"/>
          <p:nvPr/>
        </p:nvSpPr>
        <p:spPr>
          <a:xfrm>
            <a:off x="4524830" y="2354502"/>
            <a:ext cx="1202154" cy="584775"/>
          </a:xfrm>
          <a:prstGeom prst="rect">
            <a:avLst/>
          </a:prstGeom>
          <a:noFill/>
        </p:spPr>
        <p:txBody>
          <a:bodyPr wrap="square" rtlCol="0">
            <a:spAutoFit/>
          </a:bodyPr>
          <a:lstStyle/>
          <a:p>
            <a:pPr algn="ctr"/>
            <a:r>
              <a:rPr lang="en-US" sz="1600" b="1" dirty="0" smtClean="0">
                <a:solidFill>
                  <a:srgbClr val="FF0000"/>
                </a:solidFill>
              </a:rPr>
              <a:t>Test Manager</a:t>
            </a:r>
            <a:endParaRPr lang="en-US" sz="1600" b="1" dirty="0">
              <a:solidFill>
                <a:srgbClr val="FF0000"/>
              </a:solidFill>
            </a:endParaRPr>
          </a:p>
        </p:txBody>
      </p:sp>
      <p:sp>
        <p:nvSpPr>
          <p:cNvPr id="40" name="TextBox 39"/>
          <p:cNvSpPr txBox="1"/>
          <p:nvPr/>
        </p:nvSpPr>
        <p:spPr>
          <a:xfrm>
            <a:off x="4524830" y="3654506"/>
            <a:ext cx="1202154" cy="830997"/>
          </a:xfrm>
          <a:prstGeom prst="rect">
            <a:avLst/>
          </a:prstGeom>
          <a:noFill/>
        </p:spPr>
        <p:txBody>
          <a:bodyPr wrap="square" rtlCol="0">
            <a:spAutoFit/>
          </a:bodyPr>
          <a:lstStyle/>
          <a:p>
            <a:pPr algn="ctr"/>
            <a:r>
              <a:rPr lang="en-US" sz="1600" b="1" dirty="0" smtClean="0">
                <a:solidFill>
                  <a:srgbClr val="FF0000"/>
                </a:solidFill>
              </a:rPr>
              <a:t>Vehicle Logging Tool</a:t>
            </a:r>
            <a:endParaRPr lang="en-US" sz="1600" b="1" dirty="0">
              <a:solidFill>
                <a:srgbClr val="FF0000"/>
              </a:solidFill>
            </a:endParaRPr>
          </a:p>
        </p:txBody>
      </p:sp>
      <p:sp>
        <p:nvSpPr>
          <p:cNvPr id="41" name="Rectangle 40"/>
          <p:cNvSpPr/>
          <p:nvPr/>
        </p:nvSpPr>
        <p:spPr>
          <a:xfrm>
            <a:off x="770418" y="4593972"/>
            <a:ext cx="7113193" cy="70664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46" name="TextBox 45"/>
          <p:cNvSpPr txBox="1"/>
          <p:nvPr/>
        </p:nvSpPr>
        <p:spPr>
          <a:xfrm>
            <a:off x="2635800" y="4778015"/>
            <a:ext cx="2924742" cy="338554"/>
          </a:xfrm>
          <a:prstGeom prst="rect">
            <a:avLst/>
          </a:prstGeom>
          <a:noFill/>
        </p:spPr>
        <p:txBody>
          <a:bodyPr wrap="square" rtlCol="0">
            <a:spAutoFit/>
          </a:bodyPr>
          <a:lstStyle/>
          <a:p>
            <a:pPr algn="ctr"/>
            <a:r>
              <a:rPr lang="en-US" sz="1600" b="1" dirty="0" smtClean="0">
                <a:solidFill>
                  <a:srgbClr val="FF0000"/>
                </a:solidFill>
              </a:rPr>
              <a:t>GHOST </a:t>
            </a:r>
            <a:r>
              <a:rPr lang="en-US" sz="1600" b="1" dirty="0" err="1" smtClean="0">
                <a:solidFill>
                  <a:srgbClr val="FF0000"/>
                </a:solidFill>
              </a:rPr>
              <a:t>incl</a:t>
            </a:r>
            <a:r>
              <a:rPr lang="en-US" sz="1600" b="1" dirty="0" smtClean="0">
                <a:solidFill>
                  <a:srgbClr val="FF0000"/>
                </a:solidFill>
              </a:rPr>
              <a:t> Test Module ?</a:t>
            </a:r>
            <a:endParaRPr lang="en-US" sz="1600" b="1" dirty="0">
              <a:solidFill>
                <a:srgbClr val="FF0000"/>
              </a:solidFill>
            </a:endParaRPr>
          </a:p>
        </p:txBody>
      </p:sp>
      <p:sp>
        <p:nvSpPr>
          <p:cNvPr id="47" name="TextBox 46"/>
          <p:cNvSpPr txBox="1"/>
          <p:nvPr/>
        </p:nvSpPr>
        <p:spPr>
          <a:xfrm>
            <a:off x="999387" y="2480754"/>
            <a:ext cx="1172202" cy="646331"/>
          </a:xfrm>
          <a:prstGeom prst="rect">
            <a:avLst/>
          </a:prstGeom>
          <a:noFill/>
        </p:spPr>
        <p:txBody>
          <a:bodyPr wrap="square" rtlCol="0">
            <a:spAutoFit/>
          </a:bodyPr>
          <a:lstStyle/>
          <a:p>
            <a:pPr algn="ctr"/>
            <a:r>
              <a:rPr lang="en-US" sz="1200" b="1" dirty="0" err="1" smtClean="0">
                <a:solidFill>
                  <a:srgbClr val="FF0000"/>
                </a:solidFill>
              </a:rPr>
              <a:t>Incl</a:t>
            </a:r>
            <a:r>
              <a:rPr lang="en-US" sz="1200" b="1" dirty="0" smtClean="0">
                <a:solidFill>
                  <a:srgbClr val="FF0000"/>
                </a:solidFill>
              </a:rPr>
              <a:t> Test Module?</a:t>
            </a:r>
            <a:br>
              <a:rPr lang="en-US" sz="1200" b="1" dirty="0" smtClean="0">
                <a:solidFill>
                  <a:srgbClr val="FF0000"/>
                </a:solidFill>
              </a:rPr>
            </a:br>
            <a:endParaRPr lang="en-US" sz="1200" b="1" dirty="0">
              <a:solidFill>
                <a:srgbClr val="FF0000"/>
              </a:solidFill>
            </a:endParaRPr>
          </a:p>
        </p:txBody>
      </p:sp>
      <p:sp>
        <p:nvSpPr>
          <p:cNvPr id="48" name="Rectangle 47"/>
          <p:cNvSpPr/>
          <p:nvPr/>
        </p:nvSpPr>
        <p:spPr>
          <a:xfrm>
            <a:off x="4012696" y="1296522"/>
            <a:ext cx="314318" cy="866778"/>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49" name="Rectangle 48"/>
          <p:cNvSpPr/>
          <p:nvPr/>
        </p:nvSpPr>
        <p:spPr>
          <a:xfrm>
            <a:off x="4016564" y="2192558"/>
            <a:ext cx="314318" cy="104146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0" name="Rectangle 49"/>
          <p:cNvSpPr/>
          <p:nvPr/>
        </p:nvSpPr>
        <p:spPr>
          <a:xfrm>
            <a:off x="4046906" y="3335193"/>
            <a:ext cx="314318" cy="115031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1" name="TextBox 50"/>
          <p:cNvSpPr txBox="1"/>
          <p:nvPr/>
        </p:nvSpPr>
        <p:spPr>
          <a:xfrm rot="16200000">
            <a:off x="3769909" y="1581959"/>
            <a:ext cx="824128" cy="338554"/>
          </a:xfrm>
          <a:prstGeom prst="rect">
            <a:avLst/>
          </a:prstGeom>
          <a:noFill/>
        </p:spPr>
        <p:txBody>
          <a:bodyPr wrap="square" rtlCol="0">
            <a:spAutoFit/>
          </a:bodyPr>
          <a:lstStyle/>
          <a:p>
            <a:pPr algn="ctr"/>
            <a:r>
              <a:rPr lang="en-US" sz="1600" b="1" dirty="0" smtClean="0">
                <a:solidFill>
                  <a:srgbClr val="FF0000"/>
                </a:solidFill>
              </a:rPr>
              <a:t>BOSS</a:t>
            </a:r>
            <a:endParaRPr lang="en-US" sz="1600" b="1" dirty="0">
              <a:solidFill>
                <a:srgbClr val="FF0000"/>
              </a:solidFill>
            </a:endParaRPr>
          </a:p>
        </p:txBody>
      </p:sp>
      <p:sp>
        <p:nvSpPr>
          <p:cNvPr id="52" name="TextBox 51"/>
          <p:cNvSpPr txBox="1"/>
          <p:nvPr/>
        </p:nvSpPr>
        <p:spPr>
          <a:xfrm rot="16200000">
            <a:off x="3693352" y="2553772"/>
            <a:ext cx="984979" cy="338554"/>
          </a:xfrm>
          <a:prstGeom prst="rect">
            <a:avLst/>
          </a:prstGeom>
          <a:noFill/>
        </p:spPr>
        <p:txBody>
          <a:bodyPr wrap="square" rtlCol="0">
            <a:spAutoFit/>
          </a:bodyPr>
          <a:lstStyle/>
          <a:p>
            <a:pPr algn="ctr"/>
            <a:r>
              <a:rPr lang="en-US" sz="1600" b="1" dirty="0" smtClean="0">
                <a:solidFill>
                  <a:srgbClr val="FF0000"/>
                </a:solidFill>
              </a:rPr>
              <a:t>AXXOS</a:t>
            </a:r>
            <a:endParaRPr lang="en-US" sz="1600" b="1" dirty="0">
              <a:solidFill>
                <a:srgbClr val="FF0000"/>
              </a:solidFill>
            </a:endParaRPr>
          </a:p>
        </p:txBody>
      </p:sp>
      <p:sp>
        <p:nvSpPr>
          <p:cNvPr id="53" name="TextBox 52"/>
          <p:cNvSpPr txBox="1"/>
          <p:nvPr/>
        </p:nvSpPr>
        <p:spPr>
          <a:xfrm rot="16200000">
            <a:off x="3641803" y="3728176"/>
            <a:ext cx="1124523" cy="338554"/>
          </a:xfrm>
          <a:prstGeom prst="rect">
            <a:avLst/>
          </a:prstGeom>
          <a:noFill/>
        </p:spPr>
        <p:txBody>
          <a:bodyPr wrap="square" rtlCol="0">
            <a:spAutoFit/>
          </a:bodyPr>
          <a:lstStyle/>
          <a:p>
            <a:pPr algn="ctr"/>
            <a:r>
              <a:rPr lang="en-US" sz="1600" b="1" dirty="0" smtClean="0">
                <a:solidFill>
                  <a:srgbClr val="FF0000"/>
                </a:solidFill>
              </a:rPr>
              <a:t>PROTUS</a:t>
            </a:r>
            <a:endParaRPr lang="en-US" sz="1600" b="1" dirty="0">
              <a:solidFill>
                <a:srgbClr val="FF0000"/>
              </a:solidFill>
            </a:endParaRPr>
          </a:p>
        </p:txBody>
      </p:sp>
      <p:sp>
        <p:nvSpPr>
          <p:cNvPr id="55" name="TextBox 54"/>
          <p:cNvSpPr txBox="1"/>
          <p:nvPr/>
        </p:nvSpPr>
        <p:spPr>
          <a:xfrm>
            <a:off x="31080" y="59364"/>
            <a:ext cx="963918" cy="400110"/>
          </a:xfrm>
          <a:prstGeom prst="rect">
            <a:avLst/>
          </a:prstGeom>
          <a:solidFill>
            <a:schemeClr val="accent6">
              <a:lumMod val="60000"/>
              <a:lumOff val="40000"/>
            </a:schemeClr>
          </a:solidFill>
        </p:spPr>
        <p:txBody>
          <a:bodyPr wrap="none" rtlCol="0">
            <a:spAutoFit/>
          </a:bodyPr>
          <a:lstStyle/>
          <a:p>
            <a:r>
              <a:rPr lang="sv-SE" sz="2000" i="1" dirty="0" smtClean="0">
                <a:solidFill>
                  <a:srgbClr val="FF0000"/>
                </a:solidFill>
              </a:rPr>
              <a:t>TO-BE</a:t>
            </a:r>
          </a:p>
        </p:txBody>
      </p:sp>
      <p:sp>
        <p:nvSpPr>
          <p:cNvPr id="57" name="Rectangle 56"/>
          <p:cNvSpPr/>
          <p:nvPr/>
        </p:nvSpPr>
        <p:spPr>
          <a:xfrm>
            <a:off x="6614907" y="2111195"/>
            <a:ext cx="525725" cy="2374308"/>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56" name="TextBox 55"/>
          <p:cNvSpPr txBox="1"/>
          <p:nvPr/>
        </p:nvSpPr>
        <p:spPr>
          <a:xfrm rot="16200000">
            <a:off x="5760553" y="3116178"/>
            <a:ext cx="2348519" cy="338554"/>
          </a:xfrm>
          <a:prstGeom prst="rect">
            <a:avLst/>
          </a:prstGeom>
          <a:noFill/>
        </p:spPr>
        <p:txBody>
          <a:bodyPr wrap="square" rtlCol="0">
            <a:spAutoFit/>
          </a:bodyPr>
          <a:lstStyle/>
          <a:p>
            <a:pPr algn="ctr"/>
            <a:r>
              <a:rPr lang="en-US" sz="1600" b="1" dirty="0" smtClean="0">
                <a:solidFill>
                  <a:srgbClr val="FF0000"/>
                </a:solidFill>
              </a:rPr>
              <a:t>Analyze/Reporting</a:t>
            </a:r>
            <a:endParaRPr lang="en-US" sz="1600" b="1" dirty="0">
              <a:solidFill>
                <a:srgbClr val="FF0000"/>
              </a:solidFill>
            </a:endParaRPr>
          </a:p>
        </p:txBody>
      </p:sp>
      <p:sp>
        <p:nvSpPr>
          <p:cNvPr id="58" name="Rectangle 57"/>
          <p:cNvSpPr/>
          <p:nvPr/>
        </p:nvSpPr>
        <p:spPr>
          <a:xfrm>
            <a:off x="4412376" y="1296476"/>
            <a:ext cx="2691714" cy="72738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pic>
        <p:nvPicPr>
          <p:cNvPr id="1026" name="Picture 1" descr="image0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19513" y="44624"/>
            <a:ext cx="2009456" cy="80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905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7" grpId="0" animBg="1"/>
      <p:bldP spid="44" grpId="0"/>
      <p:bldP spid="42" grpId="0"/>
      <p:bldP spid="31" grpId="0" animBg="1"/>
      <p:bldP spid="32" grpId="0"/>
      <p:bldP spid="34" grpId="0" animBg="1"/>
      <p:bldP spid="35" grpId="0"/>
      <p:bldP spid="36" grpId="0" animBg="1"/>
      <p:bldP spid="39" grpId="0" animBg="1"/>
      <p:bldP spid="38" grpId="0"/>
      <p:bldP spid="40" grpId="0"/>
      <p:bldP spid="41" grpId="0" animBg="1"/>
      <p:bldP spid="46" grpId="0"/>
      <p:bldP spid="47" grpId="0"/>
      <p:bldP spid="48" grpId="0" animBg="1"/>
      <p:bldP spid="49" grpId="0" animBg="1"/>
      <p:bldP spid="50" grpId="0" animBg="1"/>
      <p:bldP spid="51" grpId="0"/>
      <p:bldP spid="52" grpId="0"/>
      <p:bldP spid="53" grpId="0"/>
      <p:bldP spid="57" grpId="0" animBg="1"/>
      <p:bldP spid="56" grpId="0"/>
      <p:bldP spid="5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1" y="3011202"/>
            <a:ext cx="755571" cy="83831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TEST MANAGER</a:t>
            </a:r>
            <a:r>
              <a:rPr lang="sv-SE" sz="1600" dirty="0" smtClean="0">
                <a:latin typeface="Segoe UI Light" panose="020B0502040204020203" pitchFamily="34" charset="0"/>
              </a:rPr>
              <a:t>					           </a:t>
            </a:r>
            <a:r>
              <a:rPr lang="sv-SE" sz="1200" dirty="0" smtClean="0">
                <a:latin typeface="Segoe UI Light" panose="020B0502040204020203" pitchFamily="34" charset="0"/>
              </a:rPr>
              <a:t>Editor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27106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136025"/>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99695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1" name="TextBox 20"/>
          <p:cNvSpPr txBox="1"/>
          <p:nvPr/>
        </p:nvSpPr>
        <p:spPr>
          <a:xfrm>
            <a:off x="0" y="1640182"/>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CREATOR</a:t>
            </a:r>
            <a:endParaRPr lang="sv-SE" sz="900" dirty="0">
              <a:solidFill>
                <a:schemeClr val="accent5"/>
              </a:solidFill>
              <a:latin typeface="Segoe UI Light" panose="020B0502040204020203" pitchFamily="34" charset="0"/>
            </a:endParaRPr>
          </a:p>
        </p:txBody>
      </p:sp>
      <p:sp>
        <p:nvSpPr>
          <p:cNvPr id="22" name="TextBox 21"/>
          <p:cNvSpPr txBox="1"/>
          <p:nvPr/>
        </p:nvSpPr>
        <p:spPr>
          <a:xfrm>
            <a:off x="-1" y="2501785"/>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3429000"/>
            <a:ext cx="755575" cy="33855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TEST CASE MANAGER</a:t>
            </a:r>
            <a:endParaRPr lang="sv-SE" sz="900" dirty="0">
              <a:solidFill>
                <a:schemeClr val="bg1"/>
              </a:solidFill>
              <a:latin typeface="Segoe UI Light" panose="020B0502040204020203" pitchFamily="34" charset="0"/>
            </a:endParaRPr>
          </a:p>
        </p:txBody>
      </p:sp>
      <p:sp>
        <p:nvSpPr>
          <p:cNvPr id="24" name="TextBox 23"/>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4529465"/>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 y="489865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2" y="4192436"/>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7"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88312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1096589"/>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Vcn.ds.volvo.net\cli-hm\hm0114\A022595\My Documents\Icons\PNG\16px\323-circle-right.png"/>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460" y="1316609"/>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899591" y="468154"/>
            <a:ext cx="8125029" cy="10313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latin typeface="Segoe UI Light" panose="020B0502040204020203" pitchFamily="34" charset="0"/>
              </a:rPr>
              <a:t>     </a:t>
            </a:r>
            <a:r>
              <a:rPr lang="sv-SE" sz="1600" dirty="0" smtClean="0">
                <a:solidFill>
                  <a:schemeClr val="tx1"/>
                </a:solidFill>
                <a:latin typeface="Segoe UI Light" panose="020B0502040204020203" pitchFamily="34" charset="0"/>
              </a:rPr>
              <a:t>Search test case</a:t>
            </a:r>
            <a:endParaRPr lang="sv-SE" sz="1600" dirty="0">
              <a:solidFill>
                <a:schemeClr val="tx1"/>
              </a:solidFill>
              <a:latin typeface="Segoe UI Light" panose="020B0502040204020203" pitchFamily="34" charset="0"/>
            </a:endParaRPr>
          </a:p>
        </p:txBody>
      </p:sp>
      <p:sp>
        <p:nvSpPr>
          <p:cNvPr id="45" name="Rectangle 44"/>
          <p:cNvSpPr/>
          <p:nvPr/>
        </p:nvSpPr>
        <p:spPr>
          <a:xfrm>
            <a:off x="1042850" y="941607"/>
            <a:ext cx="4312664" cy="29920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Live search results ...</a:t>
            </a:r>
            <a:endParaRPr lang="sv-SE" sz="1200" dirty="0">
              <a:solidFill>
                <a:schemeClr val="tx1">
                  <a:lumMod val="65000"/>
                  <a:lumOff val="35000"/>
                </a:schemeClr>
              </a:solidFill>
              <a:latin typeface="Segoe UI Light" panose="020B0502040204020203" pitchFamily="34" charset="0"/>
            </a:endParaRPr>
          </a:p>
        </p:txBody>
      </p:sp>
      <p:pic>
        <p:nvPicPr>
          <p:cNvPr id="2050" name="Picture 2" descr="\\Vcn.ds.volvo.net\cli-hm\hm0114\A022595\My Documents\Icons\PNG\16px\135-search.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3397" y="615043"/>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99591" y="1593956"/>
            <a:ext cx="8125029" cy="45249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latin typeface="Segoe UI Light" panose="020B0502040204020203" pitchFamily="34" charset="0"/>
              </a:rPr>
              <a:t>TC</a:t>
            </a:r>
            <a:endParaRPr lang="sv-SE" sz="1200" dirty="0">
              <a:latin typeface="Segoe UI Light" panose="020B0502040204020203" pitchFamily="34" charset="0"/>
            </a:endParaRPr>
          </a:p>
        </p:txBody>
      </p:sp>
    </p:spTree>
    <p:extLst>
      <p:ext uri="{BB962C8B-B14F-4D97-AF65-F5344CB8AC3E}">
        <p14:creationId xmlns:p14="http://schemas.microsoft.com/office/powerpoint/2010/main" val="1741904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432304" y="318254"/>
            <a:ext cx="711696" cy="65397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600" dirty="0">
              <a:solidFill>
                <a:schemeClr val="tx1"/>
              </a:solidFill>
              <a:latin typeface="Segoe UI Light" panose="020B0502040204020203" pitchFamily="34" charset="0"/>
            </a:endParaRPr>
          </a:p>
        </p:txBody>
      </p:sp>
      <p:sp>
        <p:nvSpPr>
          <p:cNvPr id="4" name="Rectangle 3"/>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6" name="Rectangle 5"/>
          <p:cNvSpPr/>
          <p:nvPr/>
        </p:nvSpPr>
        <p:spPr>
          <a:xfrm>
            <a:off x="1" y="3011202"/>
            <a:ext cx="755571" cy="83831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sp>
        <p:nvSpPr>
          <p:cNvPr id="5" name="Rectangle 4"/>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TEST MANAGER</a:t>
            </a:r>
            <a:r>
              <a:rPr lang="sv-SE" sz="1600" dirty="0" smtClean="0">
                <a:latin typeface="Segoe UI Light" panose="020B0502040204020203" pitchFamily="34" charset="0"/>
              </a:rPr>
              <a:t>					           </a:t>
            </a:r>
            <a:r>
              <a:rPr lang="sv-SE" sz="1200" dirty="0" smtClean="0">
                <a:latin typeface="Segoe UI Light" panose="020B0502040204020203" pitchFamily="34" charset="0"/>
              </a:rPr>
              <a:t>Editor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027" name="Picture 3"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Vcn.ds.volvo.net\cli-hm\hm0114\A022595\My Documents\Icons\PNG\32px\006-pencil.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127106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Vcn.ds.volvo.net\cli-hm\hm0114\A022595\My Documents\Icons\PNG\32px\047-stack.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136025"/>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Vcn.ds.volvo.net\cli-hm\hm0114\A022595\My Documents\Icons\PNG\32px\093-drawer.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299695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Vcn.ds.volvo.net\cli-hm\hm0114\A022595\My Documents\Icons\PNG\32px\149-cog.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1" name="TextBox 20"/>
          <p:cNvSpPr txBox="1"/>
          <p:nvPr/>
        </p:nvSpPr>
        <p:spPr>
          <a:xfrm>
            <a:off x="0" y="1640182"/>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TEST CREATOR</a:t>
            </a:r>
            <a:endParaRPr lang="sv-SE" sz="900" dirty="0">
              <a:solidFill>
                <a:schemeClr val="accent5"/>
              </a:solidFill>
              <a:latin typeface="Segoe UI Light" panose="020B0502040204020203" pitchFamily="34" charset="0"/>
            </a:endParaRPr>
          </a:p>
        </p:txBody>
      </p:sp>
      <p:sp>
        <p:nvSpPr>
          <p:cNvPr id="22" name="TextBox 21"/>
          <p:cNvSpPr txBox="1"/>
          <p:nvPr/>
        </p:nvSpPr>
        <p:spPr>
          <a:xfrm>
            <a:off x="-1" y="2501785"/>
            <a:ext cx="755575"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SEQUENCE HANDLER</a:t>
            </a:r>
            <a:endParaRPr lang="sv-SE" sz="900" dirty="0">
              <a:solidFill>
                <a:schemeClr val="accent5"/>
              </a:solidFill>
              <a:latin typeface="Segoe UI Light" panose="020B0502040204020203" pitchFamily="34" charset="0"/>
            </a:endParaRPr>
          </a:p>
        </p:txBody>
      </p:sp>
      <p:sp>
        <p:nvSpPr>
          <p:cNvPr id="23" name="TextBox 22"/>
          <p:cNvSpPr txBox="1"/>
          <p:nvPr/>
        </p:nvSpPr>
        <p:spPr>
          <a:xfrm>
            <a:off x="-3" y="3429000"/>
            <a:ext cx="755575" cy="33855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TEST CASE MANAGER</a:t>
            </a:r>
            <a:endParaRPr lang="sv-SE" sz="900" dirty="0">
              <a:solidFill>
                <a:schemeClr val="bg1"/>
              </a:solidFill>
              <a:latin typeface="Segoe UI Light" panose="020B0502040204020203" pitchFamily="34" charset="0"/>
            </a:endParaRPr>
          </a:p>
        </p:txBody>
      </p:sp>
      <p:sp>
        <p:nvSpPr>
          <p:cNvPr id="24" name="TextBox 23"/>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11" name="Picture 7" descr="\\Vcn.ds.volvo.net\cli-hm\hm0114\A022595\My Documents\Icons\PNG\32px\269-info.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pic>
        <p:nvPicPr>
          <p:cNvPr id="12" name="Picture 8" descr="\\Vcn.ds.volvo.net\cli-hm\hm0114\A022595\My Documents\Icons\PNG\32px\155-pie-chart.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911" y="4529465"/>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 y="489865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STATISTICS</a:t>
            </a:r>
            <a:endParaRPr lang="sv-SE" sz="900" dirty="0">
              <a:solidFill>
                <a:schemeClr val="accent5"/>
              </a:solidFill>
              <a:latin typeface="Segoe UI Light" panose="020B0502040204020203" pitchFamily="34" charset="0"/>
            </a:endParaRPr>
          </a:p>
        </p:txBody>
      </p:sp>
      <p:cxnSp>
        <p:nvCxnSpPr>
          <p:cNvPr id="15" name="Straight Connector 14"/>
          <p:cNvCxnSpPr/>
          <p:nvPr/>
        </p:nvCxnSpPr>
        <p:spPr>
          <a:xfrm>
            <a:off x="47372" y="4192436"/>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99591" y="449669"/>
            <a:ext cx="7416825" cy="626289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tx1"/>
                </a:solidFill>
                <a:latin typeface="Segoe UI Light" panose="020B0502040204020203" pitchFamily="34" charset="0"/>
              </a:rPr>
              <a:t>     </a:t>
            </a:r>
            <a:r>
              <a:rPr lang="sv-SE" sz="1600" dirty="0" smtClean="0">
                <a:solidFill>
                  <a:schemeClr val="tx1"/>
                </a:solidFill>
                <a:latin typeface="Segoe UI Light" panose="020B0502040204020203" pitchFamily="34" charset="0"/>
              </a:rPr>
              <a:t>Create / Edit test case</a:t>
            </a:r>
            <a:endParaRPr lang="sv-SE" sz="1600" dirty="0">
              <a:solidFill>
                <a:schemeClr val="tx1"/>
              </a:solidFill>
              <a:latin typeface="Segoe UI Light" panose="020B0502040204020203" pitchFamily="34" charset="0"/>
            </a:endParaRPr>
          </a:p>
        </p:txBody>
      </p:sp>
      <p:pic>
        <p:nvPicPr>
          <p:cNvPr id="31" name="Picture 3" descr="\\Vcn.ds.volvo.net\cli-hm\hm0114\A022595\My Documents\Icons\PNG\16px\035-file-text.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174" y="604289"/>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035672" y="1520855"/>
            <a:ext cx="2940453" cy="113046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Description...</a:t>
            </a:r>
            <a:endParaRPr lang="sv-SE" sz="1200" dirty="0">
              <a:solidFill>
                <a:schemeClr val="tx1">
                  <a:lumMod val="65000"/>
                  <a:lumOff val="35000"/>
                </a:schemeClr>
              </a:solidFill>
              <a:latin typeface="Segoe UI Light" panose="020B0502040204020203" pitchFamily="34" charset="0"/>
            </a:endParaRPr>
          </a:p>
        </p:txBody>
      </p:sp>
      <p:sp>
        <p:nvSpPr>
          <p:cNvPr id="36" name="Rectangle 35"/>
          <p:cNvSpPr/>
          <p:nvPr/>
        </p:nvSpPr>
        <p:spPr>
          <a:xfrm>
            <a:off x="1037670" y="2757559"/>
            <a:ext cx="2940453" cy="9286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Expected result...</a:t>
            </a:r>
            <a:endParaRPr lang="sv-SE" sz="1200" dirty="0">
              <a:solidFill>
                <a:schemeClr val="tx1">
                  <a:lumMod val="65000"/>
                  <a:lumOff val="35000"/>
                </a:schemeClr>
              </a:solidFill>
              <a:latin typeface="Segoe UI Light" panose="020B0502040204020203" pitchFamily="34" charset="0"/>
            </a:endParaRPr>
          </a:p>
        </p:txBody>
      </p:sp>
      <p:pic>
        <p:nvPicPr>
          <p:cNvPr id="41" name="Picture 8" descr="\\Vcn.ds.volvo.net\cli-hm\HM0114\A022595\My Documents\Icons\PNG\32px\204-link.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28793" y="516970"/>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9" descr="\\Vcn.ds.volvo.net\cli-hm\HM0114\A022595\My Documents\Icons\PNG\32px\303-loop2.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1337974"/>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Vcn.ds.volvo.net\cli-hm\HM0114\A022595\My Documents\Icons\PNG\32px\072-location.png"/>
          <p:cNvPicPr>
            <a:picLocks noChangeAspect="1" noChangeArrowheads="1"/>
          </p:cNvPicPr>
          <p:nvPr/>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2216230"/>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Vcn.ds.volvo.net\cli-hm\HM0114\A022595\My Documents\Icons\PNG\32px\146-wrench.png"/>
          <p:cNvPicPr>
            <a:picLocks noChangeAspect="1" noChangeArrowheads="1"/>
          </p:cNvPicPr>
          <p:nvPr/>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5752" y="3089023"/>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1040300" y="3803140"/>
            <a:ext cx="2940453" cy="317138"/>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Variantfilter...</a:t>
            </a:r>
            <a:endParaRPr lang="sv-SE" sz="1200" dirty="0">
              <a:solidFill>
                <a:schemeClr val="tx1">
                  <a:lumMod val="65000"/>
                  <a:lumOff val="35000"/>
                </a:schemeClr>
              </a:solidFill>
              <a:latin typeface="Segoe UI Light" panose="020B0502040204020203" pitchFamily="34" charset="0"/>
            </a:endParaRPr>
          </a:p>
        </p:txBody>
      </p:sp>
      <p:sp>
        <p:nvSpPr>
          <p:cNvPr id="48" name="Rounded Rectangle 47"/>
          <p:cNvSpPr/>
          <p:nvPr/>
        </p:nvSpPr>
        <p:spPr>
          <a:xfrm>
            <a:off x="1037940" y="4594512"/>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04-TLV</a:t>
            </a:r>
            <a:endParaRPr lang="sv-SE" sz="800" dirty="0">
              <a:latin typeface="Segoe UI Light" panose="020B0502040204020203" pitchFamily="34" charset="0"/>
            </a:endParaRPr>
          </a:p>
        </p:txBody>
      </p:sp>
      <p:sp>
        <p:nvSpPr>
          <p:cNvPr id="49" name="Rounded Rectangle 48"/>
          <p:cNvSpPr/>
          <p:nvPr/>
        </p:nvSpPr>
        <p:spPr>
          <a:xfrm>
            <a:off x="1035671" y="4910628"/>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23-HDV</a:t>
            </a:r>
            <a:endParaRPr lang="sv-SE" sz="800" dirty="0">
              <a:latin typeface="Segoe UI Light" panose="020B0502040204020203" pitchFamily="34" charset="0"/>
            </a:endParaRPr>
          </a:p>
        </p:txBody>
      </p:sp>
      <p:sp>
        <p:nvSpPr>
          <p:cNvPr id="50" name="Rounded Rectangle 49"/>
          <p:cNvSpPr/>
          <p:nvPr/>
        </p:nvSpPr>
        <p:spPr>
          <a:xfrm>
            <a:off x="1035671" y="5243602"/>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D4-MDV</a:t>
            </a:r>
            <a:endParaRPr lang="sv-SE" sz="800" dirty="0">
              <a:latin typeface="Segoe UI Light" panose="020B0502040204020203" pitchFamily="34" charset="0"/>
            </a:endParaRPr>
          </a:p>
        </p:txBody>
      </p:sp>
      <p:sp>
        <p:nvSpPr>
          <p:cNvPr id="51" name="Rounded Rectangle 50"/>
          <p:cNvSpPr/>
          <p:nvPr/>
        </p:nvSpPr>
        <p:spPr>
          <a:xfrm>
            <a:off x="2035216" y="4594512"/>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28-HDV</a:t>
            </a:r>
            <a:endParaRPr lang="sv-SE" sz="800" dirty="0">
              <a:latin typeface="Segoe UI Light" panose="020B0502040204020203" pitchFamily="34" charset="0"/>
            </a:endParaRPr>
          </a:p>
        </p:txBody>
      </p:sp>
      <p:sp>
        <p:nvSpPr>
          <p:cNvPr id="52" name="Rounded Rectangle 51"/>
          <p:cNvSpPr/>
          <p:nvPr/>
        </p:nvSpPr>
        <p:spPr>
          <a:xfrm>
            <a:off x="2035216" y="4910628"/>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24-HDV</a:t>
            </a:r>
            <a:endParaRPr lang="sv-SE" sz="800" dirty="0">
              <a:latin typeface="Segoe UI Light" panose="020B0502040204020203" pitchFamily="34" charset="0"/>
            </a:endParaRPr>
          </a:p>
        </p:txBody>
      </p:sp>
      <p:sp>
        <p:nvSpPr>
          <p:cNvPr id="53" name="TextBox 52"/>
          <p:cNvSpPr txBox="1"/>
          <p:nvPr/>
        </p:nvSpPr>
        <p:spPr>
          <a:xfrm>
            <a:off x="727462" y="4198783"/>
            <a:ext cx="2727737" cy="276999"/>
          </a:xfrm>
          <a:prstGeom prst="rect">
            <a:avLst/>
          </a:prstGeom>
          <a:noFill/>
        </p:spPr>
        <p:txBody>
          <a:bodyPr wrap="square" rtlCol="0">
            <a:spAutoFit/>
          </a:bodyPr>
          <a:lstStyle/>
          <a:p>
            <a:pPr lvl="1"/>
            <a:r>
              <a:rPr lang="sv-SE" sz="1200" dirty="0" smtClean="0">
                <a:latin typeface="Segoe UI Light" panose="020B0502040204020203" pitchFamily="34" charset="0"/>
              </a:rPr>
              <a:t>PRODUCT CLASS FILTER</a:t>
            </a:r>
            <a:endParaRPr lang="sv-SE" sz="1200" dirty="0">
              <a:latin typeface="Segoe UI Light" panose="020B0502040204020203" pitchFamily="34" charset="0"/>
            </a:endParaRPr>
          </a:p>
        </p:txBody>
      </p:sp>
      <p:sp>
        <p:nvSpPr>
          <p:cNvPr id="54" name="Rounded Rectangle 53"/>
          <p:cNvSpPr/>
          <p:nvPr/>
        </p:nvSpPr>
        <p:spPr>
          <a:xfrm>
            <a:off x="3044971" y="4594512"/>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29-HDV</a:t>
            </a:r>
            <a:endParaRPr lang="sv-SE" sz="800" dirty="0">
              <a:latin typeface="Segoe UI Light" panose="020B0502040204020203" pitchFamily="34" charset="0"/>
            </a:endParaRPr>
          </a:p>
        </p:txBody>
      </p:sp>
      <p:sp>
        <p:nvSpPr>
          <p:cNvPr id="55" name="Rounded Rectangle 54"/>
          <p:cNvSpPr/>
          <p:nvPr/>
        </p:nvSpPr>
        <p:spPr>
          <a:xfrm>
            <a:off x="3044971" y="4910628"/>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D3-HDV</a:t>
            </a:r>
            <a:endParaRPr lang="sv-SE" sz="800" dirty="0">
              <a:latin typeface="Segoe UI Light" panose="020B0502040204020203" pitchFamily="34" charset="0"/>
            </a:endParaRPr>
          </a:p>
        </p:txBody>
      </p:sp>
      <p:sp>
        <p:nvSpPr>
          <p:cNvPr id="56" name="Rounded Rectangle 55"/>
          <p:cNvSpPr/>
          <p:nvPr/>
        </p:nvSpPr>
        <p:spPr>
          <a:xfrm>
            <a:off x="2035216" y="5243602"/>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63-HDV</a:t>
            </a:r>
            <a:endParaRPr lang="sv-SE" sz="800" dirty="0">
              <a:latin typeface="Segoe UI Light" panose="020B0502040204020203" pitchFamily="34" charset="0"/>
            </a:endParaRPr>
          </a:p>
        </p:txBody>
      </p:sp>
      <p:sp>
        <p:nvSpPr>
          <p:cNvPr id="57" name="Rounded Rectangle 56"/>
          <p:cNvSpPr/>
          <p:nvPr/>
        </p:nvSpPr>
        <p:spPr>
          <a:xfrm>
            <a:off x="3044971" y="5243602"/>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06-MDV</a:t>
            </a:r>
            <a:endParaRPr lang="sv-SE" sz="800" dirty="0">
              <a:latin typeface="Segoe UI Light" panose="020B0502040204020203" pitchFamily="34" charset="0"/>
            </a:endParaRPr>
          </a:p>
        </p:txBody>
      </p:sp>
      <p:sp>
        <p:nvSpPr>
          <p:cNvPr id="58" name="Rounded Rectangle 57"/>
          <p:cNvSpPr/>
          <p:nvPr/>
        </p:nvSpPr>
        <p:spPr>
          <a:xfrm>
            <a:off x="1035670" y="5571059"/>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A1-MDV</a:t>
            </a:r>
            <a:endParaRPr lang="sv-SE" sz="800" dirty="0">
              <a:latin typeface="Segoe UI Light" panose="020B0502040204020203" pitchFamily="34" charset="0"/>
            </a:endParaRPr>
          </a:p>
        </p:txBody>
      </p:sp>
      <p:sp>
        <p:nvSpPr>
          <p:cNvPr id="59" name="Rounded Rectangle 58"/>
          <p:cNvSpPr/>
          <p:nvPr/>
        </p:nvSpPr>
        <p:spPr>
          <a:xfrm>
            <a:off x="2035215" y="5571059"/>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A2-MHDV</a:t>
            </a:r>
            <a:endParaRPr lang="sv-SE" sz="800" dirty="0">
              <a:latin typeface="Segoe UI Light" panose="020B0502040204020203" pitchFamily="34" charset="0"/>
            </a:endParaRPr>
          </a:p>
        </p:txBody>
      </p:sp>
      <p:sp>
        <p:nvSpPr>
          <p:cNvPr id="60" name="Rounded Rectangle 59"/>
          <p:cNvSpPr/>
          <p:nvPr/>
        </p:nvSpPr>
        <p:spPr>
          <a:xfrm>
            <a:off x="3044970" y="5571059"/>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A3-MDV</a:t>
            </a:r>
            <a:endParaRPr lang="sv-SE" sz="800" dirty="0">
              <a:latin typeface="Segoe UI Light" panose="020B0502040204020203" pitchFamily="34" charset="0"/>
            </a:endParaRPr>
          </a:p>
        </p:txBody>
      </p:sp>
      <p:sp>
        <p:nvSpPr>
          <p:cNvPr id="61" name="Rounded Rectangle 60"/>
          <p:cNvSpPr/>
          <p:nvPr/>
        </p:nvSpPr>
        <p:spPr>
          <a:xfrm>
            <a:off x="1035671" y="5897803"/>
            <a:ext cx="847145" cy="259229"/>
          </a:xfrm>
          <a:prstGeom prst="roundRect">
            <a:avLst/>
          </a:prstGeom>
          <a:solidFill>
            <a:schemeClr val="bg1">
              <a:lumMod val="65000"/>
            </a:schemeClr>
          </a:solidFill>
          <a:ln w="127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800" dirty="0" smtClean="0">
                <a:latin typeface="Segoe UI Light" panose="020B0502040204020203" pitchFamily="34" charset="0"/>
              </a:rPr>
              <a:t>A4-MHDV</a:t>
            </a:r>
            <a:endParaRPr lang="sv-SE" sz="800" dirty="0">
              <a:latin typeface="Segoe UI Light" panose="020B0502040204020203" pitchFamily="34" charset="0"/>
            </a:endParaRPr>
          </a:p>
        </p:txBody>
      </p:sp>
      <p:sp>
        <p:nvSpPr>
          <p:cNvPr id="62" name="TextBox 61"/>
          <p:cNvSpPr txBox="1"/>
          <p:nvPr/>
        </p:nvSpPr>
        <p:spPr>
          <a:xfrm>
            <a:off x="4213728" y="4219927"/>
            <a:ext cx="2727737" cy="307777"/>
          </a:xfrm>
          <a:prstGeom prst="rect">
            <a:avLst/>
          </a:prstGeom>
          <a:noFill/>
        </p:spPr>
        <p:txBody>
          <a:bodyPr wrap="square" rtlCol="0">
            <a:spAutoFit/>
          </a:bodyPr>
          <a:lstStyle/>
          <a:p>
            <a:r>
              <a:rPr lang="sv-SE" sz="1400" dirty="0" smtClean="0">
                <a:latin typeface="Segoe UI Light" panose="020B0502040204020203" pitchFamily="34" charset="0"/>
              </a:rPr>
              <a:t>     </a:t>
            </a:r>
            <a:r>
              <a:rPr lang="sv-SE" sz="1200" dirty="0" smtClean="0">
                <a:latin typeface="Segoe UI Light" panose="020B0502040204020203" pitchFamily="34" charset="0"/>
              </a:rPr>
              <a:t>TAGS</a:t>
            </a:r>
            <a:endParaRPr lang="sv-SE" sz="1400" dirty="0">
              <a:latin typeface="Segoe UI Light" panose="020B0502040204020203" pitchFamily="34" charset="0"/>
            </a:endParaRPr>
          </a:p>
        </p:txBody>
      </p:sp>
      <p:pic>
        <p:nvPicPr>
          <p:cNvPr id="63" name="Picture 6" descr="\\Vcn.ds.volvo.net\cli-hm\hm0114\A022595\My Documents\Icons\PNG\16px\055-price-tags.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2534" y="4330030"/>
            <a:ext cx="1905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5" descr="\\VCN.DS.VOLVO.NET\CLI-HM\HM0114\A022595\My Documents\Icons\PNG\16px\348-fil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2174" y="4294685"/>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8432305" y="864124"/>
            <a:ext cx="711696"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LINK</a:t>
            </a:r>
            <a:endParaRPr lang="sv-SE" sz="900" dirty="0">
              <a:solidFill>
                <a:schemeClr val="accent5"/>
              </a:solidFill>
              <a:latin typeface="Segoe UI Light" panose="020B0502040204020203" pitchFamily="34" charset="0"/>
            </a:endParaRPr>
          </a:p>
        </p:txBody>
      </p:sp>
      <p:sp>
        <p:nvSpPr>
          <p:cNvPr id="66" name="TextBox 65"/>
          <p:cNvSpPr txBox="1"/>
          <p:nvPr/>
        </p:nvSpPr>
        <p:spPr>
          <a:xfrm>
            <a:off x="8432304" y="1718005"/>
            <a:ext cx="711696"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REPETITION</a:t>
            </a:r>
            <a:endParaRPr lang="sv-SE" sz="900" dirty="0">
              <a:solidFill>
                <a:schemeClr val="accent5"/>
              </a:solidFill>
              <a:latin typeface="Segoe UI Light" panose="020B0502040204020203" pitchFamily="34" charset="0"/>
            </a:endParaRPr>
          </a:p>
        </p:txBody>
      </p:sp>
      <p:sp>
        <p:nvSpPr>
          <p:cNvPr id="67" name="TextBox 66"/>
          <p:cNvSpPr txBox="1"/>
          <p:nvPr/>
        </p:nvSpPr>
        <p:spPr>
          <a:xfrm>
            <a:off x="8432304" y="2637821"/>
            <a:ext cx="711696"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LOCATION</a:t>
            </a:r>
            <a:endParaRPr lang="sv-SE" sz="900" dirty="0">
              <a:solidFill>
                <a:schemeClr val="accent5"/>
              </a:solidFill>
              <a:latin typeface="Segoe UI Light" panose="020B0502040204020203" pitchFamily="34" charset="0"/>
            </a:endParaRPr>
          </a:p>
        </p:txBody>
      </p:sp>
      <p:sp>
        <p:nvSpPr>
          <p:cNvPr id="68" name="TextBox 67"/>
          <p:cNvSpPr txBox="1"/>
          <p:nvPr/>
        </p:nvSpPr>
        <p:spPr>
          <a:xfrm>
            <a:off x="8432305" y="3454783"/>
            <a:ext cx="711696" cy="33855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TOOLS NEEDED</a:t>
            </a:r>
            <a:endParaRPr lang="sv-SE" sz="900" dirty="0">
              <a:solidFill>
                <a:schemeClr val="accent5"/>
              </a:solidFill>
              <a:latin typeface="Segoe UI Light" panose="020B0502040204020203" pitchFamily="34" charset="0"/>
            </a:endParaRPr>
          </a:p>
        </p:txBody>
      </p:sp>
      <p:sp>
        <p:nvSpPr>
          <p:cNvPr id="69" name="Rounded Rectangle 68"/>
          <p:cNvSpPr/>
          <p:nvPr/>
        </p:nvSpPr>
        <p:spPr>
          <a:xfrm>
            <a:off x="4292535" y="4589258"/>
            <a:ext cx="847145" cy="168408"/>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DAYLIGHT</a:t>
            </a:r>
            <a:endParaRPr lang="sv-SE" sz="800" dirty="0">
              <a:latin typeface="Segoe UI Light" panose="020B0502040204020203" pitchFamily="34" charset="0"/>
            </a:endParaRPr>
          </a:p>
        </p:txBody>
      </p:sp>
      <p:sp>
        <p:nvSpPr>
          <p:cNvPr id="70" name="Rounded Rectangle 69"/>
          <p:cNvSpPr/>
          <p:nvPr/>
        </p:nvSpPr>
        <p:spPr>
          <a:xfrm>
            <a:off x="5200250" y="4585124"/>
            <a:ext cx="847145" cy="168408"/>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DRIVING</a:t>
            </a:r>
            <a:endParaRPr lang="sv-SE" sz="800" dirty="0">
              <a:latin typeface="Segoe UI Light" panose="020B0502040204020203" pitchFamily="34" charset="0"/>
            </a:endParaRPr>
          </a:p>
        </p:txBody>
      </p:sp>
      <p:sp>
        <p:nvSpPr>
          <p:cNvPr id="71" name="Rounded Rectangle 70"/>
          <p:cNvSpPr/>
          <p:nvPr/>
        </p:nvSpPr>
        <p:spPr>
          <a:xfrm>
            <a:off x="4292535" y="4805810"/>
            <a:ext cx="847145" cy="168408"/>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VM RUNNING</a:t>
            </a:r>
            <a:endParaRPr lang="sv-SE" sz="800" dirty="0">
              <a:latin typeface="Segoe UI Light" panose="020B0502040204020203" pitchFamily="34" charset="0"/>
            </a:endParaRPr>
          </a:p>
        </p:txBody>
      </p:sp>
      <p:sp>
        <p:nvSpPr>
          <p:cNvPr id="72" name="Rounded Rectangle 71"/>
          <p:cNvSpPr/>
          <p:nvPr/>
        </p:nvSpPr>
        <p:spPr>
          <a:xfrm>
            <a:off x="5200250" y="4819267"/>
            <a:ext cx="847145" cy="168408"/>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HILLY</a:t>
            </a:r>
            <a:endParaRPr lang="sv-SE" sz="800" dirty="0">
              <a:latin typeface="Segoe UI Light" panose="020B0502040204020203" pitchFamily="34" charset="0"/>
            </a:endParaRPr>
          </a:p>
        </p:txBody>
      </p:sp>
      <p:sp>
        <p:nvSpPr>
          <p:cNvPr id="73" name="TextBox 72"/>
          <p:cNvSpPr txBox="1"/>
          <p:nvPr/>
        </p:nvSpPr>
        <p:spPr>
          <a:xfrm>
            <a:off x="4292535" y="5243602"/>
            <a:ext cx="2727737" cy="276999"/>
          </a:xfrm>
          <a:prstGeom prst="rect">
            <a:avLst/>
          </a:prstGeom>
          <a:noFill/>
        </p:spPr>
        <p:txBody>
          <a:bodyPr wrap="square" rtlCol="0">
            <a:spAutoFit/>
          </a:bodyPr>
          <a:lstStyle/>
          <a:p>
            <a:r>
              <a:rPr lang="sv-SE" sz="1200" dirty="0" smtClean="0">
                <a:latin typeface="Segoe UI Light" panose="020B0502040204020203" pitchFamily="34" charset="0"/>
              </a:rPr>
              <a:t>    USED IN SEQUENCE</a:t>
            </a:r>
            <a:endParaRPr lang="sv-SE" sz="1200" dirty="0">
              <a:latin typeface="Segoe UI Light" panose="020B0502040204020203" pitchFamily="34" charset="0"/>
            </a:endParaRPr>
          </a:p>
        </p:txBody>
      </p:sp>
      <p:sp>
        <p:nvSpPr>
          <p:cNvPr id="74" name="Rounded Rectangle 73"/>
          <p:cNvSpPr/>
          <p:nvPr/>
        </p:nvSpPr>
        <p:spPr>
          <a:xfrm>
            <a:off x="4292535" y="5576101"/>
            <a:ext cx="847145" cy="168408"/>
          </a:xfrm>
          <a:prstGeom prst="round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800" dirty="0" smtClean="0">
                <a:latin typeface="Segoe UI Light" panose="020B0502040204020203" pitchFamily="34" charset="0"/>
              </a:rPr>
              <a:t>TOTAL</a:t>
            </a:r>
            <a:endParaRPr lang="sv-SE" sz="800" dirty="0">
              <a:latin typeface="Segoe UI Light" panose="020B0502040204020203" pitchFamily="34" charset="0"/>
            </a:endParaRPr>
          </a:p>
        </p:txBody>
      </p:sp>
      <p:pic>
        <p:nvPicPr>
          <p:cNvPr id="75" name="Picture 16" descr="\\Vcn.ds.volvo.net\cli-hm\hm0114\A022595\My Documents\Icons\PNG\16px\189-tree.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46644" y="530264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5200250" y="5576000"/>
            <a:ext cx="847145" cy="168408"/>
          </a:xfrm>
          <a:prstGeom prst="roundRect">
            <a:avLst/>
          </a:prstGeom>
          <a:ln w="127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800" dirty="0" smtClean="0">
                <a:latin typeface="Segoe UI Light" panose="020B0502040204020203" pitchFamily="34" charset="0"/>
              </a:rPr>
              <a:t>P1234 DEV</a:t>
            </a:r>
            <a:endParaRPr lang="sv-SE" sz="800" dirty="0">
              <a:latin typeface="Segoe UI Light" panose="020B0502040204020203" pitchFamily="34" charset="0"/>
            </a:endParaRPr>
          </a:p>
        </p:txBody>
      </p:sp>
      <p:cxnSp>
        <p:nvCxnSpPr>
          <p:cNvPr id="77" name="Straight Connector 76"/>
          <p:cNvCxnSpPr/>
          <p:nvPr/>
        </p:nvCxnSpPr>
        <p:spPr>
          <a:xfrm>
            <a:off x="4108454" y="695729"/>
            <a:ext cx="0" cy="54613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220528" y="1038032"/>
            <a:ext cx="2727737" cy="307777"/>
          </a:xfrm>
          <a:prstGeom prst="rect">
            <a:avLst/>
          </a:prstGeom>
          <a:noFill/>
        </p:spPr>
        <p:txBody>
          <a:bodyPr wrap="square" rtlCol="0">
            <a:spAutoFit/>
          </a:bodyPr>
          <a:lstStyle/>
          <a:p>
            <a:r>
              <a:rPr lang="sv-SE" sz="1400" dirty="0" smtClean="0">
                <a:solidFill>
                  <a:schemeClr val="accent5"/>
                </a:solidFill>
                <a:latin typeface="Segoe UI Light" panose="020B0502040204020203" pitchFamily="34" charset="0"/>
              </a:rPr>
              <a:t>     </a:t>
            </a:r>
            <a:r>
              <a:rPr lang="sv-SE" sz="1200" dirty="0" smtClean="0">
                <a:solidFill>
                  <a:schemeClr val="accent5"/>
                </a:solidFill>
                <a:latin typeface="Segoe UI Light" panose="020B0502040204020203" pitchFamily="34" charset="0"/>
              </a:rPr>
              <a:t>ADD IMAGE</a:t>
            </a:r>
            <a:endParaRPr lang="sv-SE" sz="1400" dirty="0">
              <a:solidFill>
                <a:schemeClr val="accent5"/>
              </a:solidFill>
              <a:latin typeface="Segoe UI Light" panose="020B0502040204020203" pitchFamily="34" charset="0"/>
            </a:endParaRPr>
          </a:p>
        </p:txBody>
      </p:sp>
      <p:sp>
        <p:nvSpPr>
          <p:cNvPr id="80" name="TextBox 79"/>
          <p:cNvSpPr txBox="1"/>
          <p:nvPr/>
        </p:nvSpPr>
        <p:spPr>
          <a:xfrm>
            <a:off x="4223835" y="1363412"/>
            <a:ext cx="2727737" cy="307777"/>
          </a:xfrm>
          <a:prstGeom prst="rect">
            <a:avLst/>
          </a:prstGeom>
          <a:noFill/>
        </p:spPr>
        <p:txBody>
          <a:bodyPr wrap="square" rtlCol="0">
            <a:spAutoFit/>
          </a:bodyPr>
          <a:lstStyle/>
          <a:p>
            <a:r>
              <a:rPr lang="sv-SE" sz="1400" dirty="0" smtClean="0">
                <a:latin typeface="Segoe UI Light" panose="020B0502040204020203" pitchFamily="34" charset="0"/>
              </a:rPr>
              <a:t>     </a:t>
            </a:r>
            <a:r>
              <a:rPr lang="sv-SE" sz="1200" dirty="0" smtClean="0">
                <a:latin typeface="Segoe UI Light" panose="020B0502040204020203" pitchFamily="34" charset="0"/>
              </a:rPr>
              <a:t>CATEGORY</a:t>
            </a:r>
            <a:endParaRPr lang="sv-SE" sz="1400" dirty="0">
              <a:latin typeface="Segoe UI Light" panose="020B0502040204020203" pitchFamily="34" charset="0"/>
            </a:endParaRPr>
          </a:p>
        </p:txBody>
      </p:sp>
      <p:pic>
        <p:nvPicPr>
          <p:cNvPr id="81" name="Picture 19" descr="\\Vcn.ds.volvo.net\cli-hm\hm0114\A022595\My Documents\Icons\PNG\16px\207-eye.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11584" y="1471411"/>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2" name="Rounded Rectangle 81"/>
          <p:cNvSpPr/>
          <p:nvPr/>
        </p:nvSpPr>
        <p:spPr>
          <a:xfrm>
            <a:off x="4292534" y="1732744"/>
            <a:ext cx="847145" cy="168408"/>
          </a:xfrm>
          <a:prstGeom prst="roundRect">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latin typeface="Segoe UI Light" panose="020B0502040204020203" pitchFamily="34" charset="0"/>
              </a:rPr>
              <a:t>PRIVATE</a:t>
            </a:r>
            <a:endParaRPr lang="sv-SE" sz="800" dirty="0">
              <a:latin typeface="Segoe UI Light" panose="020B0502040204020203" pitchFamily="34" charset="0"/>
            </a:endParaRPr>
          </a:p>
        </p:txBody>
      </p:sp>
      <p:sp>
        <p:nvSpPr>
          <p:cNvPr id="83" name="Rounded Rectangle 82"/>
          <p:cNvSpPr/>
          <p:nvPr/>
        </p:nvSpPr>
        <p:spPr>
          <a:xfrm>
            <a:off x="5200250" y="1732744"/>
            <a:ext cx="847145" cy="168408"/>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latin typeface="Segoe UI Light" panose="020B0502040204020203" pitchFamily="34" charset="0"/>
              </a:rPr>
              <a:t>DEV</a:t>
            </a:r>
            <a:endParaRPr lang="sv-SE" sz="800" dirty="0">
              <a:latin typeface="Segoe UI Light" panose="020B0502040204020203" pitchFamily="34" charset="0"/>
            </a:endParaRPr>
          </a:p>
        </p:txBody>
      </p:sp>
      <p:pic>
        <p:nvPicPr>
          <p:cNvPr id="1026" name="Picture 2" descr="\\Vcn.ds.volvo.net\cli-hm\hm0114\A022595\My Documents\Icons\PNG\16px\267-plus.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35669" y="115943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6139" y="1079771"/>
            <a:ext cx="1643912" cy="276999"/>
          </a:xfrm>
          <a:prstGeom prst="rect">
            <a:avLst/>
          </a:prstGeom>
          <a:noFill/>
        </p:spPr>
        <p:txBody>
          <a:bodyPr wrap="none" rtlCol="0">
            <a:spAutoFit/>
          </a:bodyPr>
          <a:lstStyle/>
          <a:p>
            <a:r>
              <a:rPr lang="sv-SE" sz="1200" dirty="0" smtClean="0">
                <a:solidFill>
                  <a:schemeClr val="accent5"/>
                </a:solidFill>
                <a:latin typeface="Segoe UI Light" panose="020B0502040204020203" pitchFamily="34" charset="0"/>
              </a:rPr>
              <a:t>CONNECT TO PARENT</a:t>
            </a:r>
            <a:endParaRPr lang="sv-SE" sz="1200" dirty="0">
              <a:solidFill>
                <a:schemeClr val="accent5"/>
              </a:solidFill>
              <a:latin typeface="Segoe UI Light" panose="020B0502040204020203" pitchFamily="34" charset="0"/>
            </a:endParaRPr>
          </a:p>
        </p:txBody>
      </p:sp>
      <p:pic>
        <p:nvPicPr>
          <p:cNvPr id="78" name="Picture 17" descr="\\Vcn.ds.volvo.net\cli-hm\hm0114\A022595\My Documents\Icons\PNG\16px\014-image.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11584" y="115760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4" name="Rounded Rectangle 83"/>
          <p:cNvSpPr/>
          <p:nvPr/>
        </p:nvSpPr>
        <p:spPr>
          <a:xfrm>
            <a:off x="6115485" y="1732744"/>
            <a:ext cx="847145" cy="168408"/>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latin typeface="Segoe UI Light" panose="020B0502040204020203" pitchFamily="34" charset="0"/>
              </a:rPr>
              <a:t>PRODUCTIO N</a:t>
            </a:r>
            <a:endParaRPr lang="sv-SE" sz="800" dirty="0">
              <a:latin typeface="Segoe UI Light" panose="020B0502040204020203" pitchFamily="34" charset="0"/>
            </a:endParaRPr>
          </a:p>
        </p:txBody>
      </p:sp>
      <p:sp>
        <p:nvSpPr>
          <p:cNvPr id="85" name="Rounded Rectangle 84"/>
          <p:cNvSpPr/>
          <p:nvPr/>
        </p:nvSpPr>
        <p:spPr>
          <a:xfrm>
            <a:off x="6941465" y="6124377"/>
            <a:ext cx="1170871" cy="358290"/>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SAVE</a:t>
            </a:r>
            <a:endParaRPr lang="sv-SE" sz="1400" dirty="0">
              <a:latin typeface="Segoe UI Light" panose="020B0502040204020203" pitchFamily="34" charset="0"/>
            </a:endParaRPr>
          </a:p>
        </p:txBody>
      </p:sp>
      <p:pic>
        <p:nvPicPr>
          <p:cNvPr id="13" name="Picture 3" descr="\\VCN.DS.VOLVO.NET\CLI-HM\HM0114\A022595\My Documents\Icons\PNG\16px\099-floppy-disk.png"/>
          <p:cNvPicPr>
            <a:picLocks noChangeAspect="1" noChangeArrowheads="1"/>
          </p:cNvPicPr>
          <p:nvPr/>
        </p:nvPicPr>
        <p:blipFill>
          <a:blip r:embed="rId2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8656" y="6212081"/>
            <a:ext cx="152400" cy="18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228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395536" y="663893"/>
            <a:ext cx="8352928" cy="1569660"/>
          </a:xfrm>
          <a:prstGeom prst="rect">
            <a:avLst/>
          </a:prstGeom>
          <a:noFill/>
        </p:spPr>
        <p:txBody>
          <a:bodyPr wrap="square" rtlCol="0">
            <a:spAutoFit/>
          </a:bodyPr>
          <a:lstStyle/>
          <a:p>
            <a:r>
              <a:rPr lang="sv-SE" sz="3200" dirty="0" smtClean="0">
                <a:solidFill>
                  <a:schemeClr val="accent1">
                    <a:lumMod val="75000"/>
                  </a:schemeClr>
                </a:solidFill>
                <a:latin typeface="Bradley Hand ITC" panose="03070402050302030203" pitchFamily="66" charset="0"/>
                <a:cs typeface="Arial" panose="020B0604020202020204" pitchFamily="34" charset="0"/>
              </a:rPr>
              <a:t>Safety, Usability, Acceptance, Trust, Fun, Expectations,Usage behavior, Knowledge, Distraction</a:t>
            </a:r>
            <a:endParaRPr lang="sv-SE" sz="3200" dirty="0">
              <a:solidFill>
                <a:schemeClr val="accent1">
                  <a:lumMod val="75000"/>
                </a:schemeClr>
              </a:solidFill>
              <a:latin typeface="Bradley Hand ITC" panose="03070402050302030203" pitchFamily="66" charset="0"/>
              <a:cs typeface="Arial" panose="020B0604020202020204" pitchFamily="34" charset="0"/>
            </a:endParaRPr>
          </a:p>
        </p:txBody>
      </p:sp>
      <p:sp>
        <p:nvSpPr>
          <p:cNvPr id="8" name="TextBox 7"/>
          <p:cNvSpPr txBox="1"/>
          <p:nvPr/>
        </p:nvSpPr>
        <p:spPr>
          <a:xfrm>
            <a:off x="395536" y="2634936"/>
            <a:ext cx="8352928" cy="2062103"/>
          </a:xfrm>
          <a:prstGeom prst="rect">
            <a:avLst/>
          </a:prstGeom>
          <a:noFill/>
        </p:spPr>
        <p:txBody>
          <a:bodyPr wrap="square" rtlCol="0">
            <a:spAutoFit/>
          </a:bodyPr>
          <a:lstStyle/>
          <a:p>
            <a:r>
              <a:rPr lang="sv-SE" sz="3200" dirty="0" smtClean="0">
                <a:solidFill>
                  <a:srgbClr val="FF0000"/>
                </a:solidFill>
                <a:latin typeface="Bradley Hand ITC" panose="03070402050302030203" pitchFamily="66" charset="0"/>
                <a:cs typeface="Arial" panose="020B0604020202020204" pitchFamily="34" charset="0"/>
              </a:rPr>
              <a:t>Light, dark, noise, location, temperature</a:t>
            </a:r>
          </a:p>
          <a:p>
            <a:endParaRPr lang="sv-SE" sz="3200" dirty="0">
              <a:solidFill>
                <a:schemeClr val="accent1">
                  <a:lumMod val="75000"/>
                </a:schemeClr>
              </a:solidFill>
              <a:latin typeface="Bradley Hand ITC" panose="03070402050302030203" pitchFamily="66" charset="0"/>
              <a:cs typeface="Arial" panose="020B0604020202020204" pitchFamily="34" charset="0"/>
            </a:endParaRPr>
          </a:p>
          <a:p>
            <a:r>
              <a:rPr lang="sv-SE" sz="3200" dirty="0" smtClean="0">
                <a:solidFill>
                  <a:schemeClr val="accent1">
                    <a:lumMod val="75000"/>
                  </a:schemeClr>
                </a:solidFill>
                <a:latin typeface="Bradley Hand ITC" panose="03070402050302030203" pitchFamily="66" charset="0"/>
                <a:cs typeface="Arial" panose="020B0604020202020204" pitchFamily="34" charset="0"/>
              </a:rPr>
              <a:t>Adaptivity, customization, flexibility, consistency, personalization </a:t>
            </a:r>
            <a:endParaRPr lang="sv-SE" sz="3200" dirty="0">
              <a:solidFill>
                <a:schemeClr val="accent1">
                  <a:lumMod val="75000"/>
                </a:schemeClr>
              </a:solidFill>
              <a:latin typeface="Bradley Hand ITC" panose="03070402050302030203" pitchFamily="66" charset="0"/>
              <a:cs typeface="Arial" panose="020B0604020202020204" pitchFamily="34" charset="0"/>
            </a:endParaRPr>
          </a:p>
        </p:txBody>
      </p:sp>
    </p:spTree>
    <p:extLst>
      <p:ext uri="{BB962C8B-B14F-4D97-AF65-F5344CB8AC3E}">
        <p14:creationId xmlns:p14="http://schemas.microsoft.com/office/powerpoint/2010/main" val="2652152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ectangle 1"/>
          <p:cNvSpPr/>
          <p:nvPr/>
        </p:nvSpPr>
        <p:spPr>
          <a:xfrm>
            <a:off x="2946170" y="518771"/>
            <a:ext cx="3253444" cy="663580"/>
          </a:xfrm>
          <a:prstGeom prst="rect">
            <a:avLst/>
          </a:prstGeom>
          <a:solidFill>
            <a:schemeClr val="tx1">
              <a:lumMod val="85000"/>
              <a:lumOff val="15000"/>
            </a:schemeClr>
          </a:solidFill>
          <a:ln>
            <a:solidFill>
              <a:schemeClr val="accent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latin typeface="Segoe UI Light" panose="020B0502040204020203" pitchFamily="34" charset="0"/>
              </a:rPr>
              <a:t>Username...</a:t>
            </a:r>
            <a:endParaRPr lang="sv-SE" sz="2000" dirty="0">
              <a:latin typeface="Segoe UI Light" panose="020B0502040204020203" pitchFamily="34" charset="0"/>
            </a:endParaRPr>
          </a:p>
        </p:txBody>
      </p:sp>
      <p:sp>
        <p:nvSpPr>
          <p:cNvPr id="10" name="Rectangle 9"/>
          <p:cNvSpPr/>
          <p:nvPr/>
        </p:nvSpPr>
        <p:spPr>
          <a:xfrm>
            <a:off x="2946171" y="2219266"/>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7</a:t>
            </a:r>
            <a:endParaRPr lang="sv-SE" sz="3600" dirty="0">
              <a:latin typeface="Segoe UI Light" panose="020B0502040204020203" pitchFamily="34" charset="0"/>
            </a:endParaRPr>
          </a:p>
        </p:txBody>
      </p:sp>
      <p:sp>
        <p:nvSpPr>
          <p:cNvPr id="11" name="Rectangle 10"/>
          <p:cNvSpPr/>
          <p:nvPr/>
        </p:nvSpPr>
        <p:spPr>
          <a:xfrm>
            <a:off x="2946171" y="5882759"/>
            <a:ext cx="3253443" cy="777686"/>
          </a:xfrm>
          <a:prstGeom prst="rect">
            <a:avLst/>
          </a:prstGeom>
          <a:solidFill>
            <a:schemeClr val="accent3">
              <a:lumMod val="5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latin typeface="Segoe UI Light" panose="020B0502040204020203" pitchFamily="34" charset="0"/>
              </a:rPr>
              <a:t>LOGIN</a:t>
            </a:r>
            <a:endParaRPr lang="sv-SE" sz="2000" dirty="0">
              <a:latin typeface="Segoe UI Light" panose="020B0502040204020203" pitchFamily="34" charset="0"/>
            </a:endParaRPr>
          </a:p>
        </p:txBody>
      </p:sp>
      <p:sp>
        <p:nvSpPr>
          <p:cNvPr id="12" name="Rectangle 11"/>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066165" y="2219266"/>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8</a:t>
            </a:r>
            <a:endParaRPr lang="sv-SE" sz="3600" dirty="0">
              <a:latin typeface="Segoe UI Light" panose="020B0502040204020203" pitchFamily="34" charset="0"/>
            </a:endParaRPr>
          </a:p>
        </p:txBody>
      </p:sp>
      <p:sp>
        <p:nvSpPr>
          <p:cNvPr id="16" name="Rectangle 15"/>
          <p:cNvSpPr/>
          <p:nvPr/>
        </p:nvSpPr>
        <p:spPr>
          <a:xfrm>
            <a:off x="5187944" y="2219266"/>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9</a:t>
            </a:r>
            <a:endParaRPr lang="sv-SE" sz="3600" dirty="0">
              <a:latin typeface="Segoe UI Light" panose="020B0502040204020203" pitchFamily="34" charset="0"/>
            </a:endParaRPr>
          </a:p>
        </p:txBody>
      </p:sp>
      <p:sp>
        <p:nvSpPr>
          <p:cNvPr id="17" name="Rectangle 16"/>
          <p:cNvSpPr/>
          <p:nvPr/>
        </p:nvSpPr>
        <p:spPr>
          <a:xfrm>
            <a:off x="2946170" y="3429000"/>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smtClean="0">
                <a:latin typeface="Segoe UI Light" panose="020B0502040204020203" pitchFamily="34" charset="0"/>
              </a:rPr>
              <a:t>4</a:t>
            </a:r>
            <a:endParaRPr lang="sv-SE" sz="3600" dirty="0">
              <a:latin typeface="Segoe UI Light" panose="020B0502040204020203" pitchFamily="34" charset="0"/>
            </a:endParaRPr>
          </a:p>
        </p:txBody>
      </p:sp>
      <p:sp>
        <p:nvSpPr>
          <p:cNvPr id="18" name="Rectangle 17"/>
          <p:cNvSpPr/>
          <p:nvPr/>
        </p:nvSpPr>
        <p:spPr>
          <a:xfrm>
            <a:off x="4066165" y="3429000"/>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5</a:t>
            </a:r>
          </a:p>
        </p:txBody>
      </p:sp>
      <p:sp>
        <p:nvSpPr>
          <p:cNvPr id="19" name="Rectangle 18"/>
          <p:cNvSpPr/>
          <p:nvPr/>
        </p:nvSpPr>
        <p:spPr>
          <a:xfrm>
            <a:off x="5187943" y="3429000"/>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6</a:t>
            </a:r>
          </a:p>
        </p:txBody>
      </p:sp>
      <p:sp>
        <p:nvSpPr>
          <p:cNvPr id="20" name="Rectangle 19"/>
          <p:cNvSpPr/>
          <p:nvPr/>
        </p:nvSpPr>
        <p:spPr>
          <a:xfrm>
            <a:off x="2946171" y="4650164"/>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1</a:t>
            </a:r>
          </a:p>
        </p:txBody>
      </p:sp>
      <p:sp>
        <p:nvSpPr>
          <p:cNvPr id="21" name="Rectangle 20"/>
          <p:cNvSpPr/>
          <p:nvPr/>
        </p:nvSpPr>
        <p:spPr>
          <a:xfrm>
            <a:off x="4066164" y="4650164"/>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2</a:t>
            </a:r>
          </a:p>
        </p:txBody>
      </p:sp>
      <p:sp>
        <p:nvSpPr>
          <p:cNvPr id="22" name="Rectangle 21"/>
          <p:cNvSpPr/>
          <p:nvPr/>
        </p:nvSpPr>
        <p:spPr>
          <a:xfrm>
            <a:off x="5187944" y="4650164"/>
            <a:ext cx="1011671" cy="1092605"/>
          </a:xfrm>
          <a:prstGeom prst="rect">
            <a:avLst/>
          </a:prstGeom>
          <a:solidFill>
            <a:schemeClr val="tx1">
              <a:lumMod val="85000"/>
              <a:lumOff val="15000"/>
            </a:schemeClr>
          </a:solidFill>
          <a:ln>
            <a:solidFill>
              <a:schemeClr val="accent5"/>
            </a:solidFill>
          </a:ln>
          <a:effectLst>
            <a:innerShdw blurRad="63500" dist="50800" dir="13500000">
              <a:schemeClr val="tx1">
                <a:lumMod val="65000"/>
                <a:lumOff val="35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dirty="0">
                <a:latin typeface="Segoe UI Light" panose="020B0502040204020203" pitchFamily="34" charset="0"/>
              </a:rPr>
              <a:t>3</a:t>
            </a:r>
          </a:p>
        </p:txBody>
      </p:sp>
      <p:sp>
        <p:nvSpPr>
          <p:cNvPr id="23" name="Rectangle 22"/>
          <p:cNvSpPr/>
          <p:nvPr/>
        </p:nvSpPr>
        <p:spPr>
          <a:xfrm>
            <a:off x="2946170" y="1348577"/>
            <a:ext cx="3253444" cy="663580"/>
          </a:xfrm>
          <a:prstGeom prst="rect">
            <a:avLst/>
          </a:prstGeom>
          <a:solidFill>
            <a:schemeClr val="tx1">
              <a:lumMod val="85000"/>
              <a:lumOff val="15000"/>
            </a:schemeClr>
          </a:solidFill>
          <a:ln>
            <a:solidFill>
              <a:schemeClr val="accent5"/>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smtClean="0">
                <a:latin typeface="Segoe UI Light" panose="020B0502040204020203" pitchFamily="34" charset="0"/>
              </a:rPr>
              <a:t>Pin code...</a:t>
            </a:r>
            <a:endParaRPr lang="sv-SE" sz="2000" dirty="0">
              <a:latin typeface="Segoe UI Light" panose="020B0502040204020203" pitchFamily="34" charset="0"/>
            </a:endParaRPr>
          </a:p>
        </p:txBody>
      </p:sp>
      <p:pic>
        <p:nvPicPr>
          <p:cNvPr id="7171" name="Picture 3" descr="\\Vcn.ds.volvo.net\cli-hm\hm0114\A022595\My Documents\Icons\PNG\32px\325-circle-left.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96136" y="1497486"/>
            <a:ext cx="30480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Rectangle 8"/>
          <p:cNvSpPr/>
          <p:nvPr/>
        </p:nvSpPr>
        <p:spPr>
          <a:xfrm>
            <a:off x="0" y="5934878"/>
            <a:ext cx="9144000" cy="923122"/>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12" name="Rectangle 11"/>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663893"/>
            <a:ext cx="5832648" cy="523220"/>
          </a:xfrm>
          <a:prstGeom prst="rect">
            <a:avLst/>
          </a:prstGeom>
          <a:noFill/>
        </p:spPr>
        <p:txBody>
          <a:bodyPr wrap="square" rtlCol="0">
            <a:spAutoFit/>
          </a:bodyPr>
          <a:lstStyle/>
          <a:p>
            <a:r>
              <a:rPr lang="sv-SE" sz="2800" dirty="0" smtClean="0">
                <a:solidFill>
                  <a:schemeClr val="bg1"/>
                </a:solidFill>
                <a:latin typeface="Segoe UI Light" panose="020B0502040204020203" pitchFamily="34" charset="0"/>
              </a:rPr>
              <a:t>ONGOING PVT TESTS AT </a:t>
            </a:r>
            <a:r>
              <a:rPr lang="sv-SE" sz="2800" dirty="0" smtClean="0">
                <a:solidFill>
                  <a:schemeClr val="accent1"/>
                </a:solidFill>
                <a:latin typeface="Segoe UI Light" panose="020B0502040204020203" pitchFamily="34" charset="0"/>
              </a:rPr>
              <a:t>SITE GOT</a:t>
            </a:r>
            <a:endParaRPr lang="sv-SE" sz="2800" dirty="0">
              <a:solidFill>
                <a:schemeClr val="accent1"/>
              </a:solidFill>
              <a:latin typeface="Segoe UI Light" panose="020B0502040204020203" pitchFamily="34" charset="0"/>
            </a:endParaRPr>
          </a:p>
        </p:txBody>
      </p:sp>
      <p:sp>
        <p:nvSpPr>
          <p:cNvPr id="6" name="Rectangle 5"/>
          <p:cNvSpPr/>
          <p:nvPr/>
        </p:nvSpPr>
        <p:spPr>
          <a:xfrm>
            <a:off x="352228" y="1389584"/>
            <a:ext cx="5348150" cy="864096"/>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latin typeface="Segoe UI Light" panose="020B0502040204020203" pitchFamily="34" charset="0"/>
              </a:rPr>
              <a:t>FH-1824 Total w1623 IB</a:t>
            </a:r>
            <a:endParaRPr lang="sv-SE" sz="2400" dirty="0">
              <a:latin typeface="Segoe UI Light" panose="020B0502040204020203" pitchFamily="34" charset="0"/>
            </a:endParaRPr>
          </a:p>
        </p:txBody>
      </p:sp>
      <p:sp>
        <p:nvSpPr>
          <p:cNvPr id="17" name="Rectangle 16"/>
          <p:cNvSpPr/>
          <p:nvPr/>
        </p:nvSpPr>
        <p:spPr>
          <a:xfrm>
            <a:off x="5844395" y="1389584"/>
            <a:ext cx="1084312" cy="864096"/>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latin typeface="Segoe UI Light" panose="020B0502040204020203" pitchFamily="34" charset="0"/>
              </a:rPr>
              <a:t>44%</a:t>
            </a:r>
          </a:p>
          <a:p>
            <a:pPr algn="ctr"/>
            <a:r>
              <a:rPr lang="sv-SE" sz="1600" dirty="0" smtClean="0">
                <a:latin typeface="Segoe UI Light" panose="020B0502040204020203" pitchFamily="34" charset="0"/>
              </a:rPr>
              <a:t>DONE</a:t>
            </a:r>
            <a:endParaRPr lang="sv-SE" sz="1600" dirty="0">
              <a:latin typeface="Segoe UI Light" panose="020B0502040204020203" pitchFamily="34" charset="0"/>
            </a:endParaRPr>
          </a:p>
        </p:txBody>
      </p:sp>
      <p:sp>
        <p:nvSpPr>
          <p:cNvPr id="18" name="Rectangle 17"/>
          <p:cNvSpPr/>
          <p:nvPr/>
        </p:nvSpPr>
        <p:spPr>
          <a:xfrm>
            <a:off x="7068919" y="1389584"/>
            <a:ext cx="1655795" cy="864096"/>
          </a:xfrm>
          <a:prstGeom prst="rect">
            <a:avLst/>
          </a:prstGeom>
          <a:solidFill>
            <a:schemeClr val="accent3">
              <a:lumMod val="5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2400" dirty="0" smtClean="0">
                <a:latin typeface="Segoe UI Light" panose="020B0502040204020203" pitchFamily="34" charset="0"/>
              </a:rPr>
              <a:t>LOAD</a:t>
            </a:r>
            <a:endParaRPr lang="sv-SE" sz="1600" dirty="0">
              <a:latin typeface="Segoe UI Light" panose="020B0502040204020203" pitchFamily="34" charset="0"/>
            </a:endParaRPr>
          </a:p>
        </p:txBody>
      </p:sp>
      <p:sp>
        <p:nvSpPr>
          <p:cNvPr id="19" name="Rectangle 18"/>
          <p:cNvSpPr/>
          <p:nvPr/>
        </p:nvSpPr>
        <p:spPr>
          <a:xfrm>
            <a:off x="359911" y="2376016"/>
            <a:ext cx="5348151" cy="864096"/>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latin typeface="Segoe UI Light" panose="020B0502040204020203" pitchFamily="34" charset="0"/>
              </a:rPr>
              <a:t>FH-1407 SEM w1607</a:t>
            </a:r>
            <a:endParaRPr lang="sv-SE" sz="2400" dirty="0">
              <a:latin typeface="Segoe UI Light" panose="020B0502040204020203" pitchFamily="34" charset="0"/>
            </a:endParaRPr>
          </a:p>
        </p:txBody>
      </p:sp>
      <p:sp>
        <p:nvSpPr>
          <p:cNvPr id="20" name="Rectangle 19"/>
          <p:cNvSpPr/>
          <p:nvPr/>
        </p:nvSpPr>
        <p:spPr>
          <a:xfrm>
            <a:off x="5852078" y="2376016"/>
            <a:ext cx="1084312" cy="864096"/>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latin typeface="Segoe UI Light" panose="020B0502040204020203" pitchFamily="34" charset="0"/>
              </a:rPr>
              <a:t>23%</a:t>
            </a:r>
          </a:p>
          <a:p>
            <a:pPr algn="ctr"/>
            <a:r>
              <a:rPr lang="sv-SE" sz="1600" dirty="0" smtClean="0">
                <a:latin typeface="Segoe UI Light" panose="020B0502040204020203" pitchFamily="34" charset="0"/>
              </a:rPr>
              <a:t>DONE</a:t>
            </a:r>
            <a:endParaRPr lang="sv-SE" sz="1600" dirty="0">
              <a:latin typeface="Segoe UI Light" panose="020B0502040204020203" pitchFamily="34" charset="0"/>
            </a:endParaRPr>
          </a:p>
        </p:txBody>
      </p:sp>
      <p:sp>
        <p:nvSpPr>
          <p:cNvPr id="21" name="Rectangle 20"/>
          <p:cNvSpPr/>
          <p:nvPr/>
        </p:nvSpPr>
        <p:spPr>
          <a:xfrm>
            <a:off x="7076602" y="2376016"/>
            <a:ext cx="1655795" cy="864096"/>
          </a:xfrm>
          <a:prstGeom prst="rect">
            <a:avLst/>
          </a:prstGeom>
          <a:solidFill>
            <a:schemeClr val="accent2">
              <a:lumMod val="5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CURRENTLY CHECKED OUT BY:</a:t>
            </a:r>
          </a:p>
          <a:p>
            <a:pPr algn="ctr"/>
            <a:r>
              <a:rPr lang="sv-SE" sz="1400" b="1" dirty="0" smtClean="0">
                <a:latin typeface="Segoe UI Light" panose="020B0502040204020203" pitchFamily="34" charset="0"/>
              </a:rPr>
              <a:t>THE HOOK</a:t>
            </a:r>
            <a:endParaRPr lang="sv-SE" sz="1050" b="1" dirty="0">
              <a:latin typeface="Segoe UI Light" panose="020B0502040204020203" pitchFamily="34" charset="0"/>
            </a:endParaRPr>
          </a:p>
        </p:txBody>
      </p:sp>
      <p:sp>
        <p:nvSpPr>
          <p:cNvPr id="16" name="Rectangle 15"/>
          <p:cNvSpPr/>
          <p:nvPr/>
        </p:nvSpPr>
        <p:spPr>
          <a:xfrm>
            <a:off x="359911" y="3373555"/>
            <a:ext cx="5348151" cy="864096"/>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2400" dirty="0" smtClean="0">
                <a:latin typeface="Segoe UI Light" panose="020B0502040204020203" pitchFamily="34" charset="0"/>
              </a:rPr>
              <a:t>FH-1381 SEM w1607</a:t>
            </a:r>
            <a:endParaRPr lang="sv-SE" sz="2400" dirty="0">
              <a:latin typeface="Segoe UI Light" panose="020B0502040204020203" pitchFamily="34" charset="0"/>
            </a:endParaRPr>
          </a:p>
        </p:txBody>
      </p:sp>
      <p:sp>
        <p:nvSpPr>
          <p:cNvPr id="22" name="Rectangle 21"/>
          <p:cNvSpPr/>
          <p:nvPr/>
        </p:nvSpPr>
        <p:spPr>
          <a:xfrm>
            <a:off x="5852078" y="3373555"/>
            <a:ext cx="1084312" cy="864096"/>
          </a:xfrm>
          <a:prstGeom prst="rect">
            <a:avLst/>
          </a:prstGeom>
          <a:solidFill>
            <a:schemeClr val="tx1">
              <a:lumMod val="85000"/>
              <a:lumOff val="1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latin typeface="Segoe UI Light" panose="020B0502040204020203" pitchFamily="34" charset="0"/>
              </a:rPr>
              <a:t>5%</a:t>
            </a:r>
          </a:p>
          <a:p>
            <a:pPr algn="ctr"/>
            <a:r>
              <a:rPr lang="sv-SE" sz="1600" dirty="0" smtClean="0">
                <a:latin typeface="Segoe UI Light" panose="020B0502040204020203" pitchFamily="34" charset="0"/>
              </a:rPr>
              <a:t>DONE</a:t>
            </a:r>
            <a:endParaRPr lang="sv-SE" sz="1600" dirty="0">
              <a:latin typeface="Segoe UI Light" panose="020B0502040204020203" pitchFamily="34" charset="0"/>
            </a:endParaRPr>
          </a:p>
        </p:txBody>
      </p:sp>
      <p:sp>
        <p:nvSpPr>
          <p:cNvPr id="23" name="Rectangle 22"/>
          <p:cNvSpPr/>
          <p:nvPr/>
        </p:nvSpPr>
        <p:spPr>
          <a:xfrm>
            <a:off x="7076602" y="3373555"/>
            <a:ext cx="1655795" cy="864096"/>
          </a:xfrm>
          <a:prstGeom prst="rect">
            <a:avLst/>
          </a:prstGeom>
          <a:solidFill>
            <a:schemeClr val="tx1">
              <a:lumMod val="75000"/>
              <a:lumOff val="25000"/>
            </a:schemeClr>
          </a:solidFill>
          <a:ln>
            <a:solidFill>
              <a:schemeClr val="tx1">
                <a:lumMod val="65000"/>
                <a:lumOff val="3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CURRENTLY LOCKED BY </a:t>
            </a:r>
          </a:p>
          <a:p>
            <a:pPr algn="ctr"/>
            <a:r>
              <a:rPr lang="sv-SE" sz="1400" dirty="0" smtClean="0">
                <a:latin typeface="Segoe UI Light" panose="020B0502040204020203" pitchFamily="34" charset="0"/>
              </a:rPr>
              <a:t>TEST LEADER</a:t>
            </a:r>
            <a:endParaRPr lang="sv-SE" sz="1050" b="1" dirty="0">
              <a:latin typeface="Segoe UI Light" panose="020B0502040204020203" pitchFamily="34" charset="0"/>
            </a:endParaRPr>
          </a:p>
        </p:txBody>
      </p:sp>
    </p:spTree>
    <p:extLst>
      <p:ext uri="{BB962C8B-B14F-4D97-AF65-F5344CB8AC3E}">
        <p14:creationId xmlns:p14="http://schemas.microsoft.com/office/powerpoint/2010/main" val="1455974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Rectangle 8"/>
          <p:cNvSpPr/>
          <p:nvPr/>
        </p:nvSpPr>
        <p:spPr>
          <a:xfrm>
            <a:off x="0" y="5934878"/>
            <a:ext cx="9144000" cy="923122"/>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sv-SE" sz="1200" dirty="0" smtClean="0">
              <a:latin typeface="Segoe UI Light" panose="020B0502040204020203" pitchFamily="34" charset="0"/>
            </a:endParaRPr>
          </a:p>
        </p:txBody>
      </p:sp>
      <p:sp>
        <p:nvSpPr>
          <p:cNvPr id="12" name="Rectangle 11"/>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400" dirty="0">
                <a:solidFill>
                  <a:srgbClr val="92D050"/>
                </a:solidFill>
                <a:latin typeface="Segoe UI Light" panose="020B0502040204020203" pitchFamily="34" charset="0"/>
              </a:rPr>
              <a:t>FH-1824 Total w1623 </a:t>
            </a:r>
            <a:r>
              <a:rPr lang="sv-SE" sz="1400" dirty="0" smtClean="0">
                <a:solidFill>
                  <a:srgbClr val="92D050"/>
                </a:solidFill>
                <a:latin typeface="Segoe UI Light" panose="020B0502040204020203" pitchFamily="34" charset="0"/>
              </a:rPr>
              <a:t>IB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9364" y="5934878"/>
            <a:ext cx="1043608" cy="9231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026" name="Picture 2" descr="\\Vcn.ds.volvo.net\cli-hm\hm0114\A022595\My Documents\Icons\PNG\32px\001-home.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768" y="6087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6451736"/>
            <a:ext cx="1043608" cy="246221"/>
          </a:xfrm>
          <a:prstGeom prst="rect">
            <a:avLst/>
          </a:prstGeom>
          <a:noFill/>
        </p:spPr>
        <p:txBody>
          <a:bodyPr wrap="square" rtlCol="0">
            <a:spAutoFit/>
          </a:bodyPr>
          <a:lstStyle/>
          <a:p>
            <a:pPr algn="ctr"/>
            <a:r>
              <a:rPr lang="sv-SE" sz="10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cxnSp>
        <p:nvCxnSpPr>
          <p:cNvPr id="3" name="Straight Connector 2"/>
          <p:cNvCxnSpPr/>
          <p:nvPr/>
        </p:nvCxnSpPr>
        <p:spPr>
          <a:xfrm>
            <a:off x="1043608"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61511"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3608" y="646277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TEST CODE</a:t>
            </a:r>
            <a:endParaRPr lang="sv-SE" sz="900" dirty="0">
              <a:solidFill>
                <a:schemeClr val="accent5"/>
              </a:solidFill>
              <a:latin typeface="Segoe UI Light" panose="020B0502040204020203" pitchFamily="34" charset="0"/>
            </a:endParaRPr>
          </a:p>
        </p:txBody>
      </p:sp>
      <p:pic>
        <p:nvPicPr>
          <p:cNvPr id="1028" name="Picture 4" descr="\\Vcn.ds.volvo.net\cli-hm\hm0114\A022595\My Documents\Icons\PNG\32px\199-upload2.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9796"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100392" y="6451735"/>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CHECK IN</a:t>
            </a:r>
            <a:endParaRPr lang="sv-SE" sz="900" dirty="0">
              <a:solidFill>
                <a:schemeClr val="accent5"/>
              </a:solidFill>
              <a:latin typeface="Segoe UI Light" panose="020B0502040204020203" pitchFamily="34" charset="0"/>
            </a:endParaRPr>
          </a:p>
        </p:txBody>
      </p:sp>
      <p:cxnSp>
        <p:nvCxnSpPr>
          <p:cNvPr id="29" name="Straight Connector 28"/>
          <p:cNvCxnSpPr/>
          <p:nvPr/>
        </p:nvCxnSpPr>
        <p:spPr>
          <a:xfrm>
            <a:off x="8093373"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29" name="Picture 5" descr="\\Vcn.ds.volvo.net\cli-hm\hm0114\A022595\My Documents\Icons\PNG\32px\016-camera.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675"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82271" y="6462773"/>
            <a:ext cx="1043608" cy="230832"/>
          </a:xfrm>
          <a:prstGeom prst="rect">
            <a:avLst/>
          </a:prstGeom>
          <a:noFill/>
        </p:spPr>
        <p:txBody>
          <a:bodyPr wrap="square" rtlCol="0">
            <a:spAutoFit/>
          </a:bodyPr>
          <a:lstStyle/>
          <a:p>
            <a:pPr algn="ctr"/>
            <a:r>
              <a:rPr lang="sv-SE" sz="900" dirty="0" smtClean="0">
                <a:solidFill>
                  <a:schemeClr val="accent5"/>
                </a:solidFill>
                <a:latin typeface="Segoe UI Light" panose="020B0502040204020203" pitchFamily="34" charset="0"/>
              </a:rPr>
              <a:t>CAMERA</a:t>
            </a:r>
            <a:endParaRPr lang="sv-SE" sz="900" dirty="0">
              <a:solidFill>
                <a:schemeClr val="accent5"/>
              </a:solidFill>
              <a:latin typeface="Segoe UI Light" panose="020B0502040204020203" pitchFamily="34" charset="0"/>
            </a:endParaRPr>
          </a:p>
        </p:txBody>
      </p:sp>
      <p:cxnSp>
        <p:nvCxnSpPr>
          <p:cNvPr id="32" name="Straight Connector 31"/>
          <p:cNvCxnSpPr/>
          <p:nvPr/>
        </p:nvCxnSpPr>
        <p:spPr>
          <a:xfrm>
            <a:off x="7028656"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3758" y="491074"/>
            <a:ext cx="1435427" cy="338554"/>
          </a:xfrm>
          <a:prstGeom prst="rect">
            <a:avLst/>
          </a:prstGeom>
          <a:noFill/>
        </p:spPr>
        <p:txBody>
          <a:bodyPr wrap="square" rtlCol="0">
            <a:spAutoFit/>
          </a:bodyPr>
          <a:lstStyle/>
          <a:p>
            <a:r>
              <a:rPr lang="sv-SE" sz="1600" dirty="0" smtClean="0">
                <a:solidFill>
                  <a:schemeClr val="bg1"/>
                </a:solidFill>
                <a:latin typeface="Segoe UI Light" panose="020B0502040204020203" pitchFamily="34" charset="0"/>
              </a:rPr>
              <a:t>MESSAGES</a:t>
            </a:r>
            <a:endParaRPr lang="sv-SE" sz="1600" dirty="0">
              <a:solidFill>
                <a:schemeClr val="bg1"/>
              </a:solidFill>
              <a:latin typeface="Segoe UI Light" panose="020B0502040204020203" pitchFamily="34" charset="0"/>
            </a:endParaRPr>
          </a:p>
        </p:txBody>
      </p:sp>
      <p:sp>
        <p:nvSpPr>
          <p:cNvPr id="37" name="Rectangle 36"/>
          <p:cNvSpPr/>
          <p:nvPr/>
        </p:nvSpPr>
        <p:spPr>
          <a:xfrm>
            <a:off x="251520" y="1780838"/>
            <a:ext cx="4176464" cy="803470"/>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I activated the engine heater with a timer, check that it starts by 07:00</a:t>
            </a:r>
          </a:p>
          <a:p>
            <a:r>
              <a:rPr lang="sv-SE" sz="1400" dirty="0" smtClean="0">
                <a:solidFill>
                  <a:schemeClr val="tx1">
                    <a:lumMod val="50000"/>
                    <a:lumOff val="50000"/>
                  </a:schemeClr>
                </a:solidFill>
              </a:rPr>
              <a:t>THE HOOK | 2016-08-23 14:23</a:t>
            </a:r>
            <a:endParaRPr lang="sv-SE" sz="1400" dirty="0">
              <a:solidFill>
                <a:schemeClr val="tx1">
                  <a:lumMod val="50000"/>
                  <a:lumOff val="50000"/>
                </a:schemeClr>
              </a:solidFill>
            </a:endParaRPr>
          </a:p>
        </p:txBody>
      </p:sp>
      <p:sp>
        <p:nvSpPr>
          <p:cNvPr id="46" name="Rectangle 45"/>
          <p:cNvSpPr/>
          <p:nvPr/>
        </p:nvSpPr>
        <p:spPr>
          <a:xfrm>
            <a:off x="251520" y="2658195"/>
            <a:ext cx="4176464" cy="803470"/>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Could you please take a picture of that problem you found yesterday.</a:t>
            </a:r>
          </a:p>
          <a:p>
            <a:r>
              <a:rPr lang="sv-SE" sz="1400" dirty="0" smtClean="0">
                <a:solidFill>
                  <a:schemeClr val="tx1">
                    <a:lumMod val="50000"/>
                    <a:lumOff val="50000"/>
                  </a:schemeClr>
                </a:solidFill>
              </a:rPr>
              <a:t>TESTLEADER| 2016-08-23 12:00</a:t>
            </a:r>
            <a:endParaRPr lang="sv-SE" sz="1400" dirty="0">
              <a:solidFill>
                <a:schemeClr val="tx1">
                  <a:lumMod val="50000"/>
                  <a:lumOff val="50000"/>
                </a:schemeClr>
              </a:solidFill>
            </a:endParaRPr>
          </a:p>
        </p:txBody>
      </p:sp>
      <p:sp>
        <p:nvSpPr>
          <p:cNvPr id="47" name="Rectangle 46"/>
          <p:cNvSpPr/>
          <p:nvPr/>
        </p:nvSpPr>
        <p:spPr>
          <a:xfrm>
            <a:off x="251520" y="893706"/>
            <a:ext cx="4176464" cy="803470"/>
          </a:xfrm>
          <a:prstGeom prst="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Don’t remove driver card or change it to rest, tachograph test running over time. Check ongoing test cases.</a:t>
            </a:r>
          </a:p>
          <a:p>
            <a:r>
              <a:rPr lang="sv-SE" sz="1400" dirty="0" smtClean="0">
                <a:solidFill>
                  <a:schemeClr val="tx1">
                    <a:lumMod val="50000"/>
                    <a:lumOff val="50000"/>
                  </a:schemeClr>
                </a:solidFill>
              </a:rPr>
              <a:t>KALLE ANKA| 2016-08-23 14:23</a:t>
            </a:r>
            <a:endParaRPr lang="sv-SE" sz="1400" dirty="0">
              <a:solidFill>
                <a:schemeClr val="tx1">
                  <a:lumMod val="50000"/>
                  <a:lumOff val="50000"/>
                </a:schemeClr>
              </a:solidFill>
            </a:endParaRPr>
          </a:p>
        </p:txBody>
      </p:sp>
      <p:sp>
        <p:nvSpPr>
          <p:cNvPr id="49" name="TextBox 48"/>
          <p:cNvSpPr txBox="1"/>
          <p:nvPr/>
        </p:nvSpPr>
        <p:spPr>
          <a:xfrm>
            <a:off x="4651858" y="488357"/>
            <a:ext cx="1435427" cy="338554"/>
          </a:xfrm>
          <a:prstGeom prst="rect">
            <a:avLst/>
          </a:prstGeom>
          <a:noFill/>
        </p:spPr>
        <p:txBody>
          <a:bodyPr wrap="square" rtlCol="0">
            <a:spAutoFit/>
          </a:bodyPr>
          <a:lstStyle/>
          <a:p>
            <a:r>
              <a:rPr lang="sv-SE" sz="1600" dirty="0" smtClean="0">
                <a:solidFill>
                  <a:schemeClr val="bg1"/>
                </a:solidFill>
                <a:latin typeface="Segoe UI Light" panose="020B0502040204020203" pitchFamily="34" charset="0"/>
              </a:rPr>
              <a:t>TEST STATUS</a:t>
            </a:r>
            <a:endParaRPr lang="sv-SE" sz="1600" dirty="0">
              <a:solidFill>
                <a:schemeClr val="bg1"/>
              </a:solidFill>
              <a:latin typeface="Segoe UI Light" panose="020B0502040204020203" pitchFamily="34" charset="0"/>
            </a:endParaRPr>
          </a:p>
        </p:txBody>
      </p:sp>
      <p:sp>
        <p:nvSpPr>
          <p:cNvPr id="50" name="Rectangle 49"/>
          <p:cNvSpPr/>
          <p:nvPr/>
        </p:nvSpPr>
        <p:spPr>
          <a:xfrm>
            <a:off x="5004048" y="893705"/>
            <a:ext cx="3888432" cy="401736"/>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START OF TEST</a:t>
            </a:r>
            <a:endParaRPr lang="sv-SE" sz="1200" dirty="0">
              <a:solidFill>
                <a:schemeClr val="bg1"/>
              </a:solidFill>
              <a:latin typeface="Segoe UI Light" panose="020B0502040204020203" pitchFamily="34" charset="0"/>
            </a:endParaRPr>
          </a:p>
        </p:txBody>
      </p:sp>
      <p:sp>
        <p:nvSpPr>
          <p:cNvPr id="51" name="Rectangle 50"/>
          <p:cNvSpPr/>
          <p:nvPr/>
        </p:nvSpPr>
        <p:spPr>
          <a:xfrm>
            <a:off x="5004048" y="1379102"/>
            <a:ext cx="3888340" cy="401736"/>
          </a:xfrm>
          <a:prstGeom prst="rect">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CHECK</a:t>
            </a:r>
            <a:endParaRPr lang="sv-SE" sz="1200" dirty="0">
              <a:solidFill>
                <a:schemeClr val="bg1"/>
              </a:solidFill>
              <a:latin typeface="Segoe UI Light" panose="020B0502040204020203" pitchFamily="34" charset="0"/>
            </a:endParaRPr>
          </a:p>
        </p:txBody>
      </p:sp>
      <p:sp>
        <p:nvSpPr>
          <p:cNvPr id="52" name="Rectangle 51"/>
          <p:cNvSpPr/>
          <p:nvPr/>
        </p:nvSpPr>
        <p:spPr>
          <a:xfrm>
            <a:off x="5004048" y="1867705"/>
            <a:ext cx="3888432" cy="401736"/>
          </a:xfrm>
          <a:prstGeom prst="rect">
            <a:avLst/>
          </a:prstGeom>
          <a:solidFill>
            <a:schemeClr val="tx1">
              <a:lumMod val="85000"/>
              <a:lumOff val="15000"/>
            </a:schemeClr>
          </a:solid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READ OUT FAULTCODES</a:t>
            </a:r>
            <a:endParaRPr lang="sv-SE" sz="1200" dirty="0">
              <a:solidFill>
                <a:schemeClr val="bg1"/>
              </a:solidFill>
              <a:latin typeface="Segoe UI Light" panose="020B0502040204020203" pitchFamily="34" charset="0"/>
            </a:endParaRPr>
          </a:p>
        </p:txBody>
      </p:sp>
      <p:sp>
        <p:nvSpPr>
          <p:cNvPr id="53" name="Rectangle 52"/>
          <p:cNvSpPr/>
          <p:nvPr/>
        </p:nvSpPr>
        <p:spPr>
          <a:xfrm>
            <a:off x="5004048" y="2354941"/>
            <a:ext cx="3888340" cy="401736"/>
          </a:xfrm>
          <a:prstGeom prst="rect">
            <a:avLst/>
          </a:prstGeom>
          <a:solidFill>
            <a:schemeClr val="tx1">
              <a:lumMod val="75000"/>
              <a:lumOff val="2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BASE</a:t>
            </a:r>
            <a:endParaRPr lang="sv-SE" sz="1200" dirty="0">
              <a:solidFill>
                <a:schemeClr val="bg1"/>
              </a:solidFill>
              <a:latin typeface="Segoe UI Light" panose="020B0502040204020203" pitchFamily="34" charset="0"/>
            </a:endParaRPr>
          </a:p>
        </p:txBody>
      </p:sp>
      <p:sp>
        <p:nvSpPr>
          <p:cNvPr id="54" name="Rectangle 53"/>
          <p:cNvSpPr/>
          <p:nvPr/>
        </p:nvSpPr>
        <p:spPr>
          <a:xfrm>
            <a:off x="5004048" y="2830562"/>
            <a:ext cx="3888340" cy="401736"/>
          </a:xfrm>
          <a:prstGeom prst="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BASE LOOP 2 | [20%]</a:t>
            </a:r>
            <a:endParaRPr lang="sv-SE" sz="1200" dirty="0">
              <a:solidFill>
                <a:schemeClr val="bg1"/>
              </a:solidFill>
              <a:latin typeface="Segoe UI Light" panose="020B0502040204020203" pitchFamily="34" charset="0"/>
            </a:endParaRPr>
          </a:p>
        </p:txBody>
      </p:sp>
      <p:sp>
        <p:nvSpPr>
          <p:cNvPr id="55" name="Rectangle 54"/>
          <p:cNvSpPr/>
          <p:nvPr/>
        </p:nvSpPr>
        <p:spPr>
          <a:xfrm>
            <a:off x="5004048" y="3315000"/>
            <a:ext cx="3888432" cy="401736"/>
          </a:xfrm>
          <a:prstGeom prst="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READ OUT FAULTCODES</a:t>
            </a:r>
            <a:endParaRPr lang="sv-SE" sz="1200" dirty="0">
              <a:solidFill>
                <a:schemeClr val="bg1"/>
              </a:solidFill>
              <a:latin typeface="Segoe UI Light" panose="020B0502040204020203" pitchFamily="34" charset="0"/>
            </a:endParaRPr>
          </a:p>
        </p:txBody>
      </p:sp>
      <p:sp>
        <p:nvSpPr>
          <p:cNvPr id="56" name="Rectangle 55"/>
          <p:cNvSpPr/>
          <p:nvPr/>
        </p:nvSpPr>
        <p:spPr>
          <a:xfrm>
            <a:off x="5004048" y="3811495"/>
            <a:ext cx="3888340" cy="401736"/>
          </a:xfrm>
          <a:prstGeom prst="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MINI EXPEDITION</a:t>
            </a:r>
            <a:endParaRPr lang="sv-SE" sz="1200" dirty="0">
              <a:solidFill>
                <a:schemeClr val="bg1"/>
              </a:solidFill>
              <a:latin typeface="Segoe UI Light" panose="020B0502040204020203" pitchFamily="34" charset="0"/>
            </a:endParaRPr>
          </a:p>
        </p:txBody>
      </p:sp>
      <p:sp>
        <p:nvSpPr>
          <p:cNvPr id="57" name="Rectangle 56"/>
          <p:cNvSpPr/>
          <p:nvPr/>
        </p:nvSpPr>
        <p:spPr>
          <a:xfrm>
            <a:off x="5004048" y="4309158"/>
            <a:ext cx="3888432" cy="401736"/>
          </a:xfrm>
          <a:prstGeom prst="rect">
            <a:avLst/>
          </a:prstGeom>
          <a:solidFill>
            <a:schemeClr val="accent2">
              <a:lumMod val="50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SEQUENCE     | TOTAL</a:t>
            </a:r>
            <a:endParaRPr lang="sv-SE" sz="1200" dirty="0">
              <a:solidFill>
                <a:schemeClr val="bg1"/>
              </a:solidFill>
              <a:latin typeface="Segoe UI Light" panose="020B0502040204020203" pitchFamily="34" charset="0"/>
            </a:endParaRPr>
          </a:p>
        </p:txBody>
      </p:sp>
      <p:pic>
        <p:nvPicPr>
          <p:cNvPr id="1030" name="Picture 6" descr="\\Vcn.ds.volvo.net\cli-hm\hm0114\A022595\My Documents\Icons\PNG\16px\309-arrow-right.png"/>
          <p:cNvPicPr>
            <a:picLocks noChangeAspect="1" noChangeArrowheads="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7738" y="2954240"/>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1003133"/>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0"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1488530"/>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1977133"/>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2" name="Picture 7" descr="\\Vcn.ds.volvo.net\cli-hm\hm0114\A022595\My Documents\Icons\PNG\16px\339-checkbox-checked.png"/>
          <p:cNvPicPr>
            <a:picLocks noChangeAspect="1" noChangeArrowheads="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2464369"/>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7738" y="3424428"/>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3920923"/>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5"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6578" y="4418586"/>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6" name="Rectangle 65"/>
          <p:cNvSpPr/>
          <p:nvPr/>
        </p:nvSpPr>
        <p:spPr>
          <a:xfrm>
            <a:off x="230639" y="3999580"/>
            <a:ext cx="4218229" cy="1527541"/>
          </a:xfrm>
          <a:prstGeom prst="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400" dirty="0">
              <a:solidFill>
                <a:schemeClr val="tx1">
                  <a:lumMod val="50000"/>
                  <a:lumOff val="50000"/>
                </a:schemeClr>
              </a:solidFill>
            </a:endParaRPr>
          </a:p>
        </p:txBody>
      </p:sp>
      <p:sp>
        <p:nvSpPr>
          <p:cNvPr id="67" name="TextBox 66"/>
          <p:cNvSpPr txBox="1"/>
          <p:nvPr/>
        </p:nvSpPr>
        <p:spPr>
          <a:xfrm>
            <a:off x="172371" y="3608363"/>
            <a:ext cx="1435427" cy="338554"/>
          </a:xfrm>
          <a:prstGeom prst="rect">
            <a:avLst/>
          </a:prstGeom>
          <a:noFill/>
        </p:spPr>
        <p:txBody>
          <a:bodyPr wrap="square" rtlCol="0">
            <a:spAutoFit/>
          </a:bodyPr>
          <a:lstStyle/>
          <a:p>
            <a:r>
              <a:rPr lang="sv-SE" sz="1600" dirty="0" smtClean="0">
                <a:solidFill>
                  <a:schemeClr val="bg1"/>
                </a:solidFill>
                <a:latin typeface="Segoe UI Light" panose="020B0502040204020203" pitchFamily="34" charset="0"/>
              </a:rPr>
              <a:t>STATS</a:t>
            </a:r>
            <a:endParaRPr lang="sv-SE" sz="1600" dirty="0">
              <a:solidFill>
                <a:schemeClr val="bg1"/>
              </a:solidFill>
              <a:latin typeface="Segoe UI Light" panose="020B0502040204020203" pitchFamily="34" charset="0"/>
            </a:endParaRPr>
          </a:p>
        </p:txBody>
      </p:sp>
      <p:sp>
        <p:nvSpPr>
          <p:cNvPr id="68" name="Rectangle 67"/>
          <p:cNvSpPr/>
          <p:nvPr/>
        </p:nvSpPr>
        <p:spPr>
          <a:xfrm>
            <a:off x="957401" y="4026614"/>
            <a:ext cx="1156861" cy="1130579"/>
          </a:xfrm>
          <a:prstGeom prst="rect">
            <a:avLst/>
          </a:prstGeom>
          <a:solidFill>
            <a:schemeClr val="tx1">
              <a:lumMod val="95000"/>
              <a:lumOff val="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accent3"/>
                </a:solidFill>
                <a:latin typeface="Segoe UI Semibold" panose="020B0702040204020203" pitchFamily="34" charset="0"/>
              </a:rPr>
              <a:t>OK</a:t>
            </a:r>
            <a:br>
              <a:rPr lang="sv-SE" sz="2800" dirty="0" smtClean="0">
                <a:solidFill>
                  <a:schemeClr val="accent3"/>
                </a:solidFill>
                <a:latin typeface="Segoe UI Semibold" panose="020B0702040204020203" pitchFamily="34" charset="0"/>
              </a:rPr>
            </a:br>
            <a:r>
              <a:rPr lang="sv-SE" sz="2800" dirty="0" smtClean="0">
                <a:solidFill>
                  <a:schemeClr val="accent3"/>
                </a:solidFill>
                <a:latin typeface="Segoe UI Light" panose="020B0502040204020203" pitchFamily="34" charset="0"/>
              </a:rPr>
              <a:t>230</a:t>
            </a:r>
            <a:endParaRPr lang="sv-SE" sz="2000" dirty="0">
              <a:solidFill>
                <a:schemeClr val="accent3"/>
              </a:solidFill>
              <a:latin typeface="Segoe UI Light" panose="020B0502040204020203" pitchFamily="34" charset="0"/>
            </a:endParaRPr>
          </a:p>
        </p:txBody>
      </p:sp>
      <p:sp>
        <p:nvSpPr>
          <p:cNvPr id="69" name="Rectangle 68"/>
          <p:cNvSpPr/>
          <p:nvPr/>
        </p:nvSpPr>
        <p:spPr>
          <a:xfrm>
            <a:off x="2114263" y="4026613"/>
            <a:ext cx="1156861" cy="1142563"/>
          </a:xfrm>
          <a:prstGeom prst="rect">
            <a:avLst/>
          </a:prstGeom>
          <a:solidFill>
            <a:schemeClr val="tx1">
              <a:lumMod val="95000"/>
              <a:lumOff val="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accent2"/>
                </a:solidFill>
                <a:latin typeface="Segoe UI Semibold" panose="020B0702040204020203" pitchFamily="34" charset="0"/>
              </a:rPr>
              <a:t>NOK</a:t>
            </a:r>
            <a:br>
              <a:rPr lang="sv-SE" sz="2800" dirty="0" smtClean="0">
                <a:solidFill>
                  <a:schemeClr val="accent2"/>
                </a:solidFill>
                <a:latin typeface="Segoe UI Semibold" panose="020B0702040204020203" pitchFamily="34" charset="0"/>
              </a:rPr>
            </a:br>
            <a:r>
              <a:rPr lang="sv-SE" sz="2800" dirty="0" smtClean="0">
                <a:solidFill>
                  <a:schemeClr val="accent2"/>
                </a:solidFill>
                <a:latin typeface="Segoe UI Light" panose="020B0502040204020203" pitchFamily="34" charset="0"/>
              </a:rPr>
              <a:t>22</a:t>
            </a:r>
            <a:endParaRPr lang="sv-SE" sz="2000" dirty="0">
              <a:solidFill>
                <a:schemeClr val="accent2"/>
              </a:solidFill>
              <a:latin typeface="Segoe UI Light" panose="020B0502040204020203" pitchFamily="34" charset="0"/>
            </a:endParaRPr>
          </a:p>
        </p:txBody>
      </p:sp>
      <p:sp>
        <p:nvSpPr>
          <p:cNvPr id="70" name="Rectangle 69"/>
          <p:cNvSpPr/>
          <p:nvPr/>
        </p:nvSpPr>
        <p:spPr>
          <a:xfrm>
            <a:off x="3271124" y="4026613"/>
            <a:ext cx="1156861" cy="1142563"/>
          </a:xfrm>
          <a:prstGeom prst="rect">
            <a:avLst/>
          </a:prstGeom>
          <a:solidFill>
            <a:schemeClr val="tx1">
              <a:lumMod val="95000"/>
              <a:lumOff val="5000"/>
            </a:schemeClr>
          </a:solidFill>
          <a:ln>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dirty="0" smtClean="0">
                <a:solidFill>
                  <a:schemeClr val="bg1">
                    <a:lumMod val="65000"/>
                  </a:schemeClr>
                </a:solidFill>
                <a:latin typeface="Segoe UI Semibold" panose="020B0702040204020203" pitchFamily="34" charset="0"/>
              </a:rPr>
              <a:t>REM</a:t>
            </a:r>
            <a:br>
              <a:rPr lang="sv-SE" sz="2800" dirty="0" smtClean="0">
                <a:solidFill>
                  <a:schemeClr val="bg1">
                    <a:lumMod val="65000"/>
                  </a:schemeClr>
                </a:solidFill>
                <a:latin typeface="Segoe UI Semibold" panose="020B0702040204020203" pitchFamily="34" charset="0"/>
              </a:rPr>
            </a:br>
            <a:r>
              <a:rPr lang="sv-SE" sz="2800" dirty="0" smtClean="0">
                <a:solidFill>
                  <a:schemeClr val="bg1">
                    <a:lumMod val="65000"/>
                  </a:schemeClr>
                </a:solidFill>
                <a:latin typeface="Segoe UI Light" panose="020B0502040204020203" pitchFamily="34" charset="0"/>
              </a:rPr>
              <a:t>300</a:t>
            </a:r>
            <a:endParaRPr lang="sv-SE" sz="2000" dirty="0">
              <a:solidFill>
                <a:schemeClr val="bg1">
                  <a:lumMod val="65000"/>
                </a:schemeClr>
              </a:solidFill>
              <a:latin typeface="Segoe UI Light" panose="020B0502040204020203" pitchFamily="34" charset="0"/>
            </a:endParaRPr>
          </a:p>
        </p:txBody>
      </p:sp>
      <p:pic>
        <p:nvPicPr>
          <p:cNvPr id="1033" name="Picture 9" descr="\\Vcn.ds.volvo.net\cli-hm\hm0114\A022595\My Documents\Icons\PNG\48px\157-stats-bars.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189" y="4327146"/>
            <a:ext cx="457200" cy="548640"/>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51520" y="5217217"/>
            <a:ext cx="4176464" cy="294854"/>
          </a:xfrm>
          <a:prstGeom prst="rect">
            <a:avLst/>
          </a:prstGeom>
          <a:solidFill>
            <a:schemeClr val="tx1">
              <a:lumMod val="85000"/>
              <a:lumOff val="15000"/>
            </a:schemeClr>
          </a:solidFill>
          <a:ln w="127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400" dirty="0" smtClean="0">
              <a:latin typeface="Segoe UI Light" panose="020B0502040204020203" pitchFamily="34" charset="0"/>
            </a:endParaRPr>
          </a:p>
        </p:txBody>
      </p:sp>
      <p:sp>
        <p:nvSpPr>
          <p:cNvPr id="36" name="Rectangle 35"/>
          <p:cNvSpPr/>
          <p:nvPr/>
        </p:nvSpPr>
        <p:spPr>
          <a:xfrm>
            <a:off x="251519" y="5217217"/>
            <a:ext cx="1862741" cy="294854"/>
          </a:xfrm>
          <a:prstGeom prst="rect">
            <a:avLst/>
          </a:prstGeom>
          <a:solidFill>
            <a:schemeClr val="accent3">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Segoe UI Light" panose="020B0502040204020203" pitchFamily="34" charset="0"/>
              </a:rPr>
              <a:t>44% DONE</a:t>
            </a:r>
          </a:p>
        </p:txBody>
      </p:sp>
      <p:sp>
        <p:nvSpPr>
          <p:cNvPr id="72" name="Rectangle 71"/>
          <p:cNvSpPr/>
          <p:nvPr/>
        </p:nvSpPr>
        <p:spPr>
          <a:xfrm>
            <a:off x="5004048" y="4801110"/>
            <a:ext cx="3888340" cy="401736"/>
          </a:xfrm>
          <a:prstGeom prst="rect">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     ROUTINE        | END OF TEST</a:t>
            </a:r>
            <a:endParaRPr lang="sv-SE" sz="1200" dirty="0">
              <a:solidFill>
                <a:schemeClr val="bg1"/>
              </a:solidFill>
              <a:latin typeface="Segoe UI Light" panose="020B0502040204020203" pitchFamily="34" charset="0"/>
            </a:endParaRPr>
          </a:p>
        </p:txBody>
      </p:sp>
      <p:pic>
        <p:nvPicPr>
          <p:cNvPr id="73" name="Picture 8" descr="\\Vcn.ds.volvo.net\cli-hm\hm0114\A022595\My Documents\Icons\PNG\16px\340-checkbox-unchecked.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7646" y="4910538"/>
            <a:ext cx="152400" cy="1828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Vcn.ds.volvo.net\cli-hm\hm0114\A022595\My Documents\Icons\PNG\32px\047-stack.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3012" y="607907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Vcn.ds.volvo.net\cli-hm\hm0114\A022595\My Documents\Icons\PNG\32px\149-cog.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1825"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987052" y="6444832"/>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cxnSp>
        <p:nvCxnSpPr>
          <p:cNvPr id="77" name="Straight Connector 76"/>
          <p:cNvCxnSpPr/>
          <p:nvPr/>
        </p:nvCxnSpPr>
        <p:spPr>
          <a:xfrm>
            <a:off x="5987052"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5" name="Picture 11" descr="\\Vcn.ds.volvo.net\cli-hm\hm0114\A022595\My Documents\Icons\PNG\32px\006-pencil.png"/>
          <p:cNvPicPr>
            <a:picLocks noChangeAspect="1" noChangeArrowheads="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6079072"/>
            <a:ext cx="30480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968316" y="6444832"/>
            <a:ext cx="1224136" cy="27699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200" b="1" dirty="0" smtClean="0">
                <a:solidFill>
                  <a:schemeClr val="accent2">
                    <a:lumMod val="75000"/>
                  </a:schemeClr>
                </a:solidFill>
                <a:latin typeface="Segoe UI Semibold" panose="020B0702040204020203" pitchFamily="34" charset="0"/>
              </a:rPr>
              <a:t>FAULT REPORT</a:t>
            </a:r>
            <a:endParaRPr lang="sv-SE" sz="1100" b="1" dirty="0">
              <a:solidFill>
                <a:schemeClr val="accent2">
                  <a:lumMod val="75000"/>
                </a:schemeClr>
              </a:solidFill>
              <a:latin typeface="Segoe UI Semibold" panose="020B0702040204020203" pitchFamily="34" charset="0"/>
            </a:endParaRPr>
          </a:p>
        </p:txBody>
      </p:sp>
      <p:cxnSp>
        <p:nvCxnSpPr>
          <p:cNvPr id="80" name="Straight Connector 79"/>
          <p:cNvCxnSpPr/>
          <p:nvPr/>
        </p:nvCxnSpPr>
        <p:spPr>
          <a:xfrm>
            <a:off x="3106259"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62651" y="646277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AUTO MODE</a:t>
            </a:r>
            <a:endParaRPr lang="sv-SE" sz="900" dirty="0">
              <a:solidFill>
                <a:schemeClr val="accent5"/>
              </a:solidFill>
              <a:latin typeface="Segoe UI Light" panose="020B0502040204020203" pitchFamily="34" charset="0"/>
            </a:endParaRPr>
          </a:p>
        </p:txBody>
      </p:sp>
      <p:pic>
        <p:nvPicPr>
          <p:cNvPr id="1036" name="Picture 12" descr="\\Vcn.ds.volvo.net\cli-hm\hm0114\A022595\My Documents\Icons\PNG\32px\278-play2.png"/>
          <p:cNvPicPr>
            <a:picLocks noChangeAspect="1" noChangeArrowheads="1"/>
          </p:cNvPicPr>
          <p:nvPr/>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2055" y="6079072"/>
            <a:ext cx="30480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87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2" name="Rectangle 11"/>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400" dirty="0">
                <a:solidFill>
                  <a:srgbClr val="92D050"/>
                </a:solidFill>
                <a:latin typeface="Segoe UI Light" panose="020B0502040204020203" pitchFamily="34" charset="0"/>
              </a:rPr>
              <a:t>FH-1824 Total w1623 </a:t>
            </a:r>
            <a:r>
              <a:rPr lang="sv-SE" sz="1400" dirty="0" smtClean="0">
                <a:solidFill>
                  <a:srgbClr val="92D050"/>
                </a:solidFill>
                <a:latin typeface="Segoe UI Light" panose="020B0502040204020203" pitchFamily="34" charset="0"/>
              </a:rPr>
              <a:t>IB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1520" y="577483"/>
            <a:ext cx="6830751" cy="432048"/>
          </a:xfrm>
          <a:prstGeom prst="rect">
            <a:avLst/>
          </a:prstGeom>
          <a:solidFill>
            <a:schemeClr val="bg1">
              <a:lumMod val="8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tx1">
                    <a:lumMod val="65000"/>
                    <a:lumOff val="35000"/>
                  </a:schemeClr>
                </a:solidFill>
                <a:latin typeface="Segoe UI Light" panose="020B0502040204020203" pitchFamily="34" charset="0"/>
              </a:rPr>
              <a:t>Live search results...</a:t>
            </a:r>
            <a:endParaRPr lang="sv-SE" dirty="0">
              <a:solidFill>
                <a:schemeClr val="tx1">
                  <a:lumMod val="65000"/>
                  <a:lumOff val="35000"/>
                </a:schemeClr>
              </a:solidFill>
              <a:latin typeface="Segoe UI Light" panose="020B0502040204020203" pitchFamily="34" charset="0"/>
            </a:endParaRPr>
          </a:p>
        </p:txBody>
      </p:sp>
      <p:sp>
        <p:nvSpPr>
          <p:cNvPr id="63" name="Rectangle 62"/>
          <p:cNvSpPr/>
          <p:nvPr/>
        </p:nvSpPr>
        <p:spPr>
          <a:xfrm>
            <a:off x="7306875" y="577483"/>
            <a:ext cx="1572997" cy="432048"/>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bg1"/>
                </a:solidFill>
                <a:latin typeface="Segoe UI Light" panose="020B0502040204020203" pitchFamily="34" charset="0"/>
              </a:rPr>
              <a:t>BLANKS</a:t>
            </a:r>
            <a:endParaRPr lang="sv-SE" dirty="0">
              <a:solidFill>
                <a:schemeClr val="bg1"/>
              </a:solidFill>
              <a:latin typeface="Segoe UI Light" panose="020B0502040204020203" pitchFamily="34" charset="0"/>
            </a:endParaRPr>
          </a:p>
        </p:txBody>
      </p:sp>
      <p:pic>
        <p:nvPicPr>
          <p:cNvPr id="2050"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38739" y="716317"/>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251520" y="1326215"/>
            <a:ext cx="1572997" cy="432048"/>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FUNCTION AREA</a:t>
            </a:r>
            <a:endParaRPr lang="sv-SE" sz="1200" dirty="0">
              <a:solidFill>
                <a:schemeClr val="bg1"/>
              </a:solidFill>
              <a:latin typeface="Segoe UI Light" panose="020B0502040204020203" pitchFamily="34" charset="0"/>
            </a:endParaRPr>
          </a:p>
        </p:txBody>
      </p:sp>
      <p:pic>
        <p:nvPicPr>
          <p:cNvPr id="84"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83385" y="1450799"/>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1880129" y="1326215"/>
            <a:ext cx="1107696" cy="432048"/>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FUNCTION</a:t>
            </a:r>
            <a:endParaRPr lang="sv-SE" sz="1200" dirty="0">
              <a:solidFill>
                <a:schemeClr val="bg1"/>
              </a:solidFill>
              <a:latin typeface="Segoe UI Light" panose="020B0502040204020203" pitchFamily="34" charset="0"/>
            </a:endParaRPr>
          </a:p>
        </p:txBody>
      </p:sp>
      <p:pic>
        <p:nvPicPr>
          <p:cNvPr id="86"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74778" y="1453997"/>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3039905" y="1326215"/>
            <a:ext cx="894649" cy="432048"/>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bg1"/>
                </a:solidFill>
                <a:latin typeface="Segoe UI Light" panose="020B0502040204020203" pitchFamily="34" charset="0"/>
              </a:rPr>
              <a:t>TAGS</a:t>
            </a:r>
            <a:endParaRPr lang="sv-SE" sz="1200" dirty="0">
              <a:solidFill>
                <a:schemeClr val="bg1"/>
              </a:solidFill>
              <a:latin typeface="Segoe UI Light" panose="020B0502040204020203" pitchFamily="34" charset="0"/>
            </a:endParaRPr>
          </a:p>
        </p:txBody>
      </p:sp>
      <p:pic>
        <p:nvPicPr>
          <p:cNvPr id="88" name="Picture 2" descr="\\Vcn.ds.volvo.net\cli-hm\hm0114\A022595\My Documents\Icons\PNG\16px\324-circle-down.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7904" y="1450799"/>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257109" y="1941142"/>
            <a:ext cx="8622762" cy="2351954"/>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lumMod val="50000"/>
                    <a:lumOff val="50000"/>
                  </a:schemeClr>
                </a:solidFill>
                <a:latin typeface="Segoe UI Light" panose="020B0502040204020203" pitchFamily="34" charset="0"/>
              </a:rPr>
              <a:t>POWERTRAIN / IDLE ADJUST / ADJUST IDLE SPEED</a:t>
            </a:r>
            <a:endParaRPr lang="sv-SE" sz="1400" dirty="0">
              <a:solidFill>
                <a:schemeClr val="tx1">
                  <a:lumMod val="50000"/>
                  <a:lumOff val="50000"/>
                </a:schemeClr>
              </a:solidFill>
              <a:latin typeface="Segoe UI Light" panose="020B0502040204020203" pitchFamily="34" charset="0"/>
            </a:endParaRPr>
          </a:p>
        </p:txBody>
      </p:sp>
      <p:sp>
        <p:nvSpPr>
          <p:cNvPr id="90" name="Rectangle 89"/>
          <p:cNvSpPr/>
          <p:nvPr/>
        </p:nvSpPr>
        <p:spPr>
          <a:xfrm>
            <a:off x="378768" y="2613931"/>
            <a:ext cx="3555786" cy="1161161"/>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a:solidFill>
                  <a:schemeClr val="bg1"/>
                </a:solidFill>
                <a:latin typeface="+mj-lt"/>
                <a:cs typeface="Arial" panose="020B0604020202020204" pitchFamily="34" charset="0"/>
              </a:rPr>
              <a:t>Depress brake pedal, and keep brake pedal depressed. Hold resume button for two seconds.</a:t>
            </a:r>
          </a:p>
        </p:txBody>
      </p:sp>
      <p:sp>
        <p:nvSpPr>
          <p:cNvPr id="91" name="Rectangle 90"/>
          <p:cNvSpPr/>
          <p:nvPr/>
        </p:nvSpPr>
        <p:spPr>
          <a:xfrm>
            <a:off x="4024687" y="2613931"/>
            <a:ext cx="3579389" cy="1161161"/>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bg1"/>
                </a:solidFill>
                <a:latin typeface="+mj-lt"/>
                <a:cs typeface="Arial" panose="020B0604020202020204" pitchFamily="34" charset="0"/>
              </a:rPr>
              <a:t>The new idle speed should be saved.</a:t>
            </a:r>
            <a:endParaRPr lang="sv-SE" sz="1200" dirty="0">
              <a:solidFill>
                <a:schemeClr val="bg1"/>
              </a:solidFill>
              <a:latin typeface="+mj-lt"/>
              <a:cs typeface="Arial" panose="020B0604020202020204" pitchFamily="34" charset="0"/>
            </a:endParaRPr>
          </a:p>
        </p:txBody>
      </p:sp>
      <p:sp>
        <p:nvSpPr>
          <p:cNvPr id="92" name="Rectangle 91"/>
          <p:cNvSpPr/>
          <p:nvPr/>
        </p:nvSpPr>
        <p:spPr>
          <a:xfrm>
            <a:off x="7723422" y="2483862"/>
            <a:ext cx="1051174" cy="432048"/>
          </a:xfrm>
          <a:prstGeom prst="rect">
            <a:avLst/>
          </a:prstGeom>
          <a:solidFill>
            <a:schemeClr val="accent3">
              <a:lumMod val="75000"/>
            </a:schemeClr>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OK</a:t>
            </a:r>
            <a:endParaRPr lang="sv-SE" dirty="0">
              <a:solidFill>
                <a:schemeClr val="bg1"/>
              </a:solidFill>
              <a:latin typeface="Segoe UI Semibold" panose="020B0702040204020203" pitchFamily="34" charset="0"/>
            </a:endParaRPr>
          </a:p>
        </p:txBody>
      </p:sp>
      <p:sp>
        <p:nvSpPr>
          <p:cNvPr id="93" name="Rectangle 92"/>
          <p:cNvSpPr/>
          <p:nvPr/>
        </p:nvSpPr>
        <p:spPr>
          <a:xfrm>
            <a:off x="7723422" y="2958660"/>
            <a:ext cx="1051174" cy="432048"/>
          </a:xfrm>
          <a:prstGeom prst="rect">
            <a:avLst/>
          </a:prstGeom>
          <a:solidFill>
            <a:schemeClr val="accent2">
              <a:lumMod val="75000"/>
            </a:schemeClr>
          </a:solidFill>
          <a:ln w="12700">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NOK</a:t>
            </a:r>
            <a:endParaRPr lang="sv-SE" dirty="0">
              <a:solidFill>
                <a:schemeClr val="bg1"/>
              </a:solidFill>
              <a:latin typeface="Segoe UI Semibold" panose="020B0702040204020203" pitchFamily="34" charset="0"/>
            </a:endParaRPr>
          </a:p>
        </p:txBody>
      </p:sp>
      <p:sp>
        <p:nvSpPr>
          <p:cNvPr id="94" name="Rectangle 93"/>
          <p:cNvSpPr/>
          <p:nvPr/>
        </p:nvSpPr>
        <p:spPr>
          <a:xfrm>
            <a:off x="7723422" y="3429000"/>
            <a:ext cx="1051174" cy="432048"/>
          </a:xfrm>
          <a:prstGeom prst="rect">
            <a:avLst/>
          </a:prstGeom>
          <a:solidFill>
            <a:schemeClr val="accent6">
              <a:lumMod val="75000"/>
            </a:schemeClr>
          </a:solidFill>
          <a:ln w="12700">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NT</a:t>
            </a:r>
            <a:endParaRPr lang="sv-SE" dirty="0">
              <a:solidFill>
                <a:schemeClr val="bg1"/>
              </a:solidFill>
              <a:latin typeface="Segoe UI Semibold" panose="020B0702040204020203" pitchFamily="34" charset="0"/>
            </a:endParaRPr>
          </a:p>
        </p:txBody>
      </p:sp>
      <p:sp>
        <p:nvSpPr>
          <p:cNvPr id="95" name="Rounded Rectangle 94"/>
          <p:cNvSpPr/>
          <p:nvPr/>
        </p:nvSpPr>
        <p:spPr>
          <a:xfrm>
            <a:off x="899593" y="3936030"/>
            <a:ext cx="944555" cy="227906"/>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STANDSTILL</a:t>
            </a:r>
            <a:endParaRPr lang="sv-SE" sz="800" dirty="0">
              <a:latin typeface="Segoe UI Light" panose="020B0502040204020203" pitchFamily="34" charset="0"/>
            </a:endParaRPr>
          </a:p>
        </p:txBody>
      </p:sp>
      <p:sp>
        <p:nvSpPr>
          <p:cNvPr id="96" name="Rounded Rectangle 95"/>
          <p:cNvSpPr/>
          <p:nvPr/>
        </p:nvSpPr>
        <p:spPr>
          <a:xfrm>
            <a:off x="1884425" y="3936030"/>
            <a:ext cx="800447" cy="227906"/>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RUNNING</a:t>
            </a:r>
            <a:endParaRPr lang="sv-SE" sz="800" dirty="0">
              <a:latin typeface="Segoe UI Light" panose="020B0502040204020203" pitchFamily="34" charset="0"/>
            </a:endParaRPr>
          </a:p>
        </p:txBody>
      </p:sp>
      <p:sp>
        <p:nvSpPr>
          <p:cNvPr id="5" name="TextBox 4"/>
          <p:cNvSpPr txBox="1"/>
          <p:nvPr/>
        </p:nvSpPr>
        <p:spPr>
          <a:xfrm>
            <a:off x="299910" y="3890995"/>
            <a:ext cx="782706"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TAGS:</a:t>
            </a:r>
            <a:endParaRPr lang="sv-SE" sz="1200" dirty="0">
              <a:solidFill>
                <a:schemeClr val="bg1"/>
              </a:solidFill>
              <a:latin typeface="Segoe UI Light" panose="020B0502040204020203" pitchFamily="34" charset="0"/>
            </a:endParaRPr>
          </a:p>
        </p:txBody>
      </p:sp>
      <p:sp>
        <p:nvSpPr>
          <p:cNvPr id="97" name="TextBox 96"/>
          <p:cNvSpPr txBox="1"/>
          <p:nvPr/>
        </p:nvSpPr>
        <p:spPr>
          <a:xfrm>
            <a:off x="311654" y="2324732"/>
            <a:ext cx="1777893"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DESCRIPTION:</a:t>
            </a:r>
            <a:endParaRPr lang="sv-SE" sz="1200" dirty="0">
              <a:solidFill>
                <a:schemeClr val="bg1"/>
              </a:solidFill>
              <a:latin typeface="Segoe UI Light" panose="020B0502040204020203" pitchFamily="34" charset="0"/>
            </a:endParaRPr>
          </a:p>
        </p:txBody>
      </p:sp>
      <p:sp>
        <p:nvSpPr>
          <p:cNvPr id="98" name="TextBox 97"/>
          <p:cNvSpPr txBox="1"/>
          <p:nvPr/>
        </p:nvSpPr>
        <p:spPr>
          <a:xfrm>
            <a:off x="3941606" y="2331458"/>
            <a:ext cx="1777893" cy="276999"/>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EXPECTED RESULT:</a:t>
            </a:r>
            <a:endParaRPr lang="sv-SE" sz="1200" dirty="0">
              <a:solidFill>
                <a:schemeClr val="bg1"/>
              </a:solidFill>
              <a:latin typeface="Segoe UI Light" panose="020B0502040204020203" pitchFamily="34" charset="0"/>
            </a:endParaRPr>
          </a:p>
        </p:txBody>
      </p:sp>
      <p:grpSp>
        <p:nvGrpSpPr>
          <p:cNvPr id="6" name="Group 5"/>
          <p:cNvGrpSpPr/>
          <p:nvPr/>
        </p:nvGrpSpPr>
        <p:grpSpPr>
          <a:xfrm>
            <a:off x="260619" y="4458659"/>
            <a:ext cx="8622762" cy="2351954"/>
            <a:chOff x="99120" y="2523543"/>
            <a:chExt cx="8622762" cy="1959962"/>
          </a:xfrm>
        </p:grpSpPr>
        <p:sp>
          <p:nvSpPr>
            <p:cNvPr id="99" name="Rectangle 98"/>
            <p:cNvSpPr/>
            <p:nvPr/>
          </p:nvSpPr>
          <p:spPr>
            <a:xfrm>
              <a:off x="99120" y="2523543"/>
              <a:ext cx="8622762" cy="1959962"/>
            </a:xfrm>
            <a:prstGeom prst="rect">
              <a:avLst/>
            </a:prstGeom>
            <a:solidFill>
              <a:schemeClr val="tx1">
                <a:lumMod val="85000"/>
                <a:lumOff val="15000"/>
              </a:schemeClr>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lumMod val="50000"/>
                      <a:lumOff val="50000"/>
                    </a:schemeClr>
                  </a:solidFill>
                  <a:latin typeface="Segoe UI Light" panose="020B0502040204020203" pitchFamily="34" charset="0"/>
                </a:rPr>
                <a:t>ANTITHEFT /  DOOR LOCK CONTROL / CENTRAL DOOR LOCK WITH KEY</a:t>
              </a:r>
              <a:endParaRPr lang="sv-SE" sz="1400" dirty="0">
                <a:solidFill>
                  <a:schemeClr val="tx1">
                    <a:lumMod val="50000"/>
                    <a:lumOff val="50000"/>
                  </a:schemeClr>
                </a:solidFill>
                <a:latin typeface="Segoe UI Light" panose="020B0502040204020203" pitchFamily="34" charset="0"/>
              </a:endParaRPr>
            </a:p>
          </p:txBody>
        </p:sp>
        <p:sp>
          <p:nvSpPr>
            <p:cNvPr id="100" name="Rectangle 99"/>
            <p:cNvSpPr/>
            <p:nvPr/>
          </p:nvSpPr>
          <p:spPr>
            <a:xfrm>
              <a:off x="220779" y="3084201"/>
              <a:ext cx="3555786" cy="967634"/>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AutoNum type="arabicPeriod"/>
              </a:pPr>
              <a:r>
                <a:rPr lang="sv-SE" sz="1200" dirty="0" smtClean="0">
                  <a:solidFill>
                    <a:schemeClr val="bg1"/>
                  </a:solidFill>
                  <a:latin typeface="+mj-lt"/>
                  <a:cs typeface="Arial" panose="020B0604020202020204" pitchFamily="34" charset="0"/>
                </a:rPr>
                <a:t>Lock vehicle with key</a:t>
              </a:r>
            </a:p>
            <a:p>
              <a:pPr marL="228600" indent="-228600">
                <a:buAutoNum type="arabicPeriod"/>
              </a:pPr>
              <a:r>
                <a:rPr lang="sv-SE" sz="1200" dirty="0" smtClean="0">
                  <a:solidFill>
                    <a:schemeClr val="bg1"/>
                  </a:solidFill>
                  <a:latin typeface="+mj-lt"/>
                  <a:cs typeface="Arial" panose="020B0604020202020204" pitchFamily="34" charset="0"/>
                </a:rPr>
                <a:t>Unlock vehicle</a:t>
              </a:r>
            </a:p>
            <a:p>
              <a:pPr marL="228600" indent="-228600">
                <a:buAutoNum type="arabicPeriod"/>
              </a:pPr>
              <a:r>
                <a:rPr lang="sv-SE" sz="1200" dirty="0" smtClean="0">
                  <a:solidFill>
                    <a:schemeClr val="bg1"/>
                  </a:solidFill>
                  <a:latin typeface="+mj-lt"/>
                  <a:cs typeface="Arial" panose="020B0604020202020204" pitchFamily="34" charset="0"/>
                </a:rPr>
                <a:t>Repeat unlock</a:t>
              </a:r>
              <a:endParaRPr lang="sv-SE" sz="1200" dirty="0">
                <a:solidFill>
                  <a:schemeClr val="bg1"/>
                </a:solidFill>
                <a:latin typeface="+mj-lt"/>
                <a:cs typeface="Arial" panose="020B0604020202020204" pitchFamily="34" charset="0"/>
              </a:endParaRPr>
            </a:p>
          </p:txBody>
        </p:sp>
        <p:sp>
          <p:nvSpPr>
            <p:cNvPr id="101" name="Rectangle 100"/>
            <p:cNvSpPr/>
            <p:nvPr/>
          </p:nvSpPr>
          <p:spPr>
            <a:xfrm>
              <a:off x="3866697" y="3084201"/>
              <a:ext cx="3579389" cy="967634"/>
            </a:xfrm>
            <a:prstGeom prst="rect">
              <a:avLst/>
            </a:prstGeom>
            <a:solidFill>
              <a:schemeClr val="tx1">
                <a:lumMod val="75000"/>
                <a:lumOff val="25000"/>
              </a:scheme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AutoNum type="arabicPeriod"/>
              </a:pPr>
              <a:r>
                <a:rPr lang="sv-SE" sz="1200" dirty="0" smtClean="0">
                  <a:solidFill>
                    <a:schemeClr val="bg1"/>
                  </a:solidFill>
                  <a:latin typeface="+mj-lt"/>
                  <a:cs typeface="Arial" panose="020B0604020202020204" pitchFamily="34" charset="0"/>
                </a:rPr>
                <a:t>Both doors should lock</a:t>
              </a:r>
            </a:p>
            <a:p>
              <a:pPr marL="228600" indent="-228600">
                <a:buAutoNum type="arabicPeriod"/>
              </a:pPr>
              <a:r>
                <a:rPr lang="sv-SE" sz="1200" dirty="0" smtClean="0">
                  <a:solidFill>
                    <a:schemeClr val="bg1"/>
                  </a:solidFill>
                  <a:latin typeface="+mj-lt"/>
                  <a:cs typeface="Arial" panose="020B0604020202020204" pitchFamily="34" charset="0"/>
                </a:rPr>
                <a:t>Driver door should unlock</a:t>
              </a:r>
            </a:p>
            <a:p>
              <a:pPr marL="228600" indent="-228600">
                <a:buAutoNum type="arabicPeriod"/>
              </a:pPr>
              <a:r>
                <a:rPr lang="sv-SE" sz="1200" dirty="0" smtClean="0">
                  <a:solidFill>
                    <a:schemeClr val="bg1"/>
                  </a:solidFill>
                  <a:latin typeface="+mj-lt"/>
                  <a:cs typeface="Arial" panose="020B0604020202020204" pitchFamily="34" charset="0"/>
                </a:rPr>
                <a:t>Passanger door should unlock</a:t>
              </a:r>
              <a:endParaRPr lang="sv-SE" sz="1200" dirty="0">
                <a:solidFill>
                  <a:schemeClr val="bg1"/>
                </a:solidFill>
                <a:latin typeface="+mj-lt"/>
                <a:cs typeface="Arial" panose="020B0604020202020204" pitchFamily="34" charset="0"/>
              </a:endParaRPr>
            </a:p>
          </p:txBody>
        </p:sp>
        <p:sp>
          <p:nvSpPr>
            <p:cNvPr id="102" name="Rectangle 101"/>
            <p:cNvSpPr/>
            <p:nvPr/>
          </p:nvSpPr>
          <p:spPr>
            <a:xfrm>
              <a:off x="7565433" y="2975810"/>
              <a:ext cx="1051174" cy="360040"/>
            </a:xfrm>
            <a:prstGeom prst="rect">
              <a:avLst/>
            </a:prstGeom>
            <a:solidFill>
              <a:schemeClr val="accent3">
                <a:lumMod val="75000"/>
              </a:schemeClr>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OK</a:t>
              </a:r>
              <a:endParaRPr lang="sv-SE" dirty="0">
                <a:solidFill>
                  <a:schemeClr val="bg1"/>
                </a:solidFill>
                <a:latin typeface="Segoe UI Semibold" panose="020B0702040204020203" pitchFamily="34" charset="0"/>
              </a:endParaRPr>
            </a:p>
          </p:txBody>
        </p:sp>
        <p:sp>
          <p:nvSpPr>
            <p:cNvPr id="103" name="Rectangle 102"/>
            <p:cNvSpPr/>
            <p:nvPr/>
          </p:nvSpPr>
          <p:spPr>
            <a:xfrm>
              <a:off x="7565433" y="3371475"/>
              <a:ext cx="1051174" cy="360040"/>
            </a:xfrm>
            <a:prstGeom prst="rect">
              <a:avLst/>
            </a:prstGeom>
            <a:solidFill>
              <a:schemeClr val="accent2">
                <a:lumMod val="75000"/>
              </a:schemeClr>
            </a:solidFill>
            <a:ln w="12700">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NOK</a:t>
              </a:r>
              <a:endParaRPr lang="sv-SE" dirty="0">
                <a:solidFill>
                  <a:schemeClr val="bg1"/>
                </a:solidFill>
                <a:latin typeface="Segoe UI Semibold" panose="020B0702040204020203" pitchFamily="34" charset="0"/>
              </a:endParaRPr>
            </a:p>
          </p:txBody>
        </p:sp>
        <p:sp>
          <p:nvSpPr>
            <p:cNvPr id="104" name="Rectangle 103"/>
            <p:cNvSpPr/>
            <p:nvPr/>
          </p:nvSpPr>
          <p:spPr>
            <a:xfrm>
              <a:off x="7565433" y="3763425"/>
              <a:ext cx="1051174" cy="360040"/>
            </a:xfrm>
            <a:prstGeom prst="rect">
              <a:avLst/>
            </a:prstGeom>
            <a:solidFill>
              <a:schemeClr val="accent6">
                <a:lumMod val="75000"/>
              </a:schemeClr>
            </a:solidFill>
            <a:ln w="12700">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solidFill>
                  <a:latin typeface="Segoe UI Semibold" panose="020B0702040204020203" pitchFamily="34" charset="0"/>
                </a:rPr>
                <a:t>NT</a:t>
              </a:r>
              <a:endParaRPr lang="sv-SE" dirty="0">
                <a:solidFill>
                  <a:schemeClr val="bg1"/>
                </a:solidFill>
                <a:latin typeface="Segoe UI Semibold" panose="020B0702040204020203" pitchFamily="34" charset="0"/>
              </a:endParaRPr>
            </a:p>
          </p:txBody>
        </p:sp>
        <p:sp>
          <p:nvSpPr>
            <p:cNvPr id="105" name="Rounded Rectangle 104"/>
            <p:cNvSpPr/>
            <p:nvPr/>
          </p:nvSpPr>
          <p:spPr>
            <a:xfrm>
              <a:off x="741603" y="4185950"/>
              <a:ext cx="944555" cy="18992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STANDSTILL</a:t>
              </a:r>
              <a:endParaRPr lang="sv-SE" sz="800" dirty="0">
                <a:latin typeface="Segoe UI Light" panose="020B0502040204020203" pitchFamily="34" charset="0"/>
              </a:endParaRPr>
            </a:p>
          </p:txBody>
        </p:sp>
        <p:sp>
          <p:nvSpPr>
            <p:cNvPr id="106" name="Rounded Rectangle 105"/>
            <p:cNvSpPr/>
            <p:nvPr/>
          </p:nvSpPr>
          <p:spPr>
            <a:xfrm>
              <a:off x="1726435" y="4185950"/>
              <a:ext cx="800447" cy="18992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000" dirty="0" smtClean="0">
                  <a:latin typeface="Segoe UI Light" panose="020B0502040204020203" pitchFamily="34" charset="0"/>
                </a:rPr>
                <a:t>RUNNING</a:t>
              </a:r>
              <a:endParaRPr lang="sv-SE" sz="800" dirty="0">
                <a:latin typeface="Segoe UI Light" panose="020B0502040204020203" pitchFamily="34" charset="0"/>
              </a:endParaRPr>
            </a:p>
          </p:txBody>
        </p:sp>
        <p:sp>
          <p:nvSpPr>
            <p:cNvPr id="107" name="TextBox 106"/>
            <p:cNvSpPr txBox="1"/>
            <p:nvPr/>
          </p:nvSpPr>
          <p:spPr>
            <a:xfrm>
              <a:off x="141921" y="4148420"/>
              <a:ext cx="782706" cy="230833"/>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TAGS:</a:t>
              </a:r>
              <a:endParaRPr lang="sv-SE" sz="1200" dirty="0">
                <a:solidFill>
                  <a:schemeClr val="bg1"/>
                </a:solidFill>
                <a:latin typeface="Segoe UI Light" panose="020B0502040204020203" pitchFamily="34" charset="0"/>
              </a:endParaRPr>
            </a:p>
          </p:txBody>
        </p:sp>
        <p:sp>
          <p:nvSpPr>
            <p:cNvPr id="108" name="TextBox 107"/>
            <p:cNvSpPr txBox="1"/>
            <p:nvPr/>
          </p:nvSpPr>
          <p:spPr>
            <a:xfrm>
              <a:off x="153664" y="2843201"/>
              <a:ext cx="1777893" cy="230833"/>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DESCRIPTION:</a:t>
              </a:r>
              <a:endParaRPr lang="sv-SE" sz="1200" dirty="0">
                <a:solidFill>
                  <a:schemeClr val="bg1"/>
                </a:solidFill>
                <a:latin typeface="Segoe UI Light" panose="020B0502040204020203" pitchFamily="34" charset="0"/>
              </a:endParaRPr>
            </a:p>
          </p:txBody>
        </p:sp>
        <p:sp>
          <p:nvSpPr>
            <p:cNvPr id="109" name="TextBox 108"/>
            <p:cNvSpPr txBox="1"/>
            <p:nvPr/>
          </p:nvSpPr>
          <p:spPr>
            <a:xfrm>
              <a:off x="3783617" y="2848806"/>
              <a:ext cx="1777893" cy="230833"/>
            </a:xfrm>
            <a:prstGeom prst="rect">
              <a:avLst/>
            </a:prstGeom>
            <a:noFill/>
          </p:spPr>
          <p:txBody>
            <a:bodyPr wrap="square" rtlCol="0">
              <a:spAutoFit/>
            </a:bodyPr>
            <a:lstStyle/>
            <a:p>
              <a:r>
                <a:rPr lang="sv-SE" sz="1200" dirty="0" smtClean="0">
                  <a:solidFill>
                    <a:schemeClr val="bg1"/>
                  </a:solidFill>
                  <a:latin typeface="Segoe UI Light" panose="020B0502040204020203" pitchFamily="34" charset="0"/>
                </a:rPr>
                <a:t>EXPECTED RESULT:</a:t>
              </a:r>
              <a:endParaRPr lang="sv-SE" sz="1200" dirty="0">
                <a:solidFill>
                  <a:schemeClr val="bg1"/>
                </a:solidFill>
                <a:latin typeface="Segoe UI Light" panose="020B0502040204020203" pitchFamily="34" charset="0"/>
              </a:endParaRPr>
            </a:p>
          </p:txBody>
        </p:sp>
      </p:grpSp>
      <p:sp>
        <p:nvSpPr>
          <p:cNvPr id="9" name="Rectangle 8"/>
          <p:cNvSpPr/>
          <p:nvPr/>
        </p:nvSpPr>
        <p:spPr>
          <a:xfrm>
            <a:off x="0" y="5934878"/>
            <a:ext cx="9144000" cy="923122"/>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sv-SE" sz="1200" dirty="0" smtClean="0">
              <a:latin typeface="Segoe UI Light" panose="020B0502040204020203" pitchFamily="34" charset="0"/>
            </a:endParaRPr>
          </a:p>
        </p:txBody>
      </p:sp>
      <p:sp>
        <p:nvSpPr>
          <p:cNvPr id="33" name="Rectangle 32"/>
          <p:cNvSpPr/>
          <p:nvPr/>
        </p:nvSpPr>
        <p:spPr>
          <a:xfrm>
            <a:off x="1067359" y="5934878"/>
            <a:ext cx="994153" cy="9231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026" name="Picture 2" descr="\\Vcn.ds.volvo.net\cli-hm\hm0114\A022595\My Documents\Icons\PNG\32px\001-home.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768" y="6087576"/>
            <a:ext cx="30480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1043608"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6451736"/>
            <a:ext cx="1043608" cy="246221"/>
          </a:xfrm>
          <a:prstGeom prst="rect">
            <a:avLst/>
          </a:prstGeom>
          <a:noFill/>
        </p:spPr>
        <p:txBody>
          <a:bodyPr wrap="square" rtlCol="0">
            <a:spAutoFit/>
          </a:bodyPr>
          <a:lstStyle/>
          <a:p>
            <a:pPr algn="ctr"/>
            <a:r>
              <a:rPr lang="sv-SE" sz="10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cxnSp>
        <p:nvCxnSpPr>
          <p:cNvPr id="22" name="Straight Connector 21"/>
          <p:cNvCxnSpPr/>
          <p:nvPr/>
        </p:nvCxnSpPr>
        <p:spPr>
          <a:xfrm>
            <a:off x="2061511"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3608" y="646277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TEST CODE</a:t>
            </a:r>
            <a:endParaRPr lang="sv-SE" sz="900" dirty="0">
              <a:solidFill>
                <a:schemeClr val="accent5"/>
              </a:solidFill>
              <a:latin typeface="Segoe UI Light" panose="020B0502040204020203" pitchFamily="34" charset="0"/>
            </a:endParaRPr>
          </a:p>
        </p:txBody>
      </p:sp>
      <p:pic>
        <p:nvPicPr>
          <p:cNvPr id="1028" name="Picture 4" descr="\\Vcn.ds.volvo.net\cli-hm\hm0114\A022595\My Documents\Icons\PNG\32px\199-upload2.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9796"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100392" y="6451735"/>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CHECK IN</a:t>
            </a:r>
            <a:endParaRPr lang="sv-SE" sz="900" dirty="0">
              <a:solidFill>
                <a:schemeClr val="accent5"/>
              </a:solidFill>
              <a:latin typeface="Segoe UI Light" panose="020B0502040204020203" pitchFamily="34" charset="0"/>
            </a:endParaRPr>
          </a:p>
        </p:txBody>
      </p:sp>
      <p:cxnSp>
        <p:nvCxnSpPr>
          <p:cNvPr id="29" name="Straight Connector 28"/>
          <p:cNvCxnSpPr/>
          <p:nvPr/>
        </p:nvCxnSpPr>
        <p:spPr>
          <a:xfrm>
            <a:off x="8093373"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29" name="Picture 5" descr="\\Vcn.ds.volvo.net\cli-hm\hm0114\A022595\My Documents\Icons\PNG\32px\016-camera.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675"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82271" y="6462773"/>
            <a:ext cx="1043608" cy="230832"/>
          </a:xfrm>
          <a:prstGeom prst="rect">
            <a:avLst/>
          </a:prstGeom>
          <a:noFill/>
        </p:spPr>
        <p:txBody>
          <a:bodyPr wrap="square" rtlCol="0">
            <a:spAutoFit/>
          </a:bodyPr>
          <a:lstStyle/>
          <a:p>
            <a:pPr algn="ctr"/>
            <a:r>
              <a:rPr lang="sv-SE" sz="900" dirty="0" smtClean="0">
                <a:solidFill>
                  <a:schemeClr val="accent5"/>
                </a:solidFill>
                <a:latin typeface="Segoe UI Light" panose="020B0502040204020203" pitchFamily="34" charset="0"/>
              </a:rPr>
              <a:t>CAMERA</a:t>
            </a:r>
            <a:endParaRPr lang="sv-SE" sz="900" dirty="0">
              <a:solidFill>
                <a:schemeClr val="accent5"/>
              </a:solidFill>
              <a:latin typeface="Segoe UI Light" panose="020B0502040204020203" pitchFamily="34" charset="0"/>
            </a:endParaRPr>
          </a:p>
        </p:txBody>
      </p:sp>
      <p:cxnSp>
        <p:nvCxnSpPr>
          <p:cNvPr id="32" name="Straight Connector 31"/>
          <p:cNvCxnSpPr/>
          <p:nvPr/>
        </p:nvCxnSpPr>
        <p:spPr>
          <a:xfrm>
            <a:off x="7028656"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4" name="Picture 10" descr="\\Vcn.ds.volvo.net\cli-hm\hm0114\A022595\My Documents\Icons\PNG\32px\047-stack.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3012" y="607907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Vcn.ds.volvo.net\cli-hm\hm0114\A022595\My Documents\Icons\PNG\32px\149-cog.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1825"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987052" y="6444832"/>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cxnSp>
        <p:nvCxnSpPr>
          <p:cNvPr id="77" name="Straight Connector 76"/>
          <p:cNvCxnSpPr/>
          <p:nvPr/>
        </p:nvCxnSpPr>
        <p:spPr>
          <a:xfrm>
            <a:off x="5987052"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5" name="Picture 11" descr="\\Vcn.ds.volvo.net\cli-hm\hm0114\A022595\My Documents\Icons\PNG\32px\006-pencil.png"/>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6079072"/>
            <a:ext cx="30480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968316" y="6444832"/>
            <a:ext cx="1224136" cy="27699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200" b="1" dirty="0" smtClean="0">
                <a:solidFill>
                  <a:schemeClr val="accent2">
                    <a:lumMod val="75000"/>
                  </a:schemeClr>
                </a:solidFill>
                <a:latin typeface="Segoe UI Semibold" panose="020B0702040204020203" pitchFamily="34" charset="0"/>
              </a:rPr>
              <a:t>FAULT REPORT</a:t>
            </a:r>
            <a:endParaRPr lang="sv-SE" sz="1100" b="1" dirty="0">
              <a:solidFill>
                <a:schemeClr val="accent2">
                  <a:lumMod val="75000"/>
                </a:schemeClr>
              </a:solidFill>
              <a:latin typeface="Segoe UI Semibold" panose="020B0702040204020203" pitchFamily="34" charset="0"/>
            </a:endParaRPr>
          </a:p>
        </p:txBody>
      </p:sp>
      <p:cxnSp>
        <p:nvCxnSpPr>
          <p:cNvPr id="80" name="Straight Connector 79"/>
          <p:cNvCxnSpPr/>
          <p:nvPr/>
        </p:nvCxnSpPr>
        <p:spPr>
          <a:xfrm>
            <a:off x="3106259"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62651" y="646277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AUTO MODE</a:t>
            </a:r>
            <a:endParaRPr lang="sv-SE" sz="900" dirty="0">
              <a:solidFill>
                <a:schemeClr val="accent5"/>
              </a:solidFill>
              <a:latin typeface="Segoe UI Light" panose="020B0502040204020203" pitchFamily="34" charset="0"/>
            </a:endParaRPr>
          </a:p>
        </p:txBody>
      </p:sp>
      <p:pic>
        <p:nvPicPr>
          <p:cNvPr id="1036" name="Picture 12" descr="\\Vcn.ds.volvo.net\cli-hm\hm0114\A022595\My Documents\Icons\PNG\32px\278-play2.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2055" y="607907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p:cNvSpPr txBox="1"/>
          <p:nvPr/>
        </p:nvSpPr>
        <p:spPr>
          <a:xfrm>
            <a:off x="7105489" y="1941141"/>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VERSION: </a:t>
            </a:r>
            <a:r>
              <a:rPr lang="sv-SE" sz="1400" dirty="0" smtClean="0">
                <a:solidFill>
                  <a:schemeClr val="tx1">
                    <a:lumMod val="50000"/>
                    <a:lumOff val="50000"/>
                  </a:schemeClr>
                </a:solidFill>
                <a:latin typeface="Segoe UI Light" panose="020B0502040204020203" pitchFamily="34" charset="0"/>
              </a:rPr>
              <a:t>023_1.0</a:t>
            </a:r>
            <a:endParaRPr lang="sv-SE" sz="1400" dirty="0">
              <a:solidFill>
                <a:schemeClr val="tx1">
                  <a:lumMod val="50000"/>
                  <a:lumOff val="50000"/>
                </a:schemeClr>
              </a:solidFill>
              <a:latin typeface="Segoe UI Light" panose="020B0502040204020203" pitchFamily="34" charset="0"/>
            </a:endParaRPr>
          </a:p>
        </p:txBody>
      </p:sp>
      <p:sp>
        <p:nvSpPr>
          <p:cNvPr id="111" name="TextBox 110"/>
          <p:cNvSpPr txBox="1"/>
          <p:nvPr/>
        </p:nvSpPr>
        <p:spPr>
          <a:xfrm>
            <a:off x="7101978" y="4458660"/>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VERSION: </a:t>
            </a:r>
            <a:r>
              <a:rPr lang="sv-SE" sz="1400" dirty="0" smtClean="0">
                <a:solidFill>
                  <a:schemeClr val="tx1">
                    <a:lumMod val="50000"/>
                    <a:lumOff val="50000"/>
                  </a:schemeClr>
                </a:solidFill>
                <a:latin typeface="Segoe UI Light" panose="020B0502040204020203" pitchFamily="34" charset="0"/>
              </a:rPr>
              <a:t>426_1.1</a:t>
            </a:r>
            <a:endParaRPr lang="sv-SE" sz="1400" dirty="0">
              <a:solidFill>
                <a:schemeClr val="tx1">
                  <a:lumMod val="50000"/>
                  <a:lumOff val="50000"/>
                </a:schemeClr>
              </a:solidFill>
              <a:latin typeface="Segoe UI Light" panose="020B0502040204020203" pitchFamily="34" charset="0"/>
            </a:endParaRPr>
          </a:p>
        </p:txBody>
      </p:sp>
      <p:sp>
        <p:nvSpPr>
          <p:cNvPr id="71" name="Rectangle 70"/>
          <p:cNvSpPr/>
          <p:nvPr/>
        </p:nvSpPr>
        <p:spPr>
          <a:xfrm>
            <a:off x="7306874" y="1023781"/>
            <a:ext cx="1572997" cy="1036915"/>
          </a:xfrm>
          <a:prstGeom prst="rect">
            <a:avLst/>
          </a:prstGeom>
          <a:solidFill>
            <a:srgbClr val="131313"/>
          </a:solidFill>
          <a:ln w="127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dirty="0" smtClean="0">
                <a:solidFill>
                  <a:schemeClr val="bg1"/>
                </a:solidFill>
                <a:latin typeface="Segoe UI Light" panose="020B0502040204020203" pitchFamily="34" charset="0"/>
              </a:rPr>
              <a:t>ALL</a:t>
            </a:r>
          </a:p>
          <a:p>
            <a:r>
              <a:rPr lang="sv-SE" dirty="0" smtClean="0">
                <a:solidFill>
                  <a:schemeClr val="bg1"/>
                </a:solidFill>
                <a:latin typeface="Segoe UI Light" panose="020B0502040204020203" pitchFamily="34" charset="0"/>
              </a:rPr>
              <a:t>OK</a:t>
            </a:r>
          </a:p>
          <a:p>
            <a:r>
              <a:rPr lang="sv-SE" dirty="0" smtClean="0">
                <a:solidFill>
                  <a:schemeClr val="bg1"/>
                </a:solidFill>
                <a:latin typeface="Segoe UI Light" panose="020B0502040204020203" pitchFamily="34" charset="0"/>
              </a:rPr>
              <a:t>NOK</a:t>
            </a:r>
            <a:endParaRPr lang="sv-SE" dirty="0">
              <a:solidFill>
                <a:schemeClr val="bg1"/>
              </a:solidFill>
              <a:latin typeface="Segoe UI Light" panose="020B0502040204020203" pitchFamily="34" charset="0"/>
            </a:endParaRPr>
          </a:p>
        </p:txBody>
      </p:sp>
    </p:spTree>
    <p:extLst>
      <p:ext uri="{BB962C8B-B14F-4D97-AF65-F5344CB8AC3E}">
        <p14:creationId xmlns:p14="http://schemas.microsoft.com/office/powerpoint/2010/main" val="673124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2" name="Rectangle 131"/>
          <p:cNvSpPr/>
          <p:nvPr/>
        </p:nvSpPr>
        <p:spPr>
          <a:xfrm>
            <a:off x="1722533" y="3456336"/>
            <a:ext cx="5496012" cy="4197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9" name="Rectangle 18"/>
          <p:cNvSpPr/>
          <p:nvPr/>
        </p:nvSpPr>
        <p:spPr>
          <a:xfrm>
            <a:off x="1740284" y="2177812"/>
            <a:ext cx="5496012" cy="75776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v-SE"/>
          </a:p>
        </p:txBody>
      </p:sp>
      <p:sp>
        <p:nvSpPr>
          <p:cNvPr id="12" name="Rectangle 11"/>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PVT</a:t>
            </a:r>
            <a:r>
              <a:rPr lang="sv-SE" sz="1600" dirty="0" smtClean="0">
                <a:latin typeface="Segoe UI Light" panose="020B0502040204020203" pitchFamily="34" charset="0"/>
              </a:rPr>
              <a:t> </a:t>
            </a:r>
            <a:r>
              <a:rPr lang="sv-SE" sz="1600" dirty="0" smtClean="0">
                <a:solidFill>
                  <a:schemeClr val="bg1"/>
                </a:solidFill>
                <a:latin typeface="Segoe UI Light" panose="020B0502040204020203" pitchFamily="34" charset="0"/>
              </a:rPr>
              <a:t>DRIVER INTERFACE</a:t>
            </a:r>
            <a:r>
              <a:rPr lang="sv-SE" sz="1600" dirty="0" smtClean="0">
                <a:latin typeface="Segoe UI Light" panose="020B0502040204020203" pitchFamily="34" charset="0"/>
              </a:rPr>
              <a:t>		</a:t>
            </a:r>
            <a:r>
              <a:rPr lang="sv-SE" sz="1400" dirty="0">
                <a:solidFill>
                  <a:srgbClr val="92D050"/>
                </a:solidFill>
                <a:latin typeface="Segoe UI Light" panose="020B0502040204020203" pitchFamily="34" charset="0"/>
              </a:rPr>
              <a:t>FH-1824 Total w1623 </a:t>
            </a:r>
            <a:r>
              <a:rPr lang="sv-SE" sz="1400" dirty="0" smtClean="0">
                <a:solidFill>
                  <a:srgbClr val="92D050"/>
                </a:solidFill>
                <a:latin typeface="Segoe UI Light" panose="020B0502040204020203" pitchFamily="34" charset="0"/>
              </a:rPr>
              <a:t>IB                                </a:t>
            </a:r>
            <a:r>
              <a:rPr lang="sv-SE" sz="1200" dirty="0" smtClean="0">
                <a:latin typeface="Segoe UI Light" panose="020B0502040204020203" pitchFamily="34" charset="0"/>
              </a:rPr>
              <a:t>Tester</a:t>
            </a:r>
            <a:r>
              <a:rPr lang="sv-SE" sz="1600" dirty="0" smtClean="0">
                <a:latin typeface="Segoe UI Light" panose="020B0502040204020203" pitchFamily="34" charset="0"/>
              </a:rPr>
              <a:t>            </a:t>
            </a:r>
            <a:r>
              <a:rPr lang="sv-SE" sz="1200" dirty="0" smtClean="0">
                <a:latin typeface="Segoe UI Light" panose="020B0502040204020203" pitchFamily="34" charset="0"/>
              </a:rPr>
              <a:t>Arto Mattila</a:t>
            </a:r>
            <a:endParaRPr lang="sv-SE" sz="1200" dirty="0">
              <a:latin typeface="Segoe UI Light" panose="020B0502040204020203" pitchFamily="34" charset="0"/>
            </a:endParaRPr>
          </a:p>
        </p:txBody>
      </p:sp>
      <p:pic>
        <p:nvPicPr>
          <p:cNvPr id="13" name="Picture 3" descr="\\Vcn.ds.volvo.net\cli-hm\hm0114\A022595\My Documents\Icons\PNG\16px\101-database.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Vcn.ds.volvo.net\cli-hm\hm0114\A022595\My Documents\Icons\PNG\16px\114-user.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Vcn.ds.volvo.net\cli-hm\hm0114\A022595\My Documents\Icons\PNG\16px\142-key.png"/>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934878"/>
            <a:ext cx="9144000" cy="923122"/>
          </a:xfrm>
          <a:prstGeom prst="rect">
            <a:avLst/>
          </a:prstGeom>
          <a:solidFill>
            <a:schemeClr val="tx1">
              <a:lumMod val="85000"/>
              <a:lumOff val="1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sv-SE" sz="1200" dirty="0" smtClean="0">
              <a:latin typeface="Segoe UI Light" panose="020B0502040204020203" pitchFamily="34" charset="0"/>
            </a:endParaRPr>
          </a:p>
        </p:txBody>
      </p:sp>
      <p:sp>
        <p:nvSpPr>
          <p:cNvPr id="33" name="Rectangle 32"/>
          <p:cNvSpPr/>
          <p:nvPr/>
        </p:nvSpPr>
        <p:spPr>
          <a:xfrm>
            <a:off x="2090187" y="5934878"/>
            <a:ext cx="1016072" cy="9231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026" name="Picture 2" descr="\\Vcn.ds.volvo.net\cli-hm\hm0114\A022595\My Documents\Icons\PNG\32px\001-home.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768" y="6087576"/>
            <a:ext cx="304800" cy="36576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1043608"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6451736"/>
            <a:ext cx="1043608" cy="246221"/>
          </a:xfrm>
          <a:prstGeom prst="rect">
            <a:avLst/>
          </a:prstGeom>
          <a:noFill/>
        </p:spPr>
        <p:txBody>
          <a:bodyPr wrap="square" rtlCol="0">
            <a:spAutoFit/>
          </a:bodyPr>
          <a:lstStyle/>
          <a:p>
            <a:pPr algn="ctr"/>
            <a:r>
              <a:rPr lang="sv-SE" sz="10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cxnSp>
        <p:nvCxnSpPr>
          <p:cNvPr id="22" name="Straight Connector 21"/>
          <p:cNvCxnSpPr/>
          <p:nvPr/>
        </p:nvCxnSpPr>
        <p:spPr>
          <a:xfrm>
            <a:off x="2061511"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43608" y="646277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TEST CODE</a:t>
            </a:r>
            <a:endParaRPr lang="sv-SE" sz="900" dirty="0">
              <a:solidFill>
                <a:schemeClr val="accent5"/>
              </a:solidFill>
              <a:latin typeface="Segoe UI Light" panose="020B0502040204020203" pitchFamily="34" charset="0"/>
            </a:endParaRPr>
          </a:p>
        </p:txBody>
      </p:sp>
      <p:pic>
        <p:nvPicPr>
          <p:cNvPr id="1028" name="Picture 4" descr="\\Vcn.ds.volvo.net\cli-hm\hm0114\A022595\My Documents\Icons\PNG\32px\199-upload2.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9796"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100392" y="6451735"/>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CHECK IN</a:t>
            </a:r>
            <a:endParaRPr lang="sv-SE" sz="900" dirty="0">
              <a:solidFill>
                <a:schemeClr val="accent5"/>
              </a:solidFill>
              <a:latin typeface="Segoe UI Light" panose="020B0502040204020203" pitchFamily="34" charset="0"/>
            </a:endParaRPr>
          </a:p>
        </p:txBody>
      </p:sp>
      <p:cxnSp>
        <p:nvCxnSpPr>
          <p:cNvPr id="29" name="Straight Connector 28"/>
          <p:cNvCxnSpPr/>
          <p:nvPr/>
        </p:nvCxnSpPr>
        <p:spPr>
          <a:xfrm>
            <a:off x="8093373"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29" name="Picture 5" descr="\\Vcn.ds.volvo.net\cli-hm\hm0114\A022595\My Documents\Icons\PNG\32px\016-camera.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1675"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082271" y="6462773"/>
            <a:ext cx="1043608" cy="230832"/>
          </a:xfrm>
          <a:prstGeom prst="rect">
            <a:avLst/>
          </a:prstGeom>
          <a:noFill/>
        </p:spPr>
        <p:txBody>
          <a:bodyPr wrap="square" rtlCol="0">
            <a:spAutoFit/>
          </a:bodyPr>
          <a:lstStyle/>
          <a:p>
            <a:pPr algn="ctr"/>
            <a:r>
              <a:rPr lang="sv-SE" sz="900" dirty="0" smtClean="0">
                <a:solidFill>
                  <a:schemeClr val="accent5"/>
                </a:solidFill>
                <a:latin typeface="Segoe UI Light" panose="020B0502040204020203" pitchFamily="34" charset="0"/>
              </a:rPr>
              <a:t>CAMERA</a:t>
            </a:r>
            <a:endParaRPr lang="sv-SE" sz="900" dirty="0">
              <a:solidFill>
                <a:schemeClr val="accent5"/>
              </a:solidFill>
              <a:latin typeface="Segoe UI Light" panose="020B0502040204020203" pitchFamily="34" charset="0"/>
            </a:endParaRPr>
          </a:p>
        </p:txBody>
      </p:sp>
      <p:cxnSp>
        <p:nvCxnSpPr>
          <p:cNvPr id="32" name="Straight Connector 31"/>
          <p:cNvCxnSpPr/>
          <p:nvPr/>
        </p:nvCxnSpPr>
        <p:spPr>
          <a:xfrm>
            <a:off x="7028656"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4" name="Picture 10" descr="\\Vcn.ds.volvo.net\cli-hm\hm0114\A022595\My Documents\Icons\PNG\32px\047-stack.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3012" y="6079072"/>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Vcn.ds.volvo.net\cli-hm\hm0114\A022595\My Documents\Icons\PNG\32px\149-cog.png"/>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1825" y="6085974"/>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987052" y="6444832"/>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cxnSp>
        <p:nvCxnSpPr>
          <p:cNvPr id="77" name="Straight Connector 76"/>
          <p:cNvCxnSpPr/>
          <p:nvPr/>
        </p:nvCxnSpPr>
        <p:spPr>
          <a:xfrm>
            <a:off x="5987052"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pic>
        <p:nvPicPr>
          <p:cNvPr id="1035" name="Picture 11" descr="\\Vcn.ds.volvo.net\cli-hm\hm0114\A022595\My Documents\Icons\PNG\32px\006-pencil.png"/>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7984" y="6079072"/>
            <a:ext cx="30480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968316" y="6444832"/>
            <a:ext cx="1224136" cy="27699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200" b="1" dirty="0" smtClean="0">
                <a:solidFill>
                  <a:schemeClr val="accent2">
                    <a:lumMod val="75000"/>
                  </a:schemeClr>
                </a:solidFill>
                <a:latin typeface="Segoe UI Semibold" panose="020B0702040204020203" pitchFamily="34" charset="0"/>
              </a:rPr>
              <a:t>FAULT REPORT</a:t>
            </a:r>
            <a:endParaRPr lang="sv-SE" sz="1100" b="1" dirty="0">
              <a:solidFill>
                <a:schemeClr val="accent2">
                  <a:lumMod val="75000"/>
                </a:schemeClr>
              </a:solidFill>
              <a:latin typeface="Segoe UI Semibold" panose="020B0702040204020203" pitchFamily="34" charset="0"/>
            </a:endParaRPr>
          </a:p>
        </p:txBody>
      </p:sp>
      <p:cxnSp>
        <p:nvCxnSpPr>
          <p:cNvPr id="80" name="Straight Connector 79"/>
          <p:cNvCxnSpPr/>
          <p:nvPr/>
        </p:nvCxnSpPr>
        <p:spPr>
          <a:xfrm>
            <a:off x="3106259" y="5934878"/>
            <a:ext cx="0" cy="923122"/>
          </a:xfrm>
          <a:prstGeom prst="line">
            <a:avLst/>
          </a:prstGeom>
          <a:ln>
            <a:solidFill>
              <a:schemeClr val="tx1"/>
            </a:solidFill>
          </a:ln>
          <a:effectLst>
            <a:outerShdw blurRad="12700" dist="12700" algn="l"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062651" y="6462774"/>
            <a:ext cx="1043608" cy="246221"/>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AUTO MODE</a:t>
            </a:r>
            <a:endParaRPr lang="sv-SE" sz="900" dirty="0">
              <a:solidFill>
                <a:schemeClr val="accent5"/>
              </a:solidFill>
              <a:latin typeface="Segoe UI Light" panose="020B0502040204020203" pitchFamily="34" charset="0"/>
            </a:endParaRPr>
          </a:p>
        </p:txBody>
      </p:sp>
      <p:pic>
        <p:nvPicPr>
          <p:cNvPr id="1036" name="Picture 12" descr="\\Vcn.ds.volvo.net\cli-hm\hm0114\A022595\My Documents\Icons\PNG\32px\278-play2.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2055" y="607907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1717813" y="2156550"/>
            <a:ext cx="5733862" cy="116116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a:solidFill>
                  <a:schemeClr val="bg1"/>
                </a:solidFill>
                <a:latin typeface="Segoe UI Light" panose="020B0502040204020203" pitchFamily="34" charset="0"/>
                <a:cs typeface="Arial" panose="020B0604020202020204" pitchFamily="34" charset="0"/>
              </a:rPr>
              <a:t>Depress brake pedal, and keep brake pedal depressed. Hold resume button for two seconds.</a:t>
            </a:r>
          </a:p>
        </p:txBody>
      </p:sp>
      <p:sp>
        <p:nvSpPr>
          <p:cNvPr id="64" name="Rectangle 63"/>
          <p:cNvSpPr/>
          <p:nvPr/>
        </p:nvSpPr>
        <p:spPr>
          <a:xfrm>
            <a:off x="1717813" y="3452694"/>
            <a:ext cx="5733862" cy="116116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dirty="0" smtClean="0">
                <a:solidFill>
                  <a:schemeClr val="bg1"/>
                </a:solidFill>
                <a:latin typeface="Segoe UI Light" panose="020B0502040204020203" pitchFamily="34" charset="0"/>
                <a:cs typeface="Arial" panose="020B0604020202020204" pitchFamily="34" charset="0"/>
              </a:rPr>
              <a:t>The new idle speed should be saved.</a:t>
            </a:r>
            <a:endParaRPr lang="sv-SE" dirty="0">
              <a:solidFill>
                <a:schemeClr val="bg1"/>
              </a:solidFill>
              <a:latin typeface="Segoe UI Light" panose="020B0502040204020203" pitchFamily="34" charset="0"/>
              <a:cs typeface="Arial" panose="020B0604020202020204" pitchFamily="34" charset="0"/>
            </a:endParaRPr>
          </a:p>
        </p:txBody>
      </p:sp>
      <p:sp>
        <p:nvSpPr>
          <p:cNvPr id="65" name="Rectangle 64"/>
          <p:cNvSpPr/>
          <p:nvPr/>
        </p:nvSpPr>
        <p:spPr>
          <a:xfrm>
            <a:off x="1967519" y="4465915"/>
            <a:ext cx="1261409" cy="518458"/>
          </a:xfrm>
          <a:prstGeom prst="rect">
            <a:avLst/>
          </a:prstGeom>
          <a:solidFill>
            <a:schemeClr val="accent3">
              <a:lumMod val="75000"/>
              <a:alpha val="50000"/>
            </a:schemeClr>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solidFill>
                  <a:schemeClr val="bg1"/>
                </a:solidFill>
                <a:latin typeface="Segoe UI Semibold" panose="020B0702040204020203" pitchFamily="34" charset="0"/>
              </a:rPr>
              <a:t>OK</a:t>
            </a:r>
            <a:endParaRPr lang="sv-SE" sz="2400" dirty="0">
              <a:solidFill>
                <a:schemeClr val="bg1"/>
              </a:solidFill>
              <a:latin typeface="Segoe UI Semibold" panose="020B0702040204020203" pitchFamily="34" charset="0"/>
            </a:endParaRPr>
          </a:p>
        </p:txBody>
      </p:sp>
      <p:sp>
        <p:nvSpPr>
          <p:cNvPr id="66" name="Rectangle 65"/>
          <p:cNvSpPr/>
          <p:nvPr/>
        </p:nvSpPr>
        <p:spPr>
          <a:xfrm>
            <a:off x="3877981" y="4465915"/>
            <a:ext cx="1261409" cy="518458"/>
          </a:xfrm>
          <a:prstGeom prst="rect">
            <a:avLst/>
          </a:prstGeom>
          <a:solidFill>
            <a:schemeClr val="accent2">
              <a:lumMod val="75000"/>
              <a:alpha val="50000"/>
            </a:schemeClr>
          </a:solidFill>
          <a:ln w="12700">
            <a:solidFill>
              <a:schemeClr val="accent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solidFill>
                  <a:schemeClr val="bg1"/>
                </a:solidFill>
                <a:latin typeface="Segoe UI Semibold" panose="020B0702040204020203" pitchFamily="34" charset="0"/>
              </a:rPr>
              <a:t>NOK</a:t>
            </a:r>
            <a:endParaRPr lang="sv-SE" sz="2400" dirty="0">
              <a:solidFill>
                <a:schemeClr val="bg1"/>
              </a:solidFill>
              <a:latin typeface="Segoe UI Semibold" panose="020B0702040204020203" pitchFamily="34" charset="0"/>
            </a:endParaRPr>
          </a:p>
        </p:txBody>
      </p:sp>
      <p:sp>
        <p:nvSpPr>
          <p:cNvPr id="67" name="Rectangle 66"/>
          <p:cNvSpPr/>
          <p:nvPr/>
        </p:nvSpPr>
        <p:spPr>
          <a:xfrm>
            <a:off x="5820863" y="4465915"/>
            <a:ext cx="1261409" cy="518458"/>
          </a:xfrm>
          <a:prstGeom prst="rect">
            <a:avLst/>
          </a:prstGeom>
          <a:solidFill>
            <a:schemeClr val="accent6">
              <a:lumMod val="75000"/>
              <a:alpha val="50000"/>
            </a:schemeClr>
          </a:solidFill>
          <a:ln w="12700">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solidFill>
                  <a:schemeClr val="bg1"/>
                </a:solidFill>
                <a:latin typeface="Segoe UI Semibold" panose="020B0702040204020203" pitchFamily="34" charset="0"/>
              </a:rPr>
              <a:t>NT</a:t>
            </a:r>
            <a:endParaRPr lang="sv-SE" sz="2400" dirty="0">
              <a:solidFill>
                <a:schemeClr val="bg1"/>
              </a:solidFill>
              <a:latin typeface="Segoe UI Semibold" panose="020B0702040204020203" pitchFamily="34" charset="0"/>
            </a:endParaRPr>
          </a:p>
        </p:txBody>
      </p:sp>
      <p:sp>
        <p:nvSpPr>
          <p:cNvPr id="68" name="Rounded Rectangle 67"/>
          <p:cNvSpPr/>
          <p:nvPr/>
        </p:nvSpPr>
        <p:spPr>
          <a:xfrm>
            <a:off x="1722533" y="620233"/>
            <a:ext cx="1131206" cy="27294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latin typeface="Segoe UI Light" panose="020B0502040204020203" pitchFamily="34" charset="0"/>
              </a:rPr>
              <a:t>STANDSTILL</a:t>
            </a:r>
            <a:endParaRPr lang="sv-SE" sz="1050" dirty="0">
              <a:latin typeface="Segoe UI Light" panose="020B0502040204020203" pitchFamily="34" charset="0"/>
            </a:endParaRPr>
          </a:p>
        </p:txBody>
      </p:sp>
      <p:sp>
        <p:nvSpPr>
          <p:cNvPr id="69" name="Rounded Rectangle 68"/>
          <p:cNvSpPr/>
          <p:nvPr/>
        </p:nvSpPr>
        <p:spPr>
          <a:xfrm>
            <a:off x="2988506" y="620233"/>
            <a:ext cx="958620" cy="272942"/>
          </a:xfrm>
          <a:prstGeom prst="roundRect">
            <a:avLst/>
          </a:prstGeom>
          <a:solidFill>
            <a:schemeClr val="accent2">
              <a:lumMod val="75000"/>
            </a:schemeClr>
          </a:solidFill>
          <a:ln w="1270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latin typeface="Segoe UI Light" panose="020B0502040204020203" pitchFamily="34" charset="0"/>
              </a:rPr>
              <a:t>RUNNING</a:t>
            </a:r>
            <a:endParaRPr lang="sv-SE" sz="1050" dirty="0">
              <a:latin typeface="Segoe UI Light" panose="020B0502040204020203" pitchFamily="34" charset="0"/>
            </a:endParaRPr>
          </a:p>
        </p:txBody>
      </p:sp>
      <p:sp>
        <p:nvSpPr>
          <p:cNvPr id="70" name="TextBox 69"/>
          <p:cNvSpPr txBox="1"/>
          <p:nvPr/>
        </p:nvSpPr>
        <p:spPr>
          <a:xfrm>
            <a:off x="251520" y="577484"/>
            <a:ext cx="1466292" cy="307777"/>
          </a:xfrm>
          <a:prstGeom prst="rect">
            <a:avLst/>
          </a:prstGeom>
          <a:noFill/>
        </p:spPr>
        <p:txBody>
          <a:bodyPr wrap="square" rtlCol="0">
            <a:spAutoFit/>
          </a:bodyPr>
          <a:lstStyle/>
          <a:p>
            <a:r>
              <a:rPr lang="sv-SE" sz="1400" dirty="0" smtClean="0">
                <a:solidFill>
                  <a:schemeClr val="tx1">
                    <a:lumMod val="50000"/>
                    <a:lumOff val="50000"/>
                  </a:schemeClr>
                </a:solidFill>
                <a:latin typeface="Segoe UI Light" panose="020B0502040204020203" pitchFamily="34" charset="0"/>
              </a:rPr>
              <a:t>SORT BY TAGS:</a:t>
            </a:r>
            <a:endParaRPr lang="sv-SE" sz="1400" dirty="0">
              <a:solidFill>
                <a:schemeClr val="tx1">
                  <a:lumMod val="50000"/>
                  <a:lumOff val="50000"/>
                </a:schemeClr>
              </a:solidFill>
              <a:latin typeface="Segoe UI Light" panose="020B0502040204020203" pitchFamily="34" charset="0"/>
            </a:endParaRPr>
          </a:p>
        </p:txBody>
      </p:sp>
      <p:sp>
        <p:nvSpPr>
          <p:cNvPr id="72" name="TextBox 71"/>
          <p:cNvSpPr txBox="1"/>
          <p:nvPr/>
        </p:nvSpPr>
        <p:spPr>
          <a:xfrm>
            <a:off x="3632374" y="1787218"/>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DESCRIPTION</a:t>
            </a:r>
            <a:endParaRPr lang="sv-SE" sz="1400" dirty="0">
              <a:solidFill>
                <a:schemeClr val="tx1">
                  <a:lumMod val="75000"/>
                  <a:lumOff val="25000"/>
                </a:schemeClr>
              </a:solidFill>
              <a:latin typeface="Segoe UI Light" panose="020B0502040204020203" pitchFamily="34" charset="0"/>
            </a:endParaRPr>
          </a:p>
        </p:txBody>
      </p:sp>
      <p:sp>
        <p:nvSpPr>
          <p:cNvPr id="73" name="TextBox 72"/>
          <p:cNvSpPr txBox="1"/>
          <p:nvPr/>
        </p:nvSpPr>
        <p:spPr>
          <a:xfrm>
            <a:off x="3632373" y="3097612"/>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EXPECTED RESULT</a:t>
            </a:r>
            <a:endParaRPr lang="sv-SE" sz="1400" dirty="0">
              <a:solidFill>
                <a:schemeClr val="tx1">
                  <a:lumMod val="75000"/>
                  <a:lumOff val="25000"/>
                </a:schemeClr>
              </a:solidFill>
              <a:latin typeface="Segoe UI Light" panose="020B0502040204020203" pitchFamily="34" charset="0"/>
            </a:endParaRPr>
          </a:p>
        </p:txBody>
      </p:sp>
      <p:sp>
        <p:nvSpPr>
          <p:cNvPr id="74" name="Rounded Rectangle 73"/>
          <p:cNvSpPr/>
          <p:nvPr/>
        </p:nvSpPr>
        <p:spPr>
          <a:xfrm>
            <a:off x="4077634" y="620233"/>
            <a:ext cx="710390" cy="272942"/>
          </a:xfrm>
          <a:prstGeom prst="roundRect">
            <a:avLst/>
          </a:prstGeom>
          <a:solidFill>
            <a:schemeClr val="tx1">
              <a:lumMod val="75000"/>
              <a:lumOff val="25000"/>
            </a:schemeClr>
          </a:solidFill>
          <a:ln w="12700">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200" dirty="0" smtClean="0">
                <a:latin typeface="Segoe UI Light" panose="020B0502040204020203" pitchFamily="34" charset="0"/>
              </a:rPr>
              <a:t>ADD</a:t>
            </a:r>
            <a:endParaRPr lang="sv-SE" sz="1050" dirty="0">
              <a:latin typeface="Segoe UI Light" panose="020B0502040204020203" pitchFamily="34" charset="0"/>
            </a:endParaRPr>
          </a:p>
        </p:txBody>
      </p:sp>
      <p:sp>
        <p:nvSpPr>
          <p:cNvPr id="78" name="TextBox 77"/>
          <p:cNvSpPr txBox="1"/>
          <p:nvPr/>
        </p:nvSpPr>
        <p:spPr>
          <a:xfrm>
            <a:off x="254785" y="953738"/>
            <a:ext cx="4481264" cy="276999"/>
          </a:xfrm>
          <a:prstGeom prst="rect">
            <a:avLst/>
          </a:prstGeom>
          <a:noFill/>
        </p:spPr>
        <p:txBody>
          <a:bodyPr wrap="square" rtlCol="0">
            <a:spAutoFit/>
          </a:bodyPr>
          <a:lstStyle/>
          <a:p>
            <a:r>
              <a:rPr lang="sv-SE" sz="1200" dirty="0" smtClean="0">
                <a:solidFill>
                  <a:schemeClr val="tx1">
                    <a:lumMod val="75000"/>
                    <a:lumOff val="25000"/>
                  </a:schemeClr>
                </a:solidFill>
                <a:latin typeface="Segoe UI Light" panose="020B0502040204020203" pitchFamily="34" charset="0"/>
              </a:rPr>
              <a:t>POWERTRAIN / IDLE ADJUST / ADJUST IDLE SPEED</a:t>
            </a:r>
            <a:endParaRPr lang="sv-SE" sz="1200" dirty="0">
              <a:solidFill>
                <a:schemeClr val="tx1">
                  <a:lumMod val="75000"/>
                  <a:lumOff val="25000"/>
                </a:schemeClr>
              </a:solidFill>
              <a:latin typeface="Segoe UI Light" panose="020B0502040204020203" pitchFamily="34" charset="0"/>
            </a:endParaRPr>
          </a:p>
        </p:txBody>
      </p:sp>
      <p:sp>
        <p:nvSpPr>
          <p:cNvPr id="82" name="TextBox 81"/>
          <p:cNvSpPr txBox="1"/>
          <p:nvPr/>
        </p:nvSpPr>
        <p:spPr>
          <a:xfrm>
            <a:off x="1619673" y="1787798"/>
            <a:ext cx="1777893" cy="307777"/>
          </a:xfrm>
          <a:prstGeom prst="rect">
            <a:avLst/>
          </a:prstGeom>
          <a:noFill/>
        </p:spPr>
        <p:txBody>
          <a:bodyPr wrap="square" rtlCol="0">
            <a:spAutoFit/>
          </a:bodyPr>
          <a:lstStyle/>
          <a:p>
            <a:pPr algn="ctr"/>
            <a:r>
              <a:rPr lang="sv-SE" sz="1400" dirty="0" smtClean="0">
                <a:solidFill>
                  <a:schemeClr val="tx1">
                    <a:lumMod val="75000"/>
                    <a:lumOff val="25000"/>
                  </a:schemeClr>
                </a:solidFill>
                <a:latin typeface="Segoe UI Light" panose="020B0502040204020203" pitchFamily="34" charset="0"/>
              </a:rPr>
              <a:t>VERSION: </a:t>
            </a:r>
            <a:r>
              <a:rPr lang="sv-SE" sz="1400" dirty="0" smtClean="0">
                <a:solidFill>
                  <a:schemeClr val="tx1">
                    <a:lumMod val="50000"/>
                    <a:lumOff val="50000"/>
                  </a:schemeClr>
                </a:solidFill>
                <a:latin typeface="Segoe UI Light" panose="020B0502040204020203" pitchFamily="34" charset="0"/>
              </a:rPr>
              <a:t>023_1.0</a:t>
            </a:r>
            <a:endParaRPr lang="sv-SE" sz="1400" dirty="0">
              <a:solidFill>
                <a:schemeClr val="tx1">
                  <a:lumMod val="50000"/>
                  <a:lumOff val="50000"/>
                </a:schemeClr>
              </a:solidFill>
              <a:latin typeface="Segoe UI Light" panose="020B0502040204020203" pitchFamily="34" charset="0"/>
            </a:endParaRPr>
          </a:p>
        </p:txBody>
      </p:sp>
      <p:grpSp>
        <p:nvGrpSpPr>
          <p:cNvPr id="10" name="Group 9"/>
          <p:cNvGrpSpPr/>
          <p:nvPr/>
        </p:nvGrpSpPr>
        <p:grpSpPr>
          <a:xfrm>
            <a:off x="8174626" y="1579543"/>
            <a:ext cx="895140" cy="956588"/>
            <a:chOff x="827393" y="1057299"/>
            <a:chExt cx="895140" cy="797157"/>
          </a:xfrm>
        </p:grpSpPr>
        <p:sp>
          <p:nvSpPr>
            <p:cNvPr id="8" name="Rectangle 7"/>
            <p:cNvSpPr/>
            <p:nvPr/>
          </p:nvSpPr>
          <p:spPr>
            <a:xfrm>
              <a:off x="827393" y="1057299"/>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4" name="Picture 2" descr="\\Vcn.ds.volvo.net\cli-hm\hm0114\A022595\My Documents\Icons\PNG\32px\078-history.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0677" y="1157278"/>
              <a:ext cx="32385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1" name="TextBox 110"/>
            <p:cNvSpPr txBox="1"/>
            <p:nvPr/>
          </p:nvSpPr>
          <p:spPr>
            <a:xfrm>
              <a:off x="827393" y="1454346"/>
              <a:ext cx="895140" cy="333425"/>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WAIT 10 MINUTES</a:t>
              </a:r>
              <a:endParaRPr lang="sv-SE" sz="900" dirty="0">
                <a:solidFill>
                  <a:schemeClr val="accent5"/>
                </a:solidFill>
                <a:latin typeface="Segoe UI Light" panose="020B0502040204020203" pitchFamily="34" charset="0"/>
              </a:endParaRPr>
            </a:p>
          </p:txBody>
        </p:sp>
      </p:grpSp>
      <p:grpSp>
        <p:nvGrpSpPr>
          <p:cNvPr id="11" name="Group 10"/>
          <p:cNvGrpSpPr/>
          <p:nvPr/>
        </p:nvGrpSpPr>
        <p:grpSpPr>
          <a:xfrm>
            <a:off x="8174626" y="2601538"/>
            <a:ext cx="895140" cy="956588"/>
            <a:chOff x="380710" y="1909990"/>
            <a:chExt cx="895140" cy="797157"/>
          </a:xfrm>
        </p:grpSpPr>
        <p:sp>
          <p:nvSpPr>
            <p:cNvPr id="113" name="Rectangle 112"/>
            <p:cNvSpPr/>
            <p:nvPr/>
          </p:nvSpPr>
          <p:spPr>
            <a:xfrm>
              <a:off x="380710" y="1909990"/>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5" name="TextBox 114"/>
            <p:cNvSpPr txBox="1"/>
            <p:nvPr/>
          </p:nvSpPr>
          <p:spPr>
            <a:xfrm>
              <a:off x="380710" y="2387560"/>
              <a:ext cx="895140" cy="211597"/>
            </a:xfrm>
            <a:prstGeom prst="rect">
              <a:avLst/>
            </a:prstGeom>
            <a:noFill/>
          </p:spPr>
          <p:txBody>
            <a:bodyPr wrap="square" rtlCol="0">
              <a:spAutoFit/>
            </a:bodyPr>
            <a:lstStyle/>
            <a:p>
              <a:pPr algn="ctr"/>
              <a:r>
                <a:rPr lang="sv-SE" sz="1050" dirty="0" smtClean="0">
                  <a:solidFill>
                    <a:schemeClr val="accent5"/>
                  </a:solidFill>
                  <a:latin typeface="Segoe UI Light" panose="020B0502040204020203" pitchFamily="34" charset="0"/>
                </a:rPr>
                <a:t>BOOKMARK</a:t>
              </a:r>
              <a:endParaRPr lang="sv-SE" sz="1000" dirty="0">
                <a:solidFill>
                  <a:schemeClr val="accent5"/>
                </a:solidFill>
                <a:latin typeface="Segoe UI Light" panose="020B0502040204020203" pitchFamily="34" charset="0"/>
              </a:endParaRPr>
            </a:p>
          </p:txBody>
        </p:sp>
        <p:pic>
          <p:nvPicPr>
            <p:cNvPr id="3075" name="Picture 3" descr="\\Vcn.ds.volvo.net\cli-hm\hm0114\A022595\My Documents\Icons\PNG\32px\212-bookmarks.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271" y="2082039"/>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8174626" y="4680320"/>
            <a:ext cx="895140" cy="956589"/>
            <a:chOff x="36383" y="2857500"/>
            <a:chExt cx="895140" cy="797157"/>
          </a:xfrm>
        </p:grpSpPr>
        <p:sp>
          <p:nvSpPr>
            <p:cNvPr id="117" name="Rectangle 116"/>
            <p:cNvSpPr/>
            <p:nvPr/>
          </p:nvSpPr>
          <p:spPr>
            <a:xfrm>
              <a:off x="36383" y="2857500"/>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6" name="Picture 4" descr="\\Vcn.ds.volvo.net\cli-hm\hm0114\A022595\My Documents\Icons\PNG\32px\154-bug.png"/>
            <p:cNvPicPr>
              <a:picLocks noChangeAspect="1" noChangeArrowheads="1"/>
            </p:cNvPicPr>
            <p:nvPr/>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553" y="2965133"/>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8" name="TextBox 117"/>
            <p:cNvSpPr txBox="1"/>
            <p:nvPr/>
          </p:nvSpPr>
          <p:spPr>
            <a:xfrm>
              <a:off x="36383" y="3265140"/>
              <a:ext cx="895140" cy="346248"/>
            </a:xfrm>
            <a:prstGeom prst="rect">
              <a:avLst/>
            </a:prstGeom>
            <a:noFill/>
          </p:spPr>
          <p:txBody>
            <a:bodyPr wrap="square" rtlCol="0">
              <a:spAutoFit/>
            </a:bodyPr>
            <a:lstStyle/>
            <a:p>
              <a:pPr algn="ctr"/>
              <a:r>
                <a:rPr lang="sv-SE" sz="1050" dirty="0" smtClean="0">
                  <a:solidFill>
                    <a:schemeClr val="accent5"/>
                  </a:solidFill>
                  <a:latin typeface="Segoe UI Light" panose="020B0502040204020203" pitchFamily="34" charset="0"/>
                </a:rPr>
                <a:t>REPORT TC FAULT</a:t>
              </a:r>
              <a:endParaRPr lang="sv-SE" sz="1000" dirty="0">
                <a:solidFill>
                  <a:schemeClr val="accent5"/>
                </a:solidFill>
                <a:latin typeface="Segoe UI Light" panose="020B0502040204020203" pitchFamily="34" charset="0"/>
              </a:endParaRPr>
            </a:p>
          </p:txBody>
        </p:sp>
      </p:grpSp>
      <p:sp>
        <p:nvSpPr>
          <p:cNvPr id="121" name="Rectangle 120"/>
          <p:cNvSpPr/>
          <p:nvPr/>
        </p:nvSpPr>
        <p:spPr>
          <a:xfrm>
            <a:off x="3636909" y="5240085"/>
            <a:ext cx="1777893" cy="478295"/>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bg1">
                    <a:lumMod val="50000"/>
                  </a:schemeClr>
                </a:solidFill>
                <a:latin typeface="Segoe UI Light" panose="020B0502040204020203" pitchFamily="34" charset="0"/>
              </a:rPr>
              <a:t>SKIP</a:t>
            </a:r>
            <a:endParaRPr lang="sv-SE" dirty="0">
              <a:solidFill>
                <a:schemeClr val="bg1">
                  <a:lumMod val="50000"/>
                </a:schemeClr>
              </a:solidFill>
              <a:latin typeface="Segoe UI Light" panose="020B0502040204020203" pitchFamily="34" charset="0"/>
            </a:endParaRPr>
          </a:p>
        </p:txBody>
      </p:sp>
      <p:grpSp>
        <p:nvGrpSpPr>
          <p:cNvPr id="18" name="Group 17"/>
          <p:cNvGrpSpPr/>
          <p:nvPr/>
        </p:nvGrpSpPr>
        <p:grpSpPr>
          <a:xfrm>
            <a:off x="8164296" y="3634212"/>
            <a:ext cx="895140" cy="956589"/>
            <a:chOff x="8164296" y="2740505"/>
            <a:chExt cx="895140" cy="797157"/>
          </a:xfrm>
        </p:grpSpPr>
        <p:sp>
          <p:nvSpPr>
            <p:cNvPr id="125" name="Rectangle 124"/>
            <p:cNvSpPr/>
            <p:nvPr/>
          </p:nvSpPr>
          <p:spPr>
            <a:xfrm>
              <a:off x="8164296" y="2740505"/>
              <a:ext cx="890419" cy="797157"/>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TextBox 126"/>
            <p:cNvSpPr txBox="1"/>
            <p:nvPr/>
          </p:nvSpPr>
          <p:spPr>
            <a:xfrm>
              <a:off x="8164296" y="3148145"/>
              <a:ext cx="895140" cy="346248"/>
            </a:xfrm>
            <a:prstGeom prst="rect">
              <a:avLst/>
            </a:prstGeom>
            <a:noFill/>
          </p:spPr>
          <p:txBody>
            <a:bodyPr wrap="square" rtlCol="0">
              <a:spAutoFit/>
            </a:bodyPr>
            <a:lstStyle/>
            <a:p>
              <a:pPr algn="ctr"/>
              <a:r>
                <a:rPr lang="sv-SE" sz="1050" dirty="0" smtClean="0">
                  <a:solidFill>
                    <a:schemeClr val="accent5"/>
                  </a:solidFill>
                  <a:latin typeface="Segoe UI Light" panose="020B0502040204020203" pitchFamily="34" charset="0"/>
                </a:rPr>
                <a:t>READ IT TO ME</a:t>
              </a:r>
              <a:endParaRPr lang="sv-SE" sz="1000" dirty="0">
                <a:solidFill>
                  <a:schemeClr val="accent5"/>
                </a:solidFill>
                <a:latin typeface="Segoe UI Light" panose="020B0502040204020203" pitchFamily="34" charset="0"/>
              </a:endParaRPr>
            </a:p>
          </p:txBody>
        </p:sp>
        <p:pic>
          <p:nvPicPr>
            <p:cNvPr id="3078" name="Picture 6" descr="\\Vcn.ds.volvo.net\cli-hm\hm0114\A022595\My Documents\Icons\PNG\32px\296-volume-medium.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8980" y="2877245"/>
              <a:ext cx="304800" cy="304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29" name="Rectangle 128"/>
          <p:cNvSpPr/>
          <p:nvPr/>
        </p:nvSpPr>
        <p:spPr>
          <a:xfrm>
            <a:off x="8174627" y="550678"/>
            <a:ext cx="890419" cy="956588"/>
          </a:xfrm>
          <a:prstGeom prst="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a:solidFill>
              <a:srgbClr val="13131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TextBox 130"/>
          <p:cNvSpPr txBox="1"/>
          <p:nvPr/>
        </p:nvSpPr>
        <p:spPr>
          <a:xfrm>
            <a:off x="8174626" y="1027134"/>
            <a:ext cx="895140" cy="400110"/>
          </a:xfrm>
          <a:prstGeom prst="rect">
            <a:avLst/>
          </a:prstGeom>
          <a:noFill/>
        </p:spPr>
        <p:txBody>
          <a:bodyPr wrap="square" rtlCol="0">
            <a:spAutoFit/>
          </a:bodyPr>
          <a:lstStyle/>
          <a:p>
            <a:pPr algn="ctr"/>
            <a:r>
              <a:rPr lang="sv-SE" sz="1000" dirty="0" smtClean="0">
                <a:solidFill>
                  <a:schemeClr val="accent5"/>
                </a:solidFill>
                <a:latin typeface="Segoe UI Light" panose="020B0502040204020203" pitchFamily="34" charset="0"/>
              </a:rPr>
              <a:t>SELECT ON LOCATION</a:t>
            </a:r>
            <a:endParaRPr lang="sv-SE" sz="900" dirty="0">
              <a:solidFill>
                <a:schemeClr val="accent5"/>
              </a:solidFill>
              <a:latin typeface="Segoe UI Light" panose="020B0502040204020203" pitchFamily="34" charset="0"/>
            </a:endParaRPr>
          </a:p>
        </p:txBody>
      </p:sp>
      <p:pic>
        <p:nvPicPr>
          <p:cNvPr id="3079" name="Picture 7" descr="\\Vcn.ds.volvo.net\cli-hm\hm0114\A022595\My Documents\Icons\PNG\32px\073-location2.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76960" y="661374"/>
            <a:ext cx="30480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0" name="Picture 8" descr="\\Vcn.ds.volvo.net\cli-hm\hm0114\A022595\My Documents\Icons\PNG\32px\015-images.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827" y="2651314"/>
            <a:ext cx="34290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361707" y="3037982"/>
            <a:ext cx="895140" cy="41549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sv-SE" sz="1050" dirty="0" smtClean="0">
                <a:solidFill>
                  <a:schemeClr val="accent5"/>
                </a:solidFill>
                <a:latin typeface="Segoe UI Light" panose="020B0502040204020203" pitchFamily="34" charset="0"/>
              </a:rPr>
              <a:t>VIEW IMAGE</a:t>
            </a:r>
            <a:endParaRPr lang="sv-SE" sz="1000" dirty="0">
              <a:solidFill>
                <a:schemeClr val="accent5"/>
              </a:solidFill>
              <a:latin typeface="Segoe UI Light" panose="020B0502040204020203" pitchFamily="34" charset="0"/>
            </a:endParaRPr>
          </a:p>
        </p:txBody>
      </p:sp>
    </p:spTree>
    <p:extLst>
      <p:ext uri="{BB962C8B-B14F-4D97-AF65-F5344CB8AC3E}">
        <p14:creationId xmlns:p14="http://schemas.microsoft.com/office/powerpoint/2010/main" val="850080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8648" y="145435"/>
            <a:ext cx="2121768" cy="400110"/>
          </a:xfrm>
          <a:prstGeom prst="rect">
            <a:avLst/>
          </a:prstGeom>
          <a:noFill/>
        </p:spPr>
        <p:txBody>
          <a:bodyPr wrap="square" rtlCol="0">
            <a:spAutoFit/>
          </a:bodyPr>
          <a:lstStyle/>
          <a:p>
            <a:pPr algn="ctr"/>
            <a:r>
              <a:rPr lang="sv-SE" sz="2000" dirty="0" smtClean="0">
                <a:latin typeface="Segoe UI Light" panose="020B0502040204020203" pitchFamily="34" charset="0"/>
              </a:rPr>
              <a:t>LOG FILES / </a:t>
            </a:r>
            <a:endParaRPr lang="sv-SE" sz="2000" dirty="0">
              <a:latin typeface="Segoe UI Light" panose="020B0502040204020203" pitchFamily="34" charset="0"/>
            </a:endParaRPr>
          </a:p>
        </p:txBody>
      </p:sp>
    </p:spTree>
    <p:extLst>
      <p:ext uri="{BB962C8B-B14F-4D97-AF65-F5344CB8AC3E}">
        <p14:creationId xmlns:p14="http://schemas.microsoft.com/office/powerpoint/2010/main" val="2169213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2" y="2018700"/>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2" y="1339759"/>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2320" y="2018700"/>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52320" y="1339759"/>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6156" y="3670382"/>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6156" y="2991442"/>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7784" y="3670382"/>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7784" y="2991442"/>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83968" y="735377"/>
            <a:ext cx="609600" cy="731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8648" y="145435"/>
            <a:ext cx="2121768" cy="400110"/>
          </a:xfrm>
          <a:prstGeom prst="rect">
            <a:avLst/>
          </a:prstGeom>
          <a:noFill/>
        </p:spPr>
        <p:txBody>
          <a:bodyPr wrap="square" rtlCol="0">
            <a:spAutoFit/>
          </a:bodyPr>
          <a:lstStyle/>
          <a:p>
            <a:pPr algn="ctr"/>
            <a:r>
              <a:rPr lang="sv-SE" sz="2000" dirty="0" smtClean="0">
                <a:latin typeface="Segoe UI Light" panose="020B0502040204020203" pitchFamily="34" charset="0"/>
              </a:rPr>
              <a:t>CENTRAL SERVER</a:t>
            </a:r>
            <a:endParaRPr lang="sv-SE" sz="2000" dirty="0">
              <a:latin typeface="Segoe UI Light" panose="020B0502040204020203" pitchFamily="34" charset="0"/>
            </a:endParaRPr>
          </a:p>
        </p:txBody>
      </p:sp>
      <p:cxnSp>
        <p:nvCxnSpPr>
          <p:cNvPr id="3" name="Straight Arrow Connector 2"/>
          <p:cNvCxnSpPr>
            <a:stCxn id="4098" idx="3"/>
            <a:endCxn id="12" idx="2"/>
          </p:cNvCxnSpPr>
          <p:nvPr/>
        </p:nvCxnSpPr>
        <p:spPr>
          <a:xfrm flipV="1">
            <a:off x="1869232" y="1466897"/>
            <a:ext cx="2719536" cy="917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2"/>
          </p:cNvCxnSpPr>
          <p:nvPr/>
        </p:nvCxnSpPr>
        <p:spPr>
          <a:xfrm flipH="1" flipV="1">
            <a:off x="4588768" y="1466897"/>
            <a:ext cx="2863552" cy="917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2" name="Picture 2" descr="\\Vcn.ds.volvo.net\cli-hm\hm0114\A022595\My Documents\Icons\PNG\64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4543" y="4166443"/>
            <a:ext cx="609600" cy="73152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Vcn.ds.volvo.net\cli-hm\hm0114\A022595\My Documents\Icons\PNG\64px\072-location.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24543" y="3487502"/>
            <a:ext cx="609600" cy="731520"/>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a:stCxn id="33" idx="0"/>
            <a:endCxn id="12" idx="2"/>
          </p:cNvCxnSpPr>
          <p:nvPr/>
        </p:nvCxnSpPr>
        <p:spPr>
          <a:xfrm flipH="1" flipV="1">
            <a:off x="4588769" y="1466897"/>
            <a:ext cx="40575" cy="2020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2" idx="2"/>
          </p:cNvCxnSpPr>
          <p:nvPr/>
        </p:nvCxnSpPr>
        <p:spPr>
          <a:xfrm flipV="1">
            <a:off x="2932584" y="1466897"/>
            <a:ext cx="1656184" cy="2256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2"/>
            <a:endCxn id="12" idx="2"/>
          </p:cNvCxnSpPr>
          <p:nvPr/>
        </p:nvCxnSpPr>
        <p:spPr>
          <a:xfrm flipH="1" flipV="1">
            <a:off x="4588768" y="1466897"/>
            <a:ext cx="1692188" cy="2256065"/>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9552" y="5070783"/>
            <a:ext cx="7848872" cy="1169551"/>
          </a:xfrm>
          <a:prstGeom prst="rect">
            <a:avLst/>
          </a:prstGeom>
          <a:noFill/>
        </p:spPr>
        <p:txBody>
          <a:bodyPr wrap="square" rtlCol="0">
            <a:spAutoFit/>
          </a:bodyPr>
          <a:lstStyle/>
          <a:p>
            <a:r>
              <a:rPr lang="sv-SE" sz="1400" dirty="0" smtClean="0">
                <a:latin typeface="Arial" panose="020B0604020202020204" pitchFamily="34" charset="0"/>
                <a:cs typeface="Arial" panose="020B0604020202020204" pitchFamily="34" charset="0"/>
              </a:rPr>
              <a:t>Today there’s a lot of log files during PVT tests, and with slow connections and having to upload everything to a central server in Gothenburg takes time. Every location should have their own storage. As a first line where everything gets sorted, and then just sync logs that are going to be used in some way to the central server. And if off location, it should be possible to process and sort logs on your own computer / external drive.</a:t>
            </a:r>
            <a:endParaRPr lang="sv-S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493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11522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175882" y="4400658"/>
            <a:ext cx="1122153" cy="215444"/>
          </a:xfrm>
          <a:prstGeom prst="rect">
            <a:avLst/>
          </a:prstGeom>
          <a:noFill/>
        </p:spPr>
        <p:txBody>
          <a:bodyPr wrap="square" rtlCol="0">
            <a:spAutoFit/>
          </a:bodyPr>
          <a:lstStyle/>
          <a:p>
            <a:pPr algn="ctr"/>
            <a:r>
              <a:rPr lang="sv-SE" sz="800" dirty="0" smtClean="0">
                <a:solidFill>
                  <a:schemeClr val="accent3">
                    <a:lumMod val="75000"/>
                  </a:schemeClr>
                </a:solidFill>
                <a:latin typeface="Segoe UI Light" panose="020B0502040204020203" pitchFamily="34" charset="0"/>
              </a:rPr>
              <a:t>DRIVER INTERFACE</a:t>
            </a:r>
            <a:endParaRPr lang="sv-SE" sz="800" dirty="0">
              <a:solidFill>
                <a:schemeClr val="accent3">
                  <a:lumMod val="75000"/>
                </a:schemeClr>
              </a:solidFill>
              <a:latin typeface="Segoe UI Light" panose="020B0502040204020203" pitchFamily="34" charset="0"/>
            </a:endParaRPr>
          </a:p>
        </p:txBody>
      </p:sp>
      <p:cxnSp>
        <p:nvCxnSpPr>
          <p:cNvPr id="39" name="Straight Arrow Connector 38"/>
          <p:cNvCxnSpPr/>
          <p:nvPr/>
        </p:nvCxnSpPr>
        <p:spPr>
          <a:xfrm>
            <a:off x="3118287" y="3919736"/>
            <a:ext cx="0" cy="39317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555630" y="3197020"/>
            <a:ext cx="1122153"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TEST DATABASE</a:t>
            </a:r>
            <a:endParaRPr lang="sv-SE" sz="800" dirty="0">
              <a:solidFill>
                <a:schemeClr val="tx1">
                  <a:lumMod val="65000"/>
                  <a:lumOff val="35000"/>
                </a:schemeClr>
              </a:solidFill>
              <a:latin typeface="Segoe UI Light" panose="020B0502040204020203" pitchFamily="34" charset="0"/>
            </a:endParaRPr>
          </a:p>
        </p:txBody>
      </p:sp>
      <p:sp>
        <p:nvSpPr>
          <p:cNvPr id="51" name="TextBox 50"/>
          <p:cNvSpPr txBox="1"/>
          <p:nvPr/>
        </p:nvSpPr>
        <p:spPr>
          <a:xfrm>
            <a:off x="4455472" y="4372085"/>
            <a:ext cx="1296144"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LOCAL SERVER  / HDD</a:t>
            </a:r>
            <a:endParaRPr lang="sv-SE" sz="800" dirty="0">
              <a:solidFill>
                <a:schemeClr val="tx1">
                  <a:lumMod val="65000"/>
                  <a:lumOff val="35000"/>
                </a:schemeClr>
              </a:solidFill>
              <a:latin typeface="Segoe UI Light" panose="020B0502040204020203" pitchFamily="34" charset="0"/>
            </a:endParaRPr>
          </a:p>
        </p:txBody>
      </p:sp>
      <p:sp>
        <p:nvSpPr>
          <p:cNvPr id="56" name="TextBox 55"/>
          <p:cNvSpPr txBox="1"/>
          <p:nvPr/>
        </p:nvSpPr>
        <p:spPr>
          <a:xfrm>
            <a:off x="2582934" y="1601218"/>
            <a:ext cx="1122153"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TEST LEADER</a:t>
            </a:r>
            <a:endParaRPr lang="sv-SE" sz="800" dirty="0">
              <a:solidFill>
                <a:schemeClr val="tx1">
                  <a:lumMod val="65000"/>
                  <a:lumOff val="35000"/>
                </a:schemeClr>
              </a:solidFill>
              <a:latin typeface="Segoe UI Light" panose="020B0502040204020203" pitchFamily="34" charset="0"/>
            </a:endParaRPr>
          </a:p>
        </p:txBody>
      </p:sp>
      <p:cxnSp>
        <p:nvCxnSpPr>
          <p:cNvPr id="45" name="Straight Arrow Connector 44"/>
          <p:cNvCxnSpPr/>
          <p:nvPr/>
        </p:nvCxnSpPr>
        <p:spPr>
          <a:xfrm>
            <a:off x="5076460" y="3847395"/>
            <a:ext cx="2412" cy="467707"/>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084322" y="3502229"/>
            <a:ext cx="712206" cy="215444"/>
          </a:xfrm>
          <a:prstGeom prst="rect">
            <a:avLst/>
          </a:prstGeom>
          <a:noFill/>
        </p:spPr>
        <p:txBody>
          <a:bodyPr wrap="square" rtlCol="0">
            <a:spAutoFit/>
          </a:bodyPr>
          <a:lstStyle/>
          <a:p>
            <a:pPr algn="ctr"/>
            <a:r>
              <a:rPr lang="sv-SE" sz="800" dirty="0" smtClean="0">
                <a:solidFill>
                  <a:schemeClr val="accent3">
                    <a:lumMod val="75000"/>
                  </a:schemeClr>
                </a:solidFill>
                <a:latin typeface="Segoe UI Light" panose="020B0502040204020203" pitchFamily="34" charset="0"/>
              </a:rPr>
              <a:t>REFINER</a:t>
            </a:r>
            <a:endParaRPr lang="sv-SE" sz="800" dirty="0">
              <a:solidFill>
                <a:schemeClr val="accent3">
                  <a:lumMod val="75000"/>
                </a:schemeClr>
              </a:solidFill>
              <a:latin typeface="Segoe UI Light" panose="020B0502040204020203" pitchFamily="34" charset="0"/>
            </a:endParaRPr>
          </a:p>
        </p:txBody>
      </p:sp>
      <p:cxnSp>
        <p:nvCxnSpPr>
          <p:cNvPr id="71" name="Straight Arrow Connector 70"/>
          <p:cNvCxnSpPr/>
          <p:nvPr/>
        </p:nvCxnSpPr>
        <p:spPr>
          <a:xfrm>
            <a:off x="3134485" y="2099042"/>
            <a:ext cx="0" cy="36564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127217" y="2488174"/>
            <a:ext cx="1130027" cy="215444"/>
          </a:xfrm>
          <a:prstGeom prst="rect">
            <a:avLst/>
          </a:prstGeom>
          <a:noFill/>
        </p:spPr>
        <p:txBody>
          <a:bodyPr wrap="square" rtlCol="0">
            <a:spAutoFit/>
          </a:bodyPr>
          <a:lstStyle/>
          <a:p>
            <a:pPr algn="ctr"/>
            <a:r>
              <a:rPr lang="sv-SE" sz="800" dirty="0" smtClean="0">
                <a:solidFill>
                  <a:schemeClr val="accent3">
                    <a:lumMod val="75000"/>
                  </a:schemeClr>
                </a:solidFill>
                <a:latin typeface="Segoe UI Light" panose="020B0502040204020203" pitchFamily="34" charset="0"/>
              </a:rPr>
              <a:t>TEST MANAGER</a:t>
            </a:r>
            <a:endParaRPr lang="sv-SE" sz="800" dirty="0">
              <a:solidFill>
                <a:schemeClr val="accent3">
                  <a:lumMod val="75000"/>
                </a:schemeClr>
              </a:solidFill>
              <a:latin typeface="Segoe UI Light" panose="020B0502040204020203" pitchFamily="34" charset="0"/>
            </a:endParaRPr>
          </a:p>
        </p:txBody>
      </p:sp>
      <p:sp>
        <p:nvSpPr>
          <p:cNvPr id="87" name="TextBox 86"/>
          <p:cNvSpPr txBox="1"/>
          <p:nvPr/>
        </p:nvSpPr>
        <p:spPr>
          <a:xfrm>
            <a:off x="6326679" y="3216521"/>
            <a:ext cx="1296144" cy="215444"/>
          </a:xfrm>
          <a:prstGeom prst="rect">
            <a:avLst/>
          </a:prstGeom>
          <a:noFill/>
        </p:spPr>
        <p:txBody>
          <a:bodyPr wrap="square" rtlCol="0">
            <a:spAutoFit/>
          </a:bodyPr>
          <a:lstStyle/>
          <a:p>
            <a:pPr algn="ctr"/>
            <a:r>
              <a:rPr lang="sv-SE" sz="800" dirty="0" smtClean="0">
                <a:solidFill>
                  <a:schemeClr val="tx1">
                    <a:lumMod val="65000"/>
                    <a:lumOff val="35000"/>
                  </a:schemeClr>
                </a:solidFill>
                <a:latin typeface="Segoe UI Light" panose="020B0502040204020203" pitchFamily="34" charset="0"/>
              </a:rPr>
              <a:t>CENTRAL SERVER</a:t>
            </a:r>
            <a:endParaRPr lang="sv-SE" sz="800" dirty="0">
              <a:solidFill>
                <a:schemeClr val="tx1">
                  <a:lumMod val="65000"/>
                  <a:lumOff val="35000"/>
                </a:schemeClr>
              </a:solidFill>
              <a:latin typeface="Segoe UI Light" panose="020B0502040204020203" pitchFamily="34" charset="0"/>
            </a:endParaRPr>
          </a:p>
        </p:txBody>
      </p:sp>
      <p:sp>
        <p:nvSpPr>
          <p:cNvPr id="92" name="TextBox 91"/>
          <p:cNvSpPr txBox="1"/>
          <p:nvPr/>
        </p:nvSpPr>
        <p:spPr>
          <a:xfrm>
            <a:off x="5456154" y="1275371"/>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FAULT REPORT</a:t>
            </a:r>
            <a:endParaRPr lang="sv-SE" sz="800" dirty="0">
              <a:solidFill>
                <a:schemeClr val="tx1">
                  <a:lumMod val="50000"/>
                  <a:lumOff val="50000"/>
                </a:schemeClr>
              </a:solidFill>
              <a:latin typeface="Segoe UI Light" panose="020B0502040204020203" pitchFamily="34" charset="0"/>
            </a:endParaRPr>
          </a:p>
        </p:txBody>
      </p:sp>
      <p:cxnSp>
        <p:nvCxnSpPr>
          <p:cNvPr id="77" name="Straight Connector 76"/>
          <p:cNvCxnSpPr/>
          <p:nvPr/>
        </p:nvCxnSpPr>
        <p:spPr>
          <a:xfrm flipV="1">
            <a:off x="6984722" y="2580421"/>
            <a:ext cx="1640" cy="6128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139466" y="2781663"/>
            <a:ext cx="0" cy="368017"/>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122744" y="4708915"/>
            <a:ext cx="0" cy="39317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rot="10800000">
            <a:off x="3456433" y="1912948"/>
            <a:ext cx="1620029" cy="1413340"/>
          </a:xfrm>
          <a:prstGeom prst="bentConnector3">
            <a:avLst>
              <a:gd name="adj1" fmla="val -54"/>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flipV="1">
            <a:off x="6984722" y="1698200"/>
            <a:ext cx="1640" cy="512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12" name="Straight Arrow Connector 8211"/>
          <p:cNvCxnSpPr>
            <a:stCxn id="69" idx="3"/>
          </p:cNvCxnSpPr>
          <p:nvPr/>
        </p:nvCxnSpPr>
        <p:spPr>
          <a:xfrm>
            <a:off x="5796528" y="3609951"/>
            <a:ext cx="908988" cy="18839"/>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214" name="Elbow Connector 8213"/>
          <p:cNvCxnSpPr/>
          <p:nvPr/>
        </p:nvCxnSpPr>
        <p:spPr>
          <a:xfrm flipV="1">
            <a:off x="3296410" y="5102093"/>
            <a:ext cx="1807134" cy="199646"/>
          </a:xfrm>
          <a:prstGeom prst="bentConnector3">
            <a:avLst>
              <a:gd name="adj1" fmla="val 10001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711155" y="5095781"/>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LOG DATA</a:t>
            </a:r>
            <a:endParaRPr lang="sv-SE" sz="800" dirty="0">
              <a:solidFill>
                <a:schemeClr val="tx1">
                  <a:lumMod val="50000"/>
                  <a:lumOff val="50000"/>
                </a:schemeClr>
              </a:solidFill>
              <a:latin typeface="Segoe UI Light" panose="020B0502040204020203" pitchFamily="34" charset="0"/>
            </a:endParaRPr>
          </a:p>
        </p:txBody>
      </p:sp>
      <p:cxnSp>
        <p:nvCxnSpPr>
          <p:cNvPr id="8217" name="Elbow Connector 8216"/>
          <p:cNvCxnSpPr>
            <a:stCxn id="56" idx="0"/>
          </p:cNvCxnSpPr>
          <p:nvPr/>
        </p:nvCxnSpPr>
        <p:spPr>
          <a:xfrm rot="5400000" flipH="1" flipV="1">
            <a:off x="4860130" y="-244165"/>
            <a:ext cx="129265" cy="3561503"/>
          </a:xfrm>
          <a:prstGeom prst="bentConnector2">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rot="16200000" flipV="1">
            <a:off x="1418386" y="2223505"/>
            <a:ext cx="1924003" cy="873394"/>
          </a:xfrm>
          <a:prstGeom prst="bentConnector3">
            <a:avLst>
              <a:gd name="adj1" fmla="val 264"/>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rot="16200000">
            <a:off x="1192660" y="2587670"/>
            <a:ext cx="1346584"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STATISTICS, HISTORY</a:t>
            </a:r>
            <a:endParaRPr lang="sv-SE" sz="800" dirty="0">
              <a:solidFill>
                <a:schemeClr val="tx1">
                  <a:lumMod val="50000"/>
                  <a:lumOff val="50000"/>
                </a:schemeClr>
              </a:solidFill>
              <a:latin typeface="Segoe UI Light" panose="020B0502040204020203" pitchFamily="34" charset="0"/>
            </a:endParaRPr>
          </a:p>
        </p:txBody>
      </p:sp>
      <p:sp>
        <p:nvSpPr>
          <p:cNvPr id="176" name="TextBox 175"/>
          <p:cNvSpPr txBox="1"/>
          <p:nvPr/>
        </p:nvSpPr>
        <p:spPr>
          <a:xfrm>
            <a:off x="6644337" y="1133149"/>
            <a:ext cx="680770" cy="215444"/>
          </a:xfrm>
          <a:prstGeom prst="rect">
            <a:avLst/>
          </a:prstGeom>
          <a:noFill/>
        </p:spPr>
        <p:txBody>
          <a:bodyPr wrap="square" rtlCol="0">
            <a:spAutoFit/>
          </a:bodyPr>
          <a:lstStyle/>
          <a:p>
            <a:pPr algn="ctr"/>
            <a:r>
              <a:rPr lang="sv-SE" sz="800" dirty="0" smtClean="0">
                <a:latin typeface="Segoe UI Light" panose="020B0502040204020203" pitchFamily="34" charset="0"/>
              </a:rPr>
              <a:t>PROTUS</a:t>
            </a:r>
            <a:endParaRPr lang="sv-SE" sz="800" dirty="0">
              <a:latin typeface="Segoe UI Light" panose="020B0502040204020203" pitchFamily="34" charset="0"/>
            </a:endParaRPr>
          </a:p>
        </p:txBody>
      </p:sp>
      <p:sp>
        <p:nvSpPr>
          <p:cNvPr id="64" name="TextBox 63"/>
          <p:cNvSpPr txBox="1"/>
          <p:nvPr/>
        </p:nvSpPr>
        <p:spPr>
          <a:xfrm>
            <a:off x="3711155" y="1706924"/>
            <a:ext cx="1122153"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VIEW, SORT, USE</a:t>
            </a:r>
            <a:endParaRPr lang="sv-SE" sz="800" dirty="0">
              <a:solidFill>
                <a:schemeClr val="tx1">
                  <a:lumMod val="50000"/>
                  <a:lumOff val="50000"/>
                </a:schemeClr>
              </a:solidFill>
              <a:latin typeface="Segoe UI Light" panose="020B0502040204020203" pitchFamily="34" charset="0"/>
            </a:endParaRPr>
          </a:p>
        </p:txBody>
      </p:sp>
      <p:sp>
        <p:nvSpPr>
          <p:cNvPr id="65" name="TextBox 64"/>
          <p:cNvSpPr txBox="1"/>
          <p:nvPr/>
        </p:nvSpPr>
        <p:spPr>
          <a:xfrm rot="5400000">
            <a:off x="4651199" y="2517148"/>
            <a:ext cx="1011708" cy="215444"/>
          </a:xfrm>
          <a:prstGeom prst="rect">
            <a:avLst/>
          </a:prstGeom>
          <a:noFill/>
        </p:spPr>
        <p:txBody>
          <a:bodyPr wrap="square" rtlCol="0">
            <a:spAutoFit/>
          </a:bodyPr>
          <a:lstStyle/>
          <a:p>
            <a:pPr algn="ctr"/>
            <a:r>
              <a:rPr lang="sv-SE" sz="800" dirty="0" smtClean="0">
                <a:solidFill>
                  <a:schemeClr val="tx1">
                    <a:lumMod val="50000"/>
                    <a:lumOff val="50000"/>
                  </a:schemeClr>
                </a:solidFill>
                <a:latin typeface="Segoe UI Light" panose="020B0502040204020203" pitchFamily="34" charset="0"/>
              </a:rPr>
              <a:t>LOG DATA</a:t>
            </a:r>
            <a:endParaRPr lang="sv-SE" sz="800" dirty="0">
              <a:solidFill>
                <a:schemeClr val="tx1">
                  <a:lumMod val="50000"/>
                  <a:lumOff val="50000"/>
                </a:schemeClr>
              </a:solidFill>
              <a:latin typeface="Segoe UI Light" panose="020B0502040204020203" pitchFamily="34" charset="0"/>
            </a:endParaRPr>
          </a:p>
        </p:txBody>
      </p:sp>
      <p:pic>
        <p:nvPicPr>
          <p:cNvPr id="9220" name="Picture 4" descr="\\Vcn.ds.volvo.net\cli-hm\hm0114\A022595\My Documents\Icons\PNG\64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362" y="3430213"/>
            <a:ext cx="3060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Vcn.ds.volvo.net\cli-hm\hm0114\A022595\My Documents\Icons\PNG\64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544" y="4615786"/>
            <a:ext cx="3060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64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941" y="3452046"/>
            <a:ext cx="3060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Vcn.ds.volvo.net\cli-hm\hm0114\A022595\My Documents\Icons\PNG\64px\114-u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1460" y="5457516"/>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5" descr="\\Vcn.ds.volvo.net\cli-hm\hm0114\A022595\My Documents\Icons\PNG\64px\114-u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6709" y="5452579"/>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Vcn.ds.volvo.net\cli-hm\hm0114\A022595\My Documents\Icons\PNG\64px\177-truc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105" y="5225047"/>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Vcn.ds.volvo.net\cli-hm\hm0114\A022595\My Documents\Icons\PNG\64px\119-user-t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5648" y="1184651"/>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 descr="\\Vcn.ds.volvo.net\cli-hm\hm0114\A022595\My Documents\Icons\PNG\64px\119-user-t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4293" y="1853825"/>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Vcn.ds.volvo.net\cli-hm\hm0114\A022595\My Documents\Icons\PNG\64px\035-file-tex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0762" y="1404433"/>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Vcn.ds.volvo.net\cli-hm\hm0114\A022595\My Documents\Icons\PNG\64px\087-displ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3272" y="3544926"/>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9" descr="\\Vcn.ds.volvo.net\cli-hm\hm0114\A022595\My Documents\Icons\PNG\64px\087-displa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66168" y="2540981"/>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Vcn.ds.volvo.net\cli-hm\hm0114\A022595\My Documents\Icons\PNG\64px\090-mobile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1616" y="4434346"/>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descr="\\Vcn.ds.volvo.net\cli-hm\hm0114\A022595\My Documents\Icons\PNG\64px\204-lin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069" y="2311742"/>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Vcn.ds.volvo.net\cli-hm\hm0114\A022595\My Documents\Icons\PNG\64px\157-stats-bar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70780" y="1386042"/>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descr="\\Vcn.ds.volvo.net\cli-hm\hm0114\A022595\My Documents\Icons\PNG\64px\207-ey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74324" y="1403652"/>
            <a:ext cx="151200" cy="18144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Vcn.ds.volvo.net\cli-hm\hm0114\A022595\My Documents\Icons\PNG\64px\078-history.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46159" y="1403652"/>
            <a:ext cx="160650" cy="18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8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468154"/>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OVERVIEW</a:t>
            </a:r>
            <a:endParaRPr lang="sv-SE" sz="900" dirty="0">
              <a:solidFill>
                <a:schemeClr val="bg1"/>
              </a:solidFill>
              <a:latin typeface="Segoe UI Light" panose="020B0502040204020203" pitchFamily="34" charset="0"/>
            </a:endParaRPr>
          </a:p>
        </p:txBody>
      </p:sp>
      <p:sp>
        <p:nvSpPr>
          <p:cNvPr id="20" name="TextBox 19"/>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2" y="507078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2" y="468154"/>
            <a:ext cx="8136905" cy="339289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Unhandled events</a:t>
            </a:r>
            <a:endParaRPr lang="sv-SE" sz="1400" dirty="0">
              <a:solidFill>
                <a:schemeClr val="tx1"/>
              </a:solidFill>
              <a:latin typeface="Segoe UI Light" panose="020B0502040204020203" pitchFamily="34" charset="0"/>
            </a:endParaRPr>
          </a:p>
        </p:txBody>
      </p:sp>
      <p:sp>
        <p:nvSpPr>
          <p:cNvPr id="27" name="Rounded Rectangle 26"/>
          <p:cNvSpPr/>
          <p:nvPr/>
        </p:nvSpPr>
        <p:spPr>
          <a:xfrm>
            <a:off x="2718843" y="531763"/>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dirty="0" smtClean="0">
                <a:solidFill>
                  <a:schemeClr val="tx1">
                    <a:lumMod val="95000"/>
                    <a:lumOff val="5000"/>
                  </a:schemeClr>
                </a:solidFill>
                <a:latin typeface="Segoe UI Light" panose="020B0502040204020203" pitchFamily="34" charset="0"/>
              </a:rPr>
              <a:t>FH-1407</a:t>
            </a:r>
            <a:endParaRPr lang="sv-SE" sz="1000" dirty="0">
              <a:solidFill>
                <a:schemeClr val="tx1">
                  <a:lumMod val="95000"/>
                  <a:lumOff val="5000"/>
                </a:schemeClr>
              </a:solidFill>
              <a:latin typeface="Segoe UI Light" panose="020B0502040204020203" pitchFamily="34" charset="0"/>
            </a:endParaRPr>
          </a:p>
        </p:txBody>
      </p:sp>
      <p:sp>
        <p:nvSpPr>
          <p:cNvPr id="28" name="Rounded Rectangle 27"/>
          <p:cNvSpPr/>
          <p:nvPr/>
        </p:nvSpPr>
        <p:spPr>
          <a:xfrm>
            <a:off x="3598200" y="531763"/>
            <a:ext cx="847145" cy="259229"/>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dirty="0" smtClean="0">
                <a:solidFill>
                  <a:schemeClr val="tx1">
                    <a:lumMod val="95000"/>
                    <a:lumOff val="5000"/>
                  </a:schemeClr>
                </a:solidFill>
                <a:latin typeface="Segoe UI Light" panose="020B0502040204020203" pitchFamily="34" charset="0"/>
              </a:rPr>
              <a:t>FH-1381</a:t>
            </a:r>
            <a:endParaRPr lang="sv-SE" sz="1000" dirty="0">
              <a:solidFill>
                <a:schemeClr val="tx1">
                  <a:lumMod val="95000"/>
                  <a:lumOff val="5000"/>
                </a:schemeClr>
              </a:solidFill>
              <a:latin typeface="Segoe UI Light" panose="020B0502040204020203" pitchFamily="34" charset="0"/>
            </a:endParaRPr>
          </a:p>
        </p:txBody>
      </p:sp>
      <p:sp>
        <p:nvSpPr>
          <p:cNvPr id="29" name="Rounded Rectangle 28"/>
          <p:cNvSpPr/>
          <p:nvPr/>
        </p:nvSpPr>
        <p:spPr>
          <a:xfrm>
            <a:off x="4490908" y="531763"/>
            <a:ext cx="532191" cy="259229"/>
          </a:xfrm>
          <a:prstGeom prst="roundRect">
            <a:avLst/>
          </a:prstGeom>
          <a:solidFill>
            <a:schemeClr val="bg1">
              <a:lumMod val="65000"/>
            </a:schemeClr>
          </a:solidFill>
          <a:ln w="12700">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dirty="0" smtClean="0">
                <a:solidFill>
                  <a:schemeClr val="tx1">
                    <a:lumMod val="95000"/>
                    <a:lumOff val="5000"/>
                  </a:schemeClr>
                </a:solidFill>
                <a:latin typeface="Segoe UI Light" panose="020B0502040204020203" pitchFamily="34" charset="0"/>
              </a:rPr>
              <a:t>ADD</a:t>
            </a:r>
            <a:endParaRPr lang="sv-SE" sz="1000" dirty="0">
              <a:solidFill>
                <a:schemeClr val="tx1">
                  <a:lumMod val="95000"/>
                  <a:lumOff val="5000"/>
                </a:schemeClr>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56993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2" y="953143"/>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FH-1407</a:t>
            </a:r>
            <a:endParaRPr lang="sv-SE" sz="1200" dirty="0">
              <a:solidFill>
                <a:schemeClr val="tx1"/>
              </a:solidFill>
              <a:latin typeface="Segoe UI Light" panose="020B0502040204020203" pitchFamily="34" charset="0"/>
            </a:endParaRPr>
          </a:p>
        </p:txBody>
      </p:sp>
      <p:sp>
        <p:nvSpPr>
          <p:cNvPr id="31" name="Rectangle 30"/>
          <p:cNvSpPr/>
          <p:nvPr/>
        </p:nvSpPr>
        <p:spPr>
          <a:xfrm>
            <a:off x="899592" y="2132856"/>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FH-1381</a:t>
            </a:r>
            <a:endParaRPr lang="sv-SE" sz="1200" dirty="0">
              <a:solidFill>
                <a:schemeClr val="tx1"/>
              </a:solidFill>
              <a:latin typeface="Segoe UI Light" panose="020B0502040204020203" pitchFamily="34" charset="0"/>
            </a:endParaRPr>
          </a:p>
        </p:txBody>
      </p:sp>
      <p:sp>
        <p:nvSpPr>
          <p:cNvPr id="2" name="TextBox 1"/>
          <p:cNvSpPr txBox="1"/>
          <p:nvPr/>
        </p:nvSpPr>
        <p:spPr>
          <a:xfrm>
            <a:off x="899591" y="126876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TEST: FH-1407 </a:t>
            </a:r>
            <a:r>
              <a:rPr lang="sv-SE" sz="1050" dirty="0">
                <a:latin typeface="Segoe UI Light" panose="020B0502040204020203" pitchFamily="34" charset="0"/>
              </a:rPr>
              <a:t>SEM </a:t>
            </a:r>
            <a:r>
              <a:rPr lang="sv-SE" sz="1050" dirty="0" smtClean="0">
                <a:latin typeface="Segoe UI Light" panose="020B0502040204020203" pitchFamily="34" charset="0"/>
              </a:rPr>
              <a:t>w1607</a:t>
            </a:r>
            <a:endParaRPr lang="sv-SE" sz="1050" dirty="0">
              <a:latin typeface="Segoe UI Light" panose="020B0502040204020203" pitchFamily="34" charset="0"/>
            </a:endParaRPr>
          </a:p>
        </p:txBody>
      </p:sp>
      <p:sp>
        <p:nvSpPr>
          <p:cNvPr id="33" name="TextBox 32"/>
          <p:cNvSpPr txBox="1"/>
          <p:nvPr/>
        </p:nvSpPr>
        <p:spPr>
          <a:xfrm>
            <a:off x="897493" y="1485930"/>
            <a:ext cx="7850971"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               TEST</a:t>
            </a:r>
            <a:r>
              <a:rPr lang="sv-SE" sz="1050" dirty="0">
                <a:latin typeface="Segoe UI Light" panose="020B0502040204020203" pitchFamily="34" charset="0"/>
              </a:rPr>
              <a:t>: FH-1407 SEM w1607</a:t>
            </a:r>
          </a:p>
        </p:txBody>
      </p:sp>
      <p:sp>
        <p:nvSpPr>
          <p:cNvPr id="34" name="TextBox 33"/>
          <p:cNvSpPr txBox="1"/>
          <p:nvPr/>
        </p:nvSpPr>
        <p:spPr>
          <a:xfrm>
            <a:off x="899592" y="1703904"/>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                     TEST</a:t>
            </a:r>
            <a:r>
              <a:rPr lang="sv-SE" sz="1050" dirty="0">
                <a:latin typeface="Segoe UI Light" panose="020B0502040204020203" pitchFamily="34" charset="0"/>
              </a:rPr>
              <a:t>: FH-1407 SEM w1607</a:t>
            </a:r>
          </a:p>
        </p:txBody>
      </p:sp>
      <p:sp>
        <p:nvSpPr>
          <p:cNvPr id="35" name="TextBox 34"/>
          <p:cNvSpPr txBox="1"/>
          <p:nvPr/>
        </p:nvSpPr>
        <p:spPr>
          <a:xfrm>
            <a:off x="899592" y="2381779"/>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a:t>
            </a:r>
            <a:endParaRPr lang="sv-SE" sz="1050" dirty="0">
              <a:latin typeface="Segoe UI Light" panose="020B0502040204020203" pitchFamily="34" charset="0"/>
            </a:endParaRPr>
          </a:p>
        </p:txBody>
      </p:sp>
      <p:sp>
        <p:nvSpPr>
          <p:cNvPr id="36" name="TextBox 35"/>
          <p:cNvSpPr txBox="1"/>
          <p:nvPr/>
        </p:nvSpPr>
        <p:spPr>
          <a:xfrm>
            <a:off x="897494" y="2598949"/>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a:t>
            </a:r>
            <a:endParaRPr lang="sv-SE" sz="1050" dirty="0">
              <a:latin typeface="Segoe UI Light" panose="020B0502040204020203" pitchFamily="34" charset="0"/>
            </a:endParaRPr>
          </a:p>
        </p:txBody>
      </p:sp>
      <p:sp>
        <p:nvSpPr>
          <p:cNvPr id="37" name="TextBox 36"/>
          <p:cNvSpPr txBox="1"/>
          <p:nvPr/>
        </p:nvSpPr>
        <p:spPr>
          <a:xfrm>
            <a:off x="899592" y="2816923"/>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899592" y="3019812"/>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897494" y="3236982"/>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899592" y="345495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6646"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1648"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639"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7641"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639" y="17770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17770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6646" y="24399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51648" y="24399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639" y="265710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7641" y="265710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639" y="288265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288265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6646" y="308533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1648" y="308533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62639" y="330250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330250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639" y="352805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7641" y="352805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368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7343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5122" name="Picture 2" descr="\\Vcn.ds.volvo.net\cli-hm\hm0114\A022595\My Documents\Icons\PNG\16px\333-sort-amount-asc.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79712"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cn.ds.volvo.net\cli-hm\hm0114\A022595\My Documents\Icons\PNG\16px\334-sort-amount-desc.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7744"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 descr="\\Vcn.ds.volvo.net\cli-hm\hm0114\A022595\My Documents\Icons\PNG\32px\101-database.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233189"/>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0" y="259894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LOGS</a:t>
            </a:r>
            <a:endParaRPr lang="sv-SE" sz="900" dirty="0">
              <a:solidFill>
                <a:schemeClr val="accent5"/>
              </a:solidFill>
              <a:latin typeface="Segoe UI Light" panose="020B0502040204020203" pitchFamily="34" charset="0"/>
            </a:endParaRPr>
          </a:p>
        </p:txBody>
      </p:sp>
      <p:sp>
        <p:nvSpPr>
          <p:cNvPr id="62" name="Rectangle 61"/>
          <p:cNvSpPr/>
          <p:nvPr/>
        </p:nvSpPr>
        <p:spPr>
          <a:xfrm>
            <a:off x="897493" y="3979416"/>
            <a:ext cx="8136905" cy="2632169"/>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LOCAL SERVER CHANGES (</a:t>
            </a:r>
            <a:r>
              <a:rPr lang="sv-SE" sz="1200" dirty="0" smtClean="0">
                <a:solidFill>
                  <a:schemeClr val="tx1"/>
                </a:solidFill>
                <a:latin typeface="Segoe UI Light" panose="020B0502040204020203" pitchFamily="34" charset="0"/>
              </a:rPr>
              <a:t>Site GOT)</a:t>
            </a:r>
          </a:p>
          <a:p>
            <a:endParaRPr lang="sv-SE" sz="1200" dirty="0">
              <a:solidFill>
                <a:schemeClr val="tx1"/>
              </a:solidFill>
              <a:latin typeface="Segoe UI Light" panose="020B0502040204020203" pitchFamily="34" charset="0"/>
            </a:endParaRPr>
          </a:p>
          <a:p>
            <a:pPr marL="171450" indent="-171450">
              <a:buFont typeface="Arial" charset="0"/>
              <a:buChar char="•"/>
            </a:pPr>
            <a:r>
              <a:rPr lang="sv-SE" sz="1000" dirty="0" smtClean="0">
                <a:solidFill>
                  <a:schemeClr val="tx1"/>
                </a:solidFill>
                <a:latin typeface="Segoe UI Light" panose="020B0502040204020203" pitchFamily="34" charset="0"/>
              </a:rPr>
              <a:t>New logger data detected from vehicle FM-739 </a:t>
            </a:r>
            <a:r>
              <a:rPr lang="sv-SE" sz="1000" dirty="0" smtClean="0">
                <a:solidFill>
                  <a:schemeClr val="accent1">
                    <a:lumMod val="75000"/>
                  </a:schemeClr>
                </a:solidFill>
                <a:latin typeface="Segoe UI Light" panose="020B0502040204020203" pitchFamily="34" charset="0"/>
              </a:rPr>
              <a:t>(Not connected to test)</a:t>
            </a:r>
          </a:p>
          <a:p>
            <a:pPr marL="171450" indent="-171450">
              <a:buFont typeface="Arial" charset="0"/>
              <a:buChar char="•"/>
            </a:pPr>
            <a:r>
              <a:rPr lang="sv-SE" sz="1000" dirty="0" smtClean="0">
                <a:solidFill>
                  <a:schemeClr val="tx1"/>
                </a:solidFill>
                <a:latin typeface="Segoe UI Light" panose="020B0502040204020203" pitchFamily="34" charset="0"/>
              </a:rPr>
              <a:t>New logger data detected from vehicle FH-1900 </a:t>
            </a:r>
            <a:r>
              <a:rPr lang="sv-SE" sz="1000" dirty="0" smtClean="0">
                <a:solidFill>
                  <a:schemeClr val="accent1">
                    <a:lumMod val="75000"/>
                  </a:schemeClr>
                </a:solidFill>
                <a:latin typeface="Segoe UI Light" panose="020B0502040204020203" pitchFamily="34" charset="0"/>
              </a:rPr>
              <a:t>(Connected to: </a:t>
            </a:r>
            <a:r>
              <a:rPr lang="sv-SE" sz="1000" u="sng" dirty="0" smtClean="0">
                <a:solidFill>
                  <a:schemeClr val="accent1">
                    <a:lumMod val="75000"/>
                  </a:schemeClr>
                </a:solidFill>
                <a:latin typeface="Segoe UI Light" panose="020B0502040204020203" pitchFamily="34" charset="0"/>
              </a:rPr>
              <a:t>PVT Dev Cluster P1234</a:t>
            </a:r>
            <a:r>
              <a:rPr lang="sv-SE" sz="1000" dirty="0" smtClean="0">
                <a:solidFill>
                  <a:schemeClr val="accent1">
                    <a:lumMod val="75000"/>
                  </a:schemeClr>
                </a:solidFill>
                <a:latin typeface="Segoe UI Light" panose="020B0502040204020203" pitchFamily="34" charset="0"/>
              </a:rPr>
              <a:t>, TL: Therese)</a:t>
            </a:r>
            <a:endParaRPr lang="sv-SE" sz="1050" dirty="0">
              <a:solidFill>
                <a:schemeClr val="accent1">
                  <a:lumMod val="75000"/>
                </a:schemeClr>
              </a:solidFill>
              <a:latin typeface="Segoe UI Light" panose="020B0502040204020203" pitchFamily="34" charset="0"/>
            </a:endParaRPr>
          </a:p>
        </p:txBody>
      </p:sp>
      <p:pic>
        <p:nvPicPr>
          <p:cNvPr id="4" name="Picture 2" descr="\\Vcn.ds.volvo.net\cli-hm\hm0114\A022595\My Documents\Icons\PNG\16px\204-link.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5224" y="406815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Vcn.ds.volvo.net\cli-hm\hm0114\A022595\My Documents\Icons\PNG\16px\173-bin.png"/>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72473"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Vcn.ds.volvo.net\cli-hm\hm0114\A022595\My Documents\Icons\PNG\16px\173-bin.png"/>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72473" y="2164601"/>
            <a:ext cx="152400" cy="18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231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99592" y="468154"/>
            <a:ext cx="8136905" cy="6244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View</a:t>
            </a:r>
            <a:endParaRPr lang="sv-SE" sz="1400" dirty="0">
              <a:solidFill>
                <a:schemeClr val="tx1"/>
              </a:solidFill>
              <a:latin typeface="Segoe UI Light" panose="020B0502040204020203" pitchFamily="34" charset="0"/>
            </a:endParaRPr>
          </a:p>
        </p:txBody>
      </p:sp>
      <p:sp>
        <p:nvSpPr>
          <p:cNvPr id="8" name="Rectangle 7"/>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1313661"/>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2" y="507078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99592" y="836712"/>
            <a:ext cx="8136905" cy="2374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       FH-1407 / </a:t>
            </a:r>
            <a:r>
              <a:rPr lang="sv-SE" sz="1100" dirty="0">
                <a:solidFill>
                  <a:schemeClr val="accent1">
                    <a:lumMod val="75000"/>
                  </a:schemeClr>
                </a:solidFill>
                <a:latin typeface="Segoe UI Light" panose="020B0502040204020203" pitchFamily="34" charset="0"/>
              </a:rPr>
              <a:t>MEA_0415 / 01    </a:t>
            </a:r>
            <a:r>
              <a:rPr lang="sv-SE" sz="1100" dirty="0">
                <a:solidFill>
                  <a:schemeClr val="tx1">
                    <a:lumMod val="65000"/>
                    <a:lumOff val="35000"/>
                  </a:schemeClr>
                </a:solidFill>
                <a:latin typeface="Segoe UI Light" panose="020B0502040204020203" pitchFamily="34" charset="0"/>
              </a:rPr>
              <a:t>2016-01-14</a:t>
            </a:r>
            <a:r>
              <a:rPr lang="sv-SE" sz="1100" dirty="0">
                <a:latin typeface="Segoe UI Light" panose="020B0502040204020203" pitchFamily="34" charset="0"/>
              </a:rPr>
              <a:t> </a:t>
            </a:r>
            <a:r>
              <a:rPr lang="sv-SE" sz="1100" dirty="0">
                <a:solidFill>
                  <a:schemeClr val="tx1"/>
                </a:solidFill>
                <a:latin typeface="Segoe UI Light" panose="020B0502040204020203" pitchFamily="34" charset="0"/>
              </a:rPr>
              <a:t>23:15:05 – </a:t>
            </a:r>
            <a:r>
              <a:rPr lang="sv-SE" sz="1100" dirty="0">
                <a:solidFill>
                  <a:schemeClr val="tx1">
                    <a:lumMod val="65000"/>
                    <a:lumOff val="35000"/>
                  </a:schemeClr>
                </a:solidFill>
                <a:latin typeface="Segoe UI Light" panose="020B0502040204020203" pitchFamily="34" charset="0"/>
              </a:rPr>
              <a:t>2016-01-14</a:t>
            </a:r>
            <a:r>
              <a:rPr lang="sv-SE" sz="1100" dirty="0">
                <a:latin typeface="Segoe UI Light" panose="020B0502040204020203" pitchFamily="34" charset="0"/>
              </a:rPr>
              <a:t> </a:t>
            </a:r>
            <a:r>
              <a:rPr lang="sv-SE" sz="1100" dirty="0" smtClean="0">
                <a:solidFill>
                  <a:schemeClr val="tx1"/>
                </a:solidFill>
                <a:latin typeface="Segoe UI Light" panose="020B0502040204020203" pitchFamily="34" charset="0"/>
              </a:rPr>
              <a:t>23:15:35</a:t>
            </a:r>
            <a:endParaRPr lang="sv-SE" sz="1100" dirty="0">
              <a:solidFill>
                <a:schemeClr val="tx1"/>
              </a:solidFill>
              <a:latin typeface="Segoe UI Light" panose="020B0502040204020203" pitchFamily="34" charset="0"/>
            </a:endParaRPr>
          </a:p>
        </p:txBody>
      </p:sp>
      <p:pic>
        <p:nvPicPr>
          <p:cNvPr id="4101" name="Picture 5" descr="\\Vcn.ds.volvo.net\cli-hm\hm0114\A022595\My Documents\Icons\PNG\32px\008-quill.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368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734336"/>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VIEW</a:t>
            </a:r>
            <a:endParaRPr lang="sv-SE" sz="900" dirty="0">
              <a:solidFill>
                <a:schemeClr val="bg1"/>
              </a:solidFill>
              <a:latin typeface="Segoe UI Light" panose="020B0502040204020203" pitchFamily="34" charset="0"/>
            </a:endParaRPr>
          </a:p>
        </p:txBody>
      </p:sp>
      <p:pic>
        <p:nvPicPr>
          <p:cNvPr id="4102" name="Picture 6" descr="\\Vcn.ds.volvo.net\cli-hm\hm0114\A022595\My Documents\Icons\PNG\16px\207-ey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4083" y="569878"/>
            <a:ext cx="152400" cy="18288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p:cNvGrpSpPr/>
          <p:nvPr/>
        </p:nvGrpSpPr>
        <p:grpSpPr>
          <a:xfrm>
            <a:off x="1186483" y="1182350"/>
            <a:ext cx="7561982" cy="3283565"/>
            <a:chOff x="-3566045" y="1140480"/>
            <a:chExt cx="7561982" cy="2736304"/>
          </a:xfrm>
        </p:grpSpPr>
        <p:sp>
          <p:nvSpPr>
            <p:cNvPr id="41" name="Rectangle 40"/>
            <p:cNvSpPr/>
            <p:nvPr/>
          </p:nvSpPr>
          <p:spPr>
            <a:xfrm>
              <a:off x="-3566045" y="1140480"/>
              <a:ext cx="7561982" cy="2736304"/>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103" name="Picture 7" descr="C:\Users\a022595\Desktop\TEST4to1\thum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8084" y="1220509"/>
              <a:ext cx="2845848" cy="227667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4104" name="Picture 8" descr="\\Vcn.ds.volvo.net\cli-hm\hm0114\A022595\My Documents\Icons\PNG\16px\278-play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08" y="361732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Vcn.ds.volvo.net\cli-hm\hm0114\A022595\My Documents\Icons\PNG\16px\296-volume-medium.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2602" y="3617327"/>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Vcn.ds.volvo.net\cli-hm\hm0114\A022595\My Documents\Icons\PNG\16px\138-enlarg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2482" y="3588752"/>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1259632" y="3645902"/>
              <a:ext cx="2082899" cy="807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Rectangle 66"/>
            <p:cNvSpPr/>
            <p:nvPr/>
          </p:nvSpPr>
          <p:spPr>
            <a:xfrm>
              <a:off x="1259633" y="3645902"/>
              <a:ext cx="936104" cy="80764"/>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59" name="Group 58"/>
          <p:cNvGrpSpPr/>
          <p:nvPr/>
        </p:nvGrpSpPr>
        <p:grpSpPr>
          <a:xfrm>
            <a:off x="1331640" y="1295854"/>
            <a:ext cx="3705226" cy="3007303"/>
            <a:chOff x="4788346" y="1235066"/>
            <a:chExt cx="3705226" cy="2506086"/>
          </a:xfrm>
        </p:grpSpPr>
        <p:pic>
          <p:nvPicPr>
            <p:cNvPr id="4107" name="Picture 11"/>
            <p:cNvPicPr>
              <a:picLocks noChangeAspect="1" noChangeArrowheads="1"/>
            </p:cNvPicPr>
            <p:nvPr/>
          </p:nvPicPr>
          <p:blipFill rotWithShape="1">
            <a:blip r:embed="rId14">
              <a:extLst>
                <a:ext uri="{28A0092B-C50C-407E-A947-70E740481C1C}">
                  <a14:useLocalDpi xmlns:a14="http://schemas.microsoft.com/office/drawing/2010/main" val="0"/>
                </a:ext>
              </a:extLst>
            </a:blip>
            <a:srcRect l="21571" t="25692" r="9765" b="18349"/>
            <a:stretch/>
          </p:blipFill>
          <p:spPr bwMode="auto">
            <a:xfrm>
              <a:off x="4788346" y="1235066"/>
              <a:ext cx="3705226" cy="2262122"/>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9" name="Picture 13" descr="\\Vcn.ds.volvo.net\cli-hm\hm0114\A022595\My Documents\Icons\PNG\16px\267-plu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2964" y="358875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Vcn.ds.volvo.net\cli-hm\hm0114\A022595\My Documents\Icons\PNG\16px\268-minu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72808" y="3588752"/>
              <a:ext cx="152400" cy="152400"/>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Rectangle 73"/>
          <p:cNvSpPr/>
          <p:nvPr/>
        </p:nvSpPr>
        <p:spPr>
          <a:xfrm>
            <a:off x="1186484" y="4621503"/>
            <a:ext cx="7561980" cy="199008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ctangle 74"/>
          <p:cNvSpPr/>
          <p:nvPr/>
        </p:nvSpPr>
        <p:spPr>
          <a:xfrm>
            <a:off x="5176640" y="4738877"/>
            <a:ext cx="3441372" cy="865774"/>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Comment ...</a:t>
            </a:r>
            <a:endParaRPr lang="sv-SE" sz="1200" dirty="0">
              <a:solidFill>
                <a:schemeClr val="tx1">
                  <a:lumMod val="65000"/>
                  <a:lumOff val="35000"/>
                </a:schemeClr>
              </a:solidFill>
              <a:latin typeface="Segoe UI Light" panose="020B0502040204020203" pitchFamily="34" charset="0"/>
            </a:endParaRPr>
          </a:p>
        </p:txBody>
      </p:sp>
      <p:grpSp>
        <p:nvGrpSpPr>
          <p:cNvPr id="61" name="Group 60"/>
          <p:cNvGrpSpPr/>
          <p:nvPr/>
        </p:nvGrpSpPr>
        <p:grpSpPr>
          <a:xfrm>
            <a:off x="6195696" y="6167305"/>
            <a:ext cx="1491478" cy="299204"/>
            <a:chOff x="1768144" y="4777333"/>
            <a:chExt cx="1491478" cy="249337"/>
          </a:xfrm>
        </p:grpSpPr>
        <p:sp>
          <p:nvSpPr>
            <p:cNvPr id="76" name="Rectangle 75"/>
            <p:cNvSpPr/>
            <p:nvPr/>
          </p:nvSpPr>
          <p:spPr>
            <a:xfrm>
              <a:off x="1768144" y="4777333"/>
              <a:ext cx="1483592" cy="2493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solidFill>
                    <a:schemeClr val="tx1">
                      <a:lumMod val="65000"/>
                      <a:lumOff val="35000"/>
                    </a:schemeClr>
                  </a:solidFill>
                  <a:latin typeface="Segoe UI Light" panose="020B0502040204020203" pitchFamily="34" charset="0"/>
                </a:rPr>
                <a:t>Sorting category...</a:t>
              </a:r>
              <a:endParaRPr lang="sv-SE" sz="1200" dirty="0">
                <a:solidFill>
                  <a:schemeClr val="tx1">
                    <a:lumMod val="65000"/>
                    <a:lumOff val="35000"/>
                  </a:schemeClr>
                </a:solidFill>
                <a:latin typeface="Segoe UI Light" panose="020B0502040204020203" pitchFamily="34" charset="0"/>
              </a:endParaRPr>
            </a:p>
          </p:txBody>
        </p:sp>
        <p:sp>
          <p:nvSpPr>
            <p:cNvPr id="77" name="Rectangle 76"/>
            <p:cNvSpPr/>
            <p:nvPr/>
          </p:nvSpPr>
          <p:spPr>
            <a:xfrm>
              <a:off x="3035016" y="4777333"/>
              <a:ext cx="224606" cy="249337"/>
            </a:xfrm>
            <a:prstGeom prst="rect">
              <a:avLst/>
            </a:prstGeom>
            <a:solidFill>
              <a:schemeClr val="bg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sz="1200" dirty="0">
                <a:solidFill>
                  <a:schemeClr val="tx1">
                    <a:lumMod val="65000"/>
                    <a:lumOff val="35000"/>
                  </a:schemeClr>
                </a:solidFill>
                <a:latin typeface="Segoe UI Light" panose="020B0502040204020203" pitchFamily="34" charset="0"/>
              </a:endParaRPr>
            </a:p>
          </p:txBody>
        </p:sp>
        <p:pic>
          <p:nvPicPr>
            <p:cNvPr id="78" name="Picture 6" descr="\\Vcn.ds.volvo.net\cli-hm\hm0114\A022595\My Documents\Icons\PNG\16px\324-circle-down.png"/>
            <p:cNvPicPr>
              <a:picLocks noChangeAspect="1" noChangeArrowheads="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9613" y="4807159"/>
              <a:ext cx="183687" cy="183687"/>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Rounded Rectangle 78"/>
          <p:cNvSpPr/>
          <p:nvPr/>
        </p:nvSpPr>
        <p:spPr>
          <a:xfrm>
            <a:off x="7744544" y="6139011"/>
            <a:ext cx="871916" cy="358290"/>
          </a:xfrm>
          <a:prstGeom prst="round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400" dirty="0" smtClean="0">
                <a:latin typeface="Segoe UI Light" panose="020B0502040204020203" pitchFamily="34" charset="0"/>
              </a:rPr>
              <a:t>SAVE</a:t>
            </a:r>
            <a:endParaRPr lang="sv-SE" sz="1400" dirty="0">
              <a:latin typeface="Segoe UI Light" panose="020B0502040204020203" pitchFamily="34" charset="0"/>
            </a:endParaRPr>
          </a:p>
        </p:txBody>
      </p:sp>
      <p:sp>
        <p:nvSpPr>
          <p:cNvPr id="84" name="Rectangle 83"/>
          <p:cNvSpPr/>
          <p:nvPr/>
        </p:nvSpPr>
        <p:spPr>
          <a:xfrm>
            <a:off x="1186486" y="4621503"/>
            <a:ext cx="3850381" cy="199008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400" dirty="0">
              <a:solidFill>
                <a:schemeClr val="tx1"/>
              </a:solidFill>
              <a:latin typeface="Segoe UI Light" panose="020B0502040204020203" pitchFamily="34" charset="0"/>
            </a:endParaRPr>
          </a:p>
        </p:txBody>
      </p:sp>
      <p:sp>
        <p:nvSpPr>
          <p:cNvPr id="85" name="Rectangle 84"/>
          <p:cNvSpPr/>
          <p:nvPr/>
        </p:nvSpPr>
        <p:spPr>
          <a:xfrm>
            <a:off x="1357191" y="4768043"/>
            <a:ext cx="1702642" cy="30274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lumMod val="65000"/>
                    <a:lumOff val="35000"/>
                  </a:schemeClr>
                </a:solidFill>
                <a:latin typeface="Segoe UI Light" panose="020B0502040204020203" pitchFamily="34" charset="0"/>
              </a:rPr>
              <a:t>Protus ID ...</a:t>
            </a:r>
            <a:endParaRPr lang="sv-SE" sz="1200" dirty="0">
              <a:solidFill>
                <a:schemeClr val="tx1">
                  <a:lumMod val="65000"/>
                  <a:lumOff val="35000"/>
                </a:schemeClr>
              </a:solidFill>
              <a:latin typeface="Segoe UI Light" panose="020B0502040204020203" pitchFamily="34" charset="0"/>
            </a:endParaRPr>
          </a:p>
        </p:txBody>
      </p:sp>
      <p:sp>
        <p:nvSpPr>
          <p:cNvPr id="62" name="TextBox 61"/>
          <p:cNvSpPr txBox="1"/>
          <p:nvPr/>
        </p:nvSpPr>
        <p:spPr>
          <a:xfrm>
            <a:off x="3019636" y="4926999"/>
            <a:ext cx="2537234" cy="246221"/>
          </a:xfrm>
          <a:prstGeom prst="rect">
            <a:avLst/>
          </a:prstGeom>
          <a:noFill/>
        </p:spPr>
        <p:txBody>
          <a:bodyPr wrap="square" rtlCol="0">
            <a:spAutoFit/>
          </a:bodyPr>
          <a:lstStyle/>
          <a:p>
            <a:r>
              <a:rPr lang="sv-SE" sz="1000" dirty="0" smtClean="0">
                <a:latin typeface="Segoe UI Light" panose="020B0502040204020203" pitchFamily="34" charset="0"/>
              </a:rPr>
              <a:t>                      AUDIO</a:t>
            </a:r>
            <a:endParaRPr lang="sv-SE" sz="1000" dirty="0">
              <a:latin typeface="Segoe UI Light" panose="020B0502040204020203" pitchFamily="34" charset="0"/>
            </a:endParaRPr>
          </a:p>
        </p:txBody>
      </p:sp>
      <p:sp>
        <p:nvSpPr>
          <p:cNvPr id="96" name="Rounded Rectangle 95"/>
          <p:cNvSpPr/>
          <p:nvPr/>
        </p:nvSpPr>
        <p:spPr>
          <a:xfrm>
            <a:off x="5176640" y="6145208"/>
            <a:ext cx="960037" cy="358290"/>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1400" dirty="0" smtClean="0">
                <a:latin typeface="Segoe UI Light" panose="020B0502040204020203" pitchFamily="34" charset="0"/>
              </a:rPr>
              <a:t>DISCARD</a:t>
            </a:r>
            <a:endParaRPr lang="sv-SE" sz="1400" dirty="0">
              <a:latin typeface="Segoe UI Light" panose="020B0502040204020203" pitchFamily="34" charset="0"/>
            </a:endParaRPr>
          </a:p>
        </p:txBody>
      </p:sp>
      <p:sp>
        <p:nvSpPr>
          <p:cNvPr id="63" name="TextBox 62"/>
          <p:cNvSpPr txBox="1"/>
          <p:nvPr/>
        </p:nvSpPr>
        <p:spPr>
          <a:xfrm>
            <a:off x="1311474" y="5243602"/>
            <a:ext cx="2324423" cy="923330"/>
          </a:xfrm>
          <a:prstGeom prst="rect">
            <a:avLst/>
          </a:prstGeom>
          <a:noFill/>
        </p:spPr>
        <p:txBody>
          <a:bodyPr wrap="square" rtlCol="0">
            <a:spAutoFit/>
          </a:bodyPr>
          <a:lstStyle/>
          <a:p>
            <a:r>
              <a:rPr lang="sv-SE" sz="900" dirty="0" smtClean="0">
                <a:latin typeface="Segoe UI Light" panose="020B0502040204020203" pitchFamily="34" charset="0"/>
              </a:rPr>
              <a:t>If protus id is entered, the log will be uploaded to central server and be attached as a link in protus report automatically. </a:t>
            </a:r>
          </a:p>
          <a:p>
            <a:endParaRPr lang="sv-SE" sz="900" dirty="0" smtClean="0">
              <a:latin typeface="Segoe UI Light" panose="020B0502040204020203" pitchFamily="34" charset="0"/>
            </a:endParaRPr>
          </a:p>
          <a:p>
            <a:r>
              <a:rPr lang="sv-SE" sz="900" dirty="0" smtClean="0">
                <a:latin typeface="Segoe UI Light" panose="020B0502040204020203" pitchFamily="34" charset="0"/>
              </a:rPr>
              <a:t>If you don’t enter protus id the log is saved and stored on local server for later use.  </a:t>
            </a:r>
            <a:endParaRPr lang="sv-SE" sz="900" dirty="0">
              <a:latin typeface="Segoe UI Light" panose="020B0502040204020203" pitchFamily="34" charset="0"/>
            </a:endParaRPr>
          </a:p>
        </p:txBody>
      </p:sp>
      <p:grpSp>
        <p:nvGrpSpPr>
          <p:cNvPr id="2" name="Group 1"/>
          <p:cNvGrpSpPr/>
          <p:nvPr/>
        </p:nvGrpSpPr>
        <p:grpSpPr>
          <a:xfrm>
            <a:off x="5205214" y="1506593"/>
            <a:ext cx="584448" cy="1084648"/>
            <a:chOff x="5148064" y="1255494"/>
            <a:chExt cx="584448" cy="903873"/>
          </a:xfrm>
        </p:grpSpPr>
        <p:pic>
          <p:nvPicPr>
            <p:cNvPr id="1027" name="Picture 3" descr="\\Vcn.ds.volvo.net\cli-hm\hm0114\A022595\My Documents\Icons\PNG\16px\021-video-camera.png"/>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298953"/>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473855"/>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5253980" y="1255494"/>
              <a:ext cx="470148" cy="205184"/>
            </a:xfrm>
            <a:prstGeom prst="rect">
              <a:avLst/>
            </a:prstGeom>
            <a:noFill/>
          </p:spPr>
          <p:txBody>
            <a:bodyPr wrap="square" rtlCol="0">
              <a:spAutoFit/>
            </a:bodyPr>
            <a:lstStyle/>
            <a:p>
              <a:r>
                <a:rPr lang="sv-SE" sz="1000" dirty="0" smtClean="0">
                  <a:solidFill>
                    <a:schemeClr val="accent3">
                      <a:lumMod val="75000"/>
                    </a:schemeClr>
                  </a:solidFill>
                  <a:latin typeface="Segoe UI Light" panose="020B0502040204020203" pitchFamily="34" charset="0"/>
                </a:rPr>
                <a:t>ALL</a:t>
              </a:r>
              <a:endParaRPr lang="sv-SE" sz="1000" dirty="0">
                <a:solidFill>
                  <a:schemeClr val="accent3">
                    <a:lumMod val="75000"/>
                  </a:schemeClr>
                </a:solidFill>
                <a:latin typeface="Segoe UI Light" panose="020B0502040204020203" pitchFamily="34" charset="0"/>
              </a:endParaRPr>
            </a:p>
          </p:txBody>
        </p:sp>
        <p:sp>
          <p:nvSpPr>
            <p:cNvPr id="54" name="TextBox 53"/>
            <p:cNvSpPr txBox="1"/>
            <p:nvPr/>
          </p:nvSpPr>
          <p:spPr>
            <a:xfrm>
              <a:off x="5262364" y="1418769"/>
              <a:ext cx="470148" cy="205184"/>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1</a:t>
              </a:r>
              <a:endParaRPr lang="sv-SE" sz="1000" dirty="0">
                <a:solidFill>
                  <a:schemeClr val="accent4">
                    <a:lumMod val="75000"/>
                  </a:schemeClr>
                </a:solidFill>
                <a:latin typeface="Segoe UI Light" panose="020B0502040204020203" pitchFamily="34" charset="0"/>
              </a:endParaRPr>
            </a:p>
          </p:txBody>
        </p:sp>
        <p:pic>
          <p:nvPicPr>
            <p:cNvPr id="55"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648252"/>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5262364" y="1593166"/>
              <a:ext cx="470148" cy="205184"/>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2</a:t>
              </a:r>
              <a:endParaRPr lang="sv-SE" sz="1000" dirty="0">
                <a:solidFill>
                  <a:schemeClr val="accent4">
                    <a:lumMod val="75000"/>
                  </a:schemeClr>
                </a:solidFill>
                <a:latin typeface="Segoe UI Light" panose="020B0502040204020203" pitchFamily="34" charset="0"/>
              </a:endParaRPr>
            </a:p>
          </p:txBody>
        </p:sp>
        <p:pic>
          <p:nvPicPr>
            <p:cNvPr id="57"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183257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5262364" y="1777484"/>
              <a:ext cx="470148" cy="205184"/>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3</a:t>
              </a:r>
              <a:endParaRPr lang="sv-SE" sz="1000" dirty="0">
                <a:solidFill>
                  <a:schemeClr val="accent4">
                    <a:lumMod val="75000"/>
                  </a:schemeClr>
                </a:solidFill>
                <a:latin typeface="Segoe UI Light" panose="020B0502040204020203" pitchFamily="34" charset="0"/>
              </a:endParaRPr>
            </a:p>
          </p:txBody>
        </p:sp>
        <p:pic>
          <p:nvPicPr>
            <p:cNvPr id="64" name="Picture 3" descr="\\Vcn.ds.volvo.net\cli-hm\hm0114\A022595\My Documents\Icons\PNG\16px\021-video-camera.png"/>
            <p:cNvPicPr>
              <a:picLocks noChangeAspect="1" noChangeArrowheads="1"/>
            </p:cNvPicPr>
            <p:nvPr/>
          </p:nvPicPr>
          <p:blipFill>
            <a:blip r:embed="rId1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48064" y="2006967"/>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5262364" y="1951881"/>
              <a:ext cx="470148" cy="205184"/>
            </a:xfrm>
            <a:prstGeom prst="rect">
              <a:avLst/>
            </a:prstGeom>
            <a:noFill/>
          </p:spPr>
          <p:txBody>
            <a:bodyPr wrap="square" rtlCol="0">
              <a:spAutoFit/>
            </a:bodyPr>
            <a:lstStyle/>
            <a:p>
              <a:r>
                <a:rPr lang="sv-SE" sz="1000" dirty="0" smtClean="0">
                  <a:solidFill>
                    <a:schemeClr val="accent4">
                      <a:lumMod val="75000"/>
                    </a:schemeClr>
                  </a:solidFill>
                  <a:latin typeface="Segoe UI Light" panose="020B0502040204020203" pitchFamily="34" charset="0"/>
                </a:rPr>
                <a:t>V 4</a:t>
              </a:r>
              <a:endParaRPr lang="sv-SE" sz="1000" dirty="0">
                <a:solidFill>
                  <a:schemeClr val="accent4">
                    <a:lumMod val="75000"/>
                  </a:schemeClr>
                </a:solidFill>
                <a:latin typeface="Segoe UI Light" panose="020B0502040204020203" pitchFamily="34" charset="0"/>
              </a:endParaRPr>
            </a:p>
          </p:txBody>
        </p:sp>
      </p:grpSp>
      <p:sp>
        <p:nvSpPr>
          <p:cNvPr id="66" name="TextBox 65"/>
          <p:cNvSpPr txBox="1"/>
          <p:nvPr/>
        </p:nvSpPr>
        <p:spPr>
          <a:xfrm>
            <a:off x="5176639" y="1255444"/>
            <a:ext cx="470148" cy="246221"/>
          </a:xfrm>
          <a:prstGeom prst="rect">
            <a:avLst/>
          </a:prstGeom>
          <a:noFill/>
        </p:spPr>
        <p:txBody>
          <a:bodyPr wrap="square" rtlCol="0">
            <a:spAutoFit/>
          </a:bodyPr>
          <a:lstStyle/>
          <a:p>
            <a:r>
              <a:rPr lang="sv-SE" sz="1000" dirty="0" smtClean="0">
                <a:latin typeface="Segoe UI Light" panose="020B0502040204020203" pitchFamily="34" charset="0"/>
              </a:rPr>
              <a:t>VIEW</a:t>
            </a:r>
            <a:endParaRPr lang="sv-SE" sz="1000" dirty="0">
              <a:latin typeface="Segoe UI Light" panose="020B0502040204020203" pitchFamily="34" charset="0"/>
            </a:endParaRPr>
          </a:p>
        </p:txBody>
      </p:sp>
      <p:sp>
        <p:nvSpPr>
          <p:cNvPr id="69" name="TextBox 68"/>
          <p:cNvSpPr txBox="1"/>
          <p:nvPr/>
        </p:nvSpPr>
        <p:spPr>
          <a:xfrm>
            <a:off x="3019636" y="5121309"/>
            <a:ext cx="2537234" cy="246221"/>
          </a:xfrm>
          <a:prstGeom prst="rect">
            <a:avLst/>
          </a:prstGeom>
          <a:noFill/>
        </p:spPr>
        <p:txBody>
          <a:bodyPr wrap="square" rtlCol="0">
            <a:spAutoFit/>
          </a:bodyPr>
          <a:lstStyle/>
          <a:p>
            <a:r>
              <a:rPr lang="sv-SE" sz="1000" dirty="0" smtClean="0">
                <a:latin typeface="Segoe UI Light" panose="020B0502040204020203" pitchFamily="34" charset="0"/>
              </a:rPr>
              <a:t>                      VIDEO [CAM 1]</a:t>
            </a:r>
            <a:endParaRPr lang="sv-SE" sz="1000" dirty="0">
              <a:latin typeface="Segoe UI Light" panose="020B0502040204020203" pitchFamily="34" charset="0"/>
            </a:endParaRPr>
          </a:p>
        </p:txBody>
      </p:sp>
      <p:pic>
        <p:nvPicPr>
          <p:cNvPr id="70"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5181551"/>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3019636" y="5327049"/>
            <a:ext cx="2537234" cy="246221"/>
          </a:xfrm>
          <a:prstGeom prst="rect">
            <a:avLst/>
          </a:prstGeom>
          <a:noFill/>
        </p:spPr>
        <p:txBody>
          <a:bodyPr wrap="square" rtlCol="0">
            <a:spAutoFit/>
          </a:bodyPr>
          <a:lstStyle/>
          <a:p>
            <a:r>
              <a:rPr lang="sv-SE" sz="1000" dirty="0" smtClean="0">
                <a:latin typeface="Segoe UI Light" panose="020B0502040204020203" pitchFamily="34" charset="0"/>
              </a:rPr>
              <a:t>                      VIDEO [CAM 2]</a:t>
            </a:r>
            <a:endParaRPr lang="sv-SE" sz="1000" dirty="0">
              <a:latin typeface="Segoe UI Light" panose="020B0502040204020203" pitchFamily="34" charset="0"/>
            </a:endParaRPr>
          </a:p>
        </p:txBody>
      </p:sp>
      <p:pic>
        <p:nvPicPr>
          <p:cNvPr id="72"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5387291"/>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3023829" y="5521359"/>
            <a:ext cx="2540471" cy="246221"/>
          </a:xfrm>
          <a:prstGeom prst="rect">
            <a:avLst/>
          </a:prstGeom>
          <a:noFill/>
        </p:spPr>
        <p:txBody>
          <a:bodyPr wrap="square" rtlCol="0">
            <a:spAutoFit/>
          </a:bodyPr>
          <a:lstStyle/>
          <a:p>
            <a:r>
              <a:rPr lang="sv-SE" sz="1000" dirty="0" smtClean="0">
                <a:latin typeface="Segoe UI Light" panose="020B0502040204020203" pitchFamily="34" charset="0"/>
              </a:rPr>
              <a:t>                      VIDEO [CAM 3]</a:t>
            </a:r>
            <a:endParaRPr lang="sv-SE" sz="1000" dirty="0">
              <a:latin typeface="Segoe UI Light" panose="020B0502040204020203" pitchFamily="34" charset="0"/>
            </a:endParaRPr>
          </a:p>
        </p:txBody>
      </p:sp>
      <p:pic>
        <p:nvPicPr>
          <p:cNvPr id="73" name="Picture 15" descr="\\Vcn.ds.volvo.net\cli-hm\hm0114\A022595\My Documents\Icons\PNG\16px\340-checkbox-unchecked.png"/>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558852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4118" y="4983292"/>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3023828" y="5738623"/>
            <a:ext cx="2537234" cy="246221"/>
          </a:xfrm>
          <a:prstGeom prst="rect">
            <a:avLst/>
          </a:prstGeom>
          <a:noFill/>
        </p:spPr>
        <p:txBody>
          <a:bodyPr wrap="square" rtlCol="0">
            <a:spAutoFit/>
          </a:bodyPr>
          <a:lstStyle/>
          <a:p>
            <a:r>
              <a:rPr lang="sv-SE" sz="1000" dirty="0" smtClean="0">
                <a:latin typeface="Segoe UI Light" panose="020B0502040204020203" pitchFamily="34" charset="0"/>
              </a:rPr>
              <a:t>                      VIDEO [CAM 4]</a:t>
            </a:r>
            <a:endParaRPr lang="sv-SE" sz="1000" dirty="0">
              <a:latin typeface="Segoe UI Light" panose="020B0502040204020203" pitchFamily="34" charset="0"/>
            </a:endParaRPr>
          </a:p>
        </p:txBody>
      </p:sp>
      <p:pic>
        <p:nvPicPr>
          <p:cNvPr id="86" name="Picture 16" descr="\\Vcn.ds.volvo.net\cli-hm\hm0114\A022595\My Documents\Icons\PNG\16px\339-checkbox-checked.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8310" y="5798864"/>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3019636" y="4692224"/>
            <a:ext cx="2537234" cy="246221"/>
          </a:xfrm>
          <a:prstGeom prst="rect">
            <a:avLst/>
          </a:prstGeom>
          <a:noFill/>
        </p:spPr>
        <p:txBody>
          <a:bodyPr wrap="square" rtlCol="0">
            <a:spAutoFit/>
          </a:bodyPr>
          <a:lstStyle/>
          <a:p>
            <a:r>
              <a:rPr lang="sv-SE" sz="1000" dirty="0" smtClean="0">
                <a:latin typeface="Segoe UI Light" panose="020B0502040204020203" pitchFamily="34" charset="0"/>
              </a:rPr>
              <a:t>                 INCLUDE:</a:t>
            </a:r>
            <a:endParaRPr lang="sv-SE" sz="1000" dirty="0">
              <a:latin typeface="Segoe UI Light" panose="020B0502040204020203" pitchFamily="34" charset="0"/>
            </a:endParaRPr>
          </a:p>
        </p:txBody>
      </p:sp>
      <p:sp>
        <p:nvSpPr>
          <p:cNvPr id="89" name="TextBox 88"/>
          <p:cNvSpPr txBox="1"/>
          <p:nvPr/>
        </p:nvSpPr>
        <p:spPr>
          <a:xfrm>
            <a:off x="3019636" y="6058663"/>
            <a:ext cx="2537234" cy="246221"/>
          </a:xfrm>
          <a:prstGeom prst="rect">
            <a:avLst/>
          </a:prstGeom>
          <a:noFill/>
        </p:spPr>
        <p:txBody>
          <a:bodyPr wrap="square" rtlCol="0">
            <a:spAutoFit/>
          </a:bodyPr>
          <a:lstStyle/>
          <a:p>
            <a:r>
              <a:rPr lang="sv-SE" sz="1000" dirty="0" smtClean="0">
                <a:latin typeface="Segoe UI Light" panose="020B0502040204020203" pitchFamily="34" charset="0"/>
              </a:rPr>
              <a:t>                      2X2 GRID INCL AUD</a:t>
            </a:r>
            <a:endParaRPr lang="sv-SE" sz="1000" dirty="0">
              <a:latin typeface="Segoe UI Light" panose="020B0502040204020203" pitchFamily="34" charset="0"/>
            </a:endParaRPr>
          </a:p>
        </p:txBody>
      </p:sp>
      <p:pic>
        <p:nvPicPr>
          <p:cNvPr id="91" name="Picture 15" descr="\\Vcn.ds.volvo.net\cli-hm\hm0114\A022595\My Documents\Icons\PNG\16px\340-checkbox-unchecked.png"/>
          <p:cNvPicPr>
            <a:picLocks noChangeAspect="1" noChangeArrowheads="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08310" y="611861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3" descr="\\Vcn.ds.volvo.net\cli-hm\hm0114\A022595\My Documents\Icons\PNG\32px\101-database.png"/>
          <p:cNvPicPr>
            <a:picLocks noChangeAspect="1" noChangeArrowheads="1"/>
          </p:cNvPicPr>
          <p:nvPr/>
        </p:nvPicPr>
        <p:blipFill>
          <a:blip r:embed="rId2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233189"/>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p:cNvSpPr txBox="1"/>
          <p:nvPr/>
        </p:nvSpPr>
        <p:spPr>
          <a:xfrm>
            <a:off x="0" y="2598949"/>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LOGS</a:t>
            </a:r>
            <a:endParaRPr lang="sv-SE" sz="900" dirty="0">
              <a:solidFill>
                <a:schemeClr val="accent5"/>
              </a:solidFill>
              <a:latin typeface="Segoe UI Light" panose="020B0502040204020203" pitchFamily="34" charset="0"/>
            </a:endParaRPr>
          </a:p>
        </p:txBody>
      </p:sp>
      <p:sp>
        <p:nvSpPr>
          <p:cNvPr id="94" name="Rounded Rectangle 93"/>
          <p:cNvSpPr/>
          <p:nvPr/>
        </p:nvSpPr>
        <p:spPr>
          <a:xfrm>
            <a:off x="1312898" y="4120278"/>
            <a:ext cx="895615" cy="276061"/>
          </a:xfrm>
          <a:prstGeom prst="roundRect">
            <a:avLst/>
          </a:prstGeom>
          <a:solidFill>
            <a:schemeClr val="bg1">
              <a:lumMod val="75000"/>
            </a:schemeClr>
          </a:solidFill>
          <a:ln w="12700">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sz="1400" dirty="0">
              <a:latin typeface="Segoe UI Light" panose="020B0502040204020203" pitchFamily="34" charset="0"/>
            </a:endParaRPr>
          </a:p>
        </p:txBody>
      </p:sp>
      <p:pic>
        <p:nvPicPr>
          <p:cNvPr id="1026" name="Picture 2" descr="\\Vcn.ds.volvo.net\cli-hm\hm0114\A022595\My Documents\Icons\PNG\16px\156-stats-dots.png"/>
          <p:cNvPicPr>
            <a:picLocks noChangeAspect="1" noChangeArrowheads="1"/>
          </p:cNvPicPr>
          <p:nvPr/>
        </p:nvPicPr>
        <p:blipFill>
          <a:blip r:embed="rId2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98270" y="4177427"/>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90446" y="4120278"/>
            <a:ext cx="849307" cy="246221"/>
          </a:xfrm>
          <a:prstGeom prst="rect">
            <a:avLst/>
          </a:prstGeom>
          <a:noFill/>
        </p:spPr>
        <p:txBody>
          <a:bodyPr wrap="square" rtlCol="0">
            <a:spAutoFit/>
          </a:bodyPr>
          <a:lstStyle/>
          <a:p>
            <a:r>
              <a:rPr lang="sv-SE" sz="1000" dirty="0" smtClean="0">
                <a:solidFill>
                  <a:schemeClr val="accent2">
                    <a:lumMod val="50000"/>
                  </a:schemeClr>
                </a:solidFill>
                <a:latin typeface="Segoe UI Light" panose="020B0502040204020203" pitchFamily="34" charset="0"/>
              </a:rPr>
              <a:t>CANalyzer</a:t>
            </a:r>
            <a:endParaRPr lang="sv-SE" sz="1000" dirty="0">
              <a:solidFill>
                <a:schemeClr val="accent2">
                  <a:lumMod val="50000"/>
                </a:schemeClr>
              </a:solidFill>
              <a:latin typeface="Segoe UI Light" panose="020B0502040204020203" pitchFamily="34" charset="0"/>
            </a:endParaRPr>
          </a:p>
        </p:txBody>
      </p:sp>
      <p:pic>
        <p:nvPicPr>
          <p:cNvPr id="1028" name="Picture 4" descr="\\Vcn.ds.volvo.net\cli-hm\hm0114\A022595\My Documents\Icons\PNG\16px\070-envelop.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96064" y="56825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cn.ds.volvo.net\cli-hm\hm0114\A022595\My Documents\Icons\PNG\16px\066-lifebuoy.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59301" y="58130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Vcn.ds.volvo.net\cli-hm\hm0114\A022595\My Documents\Icons\PNG\64px\269-info.png"/>
          <p:cNvPicPr>
            <a:picLocks noChangeAspect="1" noChangeArrowheads="1"/>
          </p:cNvPicPr>
          <p:nvPr/>
        </p:nvPicPr>
        <p:blipFill>
          <a:blip r:embed="rId2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4904" y="4156007"/>
            <a:ext cx="151200" cy="181440"/>
          </a:xfrm>
          <a:prstGeom prst="rect">
            <a:avLst/>
          </a:prstGeom>
          <a:noFill/>
          <a:extLst>
            <a:ext uri="{909E8E84-426E-40DD-AFC4-6F175D3DCCD1}">
              <a14:hiddenFill xmlns:a14="http://schemas.microsoft.com/office/drawing/2010/main">
                <a:solidFill>
                  <a:srgbClr val="FFFFFF"/>
                </a:solidFill>
              </a14:hiddenFill>
            </a:ext>
          </a:extLst>
        </p:spPr>
      </p:pic>
      <p:sp>
        <p:nvSpPr>
          <p:cNvPr id="95" name="Rounded Rectangle 94"/>
          <p:cNvSpPr/>
          <p:nvPr/>
        </p:nvSpPr>
        <p:spPr>
          <a:xfrm>
            <a:off x="5893273" y="5668530"/>
            <a:ext cx="670759" cy="168408"/>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NAVI</a:t>
            </a:r>
            <a:endParaRPr lang="sv-SE" sz="800" dirty="0">
              <a:latin typeface="Segoe UI Light" panose="020B0502040204020203" pitchFamily="34" charset="0"/>
            </a:endParaRPr>
          </a:p>
        </p:txBody>
      </p:sp>
      <p:sp>
        <p:nvSpPr>
          <p:cNvPr id="97" name="Rounded Rectangle 96"/>
          <p:cNvSpPr/>
          <p:nvPr/>
        </p:nvSpPr>
        <p:spPr>
          <a:xfrm>
            <a:off x="5176641" y="5669090"/>
            <a:ext cx="670759" cy="168408"/>
          </a:xfrm>
          <a:prstGeom prst="round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latin typeface="Segoe UI Light" panose="020B0502040204020203" pitchFamily="34" charset="0"/>
              </a:rPr>
              <a:t>NO VOICE</a:t>
            </a:r>
            <a:endParaRPr lang="sv-SE" sz="800" dirty="0">
              <a:latin typeface="Segoe UI Light" panose="020B0502040204020203" pitchFamily="34" charset="0"/>
            </a:endParaRPr>
          </a:p>
        </p:txBody>
      </p:sp>
      <p:sp>
        <p:nvSpPr>
          <p:cNvPr id="99" name="Rounded Rectangle 98"/>
          <p:cNvSpPr/>
          <p:nvPr/>
        </p:nvSpPr>
        <p:spPr>
          <a:xfrm>
            <a:off x="6606057" y="5674928"/>
            <a:ext cx="670759" cy="168408"/>
          </a:xfrm>
          <a:prstGeom prst="roundRect">
            <a:avLst/>
          </a:prstGeom>
          <a:solidFill>
            <a:schemeClr val="bg1">
              <a:lumMod val="65000"/>
            </a:schemeClr>
          </a:solidFill>
          <a:ln w="12700">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sz="800" dirty="0" smtClean="0">
                <a:solidFill>
                  <a:schemeClr val="tx1"/>
                </a:solidFill>
                <a:latin typeface="Segoe UI Light" panose="020B0502040204020203" pitchFamily="34" charset="0"/>
              </a:rPr>
              <a:t>ADD TAG</a:t>
            </a:r>
            <a:endParaRPr lang="sv-SE" sz="800" dirty="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813719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2166327"/>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2" y="507078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2" y="468154"/>
            <a:ext cx="8136905" cy="624441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sv-SE" sz="1400" dirty="0">
              <a:solidFill>
                <a:schemeClr val="tx1"/>
              </a:solidFill>
              <a:latin typeface="Segoe UI Light" panose="020B0502040204020203" pitchFamily="34" charset="0"/>
            </a:endParaRPr>
          </a:p>
        </p:txBody>
      </p:sp>
      <p:sp>
        <p:nvSpPr>
          <p:cNvPr id="30" name="Rectangle 29"/>
          <p:cNvSpPr/>
          <p:nvPr/>
        </p:nvSpPr>
        <p:spPr>
          <a:xfrm>
            <a:off x="899591" y="953143"/>
            <a:ext cx="3672409"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TEST: </a:t>
            </a:r>
            <a:r>
              <a:rPr lang="sv-SE" sz="1100" dirty="0" smtClean="0">
                <a:solidFill>
                  <a:schemeClr val="accent1">
                    <a:lumMod val="75000"/>
                  </a:schemeClr>
                </a:solidFill>
                <a:latin typeface="Segoe UI Light" panose="020B0502040204020203" pitchFamily="34" charset="0"/>
              </a:rPr>
              <a:t>FH-1407 </a:t>
            </a:r>
            <a:r>
              <a:rPr lang="sv-SE" sz="1100" dirty="0">
                <a:solidFill>
                  <a:schemeClr val="accent1">
                    <a:lumMod val="75000"/>
                  </a:schemeClr>
                </a:solidFill>
                <a:latin typeface="Segoe UI Light" panose="020B0502040204020203" pitchFamily="34" charset="0"/>
              </a:rPr>
              <a:t>SEM w1607</a:t>
            </a:r>
            <a:endParaRPr lang="sv-SE" sz="1200" dirty="0">
              <a:solidFill>
                <a:schemeClr val="accent1">
                  <a:lumMod val="75000"/>
                </a:schemeClr>
              </a:solidFill>
              <a:latin typeface="Segoe UI Light" panose="020B0502040204020203" pitchFamily="34" charset="0"/>
            </a:endParaRPr>
          </a:p>
        </p:txBody>
      </p:sp>
      <p:sp>
        <p:nvSpPr>
          <p:cNvPr id="31" name="Rectangle 30"/>
          <p:cNvSpPr/>
          <p:nvPr/>
        </p:nvSpPr>
        <p:spPr>
          <a:xfrm>
            <a:off x="4612197" y="946159"/>
            <a:ext cx="4424297"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TEST: </a:t>
            </a:r>
            <a:r>
              <a:rPr lang="sv-SE" sz="1100" dirty="0" smtClean="0">
                <a:solidFill>
                  <a:schemeClr val="accent1">
                    <a:lumMod val="75000"/>
                  </a:schemeClr>
                </a:solidFill>
                <a:latin typeface="Segoe UI Light" panose="020B0502040204020203" pitchFamily="34" charset="0"/>
              </a:rPr>
              <a:t>FH-1824 PVT Total W23</a:t>
            </a:r>
            <a:endParaRPr lang="sv-SE" sz="1200" dirty="0">
              <a:solidFill>
                <a:schemeClr val="accent1">
                  <a:lumMod val="75000"/>
                </a:schemeClr>
              </a:solidFill>
              <a:latin typeface="Segoe UI Light" panose="020B0502040204020203" pitchFamily="34" charset="0"/>
            </a:endParaRPr>
          </a:p>
        </p:txBody>
      </p:sp>
      <p:pic>
        <p:nvPicPr>
          <p:cNvPr id="4101" name="Picture 5" descr="\\Vcn.ds.volvo.net\cli-hm\hm0114\A022595\My Documents\Icons\PNG\32px\008-quill.png"/>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368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7343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2051" name="Picture 3" descr="\\Vcn.ds.volvo.net\cli-hm\hm0114\A022595\My Documents\Icons\PNG\32px\101-database.png"/>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233189"/>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598949"/>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sp>
        <p:nvSpPr>
          <p:cNvPr id="86" name="Rectangle 85"/>
          <p:cNvSpPr/>
          <p:nvPr/>
        </p:nvSpPr>
        <p:spPr>
          <a:xfrm>
            <a:off x="899592" y="3841600"/>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VEHICLE: </a:t>
            </a:r>
            <a:r>
              <a:rPr lang="sv-SE" sz="1100" dirty="0" smtClean="0">
                <a:solidFill>
                  <a:schemeClr val="accent1">
                    <a:lumMod val="75000"/>
                  </a:schemeClr>
                </a:solidFill>
                <a:latin typeface="Segoe UI Light" panose="020B0502040204020203" pitchFamily="34" charset="0"/>
              </a:rPr>
              <a:t>FM-739</a:t>
            </a:r>
            <a:endParaRPr lang="sv-SE" sz="1200" dirty="0">
              <a:solidFill>
                <a:schemeClr val="accent1">
                  <a:lumMod val="75000"/>
                </a:schemeClr>
              </a:solidFill>
              <a:latin typeface="Segoe UI Light" panose="020B0502040204020203" pitchFamily="34" charset="0"/>
            </a:endParaRPr>
          </a:p>
        </p:txBody>
      </p:sp>
      <p:sp>
        <p:nvSpPr>
          <p:cNvPr id="4" name="TextBox 3"/>
          <p:cNvSpPr txBox="1"/>
          <p:nvPr/>
        </p:nvSpPr>
        <p:spPr>
          <a:xfrm>
            <a:off x="899591" y="1274113"/>
            <a:ext cx="3024336" cy="430887"/>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424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3          </a:t>
            </a:r>
          </a:p>
          <a:p>
            <a:r>
              <a:rPr lang="sv-SE" sz="1100" b="1" dirty="0" smtClean="0">
                <a:latin typeface="Segoe UI Light" panose="020B0502040204020203" pitchFamily="34" charset="0"/>
              </a:rPr>
              <a:t>46</a:t>
            </a:r>
            <a:r>
              <a:rPr lang="sv-SE" sz="1100" dirty="0" smtClean="0">
                <a:latin typeface="Segoe UI Light" panose="020B0502040204020203" pitchFamily="34" charset="0"/>
              </a:rPr>
              <a:t> events connected to </a:t>
            </a:r>
            <a:r>
              <a:rPr lang="sv-SE" sz="1100" b="1" dirty="0" smtClean="0">
                <a:latin typeface="Segoe UI Light" panose="020B0502040204020203" pitchFamily="34" charset="0"/>
              </a:rPr>
              <a:t>14</a:t>
            </a:r>
            <a:r>
              <a:rPr lang="sv-SE" sz="1100" dirty="0" smtClean="0">
                <a:latin typeface="Segoe UI Light" panose="020B0502040204020203" pitchFamily="34" charset="0"/>
              </a:rPr>
              <a:t> protus reports</a:t>
            </a:r>
            <a:endParaRPr lang="sv-SE" sz="1200" dirty="0">
              <a:latin typeface="Segoe UI Light" panose="020B0502040204020203" pitchFamily="34" charset="0"/>
            </a:endParaRPr>
          </a:p>
        </p:txBody>
      </p:sp>
      <p:pic>
        <p:nvPicPr>
          <p:cNvPr id="2055" name="Picture 7" descr="\\Vcn.ds.volvo.net\cli-hm\hm0114\A022595\My Documents\Icons\PNG\16px\101-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9273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212006" y="502504"/>
            <a:ext cx="2711921" cy="307777"/>
          </a:xfrm>
          <a:prstGeom prst="rect">
            <a:avLst/>
          </a:prstGeom>
          <a:noFill/>
        </p:spPr>
        <p:txBody>
          <a:bodyPr wrap="square" rtlCol="0">
            <a:spAutoFit/>
          </a:bodyPr>
          <a:lstStyle/>
          <a:p>
            <a:r>
              <a:rPr lang="sv-SE" sz="1400" dirty="0" smtClean="0">
                <a:latin typeface="Segoe UI Light" panose="020B0502040204020203" pitchFamily="34" charset="0"/>
              </a:rPr>
              <a:t>LOGS </a:t>
            </a:r>
            <a:r>
              <a:rPr lang="sv-SE" sz="1200" dirty="0" smtClean="0">
                <a:latin typeface="Segoe UI Light" panose="020B0502040204020203" pitchFamily="34" charset="0"/>
              </a:rPr>
              <a:t>(PVT Site GOT)</a:t>
            </a:r>
            <a:endParaRPr lang="sv-SE" sz="1400" dirty="0">
              <a:latin typeface="Segoe UI Light" panose="020B0502040204020203" pitchFamily="34" charset="0"/>
            </a:endParaRPr>
          </a:p>
        </p:txBody>
      </p:sp>
      <p:sp>
        <p:nvSpPr>
          <p:cNvPr id="87" name="Rectangle 86"/>
          <p:cNvSpPr/>
          <p:nvPr/>
        </p:nvSpPr>
        <p:spPr>
          <a:xfrm>
            <a:off x="899587" y="1995726"/>
            <a:ext cx="3672413"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TEST: </a:t>
            </a:r>
            <a:r>
              <a:rPr lang="sv-SE" sz="1100" dirty="0" smtClean="0">
                <a:solidFill>
                  <a:schemeClr val="accent1">
                    <a:lumMod val="75000"/>
                  </a:schemeClr>
                </a:solidFill>
                <a:latin typeface="Segoe UI Light" panose="020B0502040204020203" pitchFamily="34" charset="0"/>
              </a:rPr>
              <a:t>FH-1900 PVT Dev Cluster P1234</a:t>
            </a:r>
            <a:endParaRPr lang="sv-SE" sz="1200" dirty="0">
              <a:solidFill>
                <a:schemeClr val="accent1">
                  <a:lumMod val="75000"/>
                </a:schemeClr>
              </a:solidFill>
              <a:latin typeface="Segoe UI Light" panose="020B0502040204020203" pitchFamily="34" charset="0"/>
            </a:endParaRPr>
          </a:p>
        </p:txBody>
      </p:sp>
      <p:sp>
        <p:nvSpPr>
          <p:cNvPr id="88" name="TextBox 87"/>
          <p:cNvSpPr txBox="1"/>
          <p:nvPr/>
        </p:nvSpPr>
        <p:spPr>
          <a:xfrm>
            <a:off x="899592" y="4151983"/>
            <a:ext cx="7632848" cy="261610"/>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20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320         0 </a:t>
            </a:r>
            <a:r>
              <a:rPr lang="sv-SE" sz="1100" dirty="0" smtClean="0">
                <a:latin typeface="Segoe UI Light" panose="020B0502040204020203" pitchFamily="34" charset="0"/>
              </a:rPr>
              <a:t>events connected to </a:t>
            </a:r>
            <a:r>
              <a:rPr lang="sv-SE" sz="1100" b="1" dirty="0" smtClean="0">
                <a:latin typeface="Segoe UI Light" panose="020B0502040204020203" pitchFamily="34" charset="0"/>
              </a:rPr>
              <a:t>0</a:t>
            </a:r>
            <a:r>
              <a:rPr lang="sv-SE" sz="1100" dirty="0" smtClean="0">
                <a:latin typeface="Segoe UI Light" panose="020B0502040204020203" pitchFamily="34" charset="0"/>
              </a:rPr>
              <a:t> protus reports</a:t>
            </a:r>
          </a:p>
        </p:txBody>
      </p:sp>
      <p:sp>
        <p:nvSpPr>
          <p:cNvPr id="89" name="TextBox 88"/>
          <p:cNvSpPr txBox="1"/>
          <p:nvPr/>
        </p:nvSpPr>
        <p:spPr>
          <a:xfrm>
            <a:off x="4572001" y="1274113"/>
            <a:ext cx="4464493" cy="430887"/>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89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6          </a:t>
            </a:r>
          </a:p>
          <a:p>
            <a:r>
              <a:rPr lang="sv-SE" sz="1100" b="1" dirty="0" smtClean="0">
                <a:latin typeface="Segoe UI Light" panose="020B0502040204020203" pitchFamily="34" charset="0"/>
              </a:rPr>
              <a:t>15 </a:t>
            </a:r>
            <a:r>
              <a:rPr lang="sv-SE" sz="1100" dirty="0" smtClean="0">
                <a:latin typeface="Segoe UI Light" panose="020B0502040204020203" pitchFamily="34" charset="0"/>
              </a:rPr>
              <a:t>events connected to </a:t>
            </a:r>
            <a:r>
              <a:rPr lang="sv-SE" sz="1100" b="1" dirty="0" smtClean="0">
                <a:latin typeface="Segoe UI Light" panose="020B0502040204020203" pitchFamily="34" charset="0"/>
              </a:rPr>
              <a:t>11</a:t>
            </a:r>
            <a:r>
              <a:rPr lang="sv-SE" sz="1100" dirty="0" smtClean="0">
                <a:latin typeface="Segoe UI Light" panose="020B0502040204020203" pitchFamily="34" charset="0"/>
              </a:rPr>
              <a:t> protus reports</a:t>
            </a:r>
          </a:p>
        </p:txBody>
      </p:sp>
      <p:sp>
        <p:nvSpPr>
          <p:cNvPr id="90" name="TextBox 89"/>
          <p:cNvSpPr txBox="1"/>
          <p:nvPr/>
        </p:nvSpPr>
        <p:spPr>
          <a:xfrm>
            <a:off x="883216" y="2338264"/>
            <a:ext cx="3688784" cy="430887"/>
          </a:xfrm>
          <a:prstGeom prst="rect">
            <a:avLst/>
          </a:prstGeom>
          <a:noFill/>
        </p:spPr>
        <p:txBody>
          <a:bodyPr wrap="square" rtlCol="0">
            <a:spAutoFit/>
          </a:bodyPr>
          <a:lstStyle/>
          <a:p>
            <a:r>
              <a:rPr lang="sv-SE" sz="1100" dirty="0" smtClean="0">
                <a:latin typeface="Segoe UI Light" panose="020B0502040204020203" pitchFamily="34" charset="0"/>
              </a:rPr>
              <a:t>Total events: </a:t>
            </a:r>
            <a:r>
              <a:rPr lang="sv-SE" sz="1100" b="1" dirty="0" smtClean="0">
                <a:latin typeface="Segoe UI Light" panose="020B0502040204020203" pitchFamily="34" charset="0"/>
              </a:rPr>
              <a:t>5          </a:t>
            </a:r>
            <a:r>
              <a:rPr lang="sv-SE" sz="1100" dirty="0" smtClean="0">
                <a:latin typeface="Segoe UI Light" panose="020B0502040204020203" pitchFamily="34" charset="0"/>
              </a:rPr>
              <a:t>Unhandled events: </a:t>
            </a:r>
            <a:r>
              <a:rPr lang="sv-SE" sz="1100" b="1" dirty="0" smtClean="0">
                <a:latin typeface="Segoe UI Light" panose="020B0502040204020203" pitchFamily="34" charset="0"/>
              </a:rPr>
              <a:t>5        </a:t>
            </a:r>
          </a:p>
          <a:p>
            <a:r>
              <a:rPr lang="sv-SE" sz="1100" b="1" dirty="0" smtClean="0">
                <a:latin typeface="Segoe UI Light" panose="020B0502040204020203" pitchFamily="34" charset="0"/>
              </a:rPr>
              <a:t>0 </a:t>
            </a:r>
            <a:r>
              <a:rPr lang="sv-SE" sz="1100" dirty="0" smtClean="0">
                <a:latin typeface="Segoe UI Light" panose="020B0502040204020203" pitchFamily="34" charset="0"/>
              </a:rPr>
              <a:t>events connected to </a:t>
            </a:r>
            <a:r>
              <a:rPr lang="sv-SE" sz="1100" b="1" dirty="0" smtClean="0">
                <a:latin typeface="Segoe UI Light" panose="020B0502040204020203" pitchFamily="34" charset="0"/>
              </a:rPr>
              <a:t>0</a:t>
            </a:r>
            <a:r>
              <a:rPr lang="sv-SE" sz="1100" dirty="0" smtClean="0">
                <a:latin typeface="Segoe UI Light" panose="020B0502040204020203" pitchFamily="34" charset="0"/>
              </a:rPr>
              <a:t> protus reports</a:t>
            </a:r>
          </a:p>
        </p:txBody>
      </p:sp>
    </p:spTree>
    <p:extLst>
      <p:ext uri="{BB962C8B-B14F-4D97-AF65-F5344CB8AC3E}">
        <p14:creationId xmlns:p14="http://schemas.microsoft.com/office/powerpoint/2010/main" val="36094593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2166327"/>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2" y="507078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2" y="468154"/>
            <a:ext cx="8136905" cy="624441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LOGS / </a:t>
            </a:r>
            <a:r>
              <a:rPr lang="sv-SE" sz="1400" b="1" dirty="0" smtClean="0">
                <a:solidFill>
                  <a:schemeClr val="tx1"/>
                </a:solidFill>
                <a:latin typeface="Segoe UI Light" panose="020B0502040204020203" pitchFamily="34" charset="0"/>
              </a:rPr>
              <a:t>FH-1407 SEM w1607</a:t>
            </a:r>
            <a:endParaRPr lang="sv-SE" sz="1400" b="1" dirty="0">
              <a:solidFill>
                <a:schemeClr val="tx1"/>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56993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2" y="2011824"/>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Radio</a:t>
            </a:r>
            <a:endParaRPr lang="sv-SE" sz="1200" dirty="0">
              <a:solidFill>
                <a:schemeClr val="tx1"/>
              </a:solidFill>
              <a:latin typeface="Segoe UI Light" panose="020B0502040204020203" pitchFamily="34" charset="0"/>
            </a:endParaRPr>
          </a:p>
        </p:txBody>
      </p:sp>
      <p:sp>
        <p:nvSpPr>
          <p:cNvPr id="31" name="Rectangle 30"/>
          <p:cNvSpPr/>
          <p:nvPr/>
        </p:nvSpPr>
        <p:spPr>
          <a:xfrm>
            <a:off x="899592" y="3191537"/>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Launcher Crash</a:t>
            </a:r>
            <a:endParaRPr lang="sv-SE" sz="1200" dirty="0">
              <a:solidFill>
                <a:schemeClr val="tx1"/>
              </a:solidFill>
              <a:latin typeface="Segoe UI Light" panose="020B0502040204020203" pitchFamily="34" charset="0"/>
            </a:endParaRPr>
          </a:p>
        </p:txBody>
      </p:sp>
      <p:sp>
        <p:nvSpPr>
          <p:cNvPr id="2" name="TextBox 1"/>
          <p:cNvSpPr txBox="1"/>
          <p:nvPr/>
        </p:nvSpPr>
        <p:spPr>
          <a:xfrm>
            <a:off x="1042466" y="2327441"/>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a:t>
            </a:r>
            <a:r>
              <a:rPr lang="sv-SE" sz="1050" dirty="0" smtClean="0">
                <a:solidFill>
                  <a:schemeClr val="accent6">
                    <a:lumMod val="75000"/>
                  </a:schemeClr>
                </a:solidFill>
                <a:latin typeface="Segoe UI Light" panose="020B0502040204020203" pitchFamily="34" charset="0"/>
              </a:rPr>
              <a:t>[L561612] </a:t>
            </a:r>
            <a:r>
              <a:rPr lang="sv-SE" sz="1050" dirty="0" smtClean="0">
                <a:solidFill>
                  <a:schemeClr val="accent4">
                    <a:lumMod val="75000"/>
                  </a:schemeClr>
                </a:solidFill>
                <a:latin typeface="Segoe UI Light" panose="020B0502040204020203" pitchFamily="34" charset="0"/>
              </a:rPr>
              <a:t>[STATUS 21] [5p]</a:t>
            </a:r>
            <a:endParaRPr lang="sv-SE" sz="1050" dirty="0">
              <a:solidFill>
                <a:schemeClr val="accent4">
                  <a:lumMod val="75000"/>
                </a:schemeClr>
              </a:solidFill>
              <a:latin typeface="Segoe UI Light" panose="020B0502040204020203" pitchFamily="34" charset="0"/>
            </a:endParaRPr>
          </a:p>
        </p:txBody>
      </p:sp>
      <p:sp>
        <p:nvSpPr>
          <p:cNvPr id="33" name="TextBox 32"/>
          <p:cNvSpPr txBox="1"/>
          <p:nvPr/>
        </p:nvSpPr>
        <p:spPr>
          <a:xfrm>
            <a:off x="1040368" y="2544611"/>
            <a:ext cx="7850971"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a:t>
            </a:r>
            <a:endParaRPr lang="sv-SE" sz="1050" dirty="0">
              <a:latin typeface="Segoe UI Light" panose="020B0502040204020203" pitchFamily="34" charset="0"/>
            </a:endParaRPr>
          </a:p>
        </p:txBody>
      </p:sp>
      <p:sp>
        <p:nvSpPr>
          <p:cNvPr id="34" name="TextBox 33"/>
          <p:cNvSpPr txBox="1"/>
          <p:nvPr/>
        </p:nvSpPr>
        <p:spPr>
          <a:xfrm>
            <a:off x="1042467" y="2762585"/>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5" name="TextBox 34"/>
          <p:cNvSpPr txBox="1"/>
          <p:nvPr/>
        </p:nvSpPr>
        <p:spPr>
          <a:xfrm>
            <a:off x="1042467" y="3503295"/>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                           </a:t>
            </a:r>
            <a:r>
              <a:rPr lang="sv-SE" sz="1050" dirty="0" smtClean="0">
                <a:solidFill>
                  <a:schemeClr val="accent6">
                    <a:lumMod val="75000"/>
                  </a:schemeClr>
                </a:solidFill>
                <a:latin typeface="Segoe UI Light" panose="020B0502040204020203" pitchFamily="34" charset="0"/>
              </a:rPr>
              <a:t>[L234556] </a:t>
            </a:r>
            <a:r>
              <a:rPr lang="sv-SE" sz="1050" dirty="0">
                <a:solidFill>
                  <a:schemeClr val="accent4">
                    <a:lumMod val="75000"/>
                  </a:schemeClr>
                </a:solidFill>
                <a:latin typeface="Segoe UI Light" panose="020B0502040204020203" pitchFamily="34" charset="0"/>
              </a:rPr>
              <a:t>[STATUS 21</a:t>
            </a:r>
            <a:r>
              <a:rPr lang="sv-SE" sz="1050" dirty="0" smtClean="0">
                <a:solidFill>
                  <a:schemeClr val="accent4">
                    <a:lumMod val="75000"/>
                  </a:schemeClr>
                </a:solidFill>
                <a:latin typeface="Segoe UI Light" panose="020B0502040204020203" pitchFamily="34" charset="0"/>
              </a:rPr>
              <a:t>] [25p]</a:t>
            </a:r>
            <a:endParaRPr lang="sv-SE" sz="1050" dirty="0">
              <a:latin typeface="Segoe UI Light" panose="020B0502040204020203" pitchFamily="34" charset="0"/>
            </a:endParaRPr>
          </a:p>
        </p:txBody>
      </p:sp>
      <p:sp>
        <p:nvSpPr>
          <p:cNvPr id="36" name="TextBox 35"/>
          <p:cNvSpPr txBox="1"/>
          <p:nvPr/>
        </p:nvSpPr>
        <p:spPr>
          <a:xfrm>
            <a:off x="1040369" y="3737257"/>
            <a:ext cx="7994987"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r>
              <a:rPr lang="sv-SE" sz="1050" dirty="0" smtClean="0">
                <a:solidFill>
                  <a:schemeClr val="accent6">
                    <a:lumMod val="75000"/>
                  </a:schemeClr>
                </a:solidFill>
                <a:latin typeface="Segoe UI Light" panose="020B0502040204020203" pitchFamily="34" charset="0"/>
              </a:rPr>
              <a:t>[L234556] </a:t>
            </a:r>
            <a:r>
              <a:rPr lang="sv-SE" sz="1050" dirty="0">
                <a:solidFill>
                  <a:schemeClr val="accent4">
                    <a:lumMod val="75000"/>
                  </a:schemeClr>
                </a:solidFill>
                <a:latin typeface="Segoe UI Light" panose="020B0502040204020203" pitchFamily="34" charset="0"/>
              </a:rPr>
              <a:t>[STATUS 21</a:t>
            </a:r>
            <a:r>
              <a:rPr lang="sv-SE" sz="1050" dirty="0" smtClean="0">
                <a:solidFill>
                  <a:schemeClr val="accent4">
                    <a:lumMod val="75000"/>
                  </a:schemeClr>
                </a:solidFill>
                <a:latin typeface="Segoe UI Light" panose="020B0502040204020203" pitchFamily="34" charset="0"/>
              </a:rPr>
              <a:t>] [25p]</a:t>
            </a:r>
            <a:endParaRPr lang="sv-SE" sz="1050" dirty="0">
              <a:latin typeface="Segoe UI Light" panose="020B0502040204020203" pitchFamily="34" charset="0"/>
            </a:endParaRPr>
          </a:p>
        </p:txBody>
      </p:sp>
      <p:sp>
        <p:nvSpPr>
          <p:cNvPr id="37" name="TextBox 36"/>
          <p:cNvSpPr txBox="1"/>
          <p:nvPr/>
        </p:nvSpPr>
        <p:spPr>
          <a:xfrm>
            <a:off x="1042467" y="3955231"/>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1042467" y="4158120"/>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1040369" y="4375290"/>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1042467" y="4593264"/>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239296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239296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261013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261013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283568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283568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357824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357824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379541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379541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402096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402096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9521" y="422364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4523" y="422364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444081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444081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466636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466636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368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7343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sp>
        <p:nvSpPr>
          <p:cNvPr id="59" name="Rectangle 58"/>
          <p:cNvSpPr/>
          <p:nvPr/>
        </p:nvSpPr>
        <p:spPr>
          <a:xfrm>
            <a:off x="899592" y="5006139"/>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I-SEE / No pre-speed</a:t>
            </a:r>
            <a:endParaRPr lang="sv-SE" sz="1200" dirty="0">
              <a:solidFill>
                <a:schemeClr val="tx1"/>
              </a:solidFill>
              <a:latin typeface="Segoe UI Light" panose="020B0502040204020203" pitchFamily="34" charset="0"/>
            </a:endParaRPr>
          </a:p>
        </p:txBody>
      </p:sp>
      <p:pic>
        <p:nvPicPr>
          <p:cNvPr id="205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39296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32px\101-database.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233189"/>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598949"/>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pic>
        <p:nvPicPr>
          <p:cNvPr id="6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61013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83084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465417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4016141"/>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422364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444081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3319" y="358561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80278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357824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379178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4004711"/>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67" y="421906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443700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464197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410501"/>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624039"/>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83696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p:cNvSpPr/>
          <p:nvPr/>
        </p:nvSpPr>
        <p:spPr>
          <a:xfrm>
            <a:off x="899592" y="953143"/>
            <a:ext cx="8136905" cy="237463"/>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Unhandled events</a:t>
            </a:r>
            <a:endParaRPr lang="sv-SE" sz="1200" dirty="0">
              <a:solidFill>
                <a:schemeClr val="tx1"/>
              </a:solidFill>
              <a:latin typeface="Segoe UI Light" panose="020B0502040204020203" pitchFamily="34" charset="0"/>
            </a:endParaRPr>
          </a:p>
        </p:txBody>
      </p:sp>
      <p:sp>
        <p:nvSpPr>
          <p:cNvPr id="99" name="TextBox 98"/>
          <p:cNvSpPr txBox="1"/>
          <p:nvPr/>
        </p:nvSpPr>
        <p:spPr>
          <a:xfrm>
            <a:off x="899591" y="126876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    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a:t>
            </a:r>
            <a:endParaRPr lang="sv-SE" sz="1050" dirty="0">
              <a:latin typeface="Segoe UI Light" panose="020B0502040204020203" pitchFamily="34" charset="0"/>
            </a:endParaRPr>
          </a:p>
        </p:txBody>
      </p:sp>
      <p:sp>
        <p:nvSpPr>
          <p:cNvPr id="100" name="TextBox 99"/>
          <p:cNvSpPr txBox="1"/>
          <p:nvPr/>
        </p:nvSpPr>
        <p:spPr>
          <a:xfrm>
            <a:off x="897493" y="1485930"/>
            <a:ext cx="7850971"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    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endParaRPr lang="sv-SE" sz="1050" dirty="0">
              <a:latin typeface="Segoe UI Light" panose="020B0502040204020203" pitchFamily="34" charset="0"/>
            </a:endParaRPr>
          </a:p>
        </p:txBody>
      </p:sp>
      <p:sp>
        <p:nvSpPr>
          <p:cNvPr id="101" name="TextBox 100"/>
          <p:cNvSpPr txBox="1"/>
          <p:nvPr/>
        </p:nvSpPr>
        <p:spPr>
          <a:xfrm>
            <a:off x="899592" y="1703904"/>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    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pic>
        <p:nvPicPr>
          <p:cNvPr id="102"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0662"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5664"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6655"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1657"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6655" y="17770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1657" y="17770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Vcn.ds.volvo.net\cli-hm\hm0114\A022595\My Documents\Icons\PNG\16px\333-sort-amount-asc.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23728"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3" descr="\\Vcn.ds.volvo.net\cli-hm\hm0114\A022595\My Documents\Icons\PNG\16px\334-sort-amount-desc.png"/>
          <p:cNvPicPr>
            <a:picLocks noChangeAspect="1" noChangeArrowheads="1"/>
          </p:cNvPicPr>
          <p:nvPr/>
        </p:nvPicPr>
        <p:blipFill>
          <a:blip r:embed="rId1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1760"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34234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55588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4" descr="\\Vcn.ds.volvo.net\cli-hm\hm0114\A022595\My Documents\Icons\PNG\16px\340-checkbox-unchecked.png"/>
          <p:cNvPicPr>
            <a:picLocks noChangeAspect="1" noChangeArrowheads="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76881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3254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55097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3319" y="1768812"/>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899591" y="6229351"/>
            <a:ext cx="8135764" cy="4832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TextBox 71"/>
          <p:cNvSpPr txBox="1"/>
          <p:nvPr/>
        </p:nvSpPr>
        <p:spPr>
          <a:xfrm>
            <a:off x="899592" y="6321456"/>
            <a:ext cx="5472609" cy="253916"/>
          </a:xfrm>
          <a:prstGeom prst="rect">
            <a:avLst/>
          </a:prstGeom>
          <a:noFill/>
        </p:spPr>
        <p:txBody>
          <a:bodyPr wrap="square" rtlCol="0">
            <a:spAutoFit/>
          </a:bodyPr>
          <a:lstStyle/>
          <a:p>
            <a:r>
              <a:rPr lang="sv-SE" sz="1050" dirty="0" smtClean="0">
                <a:latin typeface="Segoe UI Light" panose="020B0502040204020203" pitchFamily="34" charset="0"/>
              </a:rPr>
              <a:t>     CENTRAL SERVER           LOCAL SERVER          OWN HDD</a:t>
            </a:r>
            <a:endParaRPr lang="sv-SE" sz="1050" dirty="0">
              <a:latin typeface="Segoe UI Light" panose="020B0502040204020203" pitchFamily="34" charset="0"/>
            </a:endParaRPr>
          </a:p>
        </p:txBody>
      </p:sp>
      <p:pic>
        <p:nvPicPr>
          <p:cNvPr id="71"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93" y="63823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3944" y="63823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9695" y="6381080"/>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p:cNvSpPr/>
          <p:nvPr/>
        </p:nvSpPr>
        <p:spPr>
          <a:xfrm>
            <a:off x="897121" y="5421771"/>
            <a:ext cx="8139375" cy="807128"/>
          </a:xfrm>
          <a:prstGeom prst="rect">
            <a:avLst/>
          </a:prstGeom>
          <a:solidFill>
            <a:schemeClr val="bg1">
              <a:lumMod val="95000"/>
            </a:schemeClr>
          </a:solidFill>
          <a:ln>
            <a:noFill/>
          </a:ln>
          <a:effectLst>
            <a:innerShdw blurRad="101600" dist="25400" dir="16200000">
              <a:schemeClr val="tx1">
                <a:lumMod val="50000"/>
                <a:lumOff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4" name="Group 3"/>
          <p:cNvGrpSpPr/>
          <p:nvPr/>
        </p:nvGrpSpPr>
        <p:grpSpPr>
          <a:xfrm>
            <a:off x="846634" y="5416423"/>
            <a:ext cx="2630016" cy="726369"/>
            <a:chOff x="846634" y="4374147"/>
            <a:chExt cx="2630016" cy="605307"/>
          </a:xfrm>
        </p:grpSpPr>
        <p:pic>
          <p:nvPicPr>
            <p:cNvPr id="2053" name="Picture 5" descr="\\Vcn.ds.volvo.net\cli-hm\hm0114\A022595\My Documents\Icons\PNG\16px\076-map.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62299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079-clock.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4827054"/>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46634" y="4374147"/>
              <a:ext cx="2418903" cy="211597"/>
            </a:xfrm>
            <a:prstGeom prst="rect">
              <a:avLst/>
            </a:prstGeom>
            <a:noFill/>
          </p:spPr>
          <p:txBody>
            <a:bodyPr wrap="square" rtlCol="0">
              <a:spAutoFit/>
            </a:bodyPr>
            <a:lstStyle/>
            <a:p>
              <a:r>
                <a:rPr lang="sv-SE" sz="1050" dirty="0" smtClean="0">
                  <a:latin typeface="Segoe UI Semibold" panose="020B0702040204020203" pitchFamily="34" charset="0"/>
                </a:rPr>
                <a:t>SELECTED EVENTS:</a:t>
              </a:r>
              <a:endParaRPr lang="sv-SE" sz="1050" dirty="0">
                <a:latin typeface="Segoe UI Semibold" panose="020B0702040204020203" pitchFamily="34" charset="0"/>
              </a:endParaRPr>
            </a:p>
          </p:txBody>
        </p:sp>
        <p:sp>
          <p:nvSpPr>
            <p:cNvPr id="84" name="TextBox 83"/>
            <p:cNvSpPr txBox="1"/>
            <p:nvPr/>
          </p:nvSpPr>
          <p:spPr>
            <a:xfrm>
              <a:off x="1056184" y="4564647"/>
              <a:ext cx="2418903" cy="211597"/>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ON MAP</a:t>
              </a:r>
              <a:endParaRPr lang="sv-SE" sz="1050" dirty="0">
                <a:solidFill>
                  <a:schemeClr val="accent1">
                    <a:lumMod val="75000"/>
                  </a:schemeClr>
                </a:solidFill>
                <a:latin typeface="Segoe UI Light" panose="020B0502040204020203" pitchFamily="34" charset="0"/>
              </a:endParaRPr>
            </a:p>
          </p:txBody>
        </p:sp>
        <p:sp>
          <p:nvSpPr>
            <p:cNvPr id="85" name="TextBox 84"/>
            <p:cNvSpPr txBox="1"/>
            <p:nvPr/>
          </p:nvSpPr>
          <p:spPr>
            <a:xfrm>
              <a:off x="1057747" y="4763824"/>
              <a:ext cx="2418903" cy="211597"/>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ON TIMELINE</a:t>
              </a:r>
              <a:endParaRPr lang="sv-SE" sz="1050" dirty="0">
                <a:solidFill>
                  <a:schemeClr val="accent1">
                    <a:lumMod val="75000"/>
                  </a:schemeClr>
                </a:solidFill>
                <a:latin typeface="Segoe UI Light" panose="020B0502040204020203" pitchFamily="34" charset="0"/>
              </a:endParaRPr>
            </a:p>
          </p:txBody>
        </p:sp>
      </p:grpSp>
      <p:grpSp>
        <p:nvGrpSpPr>
          <p:cNvPr id="117" name="Group 116"/>
          <p:cNvGrpSpPr/>
          <p:nvPr/>
        </p:nvGrpSpPr>
        <p:grpSpPr>
          <a:xfrm>
            <a:off x="2458616" y="5645019"/>
            <a:ext cx="2420466" cy="492929"/>
            <a:chOff x="1056184" y="4564647"/>
            <a:chExt cx="2420466" cy="410774"/>
          </a:xfrm>
        </p:grpSpPr>
        <p:sp>
          <p:nvSpPr>
            <p:cNvPr id="121" name="TextBox 120"/>
            <p:cNvSpPr txBox="1"/>
            <p:nvPr/>
          </p:nvSpPr>
          <p:spPr>
            <a:xfrm>
              <a:off x="1056184" y="4564647"/>
              <a:ext cx="2418903" cy="211597"/>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CONNECT TO PROTUS</a:t>
              </a:r>
              <a:endParaRPr lang="sv-SE" sz="1050" dirty="0">
                <a:solidFill>
                  <a:schemeClr val="accent1">
                    <a:lumMod val="75000"/>
                  </a:schemeClr>
                </a:solidFill>
                <a:latin typeface="Segoe UI Light" panose="020B0502040204020203" pitchFamily="34" charset="0"/>
              </a:endParaRPr>
            </a:p>
          </p:txBody>
        </p:sp>
        <p:sp>
          <p:nvSpPr>
            <p:cNvPr id="122" name="TextBox 121"/>
            <p:cNvSpPr txBox="1"/>
            <p:nvPr/>
          </p:nvSpPr>
          <p:spPr>
            <a:xfrm>
              <a:off x="1057747" y="4763824"/>
              <a:ext cx="2418903" cy="211597"/>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STATS</a:t>
              </a:r>
              <a:endParaRPr lang="sv-SE" sz="1050" dirty="0">
                <a:solidFill>
                  <a:schemeClr val="accent1">
                    <a:lumMod val="75000"/>
                  </a:schemeClr>
                </a:solidFill>
                <a:latin typeface="Segoe UI Light" panose="020B0502040204020203" pitchFamily="34" charset="0"/>
              </a:endParaRPr>
            </a:p>
          </p:txBody>
        </p:sp>
      </p:grpSp>
      <p:pic>
        <p:nvPicPr>
          <p:cNvPr id="6149" name="Picture 5" descr="\\Vcn.ds.volvo.net\cli-hm\hm0114\A022595\My Documents\Icons\PNG\16px\206-attachment.png"/>
          <p:cNvPicPr>
            <a:picLocks noChangeAspect="1" noChangeArrowheads="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1775" y="571503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Vcn.ds.volvo.net\cli-hm\hm0114\A022595\My Documents\Icons\PNG\16px\157-stats-bars.png"/>
          <p:cNvPicPr>
            <a:picLocks noChangeAspect="1" noChangeArrowheads="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1775" y="5944943"/>
            <a:ext cx="152400" cy="18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455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2166327"/>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2" y="507078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2" y="468154"/>
            <a:ext cx="8136905" cy="624441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a:t>
            </a:r>
            <a:r>
              <a:rPr lang="sv-SE" sz="1400" b="1" dirty="0" smtClean="0">
                <a:solidFill>
                  <a:schemeClr val="tx1"/>
                </a:solidFill>
                <a:latin typeface="Segoe UI Light" panose="020B0502040204020203" pitchFamily="34" charset="0"/>
              </a:rPr>
              <a:t>TEST:</a:t>
            </a:r>
            <a:r>
              <a:rPr lang="sv-SE" sz="1400" dirty="0" smtClean="0">
                <a:solidFill>
                  <a:schemeClr val="tx1"/>
                </a:solidFill>
                <a:latin typeface="Segoe UI Light" panose="020B0502040204020203" pitchFamily="34" charset="0"/>
              </a:rPr>
              <a:t> FH-1407 SEM w1607</a:t>
            </a:r>
            <a:endParaRPr lang="sv-SE" sz="1400" dirty="0">
              <a:solidFill>
                <a:schemeClr val="tx1"/>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56993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2" y="953143"/>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Radio</a:t>
            </a:r>
            <a:endParaRPr lang="sv-SE" sz="1200" dirty="0">
              <a:solidFill>
                <a:schemeClr val="tx1"/>
              </a:solidFill>
              <a:latin typeface="Segoe UI Light" panose="020B0502040204020203" pitchFamily="34" charset="0"/>
            </a:endParaRPr>
          </a:p>
        </p:txBody>
      </p:sp>
      <p:sp>
        <p:nvSpPr>
          <p:cNvPr id="31" name="Rectangle 30"/>
          <p:cNvSpPr/>
          <p:nvPr/>
        </p:nvSpPr>
        <p:spPr>
          <a:xfrm>
            <a:off x="899592" y="2132856"/>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Launcher Crash</a:t>
            </a:r>
            <a:endParaRPr lang="sv-SE" sz="1200" dirty="0">
              <a:solidFill>
                <a:schemeClr val="tx1"/>
              </a:solidFill>
              <a:latin typeface="Segoe UI Light" panose="020B0502040204020203" pitchFamily="34" charset="0"/>
            </a:endParaRPr>
          </a:p>
        </p:txBody>
      </p:sp>
      <p:sp>
        <p:nvSpPr>
          <p:cNvPr id="2" name="TextBox 1"/>
          <p:cNvSpPr txBox="1"/>
          <p:nvPr/>
        </p:nvSpPr>
        <p:spPr>
          <a:xfrm>
            <a:off x="1042466" y="126876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a:t>
            </a:r>
            <a:r>
              <a:rPr lang="sv-SE" sz="1050" dirty="0" smtClean="0">
                <a:solidFill>
                  <a:schemeClr val="accent6">
                    <a:lumMod val="75000"/>
                  </a:schemeClr>
                </a:solidFill>
                <a:latin typeface="Segoe UI Light" panose="020B0502040204020203" pitchFamily="34" charset="0"/>
              </a:rPr>
              <a:t>[P: L561612] </a:t>
            </a:r>
            <a:r>
              <a:rPr lang="sv-SE" sz="1050" dirty="0" smtClean="0">
                <a:solidFill>
                  <a:schemeClr val="accent4">
                    <a:lumMod val="75000"/>
                  </a:schemeClr>
                </a:solidFill>
                <a:latin typeface="Segoe UI Light" panose="020B0502040204020203" pitchFamily="34" charset="0"/>
              </a:rPr>
              <a:t>[STATUS 21]</a:t>
            </a:r>
            <a:endParaRPr lang="sv-SE" sz="1050" dirty="0">
              <a:solidFill>
                <a:schemeClr val="accent4">
                  <a:lumMod val="75000"/>
                </a:schemeClr>
              </a:solidFill>
              <a:latin typeface="Segoe UI Light" panose="020B0502040204020203" pitchFamily="34" charset="0"/>
            </a:endParaRPr>
          </a:p>
        </p:txBody>
      </p:sp>
      <p:sp>
        <p:nvSpPr>
          <p:cNvPr id="33" name="TextBox 32"/>
          <p:cNvSpPr txBox="1"/>
          <p:nvPr/>
        </p:nvSpPr>
        <p:spPr>
          <a:xfrm>
            <a:off x="1040368" y="1485930"/>
            <a:ext cx="7850971"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a:t>
            </a:r>
            <a:endParaRPr lang="sv-SE" sz="1050" dirty="0">
              <a:latin typeface="Segoe UI Light" panose="020B0502040204020203" pitchFamily="34" charset="0"/>
            </a:endParaRPr>
          </a:p>
        </p:txBody>
      </p:sp>
      <p:sp>
        <p:nvSpPr>
          <p:cNvPr id="34" name="TextBox 33"/>
          <p:cNvSpPr txBox="1"/>
          <p:nvPr/>
        </p:nvSpPr>
        <p:spPr>
          <a:xfrm>
            <a:off x="1042467" y="1703904"/>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5" name="TextBox 34"/>
          <p:cNvSpPr txBox="1"/>
          <p:nvPr/>
        </p:nvSpPr>
        <p:spPr>
          <a:xfrm>
            <a:off x="1042467" y="2381779"/>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6" name="TextBox 35"/>
          <p:cNvSpPr txBox="1"/>
          <p:nvPr/>
        </p:nvSpPr>
        <p:spPr>
          <a:xfrm>
            <a:off x="1040369" y="2598949"/>
            <a:ext cx="7994987"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7" name="TextBox 36"/>
          <p:cNvSpPr txBox="1"/>
          <p:nvPr/>
        </p:nvSpPr>
        <p:spPr>
          <a:xfrm>
            <a:off x="1042467" y="2816923"/>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1042467" y="3019812"/>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1040369" y="3236982"/>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1042467" y="345495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17770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177700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24399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24399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265710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0516" y="265710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288265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288265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9521" y="308533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4523" y="308533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Vcn.ds.volvo.net\cli-hm\hm0114\A022595\My Documents\Icons\PNG\16px\021-video-camera.png"/>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5514" y="330250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330250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5514" y="352805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Vcn.ds.volvo.net\cli-hm\hm0114\A022595\My Documents\Icons\PNG\16px\018-music.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516" y="352805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368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7343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5122" name="Picture 2" descr="\\Vcn.ds.volvo.net\cli-hm\hm0114\A022595\My Documents\Icons\PNG\16px\333-sort-amount-asc.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5344"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cn.ds.volvo.net\cli-hm\hm0114\A022595\My Documents\Icons\PNG\16px\334-sort-amount-desc.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03376" y="980435"/>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899592" y="3861048"/>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System crash</a:t>
            </a:r>
            <a:endParaRPr lang="sv-SE" sz="1200" dirty="0">
              <a:solidFill>
                <a:schemeClr val="tx1"/>
              </a:solidFill>
              <a:latin typeface="Segoe UI Light" panose="020B0502040204020203" pitchFamily="34" charset="0"/>
            </a:endParaRPr>
          </a:p>
        </p:txBody>
      </p:sp>
      <p:sp>
        <p:nvSpPr>
          <p:cNvPr id="61" name="Rectangle 60"/>
          <p:cNvSpPr/>
          <p:nvPr/>
        </p:nvSpPr>
        <p:spPr>
          <a:xfrm>
            <a:off x="899592" y="4260671"/>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I-See – No pre-speed</a:t>
            </a:r>
            <a:endParaRPr lang="sv-SE" sz="1200" dirty="0">
              <a:solidFill>
                <a:schemeClr val="tx1"/>
              </a:solidFill>
              <a:latin typeface="Segoe UI Light" panose="020B0502040204020203" pitchFamily="34" charset="0"/>
            </a:endParaRPr>
          </a:p>
        </p:txBody>
      </p:sp>
      <p:pic>
        <p:nvPicPr>
          <p:cNvPr id="205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32px\101-database.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233189"/>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598949"/>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pic>
        <p:nvPicPr>
          <p:cNvPr id="6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55145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77216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5158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87783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08533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330250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3319" y="244730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2664475"/>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899592" y="6321456"/>
            <a:ext cx="5472609" cy="253916"/>
          </a:xfrm>
          <a:prstGeom prst="rect">
            <a:avLst/>
          </a:prstGeom>
          <a:noFill/>
        </p:spPr>
        <p:txBody>
          <a:bodyPr wrap="square" rtlCol="0">
            <a:spAutoFit/>
          </a:bodyPr>
          <a:lstStyle/>
          <a:p>
            <a:r>
              <a:rPr lang="sv-SE" sz="1050" dirty="0" smtClean="0">
                <a:latin typeface="Segoe UI Light" panose="020B0502040204020203" pitchFamily="34" charset="0"/>
              </a:rPr>
              <a:t>     CENTRAL SERVER           LOCAL SERVER          OWN HDD</a:t>
            </a:r>
            <a:endParaRPr lang="sv-SE" sz="1050" dirty="0">
              <a:latin typeface="Segoe UI Light" panose="020B0502040204020203" pitchFamily="34" charset="0"/>
            </a:endParaRPr>
          </a:p>
        </p:txBody>
      </p:sp>
      <p:pic>
        <p:nvPicPr>
          <p:cNvPr id="71"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93" y="63823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3944" y="63823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9695" y="638108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4399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65347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86640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67" y="308076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329869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350367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35182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56535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7782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cn.ds.volvo.net\cli-hm\hm0114\A022595\My Documents\Icons\PNG\16px\076-map.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554759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079-clock.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5792465"/>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46635" y="5248977"/>
            <a:ext cx="2418903" cy="253916"/>
          </a:xfrm>
          <a:prstGeom prst="rect">
            <a:avLst/>
          </a:prstGeom>
          <a:noFill/>
        </p:spPr>
        <p:txBody>
          <a:bodyPr wrap="square" rtlCol="0">
            <a:spAutoFit/>
          </a:bodyPr>
          <a:lstStyle/>
          <a:p>
            <a:r>
              <a:rPr lang="sv-SE" sz="1050" dirty="0" smtClean="0">
                <a:latin typeface="Segoe UI Semibold" panose="020B0702040204020203" pitchFamily="34" charset="0"/>
              </a:rPr>
              <a:t>VIEW SELECTED EVENTS:</a:t>
            </a:r>
            <a:endParaRPr lang="sv-SE" sz="1050" dirty="0">
              <a:latin typeface="Segoe UI Semibold" panose="020B0702040204020203" pitchFamily="34" charset="0"/>
            </a:endParaRPr>
          </a:p>
        </p:txBody>
      </p:sp>
      <p:sp>
        <p:nvSpPr>
          <p:cNvPr id="84" name="TextBox 83"/>
          <p:cNvSpPr txBox="1"/>
          <p:nvPr/>
        </p:nvSpPr>
        <p:spPr>
          <a:xfrm>
            <a:off x="1056185" y="5477577"/>
            <a:ext cx="2418903" cy="253916"/>
          </a:xfrm>
          <a:prstGeom prst="rect">
            <a:avLst/>
          </a:prstGeom>
          <a:noFill/>
        </p:spPr>
        <p:txBody>
          <a:bodyPr wrap="square" rtlCol="0">
            <a:spAutoFit/>
          </a:bodyPr>
          <a:lstStyle/>
          <a:p>
            <a:r>
              <a:rPr lang="sv-SE" sz="1050" dirty="0" smtClean="0">
                <a:latin typeface="Segoe UI Light" panose="020B0502040204020203" pitchFamily="34" charset="0"/>
              </a:rPr>
              <a:t>ON MAP</a:t>
            </a:r>
            <a:endParaRPr lang="sv-SE" sz="1050" dirty="0">
              <a:latin typeface="Segoe UI Light" panose="020B0502040204020203" pitchFamily="34" charset="0"/>
            </a:endParaRPr>
          </a:p>
        </p:txBody>
      </p:sp>
      <p:sp>
        <p:nvSpPr>
          <p:cNvPr id="85" name="TextBox 84"/>
          <p:cNvSpPr txBox="1"/>
          <p:nvPr/>
        </p:nvSpPr>
        <p:spPr>
          <a:xfrm>
            <a:off x="1057748" y="5716589"/>
            <a:ext cx="2418903" cy="253916"/>
          </a:xfrm>
          <a:prstGeom prst="rect">
            <a:avLst/>
          </a:prstGeom>
          <a:noFill/>
        </p:spPr>
        <p:txBody>
          <a:bodyPr wrap="square" rtlCol="0">
            <a:spAutoFit/>
          </a:bodyPr>
          <a:lstStyle/>
          <a:p>
            <a:r>
              <a:rPr lang="sv-SE" sz="1050" dirty="0" smtClean="0">
                <a:latin typeface="Segoe UI Light" panose="020B0502040204020203" pitchFamily="34" charset="0"/>
              </a:rPr>
              <a:t>TIMELINE</a:t>
            </a:r>
            <a:endParaRPr lang="sv-SE" sz="1050" dirty="0">
              <a:latin typeface="Segoe UI Light" panose="020B0502040204020203" pitchFamily="34" charset="0"/>
            </a:endParaRPr>
          </a:p>
        </p:txBody>
      </p:sp>
      <p:sp>
        <p:nvSpPr>
          <p:cNvPr id="4" name="Rectangle 3"/>
          <p:cNvSpPr/>
          <p:nvPr/>
        </p:nvSpPr>
        <p:spPr>
          <a:xfrm>
            <a:off x="899592" y="468154"/>
            <a:ext cx="8136905" cy="6244411"/>
          </a:xfrm>
          <a:prstGeom prst="rect">
            <a:avLst/>
          </a:prstGeom>
          <a:solidFill>
            <a:schemeClr val="bg1">
              <a:lumMod val="85000"/>
              <a:alpha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Oval 9"/>
          <p:cNvSpPr/>
          <p:nvPr/>
        </p:nvSpPr>
        <p:spPr>
          <a:xfrm>
            <a:off x="1564457" y="3019812"/>
            <a:ext cx="656456" cy="787747"/>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14/1</a:t>
            </a:r>
            <a:endParaRPr lang="sv-SE" sz="1000" dirty="0">
              <a:latin typeface="Segoe UI Light" panose="020B0502040204020203" pitchFamily="34" charset="0"/>
            </a:endParaRPr>
          </a:p>
        </p:txBody>
      </p:sp>
      <p:sp>
        <p:nvSpPr>
          <p:cNvPr id="86" name="Oval 85"/>
          <p:cNvSpPr/>
          <p:nvPr/>
        </p:nvSpPr>
        <p:spPr>
          <a:xfrm>
            <a:off x="7443936" y="3019812"/>
            <a:ext cx="656456" cy="787747"/>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latin typeface="Segoe UI Light" panose="020B0502040204020203" pitchFamily="34" charset="0"/>
              </a:rPr>
              <a:t>15/1</a:t>
            </a:r>
            <a:endParaRPr lang="sv-SE" sz="1000" dirty="0">
              <a:latin typeface="Segoe UI Light" panose="020B0502040204020203" pitchFamily="34" charset="0"/>
            </a:endParaRPr>
          </a:p>
        </p:txBody>
      </p:sp>
      <p:cxnSp>
        <p:nvCxnSpPr>
          <p:cNvPr id="13" name="Straight Connector 12"/>
          <p:cNvCxnSpPr>
            <a:stCxn id="10" idx="6"/>
            <a:endCxn id="86" idx="2"/>
          </p:cNvCxnSpPr>
          <p:nvPr/>
        </p:nvCxnSpPr>
        <p:spPr>
          <a:xfrm>
            <a:off x="2220914" y="3413686"/>
            <a:ext cx="522302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627784" y="3275247"/>
            <a:ext cx="230732" cy="276878"/>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88" name="Oval 87"/>
          <p:cNvSpPr/>
          <p:nvPr/>
        </p:nvSpPr>
        <p:spPr>
          <a:xfrm>
            <a:off x="3663404" y="3275247"/>
            <a:ext cx="230732" cy="276878"/>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89" name="Oval 88"/>
          <p:cNvSpPr/>
          <p:nvPr/>
        </p:nvSpPr>
        <p:spPr>
          <a:xfrm>
            <a:off x="4046536" y="3275247"/>
            <a:ext cx="230732" cy="276878"/>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90" name="Oval 89"/>
          <p:cNvSpPr/>
          <p:nvPr/>
        </p:nvSpPr>
        <p:spPr>
          <a:xfrm>
            <a:off x="4635724" y="3266939"/>
            <a:ext cx="230732" cy="276878"/>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sp>
        <p:nvSpPr>
          <p:cNvPr id="91" name="Oval 90"/>
          <p:cNvSpPr/>
          <p:nvPr/>
        </p:nvSpPr>
        <p:spPr>
          <a:xfrm>
            <a:off x="6256834" y="3290561"/>
            <a:ext cx="230732" cy="276878"/>
          </a:xfrm>
          <a:prstGeom prst="ellipse">
            <a:avLst/>
          </a:prstGeom>
          <a:solidFill>
            <a:schemeClr val="tx2">
              <a:lumMod val="75000"/>
            </a:schemeClr>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latin typeface="Segoe UI Light" panose="020B0502040204020203" pitchFamily="34" charset="0"/>
            </a:endParaRPr>
          </a:p>
        </p:txBody>
      </p:sp>
      <p:cxnSp>
        <p:nvCxnSpPr>
          <p:cNvPr id="17" name="Straight Connector 16"/>
          <p:cNvCxnSpPr>
            <a:stCxn id="87" idx="4"/>
          </p:cNvCxnSpPr>
          <p:nvPr/>
        </p:nvCxnSpPr>
        <p:spPr>
          <a:xfrm>
            <a:off x="2743150" y="3552125"/>
            <a:ext cx="0" cy="827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8" idx="0"/>
          </p:cNvCxnSpPr>
          <p:nvPr/>
        </p:nvCxnSpPr>
        <p:spPr>
          <a:xfrm>
            <a:off x="3778770" y="2416070"/>
            <a:ext cx="0" cy="859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p:cNvCxnSpPr>
          <p:nvPr/>
        </p:nvCxnSpPr>
        <p:spPr>
          <a:xfrm>
            <a:off x="4161902" y="3552125"/>
            <a:ext cx="0" cy="86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90" idx="0"/>
          </p:cNvCxnSpPr>
          <p:nvPr/>
        </p:nvCxnSpPr>
        <p:spPr>
          <a:xfrm>
            <a:off x="4751090" y="2353689"/>
            <a:ext cx="0" cy="913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1" idx="4"/>
          </p:cNvCxnSpPr>
          <p:nvPr/>
        </p:nvCxnSpPr>
        <p:spPr>
          <a:xfrm>
            <a:off x="6372200" y="3567439"/>
            <a:ext cx="0" cy="8119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979220" y="4379403"/>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18:23</a:t>
            </a:r>
            <a:endParaRPr lang="sv-SE" sz="800" b="1" dirty="0">
              <a:latin typeface="Segoe UI Light" panose="020B0502040204020203" pitchFamily="34" charset="0"/>
            </a:endParaRPr>
          </a:p>
        </p:txBody>
      </p:sp>
      <p:sp>
        <p:nvSpPr>
          <p:cNvPr id="109" name="TextBox 108"/>
          <p:cNvSpPr txBox="1"/>
          <p:nvPr/>
        </p:nvSpPr>
        <p:spPr>
          <a:xfrm>
            <a:off x="4360963" y="1932491"/>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15:23</a:t>
            </a:r>
            <a:endParaRPr lang="sv-SE" sz="800" b="1" dirty="0">
              <a:latin typeface="Segoe UI Light" panose="020B0502040204020203" pitchFamily="34" charset="0"/>
            </a:endParaRPr>
          </a:p>
        </p:txBody>
      </p:sp>
      <p:sp>
        <p:nvSpPr>
          <p:cNvPr id="110" name="TextBox 109"/>
          <p:cNvSpPr txBox="1"/>
          <p:nvPr/>
        </p:nvSpPr>
        <p:spPr>
          <a:xfrm>
            <a:off x="3768922" y="4389082"/>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14:02</a:t>
            </a:r>
          </a:p>
        </p:txBody>
      </p:sp>
      <p:sp>
        <p:nvSpPr>
          <p:cNvPr id="111" name="TextBox 110"/>
          <p:cNvSpPr txBox="1"/>
          <p:nvPr/>
        </p:nvSpPr>
        <p:spPr>
          <a:xfrm>
            <a:off x="3385790" y="1955043"/>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13:14</a:t>
            </a:r>
          </a:p>
        </p:txBody>
      </p:sp>
      <p:sp>
        <p:nvSpPr>
          <p:cNvPr id="112" name="TextBox 111"/>
          <p:cNvSpPr txBox="1"/>
          <p:nvPr/>
        </p:nvSpPr>
        <p:spPr>
          <a:xfrm>
            <a:off x="2350170" y="4379403"/>
            <a:ext cx="785961" cy="369332"/>
          </a:xfrm>
          <a:prstGeom prst="rect">
            <a:avLst/>
          </a:prstGeom>
          <a:noFill/>
        </p:spPr>
        <p:txBody>
          <a:bodyPr wrap="square" rtlCol="0">
            <a:spAutoFit/>
          </a:bodyPr>
          <a:lstStyle/>
          <a:p>
            <a:pPr algn="ctr"/>
            <a:r>
              <a:rPr lang="sv-SE" sz="800" dirty="0" smtClean="0">
                <a:latin typeface="Segoe UI Light" panose="020B0502040204020203" pitchFamily="34" charset="0"/>
              </a:rPr>
              <a:t>MEA_0415 E1</a:t>
            </a:r>
          </a:p>
          <a:p>
            <a:pPr algn="ctr"/>
            <a:r>
              <a:rPr lang="sv-SE" sz="1000" b="1" dirty="0" smtClean="0">
                <a:latin typeface="Segoe UI Light" panose="020B0502040204020203" pitchFamily="34" charset="0"/>
              </a:rPr>
              <a:t>08:45</a:t>
            </a:r>
          </a:p>
        </p:txBody>
      </p:sp>
      <p:sp>
        <p:nvSpPr>
          <p:cNvPr id="113" name="TextBox 112"/>
          <p:cNvSpPr txBox="1"/>
          <p:nvPr/>
        </p:nvSpPr>
        <p:spPr>
          <a:xfrm>
            <a:off x="1036794" y="813019"/>
            <a:ext cx="4696859" cy="307777"/>
          </a:xfrm>
          <a:prstGeom prst="rect">
            <a:avLst/>
          </a:prstGeom>
          <a:noFill/>
        </p:spPr>
        <p:txBody>
          <a:bodyPr wrap="square" rtlCol="0">
            <a:spAutoFit/>
          </a:bodyPr>
          <a:lstStyle/>
          <a:p>
            <a:r>
              <a:rPr lang="sv-SE" sz="1400" b="1" dirty="0" smtClean="0">
                <a:latin typeface="Segoe UI Light" panose="020B0502040204020203" pitchFamily="34" charset="0"/>
              </a:rPr>
              <a:t>TIMELINE</a:t>
            </a:r>
            <a:r>
              <a:rPr lang="sv-SE" sz="1400" dirty="0" smtClean="0">
                <a:latin typeface="Segoe UI Light" panose="020B0502040204020203" pitchFamily="34" charset="0"/>
              </a:rPr>
              <a:t> SELECTED EVENTS (Launcher Crash)</a:t>
            </a:r>
            <a:endParaRPr lang="sv-SE" b="1" dirty="0" smtClean="0">
              <a:latin typeface="Segoe UI Light" panose="020B0502040204020203" pitchFamily="34" charset="0"/>
            </a:endParaRPr>
          </a:p>
        </p:txBody>
      </p:sp>
      <p:pic>
        <p:nvPicPr>
          <p:cNvPr id="3075" name="Picture 3" descr="\\Vcn.ds.volvo.net\cli-hm\hm0114\A022595\My Documents\Icons\PNG\16px\272-cros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38939" y="661378"/>
            <a:ext cx="152400" cy="18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09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755576" cy="6858000"/>
          </a:xfrm>
          <a:prstGeom prst="rect">
            <a:avLst/>
          </a:prstGeom>
          <a:solidFill>
            <a:schemeClr val="tx1">
              <a:lumMod val="85000"/>
              <a:lumOff val="15000"/>
            </a:schemeClr>
          </a:solidFill>
          <a:ln>
            <a:noFill/>
          </a:ln>
          <a:effectLst>
            <a:innerShdw blurRad="25400" dist="127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endParaRPr lang="sv-SE" sz="1200" dirty="0" smtClean="0">
              <a:latin typeface="Segoe UI Light" panose="020B0502040204020203" pitchFamily="34" charset="0"/>
            </a:endParaRPr>
          </a:p>
          <a:p>
            <a:pPr>
              <a:lnSpc>
                <a:spcPct val="200000"/>
              </a:lnSpc>
            </a:pPr>
            <a:endParaRPr lang="sv-SE" sz="1400" dirty="0">
              <a:latin typeface="Segoe UI Light" panose="020B0502040204020203" pitchFamily="34" charset="0"/>
            </a:endParaRPr>
          </a:p>
        </p:txBody>
      </p:sp>
      <p:sp>
        <p:nvSpPr>
          <p:cNvPr id="3" name="Rectangle 2"/>
          <p:cNvSpPr/>
          <p:nvPr/>
        </p:nvSpPr>
        <p:spPr>
          <a:xfrm>
            <a:off x="0" y="0"/>
            <a:ext cx="9144000" cy="318254"/>
          </a:xfrm>
          <a:prstGeom prst="rect">
            <a:avLst/>
          </a:prstGeom>
          <a:solidFill>
            <a:schemeClr val="tx1">
              <a:lumMod val="85000"/>
              <a:lumOff val="15000"/>
            </a:schemeClr>
          </a:solidFill>
          <a:ln>
            <a:noFill/>
          </a:ln>
          <a:effectLst>
            <a:outerShdw blurRad="127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dirty="0" smtClean="0">
                <a:latin typeface="Segoe UI Light" panose="020B0502040204020203" pitchFamily="34" charset="0"/>
              </a:rPr>
              <a:t>    </a:t>
            </a:r>
            <a:r>
              <a:rPr lang="sv-SE" sz="1600" dirty="0" smtClean="0">
                <a:latin typeface="Segoe UI Semibold" panose="020B0702040204020203" pitchFamily="34" charset="0"/>
              </a:rPr>
              <a:t>DATA</a:t>
            </a:r>
            <a:r>
              <a:rPr lang="sv-SE" sz="1600" dirty="0" smtClean="0">
                <a:latin typeface="Segoe UI Light" panose="020B0502040204020203" pitchFamily="34" charset="0"/>
              </a:rPr>
              <a:t> REFINER					                           </a:t>
            </a:r>
            <a:r>
              <a:rPr lang="sv-SE" sz="1200" dirty="0" smtClean="0">
                <a:latin typeface="Segoe UI Light" panose="020B0502040204020203" pitchFamily="34" charset="0"/>
              </a:rPr>
              <a:t>Test leader</a:t>
            </a:r>
            <a:r>
              <a:rPr lang="sv-SE" sz="1600" dirty="0" smtClean="0">
                <a:latin typeface="Segoe UI Light" panose="020B0502040204020203" pitchFamily="34" charset="0"/>
              </a:rPr>
              <a:t>        </a:t>
            </a:r>
            <a:r>
              <a:rPr lang="sv-SE" sz="1200" dirty="0" smtClean="0">
                <a:latin typeface="Segoe UI Light" panose="020B0502040204020203" pitchFamily="34" charset="0"/>
              </a:rPr>
              <a:t>Johan J</a:t>
            </a:r>
            <a:endParaRPr lang="sv-SE" sz="1200" dirty="0">
              <a:latin typeface="Segoe UI Light" panose="020B0502040204020203" pitchFamily="34" charset="0"/>
            </a:endParaRPr>
          </a:p>
        </p:txBody>
      </p:sp>
      <p:pic>
        <p:nvPicPr>
          <p:cNvPr id="5" name="Picture 3" descr="\\Vcn.ds.volvo.net\cli-hm\hm0114\A022595\My Documents\Icons\PNG\16px\101-databas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120"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cn.ds.volvo.net\cli-hm\hm0114\A022595\My Documents\Icons\PNG\16px\114-user.png"/>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6376" y="676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Vcn.ds.volvo.net\cli-hm\hm0114\A022595\My Documents\Icons\PNG\16px\142-key.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6256" y="59026"/>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2166327"/>
            <a:ext cx="755571" cy="6578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latin typeface="Segoe UI Light" panose="020B0502040204020203" pitchFamily="34" charset="0"/>
              </a:rPr>
              <a:t>     </a:t>
            </a:r>
            <a:endParaRPr lang="sv-SE" dirty="0">
              <a:latin typeface="Segoe UI Light" panose="020B0502040204020203" pitchFamily="34" charset="0"/>
            </a:endParaRPr>
          </a:p>
        </p:txBody>
      </p:sp>
      <p:pic>
        <p:nvPicPr>
          <p:cNvPr id="11" name="Picture 2" descr="\\Vcn.ds.volvo.net\cli-hm\hm0114\A022595\My Documents\Icons\PNG\32px\001-home.png"/>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01298"/>
            <a:ext cx="30480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Vcn.ds.volvo.net\cli-hm\hm0114\A022595\My Documents\Icons\PNG\32px\149-cog.png"/>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5238890"/>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867427"/>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OVERVIEW</a:t>
            </a:r>
            <a:endParaRPr lang="sv-SE" sz="900" dirty="0">
              <a:solidFill>
                <a:schemeClr val="accent5"/>
              </a:solidFill>
              <a:latin typeface="Segoe UI Light" panose="020B0502040204020203" pitchFamily="34" charset="0"/>
            </a:endParaRPr>
          </a:p>
        </p:txBody>
      </p:sp>
      <p:sp>
        <p:nvSpPr>
          <p:cNvPr id="20" name="TextBox 19"/>
          <p:cNvSpPr txBox="1"/>
          <p:nvPr/>
        </p:nvSpPr>
        <p:spPr>
          <a:xfrm>
            <a:off x="-4" y="56184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SETTINGS</a:t>
            </a:r>
            <a:endParaRPr lang="sv-SE" sz="900" dirty="0">
              <a:solidFill>
                <a:schemeClr val="accent5"/>
              </a:solidFill>
              <a:latin typeface="Segoe UI Light" panose="020B0502040204020203" pitchFamily="34" charset="0"/>
            </a:endParaRPr>
          </a:p>
        </p:txBody>
      </p:sp>
      <p:pic>
        <p:nvPicPr>
          <p:cNvPr id="21" name="Picture 7" descr="\\Vcn.ds.volvo.net\cli-hm\hm0114\A022595\My Documents\Icons\PNG\32px\269-info.png"/>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5987292"/>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 y="6353052"/>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HELP &amp; INFO</a:t>
            </a:r>
            <a:endParaRPr lang="sv-SE" sz="900" dirty="0">
              <a:solidFill>
                <a:schemeClr val="accent5"/>
              </a:solidFill>
              <a:latin typeface="Segoe UI Light" panose="020B0502040204020203" pitchFamily="34" charset="0"/>
            </a:endParaRPr>
          </a:p>
        </p:txBody>
      </p:sp>
      <p:cxnSp>
        <p:nvCxnSpPr>
          <p:cNvPr id="25" name="Straight Connector 24"/>
          <p:cNvCxnSpPr/>
          <p:nvPr/>
        </p:nvCxnSpPr>
        <p:spPr>
          <a:xfrm>
            <a:off x="47372" y="5070782"/>
            <a:ext cx="656449" cy="0"/>
          </a:xfrm>
          <a:prstGeom prst="line">
            <a:avLst/>
          </a:prstGeom>
          <a:ln>
            <a:solidFill>
              <a:schemeClr val="tx1">
                <a:lumMod val="65000"/>
                <a:lumOff val="35000"/>
              </a:schemeClr>
            </a:solidFill>
          </a:ln>
          <a:effectLst>
            <a:outerShdw dist="127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9592" y="468154"/>
            <a:ext cx="8136905" cy="624441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400" dirty="0" smtClean="0">
                <a:solidFill>
                  <a:schemeClr val="tx1"/>
                </a:solidFill>
                <a:latin typeface="Segoe UI Light" panose="020B0502040204020203" pitchFamily="34" charset="0"/>
              </a:rPr>
              <a:t>     </a:t>
            </a:r>
            <a:r>
              <a:rPr lang="sv-SE" sz="1400" b="1" dirty="0" smtClean="0">
                <a:solidFill>
                  <a:schemeClr val="tx1"/>
                </a:solidFill>
                <a:latin typeface="Segoe UI Light" panose="020B0502040204020203" pitchFamily="34" charset="0"/>
              </a:rPr>
              <a:t>TEST:</a:t>
            </a:r>
            <a:r>
              <a:rPr lang="sv-SE" sz="1400" dirty="0" smtClean="0">
                <a:solidFill>
                  <a:schemeClr val="tx1"/>
                </a:solidFill>
                <a:latin typeface="Segoe UI Light" panose="020B0502040204020203" pitchFamily="34" charset="0"/>
              </a:rPr>
              <a:t> FH-1407 SEM w1607</a:t>
            </a:r>
            <a:endParaRPr lang="sv-SE" sz="1400" dirty="0">
              <a:solidFill>
                <a:schemeClr val="tx1"/>
              </a:solidFill>
              <a:latin typeface="Segoe UI Light" panose="020B0502040204020203" pitchFamily="34" charset="0"/>
            </a:endParaRPr>
          </a:p>
        </p:txBody>
      </p:sp>
      <p:pic>
        <p:nvPicPr>
          <p:cNvPr id="4098" name="Picture 2" descr="\\Vcn.ds.volvo.net\cli-hm\hm0114\A022595\My Documents\Icons\PNG\16px\095-box-ad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24" y="569938"/>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99592" y="953143"/>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Radio</a:t>
            </a:r>
            <a:endParaRPr lang="sv-SE" sz="1200" dirty="0">
              <a:solidFill>
                <a:schemeClr val="tx1"/>
              </a:solidFill>
              <a:latin typeface="Segoe UI Light" panose="020B0502040204020203" pitchFamily="34" charset="0"/>
            </a:endParaRPr>
          </a:p>
        </p:txBody>
      </p:sp>
      <p:sp>
        <p:nvSpPr>
          <p:cNvPr id="31" name="Rectangle 30"/>
          <p:cNvSpPr/>
          <p:nvPr/>
        </p:nvSpPr>
        <p:spPr>
          <a:xfrm>
            <a:off x="899592" y="2132856"/>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Launcher Crash</a:t>
            </a:r>
            <a:endParaRPr lang="sv-SE" sz="1200" dirty="0">
              <a:solidFill>
                <a:schemeClr val="tx1"/>
              </a:solidFill>
              <a:latin typeface="Segoe UI Light" panose="020B0502040204020203" pitchFamily="34" charset="0"/>
            </a:endParaRPr>
          </a:p>
        </p:txBody>
      </p:sp>
      <p:sp>
        <p:nvSpPr>
          <p:cNvPr id="2" name="TextBox 1"/>
          <p:cNvSpPr txBox="1"/>
          <p:nvPr/>
        </p:nvSpPr>
        <p:spPr>
          <a:xfrm>
            <a:off x="1042466" y="1268760"/>
            <a:ext cx="799288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4                           </a:t>
            </a:r>
            <a:r>
              <a:rPr lang="sv-SE" sz="1050" dirty="0" smtClean="0">
                <a:solidFill>
                  <a:schemeClr val="accent6">
                    <a:lumMod val="75000"/>
                  </a:schemeClr>
                </a:solidFill>
                <a:latin typeface="Segoe UI Light" panose="020B0502040204020203" pitchFamily="34" charset="0"/>
              </a:rPr>
              <a:t>[P: L561612] </a:t>
            </a:r>
            <a:r>
              <a:rPr lang="sv-SE" sz="1050" dirty="0" smtClean="0">
                <a:solidFill>
                  <a:schemeClr val="accent4">
                    <a:lumMod val="75000"/>
                  </a:schemeClr>
                </a:solidFill>
                <a:latin typeface="Segoe UI Light" panose="020B0502040204020203" pitchFamily="34" charset="0"/>
              </a:rPr>
              <a:t>[STATUS 21]</a:t>
            </a:r>
            <a:endParaRPr lang="sv-SE" sz="1050" dirty="0">
              <a:solidFill>
                <a:schemeClr val="accent4">
                  <a:lumMod val="75000"/>
                </a:schemeClr>
              </a:solidFill>
              <a:latin typeface="Segoe UI Light" panose="020B0502040204020203" pitchFamily="34" charset="0"/>
            </a:endParaRPr>
          </a:p>
        </p:txBody>
      </p:sp>
      <p:sp>
        <p:nvSpPr>
          <p:cNvPr id="33" name="TextBox 32"/>
          <p:cNvSpPr txBox="1"/>
          <p:nvPr/>
        </p:nvSpPr>
        <p:spPr>
          <a:xfrm>
            <a:off x="1040368" y="1485930"/>
            <a:ext cx="7850971"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4</a:t>
            </a:r>
            <a:endParaRPr lang="sv-SE" sz="1050" dirty="0">
              <a:latin typeface="Segoe UI Light" panose="020B0502040204020203" pitchFamily="34" charset="0"/>
            </a:endParaRPr>
          </a:p>
        </p:txBody>
      </p:sp>
      <p:sp>
        <p:nvSpPr>
          <p:cNvPr id="34" name="TextBox 33"/>
          <p:cNvSpPr txBox="1"/>
          <p:nvPr/>
        </p:nvSpPr>
        <p:spPr>
          <a:xfrm>
            <a:off x="1042467" y="1703904"/>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5" name="TextBox 34"/>
          <p:cNvSpPr txBox="1"/>
          <p:nvPr/>
        </p:nvSpPr>
        <p:spPr>
          <a:xfrm>
            <a:off x="1042467" y="2381779"/>
            <a:ext cx="8136905"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01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23:15:35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6" name="TextBox 35"/>
          <p:cNvSpPr txBox="1"/>
          <p:nvPr/>
        </p:nvSpPr>
        <p:spPr>
          <a:xfrm>
            <a:off x="1040369" y="2598949"/>
            <a:ext cx="7994987"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MEA_0415 / 02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    1                           </a:t>
            </a:r>
            <a:r>
              <a:rPr lang="sv-SE" sz="1050" dirty="0" smtClean="0">
                <a:solidFill>
                  <a:schemeClr val="accent6">
                    <a:lumMod val="75000"/>
                  </a:schemeClr>
                </a:solidFill>
                <a:latin typeface="Segoe UI Light" panose="020B0502040204020203" pitchFamily="34" charset="0"/>
              </a:rPr>
              <a:t>[P: L234556] </a:t>
            </a:r>
            <a:r>
              <a:rPr lang="sv-SE" sz="1050" dirty="0">
                <a:solidFill>
                  <a:schemeClr val="accent4">
                    <a:lumMod val="75000"/>
                  </a:schemeClr>
                </a:solidFill>
                <a:latin typeface="Segoe UI Light" panose="020B0502040204020203" pitchFamily="34" charset="0"/>
              </a:rPr>
              <a:t>[STATUS 21]</a:t>
            </a:r>
            <a:endParaRPr lang="sv-SE" sz="1050" dirty="0">
              <a:latin typeface="Segoe UI Light" panose="020B0502040204020203" pitchFamily="34" charset="0"/>
            </a:endParaRPr>
          </a:p>
        </p:txBody>
      </p:sp>
      <p:sp>
        <p:nvSpPr>
          <p:cNvPr id="37" name="TextBox 36"/>
          <p:cNvSpPr txBox="1"/>
          <p:nvPr/>
        </p:nvSpPr>
        <p:spPr>
          <a:xfrm>
            <a:off x="1042467" y="2816923"/>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01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23:30:40</a:t>
            </a:r>
            <a:endParaRPr lang="sv-SE" sz="1050" dirty="0">
              <a:latin typeface="Segoe UI Light" panose="020B0502040204020203" pitchFamily="34" charset="0"/>
            </a:endParaRPr>
          </a:p>
        </p:txBody>
      </p:sp>
      <p:sp>
        <p:nvSpPr>
          <p:cNvPr id="38" name="TextBox 37"/>
          <p:cNvSpPr txBox="1"/>
          <p:nvPr/>
        </p:nvSpPr>
        <p:spPr>
          <a:xfrm>
            <a:off x="1042467" y="3019812"/>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02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14:15:05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14:15:35</a:t>
            </a:r>
            <a:endParaRPr lang="sv-SE" sz="1050" dirty="0">
              <a:latin typeface="Segoe UI Light" panose="020B0502040204020203" pitchFamily="34" charset="0"/>
            </a:endParaRPr>
          </a:p>
        </p:txBody>
      </p:sp>
      <p:sp>
        <p:nvSpPr>
          <p:cNvPr id="39" name="TextBox 38"/>
          <p:cNvSpPr txBox="1"/>
          <p:nvPr/>
        </p:nvSpPr>
        <p:spPr>
          <a:xfrm>
            <a:off x="1040369" y="3236982"/>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MEA_0416 / 03    </a:t>
            </a:r>
            <a:r>
              <a:rPr lang="sv-SE" sz="1050" dirty="0" smtClean="0">
                <a:solidFill>
                  <a:schemeClr val="tx1">
                    <a:lumMod val="65000"/>
                    <a:lumOff val="35000"/>
                  </a:schemeClr>
                </a:solidFill>
                <a:latin typeface="Segoe UI Light" panose="020B0502040204020203" pitchFamily="34" charset="0"/>
              </a:rPr>
              <a:t>2016-01-15</a:t>
            </a:r>
            <a:r>
              <a:rPr lang="sv-SE" sz="1050" dirty="0" smtClean="0">
                <a:latin typeface="Segoe UI Light" panose="020B0502040204020203" pitchFamily="34" charset="0"/>
              </a:rPr>
              <a:t> 23:16:15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23:16:45</a:t>
            </a:r>
            <a:endParaRPr lang="sv-SE" sz="1050" dirty="0">
              <a:latin typeface="Segoe UI Light" panose="020B0502040204020203" pitchFamily="34" charset="0"/>
            </a:endParaRPr>
          </a:p>
        </p:txBody>
      </p:sp>
      <p:sp>
        <p:nvSpPr>
          <p:cNvPr id="40" name="TextBox 39"/>
          <p:cNvSpPr txBox="1"/>
          <p:nvPr/>
        </p:nvSpPr>
        <p:spPr>
          <a:xfrm>
            <a:off x="1042467" y="3454956"/>
            <a:ext cx="5472609" cy="253916"/>
          </a:xfrm>
          <a:prstGeom prst="rect">
            <a:avLst/>
          </a:prstGeom>
          <a:noFill/>
        </p:spPr>
        <p:txBody>
          <a:bodyPr wrap="square" rtlCol="0">
            <a:spAutoFit/>
          </a:bodyPr>
          <a:lstStyle/>
          <a:p>
            <a:r>
              <a:rPr lang="sv-SE" sz="1050" dirty="0" smtClean="0">
                <a:solidFill>
                  <a:schemeClr val="accent1">
                    <a:lumMod val="75000"/>
                  </a:schemeClr>
                </a:solidFill>
                <a:latin typeface="Segoe UI Light" panose="020B0502040204020203" pitchFamily="34" charset="0"/>
              </a:rPr>
              <a:t>MEA_1416 / 01    </a:t>
            </a:r>
            <a:r>
              <a:rPr lang="sv-SE" sz="1050" dirty="0" smtClean="0">
                <a:solidFill>
                  <a:schemeClr val="tx1">
                    <a:lumMod val="65000"/>
                    <a:lumOff val="35000"/>
                  </a:schemeClr>
                </a:solidFill>
                <a:latin typeface="Segoe UI Light" panose="020B0502040204020203" pitchFamily="34" charset="0"/>
              </a:rPr>
              <a:t>2016-02-01</a:t>
            </a:r>
            <a:r>
              <a:rPr lang="sv-SE" sz="1050" dirty="0" smtClean="0">
                <a:latin typeface="Segoe UI Light" panose="020B0502040204020203" pitchFamily="34" charset="0"/>
              </a:rPr>
              <a:t> 15:30:10 – </a:t>
            </a:r>
            <a:r>
              <a:rPr lang="sv-SE" sz="1050" dirty="0" smtClean="0">
                <a:solidFill>
                  <a:schemeClr val="tx1">
                    <a:lumMod val="65000"/>
                    <a:lumOff val="35000"/>
                  </a:schemeClr>
                </a:solidFill>
                <a:latin typeface="Segoe UI Light" panose="020B0502040204020203" pitchFamily="34" charset="0"/>
              </a:rPr>
              <a:t>2016-01-14</a:t>
            </a:r>
            <a:r>
              <a:rPr lang="sv-SE" sz="1050" dirty="0" smtClean="0">
                <a:latin typeface="Segoe UI Light" panose="020B0502040204020203" pitchFamily="34" charset="0"/>
              </a:rPr>
              <a:t> 15:30:40    2</a:t>
            </a:r>
            <a:endParaRPr lang="sv-SE" sz="1050" dirty="0">
              <a:latin typeface="Segoe UI Light" panose="020B0502040204020203" pitchFamily="34" charset="0"/>
            </a:endParaRPr>
          </a:p>
        </p:txBody>
      </p:sp>
      <p:pic>
        <p:nvPicPr>
          <p:cNvPr id="4099" name="Picture 3" descr="\\Vcn.ds.volvo.net\cli-hm\hm0114\A022595\My Documents\Icons\PNG\16px\021-video-camer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9521"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cn.ds.volvo.net\cli-hm\hm0114\A022595\My Documents\Icons\PNG\16px\018-music.png"/>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4523"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Vcn.ds.volvo.net\cli-hm\hm0114\A022595\My Documents\Icons\PNG\32px\008-quill.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752" y="1368576"/>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0" y="1734336"/>
            <a:ext cx="755575" cy="215444"/>
          </a:xfrm>
          <a:prstGeom prst="rect">
            <a:avLst/>
          </a:prstGeom>
          <a:noFill/>
        </p:spPr>
        <p:txBody>
          <a:bodyPr wrap="square" rtlCol="0">
            <a:spAutoFit/>
          </a:bodyPr>
          <a:lstStyle/>
          <a:p>
            <a:pPr algn="ctr"/>
            <a:r>
              <a:rPr lang="sv-SE" sz="800" dirty="0" smtClean="0">
                <a:solidFill>
                  <a:schemeClr val="accent5"/>
                </a:solidFill>
                <a:latin typeface="Segoe UI Light" panose="020B0502040204020203" pitchFamily="34" charset="0"/>
              </a:rPr>
              <a:t>VIEW</a:t>
            </a:r>
            <a:endParaRPr lang="sv-SE" sz="900" dirty="0">
              <a:solidFill>
                <a:schemeClr val="accent5"/>
              </a:solidFill>
              <a:latin typeface="Segoe UI Light" panose="020B0502040204020203" pitchFamily="34" charset="0"/>
            </a:endParaRPr>
          </a:p>
        </p:txBody>
      </p:sp>
      <p:pic>
        <p:nvPicPr>
          <p:cNvPr id="5122" name="Picture 2" descr="\\Vcn.ds.volvo.net\cli-hm\hm0114\A022595\My Documents\Icons\PNG\16px\333-sort-amount-asc.png"/>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5344" y="98043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Vcn.ds.volvo.net\cli-hm\hm0114\A022595\My Documents\Icons\PNG\16px\334-sort-amount-desc.png"/>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03376" y="980435"/>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899592" y="3861048"/>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System crash</a:t>
            </a:r>
            <a:endParaRPr lang="sv-SE" sz="1200" dirty="0">
              <a:solidFill>
                <a:schemeClr val="tx1"/>
              </a:solidFill>
              <a:latin typeface="Segoe UI Light" panose="020B0502040204020203" pitchFamily="34" charset="0"/>
            </a:endParaRPr>
          </a:p>
        </p:txBody>
      </p:sp>
      <p:sp>
        <p:nvSpPr>
          <p:cNvPr id="61" name="Rectangle 60"/>
          <p:cNvSpPr/>
          <p:nvPr/>
        </p:nvSpPr>
        <p:spPr>
          <a:xfrm>
            <a:off x="899592" y="4260671"/>
            <a:ext cx="8136905" cy="237463"/>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100" dirty="0" smtClean="0">
                <a:solidFill>
                  <a:schemeClr val="tx1"/>
                </a:solidFill>
                <a:latin typeface="Segoe UI Light" panose="020B0502040204020203" pitchFamily="34" charset="0"/>
              </a:rPr>
              <a:t>I-See – No pre-speed</a:t>
            </a:r>
            <a:endParaRPr lang="sv-SE" sz="1200" dirty="0">
              <a:solidFill>
                <a:schemeClr val="tx1"/>
              </a:solidFill>
              <a:latin typeface="Segoe UI Light" panose="020B0502040204020203" pitchFamily="34" charset="0"/>
            </a:endParaRPr>
          </a:p>
        </p:txBody>
      </p:sp>
      <p:pic>
        <p:nvPicPr>
          <p:cNvPr id="2050"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2947" y="133428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Vcn.ds.volvo.net\cli-hm\hm0114\A022595\My Documents\Icons\PNG\32px\101-database.png"/>
          <p:cNvPicPr>
            <a:picLocks noChangeAspect="1" noChangeArrowheads="1"/>
          </p:cNvPicPr>
          <p:nvPr/>
        </p:nvPicPr>
        <p:blipFill>
          <a:blip r:embed="rId1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388" y="2233189"/>
            <a:ext cx="304800" cy="36576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0" y="2598949"/>
            <a:ext cx="755575" cy="215444"/>
          </a:xfrm>
          <a:prstGeom prst="rect">
            <a:avLst/>
          </a:prstGeom>
          <a:noFill/>
        </p:spPr>
        <p:txBody>
          <a:bodyPr wrap="square" rtlCol="0">
            <a:spAutoFit/>
          </a:bodyPr>
          <a:lstStyle/>
          <a:p>
            <a:pPr algn="ctr"/>
            <a:r>
              <a:rPr lang="sv-SE" sz="800" dirty="0" smtClean="0">
                <a:solidFill>
                  <a:schemeClr val="bg1"/>
                </a:solidFill>
                <a:latin typeface="Segoe UI Light" panose="020B0502040204020203" pitchFamily="34" charset="0"/>
              </a:rPr>
              <a:t>LOGS</a:t>
            </a:r>
            <a:endParaRPr lang="sv-SE" sz="900" dirty="0">
              <a:solidFill>
                <a:schemeClr val="bg1"/>
              </a:solidFill>
              <a:latin typeface="Segoe UI Light" panose="020B0502040204020203" pitchFamily="34" charset="0"/>
            </a:endParaRPr>
          </a:p>
        </p:txBody>
      </p:sp>
      <p:sp>
        <p:nvSpPr>
          <p:cNvPr id="72" name="TextBox 71"/>
          <p:cNvSpPr txBox="1"/>
          <p:nvPr/>
        </p:nvSpPr>
        <p:spPr>
          <a:xfrm>
            <a:off x="899592" y="6321456"/>
            <a:ext cx="5472609" cy="253916"/>
          </a:xfrm>
          <a:prstGeom prst="rect">
            <a:avLst/>
          </a:prstGeom>
          <a:noFill/>
        </p:spPr>
        <p:txBody>
          <a:bodyPr wrap="square" rtlCol="0">
            <a:spAutoFit/>
          </a:bodyPr>
          <a:lstStyle/>
          <a:p>
            <a:r>
              <a:rPr lang="sv-SE" sz="1050" dirty="0" smtClean="0">
                <a:latin typeface="Segoe UI Light" panose="020B0502040204020203" pitchFamily="34" charset="0"/>
              </a:rPr>
              <a:t>     CENTRAL SERVER           LOCAL SERVER          OWN HDD</a:t>
            </a:r>
            <a:endParaRPr lang="sv-SE" sz="1050" dirty="0">
              <a:latin typeface="Segoe UI Light" panose="020B0502040204020203" pitchFamily="34" charset="0"/>
            </a:endParaRPr>
          </a:p>
        </p:txBody>
      </p:sp>
      <p:pic>
        <p:nvPicPr>
          <p:cNvPr id="71" name="Picture 2" descr="\\Vcn.ds.volvo.net\cli-hm\hm0114\A022595\My Documents\Icons\PNG\16px\101-database.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93" y="63823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Vcn.ds.volvo.net\cli-hm\hm0114\A022595\My Documents\Icons\PNG\16px\101-database.png"/>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3944" y="638236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Vcn.ds.volvo.net\cli-hm\hm0114\A022595\My Documents\Icons\PNG\16px\101-database.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9695" y="638108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439936"/>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653474"/>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286640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6767" y="308076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3298692"/>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768" y="350367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351820"/>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56535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Vcn.ds.volvo.net\cli-hm\hm0114\A022595\My Documents\Icons\PNG\16px\340-checkbox-unchecked.png"/>
          <p:cNvPicPr>
            <a:picLocks noChangeAspect="1" noChangeArrowheads="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024" y="1778287"/>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cn.ds.volvo.net\cli-hm\hm0114\A022595\My Documents\Icons\PNG\16px\076-map.png"/>
          <p:cNvPicPr>
            <a:picLocks noChangeAspect="1" noChangeArrowheads="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5547593"/>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cn.ds.volvo.net\cli-hm\hm0114\A022595\My Documents\Icons\PNG\16px\079-clock.png"/>
          <p:cNvPicPr>
            <a:picLocks noChangeAspect="1" noChangeArrowheads="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4168" y="5792465"/>
            <a:ext cx="152400" cy="1828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46635" y="5248977"/>
            <a:ext cx="2418903" cy="253916"/>
          </a:xfrm>
          <a:prstGeom prst="rect">
            <a:avLst/>
          </a:prstGeom>
          <a:noFill/>
        </p:spPr>
        <p:txBody>
          <a:bodyPr wrap="square" rtlCol="0">
            <a:spAutoFit/>
          </a:bodyPr>
          <a:lstStyle/>
          <a:p>
            <a:r>
              <a:rPr lang="sv-SE" sz="1050" dirty="0" smtClean="0">
                <a:latin typeface="Segoe UI Semibold" panose="020B0702040204020203" pitchFamily="34" charset="0"/>
              </a:rPr>
              <a:t>VIEW SELECTED EVENTS:</a:t>
            </a:r>
            <a:endParaRPr lang="sv-SE" sz="1050" dirty="0">
              <a:latin typeface="Segoe UI Semibold" panose="020B0702040204020203" pitchFamily="34" charset="0"/>
            </a:endParaRPr>
          </a:p>
        </p:txBody>
      </p:sp>
      <p:sp>
        <p:nvSpPr>
          <p:cNvPr id="84" name="TextBox 83"/>
          <p:cNvSpPr txBox="1"/>
          <p:nvPr/>
        </p:nvSpPr>
        <p:spPr>
          <a:xfrm>
            <a:off x="1056185" y="5477577"/>
            <a:ext cx="2418903" cy="253916"/>
          </a:xfrm>
          <a:prstGeom prst="rect">
            <a:avLst/>
          </a:prstGeom>
          <a:noFill/>
        </p:spPr>
        <p:txBody>
          <a:bodyPr wrap="square" rtlCol="0">
            <a:spAutoFit/>
          </a:bodyPr>
          <a:lstStyle/>
          <a:p>
            <a:r>
              <a:rPr lang="sv-SE" sz="1050" dirty="0" smtClean="0">
                <a:latin typeface="Segoe UI Light" panose="020B0502040204020203" pitchFamily="34" charset="0"/>
              </a:rPr>
              <a:t>ON MAP</a:t>
            </a:r>
            <a:endParaRPr lang="sv-SE" sz="1050" dirty="0">
              <a:latin typeface="Segoe UI Light" panose="020B0502040204020203" pitchFamily="34" charset="0"/>
            </a:endParaRPr>
          </a:p>
        </p:txBody>
      </p:sp>
      <p:sp>
        <p:nvSpPr>
          <p:cNvPr id="85" name="TextBox 84"/>
          <p:cNvSpPr txBox="1"/>
          <p:nvPr/>
        </p:nvSpPr>
        <p:spPr>
          <a:xfrm>
            <a:off x="1057748" y="5716589"/>
            <a:ext cx="2418903" cy="253916"/>
          </a:xfrm>
          <a:prstGeom prst="rect">
            <a:avLst/>
          </a:prstGeom>
          <a:noFill/>
        </p:spPr>
        <p:txBody>
          <a:bodyPr wrap="square" rtlCol="0">
            <a:spAutoFit/>
          </a:bodyPr>
          <a:lstStyle/>
          <a:p>
            <a:r>
              <a:rPr lang="sv-SE" sz="1050" dirty="0" smtClean="0">
                <a:latin typeface="Segoe UI Light" panose="020B0502040204020203" pitchFamily="34" charset="0"/>
              </a:rPr>
              <a:t>TIMELINE</a:t>
            </a:r>
            <a:endParaRPr lang="sv-SE" sz="1050" dirty="0">
              <a:latin typeface="Segoe UI Light" panose="020B0502040204020203" pitchFamily="34" charset="0"/>
            </a:endParaRPr>
          </a:p>
        </p:txBody>
      </p:sp>
      <p:sp>
        <p:nvSpPr>
          <p:cNvPr id="4" name="Rectangle 3"/>
          <p:cNvSpPr/>
          <p:nvPr/>
        </p:nvSpPr>
        <p:spPr>
          <a:xfrm>
            <a:off x="899592" y="468154"/>
            <a:ext cx="8136905" cy="6244411"/>
          </a:xfrm>
          <a:prstGeom prst="rect">
            <a:avLst/>
          </a:prstGeom>
          <a:solidFill>
            <a:schemeClr val="bg1">
              <a:lumMod val="85000"/>
              <a:alpha val="9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3" name="TextBox 112"/>
          <p:cNvSpPr txBox="1"/>
          <p:nvPr/>
        </p:nvSpPr>
        <p:spPr>
          <a:xfrm>
            <a:off x="1043608" y="750303"/>
            <a:ext cx="4696859" cy="307777"/>
          </a:xfrm>
          <a:prstGeom prst="rect">
            <a:avLst/>
          </a:prstGeom>
          <a:noFill/>
        </p:spPr>
        <p:txBody>
          <a:bodyPr wrap="square" rtlCol="0">
            <a:spAutoFit/>
          </a:bodyPr>
          <a:lstStyle/>
          <a:p>
            <a:r>
              <a:rPr lang="sv-SE" sz="1400" b="1" dirty="0" smtClean="0">
                <a:latin typeface="Segoe UI Light" panose="020B0502040204020203" pitchFamily="34" charset="0"/>
              </a:rPr>
              <a:t>MAP</a:t>
            </a:r>
            <a:r>
              <a:rPr lang="sv-SE" sz="1400" dirty="0" smtClean="0">
                <a:latin typeface="Segoe UI Light" panose="020B0502040204020203" pitchFamily="34" charset="0"/>
              </a:rPr>
              <a:t> SELECTED EVENTS (Bad radio reception)</a:t>
            </a:r>
            <a:endParaRPr lang="sv-SE" b="1" dirty="0" smtClean="0">
              <a:latin typeface="Segoe UI Light" panose="020B0502040204020203" pitchFamily="34" charset="0"/>
            </a:endParaRPr>
          </a:p>
        </p:txBody>
      </p:sp>
      <p:pic>
        <p:nvPicPr>
          <p:cNvPr id="3075" name="Picture 3" descr="\\Vcn.ds.volvo.net\cli-hm\hm0114\A022595\My Documents\Icons\PNG\16px\272-cross.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38939" y="661378"/>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rotWithShape="1">
          <a:blip r:embed="rId19">
            <a:extLst>
              <a:ext uri="{28A0092B-C50C-407E-A947-70E740481C1C}">
                <a14:useLocalDpi xmlns:a14="http://schemas.microsoft.com/office/drawing/2010/main" val="0"/>
              </a:ext>
            </a:extLst>
          </a:blip>
          <a:srcRect l="19125" t="24175" r="13391" b="20896"/>
          <a:stretch/>
        </p:blipFill>
        <p:spPr bwMode="auto">
          <a:xfrm>
            <a:off x="1139280" y="1193448"/>
            <a:ext cx="7681192" cy="5173478"/>
          </a:xfrm>
          <a:prstGeom prst="rect">
            <a:avLst/>
          </a:prstGeom>
          <a:noFill/>
          <a:ln w="19050">
            <a:solidFill>
              <a:schemeClr val="tx1"/>
            </a:solidFill>
          </a:ln>
          <a:effectLst>
            <a:innerShdw blurRad="63500" dist="50800" dir="13500000">
              <a:prstClr val="black">
                <a:alpha val="50000"/>
              </a:prstClr>
            </a:innerShdw>
          </a:effectLst>
          <a:extLst>
            <a:ext uri="{909E8E84-426E-40DD-AFC4-6F175D3DCCD1}">
              <a14:hiddenFill xmlns:a14="http://schemas.microsoft.com/office/drawing/2010/main">
                <a:solidFill>
                  <a:schemeClr val="accent1"/>
                </a:solidFill>
              </a14:hiddenFill>
            </a:ext>
          </a:extLst>
        </p:spPr>
      </p:pic>
      <p:sp>
        <p:nvSpPr>
          <p:cNvPr id="105" name="Oval 104"/>
          <p:cNvSpPr/>
          <p:nvPr/>
        </p:nvSpPr>
        <p:spPr>
          <a:xfrm>
            <a:off x="3630789" y="4260672"/>
            <a:ext cx="81307" cy="97568"/>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06" name="Oval 105"/>
          <p:cNvSpPr/>
          <p:nvPr/>
        </p:nvSpPr>
        <p:spPr>
          <a:xfrm>
            <a:off x="3783189" y="4443552"/>
            <a:ext cx="81307" cy="97568"/>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07" name="Oval 106"/>
          <p:cNvSpPr/>
          <p:nvPr/>
        </p:nvSpPr>
        <p:spPr>
          <a:xfrm>
            <a:off x="3519042" y="4404721"/>
            <a:ext cx="81307" cy="97568"/>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14" name="Oval 113"/>
          <p:cNvSpPr/>
          <p:nvPr/>
        </p:nvSpPr>
        <p:spPr>
          <a:xfrm>
            <a:off x="2265636" y="2574032"/>
            <a:ext cx="81307" cy="97568"/>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sp>
        <p:nvSpPr>
          <p:cNvPr id="115" name="Oval 114"/>
          <p:cNvSpPr/>
          <p:nvPr/>
        </p:nvSpPr>
        <p:spPr>
          <a:xfrm>
            <a:off x="5946503" y="4472899"/>
            <a:ext cx="81307" cy="97568"/>
          </a:xfrm>
          <a:prstGeom prst="ellipse">
            <a:avLst/>
          </a:prstGeom>
          <a:ln w="19050"/>
          <a:effectLst>
            <a:innerShdw blurRad="38100" dist="25400" dir="135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v-SE"/>
          </a:p>
        </p:txBody>
      </p:sp>
      <p:pic>
        <p:nvPicPr>
          <p:cNvPr id="116" name="Picture 13" descr="\\Vcn.ds.volvo.net\cli-hm\hm0114\A022595\My Documents\Icons\PNG\16px\267-plus.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72054" y="6428705"/>
            <a:ext cx="152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4" descr="\\Vcn.ds.volvo.net\cli-hm\hm0114\A022595\My Documents\Icons\PNG\16px\268-minus.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91898" y="6428705"/>
            <a:ext cx="152400" cy="18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3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a:t>step2_new_unfineshed_slides.pptx</a:t>
            </a:r>
            <a:endParaRPr lang="sv-SE" dirty="0"/>
          </a:p>
        </p:txBody>
      </p:sp>
    </p:spTree>
    <p:extLst>
      <p:ext uri="{BB962C8B-B14F-4D97-AF65-F5344CB8AC3E}">
        <p14:creationId xmlns:p14="http://schemas.microsoft.com/office/powerpoint/2010/main" val="20463481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5627" y="1863560"/>
            <a:ext cx="1666302" cy="2736304"/>
          </a:xfrm>
          <a:prstGeom prst="rect">
            <a:avLst/>
          </a:prstGeom>
          <a:solidFill>
            <a:srgbClr val="9D9E9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smtClean="0"/>
              <a:t>DATA HANDLER</a:t>
            </a:r>
            <a:endParaRPr lang="sv-SE" dirty="0"/>
          </a:p>
        </p:txBody>
      </p:sp>
      <p:sp>
        <p:nvSpPr>
          <p:cNvPr id="5" name="Rectangle 4"/>
          <p:cNvSpPr/>
          <p:nvPr/>
        </p:nvSpPr>
        <p:spPr>
          <a:xfrm>
            <a:off x="185054" y="1088694"/>
            <a:ext cx="973829"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b="1" dirty="0" smtClean="0"/>
              <a:t>M-LOG</a:t>
            </a:r>
            <a:endParaRPr lang="sv-SE" sz="1400" b="1" dirty="0"/>
          </a:p>
        </p:txBody>
      </p:sp>
      <p:sp>
        <p:nvSpPr>
          <p:cNvPr id="6" name="Rectangle 5"/>
          <p:cNvSpPr/>
          <p:nvPr/>
        </p:nvSpPr>
        <p:spPr>
          <a:xfrm>
            <a:off x="185053" y="2048768"/>
            <a:ext cx="973829"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b="1" dirty="0" smtClean="0"/>
              <a:t>PHOTO</a:t>
            </a:r>
            <a:endParaRPr lang="sv-SE" sz="1400" b="1" dirty="0"/>
          </a:p>
        </p:txBody>
      </p:sp>
      <p:sp>
        <p:nvSpPr>
          <p:cNvPr id="7" name="Rectangle 6"/>
          <p:cNvSpPr/>
          <p:nvPr/>
        </p:nvSpPr>
        <p:spPr>
          <a:xfrm>
            <a:off x="185052" y="3008842"/>
            <a:ext cx="973829"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b="1" dirty="0" smtClean="0"/>
              <a:t>VIDEO</a:t>
            </a:r>
            <a:endParaRPr lang="sv-SE" sz="1400" b="1" dirty="0"/>
          </a:p>
        </p:txBody>
      </p:sp>
      <p:sp>
        <p:nvSpPr>
          <p:cNvPr id="8" name="Rectangle 7"/>
          <p:cNvSpPr/>
          <p:nvPr/>
        </p:nvSpPr>
        <p:spPr>
          <a:xfrm>
            <a:off x="185051" y="3968916"/>
            <a:ext cx="973829"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b="1" dirty="0" smtClean="0"/>
              <a:t>CANAlyzer</a:t>
            </a:r>
            <a:endParaRPr lang="sv-SE" sz="1400" b="1" dirty="0"/>
          </a:p>
        </p:txBody>
      </p:sp>
      <p:sp>
        <p:nvSpPr>
          <p:cNvPr id="11" name="Rectangle 10"/>
          <p:cNvSpPr/>
          <p:nvPr/>
        </p:nvSpPr>
        <p:spPr>
          <a:xfrm>
            <a:off x="5145627" y="4869161"/>
            <a:ext cx="1666302" cy="402133"/>
          </a:xfrm>
          <a:prstGeom prst="rect">
            <a:avLst/>
          </a:prstGeom>
          <a:solidFill>
            <a:srgbClr val="A65E6D"/>
          </a:solidFill>
          <a:ln w="1270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dirty="0" smtClean="0"/>
              <a:t>STORAGE</a:t>
            </a:r>
            <a:endParaRPr lang="sv-SE" dirty="0"/>
          </a:p>
        </p:txBody>
      </p:sp>
      <p:sp>
        <p:nvSpPr>
          <p:cNvPr id="12" name="Left-Right Arrow 11"/>
          <p:cNvSpPr/>
          <p:nvPr/>
        </p:nvSpPr>
        <p:spPr>
          <a:xfrm>
            <a:off x="6898413" y="2833771"/>
            <a:ext cx="859517" cy="715889"/>
          </a:xfrm>
          <a:prstGeom prst="leftRightArrow">
            <a:avLst>
              <a:gd name="adj1" fmla="val 52661"/>
              <a:gd name="adj2" fmla="val 50000"/>
            </a:avLst>
          </a:prstGeom>
          <a:solidFill>
            <a:srgbClr val="7BA96B"/>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13" name="Right Arrow 12"/>
          <p:cNvSpPr/>
          <p:nvPr/>
        </p:nvSpPr>
        <p:spPr>
          <a:xfrm>
            <a:off x="4572000" y="2833771"/>
            <a:ext cx="465282" cy="715889"/>
          </a:xfrm>
          <a:prstGeom prst="rightArrow">
            <a:avLst/>
          </a:prstGeom>
          <a:solidFill>
            <a:srgbClr val="7BA96B"/>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14" name="Rectangle 13"/>
          <p:cNvSpPr/>
          <p:nvPr/>
        </p:nvSpPr>
        <p:spPr>
          <a:xfrm>
            <a:off x="7900667" y="2397032"/>
            <a:ext cx="935144" cy="1669361"/>
          </a:xfrm>
          <a:prstGeom prst="rect">
            <a:avLst/>
          </a:prstGeom>
          <a:solidFill>
            <a:srgbClr val="9D9E9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FAULT REPORT</a:t>
            </a:r>
            <a:endParaRPr lang="sv-SE" dirty="0"/>
          </a:p>
        </p:txBody>
      </p:sp>
      <p:sp>
        <p:nvSpPr>
          <p:cNvPr id="15" name="Rectangle 14"/>
          <p:cNvSpPr/>
          <p:nvPr/>
        </p:nvSpPr>
        <p:spPr>
          <a:xfrm>
            <a:off x="5145627" y="2299311"/>
            <a:ext cx="1666302" cy="372218"/>
          </a:xfrm>
          <a:prstGeom prst="rect">
            <a:avLst/>
          </a:prstGeom>
          <a:solidFill>
            <a:srgbClr val="E5DAA2"/>
          </a:solidFill>
          <a:ln w="127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solidFill>
                  <a:schemeClr val="tx1">
                    <a:lumMod val="75000"/>
                    <a:lumOff val="25000"/>
                  </a:schemeClr>
                </a:solidFill>
              </a:rPr>
              <a:t>VIEW/LISTEN</a:t>
            </a:r>
            <a:endParaRPr lang="sv-SE" dirty="0">
              <a:solidFill>
                <a:schemeClr val="tx1">
                  <a:lumMod val="75000"/>
                  <a:lumOff val="25000"/>
                </a:schemeClr>
              </a:solidFill>
            </a:endParaRPr>
          </a:p>
        </p:txBody>
      </p:sp>
      <p:sp>
        <p:nvSpPr>
          <p:cNvPr id="16" name="Rectangle 15"/>
          <p:cNvSpPr/>
          <p:nvPr/>
        </p:nvSpPr>
        <p:spPr>
          <a:xfrm>
            <a:off x="5145627" y="2744394"/>
            <a:ext cx="1666302" cy="372218"/>
          </a:xfrm>
          <a:prstGeom prst="rect">
            <a:avLst/>
          </a:prstGeom>
          <a:solidFill>
            <a:srgbClr val="E5DAA2"/>
          </a:solidFill>
          <a:ln w="127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solidFill>
                  <a:schemeClr val="tx1">
                    <a:lumMod val="75000"/>
                    <a:lumOff val="25000"/>
                  </a:schemeClr>
                </a:solidFill>
              </a:rPr>
              <a:t>SORT</a:t>
            </a:r>
            <a:endParaRPr lang="sv-SE" dirty="0">
              <a:solidFill>
                <a:schemeClr val="tx1">
                  <a:lumMod val="75000"/>
                  <a:lumOff val="25000"/>
                </a:schemeClr>
              </a:solidFill>
            </a:endParaRPr>
          </a:p>
        </p:txBody>
      </p:sp>
      <p:sp>
        <p:nvSpPr>
          <p:cNvPr id="17" name="Rectangle 16"/>
          <p:cNvSpPr/>
          <p:nvPr/>
        </p:nvSpPr>
        <p:spPr>
          <a:xfrm>
            <a:off x="5145627" y="3188620"/>
            <a:ext cx="1666302" cy="372218"/>
          </a:xfrm>
          <a:prstGeom prst="rect">
            <a:avLst/>
          </a:prstGeom>
          <a:solidFill>
            <a:srgbClr val="E5DAA2"/>
          </a:solidFill>
          <a:ln w="127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solidFill>
                  <a:schemeClr val="tx1">
                    <a:lumMod val="75000"/>
                    <a:lumOff val="25000"/>
                  </a:schemeClr>
                </a:solidFill>
              </a:rPr>
              <a:t>CONNECT</a:t>
            </a:r>
            <a:endParaRPr lang="sv-SE" dirty="0">
              <a:solidFill>
                <a:schemeClr val="tx1">
                  <a:lumMod val="75000"/>
                  <a:lumOff val="25000"/>
                </a:schemeClr>
              </a:solidFill>
            </a:endParaRPr>
          </a:p>
        </p:txBody>
      </p:sp>
      <p:sp>
        <p:nvSpPr>
          <p:cNvPr id="19" name="Rectangle 18"/>
          <p:cNvSpPr/>
          <p:nvPr/>
        </p:nvSpPr>
        <p:spPr>
          <a:xfrm>
            <a:off x="185051" y="4928990"/>
            <a:ext cx="973829"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b="1" dirty="0" smtClean="0"/>
              <a:t>RS232</a:t>
            </a:r>
            <a:endParaRPr lang="sv-SE" sz="1400" b="1" dirty="0"/>
          </a:p>
        </p:txBody>
      </p:sp>
      <p:sp>
        <p:nvSpPr>
          <p:cNvPr id="20" name="Rectangle 19"/>
          <p:cNvSpPr/>
          <p:nvPr/>
        </p:nvSpPr>
        <p:spPr>
          <a:xfrm>
            <a:off x="5145627" y="980728"/>
            <a:ext cx="1666302" cy="618157"/>
          </a:xfrm>
          <a:prstGeom prst="rect">
            <a:avLst/>
          </a:prstGeom>
          <a:solidFill>
            <a:srgbClr val="7BA96B"/>
          </a:solidFill>
          <a:ln w="127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ONLINE / OFFLINE (Sync)</a:t>
            </a:r>
            <a:endParaRPr lang="sv-SE" dirty="0"/>
          </a:p>
        </p:txBody>
      </p:sp>
      <p:sp>
        <p:nvSpPr>
          <p:cNvPr id="9" name="Rectangle 8"/>
          <p:cNvSpPr/>
          <p:nvPr/>
        </p:nvSpPr>
        <p:spPr>
          <a:xfrm>
            <a:off x="1580898" y="0"/>
            <a:ext cx="1262910" cy="6858000"/>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smtClean="0">
                <a:solidFill>
                  <a:schemeClr val="tx1">
                    <a:lumMod val="75000"/>
                    <a:lumOff val="25000"/>
                  </a:schemeClr>
                </a:solidFill>
              </a:rPr>
              <a:t>Step 1</a:t>
            </a:r>
            <a:endParaRPr lang="sv-SE" dirty="0">
              <a:solidFill>
                <a:schemeClr val="tx1">
                  <a:lumMod val="75000"/>
                  <a:lumOff val="25000"/>
                </a:schemeClr>
              </a:solidFill>
            </a:endParaRPr>
          </a:p>
        </p:txBody>
      </p:sp>
      <p:sp>
        <p:nvSpPr>
          <p:cNvPr id="21" name="Rectangle 20"/>
          <p:cNvSpPr/>
          <p:nvPr/>
        </p:nvSpPr>
        <p:spPr>
          <a:xfrm>
            <a:off x="1737042" y="1863560"/>
            <a:ext cx="973829"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Import and view. JPEG and PNG.</a:t>
            </a:r>
            <a:endParaRPr lang="sv-SE" sz="1000" dirty="0"/>
          </a:p>
        </p:txBody>
      </p:sp>
      <p:sp>
        <p:nvSpPr>
          <p:cNvPr id="22" name="Rectangle 21"/>
          <p:cNvSpPr/>
          <p:nvPr/>
        </p:nvSpPr>
        <p:spPr>
          <a:xfrm>
            <a:off x="2976746" y="0"/>
            <a:ext cx="1262910" cy="6858000"/>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smtClean="0">
                <a:solidFill>
                  <a:schemeClr val="tx1">
                    <a:lumMod val="75000"/>
                    <a:lumOff val="25000"/>
                  </a:schemeClr>
                </a:solidFill>
              </a:rPr>
              <a:t>Step 2</a:t>
            </a:r>
            <a:endParaRPr lang="sv-SE" dirty="0">
              <a:solidFill>
                <a:schemeClr val="tx1">
                  <a:lumMod val="75000"/>
                  <a:lumOff val="25000"/>
                </a:schemeClr>
              </a:solidFill>
            </a:endParaRPr>
          </a:p>
        </p:txBody>
      </p:sp>
      <p:sp>
        <p:nvSpPr>
          <p:cNvPr id="23" name="Rectangle 22"/>
          <p:cNvSpPr/>
          <p:nvPr/>
        </p:nvSpPr>
        <p:spPr>
          <a:xfrm>
            <a:off x="3121285" y="1884205"/>
            <a:ext cx="973829"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Edit. Point at fault and mark vehicle position.</a:t>
            </a:r>
          </a:p>
        </p:txBody>
      </p:sp>
      <p:cxnSp>
        <p:nvCxnSpPr>
          <p:cNvPr id="3" name="Straight Arrow Connector 2"/>
          <p:cNvCxnSpPr>
            <a:stCxn id="6" idx="3"/>
          </p:cNvCxnSpPr>
          <p:nvPr/>
        </p:nvCxnSpPr>
        <p:spPr>
          <a:xfrm>
            <a:off x="1158882" y="2234877"/>
            <a:ext cx="378751" cy="0"/>
          </a:xfrm>
          <a:prstGeom prst="straightConnector1">
            <a:avLst/>
          </a:prstGeom>
          <a:ln w="28575">
            <a:solidFill>
              <a:srgbClr val="62789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725439" y="2866874"/>
            <a:ext cx="973829"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Import and view.</a:t>
            </a:r>
            <a:endParaRPr lang="sv-SE" sz="1000" dirty="0"/>
          </a:p>
        </p:txBody>
      </p:sp>
      <p:sp>
        <p:nvSpPr>
          <p:cNvPr id="32" name="Rectangle 31"/>
          <p:cNvSpPr/>
          <p:nvPr/>
        </p:nvSpPr>
        <p:spPr>
          <a:xfrm>
            <a:off x="3130810" y="2881040"/>
            <a:ext cx="973829"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Simple edit</a:t>
            </a:r>
            <a:r>
              <a:rPr lang="sv-SE" sz="1000" dirty="0"/>
              <a:t>.</a:t>
            </a:r>
            <a:r>
              <a:rPr lang="sv-SE" sz="1000" dirty="0" smtClean="0"/>
              <a:t> Possible to convert and compress.</a:t>
            </a:r>
            <a:endParaRPr lang="sv-SE" sz="1000" dirty="0"/>
          </a:p>
        </p:txBody>
      </p:sp>
      <p:cxnSp>
        <p:nvCxnSpPr>
          <p:cNvPr id="33" name="Straight Arrow Connector 32"/>
          <p:cNvCxnSpPr/>
          <p:nvPr/>
        </p:nvCxnSpPr>
        <p:spPr>
          <a:xfrm>
            <a:off x="1158883" y="3188216"/>
            <a:ext cx="378751" cy="0"/>
          </a:xfrm>
          <a:prstGeom prst="straightConnector1">
            <a:avLst/>
          </a:prstGeom>
          <a:ln w="28575">
            <a:solidFill>
              <a:srgbClr val="62789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161918" y="4155025"/>
            <a:ext cx="378751" cy="0"/>
          </a:xfrm>
          <a:prstGeom prst="straightConnector1">
            <a:avLst/>
          </a:prstGeom>
          <a:ln w="28575">
            <a:solidFill>
              <a:srgbClr val="62789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158880" y="5115099"/>
            <a:ext cx="378751" cy="0"/>
          </a:xfrm>
          <a:prstGeom prst="straightConnector1">
            <a:avLst/>
          </a:prstGeom>
          <a:ln w="28575">
            <a:solidFill>
              <a:srgbClr val="62789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161918" y="1274803"/>
            <a:ext cx="378751" cy="0"/>
          </a:xfrm>
          <a:prstGeom prst="straightConnector1">
            <a:avLst/>
          </a:prstGeom>
          <a:ln w="28575">
            <a:solidFill>
              <a:srgbClr val="62789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2805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18582" y="953597"/>
            <a:ext cx="1395847" cy="4947986"/>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600" b="1" dirty="0" smtClean="0">
                <a:solidFill>
                  <a:schemeClr val="tx1">
                    <a:lumMod val="75000"/>
                    <a:lumOff val="25000"/>
                  </a:schemeClr>
                </a:solidFill>
              </a:rPr>
              <a:t>COMPONENTS</a:t>
            </a:r>
            <a:endParaRPr lang="sv-SE" sz="1600" b="1" dirty="0">
              <a:solidFill>
                <a:schemeClr val="tx1">
                  <a:lumMod val="75000"/>
                  <a:lumOff val="25000"/>
                </a:schemeClr>
              </a:solidFill>
            </a:endParaRPr>
          </a:p>
        </p:txBody>
      </p:sp>
      <p:sp>
        <p:nvSpPr>
          <p:cNvPr id="5" name="Rectangle 4"/>
          <p:cNvSpPr/>
          <p:nvPr/>
        </p:nvSpPr>
        <p:spPr>
          <a:xfrm>
            <a:off x="217816" y="136507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TEST CASE</a:t>
            </a:r>
            <a:endParaRPr lang="sv-SE" sz="1100" b="1" dirty="0"/>
          </a:p>
        </p:txBody>
      </p:sp>
      <p:sp>
        <p:nvSpPr>
          <p:cNvPr id="6" name="Rectangle 5"/>
          <p:cNvSpPr/>
          <p:nvPr/>
        </p:nvSpPr>
        <p:spPr>
          <a:xfrm>
            <a:off x="217815" y="194232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SEQUENCE</a:t>
            </a:r>
          </a:p>
          <a:p>
            <a:pPr algn="ctr"/>
            <a:r>
              <a:rPr lang="sv-SE" sz="1000" b="1" dirty="0" smtClean="0"/>
              <a:t>(Test case group)</a:t>
            </a:r>
            <a:endParaRPr lang="sv-SE" sz="1000" b="1" dirty="0"/>
          </a:p>
        </p:txBody>
      </p:sp>
      <p:sp>
        <p:nvSpPr>
          <p:cNvPr id="7" name="Rectangle 6"/>
          <p:cNvSpPr/>
          <p:nvPr/>
        </p:nvSpPr>
        <p:spPr>
          <a:xfrm>
            <a:off x="217814" y="251957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a:t>
            </a:r>
            <a:endParaRPr lang="sv-SE" sz="1100" b="1" dirty="0"/>
          </a:p>
        </p:txBody>
      </p:sp>
      <p:sp>
        <p:nvSpPr>
          <p:cNvPr id="8" name="Rectangle 7"/>
          <p:cNvSpPr/>
          <p:nvPr/>
        </p:nvSpPr>
        <p:spPr>
          <a:xfrm>
            <a:off x="217813" y="309682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MAP ROUTES</a:t>
            </a:r>
            <a:endParaRPr lang="sv-SE" sz="1100" b="1" dirty="0"/>
          </a:p>
        </p:txBody>
      </p:sp>
      <p:sp>
        <p:nvSpPr>
          <p:cNvPr id="19" name="Rectangle 18"/>
          <p:cNvSpPr/>
          <p:nvPr/>
        </p:nvSpPr>
        <p:spPr>
          <a:xfrm>
            <a:off x="217813" y="367407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INFORMATION</a:t>
            </a:r>
            <a:endParaRPr lang="sv-SE" sz="1100" b="1" dirty="0"/>
          </a:p>
        </p:txBody>
      </p:sp>
      <p:sp>
        <p:nvSpPr>
          <p:cNvPr id="27" name="Rectangle 26"/>
          <p:cNvSpPr/>
          <p:nvPr/>
        </p:nvSpPr>
        <p:spPr>
          <a:xfrm>
            <a:off x="217813" y="425132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FAULT INJECTION</a:t>
            </a:r>
            <a:endParaRPr lang="sv-SE" sz="1100" b="1" dirty="0"/>
          </a:p>
        </p:txBody>
      </p:sp>
      <p:sp>
        <p:nvSpPr>
          <p:cNvPr id="28" name="Rectangle 27"/>
          <p:cNvSpPr/>
          <p:nvPr/>
        </p:nvSpPr>
        <p:spPr>
          <a:xfrm>
            <a:off x="217813" y="4828579"/>
            <a:ext cx="1163077" cy="360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FAULT REPORT VERIFICATION</a:t>
            </a:r>
            <a:endParaRPr lang="sv-SE" sz="1100" b="1" dirty="0"/>
          </a:p>
        </p:txBody>
      </p:sp>
      <p:sp>
        <p:nvSpPr>
          <p:cNvPr id="37" name="Rectangle 36"/>
          <p:cNvSpPr/>
          <p:nvPr/>
        </p:nvSpPr>
        <p:spPr>
          <a:xfrm>
            <a:off x="7646123" y="933031"/>
            <a:ext cx="1395847" cy="4968553"/>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600" b="1" dirty="0" smtClean="0">
                <a:solidFill>
                  <a:schemeClr val="tx1">
                    <a:lumMod val="75000"/>
                    <a:lumOff val="25000"/>
                  </a:schemeClr>
                </a:solidFill>
              </a:rPr>
              <a:t>TEST</a:t>
            </a:r>
            <a:endParaRPr lang="sv-SE" sz="1600" b="1" dirty="0">
              <a:solidFill>
                <a:schemeClr val="tx1">
                  <a:lumMod val="75000"/>
                  <a:lumOff val="25000"/>
                </a:schemeClr>
              </a:solidFill>
            </a:endParaRPr>
          </a:p>
        </p:txBody>
      </p:sp>
      <p:sp>
        <p:nvSpPr>
          <p:cNvPr id="38" name="Rectangle 37"/>
          <p:cNvSpPr/>
          <p:nvPr/>
        </p:nvSpPr>
        <p:spPr>
          <a:xfrm>
            <a:off x="7762508" y="1990797"/>
            <a:ext cx="1163077"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PROCEDURE A</a:t>
            </a:r>
            <a:endParaRPr lang="sv-SE" sz="1000" dirty="0"/>
          </a:p>
        </p:txBody>
      </p:sp>
      <p:sp>
        <p:nvSpPr>
          <p:cNvPr id="40" name="Rectangle 39"/>
          <p:cNvSpPr/>
          <p:nvPr/>
        </p:nvSpPr>
        <p:spPr>
          <a:xfrm>
            <a:off x="4704938" y="948861"/>
            <a:ext cx="2725226" cy="1440000"/>
          </a:xfrm>
          <a:prstGeom prst="rect">
            <a:avLst/>
          </a:prstGeom>
          <a:solidFill>
            <a:srgbClr val="9A869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000" b="1" dirty="0" smtClean="0"/>
              <a:t>A procedure is container for components.</a:t>
            </a:r>
            <a:endParaRPr lang="sv-SE" sz="1000" b="1" dirty="0"/>
          </a:p>
        </p:txBody>
      </p:sp>
      <p:sp>
        <p:nvSpPr>
          <p:cNvPr id="42" name="Rectangle 41"/>
          <p:cNvSpPr/>
          <p:nvPr/>
        </p:nvSpPr>
        <p:spPr>
          <a:xfrm>
            <a:off x="1745136" y="953597"/>
            <a:ext cx="2725226" cy="1435264"/>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100" b="1" dirty="0"/>
          </a:p>
        </p:txBody>
      </p:sp>
      <p:sp>
        <p:nvSpPr>
          <p:cNvPr id="43" name="Rectangle 42"/>
          <p:cNvSpPr/>
          <p:nvPr/>
        </p:nvSpPr>
        <p:spPr>
          <a:xfrm>
            <a:off x="1846774" y="1241629"/>
            <a:ext cx="2493142" cy="504000"/>
          </a:xfrm>
          <a:prstGeom prst="rect">
            <a:avLst/>
          </a:prstGeom>
          <a:solidFill>
            <a:srgbClr val="B1BCC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100" b="1" dirty="0"/>
          </a:p>
        </p:txBody>
      </p:sp>
      <p:sp>
        <p:nvSpPr>
          <p:cNvPr id="44" name="Rectangle 43"/>
          <p:cNvSpPr/>
          <p:nvPr/>
        </p:nvSpPr>
        <p:spPr>
          <a:xfrm>
            <a:off x="1846774" y="1818541"/>
            <a:ext cx="2492455" cy="503209"/>
          </a:xfrm>
          <a:prstGeom prst="rect">
            <a:avLst/>
          </a:prstGeom>
          <a:solidFill>
            <a:srgbClr val="B1BCC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b="1" dirty="0" smtClean="0"/>
              <a:t>Answer back could pre-defined (OK / NOK / NT etc), written comment, audio comment, attached file etc.</a:t>
            </a:r>
            <a:endParaRPr lang="sv-SE" sz="1000" b="1" dirty="0"/>
          </a:p>
        </p:txBody>
      </p:sp>
      <p:sp>
        <p:nvSpPr>
          <p:cNvPr id="45" name="Rectangle 44"/>
          <p:cNvSpPr/>
          <p:nvPr/>
        </p:nvSpPr>
        <p:spPr>
          <a:xfrm>
            <a:off x="1745136" y="2509506"/>
            <a:ext cx="2725226" cy="3392078"/>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200" b="1" dirty="0" smtClean="0">
                <a:solidFill>
                  <a:schemeClr val="tx1">
                    <a:lumMod val="75000"/>
                    <a:lumOff val="25000"/>
                  </a:schemeClr>
                </a:solidFill>
              </a:rPr>
              <a:t>The different component types can be used to create standard building blocks to be used in different procedures and tests.</a:t>
            </a:r>
            <a:endParaRPr lang="sv-SE" sz="1200" b="1" dirty="0">
              <a:solidFill>
                <a:schemeClr val="tx1">
                  <a:lumMod val="75000"/>
                  <a:lumOff val="25000"/>
                </a:schemeClr>
              </a:solidFill>
            </a:endParaRPr>
          </a:p>
        </p:txBody>
      </p:sp>
      <p:sp>
        <p:nvSpPr>
          <p:cNvPr id="46" name="Rectangle 45"/>
          <p:cNvSpPr/>
          <p:nvPr/>
        </p:nvSpPr>
        <p:spPr>
          <a:xfrm>
            <a:off x="1888374" y="3202750"/>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TEST CASE A</a:t>
            </a:r>
            <a:endParaRPr lang="sv-SE" sz="1100" b="1" dirty="0"/>
          </a:p>
        </p:txBody>
      </p:sp>
      <p:sp>
        <p:nvSpPr>
          <p:cNvPr id="47" name="Rectangle 46"/>
          <p:cNvSpPr/>
          <p:nvPr/>
        </p:nvSpPr>
        <p:spPr>
          <a:xfrm>
            <a:off x="3176839" y="3202750"/>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TEST CASE B</a:t>
            </a:r>
            <a:endParaRPr lang="sv-SE" sz="1100" b="1" dirty="0"/>
          </a:p>
        </p:txBody>
      </p:sp>
      <p:sp>
        <p:nvSpPr>
          <p:cNvPr id="48" name="Rectangle 47"/>
          <p:cNvSpPr/>
          <p:nvPr/>
        </p:nvSpPr>
        <p:spPr>
          <a:xfrm>
            <a:off x="1888374" y="3727368"/>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SEQUENCE A</a:t>
            </a:r>
            <a:endParaRPr lang="sv-SE" sz="1100" b="1" dirty="0"/>
          </a:p>
        </p:txBody>
      </p:sp>
      <p:sp>
        <p:nvSpPr>
          <p:cNvPr id="49" name="Rectangle 48"/>
          <p:cNvSpPr/>
          <p:nvPr/>
        </p:nvSpPr>
        <p:spPr>
          <a:xfrm>
            <a:off x="3176839" y="3695133"/>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 A</a:t>
            </a:r>
            <a:endParaRPr lang="sv-SE" sz="1100" b="1" dirty="0"/>
          </a:p>
        </p:txBody>
      </p:sp>
      <p:sp>
        <p:nvSpPr>
          <p:cNvPr id="50" name="Rectangle 49"/>
          <p:cNvSpPr/>
          <p:nvPr/>
        </p:nvSpPr>
        <p:spPr>
          <a:xfrm>
            <a:off x="1888374" y="4269581"/>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 B</a:t>
            </a:r>
            <a:endParaRPr lang="sv-SE" sz="1100" b="1" dirty="0"/>
          </a:p>
        </p:txBody>
      </p:sp>
      <p:sp>
        <p:nvSpPr>
          <p:cNvPr id="51" name="Rectangle 50"/>
          <p:cNvSpPr/>
          <p:nvPr/>
        </p:nvSpPr>
        <p:spPr>
          <a:xfrm>
            <a:off x="3176153" y="4269600"/>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 C</a:t>
            </a:r>
            <a:endParaRPr lang="sv-SE" sz="1100" b="1" dirty="0"/>
          </a:p>
        </p:txBody>
      </p:sp>
      <p:sp>
        <p:nvSpPr>
          <p:cNvPr id="52" name="Rectangle 51"/>
          <p:cNvSpPr/>
          <p:nvPr/>
        </p:nvSpPr>
        <p:spPr>
          <a:xfrm>
            <a:off x="1888374" y="4797405"/>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INFORMATION A</a:t>
            </a:r>
            <a:endParaRPr lang="sv-SE" sz="1100" b="1" dirty="0"/>
          </a:p>
        </p:txBody>
      </p:sp>
      <p:sp>
        <p:nvSpPr>
          <p:cNvPr id="54" name="Rectangle 53"/>
          <p:cNvSpPr/>
          <p:nvPr/>
        </p:nvSpPr>
        <p:spPr>
          <a:xfrm>
            <a:off x="4704938" y="2509506"/>
            <a:ext cx="2725226" cy="3392079"/>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200" b="1" dirty="0" smtClean="0">
                <a:solidFill>
                  <a:schemeClr val="tx1">
                    <a:lumMod val="75000"/>
                    <a:lumOff val="25000"/>
                  </a:schemeClr>
                </a:solidFill>
              </a:rPr>
              <a:t>Procedures can be created and stored to be used in different tests. ”Test method”</a:t>
            </a:r>
            <a:endParaRPr lang="sv-SE" sz="1200" b="1" dirty="0">
              <a:solidFill>
                <a:schemeClr val="tx1">
                  <a:lumMod val="75000"/>
                  <a:lumOff val="25000"/>
                </a:schemeClr>
              </a:solidFill>
            </a:endParaRPr>
          </a:p>
        </p:txBody>
      </p:sp>
      <p:sp>
        <p:nvSpPr>
          <p:cNvPr id="55" name="Rectangle 54"/>
          <p:cNvSpPr/>
          <p:nvPr/>
        </p:nvSpPr>
        <p:spPr>
          <a:xfrm>
            <a:off x="4871239" y="3202750"/>
            <a:ext cx="1163077"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PROCEDURE A</a:t>
            </a:r>
            <a:endParaRPr lang="sv-SE" sz="1000" dirty="0"/>
          </a:p>
        </p:txBody>
      </p:sp>
      <p:sp>
        <p:nvSpPr>
          <p:cNvPr id="56" name="Rectangle 55"/>
          <p:cNvSpPr/>
          <p:nvPr/>
        </p:nvSpPr>
        <p:spPr>
          <a:xfrm>
            <a:off x="6115376" y="3214402"/>
            <a:ext cx="1163077"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PROCEDURE B</a:t>
            </a:r>
            <a:endParaRPr lang="sv-SE" sz="1000" dirty="0"/>
          </a:p>
        </p:txBody>
      </p:sp>
      <p:sp>
        <p:nvSpPr>
          <p:cNvPr id="58" name="Rectangle 57"/>
          <p:cNvSpPr/>
          <p:nvPr/>
        </p:nvSpPr>
        <p:spPr>
          <a:xfrm>
            <a:off x="4871926" y="4046572"/>
            <a:ext cx="1163077"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PVT CHECK</a:t>
            </a:r>
            <a:endParaRPr lang="sv-SE" sz="1000" dirty="0"/>
          </a:p>
        </p:txBody>
      </p:sp>
      <p:sp>
        <p:nvSpPr>
          <p:cNvPr id="59" name="Rectangle 58"/>
          <p:cNvSpPr/>
          <p:nvPr/>
        </p:nvSpPr>
        <p:spPr>
          <a:xfrm>
            <a:off x="6115376" y="4046572"/>
            <a:ext cx="1163077" cy="701344"/>
          </a:xfrm>
          <a:prstGeom prst="rect">
            <a:avLst/>
          </a:prstGeom>
          <a:solidFill>
            <a:srgbClr val="81687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smtClean="0"/>
              <a:t>PVT TOTAL</a:t>
            </a:r>
            <a:endParaRPr lang="sv-SE" sz="1000" dirty="0"/>
          </a:p>
        </p:txBody>
      </p:sp>
      <p:sp>
        <p:nvSpPr>
          <p:cNvPr id="61" name="Rectangle 60"/>
          <p:cNvSpPr/>
          <p:nvPr/>
        </p:nvSpPr>
        <p:spPr>
          <a:xfrm>
            <a:off x="4788166" y="1241629"/>
            <a:ext cx="2558769" cy="216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 B</a:t>
            </a:r>
            <a:endParaRPr lang="sv-SE" sz="1100" b="1" dirty="0"/>
          </a:p>
        </p:txBody>
      </p:sp>
      <p:sp>
        <p:nvSpPr>
          <p:cNvPr id="62" name="Rectangle 61"/>
          <p:cNvSpPr/>
          <p:nvPr/>
        </p:nvSpPr>
        <p:spPr>
          <a:xfrm>
            <a:off x="4791048" y="1510439"/>
            <a:ext cx="2558769" cy="216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SEQUENCE A</a:t>
            </a:r>
            <a:endParaRPr lang="sv-SE" sz="1100" b="1" dirty="0"/>
          </a:p>
        </p:txBody>
      </p:sp>
      <p:sp>
        <p:nvSpPr>
          <p:cNvPr id="63" name="Rectangle 62"/>
          <p:cNvSpPr/>
          <p:nvPr/>
        </p:nvSpPr>
        <p:spPr>
          <a:xfrm>
            <a:off x="4788166" y="1789142"/>
            <a:ext cx="2558769" cy="216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 C</a:t>
            </a:r>
            <a:endParaRPr lang="sv-SE" sz="1100" b="1" dirty="0"/>
          </a:p>
        </p:txBody>
      </p:sp>
      <p:sp>
        <p:nvSpPr>
          <p:cNvPr id="64" name="Rectangle 63"/>
          <p:cNvSpPr/>
          <p:nvPr/>
        </p:nvSpPr>
        <p:spPr>
          <a:xfrm>
            <a:off x="234967" y="5405831"/>
            <a:ext cx="1163077" cy="360000"/>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UNKNOWN</a:t>
            </a:r>
            <a:endParaRPr lang="sv-SE" sz="1100" b="1" dirty="0"/>
          </a:p>
        </p:txBody>
      </p:sp>
      <p:sp>
        <p:nvSpPr>
          <p:cNvPr id="65" name="Rectangle 64"/>
          <p:cNvSpPr/>
          <p:nvPr/>
        </p:nvSpPr>
        <p:spPr>
          <a:xfrm>
            <a:off x="118582" y="116632"/>
            <a:ext cx="8923388" cy="648000"/>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1600" b="1" dirty="0">
              <a:solidFill>
                <a:schemeClr val="tx1">
                  <a:lumMod val="75000"/>
                  <a:lumOff val="25000"/>
                </a:schemeClr>
              </a:solidFill>
            </a:endParaRPr>
          </a:p>
        </p:txBody>
      </p:sp>
      <p:sp>
        <p:nvSpPr>
          <p:cNvPr id="66" name="Right Arrow 65"/>
          <p:cNvSpPr/>
          <p:nvPr/>
        </p:nvSpPr>
        <p:spPr>
          <a:xfrm>
            <a:off x="1478895" y="2398180"/>
            <a:ext cx="332308" cy="360000"/>
          </a:xfrm>
          <a:prstGeom prst="rightArrow">
            <a:avLst>
              <a:gd name="adj1" fmla="val 37687"/>
              <a:gd name="adj2" fmla="val 56031"/>
            </a:avLst>
          </a:prstGeom>
          <a:solidFill>
            <a:srgbClr val="7BA96B"/>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67" name="Right Arrow 66"/>
          <p:cNvSpPr/>
          <p:nvPr/>
        </p:nvSpPr>
        <p:spPr>
          <a:xfrm>
            <a:off x="4443469" y="2388861"/>
            <a:ext cx="332308" cy="360000"/>
          </a:xfrm>
          <a:prstGeom prst="rightArrow">
            <a:avLst>
              <a:gd name="adj1" fmla="val 37687"/>
              <a:gd name="adj2" fmla="val 56031"/>
            </a:avLst>
          </a:prstGeom>
          <a:solidFill>
            <a:srgbClr val="7BA96B"/>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68" name="Rectangle 67"/>
          <p:cNvSpPr/>
          <p:nvPr/>
        </p:nvSpPr>
        <p:spPr>
          <a:xfrm>
            <a:off x="4788166" y="2060619"/>
            <a:ext cx="2558769" cy="216000"/>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ROUTINE A</a:t>
            </a:r>
            <a:endParaRPr lang="sv-SE" sz="1100" b="1" dirty="0"/>
          </a:p>
        </p:txBody>
      </p:sp>
      <p:sp>
        <p:nvSpPr>
          <p:cNvPr id="69" name="Right Arrow 68"/>
          <p:cNvSpPr/>
          <p:nvPr/>
        </p:nvSpPr>
        <p:spPr>
          <a:xfrm rot="5400000">
            <a:off x="8164047" y="649360"/>
            <a:ext cx="360000" cy="332308"/>
          </a:xfrm>
          <a:prstGeom prst="rightArrow">
            <a:avLst>
              <a:gd name="adj1" fmla="val 37687"/>
              <a:gd name="adj2" fmla="val 56031"/>
            </a:avLst>
          </a:prstGeom>
          <a:solidFill>
            <a:srgbClr val="7BA96B"/>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
        <p:nvSpPr>
          <p:cNvPr id="70" name="Rectangle 69"/>
          <p:cNvSpPr/>
          <p:nvPr/>
        </p:nvSpPr>
        <p:spPr>
          <a:xfrm>
            <a:off x="7662934" y="217143"/>
            <a:ext cx="1163077" cy="372218"/>
          </a:xfrm>
          <a:prstGeom prst="rect">
            <a:avLst/>
          </a:prstGeom>
          <a:solidFill>
            <a:srgbClr val="D7D24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solidFill>
                  <a:schemeClr val="tx1">
                    <a:lumMod val="75000"/>
                    <a:lumOff val="25000"/>
                  </a:schemeClr>
                </a:solidFill>
              </a:rPr>
              <a:t>TEST REQUEST</a:t>
            </a:r>
          </a:p>
          <a:p>
            <a:pPr algn="ctr"/>
            <a:r>
              <a:rPr lang="sv-SE" sz="1100" b="1" dirty="0" smtClean="0">
                <a:solidFill>
                  <a:schemeClr val="tx1">
                    <a:lumMod val="75000"/>
                    <a:lumOff val="25000"/>
                  </a:schemeClr>
                </a:solidFill>
              </a:rPr>
              <a:t>(GHOST)</a:t>
            </a:r>
            <a:endParaRPr lang="sv-SE" sz="1100" b="1" dirty="0">
              <a:solidFill>
                <a:schemeClr val="tx1">
                  <a:lumMod val="75000"/>
                  <a:lumOff val="25000"/>
                </a:schemeClr>
              </a:solidFill>
            </a:endParaRPr>
          </a:p>
        </p:txBody>
      </p:sp>
      <p:sp>
        <p:nvSpPr>
          <p:cNvPr id="71" name="Rectangle 70"/>
          <p:cNvSpPr/>
          <p:nvPr/>
        </p:nvSpPr>
        <p:spPr>
          <a:xfrm>
            <a:off x="6267087" y="226668"/>
            <a:ext cx="1163077" cy="372218"/>
          </a:xfrm>
          <a:prstGeom prst="rect">
            <a:avLst/>
          </a:prstGeom>
          <a:solidFill>
            <a:srgbClr val="D7D24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solidFill>
                  <a:schemeClr val="tx1">
                    <a:lumMod val="75000"/>
                    <a:lumOff val="25000"/>
                  </a:schemeClr>
                </a:solidFill>
              </a:rPr>
              <a:t>TEST OBJECT SPECIFICATION</a:t>
            </a:r>
            <a:endParaRPr lang="sv-SE" sz="1100" b="1" dirty="0">
              <a:solidFill>
                <a:schemeClr val="tx1">
                  <a:lumMod val="75000"/>
                  <a:lumOff val="25000"/>
                </a:schemeClr>
              </a:solidFill>
            </a:endParaRPr>
          </a:p>
        </p:txBody>
      </p:sp>
      <p:sp>
        <p:nvSpPr>
          <p:cNvPr id="72" name="Rectangle 71"/>
          <p:cNvSpPr/>
          <p:nvPr/>
        </p:nvSpPr>
        <p:spPr>
          <a:xfrm>
            <a:off x="3176153" y="4792679"/>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SEQUENCE D</a:t>
            </a:r>
            <a:endParaRPr lang="sv-SE" sz="1100" b="1" dirty="0"/>
          </a:p>
        </p:txBody>
      </p:sp>
      <p:sp>
        <p:nvSpPr>
          <p:cNvPr id="73" name="Rectangle 72"/>
          <p:cNvSpPr/>
          <p:nvPr/>
        </p:nvSpPr>
        <p:spPr>
          <a:xfrm>
            <a:off x="7762508" y="2801953"/>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SEQUENCE D</a:t>
            </a:r>
            <a:endParaRPr lang="sv-SE" sz="1100" b="1" dirty="0"/>
          </a:p>
        </p:txBody>
      </p:sp>
      <p:sp>
        <p:nvSpPr>
          <p:cNvPr id="74" name="Rectangle 73"/>
          <p:cNvSpPr/>
          <p:nvPr/>
        </p:nvSpPr>
        <p:spPr>
          <a:xfrm>
            <a:off x="7762508" y="1496448"/>
            <a:ext cx="1163077" cy="372218"/>
          </a:xfrm>
          <a:prstGeom prst="rect">
            <a:avLst/>
          </a:prstGeom>
          <a:solidFill>
            <a:srgbClr val="62789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b="1" dirty="0" smtClean="0"/>
              <a:t>INFORMATION </a:t>
            </a:r>
            <a:endParaRPr lang="sv-SE" sz="1100" b="1" dirty="0"/>
          </a:p>
        </p:txBody>
      </p:sp>
      <p:sp>
        <p:nvSpPr>
          <p:cNvPr id="75" name="Rectangle 74"/>
          <p:cNvSpPr/>
          <p:nvPr/>
        </p:nvSpPr>
        <p:spPr>
          <a:xfrm>
            <a:off x="118582" y="6102879"/>
            <a:ext cx="8923388" cy="648000"/>
          </a:xfrm>
          <a:prstGeom prst="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sv-SE" sz="1600" b="1" dirty="0">
              <a:solidFill>
                <a:schemeClr val="tx1">
                  <a:lumMod val="75000"/>
                  <a:lumOff val="25000"/>
                </a:schemeClr>
              </a:solidFill>
            </a:endParaRPr>
          </a:p>
        </p:txBody>
      </p:sp>
      <p:sp>
        <p:nvSpPr>
          <p:cNvPr id="76" name="Right Arrow 75"/>
          <p:cNvSpPr/>
          <p:nvPr/>
        </p:nvSpPr>
        <p:spPr>
          <a:xfrm rot="5400000">
            <a:off x="8164047" y="5819078"/>
            <a:ext cx="360000" cy="332308"/>
          </a:xfrm>
          <a:prstGeom prst="rightArrow">
            <a:avLst>
              <a:gd name="adj1" fmla="val 37687"/>
              <a:gd name="adj2" fmla="val 56031"/>
            </a:avLst>
          </a:prstGeom>
          <a:solidFill>
            <a:srgbClr val="7BA96B"/>
          </a:solidFill>
          <a:ln w="127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80202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lowchart: Predefined Process 7"/>
          <p:cNvSpPr/>
          <p:nvPr/>
        </p:nvSpPr>
        <p:spPr>
          <a:xfrm>
            <a:off x="1435865" y="3275982"/>
            <a:ext cx="1224136" cy="720080"/>
          </a:xfrm>
          <a:prstGeom prst="flowChartPredefinedProcess">
            <a:avLst/>
          </a:prstGeom>
          <a:ln w="25400"/>
        </p:spPr>
        <p:style>
          <a:lnRef idx="3">
            <a:schemeClr val="lt1"/>
          </a:lnRef>
          <a:fillRef idx="1">
            <a:schemeClr val="accent1"/>
          </a:fillRef>
          <a:effectRef idx="1">
            <a:schemeClr val="accent1"/>
          </a:effectRef>
          <a:fontRef idx="minor">
            <a:schemeClr val="lt1"/>
          </a:fontRef>
        </p:style>
        <p:txBody>
          <a:bodyPr rtlCol="0" anchor="ctr"/>
          <a:lstStyle/>
          <a:p>
            <a:pPr algn="ctr"/>
            <a:endParaRPr lang="sv-SE">
              <a:solidFill>
                <a:prstClr val="white"/>
              </a:solidFill>
            </a:endParaRPr>
          </a:p>
        </p:txBody>
      </p:sp>
      <p:sp>
        <p:nvSpPr>
          <p:cNvPr id="34" name="Flowchart: Predefined Process 33"/>
          <p:cNvSpPr/>
          <p:nvPr/>
        </p:nvSpPr>
        <p:spPr>
          <a:xfrm>
            <a:off x="5752914" y="3122966"/>
            <a:ext cx="1224136" cy="720080"/>
          </a:xfrm>
          <a:prstGeom prst="flowChartPredefinedProcess">
            <a:avLst/>
          </a:prstGeom>
          <a:ln w="25400"/>
        </p:spPr>
        <p:style>
          <a:lnRef idx="3">
            <a:schemeClr val="lt1"/>
          </a:lnRef>
          <a:fillRef idx="1">
            <a:schemeClr val="accent4"/>
          </a:fillRef>
          <a:effectRef idx="1">
            <a:schemeClr val="accent4"/>
          </a:effectRef>
          <a:fontRef idx="minor">
            <a:schemeClr val="lt1"/>
          </a:fontRef>
        </p:style>
        <p:txBody>
          <a:bodyPr rtlCol="0" anchor="ctr"/>
          <a:lstStyle/>
          <a:p>
            <a:pPr algn="ctr"/>
            <a:endParaRPr lang="sv-SE">
              <a:solidFill>
                <a:prstClr val="white"/>
              </a:solidFill>
            </a:endParaRPr>
          </a:p>
        </p:txBody>
      </p:sp>
      <p:sp>
        <p:nvSpPr>
          <p:cNvPr id="35" name="Flowchart: Predefined Process 34"/>
          <p:cNvSpPr/>
          <p:nvPr/>
        </p:nvSpPr>
        <p:spPr>
          <a:xfrm>
            <a:off x="3347864" y="3383002"/>
            <a:ext cx="1224136" cy="720080"/>
          </a:xfrm>
          <a:prstGeom prst="flowChartPredefinedProcess">
            <a:avLst/>
          </a:prstGeom>
          <a:ln w="25400"/>
        </p:spPr>
        <p:style>
          <a:lnRef idx="3">
            <a:schemeClr val="lt1"/>
          </a:lnRef>
          <a:fillRef idx="1">
            <a:schemeClr val="accent3"/>
          </a:fillRef>
          <a:effectRef idx="1">
            <a:schemeClr val="accent3"/>
          </a:effectRef>
          <a:fontRef idx="minor">
            <a:schemeClr val="lt1"/>
          </a:fontRef>
        </p:style>
        <p:txBody>
          <a:bodyPr rtlCol="0" anchor="ctr"/>
          <a:lstStyle/>
          <a:p>
            <a:pPr algn="ctr"/>
            <a:endParaRPr lang="sv-SE">
              <a:solidFill>
                <a:prstClr val="white"/>
              </a:solidFill>
            </a:endParaRPr>
          </a:p>
        </p:txBody>
      </p:sp>
      <p:sp>
        <p:nvSpPr>
          <p:cNvPr id="36" name="Flowchart: Predefined Process 35"/>
          <p:cNvSpPr/>
          <p:nvPr/>
        </p:nvSpPr>
        <p:spPr>
          <a:xfrm>
            <a:off x="7466892" y="2672916"/>
            <a:ext cx="1224136" cy="720080"/>
          </a:xfrm>
          <a:prstGeom prst="flowChartPredefinedProcess">
            <a:avLst/>
          </a:prstGeom>
          <a:ln w="25400"/>
        </p:spPr>
        <p:style>
          <a:lnRef idx="3">
            <a:schemeClr val="lt1"/>
          </a:lnRef>
          <a:fillRef idx="1">
            <a:schemeClr val="accent6"/>
          </a:fillRef>
          <a:effectRef idx="1">
            <a:schemeClr val="accent6"/>
          </a:effectRef>
          <a:fontRef idx="minor">
            <a:schemeClr val="lt1"/>
          </a:fontRef>
        </p:style>
        <p:txBody>
          <a:bodyPr rtlCol="0" anchor="ctr"/>
          <a:lstStyle/>
          <a:p>
            <a:pPr algn="ctr"/>
            <a:endParaRPr lang="sv-SE">
              <a:solidFill>
                <a:prstClr val="white"/>
              </a:solidFill>
            </a:endParaRPr>
          </a:p>
        </p:txBody>
      </p:sp>
      <p:sp>
        <p:nvSpPr>
          <p:cNvPr id="37" name="Flowchart: Predefined Process 36"/>
          <p:cNvSpPr/>
          <p:nvPr/>
        </p:nvSpPr>
        <p:spPr>
          <a:xfrm>
            <a:off x="2037833" y="2420888"/>
            <a:ext cx="622168" cy="360040"/>
          </a:xfrm>
          <a:prstGeom prst="flowChartPredefinedProcess">
            <a:avLst/>
          </a:prstGeom>
          <a:ln w="25400"/>
        </p:spPr>
        <p:style>
          <a:lnRef idx="3">
            <a:schemeClr val="lt1"/>
          </a:lnRef>
          <a:fillRef idx="1">
            <a:schemeClr val="accent1"/>
          </a:fillRef>
          <a:effectRef idx="1">
            <a:schemeClr val="accent1"/>
          </a:effectRef>
          <a:fontRef idx="minor">
            <a:schemeClr val="lt1"/>
          </a:fontRef>
        </p:style>
        <p:txBody>
          <a:bodyPr rtlCol="0" anchor="ctr"/>
          <a:lstStyle/>
          <a:p>
            <a:pPr algn="ctr"/>
            <a:endParaRPr lang="sv-SE">
              <a:solidFill>
                <a:prstClr val="white"/>
              </a:solidFill>
            </a:endParaRPr>
          </a:p>
        </p:txBody>
      </p:sp>
      <p:sp>
        <p:nvSpPr>
          <p:cNvPr id="38" name="Flowchart: Predefined Process 37"/>
          <p:cNvSpPr/>
          <p:nvPr/>
        </p:nvSpPr>
        <p:spPr>
          <a:xfrm>
            <a:off x="2436426" y="3916935"/>
            <a:ext cx="1224136" cy="720080"/>
          </a:xfrm>
          <a:prstGeom prst="flowChartPredefinedProcess">
            <a:avLst/>
          </a:prstGeom>
          <a:ln w="25400">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lang="sv-SE">
              <a:solidFill>
                <a:prstClr val="white"/>
              </a:solidFill>
            </a:endParaRPr>
          </a:p>
        </p:txBody>
      </p:sp>
      <p:sp>
        <p:nvSpPr>
          <p:cNvPr id="39" name="Flowchart: Predefined Process 38"/>
          <p:cNvSpPr/>
          <p:nvPr/>
        </p:nvSpPr>
        <p:spPr>
          <a:xfrm>
            <a:off x="1319872" y="2852936"/>
            <a:ext cx="612068" cy="360040"/>
          </a:xfrm>
          <a:prstGeom prst="flowChartPredefinedProcess">
            <a:avLst/>
          </a:prstGeom>
          <a:ln w="25400"/>
        </p:spPr>
        <p:style>
          <a:lnRef idx="3">
            <a:schemeClr val="lt1"/>
          </a:lnRef>
          <a:fillRef idx="1">
            <a:schemeClr val="accent1"/>
          </a:fillRef>
          <a:effectRef idx="1">
            <a:schemeClr val="accent1"/>
          </a:effectRef>
          <a:fontRef idx="minor">
            <a:schemeClr val="lt1"/>
          </a:fontRef>
        </p:style>
        <p:txBody>
          <a:bodyPr rtlCol="0" anchor="ctr"/>
          <a:lstStyle/>
          <a:p>
            <a:pPr algn="ctr"/>
            <a:endParaRPr lang="sv-SE">
              <a:solidFill>
                <a:prstClr val="white"/>
              </a:solidFill>
            </a:endParaRPr>
          </a:p>
        </p:txBody>
      </p:sp>
      <p:sp>
        <p:nvSpPr>
          <p:cNvPr id="42" name="Flowchart: Predefined Process 41"/>
          <p:cNvSpPr/>
          <p:nvPr/>
        </p:nvSpPr>
        <p:spPr>
          <a:xfrm>
            <a:off x="4620194" y="2573906"/>
            <a:ext cx="792000" cy="414044"/>
          </a:xfrm>
          <a:prstGeom prst="flowChartPredefinedProcess">
            <a:avLst/>
          </a:prstGeom>
          <a:ln w="25400"/>
        </p:spPr>
        <p:style>
          <a:lnRef idx="3">
            <a:schemeClr val="lt1"/>
          </a:lnRef>
          <a:fillRef idx="1">
            <a:schemeClr val="accent4"/>
          </a:fillRef>
          <a:effectRef idx="1">
            <a:schemeClr val="accent4"/>
          </a:effectRef>
          <a:fontRef idx="minor">
            <a:schemeClr val="lt1"/>
          </a:fontRef>
        </p:style>
        <p:txBody>
          <a:bodyPr rtlCol="0" anchor="ctr"/>
          <a:lstStyle/>
          <a:p>
            <a:pPr algn="ctr"/>
            <a:endParaRPr lang="sv-SE">
              <a:solidFill>
                <a:prstClr val="white"/>
              </a:solidFill>
            </a:endParaRPr>
          </a:p>
        </p:txBody>
      </p:sp>
      <p:sp>
        <p:nvSpPr>
          <p:cNvPr id="51" name="TextBox 50"/>
          <p:cNvSpPr txBox="1"/>
          <p:nvPr/>
        </p:nvSpPr>
        <p:spPr>
          <a:xfrm>
            <a:off x="1172095" y="148934"/>
            <a:ext cx="3341877"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sv-SE" dirty="0" smtClean="0">
                <a:solidFill>
                  <a:prstClr val="black"/>
                </a:solidFill>
              </a:rPr>
              <a:t>TEST COLLABORATION PLATFORM</a:t>
            </a:r>
            <a:endParaRPr lang="sv-SE" dirty="0">
              <a:solidFill>
                <a:prstClr val="black"/>
              </a:solidFill>
            </a:endParaRPr>
          </a:p>
        </p:txBody>
      </p:sp>
      <p:sp>
        <p:nvSpPr>
          <p:cNvPr id="52" name="TextBox 51"/>
          <p:cNvSpPr txBox="1"/>
          <p:nvPr/>
        </p:nvSpPr>
        <p:spPr>
          <a:xfrm>
            <a:off x="1017233" y="481396"/>
            <a:ext cx="5941050" cy="900246"/>
          </a:xfrm>
          <a:prstGeom prst="rect">
            <a:avLst/>
          </a:prstGeom>
          <a:noFill/>
        </p:spPr>
        <p:txBody>
          <a:bodyPr wrap="none" rtlCol="0">
            <a:spAutoFit/>
          </a:bodyPr>
          <a:lstStyle/>
          <a:p>
            <a:pPr marL="171450" indent="-171450">
              <a:buFont typeface="Arial" panose="020B0604020202020204" pitchFamily="34" charset="0"/>
              <a:buChar char="•"/>
            </a:pPr>
            <a:r>
              <a:rPr lang="sv-SE" sz="1050" dirty="0" smtClean="0">
                <a:solidFill>
                  <a:prstClr val="black"/>
                </a:solidFill>
              </a:rPr>
              <a:t>SECURE THAT OUR TOOLS SUPPORTS THE PROCESS (</a:t>
            </a:r>
            <a:r>
              <a:rPr lang="sv-SE" sz="1050" i="1" dirty="0" smtClean="0">
                <a:solidFill>
                  <a:prstClr val="black"/>
                </a:solidFill>
              </a:rPr>
              <a:t>PLAN &amp; PERFORM TEST</a:t>
            </a:r>
            <a:r>
              <a:rPr lang="sv-SE" sz="1050" dirty="0" smtClean="0">
                <a:solidFill>
                  <a:prstClr val="black"/>
                </a:solidFill>
              </a:rPr>
              <a:t>)</a:t>
            </a:r>
          </a:p>
          <a:p>
            <a:pPr marL="171450" indent="-171450">
              <a:buFont typeface="Arial" panose="020B0604020202020204" pitchFamily="34" charset="0"/>
              <a:buChar char="•"/>
            </a:pPr>
            <a:r>
              <a:rPr lang="sv-SE" sz="1050" dirty="0" smtClean="0">
                <a:solidFill>
                  <a:prstClr val="black"/>
                </a:solidFill>
              </a:rPr>
              <a:t>ENSURE THAT WE HAVE TOOLS THAT COVERS THE PROCESS</a:t>
            </a:r>
          </a:p>
          <a:p>
            <a:pPr marL="171450" indent="-171450">
              <a:buFont typeface="Arial" panose="020B0604020202020204" pitchFamily="34" charset="0"/>
              <a:buChar char="•"/>
            </a:pPr>
            <a:r>
              <a:rPr lang="sv-SE" sz="1050" dirty="0" smtClean="0">
                <a:solidFill>
                  <a:prstClr val="black"/>
                </a:solidFill>
              </a:rPr>
              <a:t>CREATE INTERFACES TO ENABLE INFORMATION EXCHANGE BETWEEN TOOLS</a:t>
            </a:r>
          </a:p>
          <a:p>
            <a:pPr marL="171450" indent="-171450">
              <a:buFont typeface="Arial" panose="020B0604020202020204" pitchFamily="34" charset="0"/>
              <a:buChar char="•"/>
            </a:pPr>
            <a:r>
              <a:rPr lang="sv-SE" sz="1050" dirty="0" smtClean="0">
                <a:solidFill>
                  <a:prstClr val="black"/>
                </a:solidFill>
              </a:rPr>
              <a:t>CREATE AN ENVIRONMENT TO CARRY TEST INFORMATION IN A STRUCTURED AND HARMONIZED WAY</a:t>
            </a:r>
          </a:p>
          <a:p>
            <a:pPr marL="171450" indent="-171450">
              <a:buFont typeface="Arial" panose="020B0604020202020204" pitchFamily="34" charset="0"/>
              <a:buChar char="•"/>
            </a:pPr>
            <a:r>
              <a:rPr lang="sv-SE" sz="1050" dirty="0" smtClean="0">
                <a:solidFill>
                  <a:prstClr val="black"/>
                </a:solidFill>
              </a:rPr>
              <a:t>CREATE BI SOLUTIONS FOR MONITORING STATUS AND PROGRESS OF TESTS AND TEST OBJECTS</a:t>
            </a:r>
            <a:endParaRPr lang="sv-SE" sz="1050" dirty="0">
              <a:solidFill>
                <a:prstClr val="black"/>
              </a:solidFill>
            </a:endParaRPr>
          </a:p>
        </p:txBody>
      </p:sp>
      <p:sp>
        <p:nvSpPr>
          <p:cNvPr id="162" name="Flowchart: Predefined Process 161"/>
          <p:cNvSpPr/>
          <p:nvPr/>
        </p:nvSpPr>
        <p:spPr>
          <a:xfrm>
            <a:off x="6028496" y="2420888"/>
            <a:ext cx="948554" cy="432048"/>
          </a:xfrm>
          <a:prstGeom prst="flowChartPredefinedProcess">
            <a:avLst/>
          </a:prstGeom>
          <a:ln w="25400"/>
        </p:spPr>
        <p:style>
          <a:lnRef idx="3">
            <a:schemeClr val="lt1"/>
          </a:lnRef>
          <a:fillRef idx="1">
            <a:schemeClr val="dk1"/>
          </a:fillRef>
          <a:effectRef idx="1">
            <a:schemeClr val="dk1"/>
          </a:effectRef>
          <a:fontRef idx="minor">
            <a:schemeClr val="lt1"/>
          </a:fontRef>
        </p:style>
        <p:txBody>
          <a:bodyPr rtlCol="0" anchor="ctr"/>
          <a:lstStyle/>
          <a:p>
            <a:pPr algn="ctr"/>
            <a:endParaRPr lang="sv-SE">
              <a:solidFill>
                <a:prstClr val="white"/>
              </a:solidFill>
            </a:endParaRPr>
          </a:p>
        </p:txBody>
      </p:sp>
      <p:grpSp>
        <p:nvGrpSpPr>
          <p:cNvPr id="178" name="Group 177"/>
          <p:cNvGrpSpPr/>
          <p:nvPr/>
        </p:nvGrpSpPr>
        <p:grpSpPr>
          <a:xfrm>
            <a:off x="434872" y="1412776"/>
            <a:ext cx="8002560" cy="4140460"/>
            <a:chOff x="434872" y="1412776"/>
            <a:chExt cx="8002560" cy="4140460"/>
          </a:xfrm>
        </p:grpSpPr>
        <p:sp>
          <p:nvSpPr>
            <p:cNvPr id="10" name="Pentagon 9"/>
            <p:cNvSpPr/>
            <p:nvPr/>
          </p:nvSpPr>
          <p:spPr>
            <a:xfrm>
              <a:off x="1154952" y="1777082"/>
              <a:ext cx="1008112" cy="268268"/>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11" name="Pentagon 10"/>
            <p:cNvSpPr/>
            <p:nvPr/>
          </p:nvSpPr>
          <p:spPr>
            <a:xfrm>
              <a:off x="2611448" y="1777082"/>
              <a:ext cx="1008112" cy="268268"/>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sv-SE">
                <a:solidFill>
                  <a:prstClr val="white"/>
                </a:solidFill>
              </a:endParaRPr>
            </a:p>
          </p:txBody>
        </p:sp>
        <p:sp>
          <p:nvSpPr>
            <p:cNvPr id="12" name="Pentagon 11"/>
            <p:cNvSpPr/>
            <p:nvPr/>
          </p:nvSpPr>
          <p:spPr>
            <a:xfrm>
              <a:off x="4067944" y="1777082"/>
              <a:ext cx="1008112" cy="268268"/>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solidFill>
                  <a:prstClr val="white"/>
                </a:solidFill>
              </a:endParaRPr>
            </a:p>
          </p:txBody>
        </p:sp>
        <p:sp>
          <p:nvSpPr>
            <p:cNvPr id="13" name="Pentagon 12"/>
            <p:cNvSpPr/>
            <p:nvPr/>
          </p:nvSpPr>
          <p:spPr>
            <a:xfrm>
              <a:off x="5524440" y="1777082"/>
              <a:ext cx="1008112" cy="268268"/>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sv-SE">
                <a:solidFill>
                  <a:prstClr val="white"/>
                </a:solidFill>
              </a:endParaRPr>
            </a:p>
          </p:txBody>
        </p:sp>
        <p:sp>
          <p:nvSpPr>
            <p:cNvPr id="14" name="Pentagon 13"/>
            <p:cNvSpPr/>
            <p:nvPr/>
          </p:nvSpPr>
          <p:spPr>
            <a:xfrm>
              <a:off x="6980936" y="1777082"/>
              <a:ext cx="1008112" cy="268268"/>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sv-SE">
                <a:solidFill>
                  <a:prstClr val="white"/>
                </a:solidFill>
              </a:endParaRPr>
            </a:p>
          </p:txBody>
        </p:sp>
        <p:cxnSp>
          <p:nvCxnSpPr>
            <p:cNvPr id="19" name="Straight Arrow Connector 18"/>
            <p:cNvCxnSpPr/>
            <p:nvPr/>
          </p:nvCxnSpPr>
          <p:spPr>
            <a:xfrm>
              <a:off x="434872" y="1911216"/>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63064" y="1911216"/>
              <a:ext cx="44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19560" y="1911216"/>
              <a:ext cx="44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76056" y="1911216"/>
              <a:ext cx="44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532552" y="1911216"/>
              <a:ext cx="44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989048" y="1911216"/>
              <a:ext cx="44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35880" y="1412776"/>
              <a:ext cx="0" cy="41404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47240" y="1412776"/>
              <a:ext cx="0" cy="41404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88652" y="1412776"/>
              <a:ext cx="0" cy="41404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99568" y="1412776"/>
              <a:ext cx="0" cy="41404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6" name="Freeform 175"/>
            <p:cNvSpPr/>
            <p:nvPr/>
          </p:nvSpPr>
          <p:spPr>
            <a:xfrm>
              <a:off x="2433362" y="1579418"/>
              <a:ext cx="1246909" cy="332509"/>
            </a:xfrm>
            <a:custGeom>
              <a:avLst/>
              <a:gdLst>
                <a:gd name="connsiteX0" fmla="*/ 1246909 w 1246909"/>
                <a:gd name="connsiteY0" fmla="*/ 332509 h 332509"/>
                <a:gd name="connsiteX1" fmla="*/ 1239352 w 1246909"/>
                <a:gd name="connsiteY1" fmla="*/ 0 h 332509"/>
                <a:gd name="connsiteX2" fmla="*/ 0 w 1246909"/>
                <a:gd name="connsiteY2" fmla="*/ 7557 h 332509"/>
                <a:gd name="connsiteX3" fmla="*/ 0 w 1246909"/>
                <a:gd name="connsiteY3" fmla="*/ 332509 h 332509"/>
              </a:gdLst>
              <a:ahLst/>
              <a:cxnLst>
                <a:cxn ang="0">
                  <a:pos x="connsiteX0" y="connsiteY0"/>
                </a:cxn>
                <a:cxn ang="0">
                  <a:pos x="connsiteX1" y="connsiteY1"/>
                </a:cxn>
                <a:cxn ang="0">
                  <a:pos x="connsiteX2" y="connsiteY2"/>
                </a:cxn>
                <a:cxn ang="0">
                  <a:pos x="connsiteX3" y="connsiteY3"/>
                </a:cxn>
              </a:cxnLst>
              <a:rect l="l" t="t" r="r" b="b"/>
              <a:pathLst>
                <a:path w="1246909" h="332509">
                  <a:moveTo>
                    <a:pt x="1246909" y="332509"/>
                  </a:moveTo>
                  <a:lnTo>
                    <a:pt x="1239352" y="0"/>
                  </a:lnTo>
                  <a:lnTo>
                    <a:pt x="0" y="7557"/>
                  </a:lnTo>
                  <a:lnTo>
                    <a:pt x="0" y="332509"/>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solidFill>
                  <a:prstClr val="black"/>
                </a:solidFill>
              </a:endParaRPr>
            </a:p>
          </p:txBody>
        </p:sp>
        <p:sp>
          <p:nvSpPr>
            <p:cNvPr id="177" name="Freeform 176"/>
            <p:cNvSpPr/>
            <p:nvPr/>
          </p:nvSpPr>
          <p:spPr>
            <a:xfrm>
              <a:off x="5342817" y="1911927"/>
              <a:ext cx="2811213" cy="264496"/>
            </a:xfrm>
            <a:custGeom>
              <a:avLst/>
              <a:gdLst>
                <a:gd name="connsiteX0" fmla="*/ 0 w 2811213"/>
                <a:gd name="connsiteY0" fmla="*/ 0 h 264496"/>
                <a:gd name="connsiteX1" fmla="*/ 0 w 2811213"/>
                <a:gd name="connsiteY1" fmla="*/ 264496 h 264496"/>
                <a:gd name="connsiteX2" fmla="*/ 2811213 w 2811213"/>
                <a:gd name="connsiteY2" fmla="*/ 249382 h 264496"/>
                <a:gd name="connsiteX3" fmla="*/ 2811213 w 2811213"/>
                <a:gd name="connsiteY3" fmla="*/ 15114 h 264496"/>
              </a:gdLst>
              <a:ahLst/>
              <a:cxnLst>
                <a:cxn ang="0">
                  <a:pos x="connsiteX0" y="connsiteY0"/>
                </a:cxn>
                <a:cxn ang="0">
                  <a:pos x="connsiteX1" y="connsiteY1"/>
                </a:cxn>
                <a:cxn ang="0">
                  <a:pos x="connsiteX2" y="connsiteY2"/>
                </a:cxn>
                <a:cxn ang="0">
                  <a:pos x="connsiteX3" y="connsiteY3"/>
                </a:cxn>
              </a:cxnLst>
              <a:rect l="l" t="t" r="r" b="b"/>
              <a:pathLst>
                <a:path w="2811213" h="264496">
                  <a:moveTo>
                    <a:pt x="0" y="0"/>
                  </a:moveTo>
                  <a:lnTo>
                    <a:pt x="0" y="264496"/>
                  </a:lnTo>
                  <a:lnTo>
                    <a:pt x="2811213" y="249382"/>
                  </a:lnTo>
                  <a:lnTo>
                    <a:pt x="2811213" y="1511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solidFill>
                  <a:prstClr val="black"/>
                </a:solidFill>
              </a:endParaRPr>
            </a:p>
          </p:txBody>
        </p:sp>
      </p:grpSp>
      <p:grpSp>
        <p:nvGrpSpPr>
          <p:cNvPr id="180" name="Group 179"/>
          <p:cNvGrpSpPr/>
          <p:nvPr/>
        </p:nvGrpSpPr>
        <p:grpSpPr>
          <a:xfrm>
            <a:off x="407055" y="5545797"/>
            <a:ext cx="8495341" cy="1276228"/>
            <a:chOff x="407055" y="5545797"/>
            <a:chExt cx="8495341" cy="1276228"/>
          </a:xfrm>
        </p:grpSpPr>
        <p:grpSp>
          <p:nvGrpSpPr>
            <p:cNvPr id="96" name="WindowsPhone"/>
            <p:cNvGrpSpPr/>
            <p:nvPr>
              <p:custDataLst>
                <p:custData r:id="rId1"/>
              </p:custDataLst>
            </p:nvPr>
          </p:nvGrpSpPr>
          <p:grpSpPr>
            <a:xfrm>
              <a:off x="2808565" y="5813359"/>
              <a:ext cx="608872" cy="949788"/>
              <a:chOff x="2839503" y="1"/>
              <a:chExt cx="3464995" cy="6857998"/>
            </a:xfrm>
          </p:grpSpPr>
          <p:grpSp>
            <p:nvGrpSpPr>
              <p:cNvPr id="97" name="Group 96"/>
              <p:cNvGrpSpPr/>
              <p:nvPr/>
            </p:nvGrpSpPr>
            <p:grpSpPr>
              <a:xfrm>
                <a:off x="2839503" y="1"/>
                <a:ext cx="3464995" cy="6857998"/>
                <a:chOff x="2839503" y="1"/>
                <a:chExt cx="3464995" cy="6857998"/>
              </a:xfrm>
            </p:grpSpPr>
            <p:grpSp>
              <p:nvGrpSpPr>
                <p:cNvPr id="99" name="Group 98"/>
                <p:cNvGrpSpPr/>
                <p:nvPr/>
              </p:nvGrpSpPr>
              <p:grpSpPr>
                <a:xfrm>
                  <a:off x="2839503" y="1"/>
                  <a:ext cx="3464995" cy="6857998"/>
                  <a:chOff x="2834639" y="1"/>
                  <a:chExt cx="3464995" cy="6857998"/>
                </a:xfrm>
              </p:grpSpPr>
              <p:sp>
                <p:nvSpPr>
                  <p:cNvPr id="101" name="Rounded Rectangle 10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2" name="Rounded Rectangle 101"/>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prstClr val="black">
                          <a:lumMod val="75000"/>
                          <a:lumOff val="25000"/>
                        </a:prstClr>
                      </a:solidFill>
                      <a:latin typeface="Segoe UI"/>
                    </a:endParaRPr>
                  </a:p>
                </p:txBody>
              </p:sp>
              <p:sp>
                <p:nvSpPr>
                  <p:cNvPr id="103" name="Rectangle 102"/>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4" name="Left Arrow 103"/>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05" name="Group 104"/>
                  <p:cNvGrpSpPr/>
                  <p:nvPr/>
                </p:nvGrpSpPr>
                <p:grpSpPr>
                  <a:xfrm rot="21384124">
                    <a:off x="4457215" y="6161552"/>
                    <a:ext cx="212326" cy="227346"/>
                    <a:chOff x="4194362" y="5874647"/>
                    <a:chExt cx="252148" cy="269985"/>
                  </a:xfrm>
                  <a:solidFill>
                    <a:srgbClr val="FFFFFF"/>
                  </a:solidFill>
                </p:grpSpPr>
                <p:sp>
                  <p:nvSpPr>
                    <p:cNvPr id="107" name="Flowchart: Stored Data 106"/>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8" name="Flowchart: Stored Data 107"/>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9" name="Flowchart: Stored Data 108"/>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10" name="Flowchart: Stored Data 109"/>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06" name="Rounded Rectangle 10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prstClr val="black">
                          <a:lumMod val="75000"/>
                          <a:lumOff val="25000"/>
                        </a:prstClr>
                      </a:solidFill>
                      <a:latin typeface="Segoe UI"/>
                    </a:endParaRPr>
                  </a:p>
                </p:txBody>
              </p:sp>
            </p:grpSp>
            <p:sp>
              <p:nvSpPr>
                <p:cNvPr id="100" name="Rectangle 99"/>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a:r>
                    <a:rPr lang="en-US" sz="300" kern="0" dirty="0" smtClean="0">
                      <a:solidFill>
                        <a:srgbClr val="FFFFFF"/>
                      </a:solidFill>
                      <a:latin typeface="Segoe UI"/>
                    </a:rPr>
                    <a:t>12:38</a:t>
                  </a:r>
                </a:p>
              </p:txBody>
            </p:sp>
          </p:grpSp>
          <p:pic>
            <p:nvPicPr>
              <p:cNvPr id="98" name="Picture 2" descr="C:\Users\t-dantay\Documents\WPIcons\appbar.feature.search.rest.png"/>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 name="Group 110"/>
            <p:cNvGrpSpPr/>
            <p:nvPr>
              <p:custDataLst>
                <p:custData r:id="rId2"/>
              </p:custDataLst>
            </p:nvPr>
          </p:nvGrpSpPr>
          <p:grpSpPr>
            <a:xfrm>
              <a:off x="4719953" y="5982385"/>
              <a:ext cx="4182443" cy="272857"/>
              <a:chOff x="0" y="6217920"/>
              <a:chExt cx="9144000" cy="640080"/>
            </a:xfrm>
          </p:grpSpPr>
          <p:sp>
            <p:nvSpPr>
              <p:cNvPr id="112"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sp>
            <p:nvSpPr>
              <p:cNvPr id="113" name="Content"/>
              <p:cNvSpPr/>
              <p:nvPr/>
            </p:nvSpPr>
            <p:spPr>
              <a:xfrm>
                <a:off x="1239923" y="6355626"/>
                <a:ext cx="5605020" cy="364668"/>
              </a:xfrm>
              <a:prstGeom prst="rect">
                <a:avLst/>
              </a:prstGeom>
              <a:noFill/>
              <a:ln w="12700" cap="flat" cmpd="sng" algn="ctr">
                <a:solidFill>
                  <a:srgbClr val="FFFFFF">
                    <a:lumMod val="7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r>
                  <a:rPr lang="en-US" sz="1050" dirty="0">
                    <a:solidFill>
                      <a:srgbClr val="FFFFFF">
                        <a:lumMod val="50000"/>
                      </a:srgbClr>
                    </a:solidFill>
                    <a:latin typeface="Segoe UI Semilight"/>
                  </a:rPr>
                  <a:t>http://www.</a:t>
                </a:r>
                <a:r>
                  <a:rPr lang="en-US" sz="1050" dirty="0">
                    <a:solidFill>
                      <a:srgbClr val="FFFFFF"/>
                    </a:solidFill>
                    <a:latin typeface="Segoe UI Semilight"/>
                  </a:rPr>
                  <a:t>url.com</a:t>
                </a:r>
                <a:r>
                  <a:rPr lang="en-US" sz="1050" dirty="0">
                    <a:solidFill>
                      <a:srgbClr val="FFFFFF">
                        <a:lumMod val="50000"/>
                      </a:srgbClr>
                    </a:solidFill>
                    <a:latin typeface="Segoe UI Semilight"/>
                  </a:rPr>
                  <a:t>/</a:t>
                </a:r>
              </a:p>
            </p:txBody>
          </p:sp>
          <p:grpSp>
            <p:nvGrpSpPr>
              <p:cNvPr id="114" name="Group 113"/>
              <p:cNvGrpSpPr/>
              <p:nvPr/>
            </p:nvGrpSpPr>
            <p:grpSpPr>
              <a:xfrm>
                <a:off x="8539561" y="6380286"/>
                <a:ext cx="267760" cy="280737"/>
                <a:chOff x="7933908" y="6458958"/>
                <a:chExt cx="268296" cy="280737"/>
              </a:xfrm>
            </p:grpSpPr>
            <p:sp>
              <p:nvSpPr>
                <p:cNvPr id="128"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29" name="Right"/>
                <p:cNvSpPr>
                  <a:spLocks noChangeAspect="1"/>
                </p:cNvSpPr>
                <p:nvPr>
                  <p:custDataLst>
                    <p:custData r:id="rId11"/>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solidFill>
                      <a:prstClr val="black"/>
                    </a:solidFill>
                  </a:endParaRPr>
                </a:p>
              </p:txBody>
            </p:sp>
          </p:grpSp>
          <p:grpSp>
            <p:nvGrpSpPr>
              <p:cNvPr id="115" name="Group 114"/>
              <p:cNvGrpSpPr/>
              <p:nvPr/>
            </p:nvGrpSpPr>
            <p:grpSpPr>
              <a:xfrm>
                <a:off x="7533325" y="6380286"/>
                <a:ext cx="267760" cy="280737"/>
                <a:chOff x="7482756" y="6476313"/>
                <a:chExt cx="268296" cy="280737"/>
              </a:xfrm>
            </p:grpSpPr>
            <p:sp>
              <p:nvSpPr>
                <p:cNvPr id="126"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27" name="Pin"/>
                <p:cNvSpPr>
                  <a:spLocks noChangeAspect="1"/>
                </p:cNvSpPr>
                <p:nvPr>
                  <p:custDataLst>
                    <p:custData r:id="rId10"/>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solidFill>
                      <a:prstClr val="black"/>
                    </a:solidFill>
                  </a:endParaRPr>
                </a:p>
              </p:txBody>
            </p:sp>
          </p:grpSp>
          <p:sp>
            <p:nvSpPr>
              <p:cNvPr id="116" name="Tile"/>
              <p:cNvSpPr/>
              <p:nvPr/>
            </p:nvSpPr>
            <p:spPr>
              <a:xfrm>
                <a:off x="733583" y="6402514"/>
                <a:ext cx="265176" cy="283464"/>
              </a:xfrm>
              <a:prstGeom prst="rect">
                <a:avLst/>
              </a:prstGeom>
              <a:solidFill>
                <a:srgbClr val="FFFFFF"/>
              </a:solidFill>
              <a:ln w="12700" cap="flat" cmpd="sng" algn="ctr">
                <a:noFill/>
                <a:prstDash val="solid"/>
              </a:ln>
              <a:effectLst/>
            </p:spPr>
            <p:txBody>
              <a:bodyPr rot="0" spcFirstLastPara="0" vertOverflow="overflow" horzOverflow="overflow" vert="horz" wrap="square" lIns="45720" tIns="45720" rIns="91440" bIns="45720" numCol="1" spcCol="0" rtlCol="0" fromWordArt="0" anchor="b" anchorCtr="0" forceAA="0" compatLnSpc="1">
                <a:prstTxWarp prst="textNoShape">
                  <a:avLst/>
                </a:prstTxWarp>
                <a:noAutofit/>
              </a:bodyPr>
              <a:lstStyle/>
              <a:p>
                <a:endParaRPr lang="en-US" sz="900" kern="0" dirty="0" smtClean="0">
                  <a:solidFill>
                    <a:prstClr val="black"/>
                  </a:solidFill>
                  <a:latin typeface="Segoe UI"/>
                </a:endParaRPr>
              </a:p>
            </p:txBody>
          </p:sp>
          <p:grpSp>
            <p:nvGrpSpPr>
              <p:cNvPr id="117" name="Group 116"/>
              <p:cNvGrpSpPr/>
              <p:nvPr/>
            </p:nvGrpSpPr>
            <p:grpSpPr>
              <a:xfrm>
                <a:off x="7067777" y="6380286"/>
                <a:ext cx="267760" cy="280737"/>
                <a:chOff x="7134583" y="6466673"/>
                <a:chExt cx="268296" cy="280737"/>
              </a:xfrm>
            </p:grpSpPr>
            <p:sp>
              <p:nvSpPr>
                <p:cNvPr id="124"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25" name="Refresh"/>
                <p:cNvSpPr>
                  <a:spLocks noChangeAspect="1"/>
                </p:cNvSpPr>
                <p:nvPr>
                  <p:custDataLst>
                    <p:custData r:id="rId9"/>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solidFill>
                      <a:prstClr val="black"/>
                    </a:solidFill>
                  </a:endParaRPr>
                </a:p>
              </p:txBody>
            </p:sp>
          </p:grpSp>
          <p:grpSp>
            <p:nvGrpSpPr>
              <p:cNvPr id="118" name="Group 117"/>
              <p:cNvGrpSpPr/>
              <p:nvPr/>
            </p:nvGrpSpPr>
            <p:grpSpPr>
              <a:xfrm>
                <a:off x="242988" y="6403878"/>
                <a:ext cx="267760" cy="280737"/>
                <a:chOff x="242988" y="6397592"/>
                <a:chExt cx="267760" cy="280737"/>
              </a:xfrm>
            </p:grpSpPr>
            <p:sp>
              <p:nvSpPr>
                <p:cNvPr id="122"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23" name="Right"/>
                <p:cNvSpPr>
                  <a:spLocks noChangeAspect="1"/>
                </p:cNvSpPr>
                <p:nvPr>
                  <p:custDataLst>
                    <p:custData r:id="rId8"/>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solidFill>
                      <a:prstClr val="black"/>
                    </a:solidFill>
                  </a:endParaRPr>
                </a:p>
              </p:txBody>
            </p:sp>
          </p:grpSp>
          <p:grpSp>
            <p:nvGrpSpPr>
              <p:cNvPr id="119" name="Group 118"/>
              <p:cNvGrpSpPr/>
              <p:nvPr/>
            </p:nvGrpSpPr>
            <p:grpSpPr>
              <a:xfrm>
                <a:off x="7998873" y="6349204"/>
                <a:ext cx="342900" cy="342900"/>
                <a:chOff x="7989560" y="6349204"/>
                <a:chExt cx="342900" cy="342900"/>
              </a:xfrm>
            </p:grpSpPr>
            <p:sp>
              <p:nvSpPr>
                <p:cNvPr id="120"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1" name="Picture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pic>
          <p:nvPicPr>
            <p:cNvPr id="130" name="StreetMap"/>
            <p:cNvPicPr>
              <a:picLocks noChangeAspect="1" noChangeArrowheads="1"/>
            </p:cNvPicPr>
            <p:nvPr>
              <p:custDataLst>
                <p:custData r:id="rId3"/>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886221" y="6116743"/>
              <a:ext cx="444005" cy="443411"/>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pSp>
          <p:nvGrpSpPr>
            <p:cNvPr id="133" name="AddressBar"/>
            <p:cNvGrpSpPr/>
            <p:nvPr>
              <p:custDataLst>
                <p:custData r:id="rId4"/>
              </p:custDataLst>
            </p:nvPr>
          </p:nvGrpSpPr>
          <p:grpSpPr>
            <a:xfrm>
              <a:off x="2858922" y="5932876"/>
              <a:ext cx="499837" cy="161696"/>
              <a:chOff x="3054545" y="3886200"/>
              <a:chExt cx="3034910" cy="329869"/>
            </a:xfrm>
          </p:grpSpPr>
          <p:sp>
            <p:nvSpPr>
              <p:cNvPr id="134" name="Background"/>
              <p:cNvSpPr/>
              <p:nvPr/>
            </p:nvSpPr>
            <p:spPr>
              <a:xfrm>
                <a:off x="3054545" y="3886200"/>
                <a:ext cx="3034910" cy="329869"/>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srgbClr val="000000">
                      <a:lumMod val="75000"/>
                      <a:lumOff val="25000"/>
                    </a:srgbClr>
                  </a:solidFill>
                  <a:latin typeface="Segoe UI"/>
                </a:endParaRPr>
              </a:p>
            </p:txBody>
          </p:sp>
          <p:sp>
            <p:nvSpPr>
              <p:cNvPr id="135" name="Content"/>
              <p:cNvSpPr/>
              <p:nvPr/>
            </p:nvSpPr>
            <p:spPr>
              <a:xfrm>
                <a:off x="3208020" y="3947312"/>
                <a:ext cx="2727960" cy="20116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200" dirty="0" smtClean="0">
                    <a:latin typeface="Segoe UI" pitchFamily="34" charset="0"/>
                    <a:cs typeface="Segoe UI" pitchFamily="34" charset="0"/>
                  </a:rPr>
                  <a:t>http://www.windowsphone.com</a:t>
                </a:r>
                <a:endParaRPr lang="en-US" sz="200" dirty="0">
                  <a:latin typeface="Segoe UI" pitchFamily="34" charset="0"/>
                  <a:cs typeface="Segoe UI" pitchFamily="34" charset="0"/>
                </a:endParaRPr>
              </a:p>
            </p:txBody>
          </p:sp>
        </p:grpSp>
        <p:grpSp>
          <p:nvGrpSpPr>
            <p:cNvPr id="136" name="WindowsPhone"/>
            <p:cNvGrpSpPr/>
            <p:nvPr>
              <p:custDataLst>
                <p:custData r:id="rId5"/>
              </p:custDataLst>
            </p:nvPr>
          </p:nvGrpSpPr>
          <p:grpSpPr>
            <a:xfrm>
              <a:off x="3675096" y="5813359"/>
              <a:ext cx="608872" cy="949788"/>
              <a:chOff x="2839503" y="1"/>
              <a:chExt cx="3464995" cy="6857998"/>
            </a:xfrm>
          </p:grpSpPr>
          <p:grpSp>
            <p:nvGrpSpPr>
              <p:cNvPr id="137" name="Group 136"/>
              <p:cNvGrpSpPr/>
              <p:nvPr/>
            </p:nvGrpSpPr>
            <p:grpSpPr>
              <a:xfrm>
                <a:off x="2839503" y="1"/>
                <a:ext cx="3464995" cy="6857998"/>
                <a:chOff x="2839503" y="1"/>
                <a:chExt cx="3464995" cy="6857998"/>
              </a:xfrm>
            </p:grpSpPr>
            <p:grpSp>
              <p:nvGrpSpPr>
                <p:cNvPr id="139" name="Group 138"/>
                <p:cNvGrpSpPr/>
                <p:nvPr/>
              </p:nvGrpSpPr>
              <p:grpSpPr>
                <a:xfrm>
                  <a:off x="2839503" y="1"/>
                  <a:ext cx="3464995" cy="6857998"/>
                  <a:chOff x="2834639" y="1"/>
                  <a:chExt cx="3464995" cy="6857998"/>
                </a:xfrm>
              </p:grpSpPr>
              <p:sp>
                <p:nvSpPr>
                  <p:cNvPr id="141" name="Rounded Rectangle 14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42" name="Rounded Rectangle 141"/>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prstClr val="black">
                          <a:lumMod val="75000"/>
                          <a:lumOff val="25000"/>
                        </a:prstClr>
                      </a:solidFill>
                      <a:latin typeface="Segoe UI"/>
                    </a:endParaRPr>
                  </a:p>
                </p:txBody>
              </p:sp>
              <p:sp>
                <p:nvSpPr>
                  <p:cNvPr id="143" name="Rectangle 142"/>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44" name="Left Arrow 143"/>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45" name="Group 144"/>
                  <p:cNvGrpSpPr/>
                  <p:nvPr/>
                </p:nvGrpSpPr>
                <p:grpSpPr>
                  <a:xfrm rot="21384124">
                    <a:off x="4457215" y="6161552"/>
                    <a:ext cx="212326" cy="227346"/>
                    <a:chOff x="4194362" y="5874647"/>
                    <a:chExt cx="252148" cy="269985"/>
                  </a:xfrm>
                  <a:solidFill>
                    <a:srgbClr val="FFFFFF"/>
                  </a:solidFill>
                </p:grpSpPr>
                <p:sp>
                  <p:nvSpPr>
                    <p:cNvPr id="147" name="Flowchart: Stored Data 146"/>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48" name="Flowchart: Stored Data 147"/>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49" name="Flowchart: Stored Data 148"/>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50" name="Flowchart: Stored Data 149"/>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6" name="Rounded Rectangle 14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prstClr val="black">
                          <a:lumMod val="75000"/>
                          <a:lumOff val="25000"/>
                        </a:prstClr>
                      </a:solidFill>
                      <a:latin typeface="Segoe UI"/>
                    </a:endParaRPr>
                  </a:p>
                </p:txBody>
              </p:sp>
            </p:grpSp>
            <p:sp>
              <p:nvSpPr>
                <p:cNvPr id="140" name="Rectangle 139"/>
                <p:cNvSpPr/>
                <p:nvPr/>
              </p:nvSpPr>
              <p:spPr>
                <a:xfrm>
                  <a:off x="3054545" y="482052"/>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r"/>
                  <a:r>
                    <a:rPr lang="en-US" sz="300" kern="0" dirty="0" smtClean="0">
                      <a:solidFill>
                        <a:srgbClr val="FFFFFF"/>
                      </a:solidFill>
                      <a:latin typeface="Segoe UI"/>
                    </a:rPr>
                    <a:t>12:38</a:t>
                  </a:r>
                </a:p>
              </p:txBody>
            </p:sp>
          </p:grpSp>
          <p:pic>
            <p:nvPicPr>
              <p:cNvPr id="138" name="Picture 2" descr="C:\Users\t-dantay\Documents\WPIcons\appbar.feature.search.rest.png"/>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5519769" y="6091117"/>
                <a:ext cx="365760" cy="365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1" name="MapMarker"/>
            <p:cNvGrpSpPr>
              <a:grpSpLocks noChangeAspect="1"/>
            </p:cNvGrpSpPr>
            <p:nvPr>
              <p:custDataLst>
                <p:custData r:id="rId6"/>
              </p:custDataLst>
            </p:nvPr>
          </p:nvGrpSpPr>
          <p:grpSpPr>
            <a:xfrm>
              <a:off x="2992551" y="6210207"/>
              <a:ext cx="128529" cy="128529"/>
              <a:chOff x="3669395" y="3536182"/>
              <a:chExt cx="287705" cy="287705"/>
            </a:xfrm>
          </p:grpSpPr>
          <p:sp>
            <p:nvSpPr>
              <p:cNvPr id="152" name="Teardrop 151"/>
              <p:cNvSpPr>
                <a:spLocks noChangeAspect="1"/>
              </p:cNvSpPr>
              <p:nvPr/>
            </p:nvSpPr>
            <p:spPr>
              <a:xfrm rot="8100000">
                <a:off x="3669395" y="3536182"/>
                <a:ext cx="287705" cy="287705"/>
              </a:xfrm>
              <a:prstGeom prst="teardrop">
                <a:avLst>
                  <a:gd name="adj" fmla="val 152462"/>
                </a:avLst>
              </a:prstGeom>
              <a:solidFill>
                <a:srgbClr val="FFFFFF">
                  <a:lumMod val="95000"/>
                </a:srgbClr>
              </a:solidFill>
              <a:ln w="3175" cap="flat" cmpd="sng" algn="ctr">
                <a:solidFill>
                  <a:sysClr val="windowText" lastClr="000000">
                    <a:lumMod val="75000"/>
                    <a:lumOff val="25000"/>
                  </a:sysClr>
                </a:solidFill>
                <a:prstDash val="solid"/>
              </a:ln>
              <a:effectLst>
                <a:outerShdw blurRad="76200" dir="18900000" sy="23000" kx="-1200000" algn="bl" rotWithShape="0">
                  <a:prstClr val="black">
                    <a:alpha val="20000"/>
                  </a:prstClr>
                </a:outerShdw>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srgbClr val="000000">
                      <a:lumMod val="75000"/>
                      <a:lumOff val="25000"/>
                    </a:srgbClr>
                  </a:solidFill>
                  <a:latin typeface="Segoe UI"/>
                </a:endParaRPr>
              </a:p>
            </p:txBody>
          </p:sp>
          <p:sp>
            <p:nvSpPr>
              <p:cNvPr id="153" name="Oval 152"/>
              <p:cNvSpPr>
                <a:spLocks noChangeAspect="1"/>
              </p:cNvSpPr>
              <p:nvPr/>
            </p:nvSpPr>
            <p:spPr>
              <a:xfrm>
                <a:off x="3703757" y="3568747"/>
                <a:ext cx="218980" cy="218980"/>
              </a:xfrm>
              <a:prstGeom prst="ellipse">
                <a:avLst/>
              </a:prstGeom>
              <a:solidFill>
                <a:srgbClr val="F79646">
                  <a:lumMod val="75000"/>
                </a:srgbClr>
              </a:solidFill>
              <a:ln w="3175" cap="flat" cmpd="sng" algn="ctr">
                <a:solidFill>
                  <a:srgbClr val="000000">
                    <a:lumMod val="65000"/>
                    <a:lumOff val="35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kern="0" dirty="0">
                    <a:solidFill>
                      <a:srgbClr val="FFFFFF"/>
                    </a:solidFill>
                    <a:latin typeface="Segoe UI"/>
                  </a:rPr>
                  <a:t>1</a:t>
                </a:r>
                <a:endParaRPr lang="en-US" sz="1050" kern="0" dirty="0" smtClean="0">
                  <a:solidFill>
                    <a:srgbClr val="FFFFFF"/>
                  </a:solidFill>
                  <a:latin typeface="Segoe UI"/>
                </a:endParaRPr>
              </a:p>
            </p:txBody>
          </p:sp>
        </p:grpSp>
        <p:graphicFrame>
          <p:nvGraphicFramePr>
            <p:cNvPr id="154" name="VerticalBarChart"/>
            <p:cNvGraphicFramePr/>
            <p:nvPr>
              <p:custDataLst>
                <p:custData r:id="rId7"/>
              </p:custDataLst>
              <p:extLst>
                <p:ext uri="{D42A27DB-BD31-4B8C-83A1-F6EECF244321}">
                  <p14:modId xmlns:p14="http://schemas.microsoft.com/office/powerpoint/2010/main" val="2012659242"/>
                </p:ext>
              </p:extLst>
            </p:nvPr>
          </p:nvGraphicFramePr>
          <p:xfrm>
            <a:off x="3747801" y="6013724"/>
            <a:ext cx="465119" cy="527405"/>
          </p:xfrm>
          <a:graphic>
            <a:graphicData uri="http://schemas.openxmlformats.org/drawingml/2006/chart">
              <c:chart xmlns:c="http://schemas.openxmlformats.org/drawingml/2006/chart" xmlns:r="http://schemas.openxmlformats.org/officeDocument/2006/relationships" r:id="rId16"/>
            </a:graphicData>
          </a:graphic>
        </p:graphicFrame>
        <p:sp>
          <p:nvSpPr>
            <p:cNvPr id="155" name="TextBox 154"/>
            <p:cNvSpPr txBox="1"/>
            <p:nvPr/>
          </p:nvSpPr>
          <p:spPr>
            <a:xfrm>
              <a:off x="407055" y="5735966"/>
              <a:ext cx="1495794"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defPPr>
                <a:defRPr lang="sv-SE"/>
              </a:defPPr>
            </a:lstStyle>
            <a:p>
              <a:r>
                <a:rPr lang="sv-SE" dirty="0">
                  <a:solidFill>
                    <a:prstClr val="black"/>
                  </a:solidFill>
                </a:rPr>
                <a:t>BI SOLUTIONS</a:t>
              </a:r>
            </a:p>
          </p:txBody>
        </p:sp>
        <p:sp>
          <p:nvSpPr>
            <p:cNvPr id="156" name="Up-Down Arrow 155"/>
            <p:cNvSpPr/>
            <p:nvPr/>
          </p:nvSpPr>
          <p:spPr>
            <a:xfrm>
              <a:off x="4366919" y="5545797"/>
              <a:ext cx="288032" cy="504056"/>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solidFill>
                  <a:prstClr val="white"/>
                </a:solidFill>
              </a:endParaRPr>
            </a:p>
          </p:txBody>
        </p:sp>
        <p:pic>
          <p:nvPicPr>
            <p:cNvPr id="179" name="Picture 17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72954" y="6075693"/>
              <a:ext cx="1332736" cy="746332"/>
            </a:xfrm>
            <a:prstGeom prst="rect">
              <a:avLst/>
            </a:prstGeom>
          </p:spPr>
        </p:pic>
      </p:grpSp>
      <p:grpSp>
        <p:nvGrpSpPr>
          <p:cNvPr id="161" name="Group 160"/>
          <p:cNvGrpSpPr/>
          <p:nvPr/>
        </p:nvGrpSpPr>
        <p:grpSpPr>
          <a:xfrm>
            <a:off x="395536" y="4707140"/>
            <a:ext cx="8352928" cy="1008112"/>
            <a:chOff x="395536" y="4707140"/>
            <a:chExt cx="8352928" cy="1008112"/>
          </a:xfrm>
        </p:grpSpPr>
        <p:sp>
          <p:nvSpPr>
            <p:cNvPr id="40" name="Rounded Rectangle 39"/>
            <p:cNvSpPr/>
            <p:nvPr/>
          </p:nvSpPr>
          <p:spPr>
            <a:xfrm>
              <a:off x="395536" y="4707140"/>
              <a:ext cx="8352928" cy="1008112"/>
            </a:xfrm>
            <a:prstGeom prst="roundRect">
              <a:avLst/>
            </a:prstGeom>
            <a:gradFill>
              <a:gsLst>
                <a:gs pos="0">
                  <a:schemeClr val="bg1">
                    <a:lumMod val="95000"/>
                  </a:schemeClr>
                </a:gs>
                <a:gs pos="80000">
                  <a:schemeClr val="bg1">
                    <a:lumMod val="85000"/>
                  </a:schemeClr>
                </a:gs>
                <a:gs pos="100000">
                  <a:schemeClr val="bg1">
                    <a:lumMod val="85000"/>
                  </a:schemeClr>
                </a:gs>
              </a:gsLs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sv-SE">
                <a:solidFill>
                  <a:prstClr val="white"/>
                </a:solidFill>
              </a:endParaRPr>
            </a:p>
          </p:txBody>
        </p:sp>
        <p:sp>
          <p:nvSpPr>
            <p:cNvPr id="159" name="TextBox 158"/>
            <p:cNvSpPr txBox="1"/>
            <p:nvPr/>
          </p:nvSpPr>
          <p:spPr>
            <a:xfrm>
              <a:off x="3576232" y="5092558"/>
              <a:ext cx="2124108" cy="3077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defPPr>
                <a:defRPr lang="sv-SE"/>
              </a:defPPr>
            </a:lstStyle>
            <a:p>
              <a:r>
                <a:rPr lang="sv-SE" sz="1400" dirty="0" smtClean="0">
                  <a:solidFill>
                    <a:prstClr val="black"/>
                  </a:solidFill>
                </a:rPr>
                <a:t>TCP DATABASE &amp; SERVICES</a:t>
              </a:r>
              <a:endParaRPr lang="sv-SE" sz="1400" dirty="0">
                <a:solidFill>
                  <a:prstClr val="black"/>
                </a:solidFill>
              </a:endParaRPr>
            </a:p>
          </p:txBody>
        </p:sp>
      </p:grpSp>
      <p:grpSp>
        <p:nvGrpSpPr>
          <p:cNvPr id="157" name="Group 156"/>
          <p:cNvGrpSpPr/>
          <p:nvPr/>
        </p:nvGrpSpPr>
        <p:grpSpPr>
          <a:xfrm>
            <a:off x="1074589" y="3772789"/>
            <a:ext cx="6741103" cy="1222615"/>
            <a:chOff x="1074589" y="3772789"/>
            <a:chExt cx="6741103" cy="1222615"/>
          </a:xfrm>
        </p:grpSpPr>
        <p:sp>
          <p:nvSpPr>
            <p:cNvPr id="41" name="Up-Down Arrow 40"/>
            <p:cNvSpPr/>
            <p:nvPr/>
          </p:nvSpPr>
          <p:spPr>
            <a:xfrm>
              <a:off x="1074589" y="3787197"/>
              <a:ext cx="196730" cy="28452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43" name="Up-Down Arrow 42"/>
            <p:cNvSpPr/>
            <p:nvPr/>
          </p:nvSpPr>
          <p:spPr>
            <a:xfrm>
              <a:off x="1727711" y="3787197"/>
              <a:ext cx="196730" cy="28452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9" name="Up-Down Arrow 8"/>
            <p:cNvSpPr/>
            <p:nvPr/>
          </p:nvSpPr>
          <p:spPr>
            <a:xfrm>
              <a:off x="1334972" y="4455112"/>
              <a:ext cx="288032" cy="50405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45" name="Up-Down Arrow 44"/>
            <p:cNvSpPr/>
            <p:nvPr/>
          </p:nvSpPr>
          <p:spPr>
            <a:xfrm>
              <a:off x="2898412" y="4457016"/>
              <a:ext cx="288032" cy="50405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46" name="Up-Down Arrow 45"/>
            <p:cNvSpPr/>
            <p:nvPr/>
          </p:nvSpPr>
          <p:spPr>
            <a:xfrm>
              <a:off x="4341564" y="4457016"/>
              <a:ext cx="288032" cy="50405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47" name="Up-Down Arrow 46"/>
            <p:cNvSpPr/>
            <p:nvPr/>
          </p:nvSpPr>
          <p:spPr>
            <a:xfrm>
              <a:off x="5904946" y="3772789"/>
              <a:ext cx="196730" cy="28452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48" name="Up-Down Arrow 47"/>
            <p:cNvSpPr/>
            <p:nvPr/>
          </p:nvSpPr>
          <p:spPr>
            <a:xfrm>
              <a:off x="5859295" y="4457016"/>
              <a:ext cx="288032" cy="50405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sp>
          <p:nvSpPr>
            <p:cNvPr id="49" name="Up-Down Arrow 48"/>
            <p:cNvSpPr/>
            <p:nvPr/>
          </p:nvSpPr>
          <p:spPr>
            <a:xfrm>
              <a:off x="7527660" y="4491348"/>
              <a:ext cx="288032" cy="50405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solidFill>
                  <a:prstClr val="white"/>
                </a:solidFill>
              </a:endParaRPr>
            </a:p>
          </p:txBody>
        </p:sp>
      </p:grpSp>
    </p:spTree>
    <p:extLst>
      <p:ext uri="{BB962C8B-B14F-4D97-AF65-F5344CB8AC3E}">
        <p14:creationId xmlns:p14="http://schemas.microsoft.com/office/powerpoint/2010/main" val="1698680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2">
                                            <p:txEl>
                                              <p:pRg st="0" end="0"/>
                                            </p:txEl>
                                          </p:spTgt>
                                        </p:tgtEl>
                                        <p:attrNameLst>
                                          <p:attrName>style.visibility</p:attrName>
                                        </p:attrNameLst>
                                      </p:cBhvr>
                                      <p:to>
                                        <p:strVal val="visible"/>
                                      </p:to>
                                    </p:set>
                                    <p:animEffect transition="in" filter="wipe(up)">
                                      <p:cBhvr>
                                        <p:cTn id="33" dur="500"/>
                                        <p:tgtEl>
                                          <p:spTgt spid="52">
                                            <p:txEl>
                                              <p:pRg st="0" end="0"/>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fade">
                                      <p:cBhvr>
                                        <p:cTn id="37" dur="1000"/>
                                        <p:tgtEl>
                                          <p:spTgt spid="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2">
                                            <p:txEl>
                                              <p:pRg st="1" end="1"/>
                                            </p:txEl>
                                          </p:spTgt>
                                        </p:tgtEl>
                                        <p:attrNameLst>
                                          <p:attrName>style.visibility</p:attrName>
                                        </p:attrNameLst>
                                      </p:cBhvr>
                                      <p:to>
                                        <p:strVal val="visible"/>
                                      </p:to>
                                    </p:set>
                                    <p:animEffect transition="in" filter="wipe(up)">
                                      <p:cBhvr>
                                        <p:cTn id="42" dur="500"/>
                                        <p:tgtEl>
                                          <p:spTgt spid="5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4.44444E-6 -2.81814E-6 L -0.05625 0.15225 " pathEditMode="relative" rAng="0" ptsTypes="AA">
                                      <p:cBhvr>
                                        <p:cTn id="46" dur="2000" fill="hold"/>
                                        <p:tgtEl>
                                          <p:spTgt spid="37"/>
                                        </p:tgtEl>
                                        <p:attrNameLst>
                                          <p:attrName>ppt_x</p:attrName>
                                          <p:attrName>ppt_y</p:attrName>
                                        </p:attrNameLst>
                                      </p:cBhvr>
                                      <p:rCtr x="-2812" y="7612"/>
                                    </p:animMotion>
                                  </p:childTnLst>
                                </p:cTn>
                              </p:par>
                              <p:par>
                                <p:cTn id="47" presetID="42" presetClass="path" presetSubtype="0" accel="50000" decel="50000" fill="hold" grpId="0" nodeType="withEffect">
                                  <p:stCondLst>
                                    <p:cond delay="0"/>
                                  </p:stCondLst>
                                  <p:childTnLst>
                                    <p:animMotion origin="layout" path="M 3.88889E-6 -7.49653E-7 L 0.0592 0.08006 " pathEditMode="relative" rAng="0" ptsTypes="AA">
                                      <p:cBhvr>
                                        <p:cTn id="48" dur="2000" fill="hold"/>
                                        <p:tgtEl>
                                          <p:spTgt spid="35"/>
                                        </p:tgtEl>
                                        <p:attrNameLst>
                                          <p:attrName>ppt_x</p:attrName>
                                          <p:attrName>ppt_y</p:attrName>
                                        </p:attrNameLst>
                                      </p:cBhvr>
                                      <p:rCtr x="2951" y="4003"/>
                                    </p:animMotion>
                                  </p:childTnLst>
                                </p:cTn>
                              </p:par>
                              <p:par>
                                <p:cTn id="49" presetID="42" presetClass="path" presetSubtype="0" accel="50000" decel="50000" fill="hold" grpId="0" nodeType="withEffect">
                                  <p:stCondLst>
                                    <p:cond delay="0"/>
                                  </p:stCondLst>
                                  <p:childTnLst>
                                    <p:animMotion origin="layout" path="M 2.5E-6 3.48913E-6 L 0.10903 0.1261 " pathEditMode="relative" rAng="0" ptsTypes="AA">
                                      <p:cBhvr>
                                        <p:cTn id="50" dur="2000" fill="hold"/>
                                        <p:tgtEl>
                                          <p:spTgt spid="42"/>
                                        </p:tgtEl>
                                        <p:attrNameLst>
                                          <p:attrName>ppt_x</p:attrName>
                                          <p:attrName>ppt_y</p:attrName>
                                        </p:attrNameLst>
                                      </p:cBhvr>
                                      <p:rCtr x="5451" y="6293"/>
                                    </p:animMotion>
                                  </p:childTnLst>
                                </p:cTn>
                              </p:par>
                              <p:par>
                                <p:cTn id="51" presetID="42" presetClass="path" presetSubtype="0" accel="50000" decel="50000" fill="hold" grpId="0" nodeType="withEffect">
                                  <p:stCondLst>
                                    <p:cond delay="0"/>
                                  </p:stCondLst>
                                  <p:childTnLst>
                                    <p:animMotion origin="layout" path="M 3.05556E-6 4.646E-6 L -0.03854 0.118 " pathEditMode="relative" rAng="0" ptsTypes="AA">
                                      <p:cBhvr>
                                        <p:cTn id="52" dur="2000" fill="hold"/>
                                        <p:tgtEl>
                                          <p:spTgt spid="34"/>
                                        </p:tgtEl>
                                        <p:attrNameLst>
                                          <p:attrName>ppt_x</p:attrName>
                                          <p:attrName>ppt_y</p:attrName>
                                        </p:attrNameLst>
                                      </p:cBhvr>
                                      <p:rCtr x="-1927" y="5900"/>
                                    </p:animMotion>
                                  </p:childTnLst>
                                </p:cTn>
                              </p:par>
                              <p:par>
                                <p:cTn id="53" presetID="42" presetClass="path" presetSubtype="0" accel="50000" decel="50000" fill="hold" grpId="0" nodeType="withEffect">
                                  <p:stCondLst>
                                    <p:cond delay="0"/>
                                  </p:stCondLst>
                                  <p:childTnLst>
                                    <p:animMotion origin="layout" path="M 3.05556E-6 4.96529E-6 L -0.04497 0.18371 " pathEditMode="relative" rAng="0" ptsTypes="AA">
                                      <p:cBhvr>
                                        <p:cTn id="54" dur="2000" fill="hold"/>
                                        <p:tgtEl>
                                          <p:spTgt spid="36"/>
                                        </p:tgtEl>
                                        <p:attrNameLst>
                                          <p:attrName>ppt_x</p:attrName>
                                          <p:attrName>ppt_y</p:attrName>
                                        </p:attrNameLst>
                                      </p:cBhvr>
                                      <p:rCtr x="-2257" y="9186"/>
                                    </p:animMotion>
                                  </p:childTnLst>
                                </p:cTn>
                              </p:par>
                              <p:par>
                                <p:cTn id="55" presetID="42" presetClass="path" presetSubtype="0" accel="50000" decel="50000" fill="hold" grpId="0" nodeType="withEffect">
                                  <p:stCondLst>
                                    <p:cond delay="0"/>
                                  </p:stCondLst>
                                  <p:childTnLst>
                                    <p:animMotion origin="layout" path="M 1.66667E-6 2.70708E-6 L -0.0625 0.09579 " pathEditMode="relative" rAng="0" ptsTypes="AA">
                                      <p:cBhvr>
                                        <p:cTn id="56" dur="2000" fill="hold"/>
                                        <p:tgtEl>
                                          <p:spTgt spid="8"/>
                                        </p:tgtEl>
                                        <p:attrNameLst>
                                          <p:attrName>ppt_x</p:attrName>
                                          <p:attrName>ppt_y</p:attrName>
                                        </p:attrNameLst>
                                      </p:cBhvr>
                                      <p:rCtr x="-3125" y="4789"/>
                                    </p:animMotion>
                                  </p:childTnLst>
                                </p:cTn>
                              </p:par>
                              <p:par>
                                <p:cTn id="57" presetID="42" presetClass="path" presetSubtype="0" accel="50000" decel="50000" fill="hold" grpId="1" nodeType="withEffect">
                                  <p:stCondLst>
                                    <p:cond delay="0"/>
                                  </p:stCondLst>
                                  <p:childTnLst>
                                    <p:animMotion origin="layout" path="M 2.22222E-6 4.96529E-6 L -0.04792 0.08931 " pathEditMode="relative" rAng="0" ptsTypes="AA">
                                      <p:cBhvr>
                                        <p:cTn id="58" dur="2000" fill="hold"/>
                                        <p:tgtEl>
                                          <p:spTgt spid="39"/>
                                        </p:tgtEl>
                                        <p:attrNameLst>
                                          <p:attrName>ppt_x</p:attrName>
                                          <p:attrName>ppt_y</p:attrName>
                                        </p:attrNameLst>
                                      </p:cBhvr>
                                      <p:rCtr x="-2396" y="4466"/>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0-#ppt_w/2"/>
                                          </p:val>
                                        </p:tav>
                                        <p:tav tm="100000">
                                          <p:val>
                                            <p:strVal val="#ppt_x"/>
                                          </p:val>
                                        </p:tav>
                                      </p:tavLst>
                                    </p:anim>
                                    <p:anim calcmode="lin" valueType="num">
                                      <p:cBhvr additive="base">
                                        <p:cTn id="6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xit" presetSubtype="0" fill="hold" grpId="0" nodeType="clickEffect">
                                  <p:stCondLst>
                                    <p:cond delay="0"/>
                                  </p:stCondLst>
                                  <p:childTnLst>
                                    <p:anim calcmode="lin" valueType="num">
                                      <p:cBhvr>
                                        <p:cTn id="68" dur="3000"/>
                                        <p:tgtEl>
                                          <p:spTgt spid="162"/>
                                        </p:tgtEl>
                                        <p:attrNameLst>
                                          <p:attrName>ppt_w</p:attrName>
                                        </p:attrNameLst>
                                      </p:cBhvr>
                                      <p:tavLst>
                                        <p:tav tm="0">
                                          <p:val>
                                            <p:strVal val="ppt_w"/>
                                          </p:val>
                                        </p:tav>
                                        <p:tav tm="100000">
                                          <p:val>
                                            <p:fltVal val="0"/>
                                          </p:val>
                                        </p:tav>
                                      </p:tavLst>
                                    </p:anim>
                                    <p:anim calcmode="lin" valueType="num">
                                      <p:cBhvr>
                                        <p:cTn id="69" dur="3000"/>
                                        <p:tgtEl>
                                          <p:spTgt spid="162"/>
                                        </p:tgtEl>
                                        <p:attrNameLst>
                                          <p:attrName>ppt_h</p:attrName>
                                        </p:attrNameLst>
                                      </p:cBhvr>
                                      <p:tavLst>
                                        <p:tav tm="0">
                                          <p:val>
                                            <p:strVal val="ppt_h"/>
                                          </p:val>
                                        </p:tav>
                                        <p:tav tm="100000">
                                          <p:val>
                                            <p:fltVal val="0"/>
                                          </p:val>
                                        </p:tav>
                                      </p:tavLst>
                                    </p:anim>
                                    <p:anim calcmode="lin" valueType="num">
                                      <p:cBhvr>
                                        <p:cTn id="70" dur="3000"/>
                                        <p:tgtEl>
                                          <p:spTgt spid="162"/>
                                        </p:tgtEl>
                                        <p:attrNameLst>
                                          <p:attrName>style.rotation</p:attrName>
                                        </p:attrNameLst>
                                      </p:cBhvr>
                                      <p:tavLst>
                                        <p:tav tm="0">
                                          <p:val>
                                            <p:fltVal val="0"/>
                                          </p:val>
                                        </p:tav>
                                        <p:tav tm="100000">
                                          <p:val>
                                            <p:fltVal val="90"/>
                                          </p:val>
                                        </p:tav>
                                      </p:tavLst>
                                    </p:anim>
                                    <p:animEffect transition="out" filter="fade">
                                      <p:cBhvr>
                                        <p:cTn id="71" dur="3000"/>
                                        <p:tgtEl>
                                          <p:spTgt spid="162"/>
                                        </p:tgtEl>
                                      </p:cBhvr>
                                    </p:animEffect>
                                    <p:set>
                                      <p:cBhvr>
                                        <p:cTn id="72" dur="1" fill="hold">
                                          <p:stCondLst>
                                            <p:cond delay="2999"/>
                                          </p:stCondLst>
                                        </p:cTn>
                                        <p:tgtEl>
                                          <p:spTgt spid="1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2">
                                            <p:txEl>
                                              <p:pRg st="2" end="2"/>
                                            </p:txEl>
                                          </p:spTgt>
                                        </p:tgtEl>
                                        <p:attrNameLst>
                                          <p:attrName>style.visibility</p:attrName>
                                        </p:attrNameLst>
                                      </p:cBhvr>
                                      <p:to>
                                        <p:strVal val="visible"/>
                                      </p:to>
                                    </p:set>
                                    <p:animEffect transition="in" filter="wipe(up)">
                                      <p:cBhvr>
                                        <p:cTn id="77" dur="500"/>
                                        <p:tgtEl>
                                          <p:spTgt spid="52">
                                            <p:txEl>
                                              <p:pRg st="2" end="2"/>
                                            </p:txEl>
                                          </p:spTgt>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157"/>
                                        </p:tgtEl>
                                        <p:attrNameLst>
                                          <p:attrName>style.visibility</p:attrName>
                                        </p:attrNameLst>
                                      </p:cBhvr>
                                      <p:to>
                                        <p:strVal val="visible"/>
                                      </p:to>
                                    </p:set>
                                    <p:animEffect transition="in" filter="fade">
                                      <p:cBhvr>
                                        <p:cTn id="81" dur="500"/>
                                        <p:tgtEl>
                                          <p:spTgt spid="1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52">
                                            <p:txEl>
                                              <p:pRg st="3" end="3"/>
                                            </p:txEl>
                                          </p:spTgt>
                                        </p:tgtEl>
                                        <p:attrNameLst>
                                          <p:attrName>style.visibility</p:attrName>
                                        </p:attrNameLst>
                                      </p:cBhvr>
                                      <p:to>
                                        <p:strVal val="visible"/>
                                      </p:to>
                                    </p:set>
                                    <p:animEffect transition="in" filter="wipe(up)">
                                      <p:cBhvr>
                                        <p:cTn id="86" dur="500"/>
                                        <p:tgtEl>
                                          <p:spTgt spid="52">
                                            <p:txEl>
                                              <p:pRg st="3" end="3"/>
                                            </p:txEl>
                                          </p:spTgt>
                                        </p:tgtEl>
                                      </p:cBhvr>
                                    </p:animEffect>
                                  </p:childTnLst>
                                </p:cTn>
                              </p:par>
                            </p:childTnLst>
                          </p:cTn>
                        </p:par>
                        <p:par>
                          <p:cTn id="87" fill="hold">
                            <p:stCondLst>
                              <p:cond delay="500"/>
                            </p:stCondLst>
                            <p:childTnLst>
                              <p:par>
                                <p:cTn id="88" presetID="22" presetClass="entr" presetSubtype="1" fill="hold" nodeType="afterEffect">
                                  <p:stCondLst>
                                    <p:cond delay="0"/>
                                  </p:stCondLst>
                                  <p:childTnLst>
                                    <p:set>
                                      <p:cBhvr>
                                        <p:cTn id="89" dur="1" fill="hold">
                                          <p:stCondLst>
                                            <p:cond delay="0"/>
                                          </p:stCondLst>
                                        </p:cTn>
                                        <p:tgtEl>
                                          <p:spTgt spid="161"/>
                                        </p:tgtEl>
                                        <p:attrNameLst>
                                          <p:attrName>style.visibility</p:attrName>
                                        </p:attrNameLst>
                                      </p:cBhvr>
                                      <p:to>
                                        <p:strVal val="visible"/>
                                      </p:to>
                                    </p:set>
                                    <p:animEffect transition="in" filter="wipe(up)">
                                      <p:cBhvr>
                                        <p:cTn id="90" dur="500"/>
                                        <p:tgtEl>
                                          <p:spTgt spid="16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52">
                                            <p:txEl>
                                              <p:pRg st="4" end="4"/>
                                            </p:txEl>
                                          </p:spTgt>
                                        </p:tgtEl>
                                        <p:attrNameLst>
                                          <p:attrName>style.visibility</p:attrName>
                                        </p:attrNameLst>
                                      </p:cBhvr>
                                      <p:to>
                                        <p:strVal val="visible"/>
                                      </p:to>
                                    </p:set>
                                    <p:animEffect transition="in" filter="wipe(up)">
                                      <p:cBhvr>
                                        <p:cTn id="95" dur="500"/>
                                        <p:tgtEl>
                                          <p:spTgt spid="52">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180"/>
                                        </p:tgtEl>
                                        <p:attrNameLst>
                                          <p:attrName>style.visibility</p:attrName>
                                        </p:attrNameLst>
                                      </p:cBhvr>
                                      <p:to>
                                        <p:strVal val="visible"/>
                                      </p:to>
                                    </p:set>
                                    <p:animEffect transition="in" filter="wipe(up)">
                                      <p:cBhvr>
                                        <p:cTn id="100"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4" grpId="0" animBg="1"/>
      <p:bldP spid="34" grpId="1" animBg="1"/>
      <p:bldP spid="35" grpId="0" animBg="1"/>
      <p:bldP spid="35" grpId="1" animBg="1"/>
      <p:bldP spid="36" grpId="0" animBg="1"/>
      <p:bldP spid="36" grpId="1" animBg="1"/>
      <p:bldP spid="37" grpId="0" animBg="1"/>
      <p:bldP spid="37" grpId="1" animBg="1"/>
      <p:bldP spid="38" grpId="0" animBg="1"/>
      <p:bldP spid="39" grpId="0" animBg="1"/>
      <p:bldP spid="39" grpId="1" animBg="1"/>
      <p:bldP spid="42" grpId="0" animBg="1"/>
      <p:bldP spid="42" grpId="1" animBg="1"/>
      <p:bldP spid="52" grpId="0" build="p"/>
      <p:bldP spid="162" grpId="0" animBg="1"/>
      <p:bldP spid="162"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7396" y="188640"/>
            <a:ext cx="8242146" cy="648072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DA</a:t>
            </a:r>
            <a:endParaRPr lang="sv-SE" dirty="0"/>
          </a:p>
        </p:txBody>
      </p:sp>
      <p:sp>
        <p:nvSpPr>
          <p:cNvPr id="5" name="Rectangle 4"/>
          <p:cNvSpPr/>
          <p:nvPr/>
        </p:nvSpPr>
        <p:spPr>
          <a:xfrm>
            <a:off x="521023" y="188640"/>
            <a:ext cx="8238520" cy="216024"/>
          </a:xfrm>
          <a:prstGeom prst="rect">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000" b="1" dirty="0" smtClean="0">
                <a:solidFill>
                  <a:schemeClr val="tx1"/>
                </a:solidFill>
                <a:latin typeface="Arial" panose="020B0604020202020204" pitchFamily="34" charset="0"/>
                <a:cs typeface="Arial" panose="020B0604020202020204" pitchFamily="34" charset="0"/>
              </a:rPr>
              <a:t>DATA REFINER - Overview</a:t>
            </a:r>
            <a:endParaRPr lang="sv-SE" sz="1000" b="1" dirty="0">
              <a:solidFill>
                <a:schemeClr val="tx1"/>
              </a:solidFill>
              <a:latin typeface="Arial" panose="020B0604020202020204" pitchFamily="34" charset="0"/>
              <a:cs typeface="Arial" panose="020B0604020202020204" pitchFamily="34" charset="0"/>
            </a:endParaRPr>
          </a:p>
        </p:txBody>
      </p:sp>
      <p:sp>
        <p:nvSpPr>
          <p:cNvPr id="7" name="TextBox 6"/>
          <p:cNvSpPr txBox="1"/>
          <p:nvPr/>
        </p:nvSpPr>
        <p:spPr>
          <a:xfrm>
            <a:off x="646833" y="874213"/>
            <a:ext cx="3604192" cy="276999"/>
          </a:xfrm>
          <a:prstGeom prst="rect">
            <a:avLst/>
          </a:prstGeom>
          <a:noFill/>
        </p:spPr>
        <p:txBody>
          <a:bodyPr wrap="none" rtlCol="0">
            <a:spAutoFit/>
          </a:bodyPr>
          <a:lstStyle/>
          <a:p>
            <a:r>
              <a:rPr lang="sv-SE" sz="1200" b="1" dirty="0" smtClean="0">
                <a:solidFill>
                  <a:schemeClr val="tx1">
                    <a:lumMod val="75000"/>
                    <a:lumOff val="25000"/>
                  </a:schemeClr>
                </a:solidFill>
                <a:latin typeface="Arial" panose="020B0604020202020204" pitchFamily="34" charset="0"/>
                <a:cs typeface="Arial" panose="020B0604020202020204" pitchFamily="34" charset="0"/>
              </a:rPr>
              <a:t>VIEW DATA FROM SELECTED TRUCKS/TESTS</a:t>
            </a:r>
            <a:endParaRPr lang="sv-SE"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Rectangle 8"/>
          <p:cNvSpPr/>
          <p:nvPr/>
        </p:nvSpPr>
        <p:spPr>
          <a:xfrm>
            <a:off x="783271" y="1234289"/>
            <a:ext cx="797627" cy="216024"/>
          </a:xfrm>
          <a:prstGeom prst="rect">
            <a:avLst/>
          </a:prstGeom>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b="1" dirty="0" smtClean="0">
                <a:latin typeface="Arial" panose="020B0604020202020204" pitchFamily="34" charset="0"/>
                <a:cs typeface="Arial" panose="020B0604020202020204" pitchFamily="34" charset="0"/>
              </a:rPr>
              <a:t>FH-1900</a:t>
            </a:r>
            <a:endParaRPr lang="sv-SE" sz="1000" b="1" dirty="0">
              <a:latin typeface="Arial" panose="020B0604020202020204" pitchFamily="34" charset="0"/>
              <a:cs typeface="Arial" panose="020B0604020202020204" pitchFamily="34" charset="0"/>
            </a:endParaRPr>
          </a:p>
        </p:txBody>
      </p:sp>
      <p:sp>
        <p:nvSpPr>
          <p:cNvPr id="10" name="Rectangle 9"/>
          <p:cNvSpPr/>
          <p:nvPr/>
        </p:nvSpPr>
        <p:spPr>
          <a:xfrm>
            <a:off x="1721575" y="1234289"/>
            <a:ext cx="797627" cy="216024"/>
          </a:xfrm>
          <a:prstGeom prst="rect">
            <a:avLst/>
          </a:prstGeom>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b="1" dirty="0" smtClean="0">
                <a:latin typeface="Arial" panose="020B0604020202020204" pitchFamily="34" charset="0"/>
                <a:cs typeface="Arial" panose="020B0604020202020204" pitchFamily="34" charset="0"/>
              </a:rPr>
              <a:t>FH-1903</a:t>
            </a:r>
            <a:endParaRPr lang="sv-SE" sz="1000" b="1" dirty="0">
              <a:latin typeface="Arial" panose="020B0604020202020204" pitchFamily="34" charset="0"/>
              <a:cs typeface="Arial" panose="020B0604020202020204" pitchFamily="34" charset="0"/>
            </a:endParaRPr>
          </a:p>
        </p:txBody>
      </p:sp>
      <p:sp>
        <p:nvSpPr>
          <p:cNvPr id="11" name="Rectangle 10"/>
          <p:cNvSpPr/>
          <p:nvPr/>
        </p:nvSpPr>
        <p:spPr>
          <a:xfrm>
            <a:off x="2659880" y="1234289"/>
            <a:ext cx="449804" cy="216024"/>
          </a:xfrm>
          <a:prstGeom prst="rect">
            <a:avLst/>
          </a:prstGeom>
          <a:solidFill>
            <a:schemeClr val="bg1">
              <a:lumMod val="75000"/>
            </a:schemeClr>
          </a:solidFill>
          <a:ln w="127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sz="1000" b="1" dirty="0" smtClean="0">
                <a:solidFill>
                  <a:schemeClr val="tx1">
                    <a:lumMod val="95000"/>
                    <a:lumOff val="5000"/>
                  </a:schemeClr>
                </a:solidFill>
                <a:latin typeface="Arial" panose="020B0604020202020204" pitchFamily="34" charset="0"/>
                <a:cs typeface="Arial" panose="020B0604020202020204" pitchFamily="34" charset="0"/>
              </a:rPr>
              <a:t>ADD</a:t>
            </a:r>
            <a:endParaRPr lang="sv-SE" sz="1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650333" y="1594293"/>
            <a:ext cx="7802136" cy="246221"/>
          </a:xfrm>
          <a:prstGeom prst="rect">
            <a:avLst/>
          </a:prstGeom>
          <a:noFill/>
        </p:spPr>
        <p:txBody>
          <a:bodyPr wrap="none" rtlCol="0">
            <a:spAutoFit/>
          </a:bodyPr>
          <a:lstStyle/>
          <a:p>
            <a:r>
              <a:rPr lang="sv-SE" sz="1000" b="1" dirty="0" smtClean="0">
                <a:solidFill>
                  <a:schemeClr val="tx1">
                    <a:lumMod val="75000"/>
                    <a:lumOff val="25000"/>
                  </a:schemeClr>
                </a:solidFill>
                <a:latin typeface="Arial" panose="020B0604020202020204" pitchFamily="34" charset="0"/>
                <a:cs typeface="Arial" panose="020B0604020202020204" pitchFamily="34" charset="0"/>
              </a:rPr>
              <a:t>DATA SOURCE	NAME		DATE	              TAG		FAULT REPORT ID</a:t>
            </a:r>
            <a:endParaRPr lang="sv-SE" sz="1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1631936" y="1681398"/>
            <a:ext cx="160098" cy="72008"/>
            <a:chOff x="1865040" y="2996952"/>
            <a:chExt cx="173440" cy="72008"/>
          </a:xfrm>
        </p:grpSpPr>
        <p:sp>
          <p:nvSpPr>
            <p:cNvPr id="13" name="Isosceles Triangle 12"/>
            <p:cNvSpPr/>
            <p:nvPr/>
          </p:nvSpPr>
          <p:spPr>
            <a:xfrm>
              <a:off x="1865040"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Isosceles Triangle 13"/>
            <p:cNvSpPr/>
            <p:nvPr/>
          </p:nvSpPr>
          <p:spPr>
            <a:xfrm rot="10800000">
              <a:off x="1954951"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6" name="Group 15"/>
          <p:cNvGrpSpPr/>
          <p:nvPr/>
        </p:nvGrpSpPr>
        <p:grpSpPr>
          <a:xfrm>
            <a:off x="2804733" y="1681398"/>
            <a:ext cx="160098" cy="72008"/>
            <a:chOff x="1865040" y="2996952"/>
            <a:chExt cx="173440" cy="72008"/>
          </a:xfrm>
        </p:grpSpPr>
        <p:sp>
          <p:nvSpPr>
            <p:cNvPr id="17" name="Isosceles Triangle 16"/>
            <p:cNvSpPr/>
            <p:nvPr/>
          </p:nvSpPr>
          <p:spPr>
            <a:xfrm>
              <a:off x="1865040"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Isosceles Triangle 17"/>
            <p:cNvSpPr/>
            <p:nvPr/>
          </p:nvSpPr>
          <p:spPr>
            <a:xfrm rot="10800000">
              <a:off x="1954951"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9" name="Group 18"/>
          <p:cNvGrpSpPr/>
          <p:nvPr/>
        </p:nvGrpSpPr>
        <p:grpSpPr>
          <a:xfrm>
            <a:off x="4472536" y="1681398"/>
            <a:ext cx="160098" cy="72008"/>
            <a:chOff x="1865040" y="2996952"/>
            <a:chExt cx="173440" cy="72008"/>
          </a:xfrm>
        </p:grpSpPr>
        <p:sp>
          <p:nvSpPr>
            <p:cNvPr id="20" name="Isosceles Triangle 19"/>
            <p:cNvSpPr/>
            <p:nvPr/>
          </p:nvSpPr>
          <p:spPr>
            <a:xfrm>
              <a:off x="1865040"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Isosceles Triangle 20"/>
            <p:cNvSpPr/>
            <p:nvPr/>
          </p:nvSpPr>
          <p:spPr>
            <a:xfrm rot="10800000">
              <a:off x="1954951"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2" name="TextBox 21"/>
          <p:cNvSpPr txBox="1"/>
          <p:nvPr/>
        </p:nvSpPr>
        <p:spPr>
          <a:xfrm>
            <a:off x="822882" y="1978125"/>
            <a:ext cx="899605" cy="1200329"/>
          </a:xfrm>
          <a:prstGeom prst="rect">
            <a:avLst/>
          </a:prstGeom>
          <a:noFill/>
        </p:spPr>
        <p:txBody>
          <a:bodyPr wrap="none" rtlCol="0">
            <a:spAutoFit/>
          </a:bodyPr>
          <a:lstStyle/>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M-LOG EVENT</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M-LOG EVENT</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M-LOG EVENT</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PICTURE</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PHONE VIDEO</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M-LOG EVENT</a:t>
            </a:r>
            <a:endParaRPr lang="sv-SE" sz="10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p:cNvSpPr txBox="1"/>
          <p:nvPr/>
        </p:nvSpPr>
        <p:spPr>
          <a:xfrm>
            <a:off x="2351667" y="1973249"/>
            <a:ext cx="1048685" cy="1200329"/>
          </a:xfrm>
          <a:prstGeom prst="rect">
            <a:avLst/>
          </a:prstGeom>
          <a:noFill/>
        </p:spPr>
        <p:txBody>
          <a:bodyPr wrap="none" rtlCol="0">
            <a:spAutoFit/>
          </a:bodyPr>
          <a:lstStyle/>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MEA020_E0001</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MEA023_E0004</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MEA023_E0005</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Cluster glare</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Window reflections</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MEA025_E0001</a:t>
            </a:r>
            <a:endParaRPr lang="sv-SE" sz="10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p:cNvSpPr txBox="1"/>
          <p:nvPr/>
        </p:nvSpPr>
        <p:spPr>
          <a:xfrm>
            <a:off x="4040249" y="1978140"/>
            <a:ext cx="1146468" cy="1200329"/>
          </a:xfrm>
          <a:prstGeom prst="rect">
            <a:avLst/>
          </a:prstGeom>
          <a:noFill/>
        </p:spPr>
        <p:txBody>
          <a:bodyPr wrap="none" rtlCol="0">
            <a:spAutoFit/>
          </a:bodyPr>
          <a:lstStyle/>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2016-04-03 12:00:00</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2016-04-04 12:02:23</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2016-05-05 16:00:00</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2016-05-06 08:36:24</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2016-05-06 08:42:56</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2016-05-07 10:30:22</a:t>
            </a:r>
            <a:endParaRPr lang="sv-SE" sz="10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26" name="Picture 2" descr="\\Vcn.ds.volvo.net\cli-hm\hm0114\A022595\My Documents\Icons\PNG\64px\014-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256" y="2611234"/>
            <a:ext cx="99692" cy="10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Vcn.ds.volvo.net\cli-hm\hm0114\A022595\My Documents\Icons\PNG\64px\021-video-camer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56" y="2791242"/>
            <a:ext cx="99692" cy="10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cn.ds.volvo.net\cli-hm\hm0114\A022595\My Documents\Icons\PNG\64px\180-target.png">
            <a:hlinkClick r:id="" action="ppaction://noaction"/>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56" y="2071162"/>
            <a:ext cx="99692" cy="108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Vcn.ds.volvo.net\cli-hm\hm0114\A022595\My Documents\Icons\PNG\64px\180-targe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56" y="2251194"/>
            <a:ext cx="99692" cy="108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Vcn.ds.volvo.net\cli-hm\hm0114\A022595\My Documents\Icons\PNG\64px\180-targe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56" y="2427079"/>
            <a:ext cx="99692" cy="10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5708082" y="1681398"/>
            <a:ext cx="160098" cy="72008"/>
            <a:chOff x="1865040" y="2996952"/>
            <a:chExt cx="173440" cy="72008"/>
          </a:xfrm>
        </p:grpSpPr>
        <p:sp>
          <p:nvSpPr>
            <p:cNvPr id="28" name="Isosceles Triangle 27"/>
            <p:cNvSpPr/>
            <p:nvPr/>
          </p:nvSpPr>
          <p:spPr>
            <a:xfrm>
              <a:off x="1865040"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Isosceles Triangle 28"/>
            <p:cNvSpPr/>
            <p:nvPr/>
          </p:nvSpPr>
          <p:spPr>
            <a:xfrm rot="10800000">
              <a:off x="1954951"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30" name="Picture 4" descr="\\Vcn.ds.volvo.net\cli-hm\hm0114\A022595\My Documents\Icons\PNG\64px\180-targe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56" y="2971274"/>
            <a:ext cx="99692" cy="10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6803" y="1810317"/>
            <a:ext cx="7752411" cy="167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000" b="1" dirty="0" smtClean="0">
                <a:solidFill>
                  <a:schemeClr val="tx1"/>
                </a:solidFill>
                <a:latin typeface="Arial" panose="020B0604020202020204" pitchFamily="34" charset="0"/>
                <a:cs typeface="Arial" panose="020B0604020202020204" pitchFamily="34" charset="0"/>
              </a:rPr>
              <a:t>UNHANDELD DATA</a:t>
            </a:r>
            <a:endParaRPr lang="sv-SE" sz="1000" b="1" dirty="0">
              <a:solidFill>
                <a:schemeClr val="tx1"/>
              </a:solidFill>
              <a:latin typeface="Arial" panose="020B0604020202020204" pitchFamily="34" charset="0"/>
              <a:cs typeface="Arial" panose="020B0604020202020204" pitchFamily="34" charset="0"/>
            </a:endParaRPr>
          </a:p>
        </p:txBody>
      </p:sp>
      <p:sp>
        <p:nvSpPr>
          <p:cNvPr id="32" name="Rectangle 31"/>
          <p:cNvSpPr/>
          <p:nvPr/>
        </p:nvSpPr>
        <p:spPr>
          <a:xfrm>
            <a:off x="717876" y="3226670"/>
            <a:ext cx="7752411" cy="167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000" b="1" dirty="0" smtClean="0">
                <a:solidFill>
                  <a:schemeClr val="tx1"/>
                </a:solidFill>
                <a:latin typeface="Arial" panose="020B0604020202020204" pitchFamily="34" charset="0"/>
                <a:cs typeface="Arial" panose="020B0604020202020204" pitchFamily="34" charset="0"/>
              </a:rPr>
              <a:t>TAG: SCHWUNG</a:t>
            </a:r>
            <a:endParaRPr lang="sv-SE" sz="1000" b="1" dirty="0">
              <a:solidFill>
                <a:schemeClr val="tx1"/>
              </a:solidFill>
              <a:latin typeface="Arial" panose="020B0604020202020204" pitchFamily="34" charset="0"/>
              <a:cs typeface="Arial" panose="020B0604020202020204" pitchFamily="34" charset="0"/>
            </a:endParaRPr>
          </a:p>
        </p:txBody>
      </p:sp>
      <p:sp>
        <p:nvSpPr>
          <p:cNvPr id="33" name="TextBox 32"/>
          <p:cNvSpPr txBox="1"/>
          <p:nvPr/>
        </p:nvSpPr>
        <p:spPr>
          <a:xfrm>
            <a:off x="822882" y="3399368"/>
            <a:ext cx="893193" cy="461665"/>
          </a:xfrm>
          <a:prstGeom prst="rect">
            <a:avLst/>
          </a:prstGeom>
          <a:noFill/>
        </p:spPr>
        <p:txBody>
          <a:bodyPr wrap="none" rtlCol="0">
            <a:spAutoFit/>
          </a:bodyPr>
          <a:lstStyle/>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M-LOG EVENT</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M-LOG EVENT</a:t>
            </a:r>
          </a:p>
        </p:txBody>
      </p:sp>
      <p:sp>
        <p:nvSpPr>
          <p:cNvPr id="34" name="TextBox 33"/>
          <p:cNvSpPr txBox="1"/>
          <p:nvPr/>
        </p:nvSpPr>
        <p:spPr>
          <a:xfrm>
            <a:off x="2351667" y="3394493"/>
            <a:ext cx="938077" cy="461665"/>
          </a:xfrm>
          <a:prstGeom prst="rect">
            <a:avLst/>
          </a:prstGeom>
          <a:noFill/>
        </p:spPr>
        <p:txBody>
          <a:bodyPr wrap="none" rtlCol="0">
            <a:spAutoFit/>
          </a:bodyPr>
          <a:lstStyle/>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MEA018_E0001</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MEA018_E0002</a:t>
            </a:r>
          </a:p>
        </p:txBody>
      </p:sp>
      <p:sp>
        <p:nvSpPr>
          <p:cNvPr id="35" name="TextBox 34"/>
          <p:cNvSpPr txBox="1"/>
          <p:nvPr/>
        </p:nvSpPr>
        <p:spPr>
          <a:xfrm>
            <a:off x="4040249" y="3399384"/>
            <a:ext cx="1146468" cy="461665"/>
          </a:xfrm>
          <a:prstGeom prst="rect">
            <a:avLst/>
          </a:prstGeom>
          <a:noFill/>
        </p:spPr>
        <p:txBody>
          <a:bodyPr wrap="none" rtlCol="0">
            <a:spAutoFit/>
          </a:bodyPr>
          <a:lstStyle/>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2016-04-01 12:00:00</a:t>
            </a:r>
          </a:p>
          <a:p>
            <a:pPr>
              <a:lnSpc>
                <a:spcPct val="150000"/>
              </a:lnSpc>
            </a:pPr>
            <a:r>
              <a:rPr lang="sv-SE" sz="800" dirty="0" smtClean="0">
                <a:solidFill>
                  <a:schemeClr val="tx1">
                    <a:lumMod val="75000"/>
                    <a:lumOff val="25000"/>
                  </a:schemeClr>
                </a:solidFill>
                <a:latin typeface="Arial" panose="020B0604020202020204" pitchFamily="34" charset="0"/>
                <a:cs typeface="Arial" panose="020B0604020202020204" pitchFamily="34" charset="0"/>
              </a:rPr>
              <a:t>2016-04-01 12:02:23</a:t>
            </a:r>
          </a:p>
        </p:txBody>
      </p:sp>
      <p:pic>
        <p:nvPicPr>
          <p:cNvPr id="36" name="Picture 4" descr="\\Vcn.ds.volvo.net\cli-hm\hm0114\A022595\My Documents\Icons\PNG\64px\180-targe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56" y="3492406"/>
            <a:ext cx="99692" cy="108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Vcn.ds.volvo.net\cli-hm\hm0114\A022595\My Documents\Icons\PNG\64px\180-targe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56" y="3672438"/>
            <a:ext cx="99692" cy="10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02898" y="3486184"/>
            <a:ext cx="697888" cy="126032"/>
          </a:xfrm>
          <a:prstGeom prst="rect">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lumMod val="95000"/>
                    <a:lumOff val="5000"/>
                  </a:schemeClr>
                </a:solidFill>
                <a:latin typeface="Arial" panose="020B0604020202020204" pitchFamily="34" charset="0"/>
                <a:cs typeface="Arial" panose="020B0604020202020204" pitchFamily="34" charset="0"/>
              </a:rPr>
              <a:t>SCHWUNG</a:t>
            </a:r>
            <a:endParaRPr lang="sv-SE" sz="8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Rectangle 38"/>
          <p:cNvSpPr/>
          <p:nvPr/>
        </p:nvSpPr>
        <p:spPr>
          <a:xfrm>
            <a:off x="5406481" y="3644372"/>
            <a:ext cx="697888" cy="126032"/>
          </a:xfrm>
          <a:prstGeom prst="rect">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lumMod val="95000"/>
                    <a:lumOff val="5000"/>
                  </a:schemeClr>
                </a:solidFill>
                <a:latin typeface="Arial" panose="020B0604020202020204" pitchFamily="34" charset="0"/>
                <a:cs typeface="Arial" panose="020B0604020202020204" pitchFamily="34" charset="0"/>
              </a:rPr>
              <a:t>SCHWUNG</a:t>
            </a:r>
            <a:endParaRPr lang="sv-SE" sz="800"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40" name="Group 39"/>
          <p:cNvGrpSpPr/>
          <p:nvPr/>
        </p:nvGrpSpPr>
        <p:grpSpPr>
          <a:xfrm>
            <a:off x="7735348" y="1681398"/>
            <a:ext cx="160098" cy="72008"/>
            <a:chOff x="1865040" y="2996952"/>
            <a:chExt cx="173440" cy="72008"/>
          </a:xfrm>
        </p:grpSpPr>
        <p:sp>
          <p:nvSpPr>
            <p:cNvPr id="41" name="Isosceles Triangle 40"/>
            <p:cNvSpPr/>
            <p:nvPr/>
          </p:nvSpPr>
          <p:spPr>
            <a:xfrm>
              <a:off x="1865040"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Isosceles Triangle 41"/>
            <p:cNvSpPr/>
            <p:nvPr/>
          </p:nvSpPr>
          <p:spPr>
            <a:xfrm rot="10800000">
              <a:off x="1954951" y="2996952"/>
              <a:ext cx="83529" cy="72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45" name="Group 44"/>
          <p:cNvGrpSpPr/>
          <p:nvPr/>
        </p:nvGrpSpPr>
        <p:grpSpPr>
          <a:xfrm>
            <a:off x="716803" y="512704"/>
            <a:ext cx="1129846" cy="252000"/>
            <a:chOff x="776536" y="512704"/>
            <a:chExt cx="1224000" cy="252000"/>
          </a:xfrm>
        </p:grpSpPr>
        <p:sp>
          <p:nvSpPr>
            <p:cNvPr id="43" name="Rectangle 42">
              <a:hlinkClick r:id="rId5" action="ppaction://hlinksldjump"/>
            </p:cNvPr>
            <p:cNvSpPr/>
            <p:nvPr/>
          </p:nvSpPr>
          <p:spPr>
            <a:xfrm>
              <a:off x="776536" y="512704"/>
              <a:ext cx="1224000" cy="252000"/>
            </a:xfrm>
            <a:prstGeom prst="rect">
              <a:avLst/>
            </a:prstGeom>
            <a:solidFill>
              <a:schemeClr val="accent5">
                <a:lumMod val="40000"/>
                <a:lumOff val="6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sv-SE" sz="1200" b="1" dirty="0" smtClean="0">
                  <a:solidFill>
                    <a:schemeClr val="tx1">
                      <a:lumMod val="95000"/>
                      <a:lumOff val="5000"/>
                    </a:schemeClr>
                  </a:solidFill>
                  <a:latin typeface="Arial" panose="020B0604020202020204" pitchFamily="34" charset="0"/>
                  <a:cs typeface="Arial" panose="020B0604020202020204" pitchFamily="34" charset="0"/>
                </a:rPr>
                <a:t>OVERVIEW</a:t>
              </a:r>
              <a:endParaRPr lang="sv-SE" sz="12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31" name="Picture 2" descr="\\Vcn.ds.volvo.net\cli-hm\hm0114\A022595\My Documents\Icons\PNG\64px\001-hom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726" y="541209"/>
              <a:ext cx="180000" cy="18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1930058" y="512704"/>
            <a:ext cx="1129846" cy="252000"/>
            <a:chOff x="2090896" y="512704"/>
            <a:chExt cx="1224000" cy="252000"/>
          </a:xfrm>
        </p:grpSpPr>
        <p:sp>
          <p:nvSpPr>
            <p:cNvPr id="47" name="Rectangle 46">
              <a:hlinkClick r:id="" action="ppaction://noaction"/>
            </p:cNvPr>
            <p:cNvSpPr/>
            <p:nvPr/>
          </p:nvSpPr>
          <p:spPr>
            <a:xfrm>
              <a:off x="2090896" y="512704"/>
              <a:ext cx="1224000" cy="252000"/>
            </a:xfrm>
            <a:prstGeom prst="rect">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sv-SE" sz="1200" b="1" dirty="0" smtClean="0">
                  <a:solidFill>
                    <a:schemeClr val="tx1">
                      <a:lumMod val="95000"/>
                      <a:lumOff val="5000"/>
                    </a:schemeClr>
                  </a:solidFill>
                  <a:latin typeface="Arial" panose="020B0604020202020204" pitchFamily="34" charset="0"/>
                  <a:cs typeface="Arial" panose="020B0604020202020204" pitchFamily="34" charset="0"/>
                </a:rPr>
                <a:t>ADD DATA</a:t>
              </a:r>
              <a:endParaRPr lang="sv-SE" sz="12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38" name="Picture 3" descr="\\Vcn.ds.volvo.net\cli-hm\hm0114\A022595\My Documents\Icons\PNG\64px\196-cloud-uploa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66276" y="548704"/>
              <a:ext cx="180000" cy="18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9374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a:t>Step2_core.pptx</a:t>
            </a:r>
            <a:endParaRPr lang="sv-SE" dirty="0"/>
          </a:p>
        </p:txBody>
      </p:sp>
    </p:spTree>
    <p:extLst>
      <p:ext uri="{BB962C8B-B14F-4D97-AF65-F5344CB8AC3E}">
        <p14:creationId xmlns:p14="http://schemas.microsoft.com/office/powerpoint/2010/main" val="31959600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9524" y="599994"/>
            <a:ext cx="1136198" cy="2125695"/>
          </a:xfrm>
          <a:prstGeom prst="rect">
            <a:avLst/>
          </a:prstGeom>
          <a:solidFill>
            <a:schemeClr val="bg1">
              <a:lumMod val="95000"/>
            </a:schemeClr>
          </a:solidFill>
          <a:ln>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4" name="TextBox 3"/>
          <p:cNvSpPr txBox="1"/>
          <p:nvPr/>
        </p:nvSpPr>
        <p:spPr>
          <a:xfrm>
            <a:off x="5715923" y="132449"/>
            <a:ext cx="3274561" cy="322016"/>
          </a:xfrm>
          <a:prstGeom prst="rect">
            <a:avLst/>
          </a:prstGeom>
          <a:noFill/>
        </p:spPr>
        <p:txBody>
          <a:bodyPr wrap="none" lIns="90302" tIns="45151" rIns="90302" bIns="45151" rtlCol="0">
            <a:spAutoFit/>
          </a:bodyPr>
          <a:lstStyle/>
          <a:p>
            <a:pPr algn="r"/>
            <a:r>
              <a:rPr lang="sv-SE" sz="1500" dirty="0">
                <a:latin typeface="Arial" panose="020B0604020202020204" pitchFamily="34" charset="0"/>
                <a:cs typeface="Arial" panose="020B0604020202020204" pitchFamily="34" charset="0"/>
              </a:rPr>
              <a:t>Step 2 - Core – Users/Roles/Groups</a:t>
            </a:r>
            <a:endParaRPr lang="sv-SE" sz="1500" dirty="0">
              <a:latin typeface="Arial" panose="020B0604020202020204" pitchFamily="34" charset="0"/>
              <a:cs typeface="Arial" panose="020B0604020202020204" pitchFamily="34" charset="0"/>
            </a:endParaRPr>
          </a:p>
        </p:txBody>
      </p:sp>
      <p:sp>
        <p:nvSpPr>
          <p:cNvPr id="3" name="Rounded Rectangle 2"/>
          <p:cNvSpPr/>
          <p:nvPr/>
        </p:nvSpPr>
        <p:spPr>
          <a:xfrm>
            <a:off x="345843"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Users / roles</a:t>
            </a:r>
          </a:p>
          <a:p>
            <a:pPr algn="ctr"/>
            <a:r>
              <a:rPr lang="sv-SE" sz="700" b="1" dirty="0">
                <a:solidFill>
                  <a:schemeClr val="tx1"/>
                </a:solidFill>
              </a:rPr>
              <a:t>Management</a:t>
            </a:r>
            <a:endParaRPr lang="sv-SE" sz="700" b="1" dirty="0">
              <a:solidFill>
                <a:schemeClr val="tx1"/>
              </a:solidFill>
            </a:endParaRPr>
          </a:p>
        </p:txBody>
      </p:sp>
      <p:sp>
        <p:nvSpPr>
          <p:cNvPr id="5" name="Rounded Rectangle 4"/>
          <p:cNvSpPr/>
          <p:nvPr/>
        </p:nvSpPr>
        <p:spPr>
          <a:xfrm>
            <a:off x="2371320"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Building blocks</a:t>
            </a:r>
          </a:p>
          <a:p>
            <a:pPr algn="ctr"/>
            <a:r>
              <a:rPr lang="sv-SE" sz="700" b="1" dirty="0">
                <a:solidFill>
                  <a:schemeClr val="tx1"/>
                </a:solidFill>
              </a:rPr>
              <a:t>Management</a:t>
            </a:r>
            <a:endParaRPr lang="sv-SE" sz="700" b="1" dirty="0">
              <a:solidFill>
                <a:schemeClr val="tx1"/>
              </a:solidFill>
            </a:endParaRPr>
          </a:p>
        </p:txBody>
      </p:sp>
      <p:sp>
        <p:nvSpPr>
          <p:cNvPr id="6" name="Rounded Rectangle 5"/>
          <p:cNvSpPr/>
          <p:nvPr/>
        </p:nvSpPr>
        <p:spPr>
          <a:xfrm>
            <a:off x="3459674"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a:t>
            </a:r>
          </a:p>
          <a:p>
            <a:pPr algn="ctr"/>
            <a:r>
              <a:rPr lang="sv-SE" sz="700" b="1" dirty="0">
                <a:solidFill>
                  <a:schemeClr val="tx1"/>
                </a:solidFill>
              </a:rPr>
              <a:t>Management</a:t>
            </a:r>
            <a:endParaRPr lang="sv-SE" sz="700" b="1" dirty="0">
              <a:solidFill>
                <a:schemeClr val="tx1"/>
              </a:solidFill>
            </a:endParaRPr>
          </a:p>
        </p:txBody>
      </p:sp>
      <p:sp>
        <p:nvSpPr>
          <p:cNvPr id="7" name="Rounded Rectangle 6"/>
          <p:cNvSpPr/>
          <p:nvPr/>
        </p:nvSpPr>
        <p:spPr>
          <a:xfrm>
            <a:off x="5654182"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result</a:t>
            </a:r>
          </a:p>
          <a:p>
            <a:pPr algn="ctr"/>
            <a:r>
              <a:rPr lang="sv-SE" sz="700" b="1" dirty="0">
                <a:solidFill>
                  <a:schemeClr val="tx1"/>
                </a:solidFill>
              </a:rPr>
              <a:t>Management</a:t>
            </a:r>
            <a:endParaRPr lang="sv-SE" sz="700" b="1" dirty="0">
              <a:solidFill>
                <a:schemeClr val="tx1"/>
              </a:solidFill>
            </a:endParaRPr>
          </a:p>
        </p:txBody>
      </p:sp>
      <p:sp>
        <p:nvSpPr>
          <p:cNvPr id="8" name="Rounded Rectangle 7"/>
          <p:cNvSpPr/>
          <p:nvPr/>
        </p:nvSpPr>
        <p:spPr>
          <a:xfrm>
            <a:off x="4539985"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Driver interface</a:t>
            </a:r>
            <a:endParaRPr lang="sv-SE" sz="700" b="1" dirty="0">
              <a:solidFill>
                <a:schemeClr val="tx1"/>
              </a:solidFill>
            </a:endParaRPr>
          </a:p>
        </p:txBody>
      </p:sp>
      <p:sp>
        <p:nvSpPr>
          <p:cNvPr id="9" name="Rounded Rectangle 8"/>
          <p:cNvSpPr/>
          <p:nvPr/>
        </p:nvSpPr>
        <p:spPr>
          <a:xfrm>
            <a:off x="341836"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Users</a:t>
            </a:r>
            <a:endParaRPr lang="sv-SE" sz="700" b="1" dirty="0">
              <a:solidFill>
                <a:schemeClr val="tx1"/>
              </a:solidFill>
            </a:endParaRPr>
          </a:p>
        </p:txBody>
      </p:sp>
      <p:sp>
        <p:nvSpPr>
          <p:cNvPr id="10" name="Rounded Rectangle 9"/>
          <p:cNvSpPr/>
          <p:nvPr/>
        </p:nvSpPr>
        <p:spPr>
          <a:xfrm>
            <a:off x="345843" y="1554623"/>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Roles</a:t>
            </a:r>
            <a:endParaRPr lang="sv-SE" sz="700" b="1" dirty="0">
              <a:solidFill>
                <a:schemeClr val="tx1"/>
              </a:solidFill>
            </a:endParaRPr>
          </a:p>
        </p:txBody>
      </p:sp>
      <p:sp>
        <p:nvSpPr>
          <p:cNvPr id="11" name="Rounded Rectangle 10"/>
          <p:cNvSpPr/>
          <p:nvPr/>
        </p:nvSpPr>
        <p:spPr>
          <a:xfrm>
            <a:off x="345843" y="1872096"/>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Groups</a:t>
            </a:r>
            <a:endParaRPr lang="sv-SE" sz="700" b="1" dirty="0">
              <a:solidFill>
                <a:schemeClr val="tx1"/>
              </a:solidFill>
            </a:endParaRPr>
          </a:p>
        </p:txBody>
      </p:sp>
      <p:sp>
        <p:nvSpPr>
          <p:cNvPr id="2" name="Rectangle 1"/>
          <p:cNvSpPr/>
          <p:nvPr/>
        </p:nvSpPr>
        <p:spPr>
          <a:xfrm>
            <a:off x="0" y="3429000"/>
            <a:ext cx="9144000" cy="3429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dirty="0"/>
          </a:p>
        </p:txBody>
      </p:sp>
      <p:sp>
        <p:nvSpPr>
          <p:cNvPr id="12" name="Rounded Rectangle 11"/>
          <p:cNvSpPr/>
          <p:nvPr/>
        </p:nvSpPr>
        <p:spPr>
          <a:xfrm>
            <a:off x="341836" y="3844662"/>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Users</a:t>
            </a:r>
            <a:endParaRPr lang="sv-SE" sz="700" b="1" dirty="0">
              <a:solidFill>
                <a:schemeClr val="tx1"/>
              </a:solidFill>
            </a:endParaRPr>
          </a:p>
        </p:txBody>
      </p:sp>
      <p:sp>
        <p:nvSpPr>
          <p:cNvPr id="13" name="Rounded Rectangle 12"/>
          <p:cNvSpPr/>
          <p:nvPr/>
        </p:nvSpPr>
        <p:spPr>
          <a:xfrm>
            <a:off x="1758559" y="385098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Roles</a:t>
            </a:r>
            <a:endParaRPr lang="sv-SE" sz="700" b="1" dirty="0">
              <a:solidFill>
                <a:schemeClr val="tx1"/>
              </a:solidFill>
            </a:endParaRPr>
          </a:p>
        </p:txBody>
      </p:sp>
      <p:sp>
        <p:nvSpPr>
          <p:cNvPr id="14" name="Rounded Rectangle 13"/>
          <p:cNvSpPr/>
          <p:nvPr/>
        </p:nvSpPr>
        <p:spPr>
          <a:xfrm>
            <a:off x="3273489" y="385098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Groups / subgroups</a:t>
            </a:r>
            <a:endParaRPr lang="sv-SE" sz="700" b="1" dirty="0">
              <a:solidFill>
                <a:schemeClr val="tx1"/>
              </a:solidFill>
            </a:endParaRPr>
          </a:p>
        </p:txBody>
      </p:sp>
      <p:cxnSp>
        <p:nvCxnSpPr>
          <p:cNvPr id="17" name="Straight Connector 16"/>
          <p:cNvCxnSpPr>
            <a:stCxn id="15" idx="2"/>
          </p:cNvCxnSpPr>
          <p:nvPr/>
        </p:nvCxnSpPr>
        <p:spPr>
          <a:xfrm>
            <a:off x="757623" y="2725688"/>
            <a:ext cx="0" cy="703311"/>
          </a:xfrm>
          <a:prstGeom prst="line">
            <a:avLst/>
          </a:prstGeom>
          <a:ln w="28575">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1836" y="4202642"/>
            <a:ext cx="662128" cy="323208"/>
          </a:xfrm>
          <a:prstGeom prst="rect">
            <a:avLst/>
          </a:prstGeom>
          <a:noFill/>
        </p:spPr>
        <p:txBody>
          <a:bodyPr wrap="none" lIns="76243" tIns="38121" rIns="76243" bIns="38121" rtlCol="0">
            <a:spAutoFit/>
          </a:bodyPr>
          <a:lstStyle/>
          <a:p>
            <a:r>
              <a:rPr lang="sv-SE" sz="800" dirty="0"/>
              <a:t>Tim Jansson</a:t>
            </a:r>
          </a:p>
          <a:p>
            <a:r>
              <a:rPr lang="sv-SE" sz="800" dirty="0"/>
              <a:t>Arto Mattila</a:t>
            </a:r>
            <a:endParaRPr lang="sv-SE" sz="800" dirty="0"/>
          </a:p>
        </p:txBody>
      </p:sp>
      <p:sp>
        <p:nvSpPr>
          <p:cNvPr id="19" name="TextBox 18"/>
          <p:cNvSpPr txBox="1"/>
          <p:nvPr/>
        </p:nvSpPr>
        <p:spPr>
          <a:xfrm>
            <a:off x="1758559" y="4202641"/>
            <a:ext cx="904180" cy="1308093"/>
          </a:xfrm>
          <a:prstGeom prst="rect">
            <a:avLst/>
          </a:prstGeom>
          <a:noFill/>
        </p:spPr>
        <p:txBody>
          <a:bodyPr wrap="none" lIns="76243" tIns="38121" rIns="76243" bIns="38121" rtlCol="0">
            <a:spAutoFit/>
          </a:bodyPr>
          <a:lstStyle/>
          <a:p>
            <a:r>
              <a:rPr lang="sv-SE" sz="800" dirty="0"/>
              <a:t>SU</a:t>
            </a:r>
          </a:p>
          <a:p>
            <a:r>
              <a:rPr lang="sv-SE" sz="800" dirty="0"/>
              <a:t>Admin</a:t>
            </a:r>
          </a:p>
          <a:p>
            <a:r>
              <a:rPr lang="sv-SE" sz="800" dirty="0"/>
              <a:t>PVT Global</a:t>
            </a:r>
          </a:p>
          <a:p>
            <a:r>
              <a:rPr lang="sv-SE" sz="800" dirty="0"/>
              <a:t>PVT Test engineer</a:t>
            </a:r>
          </a:p>
          <a:p>
            <a:r>
              <a:rPr lang="sv-SE" sz="800" dirty="0"/>
              <a:t>PVT Developer</a:t>
            </a:r>
          </a:p>
          <a:p>
            <a:r>
              <a:rPr lang="sv-SE" sz="800" dirty="0"/>
              <a:t>Driver</a:t>
            </a:r>
          </a:p>
          <a:p>
            <a:r>
              <a:rPr lang="sv-SE" sz="800" dirty="0"/>
              <a:t>AET/RT</a:t>
            </a:r>
          </a:p>
          <a:p>
            <a:r>
              <a:rPr lang="sv-SE" sz="800" dirty="0"/>
              <a:t>Guest </a:t>
            </a:r>
          </a:p>
          <a:p>
            <a:r>
              <a:rPr lang="sv-SE" sz="800" dirty="0"/>
              <a:t>...</a:t>
            </a:r>
          </a:p>
          <a:p>
            <a:endParaRPr lang="sv-SE" sz="800" dirty="0"/>
          </a:p>
        </p:txBody>
      </p:sp>
      <p:sp>
        <p:nvSpPr>
          <p:cNvPr id="20" name="TextBox 19"/>
          <p:cNvSpPr txBox="1"/>
          <p:nvPr/>
        </p:nvSpPr>
        <p:spPr>
          <a:xfrm>
            <a:off x="3273489" y="4202642"/>
            <a:ext cx="1469696" cy="1431203"/>
          </a:xfrm>
          <a:prstGeom prst="rect">
            <a:avLst/>
          </a:prstGeom>
          <a:noFill/>
        </p:spPr>
        <p:txBody>
          <a:bodyPr wrap="square" lIns="76243" tIns="38121" rIns="76243" bIns="38121" rtlCol="0">
            <a:spAutoFit/>
          </a:bodyPr>
          <a:lstStyle/>
          <a:p>
            <a:pPr marL="142955" indent="-142955">
              <a:buFont typeface="Arial" charset="0"/>
              <a:buChar char="•"/>
            </a:pPr>
            <a:r>
              <a:rPr lang="sv-SE" sz="800" dirty="0"/>
              <a:t>PVT</a:t>
            </a:r>
          </a:p>
          <a:p>
            <a:pPr marL="373271" lvl="1" indent="-71478">
              <a:buFont typeface="Arial" charset="0"/>
              <a:buChar char="•"/>
            </a:pPr>
            <a:r>
              <a:rPr lang="sv-SE" sz="800" dirty="0"/>
              <a:t>GOT</a:t>
            </a:r>
          </a:p>
          <a:p>
            <a:pPr marL="373271" lvl="1" indent="-71478">
              <a:buFont typeface="Arial" charset="0"/>
              <a:buChar char="•"/>
            </a:pPr>
            <a:r>
              <a:rPr lang="sv-SE" sz="800" dirty="0"/>
              <a:t>AGO</a:t>
            </a:r>
          </a:p>
          <a:p>
            <a:pPr marL="373271" lvl="1" indent="-71478">
              <a:buFont typeface="Arial" charset="0"/>
              <a:buChar char="•"/>
            </a:pPr>
            <a:r>
              <a:rPr lang="sv-SE" sz="800" dirty="0"/>
              <a:t>CUR</a:t>
            </a:r>
          </a:p>
          <a:p>
            <a:pPr marL="373271" lvl="1" indent="-71478">
              <a:buFont typeface="Arial" charset="0"/>
              <a:buChar char="•"/>
            </a:pPr>
            <a:r>
              <a:rPr lang="sv-SE" sz="800" dirty="0"/>
              <a:t>BLR</a:t>
            </a:r>
          </a:p>
          <a:p>
            <a:pPr marL="373271" lvl="1" indent="-71478">
              <a:buFont typeface="Arial" charset="0"/>
              <a:buChar char="•"/>
            </a:pPr>
            <a:r>
              <a:rPr lang="sv-SE" sz="800" dirty="0"/>
              <a:t>GSO</a:t>
            </a:r>
          </a:p>
          <a:p>
            <a:pPr marL="373271" lvl="1" indent="-71478">
              <a:buFont typeface="Arial" charset="0"/>
              <a:buChar char="•"/>
            </a:pPr>
            <a:r>
              <a:rPr lang="sv-SE" sz="800" dirty="0"/>
              <a:t>LYS</a:t>
            </a:r>
          </a:p>
          <a:p>
            <a:pPr marL="142955" indent="-142955">
              <a:buFont typeface="Arial" charset="0"/>
              <a:buChar char="•"/>
            </a:pPr>
            <a:r>
              <a:rPr lang="sv-SE" sz="800" dirty="0"/>
              <a:t>AETRT</a:t>
            </a:r>
          </a:p>
          <a:p>
            <a:pPr marL="142955" indent="-142955">
              <a:buFont typeface="Arial" charset="0"/>
              <a:buChar char="•"/>
            </a:pPr>
            <a:r>
              <a:rPr lang="sv-SE" sz="800" dirty="0"/>
              <a:t>SAFETY</a:t>
            </a:r>
          </a:p>
          <a:p>
            <a:pPr marL="142955" indent="-142955">
              <a:buFont typeface="Arial" charset="0"/>
              <a:buChar char="•"/>
            </a:pPr>
            <a:r>
              <a:rPr lang="sv-SE" sz="800" dirty="0"/>
              <a:t>DRIVERS</a:t>
            </a:r>
          </a:p>
          <a:p>
            <a:pPr marL="142955" indent="-142955">
              <a:buFont typeface="Arial" charset="0"/>
              <a:buChar char="•"/>
            </a:pPr>
            <a:r>
              <a:rPr lang="sv-SE" sz="800" dirty="0"/>
              <a:t>FT</a:t>
            </a:r>
          </a:p>
        </p:txBody>
      </p:sp>
      <p:sp>
        <p:nvSpPr>
          <p:cNvPr id="28" name="TextBox 27"/>
          <p:cNvSpPr txBox="1"/>
          <p:nvPr/>
        </p:nvSpPr>
        <p:spPr>
          <a:xfrm>
            <a:off x="4896628" y="5190255"/>
            <a:ext cx="2585495" cy="691401"/>
          </a:xfrm>
          <a:prstGeom prst="rect">
            <a:avLst/>
          </a:prstGeom>
          <a:noFill/>
        </p:spPr>
        <p:txBody>
          <a:bodyPr wrap="square" lIns="76243" tIns="38121" rIns="76243" bIns="38121" rtlCol="0">
            <a:spAutoFit/>
          </a:bodyPr>
          <a:lstStyle/>
          <a:p>
            <a:r>
              <a:rPr lang="sv-SE" sz="800" dirty="0"/>
              <a:t>Building blocks are shared under a group, each sub-group will have access to the same standard building blocks.</a:t>
            </a:r>
          </a:p>
          <a:p>
            <a:r>
              <a:rPr lang="sv-SE" sz="800" dirty="0"/>
              <a:t>Test Management  (Tests) are only visible  inside a sub-group.</a:t>
            </a:r>
          </a:p>
          <a:p>
            <a:r>
              <a:rPr lang="sv-SE" sz="800" dirty="0"/>
              <a:t>It should be possible to belong to multiple groups. </a:t>
            </a:r>
          </a:p>
        </p:txBody>
      </p:sp>
      <p:sp>
        <p:nvSpPr>
          <p:cNvPr id="29" name="TextBox 28"/>
          <p:cNvSpPr txBox="1"/>
          <p:nvPr/>
        </p:nvSpPr>
        <p:spPr>
          <a:xfrm>
            <a:off x="8211427" y="3421053"/>
            <a:ext cx="932573" cy="322016"/>
          </a:xfrm>
          <a:prstGeom prst="rect">
            <a:avLst/>
          </a:prstGeom>
          <a:noFill/>
        </p:spPr>
        <p:txBody>
          <a:bodyPr wrap="none" lIns="90302" tIns="45151" rIns="90302" bIns="45151" rtlCol="0">
            <a:spAutoFit/>
          </a:bodyPr>
          <a:lstStyle/>
          <a:p>
            <a:pPr algn="r"/>
            <a:r>
              <a:rPr lang="sv-SE" sz="1500" dirty="0">
                <a:solidFill>
                  <a:schemeClr val="accent1">
                    <a:lumMod val="60000"/>
                    <a:lumOff val="40000"/>
                  </a:schemeClr>
                </a:solidFill>
                <a:latin typeface="Arial" panose="020B0604020202020204" pitchFamily="34" charset="0"/>
                <a:cs typeface="Arial" panose="020B0604020202020204" pitchFamily="34" charset="0"/>
              </a:rPr>
              <a:t>Example</a:t>
            </a:r>
            <a:endParaRPr lang="sv-SE" sz="15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0" name="Rounded Rectangle 29"/>
          <p:cNvSpPr/>
          <p:nvPr/>
        </p:nvSpPr>
        <p:spPr>
          <a:xfrm>
            <a:off x="2371320"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cases</a:t>
            </a:r>
            <a:endParaRPr lang="sv-SE" sz="700" b="1" dirty="0">
              <a:solidFill>
                <a:schemeClr val="tx1"/>
              </a:solidFill>
            </a:endParaRPr>
          </a:p>
        </p:txBody>
      </p:sp>
      <p:sp>
        <p:nvSpPr>
          <p:cNvPr id="31" name="Rounded Rectangle 30"/>
          <p:cNvSpPr/>
          <p:nvPr/>
        </p:nvSpPr>
        <p:spPr>
          <a:xfrm>
            <a:off x="2371320" y="1543822"/>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Sequences</a:t>
            </a:r>
            <a:endParaRPr lang="sv-SE" sz="700" b="1" dirty="0">
              <a:solidFill>
                <a:schemeClr val="tx1"/>
              </a:solidFill>
            </a:endParaRPr>
          </a:p>
        </p:txBody>
      </p:sp>
      <p:sp>
        <p:nvSpPr>
          <p:cNvPr id="32" name="Rounded Rectangle 31"/>
          <p:cNvSpPr/>
          <p:nvPr/>
        </p:nvSpPr>
        <p:spPr>
          <a:xfrm>
            <a:off x="2371320" y="1872096"/>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Routines</a:t>
            </a:r>
            <a:endParaRPr lang="sv-SE" sz="700" b="1" dirty="0">
              <a:solidFill>
                <a:schemeClr val="tx1"/>
              </a:solidFill>
            </a:endParaRPr>
          </a:p>
        </p:txBody>
      </p:sp>
      <p:sp>
        <p:nvSpPr>
          <p:cNvPr id="33" name="Rounded Rectangle 32"/>
          <p:cNvSpPr/>
          <p:nvPr/>
        </p:nvSpPr>
        <p:spPr>
          <a:xfrm>
            <a:off x="2371320" y="221040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method</a:t>
            </a:r>
            <a:endParaRPr lang="sv-SE" sz="700" b="1" dirty="0">
              <a:solidFill>
                <a:schemeClr val="tx1"/>
              </a:solidFill>
            </a:endParaRPr>
          </a:p>
        </p:txBody>
      </p:sp>
      <p:sp>
        <p:nvSpPr>
          <p:cNvPr id="35" name="Rounded Rectangle 34"/>
          <p:cNvSpPr/>
          <p:nvPr/>
        </p:nvSpPr>
        <p:spPr>
          <a:xfrm>
            <a:off x="3459674"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Start test</a:t>
            </a:r>
            <a:endParaRPr lang="sv-SE" sz="700" b="1" dirty="0">
              <a:solidFill>
                <a:schemeClr val="tx1"/>
              </a:solidFill>
            </a:endParaRPr>
          </a:p>
        </p:txBody>
      </p:sp>
      <p:sp>
        <p:nvSpPr>
          <p:cNvPr id="36" name="Rounded Rectangle 35"/>
          <p:cNvSpPr/>
          <p:nvPr/>
        </p:nvSpPr>
        <p:spPr>
          <a:xfrm>
            <a:off x="3459674" y="1556990"/>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Follow test</a:t>
            </a:r>
            <a:endParaRPr lang="sv-SE" sz="700" b="1" dirty="0">
              <a:solidFill>
                <a:schemeClr val="tx1"/>
              </a:solidFill>
            </a:endParaRPr>
          </a:p>
        </p:txBody>
      </p:sp>
      <p:sp>
        <p:nvSpPr>
          <p:cNvPr id="37" name="Rounded Rectangle 36"/>
          <p:cNvSpPr/>
          <p:nvPr/>
        </p:nvSpPr>
        <p:spPr>
          <a:xfrm>
            <a:off x="3459674" y="1872096"/>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Update test</a:t>
            </a:r>
            <a:endParaRPr lang="sv-SE" sz="700" b="1" dirty="0">
              <a:solidFill>
                <a:schemeClr val="tx1"/>
              </a:solidFill>
            </a:endParaRPr>
          </a:p>
        </p:txBody>
      </p:sp>
      <p:sp>
        <p:nvSpPr>
          <p:cNvPr id="38" name="Rounded Rectangle 37"/>
          <p:cNvSpPr/>
          <p:nvPr/>
        </p:nvSpPr>
        <p:spPr>
          <a:xfrm>
            <a:off x="4539985"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Perform test</a:t>
            </a:r>
            <a:endParaRPr lang="sv-SE" sz="700" b="1" dirty="0">
              <a:solidFill>
                <a:schemeClr val="tx1"/>
              </a:solidFill>
            </a:endParaRPr>
          </a:p>
        </p:txBody>
      </p:sp>
      <p:sp>
        <p:nvSpPr>
          <p:cNvPr id="39" name="Rounded Rectangle 38"/>
          <p:cNvSpPr/>
          <p:nvPr/>
        </p:nvSpPr>
        <p:spPr>
          <a:xfrm>
            <a:off x="4539985" y="1556990"/>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Report faults</a:t>
            </a:r>
            <a:endParaRPr lang="sv-SE" sz="700" b="1" dirty="0">
              <a:solidFill>
                <a:schemeClr val="tx1"/>
              </a:solidFill>
            </a:endParaRPr>
          </a:p>
        </p:txBody>
      </p:sp>
      <p:sp>
        <p:nvSpPr>
          <p:cNvPr id="40" name="Rounded Rectangle 39"/>
          <p:cNvSpPr/>
          <p:nvPr/>
        </p:nvSpPr>
        <p:spPr>
          <a:xfrm>
            <a:off x="5654182" y="1227463"/>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Generate reports</a:t>
            </a:r>
            <a:endParaRPr lang="sv-SE" sz="700" b="1" dirty="0">
              <a:solidFill>
                <a:schemeClr val="tx1"/>
              </a:solidFill>
            </a:endParaRPr>
          </a:p>
        </p:txBody>
      </p:sp>
      <p:sp>
        <p:nvSpPr>
          <p:cNvPr id="34" name="Rounded Rectangle 33"/>
          <p:cNvSpPr/>
          <p:nvPr/>
        </p:nvSpPr>
        <p:spPr>
          <a:xfrm>
            <a:off x="1353070"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Structure</a:t>
            </a:r>
          </a:p>
          <a:p>
            <a:pPr algn="ctr"/>
            <a:r>
              <a:rPr lang="sv-SE" sz="700" b="1" dirty="0">
                <a:solidFill>
                  <a:schemeClr val="tx1"/>
                </a:solidFill>
              </a:rPr>
              <a:t>Management</a:t>
            </a:r>
            <a:endParaRPr lang="sv-SE" sz="700" b="1" dirty="0">
              <a:solidFill>
                <a:schemeClr val="tx1"/>
              </a:solidFill>
            </a:endParaRPr>
          </a:p>
        </p:txBody>
      </p:sp>
      <p:sp>
        <p:nvSpPr>
          <p:cNvPr id="41" name="Rounded Rectangle 40"/>
          <p:cNvSpPr/>
          <p:nvPr/>
        </p:nvSpPr>
        <p:spPr>
          <a:xfrm>
            <a:off x="2371320" y="2563781"/>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Temp test case</a:t>
            </a:r>
            <a:endParaRPr lang="sv-SE" sz="700" b="1" dirty="0">
              <a:solidFill>
                <a:schemeClr val="tx1"/>
              </a:solidFill>
            </a:endParaRPr>
          </a:p>
        </p:txBody>
      </p:sp>
      <p:sp>
        <p:nvSpPr>
          <p:cNvPr id="42" name="TextBox 41"/>
          <p:cNvSpPr txBox="1"/>
          <p:nvPr/>
        </p:nvSpPr>
        <p:spPr>
          <a:xfrm>
            <a:off x="189524" y="6030463"/>
            <a:ext cx="1781024" cy="200097"/>
          </a:xfrm>
          <a:prstGeom prst="rect">
            <a:avLst/>
          </a:prstGeom>
          <a:noFill/>
        </p:spPr>
        <p:txBody>
          <a:bodyPr wrap="none" lIns="76243" tIns="38121" rIns="76243" bIns="38121" rtlCol="0">
            <a:spAutoFit/>
          </a:bodyPr>
          <a:lstStyle/>
          <a:p>
            <a:r>
              <a:rPr lang="sv-SE" sz="800" dirty="0"/>
              <a:t>Possible to save settings for each user. </a:t>
            </a:r>
          </a:p>
        </p:txBody>
      </p:sp>
      <p:sp>
        <p:nvSpPr>
          <p:cNvPr id="43" name="TextBox 42"/>
          <p:cNvSpPr txBox="1"/>
          <p:nvPr/>
        </p:nvSpPr>
        <p:spPr>
          <a:xfrm>
            <a:off x="4896628" y="3857912"/>
            <a:ext cx="2847020" cy="569429"/>
          </a:xfrm>
          <a:prstGeom prst="rect">
            <a:avLst/>
          </a:prstGeom>
          <a:noFill/>
        </p:spPr>
        <p:txBody>
          <a:bodyPr wrap="none" lIns="76243" tIns="38121" rIns="76243" bIns="38121" rtlCol="0">
            <a:spAutoFit/>
          </a:bodyPr>
          <a:lstStyle/>
          <a:p>
            <a:r>
              <a:rPr lang="sv-SE" sz="800" dirty="0"/>
              <a:t>SU manages  groups and assigning admin roles. </a:t>
            </a:r>
          </a:p>
          <a:p>
            <a:endParaRPr lang="sv-SE" sz="800" dirty="0"/>
          </a:p>
          <a:p>
            <a:r>
              <a:rPr lang="sv-SE" sz="800" dirty="0"/>
              <a:t>Users with admin role in each group manages  adding/removing </a:t>
            </a:r>
          </a:p>
          <a:p>
            <a:r>
              <a:rPr lang="sv-SE" sz="800" dirty="0"/>
              <a:t>users. And managing roles.</a:t>
            </a:r>
          </a:p>
        </p:txBody>
      </p:sp>
      <p:sp>
        <p:nvSpPr>
          <p:cNvPr id="44" name="TextBox 43"/>
          <p:cNvSpPr txBox="1"/>
          <p:nvPr/>
        </p:nvSpPr>
        <p:spPr>
          <a:xfrm>
            <a:off x="1879004" y="3546614"/>
            <a:ext cx="652510" cy="200097"/>
          </a:xfrm>
          <a:prstGeom prst="rect">
            <a:avLst/>
          </a:prstGeom>
          <a:noFill/>
        </p:spPr>
        <p:txBody>
          <a:bodyPr wrap="none" lIns="76243" tIns="38121" rIns="76243" bIns="38121" rtlCol="0">
            <a:spAutoFit/>
          </a:bodyPr>
          <a:lstStyle/>
          <a:p>
            <a:r>
              <a:rPr lang="sv-SE" sz="800" dirty="0"/>
              <a:t>Permissions</a:t>
            </a:r>
          </a:p>
        </p:txBody>
      </p:sp>
    </p:spTree>
    <p:extLst>
      <p:ext uri="{BB962C8B-B14F-4D97-AF65-F5344CB8AC3E}">
        <p14:creationId xmlns:p14="http://schemas.microsoft.com/office/powerpoint/2010/main" val="8620704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45500" y="599994"/>
            <a:ext cx="1136198" cy="2582847"/>
          </a:xfrm>
          <a:prstGeom prst="rect">
            <a:avLst/>
          </a:prstGeom>
          <a:solidFill>
            <a:schemeClr val="bg1">
              <a:lumMod val="95000"/>
            </a:schemeClr>
          </a:solidFill>
          <a:ln>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4" name="TextBox 3"/>
          <p:cNvSpPr txBox="1"/>
          <p:nvPr/>
        </p:nvSpPr>
        <p:spPr>
          <a:xfrm>
            <a:off x="5715923" y="132449"/>
            <a:ext cx="3274561" cy="322016"/>
          </a:xfrm>
          <a:prstGeom prst="rect">
            <a:avLst/>
          </a:prstGeom>
          <a:noFill/>
        </p:spPr>
        <p:txBody>
          <a:bodyPr wrap="none" lIns="90302" tIns="45151" rIns="90302" bIns="45151" rtlCol="0">
            <a:spAutoFit/>
          </a:bodyPr>
          <a:lstStyle/>
          <a:p>
            <a:pPr algn="r"/>
            <a:r>
              <a:rPr lang="sv-SE" sz="1500" dirty="0">
                <a:latin typeface="Arial" panose="020B0604020202020204" pitchFamily="34" charset="0"/>
                <a:cs typeface="Arial" panose="020B0604020202020204" pitchFamily="34" charset="0"/>
              </a:rPr>
              <a:t>Step 2 - Core – Users/Roles/Groups</a:t>
            </a:r>
            <a:endParaRPr lang="sv-SE" sz="1500" dirty="0">
              <a:latin typeface="Arial" panose="020B0604020202020204" pitchFamily="34" charset="0"/>
              <a:cs typeface="Arial" panose="020B0604020202020204" pitchFamily="34" charset="0"/>
            </a:endParaRPr>
          </a:p>
        </p:txBody>
      </p:sp>
      <p:sp>
        <p:nvSpPr>
          <p:cNvPr id="3" name="Rounded Rectangle 2"/>
          <p:cNvSpPr/>
          <p:nvPr/>
        </p:nvSpPr>
        <p:spPr>
          <a:xfrm>
            <a:off x="345843"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Users / roles</a:t>
            </a:r>
          </a:p>
          <a:p>
            <a:pPr algn="ctr"/>
            <a:r>
              <a:rPr lang="sv-SE" sz="700" b="1" dirty="0">
                <a:solidFill>
                  <a:schemeClr val="tx1"/>
                </a:solidFill>
              </a:rPr>
              <a:t>Management</a:t>
            </a:r>
            <a:endParaRPr lang="sv-SE" sz="700" b="1" dirty="0">
              <a:solidFill>
                <a:schemeClr val="tx1"/>
              </a:solidFill>
            </a:endParaRPr>
          </a:p>
        </p:txBody>
      </p:sp>
      <p:sp>
        <p:nvSpPr>
          <p:cNvPr id="5" name="Rounded Rectangle 4"/>
          <p:cNvSpPr/>
          <p:nvPr/>
        </p:nvSpPr>
        <p:spPr>
          <a:xfrm>
            <a:off x="2371320"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Building blocks</a:t>
            </a:r>
          </a:p>
          <a:p>
            <a:pPr algn="ctr"/>
            <a:r>
              <a:rPr lang="sv-SE" sz="700" b="1" dirty="0">
                <a:solidFill>
                  <a:schemeClr val="tx1"/>
                </a:solidFill>
              </a:rPr>
              <a:t>Management</a:t>
            </a:r>
            <a:endParaRPr lang="sv-SE" sz="700" b="1" dirty="0">
              <a:solidFill>
                <a:schemeClr val="tx1"/>
              </a:solidFill>
            </a:endParaRPr>
          </a:p>
        </p:txBody>
      </p:sp>
      <p:sp>
        <p:nvSpPr>
          <p:cNvPr id="6" name="Rounded Rectangle 5"/>
          <p:cNvSpPr/>
          <p:nvPr/>
        </p:nvSpPr>
        <p:spPr>
          <a:xfrm>
            <a:off x="3459674"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a:t>
            </a:r>
          </a:p>
          <a:p>
            <a:pPr algn="ctr"/>
            <a:r>
              <a:rPr lang="sv-SE" sz="700" b="1" dirty="0">
                <a:solidFill>
                  <a:schemeClr val="tx1"/>
                </a:solidFill>
              </a:rPr>
              <a:t>Management</a:t>
            </a:r>
            <a:endParaRPr lang="sv-SE" sz="700" b="1" dirty="0">
              <a:solidFill>
                <a:schemeClr val="tx1"/>
              </a:solidFill>
            </a:endParaRPr>
          </a:p>
        </p:txBody>
      </p:sp>
      <p:sp>
        <p:nvSpPr>
          <p:cNvPr id="7" name="Rounded Rectangle 6"/>
          <p:cNvSpPr/>
          <p:nvPr/>
        </p:nvSpPr>
        <p:spPr>
          <a:xfrm>
            <a:off x="5654182"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result</a:t>
            </a:r>
          </a:p>
          <a:p>
            <a:pPr algn="ctr"/>
            <a:r>
              <a:rPr lang="sv-SE" sz="700" b="1" dirty="0">
                <a:solidFill>
                  <a:schemeClr val="tx1"/>
                </a:solidFill>
              </a:rPr>
              <a:t>Management</a:t>
            </a:r>
            <a:endParaRPr lang="sv-SE" sz="700" b="1" dirty="0">
              <a:solidFill>
                <a:schemeClr val="tx1"/>
              </a:solidFill>
            </a:endParaRPr>
          </a:p>
        </p:txBody>
      </p:sp>
      <p:sp>
        <p:nvSpPr>
          <p:cNvPr id="8" name="Rounded Rectangle 7"/>
          <p:cNvSpPr/>
          <p:nvPr/>
        </p:nvSpPr>
        <p:spPr>
          <a:xfrm>
            <a:off x="4539985"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Driver interface</a:t>
            </a:r>
            <a:endParaRPr lang="sv-SE" sz="700" b="1" dirty="0">
              <a:solidFill>
                <a:schemeClr val="tx1"/>
              </a:solidFill>
            </a:endParaRPr>
          </a:p>
        </p:txBody>
      </p:sp>
      <p:sp>
        <p:nvSpPr>
          <p:cNvPr id="9" name="Rounded Rectangle 8"/>
          <p:cNvSpPr/>
          <p:nvPr/>
        </p:nvSpPr>
        <p:spPr>
          <a:xfrm>
            <a:off x="341836"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Users</a:t>
            </a:r>
            <a:endParaRPr lang="sv-SE" sz="700" b="1" dirty="0">
              <a:solidFill>
                <a:schemeClr val="tx1"/>
              </a:solidFill>
            </a:endParaRPr>
          </a:p>
        </p:txBody>
      </p:sp>
      <p:sp>
        <p:nvSpPr>
          <p:cNvPr id="10" name="Rounded Rectangle 9"/>
          <p:cNvSpPr/>
          <p:nvPr/>
        </p:nvSpPr>
        <p:spPr>
          <a:xfrm>
            <a:off x="345843" y="1554623"/>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Roles</a:t>
            </a:r>
            <a:endParaRPr lang="sv-SE" sz="700" b="1" dirty="0">
              <a:solidFill>
                <a:schemeClr val="tx1"/>
              </a:solidFill>
            </a:endParaRPr>
          </a:p>
        </p:txBody>
      </p:sp>
      <p:sp>
        <p:nvSpPr>
          <p:cNvPr id="11" name="Rounded Rectangle 10"/>
          <p:cNvSpPr/>
          <p:nvPr/>
        </p:nvSpPr>
        <p:spPr>
          <a:xfrm>
            <a:off x="345843" y="1872096"/>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Groups</a:t>
            </a:r>
            <a:endParaRPr lang="sv-SE" sz="700" b="1" dirty="0">
              <a:solidFill>
                <a:schemeClr val="tx1"/>
              </a:solidFill>
            </a:endParaRPr>
          </a:p>
        </p:txBody>
      </p:sp>
      <p:sp>
        <p:nvSpPr>
          <p:cNvPr id="2" name="Rectangle 1"/>
          <p:cNvSpPr/>
          <p:nvPr/>
        </p:nvSpPr>
        <p:spPr>
          <a:xfrm>
            <a:off x="0" y="3429000"/>
            <a:ext cx="9144000" cy="3429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dirty="0"/>
          </a:p>
        </p:txBody>
      </p:sp>
      <p:cxnSp>
        <p:nvCxnSpPr>
          <p:cNvPr id="17" name="Straight Connector 16"/>
          <p:cNvCxnSpPr>
            <a:stCxn id="15" idx="2"/>
          </p:cNvCxnSpPr>
          <p:nvPr/>
        </p:nvCxnSpPr>
        <p:spPr>
          <a:xfrm>
            <a:off x="2813599" y="3182841"/>
            <a:ext cx="0" cy="246159"/>
          </a:xfrm>
          <a:prstGeom prst="line">
            <a:avLst/>
          </a:prstGeom>
          <a:ln w="28575">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11427" y="3421053"/>
            <a:ext cx="932573" cy="322016"/>
          </a:xfrm>
          <a:prstGeom prst="rect">
            <a:avLst/>
          </a:prstGeom>
          <a:noFill/>
        </p:spPr>
        <p:txBody>
          <a:bodyPr wrap="none" lIns="90302" tIns="45151" rIns="90302" bIns="45151" rtlCol="0">
            <a:spAutoFit/>
          </a:bodyPr>
          <a:lstStyle/>
          <a:p>
            <a:pPr algn="r"/>
            <a:r>
              <a:rPr lang="sv-SE" sz="1500" dirty="0">
                <a:solidFill>
                  <a:schemeClr val="accent1">
                    <a:lumMod val="60000"/>
                    <a:lumOff val="40000"/>
                  </a:schemeClr>
                </a:solidFill>
                <a:latin typeface="Arial" panose="020B0604020202020204" pitchFamily="34" charset="0"/>
                <a:cs typeface="Arial" panose="020B0604020202020204" pitchFamily="34" charset="0"/>
              </a:rPr>
              <a:t>Example</a:t>
            </a:r>
            <a:endParaRPr lang="sv-SE" sz="15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0" name="Rounded Rectangle 29"/>
          <p:cNvSpPr/>
          <p:nvPr/>
        </p:nvSpPr>
        <p:spPr>
          <a:xfrm>
            <a:off x="2371320"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cases</a:t>
            </a:r>
            <a:endParaRPr lang="sv-SE" sz="700" b="1" dirty="0">
              <a:solidFill>
                <a:schemeClr val="tx1"/>
              </a:solidFill>
            </a:endParaRPr>
          </a:p>
        </p:txBody>
      </p:sp>
      <p:sp>
        <p:nvSpPr>
          <p:cNvPr id="31" name="Rounded Rectangle 30"/>
          <p:cNvSpPr/>
          <p:nvPr/>
        </p:nvSpPr>
        <p:spPr>
          <a:xfrm>
            <a:off x="2371320" y="1543822"/>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Sequences</a:t>
            </a:r>
            <a:endParaRPr lang="sv-SE" sz="700" b="1" dirty="0">
              <a:solidFill>
                <a:schemeClr val="tx1"/>
              </a:solidFill>
            </a:endParaRPr>
          </a:p>
        </p:txBody>
      </p:sp>
      <p:sp>
        <p:nvSpPr>
          <p:cNvPr id="32" name="Rounded Rectangle 31"/>
          <p:cNvSpPr/>
          <p:nvPr/>
        </p:nvSpPr>
        <p:spPr>
          <a:xfrm>
            <a:off x="2371320" y="1872096"/>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Routines</a:t>
            </a:r>
            <a:endParaRPr lang="sv-SE" sz="700" b="1" dirty="0">
              <a:solidFill>
                <a:schemeClr val="tx1"/>
              </a:solidFill>
            </a:endParaRPr>
          </a:p>
        </p:txBody>
      </p:sp>
      <p:sp>
        <p:nvSpPr>
          <p:cNvPr id="33" name="Rounded Rectangle 32"/>
          <p:cNvSpPr/>
          <p:nvPr/>
        </p:nvSpPr>
        <p:spPr>
          <a:xfrm>
            <a:off x="2371320" y="221040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method</a:t>
            </a:r>
            <a:endParaRPr lang="sv-SE" sz="700" b="1" dirty="0">
              <a:solidFill>
                <a:schemeClr val="tx1"/>
              </a:solidFill>
            </a:endParaRPr>
          </a:p>
        </p:txBody>
      </p:sp>
      <p:sp>
        <p:nvSpPr>
          <p:cNvPr id="35" name="Rounded Rectangle 34"/>
          <p:cNvSpPr/>
          <p:nvPr/>
        </p:nvSpPr>
        <p:spPr>
          <a:xfrm>
            <a:off x="3459674"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Start test</a:t>
            </a:r>
            <a:endParaRPr lang="sv-SE" sz="700" b="1" dirty="0">
              <a:solidFill>
                <a:schemeClr val="tx1"/>
              </a:solidFill>
            </a:endParaRPr>
          </a:p>
        </p:txBody>
      </p:sp>
      <p:sp>
        <p:nvSpPr>
          <p:cNvPr id="36" name="Rounded Rectangle 35"/>
          <p:cNvSpPr/>
          <p:nvPr/>
        </p:nvSpPr>
        <p:spPr>
          <a:xfrm>
            <a:off x="3459674" y="1556990"/>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Follow test</a:t>
            </a:r>
            <a:endParaRPr lang="sv-SE" sz="700" b="1" dirty="0">
              <a:solidFill>
                <a:schemeClr val="tx1"/>
              </a:solidFill>
            </a:endParaRPr>
          </a:p>
        </p:txBody>
      </p:sp>
      <p:sp>
        <p:nvSpPr>
          <p:cNvPr id="37" name="Rounded Rectangle 36"/>
          <p:cNvSpPr/>
          <p:nvPr/>
        </p:nvSpPr>
        <p:spPr>
          <a:xfrm>
            <a:off x="3459674" y="1872096"/>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Update test</a:t>
            </a:r>
            <a:endParaRPr lang="sv-SE" sz="700" b="1" dirty="0">
              <a:solidFill>
                <a:schemeClr val="tx1"/>
              </a:solidFill>
            </a:endParaRPr>
          </a:p>
        </p:txBody>
      </p:sp>
      <p:sp>
        <p:nvSpPr>
          <p:cNvPr id="38" name="Rounded Rectangle 37"/>
          <p:cNvSpPr/>
          <p:nvPr/>
        </p:nvSpPr>
        <p:spPr>
          <a:xfrm>
            <a:off x="4539985" y="122746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Perform test</a:t>
            </a:r>
            <a:endParaRPr lang="sv-SE" sz="700" b="1" dirty="0">
              <a:solidFill>
                <a:schemeClr val="tx1"/>
              </a:solidFill>
            </a:endParaRPr>
          </a:p>
        </p:txBody>
      </p:sp>
      <p:sp>
        <p:nvSpPr>
          <p:cNvPr id="39" name="Rounded Rectangle 38"/>
          <p:cNvSpPr/>
          <p:nvPr/>
        </p:nvSpPr>
        <p:spPr>
          <a:xfrm>
            <a:off x="4539985" y="1556990"/>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Report faults</a:t>
            </a:r>
            <a:endParaRPr lang="sv-SE" sz="700" b="1" dirty="0">
              <a:solidFill>
                <a:schemeClr val="tx1"/>
              </a:solidFill>
            </a:endParaRPr>
          </a:p>
        </p:txBody>
      </p:sp>
      <p:sp>
        <p:nvSpPr>
          <p:cNvPr id="40" name="Rounded Rectangle 39"/>
          <p:cNvSpPr/>
          <p:nvPr/>
        </p:nvSpPr>
        <p:spPr>
          <a:xfrm>
            <a:off x="5654182" y="1227463"/>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Generate reports</a:t>
            </a:r>
            <a:endParaRPr lang="sv-SE" sz="700" b="1" dirty="0">
              <a:solidFill>
                <a:schemeClr val="tx1"/>
              </a:solidFill>
            </a:endParaRPr>
          </a:p>
        </p:txBody>
      </p:sp>
      <p:sp>
        <p:nvSpPr>
          <p:cNvPr id="34" name="Rounded Rectangle 33"/>
          <p:cNvSpPr/>
          <p:nvPr/>
        </p:nvSpPr>
        <p:spPr>
          <a:xfrm>
            <a:off x="1353070" y="805477"/>
            <a:ext cx="811479" cy="316455"/>
          </a:xfrm>
          <a:prstGeom prst="roundRect">
            <a:avLst/>
          </a:prstGeom>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Structure</a:t>
            </a:r>
          </a:p>
          <a:p>
            <a:pPr algn="ctr"/>
            <a:r>
              <a:rPr lang="sv-SE" sz="700" b="1" dirty="0">
                <a:solidFill>
                  <a:schemeClr val="tx1"/>
                </a:solidFill>
              </a:rPr>
              <a:t>Management</a:t>
            </a:r>
            <a:endParaRPr lang="sv-SE" sz="700" b="1" dirty="0">
              <a:solidFill>
                <a:schemeClr val="tx1"/>
              </a:solidFill>
            </a:endParaRPr>
          </a:p>
        </p:txBody>
      </p:sp>
      <p:sp>
        <p:nvSpPr>
          <p:cNvPr id="41" name="Rounded Rectangle 40"/>
          <p:cNvSpPr/>
          <p:nvPr/>
        </p:nvSpPr>
        <p:spPr>
          <a:xfrm>
            <a:off x="2371320" y="2563781"/>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Temp test case</a:t>
            </a:r>
            <a:endParaRPr lang="sv-SE" sz="700" b="1" dirty="0">
              <a:solidFill>
                <a:schemeClr val="tx1"/>
              </a:solidFill>
            </a:endParaRPr>
          </a:p>
        </p:txBody>
      </p:sp>
      <p:sp>
        <p:nvSpPr>
          <p:cNvPr id="44" name="Rounded Rectangle 43"/>
          <p:cNvSpPr/>
          <p:nvPr/>
        </p:nvSpPr>
        <p:spPr>
          <a:xfrm>
            <a:off x="345843" y="379841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cases</a:t>
            </a:r>
            <a:endParaRPr lang="sv-SE" sz="700" b="1" dirty="0">
              <a:solidFill>
                <a:schemeClr val="tx1"/>
              </a:solidFill>
            </a:endParaRPr>
          </a:p>
        </p:txBody>
      </p:sp>
      <p:sp>
        <p:nvSpPr>
          <p:cNvPr id="45" name="Rounded Rectangle 44"/>
          <p:cNvSpPr/>
          <p:nvPr/>
        </p:nvSpPr>
        <p:spPr>
          <a:xfrm>
            <a:off x="1413549" y="379841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Sequences</a:t>
            </a:r>
            <a:endParaRPr lang="sv-SE" sz="700" b="1" dirty="0">
              <a:solidFill>
                <a:schemeClr val="tx1"/>
              </a:solidFill>
            </a:endParaRPr>
          </a:p>
        </p:txBody>
      </p:sp>
      <p:sp>
        <p:nvSpPr>
          <p:cNvPr id="46" name="TextBox 45"/>
          <p:cNvSpPr txBox="1"/>
          <p:nvPr/>
        </p:nvSpPr>
        <p:spPr>
          <a:xfrm>
            <a:off x="245594" y="4132311"/>
            <a:ext cx="804794" cy="1800535"/>
          </a:xfrm>
          <a:prstGeom prst="rect">
            <a:avLst/>
          </a:prstGeom>
          <a:noFill/>
        </p:spPr>
        <p:txBody>
          <a:bodyPr wrap="none" lIns="76243" tIns="38121" rIns="76243" bIns="38121" rtlCol="0">
            <a:spAutoFit/>
          </a:bodyPr>
          <a:lstStyle/>
          <a:p>
            <a:r>
              <a:rPr lang="sv-SE" sz="800" dirty="0"/>
              <a:t>TF connection</a:t>
            </a:r>
          </a:p>
          <a:p>
            <a:r>
              <a:rPr lang="sv-SE" sz="800" dirty="0"/>
              <a:t>Version</a:t>
            </a:r>
          </a:p>
          <a:p>
            <a:endParaRPr lang="sv-SE" sz="800" dirty="0"/>
          </a:p>
          <a:p>
            <a:r>
              <a:rPr lang="sv-SE" sz="800" dirty="0"/>
              <a:t>Description</a:t>
            </a:r>
          </a:p>
          <a:p>
            <a:r>
              <a:rPr lang="sv-SE" sz="800" dirty="0"/>
              <a:t>Expected</a:t>
            </a:r>
          </a:p>
          <a:p>
            <a:r>
              <a:rPr lang="sv-SE" sz="800" dirty="0"/>
              <a:t>Variant filter</a:t>
            </a:r>
          </a:p>
          <a:p>
            <a:r>
              <a:rPr lang="sv-SE" sz="800" dirty="0"/>
              <a:t>PC filter</a:t>
            </a:r>
          </a:p>
          <a:p>
            <a:r>
              <a:rPr lang="sv-SE" sz="800" dirty="0"/>
              <a:t>Test case level</a:t>
            </a:r>
          </a:p>
          <a:p>
            <a:r>
              <a:rPr lang="sv-SE" sz="800" dirty="0"/>
              <a:t>Test case group</a:t>
            </a:r>
          </a:p>
          <a:p>
            <a:r>
              <a:rPr lang="sv-SE" sz="800" dirty="0"/>
              <a:t>Tags</a:t>
            </a:r>
          </a:p>
          <a:p>
            <a:endParaRPr lang="sv-SE" sz="800" dirty="0"/>
          </a:p>
          <a:p>
            <a:r>
              <a:rPr lang="sv-SE" sz="800" dirty="0"/>
              <a:t>Pre-condition</a:t>
            </a:r>
          </a:p>
          <a:p>
            <a:r>
              <a:rPr lang="sv-SE" sz="800" dirty="0"/>
              <a:t>Post-action</a:t>
            </a:r>
          </a:p>
          <a:p>
            <a:endParaRPr lang="sv-SE" sz="800" dirty="0"/>
          </a:p>
        </p:txBody>
      </p:sp>
      <p:sp>
        <p:nvSpPr>
          <p:cNvPr id="47" name="TextBox 46"/>
          <p:cNvSpPr txBox="1"/>
          <p:nvPr/>
        </p:nvSpPr>
        <p:spPr>
          <a:xfrm>
            <a:off x="1379827" y="4160918"/>
            <a:ext cx="1479659" cy="2046757"/>
          </a:xfrm>
          <a:prstGeom prst="rect">
            <a:avLst/>
          </a:prstGeom>
          <a:noFill/>
        </p:spPr>
        <p:txBody>
          <a:bodyPr wrap="none" lIns="76243" tIns="38121" rIns="76243" bIns="38121" rtlCol="0">
            <a:spAutoFit/>
          </a:bodyPr>
          <a:lstStyle/>
          <a:p>
            <a:r>
              <a:rPr lang="sv-SE" sz="800" dirty="0"/>
              <a:t>Group of test cases.</a:t>
            </a:r>
          </a:p>
          <a:p>
            <a:endParaRPr lang="sv-SE" sz="800" dirty="0"/>
          </a:p>
          <a:p>
            <a:r>
              <a:rPr lang="sv-SE" sz="800" dirty="0"/>
              <a:t>Add / sort / remove test</a:t>
            </a:r>
          </a:p>
          <a:p>
            <a:r>
              <a:rPr lang="sv-SE" sz="800" dirty="0"/>
              <a:t>c</a:t>
            </a:r>
            <a:r>
              <a:rPr lang="sv-SE" sz="800" dirty="0"/>
              <a:t>ases.</a:t>
            </a:r>
          </a:p>
          <a:p>
            <a:endParaRPr lang="sv-SE" sz="800" dirty="0"/>
          </a:p>
          <a:p>
            <a:r>
              <a:rPr lang="sv-SE" sz="800" dirty="0"/>
              <a:t>Multiple instances of a TC.</a:t>
            </a:r>
          </a:p>
          <a:p>
            <a:endParaRPr lang="sv-SE" sz="800" dirty="0"/>
          </a:p>
          <a:p>
            <a:r>
              <a:rPr lang="sv-SE" sz="800" dirty="0"/>
              <a:t>Freedom of choice, or absolute.</a:t>
            </a:r>
          </a:p>
          <a:p>
            <a:endParaRPr lang="sv-SE" sz="800" dirty="0"/>
          </a:p>
          <a:p>
            <a:r>
              <a:rPr lang="sv-SE" sz="800" dirty="0"/>
              <a:t>All TC from a level  / groups.</a:t>
            </a:r>
          </a:p>
          <a:p>
            <a:endParaRPr lang="sv-SE" sz="800" dirty="0"/>
          </a:p>
          <a:p>
            <a:r>
              <a:rPr lang="sv-SE" sz="800" dirty="0"/>
              <a:t>Standard / Other</a:t>
            </a:r>
          </a:p>
          <a:p>
            <a:endParaRPr lang="sv-SE" sz="800" dirty="0"/>
          </a:p>
          <a:p>
            <a:endParaRPr lang="sv-SE" sz="800" dirty="0"/>
          </a:p>
          <a:p>
            <a:endParaRPr lang="sv-SE" sz="800" dirty="0"/>
          </a:p>
          <a:p>
            <a:endParaRPr lang="sv-SE" sz="800" dirty="0"/>
          </a:p>
        </p:txBody>
      </p:sp>
      <p:sp>
        <p:nvSpPr>
          <p:cNvPr id="48" name="Rounded Rectangle 47"/>
          <p:cNvSpPr/>
          <p:nvPr/>
        </p:nvSpPr>
        <p:spPr>
          <a:xfrm>
            <a:off x="2975958" y="3798415"/>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Routines</a:t>
            </a:r>
            <a:endParaRPr lang="sv-SE" sz="700" b="1" dirty="0">
              <a:solidFill>
                <a:schemeClr val="tx1"/>
              </a:solidFill>
            </a:endParaRPr>
          </a:p>
        </p:txBody>
      </p:sp>
      <p:sp>
        <p:nvSpPr>
          <p:cNvPr id="49" name="TextBox 48"/>
          <p:cNvSpPr txBox="1"/>
          <p:nvPr/>
        </p:nvSpPr>
        <p:spPr>
          <a:xfrm>
            <a:off x="2930103" y="4132310"/>
            <a:ext cx="1154955" cy="2169867"/>
          </a:xfrm>
          <a:prstGeom prst="rect">
            <a:avLst/>
          </a:prstGeom>
          <a:noFill/>
        </p:spPr>
        <p:txBody>
          <a:bodyPr wrap="square" lIns="76243" tIns="38121" rIns="76243" bIns="38121" rtlCol="0">
            <a:spAutoFit/>
          </a:bodyPr>
          <a:lstStyle/>
          <a:p>
            <a:r>
              <a:rPr lang="sv-SE" sz="800" dirty="0"/>
              <a:t>Description</a:t>
            </a:r>
          </a:p>
          <a:p>
            <a:endParaRPr lang="sv-SE" sz="800" dirty="0"/>
          </a:p>
          <a:p>
            <a:r>
              <a:rPr lang="sv-SE" sz="800" dirty="0"/>
              <a:t>Protocol</a:t>
            </a:r>
          </a:p>
          <a:p>
            <a:endParaRPr lang="sv-SE" sz="800" dirty="0"/>
          </a:p>
          <a:p>
            <a:r>
              <a:rPr lang="sv-SE" sz="800" dirty="0"/>
              <a:t>Comment</a:t>
            </a:r>
          </a:p>
          <a:p>
            <a:endParaRPr lang="sv-SE" sz="800" dirty="0"/>
          </a:p>
          <a:p>
            <a:r>
              <a:rPr lang="sv-SE" sz="800" dirty="0"/>
              <a:t>Return / answer:</a:t>
            </a:r>
          </a:p>
          <a:p>
            <a:pPr marL="142955" indent="-142955">
              <a:buFont typeface="Arial" charset="0"/>
              <a:buChar char="•"/>
            </a:pPr>
            <a:r>
              <a:rPr lang="sv-SE" sz="800" dirty="0"/>
              <a:t>OK / NOK / NT </a:t>
            </a:r>
            <a:r>
              <a:rPr lang="sv-SE" sz="800" dirty="0"/>
              <a:t>/ BLOCKED</a:t>
            </a:r>
          </a:p>
          <a:p>
            <a:pPr marL="142955" indent="-142955">
              <a:buFont typeface="Arial" charset="0"/>
              <a:buChar char="•"/>
            </a:pPr>
            <a:endParaRPr lang="sv-SE" sz="800" dirty="0"/>
          </a:p>
          <a:p>
            <a:pPr marL="142955" indent="-142955">
              <a:buFont typeface="Arial" charset="0"/>
              <a:buChar char="•"/>
            </a:pPr>
            <a:r>
              <a:rPr lang="sv-SE" sz="800" dirty="0"/>
              <a:t>YES / NO</a:t>
            </a:r>
          </a:p>
          <a:p>
            <a:pPr marL="142955" indent="-142955">
              <a:buFont typeface="Arial" charset="0"/>
              <a:buChar char="•"/>
            </a:pPr>
            <a:r>
              <a:rPr lang="sv-SE" sz="800" dirty="0"/>
              <a:t>Activity report</a:t>
            </a:r>
          </a:p>
          <a:p>
            <a:pPr marL="142955" indent="-142955">
              <a:buFont typeface="Arial" charset="0"/>
              <a:buChar char="•"/>
            </a:pPr>
            <a:endParaRPr lang="sv-SE" sz="800" dirty="0"/>
          </a:p>
          <a:p>
            <a:pPr marL="142955" indent="-142955">
              <a:buFont typeface="Arial" charset="0"/>
              <a:buChar char="•"/>
            </a:pPr>
            <a:r>
              <a:rPr lang="sv-SE" sz="800" dirty="0"/>
              <a:t>( SKIP / SNOOZE)</a:t>
            </a:r>
          </a:p>
          <a:p>
            <a:endParaRPr lang="sv-SE" sz="800" dirty="0"/>
          </a:p>
          <a:p>
            <a:r>
              <a:rPr lang="sv-SE" sz="800" dirty="0"/>
              <a:t>File attchment</a:t>
            </a:r>
            <a:endParaRPr lang="sv-SE" sz="800" dirty="0"/>
          </a:p>
          <a:p>
            <a:endParaRPr lang="sv-SE" sz="800" dirty="0"/>
          </a:p>
        </p:txBody>
      </p:sp>
      <p:sp>
        <p:nvSpPr>
          <p:cNvPr id="50" name="Rounded Rectangle 49"/>
          <p:cNvSpPr/>
          <p:nvPr/>
        </p:nvSpPr>
        <p:spPr>
          <a:xfrm>
            <a:off x="4572000" y="3798414"/>
            <a:ext cx="811479" cy="211700"/>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method</a:t>
            </a:r>
            <a:endParaRPr lang="sv-SE" sz="700" b="1" dirty="0">
              <a:solidFill>
                <a:schemeClr val="tx1"/>
              </a:solidFill>
            </a:endParaRPr>
          </a:p>
        </p:txBody>
      </p:sp>
      <p:sp>
        <p:nvSpPr>
          <p:cNvPr id="51" name="TextBox 50"/>
          <p:cNvSpPr txBox="1"/>
          <p:nvPr/>
        </p:nvSpPr>
        <p:spPr>
          <a:xfrm>
            <a:off x="4517895" y="4132311"/>
            <a:ext cx="1154955" cy="938761"/>
          </a:xfrm>
          <a:prstGeom prst="rect">
            <a:avLst/>
          </a:prstGeom>
          <a:noFill/>
        </p:spPr>
        <p:txBody>
          <a:bodyPr wrap="square" lIns="76243" tIns="38121" rIns="76243" bIns="38121" rtlCol="0">
            <a:spAutoFit/>
          </a:bodyPr>
          <a:lstStyle/>
          <a:p>
            <a:r>
              <a:rPr lang="sv-SE" sz="800" dirty="0"/>
              <a:t>Countain all different building</a:t>
            </a:r>
            <a:r>
              <a:rPr lang="sv-SE" sz="800" dirty="0"/>
              <a:t> </a:t>
            </a:r>
            <a:r>
              <a:rPr lang="sv-SE" sz="800" dirty="0"/>
              <a:t>blocks. </a:t>
            </a:r>
          </a:p>
          <a:p>
            <a:endParaRPr lang="sv-SE" sz="800" dirty="0"/>
          </a:p>
          <a:p>
            <a:r>
              <a:rPr lang="sv-SE" sz="800" dirty="0"/>
              <a:t>Link a sequence to another. TACHO / TELE</a:t>
            </a:r>
          </a:p>
          <a:p>
            <a:r>
              <a:rPr lang="sv-SE" sz="800" dirty="0"/>
              <a:t>Side by side.</a:t>
            </a:r>
            <a:endParaRPr lang="sv-SE" sz="800" dirty="0"/>
          </a:p>
          <a:p>
            <a:endParaRPr lang="sv-SE" sz="800" dirty="0"/>
          </a:p>
        </p:txBody>
      </p:sp>
      <p:sp>
        <p:nvSpPr>
          <p:cNvPr id="52" name="Rounded Rectangle 51"/>
          <p:cNvSpPr/>
          <p:nvPr/>
        </p:nvSpPr>
        <p:spPr>
          <a:xfrm>
            <a:off x="6465661" y="3795351"/>
            <a:ext cx="1839509" cy="214763"/>
          </a:xfrm>
          <a:prstGeom prst="roundRect">
            <a:avLst/>
          </a:prstGeom>
          <a:gradFill>
            <a:gsLst>
              <a:gs pos="0">
                <a:schemeClr val="accent3"/>
              </a:gs>
              <a:gs pos="100000">
                <a:schemeClr val="dk1">
                  <a:tint val="15000"/>
                  <a:satMod val="350000"/>
                </a:schemeClr>
              </a:gs>
            </a:gsLst>
          </a:gradFill>
          <a:ln>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lIns="90302" tIns="45151" rIns="90302" bIns="45151" rtlCol="0" anchor="ctr"/>
          <a:lstStyle/>
          <a:p>
            <a:pPr algn="ctr"/>
            <a:r>
              <a:rPr lang="sv-SE" sz="700" b="1" dirty="0">
                <a:solidFill>
                  <a:schemeClr val="tx1"/>
                </a:solidFill>
              </a:rPr>
              <a:t>Test cases &lt;-&gt; Requirement connection (TSE Tool)</a:t>
            </a:r>
            <a:endParaRPr lang="sv-SE" sz="700" b="1" dirty="0">
              <a:solidFill>
                <a:schemeClr val="tx1"/>
              </a:solidFill>
            </a:endParaRPr>
          </a:p>
        </p:txBody>
      </p:sp>
    </p:spTree>
    <p:extLst>
      <p:ext uri="{BB962C8B-B14F-4D97-AF65-F5344CB8AC3E}">
        <p14:creationId xmlns:p14="http://schemas.microsoft.com/office/powerpoint/2010/main" val="3608275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1946" y="132449"/>
            <a:ext cx="2818539" cy="322016"/>
          </a:xfrm>
          <a:prstGeom prst="rect">
            <a:avLst/>
          </a:prstGeom>
          <a:noFill/>
        </p:spPr>
        <p:txBody>
          <a:bodyPr wrap="none" lIns="90302" tIns="45151" rIns="90302" bIns="45151" rtlCol="0">
            <a:spAutoFit/>
          </a:bodyPr>
          <a:lstStyle/>
          <a:p>
            <a:pPr algn="r"/>
            <a:r>
              <a:rPr lang="sv-SE" sz="1500" dirty="0">
                <a:latin typeface="Arial" panose="020B0604020202020204" pitchFamily="34" charset="0"/>
                <a:cs typeface="Arial" panose="020B0604020202020204" pitchFamily="34" charset="0"/>
              </a:rPr>
              <a:t>Step 2 - Core – BB – Test case</a:t>
            </a:r>
            <a:endParaRPr lang="sv-SE" sz="15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46364665"/>
              </p:ext>
            </p:extLst>
          </p:nvPr>
        </p:nvGraphicFramePr>
        <p:xfrm>
          <a:off x="351839" y="809183"/>
          <a:ext cx="8386217" cy="5291943"/>
        </p:xfrm>
        <a:graphic>
          <a:graphicData uri="http://schemas.openxmlformats.org/drawingml/2006/table">
            <a:tbl>
              <a:tblPr bandRow="1">
                <a:tableStyleId>{F5AB1C69-6EDB-4FF4-983F-18BD219EF322}</a:tableStyleId>
              </a:tblPr>
              <a:tblGrid>
                <a:gridCol w="3300382"/>
                <a:gridCol w="5085835"/>
              </a:tblGrid>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TEST CASE NUMBER</a:t>
                      </a:r>
                    </a:p>
                  </a:txBody>
                  <a:tcPr marL="68705" marR="68705" marT="44655" marB="44655" anchor="ctr"/>
                </a:tc>
                <a:tc>
                  <a:txBody>
                    <a:bodyPr/>
                    <a:lstStyle/>
                    <a:p>
                      <a:pPr algn="l"/>
                      <a:r>
                        <a:rPr lang="sv-SE" sz="1400" dirty="0" smtClean="0"/>
                        <a:t>Unique. Ex.</a:t>
                      </a:r>
                      <a:r>
                        <a:rPr lang="sv-SE" sz="1400" baseline="0" dirty="0" smtClean="0"/>
                        <a:t> 100, 101, 545</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VERSION NUMBER</a:t>
                      </a:r>
                    </a:p>
                  </a:txBody>
                  <a:tcPr marL="68705" marR="68705" marT="44655" marB="44655" anchor="ctr"/>
                </a:tc>
                <a:tc>
                  <a:txBody>
                    <a:bodyPr/>
                    <a:lstStyle/>
                    <a:p>
                      <a:pPr algn="l"/>
                      <a:r>
                        <a:rPr lang="sv-SE" sz="1400" baseline="0" dirty="0" smtClean="0"/>
                        <a:t>Updated with each change. Ex. 1, 2, 3, 4, 5, 6</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BELONG TO NODE IN STRUCTURE</a:t>
                      </a:r>
                    </a:p>
                  </a:txBody>
                  <a:tcPr marL="68705" marR="68705" marT="44655" marB="44655" anchor="ctr"/>
                </a:tc>
                <a:tc>
                  <a:txBody>
                    <a:bodyPr/>
                    <a:lstStyle/>
                    <a:p>
                      <a:pPr algn="l"/>
                      <a:r>
                        <a:rPr lang="sv-SE" sz="1400" dirty="0" smtClean="0"/>
                        <a:t>Connect</a:t>
                      </a:r>
                      <a:r>
                        <a:rPr lang="sv-SE" sz="1400" baseline="0" dirty="0" smtClean="0"/>
                        <a:t> to a node in the structure. </a:t>
                      </a:r>
                      <a:endParaRPr lang="sv-SE" sz="1400" dirty="0"/>
                    </a:p>
                  </a:txBody>
                  <a:tcPr marL="68705" marR="68705" marT="44655" marB="44655" anchor="ctr"/>
                </a:tc>
              </a:tr>
              <a:tr h="304401">
                <a:tc>
                  <a:txBody>
                    <a:bodyPr/>
                    <a:lstStyle/>
                    <a:p>
                      <a:pPr algn="l"/>
                      <a:r>
                        <a:rPr lang="sv-SE" sz="1400" dirty="0" smtClean="0"/>
                        <a:t>DESCRIPTION</a:t>
                      </a:r>
                      <a:endParaRPr lang="sv-SE" sz="1400" dirty="0"/>
                    </a:p>
                  </a:txBody>
                  <a:tcPr marL="68705" marR="68705" marT="44655" marB="44655" anchor="ctr"/>
                </a:tc>
                <a:tc>
                  <a:txBody>
                    <a:bodyPr/>
                    <a:lstStyle/>
                    <a:p>
                      <a:pPr algn="l"/>
                      <a:r>
                        <a:rPr lang="sv-SE" sz="1400" dirty="0" smtClean="0"/>
                        <a:t>Text.  ”Markdown”. Bold,  underline, lists.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EXPECTED RESULT</a:t>
                      </a:r>
                    </a:p>
                  </a:txBody>
                  <a:tcPr marL="68705" marR="68705" marT="44655" marB="44655" anchor="ctr"/>
                </a:tc>
                <a:tc>
                  <a:txBody>
                    <a:bodyPr/>
                    <a:lstStyle/>
                    <a:p>
                      <a:pPr algn="l"/>
                      <a:r>
                        <a:rPr lang="sv-SE" sz="1400" dirty="0" smtClean="0"/>
                        <a:t>Text.  ”Markdown”. Bold,  underline, lists.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VARIANT FILTER</a:t>
                      </a:r>
                    </a:p>
                  </a:txBody>
                  <a:tcPr marL="68705" marR="68705" marT="44655" marB="44655" anchor="ctr"/>
                </a:tc>
                <a:tc>
                  <a:txBody>
                    <a:bodyPr/>
                    <a:lstStyle/>
                    <a:p>
                      <a:pPr algn="l"/>
                      <a:r>
                        <a:rPr lang="sv-SE" sz="1400" dirty="0" smtClean="0"/>
                        <a:t>Filter</a:t>
                      </a:r>
                      <a:r>
                        <a:rPr lang="sv-SE" sz="1400" baseline="0" dirty="0" smtClean="0"/>
                        <a:t> truck spec by variant.</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PRODUCT CLASS FILTER</a:t>
                      </a:r>
                    </a:p>
                  </a:txBody>
                  <a:tcPr marL="68705" marR="68705" marT="44655" marB="44655" anchor="ctr"/>
                </a:tc>
                <a:tc>
                  <a:txBody>
                    <a:bodyPr/>
                    <a:lstStyle/>
                    <a:p>
                      <a:pPr algn="l"/>
                      <a:r>
                        <a:rPr lang="sv-SE" sz="1400" dirty="0" smtClean="0"/>
                        <a:t>Filter truck</a:t>
                      </a:r>
                      <a:r>
                        <a:rPr lang="sv-SE" sz="1400" baseline="0" dirty="0" smtClean="0"/>
                        <a:t> spec by product class.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TEST CASE ”LEVEL”</a:t>
                      </a:r>
                    </a:p>
                  </a:txBody>
                  <a:tcPr marL="68705" marR="68705" marT="44655" marB="44655" anchor="ctr"/>
                </a:tc>
                <a:tc>
                  <a:txBody>
                    <a:bodyPr/>
                    <a:lstStyle/>
                    <a:p>
                      <a:pPr algn="l"/>
                      <a:r>
                        <a:rPr lang="sv-SE" sz="1400" baseline="0" dirty="0" smtClean="0"/>
                        <a:t>Managed by admin.  Level 1, Level 2,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TEST CASE GROUP</a:t>
                      </a:r>
                    </a:p>
                  </a:txBody>
                  <a:tcPr marL="68705" marR="68705" marT="44655" marB="44655" anchor="ctr"/>
                </a:tc>
                <a:tc>
                  <a:txBody>
                    <a:bodyPr/>
                    <a:lstStyle/>
                    <a:p>
                      <a:pPr algn="l"/>
                      <a:r>
                        <a:rPr lang="sv-SE" sz="1400" dirty="0" smtClean="0"/>
                        <a:t>Managed by admin</a:t>
                      </a:r>
                      <a:r>
                        <a:rPr lang="sv-SE" sz="1400" baseline="0" dirty="0" smtClean="0"/>
                        <a:t>. Development, Stable, Telematics,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TAGS</a:t>
                      </a:r>
                    </a:p>
                  </a:txBody>
                  <a:tcPr marL="68705" marR="68705" marT="44655" marB="44655" anchor="ctr"/>
                </a:tc>
                <a:tc>
                  <a:txBody>
                    <a:bodyPr/>
                    <a:lstStyle/>
                    <a:p>
                      <a:pPr algn="l"/>
                      <a:r>
                        <a:rPr lang="sv-SE" sz="1400" dirty="0" smtClean="0"/>
                        <a:t>One or many,</a:t>
                      </a:r>
                      <a:r>
                        <a:rPr lang="sv-SE" sz="1400" baseline="0" dirty="0" smtClean="0"/>
                        <a:t> selectable. </a:t>
                      </a:r>
                      <a:r>
                        <a:rPr lang="sv-SE" sz="1400" dirty="0" smtClean="0"/>
                        <a:t>Managed by admin.</a:t>
                      </a:r>
                      <a:r>
                        <a:rPr lang="sv-SE" sz="1400" baseline="0" dirty="0" smtClean="0"/>
                        <a:t> RAIN, SUN, DRIVING, STANDSTILL, UPHILL,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NEEDED TOOLS</a:t>
                      </a:r>
                    </a:p>
                  </a:txBody>
                  <a:tcPr marL="68705" marR="68705" marT="44655" marB="44655" anchor="ctr"/>
                </a:tc>
                <a:tc>
                  <a:txBody>
                    <a:bodyPr/>
                    <a:lstStyle/>
                    <a:p>
                      <a:pPr algn="l"/>
                      <a:r>
                        <a:rPr lang="sv-SE" sz="1400" dirty="0" smtClean="0"/>
                        <a:t>On</a:t>
                      </a:r>
                      <a:r>
                        <a:rPr lang="sv-SE" sz="1400" baseline="0" dirty="0" smtClean="0"/>
                        <a:t>e or many, selectable. Managed by admin. MULTIMETER, BLUETOOTH 2.0 DEVICE, ...</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IMAGE</a:t>
                      </a:r>
                    </a:p>
                  </a:txBody>
                  <a:tcPr marL="68705" marR="68705" marT="44655" marB="44655" anchor="ctr"/>
                </a:tc>
                <a:tc>
                  <a:txBody>
                    <a:bodyPr/>
                    <a:lstStyle/>
                    <a:p>
                      <a:pPr algn="l"/>
                      <a:r>
                        <a:rPr lang="sv-SE" sz="1400" dirty="0" smtClean="0"/>
                        <a:t>Possible to add an image.</a:t>
                      </a:r>
                      <a:endParaRPr lang="sv-SE" sz="1400" dirty="0"/>
                    </a:p>
                  </a:txBody>
                  <a:tcPr marL="68705" marR="68705" marT="44655" marB="44655" anchor="ctr"/>
                </a:tc>
              </a:tr>
              <a:tr h="297702">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PRE-CONDITION</a:t>
                      </a:r>
                    </a:p>
                  </a:txBody>
                  <a:tcPr marL="68705" marR="68705" marT="44655" marB="44655" anchor="ctr"/>
                </a:tc>
                <a:tc>
                  <a:txBody>
                    <a:bodyPr/>
                    <a:lstStyle/>
                    <a:p>
                      <a:pPr algn="l"/>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POST-ACTION</a:t>
                      </a:r>
                    </a:p>
                  </a:txBody>
                  <a:tcPr marL="68705" marR="68705" marT="44655" marB="44655" anchor="ctr"/>
                </a:tc>
                <a:tc>
                  <a:txBody>
                    <a:bodyPr/>
                    <a:lstStyle/>
                    <a:p>
                      <a:pPr algn="l"/>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TEST CASE NOTES</a:t>
                      </a:r>
                    </a:p>
                  </a:txBody>
                  <a:tcPr marL="68705" marR="68705" marT="44655" marB="44655" anchor="ctr"/>
                </a:tc>
                <a:tc>
                  <a:txBody>
                    <a:bodyPr/>
                    <a:lstStyle/>
                    <a:p>
                      <a:pPr algn="l"/>
                      <a:r>
                        <a:rPr lang="sv-SE" sz="1400" dirty="0" smtClean="0"/>
                        <a:t>Text. Notes about</a:t>
                      </a:r>
                      <a:r>
                        <a:rPr lang="sv-SE" sz="1400" baseline="0" dirty="0" smtClean="0"/>
                        <a:t> the test case. Reasons, reference</a:t>
                      </a:r>
                      <a:endParaRPr lang="sv-SE" sz="1400" dirty="0"/>
                    </a:p>
                  </a:txBody>
                  <a:tcPr marL="68705" marR="68705" marT="44655" marB="44655" anchor="ctr"/>
                </a:tc>
              </a:tr>
              <a:tr h="304401">
                <a:tc>
                  <a:txBody>
                    <a:bodyPr/>
                    <a:lstStyle/>
                    <a:p>
                      <a:pPr marL="0" marR="0" indent="0" algn="l" defTabSz="1083015" rtl="0" eaLnBrk="1" fontAlgn="auto" latinLnBrk="0" hangingPunct="1">
                        <a:lnSpc>
                          <a:spcPct val="100000"/>
                        </a:lnSpc>
                        <a:spcBef>
                          <a:spcPts val="0"/>
                        </a:spcBef>
                        <a:spcAft>
                          <a:spcPts val="0"/>
                        </a:spcAft>
                        <a:buClrTx/>
                        <a:buSzTx/>
                        <a:buFontTx/>
                        <a:buNone/>
                        <a:tabLst/>
                        <a:defRPr/>
                      </a:pPr>
                      <a:r>
                        <a:rPr lang="sv-SE" sz="1400" dirty="0" smtClean="0"/>
                        <a:t>LAST CHANGE</a:t>
                      </a:r>
                    </a:p>
                  </a:txBody>
                  <a:tcPr marL="68705" marR="68705" marT="44655" marB="44655" anchor="ctr"/>
                </a:tc>
                <a:tc>
                  <a:txBody>
                    <a:bodyPr/>
                    <a:lstStyle/>
                    <a:p>
                      <a:pPr algn="l"/>
                      <a:r>
                        <a:rPr lang="sv-SE" sz="1400" dirty="0" smtClean="0"/>
                        <a:t>Last</a:t>
                      </a:r>
                      <a:r>
                        <a:rPr lang="sv-SE" sz="1400" baseline="0" dirty="0" smtClean="0"/>
                        <a:t> version creation of test case</a:t>
                      </a:r>
                      <a:endParaRPr lang="sv-SE" sz="1400" dirty="0"/>
                    </a:p>
                  </a:txBody>
                  <a:tcPr marL="68705" marR="68705" marT="44655" marB="44655" anchor="ctr"/>
                </a:tc>
              </a:tr>
            </a:tbl>
          </a:graphicData>
        </a:graphic>
      </p:graphicFrame>
    </p:spTree>
    <p:extLst>
      <p:ext uri="{BB962C8B-B14F-4D97-AF65-F5344CB8AC3E}">
        <p14:creationId xmlns:p14="http://schemas.microsoft.com/office/powerpoint/2010/main" val="8160279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1866" y="132449"/>
            <a:ext cx="2878619" cy="322016"/>
          </a:xfrm>
          <a:prstGeom prst="rect">
            <a:avLst/>
          </a:prstGeom>
          <a:noFill/>
        </p:spPr>
        <p:txBody>
          <a:bodyPr wrap="none" lIns="90302" tIns="45151" rIns="90302" bIns="45151" rtlCol="0">
            <a:spAutoFit/>
          </a:bodyPr>
          <a:lstStyle/>
          <a:p>
            <a:pPr algn="r"/>
            <a:r>
              <a:rPr lang="sv-SE" sz="1500" dirty="0">
                <a:latin typeface="Arial" panose="020B0604020202020204" pitchFamily="34" charset="0"/>
                <a:cs typeface="Arial" panose="020B0604020202020204" pitchFamily="34" charset="0"/>
              </a:rPr>
              <a:t>Step 2 - Core – BB – Sequence</a:t>
            </a:r>
            <a:endParaRPr lang="sv-SE" sz="1500" dirty="0">
              <a:latin typeface="Arial" panose="020B0604020202020204" pitchFamily="34" charset="0"/>
              <a:cs typeface="Arial" panose="020B0604020202020204" pitchFamily="34" charset="0"/>
            </a:endParaRPr>
          </a:p>
        </p:txBody>
      </p:sp>
      <p:sp>
        <p:nvSpPr>
          <p:cNvPr id="2" name="Rectangle 1"/>
          <p:cNvSpPr/>
          <p:nvPr/>
        </p:nvSpPr>
        <p:spPr>
          <a:xfrm>
            <a:off x="297734" y="1112506"/>
            <a:ext cx="2705231" cy="30787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5" name="TextBox 4"/>
          <p:cNvSpPr txBox="1"/>
          <p:nvPr/>
        </p:nvSpPr>
        <p:spPr>
          <a:xfrm>
            <a:off x="3111175" y="1741053"/>
            <a:ext cx="2973658" cy="1923646"/>
          </a:xfrm>
          <a:prstGeom prst="rect">
            <a:avLst/>
          </a:prstGeom>
          <a:noFill/>
        </p:spPr>
        <p:txBody>
          <a:bodyPr wrap="none" lIns="76243" tIns="38121" rIns="76243" bIns="38121" rtlCol="0">
            <a:spAutoFit/>
          </a:bodyPr>
          <a:lstStyle/>
          <a:p>
            <a:r>
              <a:rPr lang="sv-SE" sz="1000" dirty="0"/>
              <a:t>Possible to name the sequence</a:t>
            </a:r>
          </a:p>
          <a:p>
            <a:endParaRPr lang="sv-SE" sz="1000" dirty="0"/>
          </a:p>
          <a:p>
            <a:r>
              <a:rPr lang="sv-SE" sz="1000" dirty="0"/>
              <a:t>Sequence should have a uniqe ID. </a:t>
            </a:r>
          </a:p>
          <a:p>
            <a:endParaRPr lang="sv-SE" sz="1000" dirty="0"/>
          </a:p>
          <a:p>
            <a:r>
              <a:rPr lang="sv-SE" sz="1000" dirty="0"/>
              <a:t>Possible to add/remove test cases to the sequence.</a:t>
            </a:r>
          </a:p>
          <a:p>
            <a:endParaRPr lang="sv-SE" sz="1000" dirty="0"/>
          </a:p>
          <a:p>
            <a:r>
              <a:rPr lang="sv-SE" sz="1000" dirty="0"/>
              <a:t>Possible to sort / order the test cases in the sequence.</a:t>
            </a:r>
          </a:p>
          <a:p>
            <a:endParaRPr lang="sv-SE" sz="1000" dirty="0"/>
          </a:p>
          <a:p>
            <a:r>
              <a:rPr lang="sv-SE" sz="1000" dirty="0"/>
              <a:t>Possible to have multiple instances of one test case.</a:t>
            </a:r>
          </a:p>
          <a:p>
            <a:endParaRPr lang="sv-SE" sz="1000" dirty="0"/>
          </a:p>
          <a:p>
            <a:r>
              <a:rPr lang="sv-SE" sz="1000" dirty="0"/>
              <a:t>Possible to create standard sequences. </a:t>
            </a:r>
            <a:r>
              <a:rPr lang="sv-SE" sz="1000" dirty="0"/>
              <a:t> </a:t>
            </a:r>
            <a:r>
              <a:rPr lang="sv-SE" sz="1000" dirty="0"/>
              <a:t>Usable by all</a:t>
            </a:r>
          </a:p>
          <a:p>
            <a:r>
              <a:rPr lang="sv-SE" sz="1000" dirty="0"/>
              <a:t>b</a:t>
            </a:r>
            <a:r>
              <a:rPr lang="sv-SE" sz="1000" dirty="0"/>
              <a:t>ut only the admin can create / modify.</a:t>
            </a:r>
          </a:p>
        </p:txBody>
      </p:sp>
      <p:sp>
        <p:nvSpPr>
          <p:cNvPr id="7" name="Rectangle 6"/>
          <p:cNvSpPr/>
          <p:nvPr/>
        </p:nvSpPr>
        <p:spPr>
          <a:xfrm>
            <a:off x="5167150" y="1600391"/>
            <a:ext cx="1725049" cy="773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INCLUDE ALL LEVEL / GROUP</a:t>
            </a:r>
          </a:p>
          <a:p>
            <a:pPr algn="ctr"/>
            <a:r>
              <a:rPr lang="sv-SE" sz="1000" b="1" dirty="0">
                <a:solidFill>
                  <a:schemeClr val="accent6">
                    <a:lumMod val="50000"/>
                  </a:schemeClr>
                </a:solidFill>
              </a:rPr>
              <a:t>LEVEL 1</a:t>
            </a:r>
          </a:p>
          <a:p>
            <a:pPr algn="ctr"/>
            <a:r>
              <a:rPr lang="sv-SE" sz="1000" b="1" dirty="0">
                <a:solidFill>
                  <a:schemeClr val="accent6">
                    <a:lumMod val="50000"/>
                  </a:schemeClr>
                </a:solidFill>
              </a:rPr>
              <a:t>STABLE</a:t>
            </a:r>
            <a:endParaRPr lang="sv-SE" sz="1000" b="1" dirty="0">
              <a:solidFill>
                <a:schemeClr val="accent6">
                  <a:lumMod val="50000"/>
                </a:schemeClr>
              </a:solidFill>
            </a:endParaRPr>
          </a:p>
        </p:txBody>
      </p:sp>
      <p:sp>
        <p:nvSpPr>
          <p:cNvPr id="8" name="Rectangle 7"/>
          <p:cNvSpPr/>
          <p:nvPr/>
        </p:nvSpPr>
        <p:spPr>
          <a:xfrm>
            <a:off x="7114917" y="1879709"/>
            <a:ext cx="1725049" cy="31749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LEVEL</a:t>
            </a:r>
          </a:p>
        </p:txBody>
      </p:sp>
      <p:sp>
        <p:nvSpPr>
          <p:cNvPr id="9" name="Rectangle 8"/>
          <p:cNvSpPr/>
          <p:nvPr/>
        </p:nvSpPr>
        <p:spPr>
          <a:xfrm>
            <a:off x="7114917" y="2514696"/>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LEVEL 1</a:t>
            </a:r>
          </a:p>
        </p:txBody>
      </p:sp>
      <p:sp>
        <p:nvSpPr>
          <p:cNvPr id="10" name="Rectangle 9"/>
          <p:cNvSpPr/>
          <p:nvPr/>
        </p:nvSpPr>
        <p:spPr>
          <a:xfrm>
            <a:off x="7114917" y="2822293"/>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LEVEL 2</a:t>
            </a:r>
          </a:p>
        </p:txBody>
      </p:sp>
      <p:sp>
        <p:nvSpPr>
          <p:cNvPr id="11" name="Rectangle 10"/>
          <p:cNvSpPr/>
          <p:nvPr/>
        </p:nvSpPr>
        <p:spPr>
          <a:xfrm>
            <a:off x="7114917" y="3135630"/>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LEVEL 3</a:t>
            </a:r>
          </a:p>
        </p:txBody>
      </p:sp>
      <p:sp>
        <p:nvSpPr>
          <p:cNvPr id="12" name="Rectangle 11"/>
          <p:cNvSpPr/>
          <p:nvPr/>
        </p:nvSpPr>
        <p:spPr>
          <a:xfrm>
            <a:off x="7114917" y="3453123"/>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LEVEL 4</a:t>
            </a:r>
          </a:p>
        </p:txBody>
      </p:sp>
      <p:cxnSp>
        <p:nvCxnSpPr>
          <p:cNvPr id="13" name="Elbow Connector 12"/>
          <p:cNvCxnSpPr>
            <a:endCxn id="8" idx="1"/>
          </p:cNvCxnSpPr>
          <p:nvPr/>
        </p:nvCxnSpPr>
        <p:spPr>
          <a:xfrm>
            <a:off x="6264318" y="1987212"/>
            <a:ext cx="850599" cy="512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14917" y="2197202"/>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ALL</a:t>
            </a:r>
          </a:p>
        </p:txBody>
      </p:sp>
      <p:sp>
        <p:nvSpPr>
          <p:cNvPr id="16" name="Isosceles Triangle 15"/>
          <p:cNvSpPr/>
          <p:nvPr/>
        </p:nvSpPr>
        <p:spPr>
          <a:xfrm rot="10800000">
            <a:off x="8629847" y="1972368"/>
            <a:ext cx="160738" cy="1801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17" name="Rectangle 16"/>
          <p:cNvSpPr/>
          <p:nvPr/>
        </p:nvSpPr>
        <p:spPr>
          <a:xfrm>
            <a:off x="7114917" y="4166474"/>
            <a:ext cx="1725049" cy="31749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GROUP</a:t>
            </a:r>
          </a:p>
        </p:txBody>
      </p:sp>
      <p:sp>
        <p:nvSpPr>
          <p:cNvPr id="18" name="Rectangle 17"/>
          <p:cNvSpPr/>
          <p:nvPr/>
        </p:nvSpPr>
        <p:spPr>
          <a:xfrm>
            <a:off x="7114917" y="4801460"/>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STABLE</a:t>
            </a:r>
          </a:p>
        </p:txBody>
      </p:sp>
      <p:sp>
        <p:nvSpPr>
          <p:cNvPr id="19" name="Rectangle 18"/>
          <p:cNvSpPr/>
          <p:nvPr/>
        </p:nvSpPr>
        <p:spPr>
          <a:xfrm>
            <a:off x="7114917" y="5109057"/>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DEVELOPMENT</a:t>
            </a:r>
          </a:p>
        </p:txBody>
      </p:sp>
      <p:sp>
        <p:nvSpPr>
          <p:cNvPr id="20" name="Rectangle 19"/>
          <p:cNvSpPr/>
          <p:nvPr/>
        </p:nvSpPr>
        <p:spPr>
          <a:xfrm>
            <a:off x="7114917" y="5422394"/>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TELEMATICS</a:t>
            </a:r>
          </a:p>
        </p:txBody>
      </p:sp>
      <p:sp>
        <p:nvSpPr>
          <p:cNvPr id="21" name="Rectangle 20"/>
          <p:cNvSpPr/>
          <p:nvPr/>
        </p:nvSpPr>
        <p:spPr>
          <a:xfrm>
            <a:off x="7114917" y="5739887"/>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P2967 (dev) (subgroup)</a:t>
            </a:r>
          </a:p>
        </p:txBody>
      </p:sp>
      <p:sp>
        <p:nvSpPr>
          <p:cNvPr id="22" name="Rectangle 21"/>
          <p:cNvSpPr/>
          <p:nvPr/>
        </p:nvSpPr>
        <p:spPr>
          <a:xfrm>
            <a:off x="7114917" y="4483967"/>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ALL</a:t>
            </a:r>
          </a:p>
        </p:txBody>
      </p:sp>
      <p:sp>
        <p:nvSpPr>
          <p:cNvPr id="23" name="Isosceles Triangle 22"/>
          <p:cNvSpPr/>
          <p:nvPr/>
        </p:nvSpPr>
        <p:spPr>
          <a:xfrm rot="10800000">
            <a:off x="8629847" y="4259132"/>
            <a:ext cx="160738" cy="1801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cxnSp>
        <p:nvCxnSpPr>
          <p:cNvPr id="24" name="Elbow Connector 23"/>
          <p:cNvCxnSpPr>
            <a:endCxn id="17" idx="1"/>
          </p:cNvCxnSpPr>
          <p:nvPr/>
        </p:nvCxnSpPr>
        <p:spPr>
          <a:xfrm rot="16200000" flipH="1">
            <a:off x="5625608" y="2835912"/>
            <a:ext cx="2128018" cy="8505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07183" y="4440874"/>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27" name="TextBox 26"/>
          <p:cNvSpPr txBox="1"/>
          <p:nvPr/>
        </p:nvSpPr>
        <p:spPr>
          <a:xfrm>
            <a:off x="496529" y="4413635"/>
            <a:ext cx="939447" cy="261652"/>
          </a:xfrm>
          <a:prstGeom prst="rect">
            <a:avLst/>
          </a:prstGeom>
          <a:noFill/>
        </p:spPr>
        <p:txBody>
          <a:bodyPr wrap="none" lIns="76243" tIns="38121" rIns="76243" bIns="38121" rtlCol="0">
            <a:spAutoFit/>
          </a:bodyPr>
          <a:lstStyle/>
          <a:p>
            <a:r>
              <a:rPr lang="sv-SE" sz="1200" dirty="0"/>
              <a:t>KEEP ORDER</a:t>
            </a:r>
            <a:endParaRPr lang="sv-SE" sz="1200" dirty="0"/>
          </a:p>
        </p:txBody>
      </p:sp>
      <p:sp>
        <p:nvSpPr>
          <p:cNvPr id="28" name="Rectangle 27"/>
          <p:cNvSpPr/>
          <p:nvPr/>
        </p:nvSpPr>
        <p:spPr>
          <a:xfrm>
            <a:off x="1461005" y="4443462"/>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29" name="TextBox 28"/>
          <p:cNvSpPr txBox="1"/>
          <p:nvPr/>
        </p:nvSpPr>
        <p:spPr>
          <a:xfrm>
            <a:off x="1650350" y="4416223"/>
            <a:ext cx="784853" cy="261652"/>
          </a:xfrm>
          <a:prstGeom prst="rect">
            <a:avLst/>
          </a:prstGeom>
          <a:noFill/>
        </p:spPr>
        <p:txBody>
          <a:bodyPr wrap="none" lIns="76243" tIns="38121" rIns="76243" bIns="38121" rtlCol="0">
            <a:spAutoFit/>
          </a:bodyPr>
          <a:lstStyle/>
          <a:p>
            <a:r>
              <a:rPr lang="sv-SE" sz="1200" dirty="0"/>
              <a:t>SORTABLE</a:t>
            </a:r>
            <a:endParaRPr lang="sv-SE" sz="1200" dirty="0"/>
          </a:p>
        </p:txBody>
      </p:sp>
      <p:sp>
        <p:nvSpPr>
          <p:cNvPr id="30" name="TextBox 29"/>
          <p:cNvSpPr txBox="1"/>
          <p:nvPr/>
        </p:nvSpPr>
        <p:spPr>
          <a:xfrm>
            <a:off x="297734" y="4718987"/>
            <a:ext cx="3448147" cy="384763"/>
          </a:xfrm>
          <a:prstGeom prst="rect">
            <a:avLst/>
          </a:prstGeom>
          <a:noFill/>
        </p:spPr>
        <p:txBody>
          <a:bodyPr wrap="none" lIns="76243" tIns="38121" rIns="76243" bIns="38121" rtlCol="0">
            <a:spAutoFit/>
          </a:bodyPr>
          <a:lstStyle/>
          <a:p>
            <a:r>
              <a:rPr lang="sv-SE" sz="1000" dirty="0"/>
              <a:t>If the driver has to perform the test cases in the order they are,</a:t>
            </a:r>
          </a:p>
          <a:p>
            <a:r>
              <a:rPr lang="sv-SE" sz="1000" dirty="0"/>
              <a:t>Or if they can sort/order/order by tag.</a:t>
            </a:r>
          </a:p>
        </p:txBody>
      </p:sp>
      <p:sp>
        <p:nvSpPr>
          <p:cNvPr id="31" name="TextBox 30"/>
          <p:cNvSpPr txBox="1"/>
          <p:nvPr/>
        </p:nvSpPr>
        <p:spPr>
          <a:xfrm>
            <a:off x="5364598" y="615755"/>
            <a:ext cx="3420895" cy="384763"/>
          </a:xfrm>
          <a:prstGeom prst="rect">
            <a:avLst/>
          </a:prstGeom>
          <a:noFill/>
        </p:spPr>
        <p:txBody>
          <a:bodyPr wrap="none" lIns="76243" tIns="38121" rIns="76243" bIns="38121" rtlCol="0">
            <a:spAutoFit/>
          </a:bodyPr>
          <a:lstStyle/>
          <a:p>
            <a:r>
              <a:rPr lang="sv-SE" sz="1000" dirty="0"/>
              <a:t>Possiblity to alway include test cases based on level and group.</a:t>
            </a:r>
          </a:p>
          <a:p>
            <a:r>
              <a:rPr lang="sv-SE" sz="1000" dirty="0"/>
              <a:t>(Truck function)</a:t>
            </a:r>
          </a:p>
        </p:txBody>
      </p:sp>
      <p:sp>
        <p:nvSpPr>
          <p:cNvPr id="32" name="Rectangle 31"/>
          <p:cNvSpPr/>
          <p:nvPr/>
        </p:nvSpPr>
        <p:spPr>
          <a:xfrm>
            <a:off x="787825" y="1459728"/>
            <a:ext cx="1725049" cy="773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INCLUDE ALL LEVEL / GROUP</a:t>
            </a:r>
          </a:p>
          <a:p>
            <a:pPr algn="ctr"/>
            <a:r>
              <a:rPr lang="sv-SE" sz="1000" b="1" dirty="0">
                <a:solidFill>
                  <a:schemeClr val="accent6">
                    <a:lumMod val="50000"/>
                  </a:schemeClr>
                </a:solidFill>
              </a:rPr>
              <a:t>LEVEL 1</a:t>
            </a:r>
          </a:p>
          <a:p>
            <a:pPr algn="ctr"/>
            <a:r>
              <a:rPr lang="sv-SE" sz="1000" b="1" dirty="0">
                <a:solidFill>
                  <a:schemeClr val="accent6">
                    <a:lumMod val="50000"/>
                  </a:schemeClr>
                </a:solidFill>
              </a:rPr>
              <a:t>STABLE</a:t>
            </a:r>
            <a:endParaRPr lang="sv-SE" sz="1000" b="1" dirty="0">
              <a:solidFill>
                <a:schemeClr val="accent6">
                  <a:lumMod val="50000"/>
                </a:schemeClr>
              </a:solidFill>
            </a:endParaRPr>
          </a:p>
        </p:txBody>
      </p:sp>
      <p:sp>
        <p:nvSpPr>
          <p:cNvPr id="33" name="TextBox 32"/>
          <p:cNvSpPr txBox="1"/>
          <p:nvPr/>
        </p:nvSpPr>
        <p:spPr>
          <a:xfrm>
            <a:off x="297734" y="1127608"/>
            <a:ext cx="1532558" cy="261652"/>
          </a:xfrm>
          <a:prstGeom prst="rect">
            <a:avLst/>
          </a:prstGeom>
          <a:noFill/>
        </p:spPr>
        <p:txBody>
          <a:bodyPr wrap="none" lIns="76243" tIns="38121" rIns="76243" bIns="38121" rtlCol="0">
            <a:spAutoFit/>
          </a:bodyPr>
          <a:lstStyle/>
          <a:p>
            <a:r>
              <a:rPr lang="sv-SE" sz="1200" dirty="0"/>
              <a:t>#22 – Sequence name</a:t>
            </a:r>
            <a:endParaRPr lang="sv-SE" sz="1200" dirty="0"/>
          </a:p>
        </p:txBody>
      </p:sp>
      <p:sp>
        <p:nvSpPr>
          <p:cNvPr id="34" name="Rectangle 33"/>
          <p:cNvSpPr/>
          <p:nvPr/>
        </p:nvSpPr>
        <p:spPr>
          <a:xfrm>
            <a:off x="787825" y="2370801"/>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TEST CASE</a:t>
            </a:r>
          </a:p>
        </p:txBody>
      </p:sp>
      <p:sp>
        <p:nvSpPr>
          <p:cNvPr id="35" name="Rectangle 34"/>
          <p:cNvSpPr/>
          <p:nvPr/>
        </p:nvSpPr>
        <p:spPr>
          <a:xfrm>
            <a:off x="307183" y="5242043"/>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6" name="TextBox 35"/>
          <p:cNvSpPr txBox="1"/>
          <p:nvPr/>
        </p:nvSpPr>
        <p:spPr>
          <a:xfrm>
            <a:off x="496529" y="5214804"/>
            <a:ext cx="1061724" cy="261652"/>
          </a:xfrm>
          <a:prstGeom prst="rect">
            <a:avLst/>
          </a:prstGeom>
          <a:noFill/>
        </p:spPr>
        <p:txBody>
          <a:bodyPr wrap="none" lIns="76243" tIns="38121" rIns="76243" bIns="38121" rtlCol="0">
            <a:spAutoFit/>
          </a:bodyPr>
          <a:lstStyle/>
          <a:p>
            <a:r>
              <a:rPr lang="sv-SE" sz="1200" dirty="0"/>
              <a:t>VISIBLE TO ME</a:t>
            </a:r>
            <a:endParaRPr lang="sv-SE" sz="1200" dirty="0"/>
          </a:p>
        </p:txBody>
      </p:sp>
      <p:sp>
        <p:nvSpPr>
          <p:cNvPr id="37" name="Rectangle 36"/>
          <p:cNvSpPr/>
          <p:nvPr/>
        </p:nvSpPr>
        <p:spPr>
          <a:xfrm>
            <a:off x="1461005" y="5244631"/>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8" name="TextBox 37"/>
          <p:cNvSpPr txBox="1"/>
          <p:nvPr/>
        </p:nvSpPr>
        <p:spPr>
          <a:xfrm>
            <a:off x="1650350" y="5217392"/>
            <a:ext cx="1072945" cy="261652"/>
          </a:xfrm>
          <a:prstGeom prst="rect">
            <a:avLst/>
          </a:prstGeom>
          <a:noFill/>
        </p:spPr>
        <p:txBody>
          <a:bodyPr wrap="none" lIns="76243" tIns="38121" rIns="76243" bIns="38121" rtlCol="0">
            <a:spAutoFit/>
          </a:bodyPr>
          <a:lstStyle/>
          <a:p>
            <a:r>
              <a:rPr lang="sv-SE" sz="1200" dirty="0"/>
              <a:t>VISIBLE TO ALL</a:t>
            </a:r>
            <a:endParaRPr lang="sv-SE" sz="1200" dirty="0"/>
          </a:p>
        </p:txBody>
      </p:sp>
      <p:sp>
        <p:nvSpPr>
          <p:cNvPr id="39" name="TextBox 38"/>
          <p:cNvSpPr txBox="1"/>
          <p:nvPr/>
        </p:nvSpPr>
        <p:spPr>
          <a:xfrm>
            <a:off x="297734" y="5520156"/>
            <a:ext cx="3004114" cy="384763"/>
          </a:xfrm>
          <a:prstGeom prst="rect">
            <a:avLst/>
          </a:prstGeom>
          <a:noFill/>
        </p:spPr>
        <p:txBody>
          <a:bodyPr wrap="none" lIns="76243" tIns="38121" rIns="76243" bIns="38121" rtlCol="0">
            <a:spAutoFit/>
          </a:bodyPr>
          <a:lstStyle/>
          <a:p>
            <a:r>
              <a:rPr lang="sv-SE" sz="1000" dirty="0"/>
              <a:t>If the sequence should be visible only to the user or to </a:t>
            </a:r>
          </a:p>
          <a:p>
            <a:r>
              <a:rPr lang="sv-SE" sz="1000" dirty="0"/>
              <a:t>e</a:t>
            </a:r>
            <a:r>
              <a:rPr lang="sv-SE" sz="1000" dirty="0"/>
              <a:t>veryone. Used during development, temporary  etc.</a:t>
            </a:r>
          </a:p>
        </p:txBody>
      </p:sp>
      <p:sp>
        <p:nvSpPr>
          <p:cNvPr id="40" name="Rectangle 39"/>
          <p:cNvSpPr/>
          <p:nvPr/>
        </p:nvSpPr>
        <p:spPr>
          <a:xfrm>
            <a:off x="7114917" y="6065414"/>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t>
            </a:r>
          </a:p>
        </p:txBody>
      </p:sp>
      <p:cxnSp>
        <p:nvCxnSpPr>
          <p:cNvPr id="41" name="Elbow Connector 40"/>
          <p:cNvCxnSpPr>
            <a:stCxn id="7" idx="0"/>
            <a:endCxn id="42" idx="1"/>
          </p:cNvCxnSpPr>
          <p:nvPr/>
        </p:nvCxnSpPr>
        <p:spPr>
          <a:xfrm rot="5400000" flipH="1" flipV="1">
            <a:off x="6354039" y="839512"/>
            <a:ext cx="436515" cy="1085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114917" y="1005129"/>
            <a:ext cx="1725049" cy="31749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ALL TRUCK FUNCTIONS</a:t>
            </a:r>
          </a:p>
        </p:txBody>
      </p:sp>
      <p:sp>
        <p:nvSpPr>
          <p:cNvPr id="43" name="Isosceles Triangle 42"/>
          <p:cNvSpPr/>
          <p:nvPr/>
        </p:nvSpPr>
        <p:spPr>
          <a:xfrm rot="10800000">
            <a:off x="8629847" y="1097787"/>
            <a:ext cx="160738" cy="1801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44" name="Rectangle 43"/>
          <p:cNvSpPr/>
          <p:nvPr/>
        </p:nvSpPr>
        <p:spPr>
          <a:xfrm>
            <a:off x="7114917" y="1322622"/>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THIS TRUCK FUNCTION</a:t>
            </a:r>
          </a:p>
        </p:txBody>
      </p:sp>
    </p:spTree>
    <p:extLst>
      <p:ext uri="{BB962C8B-B14F-4D97-AF65-F5344CB8AC3E}">
        <p14:creationId xmlns:p14="http://schemas.microsoft.com/office/powerpoint/2010/main" val="22912389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15447" y="132449"/>
            <a:ext cx="2675038" cy="322016"/>
          </a:xfrm>
          <a:prstGeom prst="rect">
            <a:avLst/>
          </a:prstGeom>
          <a:noFill/>
        </p:spPr>
        <p:txBody>
          <a:bodyPr wrap="none" lIns="90302" tIns="45151" rIns="90302" bIns="45151" rtlCol="0">
            <a:spAutoFit/>
          </a:bodyPr>
          <a:lstStyle/>
          <a:p>
            <a:pPr algn="r"/>
            <a:r>
              <a:rPr lang="sv-SE" sz="1500" dirty="0">
                <a:latin typeface="Arial" panose="020B0604020202020204" pitchFamily="34" charset="0"/>
                <a:cs typeface="Arial" panose="020B0604020202020204" pitchFamily="34" charset="0"/>
              </a:rPr>
              <a:t>Step 2 - Core – BB – Routine</a:t>
            </a:r>
            <a:endParaRPr lang="sv-SE" sz="1500" dirty="0">
              <a:latin typeface="Arial" panose="020B0604020202020204" pitchFamily="34" charset="0"/>
              <a:cs typeface="Arial" panose="020B0604020202020204" pitchFamily="34" charset="0"/>
            </a:endParaRPr>
          </a:p>
        </p:txBody>
      </p:sp>
      <p:sp>
        <p:nvSpPr>
          <p:cNvPr id="2" name="Rectangle 1"/>
          <p:cNvSpPr/>
          <p:nvPr/>
        </p:nvSpPr>
        <p:spPr>
          <a:xfrm>
            <a:off x="297734" y="756418"/>
            <a:ext cx="2705231" cy="30787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5" name="TextBox 4"/>
          <p:cNvSpPr txBox="1"/>
          <p:nvPr/>
        </p:nvSpPr>
        <p:spPr>
          <a:xfrm>
            <a:off x="3100687" y="897079"/>
            <a:ext cx="2693132" cy="1615869"/>
          </a:xfrm>
          <a:prstGeom prst="rect">
            <a:avLst/>
          </a:prstGeom>
          <a:noFill/>
        </p:spPr>
        <p:txBody>
          <a:bodyPr wrap="none" lIns="76243" tIns="38121" rIns="76243" bIns="38121" rtlCol="0">
            <a:spAutoFit/>
          </a:bodyPr>
          <a:lstStyle/>
          <a:p>
            <a:r>
              <a:rPr lang="sv-SE" sz="1000" dirty="0"/>
              <a:t>Possible to name the routine</a:t>
            </a:r>
          </a:p>
          <a:p>
            <a:endParaRPr lang="sv-SE" sz="1000" dirty="0"/>
          </a:p>
          <a:p>
            <a:r>
              <a:rPr lang="sv-SE" sz="1000" dirty="0"/>
              <a:t>Routine should have a uniqe ID.</a:t>
            </a:r>
          </a:p>
          <a:p>
            <a:endParaRPr lang="sv-SE" sz="1000" dirty="0"/>
          </a:p>
          <a:p>
            <a:r>
              <a:rPr lang="sv-SE" sz="1000" dirty="0"/>
              <a:t>Version of routine.</a:t>
            </a:r>
          </a:p>
          <a:p>
            <a:endParaRPr lang="sv-SE" sz="1000" dirty="0"/>
          </a:p>
          <a:p>
            <a:r>
              <a:rPr lang="sv-SE" sz="1000" dirty="0"/>
              <a:t>Possible to create standard </a:t>
            </a:r>
            <a:r>
              <a:rPr lang="sv-SE" sz="1000" dirty="0"/>
              <a:t>routine. Usable </a:t>
            </a:r>
            <a:r>
              <a:rPr lang="sv-SE" sz="1000" dirty="0"/>
              <a:t>by all</a:t>
            </a:r>
          </a:p>
          <a:p>
            <a:r>
              <a:rPr lang="sv-SE" sz="1000" dirty="0"/>
              <a:t>but only the admin can create / modify.</a:t>
            </a:r>
          </a:p>
          <a:p>
            <a:r>
              <a:rPr lang="sv-SE" sz="1000" dirty="0"/>
              <a:t> </a:t>
            </a:r>
          </a:p>
          <a:p>
            <a:endParaRPr lang="sv-SE" sz="1000" dirty="0"/>
          </a:p>
        </p:txBody>
      </p:sp>
      <p:sp>
        <p:nvSpPr>
          <p:cNvPr id="26" name="Rectangle 25"/>
          <p:cNvSpPr/>
          <p:nvPr/>
        </p:nvSpPr>
        <p:spPr>
          <a:xfrm>
            <a:off x="307183" y="4084787"/>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27" name="TextBox 26"/>
          <p:cNvSpPr txBox="1"/>
          <p:nvPr/>
        </p:nvSpPr>
        <p:spPr>
          <a:xfrm>
            <a:off x="496529" y="4057548"/>
            <a:ext cx="2123169" cy="261652"/>
          </a:xfrm>
          <a:prstGeom prst="rect">
            <a:avLst/>
          </a:prstGeom>
          <a:noFill/>
        </p:spPr>
        <p:txBody>
          <a:bodyPr wrap="none" lIns="76243" tIns="38121" rIns="76243" bIns="38121" rtlCol="0">
            <a:spAutoFit/>
          </a:bodyPr>
          <a:lstStyle/>
          <a:p>
            <a:r>
              <a:rPr lang="sv-SE" sz="1200" dirty="0"/>
              <a:t>Possible to attach file in answer</a:t>
            </a:r>
            <a:endParaRPr lang="sv-SE" sz="1200" dirty="0"/>
          </a:p>
        </p:txBody>
      </p:sp>
      <p:sp>
        <p:nvSpPr>
          <p:cNvPr id="33" name="TextBox 32"/>
          <p:cNvSpPr txBox="1"/>
          <p:nvPr/>
        </p:nvSpPr>
        <p:spPr>
          <a:xfrm>
            <a:off x="297733" y="771520"/>
            <a:ext cx="985998" cy="261652"/>
          </a:xfrm>
          <a:prstGeom prst="rect">
            <a:avLst/>
          </a:prstGeom>
          <a:noFill/>
        </p:spPr>
        <p:txBody>
          <a:bodyPr wrap="none" lIns="76243" tIns="38121" rIns="76243" bIns="38121" rtlCol="0">
            <a:spAutoFit/>
          </a:bodyPr>
          <a:lstStyle/>
          <a:p>
            <a:r>
              <a:rPr lang="sv-SE" sz="1200" dirty="0"/>
              <a:t>#14– Routine</a:t>
            </a:r>
            <a:endParaRPr lang="sv-SE" sz="1200" dirty="0"/>
          </a:p>
        </p:txBody>
      </p:sp>
      <p:sp>
        <p:nvSpPr>
          <p:cNvPr id="35" name="Rectangle 34"/>
          <p:cNvSpPr/>
          <p:nvPr/>
        </p:nvSpPr>
        <p:spPr>
          <a:xfrm>
            <a:off x="307183" y="4647436"/>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6" name="TextBox 35"/>
          <p:cNvSpPr txBox="1"/>
          <p:nvPr/>
        </p:nvSpPr>
        <p:spPr>
          <a:xfrm>
            <a:off x="496529" y="4620197"/>
            <a:ext cx="1061724" cy="261652"/>
          </a:xfrm>
          <a:prstGeom prst="rect">
            <a:avLst/>
          </a:prstGeom>
          <a:noFill/>
        </p:spPr>
        <p:txBody>
          <a:bodyPr wrap="none" lIns="76243" tIns="38121" rIns="76243" bIns="38121" rtlCol="0">
            <a:spAutoFit/>
          </a:bodyPr>
          <a:lstStyle/>
          <a:p>
            <a:r>
              <a:rPr lang="sv-SE" sz="1200" dirty="0"/>
              <a:t>VISIBLE TO ME</a:t>
            </a:r>
            <a:endParaRPr lang="sv-SE" sz="1200" dirty="0"/>
          </a:p>
        </p:txBody>
      </p:sp>
      <p:sp>
        <p:nvSpPr>
          <p:cNvPr id="37" name="Rectangle 36"/>
          <p:cNvSpPr/>
          <p:nvPr/>
        </p:nvSpPr>
        <p:spPr>
          <a:xfrm>
            <a:off x="1461005" y="4650023"/>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8" name="TextBox 37"/>
          <p:cNvSpPr txBox="1"/>
          <p:nvPr/>
        </p:nvSpPr>
        <p:spPr>
          <a:xfrm>
            <a:off x="1650350" y="4622784"/>
            <a:ext cx="1072945" cy="261652"/>
          </a:xfrm>
          <a:prstGeom prst="rect">
            <a:avLst/>
          </a:prstGeom>
          <a:noFill/>
        </p:spPr>
        <p:txBody>
          <a:bodyPr wrap="none" lIns="76243" tIns="38121" rIns="76243" bIns="38121" rtlCol="0">
            <a:spAutoFit/>
          </a:bodyPr>
          <a:lstStyle/>
          <a:p>
            <a:r>
              <a:rPr lang="sv-SE" sz="1200" dirty="0"/>
              <a:t>VISIBLE TO ALL</a:t>
            </a:r>
            <a:endParaRPr lang="sv-SE" sz="1200" dirty="0"/>
          </a:p>
        </p:txBody>
      </p:sp>
      <p:sp>
        <p:nvSpPr>
          <p:cNvPr id="39" name="TextBox 38"/>
          <p:cNvSpPr txBox="1"/>
          <p:nvPr/>
        </p:nvSpPr>
        <p:spPr>
          <a:xfrm>
            <a:off x="297734" y="4925548"/>
            <a:ext cx="2919156" cy="384763"/>
          </a:xfrm>
          <a:prstGeom prst="rect">
            <a:avLst/>
          </a:prstGeom>
          <a:noFill/>
        </p:spPr>
        <p:txBody>
          <a:bodyPr wrap="none" lIns="76243" tIns="38121" rIns="76243" bIns="38121" rtlCol="0">
            <a:spAutoFit/>
          </a:bodyPr>
          <a:lstStyle/>
          <a:p>
            <a:r>
              <a:rPr lang="sv-SE" sz="1000" dirty="0"/>
              <a:t>If the routine should be visible only to the user or to </a:t>
            </a:r>
          </a:p>
          <a:p>
            <a:r>
              <a:rPr lang="sv-SE" sz="1000" dirty="0"/>
              <a:t>e</a:t>
            </a:r>
            <a:r>
              <a:rPr lang="sv-SE" sz="1000" dirty="0"/>
              <a:t>veryone. Used during development, temporary  etc.</a:t>
            </a:r>
          </a:p>
        </p:txBody>
      </p:sp>
      <p:sp>
        <p:nvSpPr>
          <p:cNvPr id="40" name="TextBox 39"/>
          <p:cNvSpPr txBox="1"/>
          <p:nvPr/>
        </p:nvSpPr>
        <p:spPr>
          <a:xfrm>
            <a:off x="307183" y="1234659"/>
            <a:ext cx="2664599" cy="1369648"/>
          </a:xfrm>
          <a:prstGeom prst="rect">
            <a:avLst/>
          </a:prstGeom>
          <a:noFill/>
        </p:spPr>
        <p:txBody>
          <a:bodyPr wrap="none" lIns="76243" tIns="38121" rIns="76243" bIns="38121" rtlCol="0">
            <a:spAutoFit/>
          </a:bodyPr>
          <a:lstStyle/>
          <a:p>
            <a:r>
              <a:rPr lang="sv-SE" sz="1200" dirty="0"/>
              <a:t>Description text</a:t>
            </a:r>
          </a:p>
          <a:p>
            <a:endParaRPr lang="sv-SE" sz="1200" dirty="0"/>
          </a:p>
          <a:p>
            <a:endParaRPr lang="sv-SE" sz="1200" dirty="0"/>
          </a:p>
          <a:p>
            <a:r>
              <a:rPr lang="sv-SE" sz="1200" dirty="0"/>
              <a:t> </a:t>
            </a:r>
            <a:r>
              <a:rPr lang="sv-SE" sz="1200" dirty="0"/>
              <a:t>   Include protocol / check list (optional)</a:t>
            </a:r>
          </a:p>
          <a:p>
            <a:pPr marL="238258" indent="-238258">
              <a:buFont typeface="Arial" charset="0"/>
              <a:buChar char="•"/>
            </a:pPr>
            <a:r>
              <a:rPr lang="sv-SE" sz="1200" dirty="0"/>
              <a:t>CHECK ENGINE OIL</a:t>
            </a:r>
          </a:p>
          <a:p>
            <a:pPr marL="238258" indent="-238258">
              <a:buFont typeface="Arial" charset="0"/>
              <a:buChar char="•"/>
            </a:pPr>
            <a:r>
              <a:rPr lang="sv-SE" sz="1200" dirty="0"/>
              <a:t>TIRES</a:t>
            </a:r>
          </a:p>
          <a:p>
            <a:pPr marL="238258" indent="-238258">
              <a:buFont typeface="Arial" charset="0"/>
              <a:buChar char="•"/>
            </a:pPr>
            <a:r>
              <a:rPr lang="sv-SE" sz="1200" dirty="0"/>
              <a:t>...</a:t>
            </a:r>
          </a:p>
        </p:txBody>
      </p:sp>
      <p:sp>
        <p:nvSpPr>
          <p:cNvPr id="41" name="TextBox 40"/>
          <p:cNvSpPr txBox="1"/>
          <p:nvPr/>
        </p:nvSpPr>
        <p:spPr>
          <a:xfrm>
            <a:off x="307183" y="2861918"/>
            <a:ext cx="2374455" cy="446318"/>
          </a:xfrm>
          <a:prstGeom prst="rect">
            <a:avLst/>
          </a:prstGeom>
          <a:noFill/>
        </p:spPr>
        <p:txBody>
          <a:bodyPr wrap="none" lIns="76243" tIns="38121" rIns="76243" bIns="38121" rtlCol="0">
            <a:spAutoFit/>
          </a:bodyPr>
          <a:lstStyle/>
          <a:p>
            <a:r>
              <a:rPr lang="sv-SE" sz="1200" dirty="0"/>
              <a:t>Answer back from driver should be:</a:t>
            </a:r>
          </a:p>
          <a:p>
            <a:r>
              <a:rPr lang="sv-SE" sz="1200" dirty="0"/>
              <a:t>OK / NOK / NT / BLOCKED</a:t>
            </a:r>
            <a:endParaRPr lang="sv-SE" sz="1200" dirty="0"/>
          </a:p>
        </p:txBody>
      </p:sp>
      <p:sp>
        <p:nvSpPr>
          <p:cNvPr id="42" name="Rectangle 41"/>
          <p:cNvSpPr/>
          <p:nvPr/>
        </p:nvSpPr>
        <p:spPr>
          <a:xfrm>
            <a:off x="3652221" y="2721257"/>
            <a:ext cx="1725049" cy="31749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Answer</a:t>
            </a:r>
          </a:p>
        </p:txBody>
      </p:sp>
      <p:sp>
        <p:nvSpPr>
          <p:cNvPr id="43" name="Rectangle 42"/>
          <p:cNvSpPr/>
          <p:nvPr/>
        </p:nvSpPr>
        <p:spPr>
          <a:xfrm>
            <a:off x="3652221" y="3356243"/>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YES / NO</a:t>
            </a:r>
          </a:p>
        </p:txBody>
      </p:sp>
      <p:sp>
        <p:nvSpPr>
          <p:cNvPr id="44" name="Rectangle 43"/>
          <p:cNvSpPr/>
          <p:nvPr/>
        </p:nvSpPr>
        <p:spPr>
          <a:xfrm>
            <a:off x="3652221" y="3663840"/>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DONE / NOT DONE</a:t>
            </a:r>
          </a:p>
        </p:txBody>
      </p:sp>
      <p:sp>
        <p:nvSpPr>
          <p:cNvPr id="46" name="Rectangle 45"/>
          <p:cNvSpPr/>
          <p:nvPr/>
        </p:nvSpPr>
        <p:spPr>
          <a:xfrm>
            <a:off x="3652221" y="3968901"/>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t>
            </a:r>
          </a:p>
        </p:txBody>
      </p:sp>
      <p:sp>
        <p:nvSpPr>
          <p:cNvPr id="47" name="Rectangle 46"/>
          <p:cNvSpPr/>
          <p:nvPr/>
        </p:nvSpPr>
        <p:spPr>
          <a:xfrm>
            <a:off x="3652221" y="3038750"/>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OK / NOK / NT / BLOCKED</a:t>
            </a:r>
          </a:p>
        </p:txBody>
      </p:sp>
      <p:sp>
        <p:nvSpPr>
          <p:cNvPr id="48" name="Isosceles Triangle 47"/>
          <p:cNvSpPr/>
          <p:nvPr/>
        </p:nvSpPr>
        <p:spPr>
          <a:xfrm rot="10800000">
            <a:off x="5167151" y="2813915"/>
            <a:ext cx="160738" cy="1801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cxnSp>
        <p:nvCxnSpPr>
          <p:cNvPr id="49" name="Elbow Connector 48"/>
          <p:cNvCxnSpPr>
            <a:endCxn id="42" idx="1"/>
          </p:cNvCxnSpPr>
          <p:nvPr/>
        </p:nvCxnSpPr>
        <p:spPr>
          <a:xfrm flipV="1">
            <a:off x="1866768" y="2880003"/>
            <a:ext cx="1785453" cy="317492"/>
          </a:xfrm>
          <a:prstGeom prst="bentConnector3">
            <a:avLst>
              <a:gd name="adj1" fmla="val 77486"/>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54519" y="1954710"/>
            <a:ext cx="94673" cy="123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cxnSp>
        <p:nvCxnSpPr>
          <p:cNvPr id="51" name="Straight Connector 50"/>
          <p:cNvCxnSpPr/>
          <p:nvPr/>
        </p:nvCxnSpPr>
        <p:spPr>
          <a:xfrm>
            <a:off x="307183" y="2813915"/>
            <a:ext cx="27034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7733" y="1666289"/>
            <a:ext cx="27034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97733" y="1129446"/>
            <a:ext cx="27034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07183" y="5538933"/>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55" name="TextBox 54"/>
          <p:cNvSpPr txBox="1"/>
          <p:nvPr/>
        </p:nvSpPr>
        <p:spPr>
          <a:xfrm>
            <a:off x="515749" y="5527335"/>
            <a:ext cx="513048" cy="261652"/>
          </a:xfrm>
          <a:prstGeom prst="rect">
            <a:avLst/>
          </a:prstGeom>
          <a:noFill/>
        </p:spPr>
        <p:txBody>
          <a:bodyPr wrap="none" lIns="76243" tIns="38121" rIns="76243" bIns="38121" rtlCol="0">
            <a:spAutoFit/>
          </a:bodyPr>
          <a:lstStyle/>
          <a:p>
            <a:r>
              <a:rPr lang="sv-SE" sz="1200" dirty="0"/>
              <a:t>ONCE</a:t>
            </a:r>
            <a:endParaRPr lang="sv-SE" sz="1200" dirty="0"/>
          </a:p>
        </p:txBody>
      </p:sp>
      <p:sp>
        <p:nvSpPr>
          <p:cNvPr id="56" name="Rectangle 55"/>
          <p:cNvSpPr/>
          <p:nvPr/>
        </p:nvSpPr>
        <p:spPr>
          <a:xfrm>
            <a:off x="1464814" y="5564718"/>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57" name="TextBox 56"/>
          <p:cNvSpPr txBox="1"/>
          <p:nvPr/>
        </p:nvSpPr>
        <p:spPr>
          <a:xfrm>
            <a:off x="1673379" y="5529923"/>
            <a:ext cx="756961" cy="261652"/>
          </a:xfrm>
          <a:prstGeom prst="rect">
            <a:avLst/>
          </a:prstGeom>
          <a:noFill/>
        </p:spPr>
        <p:txBody>
          <a:bodyPr wrap="none" lIns="76243" tIns="38121" rIns="76243" bIns="38121" rtlCol="0">
            <a:spAutoFit/>
          </a:bodyPr>
          <a:lstStyle/>
          <a:p>
            <a:r>
              <a:rPr lang="sv-SE" sz="1200" dirty="0"/>
              <a:t>INTERVAL</a:t>
            </a:r>
            <a:endParaRPr lang="sv-SE" sz="1200" dirty="0"/>
          </a:p>
        </p:txBody>
      </p:sp>
      <p:sp>
        <p:nvSpPr>
          <p:cNvPr id="58" name="Rectangle 57"/>
          <p:cNvSpPr/>
          <p:nvPr/>
        </p:nvSpPr>
        <p:spPr>
          <a:xfrm>
            <a:off x="3652221" y="4833512"/>
            <a:ext cx="1725049" cy="31749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REPEAT</a:t>
            </a:r>
          </a:p>
        </p:txBody>
      </p:sp>
      <p:sp>
        <p:nvSpPr>
          <p:cNvPr id="59" name="Rectangle 58"/>
          <p:cNvSpPr/>
          <p:nvPr/>
        </p:nvSpPr>
        <p:spPr>
          <a:xfrm>
            <a:off x="3652221" y="5468498"/>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EACH DRIVER LOGIN</a:t>
            </a:r>
          </a:p>
        </p:txBody>
      </p:sp>
      <p:sp>
        <p:nvSpPr>
          <p:cNvPr id="60" name="Rectangle 59"/>
          <p:cNvSpPr/>
          <p:nvPr/>
        </p:nvSpPr>
        <p:spPr>
          <a:xfrm>
            <a:off x="3652221" y="5776095"/>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WEEKLY</a:t>
            </a:r>
          </a:p>
        </p:txBody>
      </p:sp>
      <p:sp>
        <p:nvSpPr>
          <p:cNvPr id="61" name="Rectangle 60"/>
          <p:cNvSpPr/>
          <p:nvPr/>
        </p:nvSpPr>
        <p:spPr>
          <a:xfrm>
            <a:off x="3652221" y="6081157"/>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a:t>
            </a:r>
          </a:p>
        </p:txBody>
      </p:sp>
      <p:sp>
        <p:nvSpPr>
          <p:cNvPr id="62" name="Rectangle 61"/>
          <p:cNvSpPr/>
          <p:nvPr/>
        </p:nvSpPr>
        <p:spPr>
          <a:xfrm>
            <a:off x="3652221" y="5151005"/>
            <a:ext cx="1725049" cy="317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b="1" dirty="0">
                <a:solidFill>
                  <a:schemeClr val="accent6">
                    <a:lumMod val="50000"/>
                  </a:schemeClr>
                </a:solidFill>
              </a:rPr>
              <a:t>DAILY</a:t>
            </a:r>
          </a:p>
        </p:txBody>
      </p:sp>
      <p:sp>
        <p:nvSpPr>
          <p:cNvPr id="63" name="Isosceles Triangle 62"/>
          <p:cNvSpPr/>
          <p:nvPr/>
        </p:nvSpPr>
        <p:spPr>
          <a:xfrm rot="10800000">
            <a:off x="5167151" y="4926170"/>
            <a:ext cx="160738" cy="1801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cxnSp>
        <p:nvCxnSpPr>
          <p:cNvPr id="64" name="Elbow Connector 63"/>
          <p:cNvCxnSpPr>
            <a:stCxn id="57" idx="3"/>
            <a:endCxn id="58" idx="1"/>
          </p:cNvCxnSpPr>
          <p:nvPr/>
        </p:nvCxnSpPr>
        <p:spPr>
          <a:xfrm flipV="1">
            <a:off x="2430340" y="4992259"/>
            <a:ext cx="1221881" cy="668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437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8780" y="132449"/>
            <a:ext cx="4081705" cy="322016"/>
          </a:xfrm>
          <a:prstGeom prst="rect">
            <a:avLst/>
          </a:prstGeom>
          <a:noFill/>
        </p:spPr>
        <p:txBody>
          <a:bodyPr wrap="none" lIns="90302" tIns="45151" rIns="90302" bIns="45151" rtlCol="0">
            <a:spAutoFit/>
          </a:bodyPr>
          <a:lstStyle/>
          <a:p>
            <a:pPr algn="r"/>
            <a:r>
              <a:rPr lang="sv-SE" sz="1500" dirty="0">
                <a:latin typeface="Arial" panose="020B0604020202020204" pitchFamily="34" charset="0"/>
                <a:cs typeface="Arial" panose="020B0604020202020204" pitchFamily="34" charset="0"/>
              </a:rPr>
              <a:t>Step 2 - Core – BB – Test method / procedure</a:t>
            </a:r>
            <a:endParaRPr lang="sv-SE" sz="1500" dirty="0">
              <a:latin typeface="Arial" panose="020B0604020202020204" pitchFamily="34" charset="0"/>
              <a:cs typeface="Arial" panose="020B0604020202020204" pitchFamily="34" charset="0"/>
            </a:endParaRPr>
          </a:p>
        </p:txBody>
      </p:sp>
      <p:sp>
        <p:nvSpPr>
          <p:cNvPr id="2" name="Rectangle 1"/>
          <p:cNvSpPr/>
          <p:nvPr/>
        </p:nvSpPr>
        <p:spPr>
          <a:xfrm>
            <a:off x="297734" y="756416"/>
            <a:ext cx="3570905" cy="5071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3" name="TextBox 32"/>
          <p:cNvSpPr txBox="1"/>
          <p:nvPr/>
        </p:nvSpPr>
        <p:spPr>
          <a:xfrm>
            <a:off x="297734" y="771520"/>
            <a:ext cx="1971845" cy="261652"/>
          </a:xfrm>
          <a:prstGeom prst="rect">
            <a:avLst/>
          </a:prstGeom>
          <a:noFill/>
        </p:spPr>
        <p:txBody>
          <a:bodyPr wrap="none" lIns="76243" tIns="38121" rIns="76243" bIns="38121" rtlCol="0">
            <a:spAutoFit/>
          </a:bodyPr>
          <a:lstStyle/>
          <a:p>
            <a:r>
              <a:rPr lang="sv-SE" sz="1200" dirty="0"/>
              <a:t>#2– Test method / procedure</a:t>
            </a:r>
            <a:endParaRPr lang="sv-SE" sz="1200" dirty="0"/>
          </a:p>
        </p:txBody>
      </p:sp>
      <p:sp>
        <p:nvSpPr>
          <p:cNvPr id="35" name="Rectangle 34"/>
          <p:cNvSpPr/>
          <p:nvPr/>
        </p:nvSpPr>
        <p:spPr>
          <a:xfrm>
            <a:off x="358689" y="5855450"/>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6" name="TextBox 35"/>
          <p:cNvSpPr txBox="1"/>
          <p:nvPr/>
        </p:nvSpPr>
        <p:spPr>
          <a:xfrm>
            <a:off x="548034" y="5828211"/>
            <a:ext cx="1061724" cy="261652"/>
          </a:xfrm>
          <a:prstGeom prst="rect">
            <a:avLst/>
          </a:prstGeom>
          <a:noFill/>
        </p:spPr>
        <p:txBody>
          <a:bodyPr wrap="none" lIns="76243" tIns="38121" rIns="76243" bIns="38121" rtlCol="0">
            <a:spAutoFit/>
          </a:bodyPr>
          <a:lstStyle/>
          <a:p>
            <a:r>
              <a:rPr lang="sv-SE" sz="1200" dirty="0"/>
              <a:t>VISIBLE TO ME</a:t>
            </a:r>
            <a:endParaRPr lang="sv-SE" sz="1200" dirty="0"/>
          </a:p>
        </p:txBody>
      </p:sp>
      <p:sp>
        <p:nvSpPr>
          <p:cNvPr id="37" name="Rectangle 36"/>
          <p:cNvSpPr/>
          <p:nvPr/>
        </p:nvSpPr>
        <p:spPr>
          <a:xfrm>
            <a:off x="1512510" y="5858038"/>
            <a:ext cx="189345" cy="246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endParaRPr lang="sv-SE"/>
          </a:p>
        </p:txBody>
      </p:sp>
      <p:sp>
        <p:nvSpPr>
          <p:cNvPr id="38" name="TextBox 37"/>
          <p:cNvSpPr txBox="1"/>
          <p:nvPr/>
        </p:nvSpPr>
        <p:spPr>
          <a:xfrm>
            <a:off x="1701856" y="5830799"/>
            <a:ext cx="1072945" cy="261652"/>
          </a:xfrm>
          <a:prstGeom prst="rect">
            <a:avLst/>
          </a:prstGeom>
          <a:noFill/>
        </p:spPr>
        <p:txBody>
          <a:bodyPr wrap="none" lIns="76243" tIns="38121" rIns="76243" bIns="38121" rtlCol="0">
            <a:spAutoFit/>
          </a:bodyPr>
          <a:lstStyle/>
          <a:p>
            <a:r>
              <a:rPr lang="sv-SE" sz="1200" dirty="0"/>
              <a:t>VISIBLE TO ALL</a:t>
            </a:r>
            <a:endParaRPr lang="sv-SE" sz="1200" dirty="0"/>
          </a:p>
        </p:txBody>
      </p:sp>
      <p:sp>
        <p:nvSpPr>
          <p:cNvPr id="39" name="TextBox 38"/>
          <p:cNvSpPr txBox="1"/>
          <p:nvPr/>
        </p:nvSpPr>
        <p:spPr>
          <a:xfrm>
            <a:off x="349240" y="6133563"/>
            <a:ext cx="3047396" cy="384763"/>
          </a:xfrm>
          <a:prstGeom prst="rect">
            <a:avLst/>
          </a:prstGeom>
          <a:noFill/>
        </p:spPr>
        <p:txBody>
          <a:bodyPr wrap="none" lIns="76243" tIns="38121" rIns="76243" bIns="38121" rtlCol="0">
            <a:spAutoFit/>
          </a:bodyPr>
          <a:lstStyle/>
          <a:p>
            <a:r>
              <a:rPr lang="sv-SE" sz="1000" dirty="0"/>
              <a:t>If the procedure should be visible only to the user or to </a:t>
            </a:r>
          </a:p>
          <a:p>
            <a:r>
              <a:rPr lang="sv-SE" sz="1000" dirty="0"/>
              <a:t>e</a:t>
            </a:r>
            <a:r>
              <a:rPr lang="sv-SE" sz="1000" dirty="0"/>
              <a:t>veryone. Used during development, temporary  etc.</a:t>
            </a:r>
          </a:p>
        </p:txBody>
      </p:sp>
      <p:sp>
        <p:nvSpPr>
          <p:cNvPr id="28" name="TextBox 27"/>
          <p:cNvSpPr txBox="1"/>
          <p:nvPr/>
        </p:nvSpPr>
        <p:spPr>
          <a:xfrm>
            <a:off x="4054644" y="744686"/>
            <a:ext cx="2551426" cy="1554314"/>
          </a:xfrm>
          <a:prstGeom prst="rect">
            <a:avLst/>
          </a:prstGeom>
          <a:noFill/>
        </p:spPr>
        <p:txBody>
          <a:bodyPr wrap="none" lIns="76243" tIns="38121" rIns="76243" bIns="38121" rtlCol="0">
            <a:spAutoFit/>
          </a:bodyPr>
          <a:lstStyle/>
          <a:p>
            <a:endParaRPr lang="sv-SE" sz="1200" dirty="0"/>
          </a:p>
          <a:p>
            <a:endParaRPr lang="sv-SE" sz="1200" dirty="0"/>
          </a:p>
          <a:p>
            <a:r>
              <a:rPr lang="sv-SE" sz="1200" dirty="0"/>
              <a:t>Container for different building blocks.</a:t>
            </a:r>
          </a:p>
          <a:p>
            <a:pPr marL="238258" indent="-238258">
              <a:buFont typeface="Arial" charset="0"/>
              <a:buChar char="•"/>
            </a:pPr>
            <a:r>
              <a:rPr lang="sv-SE" sz="1200" dirty="0"/>
              <a:t>Test cases</a:t>
            </a:r>
          </a:p>
          <a:p>
            <a:pPr marL="238258" indent="-238258">
              <a:buFont typeface="Arial" charset="0"/>
              <a:buChar char="•"/>
            </a:pPr>
            <a:r>
              <a:rPr lang="sv-SE" sz="1200" dirty="0"/>
              <a:t>Sequences</a:t>
            </a:r>
          </a:p>
          <a:p>
            <a:pPr marL="238258" indent="-238258">
              <a:buFont typeface="Arial" charset="0"/>
              <a:buChar char="•"/>
            </a:pPr>
            <a:r>
              <a:rPr lang="sv-SE" sz="1200" dirty="0"/>
              <a:t>Routines</a:t>
            </a:r>
          </a:p>
          <a:p>
            <a:pPr marL="238258" indent="-238258">
              <a:buFont typeface="Arial" charset="0"/>
              <a:buChar char="•"/>
            </a:pPr>
            <a:r>
              <a:rPr lang="sv-SE" sz="1200" dirty="0"/>
              <a:t>...</a:t>
            </a:r>
          </a:p>
          <a:p>
            <a:pPr marL="238258" indent="-238258">
              <a:buFont typeface="Arial" charset="0"/>
              <a:buChar char="•"/>
            </a:pPr>
            <a:endParaRPr lang="sv-SE" sz="1200" dirty="0"/>
          </a:p>
        </p:txBody>
      </p:sp>
      <p:sp>
        <p:nvSpPr>
          <p:cNvPr id="29" name="Rectangle 28"/>
          <p:cNvSpPr/>
          <p:nvPr/>
        </p:nvSpPr>
        <p:spPr>
          <a:xfrm>
            <a:off x="587746" y="1112931"/>
            <a:ext cx="2028903" cy="348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ROUTINE (ONCE)</a:t>
            </a:r>
            <a:endParaRPr lang="sv-SE" sz="1200" dirty="0">
              <a:solidFill>
                <a:schemeClr val="tx1"/>
              </a:solidFill>
            </a:endParaRPr>
          </a:p>
        </p:txBody>
      </p:sp>
      <p:sp>
        <p:nvSpPr>
          <p:cNvPr id="30" name="Rectangle 29"/>
          <p:cNvSpPr/>
          <p:nvPr/>
        </p:nvSpPr>
        <p:spPr>
          <a:xfrm>
            <a:off x="587746" y="1587922"/>
            <a:ext cx="2028903" cy="348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SEQUENCE</a:t>
            </a:r>
            <a:endParaRPr lang="sv-SE" sz="1200" dirty="0">
              <a:solidFill>
                <a:schemeClr val="tx1"/>
              </a:solidFill>
            </a:endParaRPr>
          </a:p>
        </p:txBody>
      </p:sp>
      <p:sp>
        <p:nvSpPr>
          <p:cNvPr id="31" name="Rectangle 30"/>
          <p:cNvSpPr/>
          <p:nvPr/>
        </p:nvSpPr>
        <p:spPr>
          <a:xfrm>
            <a:off x="587746" y="2097428"/>
            <a:ext cx="2028903" cy="348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ROUTINE (ONCE)</a:t>
            </a:r>
            <a:endParaRPr lang="sv-SE" sz="1200" dirty="0">
              <a:solidFill>
                <a:schemeClr val="tx1"/>
              </a:solidFill>
            </a:endParaRPr>
          </a:p>
        </p:txBody>
      </p:sp>
      <p:sp>
        <p:nvSpPr>
          <p:cNvPr id="32" name="Rectangle 31"/>
          <p:cNvSpPr/>
          <p:nvPr/>
        </p:nvSpPr>
        <p:spPr>
          <a:xfrm>
            <a:off x="587746" y="2595205"/>
            <a:ext cx="2028903" cy="833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SEQUENCE</a:t>
            </a:r>
            <a:endParaRPr lang="sv-SE" sz="1200" dirty="0">
              <a:solidFill>
                <a:schemeClr val="tx1"/>
              </a:solidFill>
            </a:endParaRPr>
          </a:p>
        </p:txBody>
      </p:sp>
      <p:sp>
        <p:nvSpPr>
          <p:cNvPr id="34" name="TextBox 33"/>
          <p:cNvSpPr txBox="1"/>
          <p:nvPr/>
        </p:nvSpPr>
        <p:spPr>
          <a:xfrm>
            <a:off x="307183" y="1140543"/>
            <a:ext cx="270995" cy="261652"/>
          </a:xfrm>
          <a:prstGeom prst="rect">
            <a:avLst/>
          </a:prstGeom>
          <a:noFill/>
        </p:spPr>
        <p:txBody>
          <a:bodyPr wrap="none" lIns="76243" tIns="38121" rIns="76243" bIns="38121" rtlCol="0">
            <a:spAutoFit/>
          </a:bodyPr>
          <a:lstStyle/>
          <a:p>
            <a:r>
              <a:rPr lang="sv-SE" sz="1200" dirty="0"/>
              <a:t>1.</a:t>
            </a:r>
            <a:endParaRPr lang="sv-SE" sz="1200" dirty="0"/>
          </a:p>
        </p:txBody>
      </p:sp>
      <p:sp>
        <p:nvSpPr>
          <p:cNvPr id="45" name="TextBox 44"/>
          <p:cNvSpPr txBox="1"/>
          <p:nvPr/>
        </p:nvSpPr>
        <p:spPr>
          <a:xfrm>
            <a:off x="306903" y="1612080"/>
            <a:ext cx="270995" cy="261652"/>
          </a:xfrm>
          <a:prstGeom prst="rect">
            <a:avLst/>
          </a:prstGeom>
          <a:noFill/>
        </p:spPr>
        <p:txBody>
          <a:bodyPr wrap="none" lIns="76243" tIns="38121" rIns="76243" bIns="38121" rtlCol="0">
            <a:spAutoFit/>
          </a:bodyPr>
          <a:lstStyle/>
          <a:p>
            <a:r>
              <a:rPr lang="sv-SE" sz="1200" dirty="0"/>
              <a:t>2</a:t>
            </a:r>
            <a:r>
              <a:rPr lang="sv-SE" sz="1200" dirty="0"/>
              <a:t>.</a:t>
            </a:r>
            <a:endParaRPr lang="sv-SE" sz="1200" dirty="0"/>
          </a:p>
        </p:txBody>
      </p:sp>
      <p:sp>
        <p:nvSpPr>
          <p:cNvPr id="54" name="TextBox 53"/>
          <p:cNvSpPr txBox="1"/>
          <p:nvPr/>
        </p:nvSpPr>
        <p:spPr>
          <a:xfrm>
            <a:off x="306903" y="2121586"/>
            <a:ext cx="270995" cy="261652"/>
          </a:xfrm>
          <a:prstGeom prst="rect">
            <a:avLst/>
          </a:prstGeom>
          <a:noFill/>
        </p:spPr>
        <p:txBody>
          <a:bodyPr wrap="none" lIns="76243" tIns="38121" rIns="76243" bIns="38121" rtlCol="0">
            <a:spAutoFit/>
          </a:bodyPr>
          <a:lstStyle/>
          <a:p>
            <a:r>
              <a:rPr lang="sv-SE" sz="1200" dirty="0"/>
              <a:t>3.</a:t>
            </a:r>
            <a:endParaRPr lang="sv-SE" sz="1200" dirty="0"/>
          </a:p>
        </p:txBody>
      </p:sp>
      <p:sp>
        <p:nvSpPr>
          <p:cNvPr id="55" name="TextBox 54"/>
          <p:cNvSpPr txBox="1"/>
          <p:nvPr/>
        </p:nvSpPr>
        <p:spPr>
          <a:xfrm>
            <a:off x="306903" y="2595206"/>
            <a:ext cx="270995" cy="261652"/>
          </a:xfrm>
          <a:prstGeom prst="rect">
            <a:avLst/>
          </a:prstGeom>
          <a:noFill/>
        </p:spPr>
        <p:txBody>
          <a:bodyPr wrap="none" lIns="76243" tIns="38121" rIns="76243" bIns="38121" rtlCol="0">
            <a:spAutoFit/>
          </a:bodyPr>
          <a:lstStyle/>
          <a:p>
            <a:r>
              <a:rPr lang="sv-SE" sz="1200" dirty="0"/>
              <a:t>4</a:t>
            </a:r>
            <a:r>
              <a:rPr lang="sv-SE" sz="1200" dirty="0"/>
              <a:t>.</a:t>
            </a:r>
            <a:endParaRPr lang="sv-SE" sz="1200" dirty="0"/>
          </a:p>
        </p:txBody>
      </p:sp>
      <p:sp>
        <p:nvSpPr>
          <p:cNvPr id="56" name="Rectangle 55"/>
          <p:cNvSpPr/>
          <p:nvPr/>
        </p:nvSpPr>
        <p:spPr>
          <a:xfrm>
            <a:off x="587746" y="3639993"/>
            <a:ext cx="2028903" cy="9143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SEQUENCE</a:t>
            </a:r>
            <a:endParaRPr lang="sv-SE" sz="1200" dirty="0">
              <a:solidFill>
                <a:schemeClr val="tx1"/>
              </a:solidFill>
            </a:endParaRPr>
          </a:p>
        </p:txBody>
      </p:sp>
      <p:sp>
        <p:nvSpPr>
          <p:cNvPr id="57" name="TextBox 56"/>
          <p:cNvSpPr txBox="1"/>
          <p:nvPr/>
        </p:nvSpPr>
        <p:spPr>
          <a:xfrm>
            <a:off x="306903" y="3639993"/>
            <a:ext cx="270995" cy="261652"/>
          </a:xfrm>
          <a:prstGeom prst="rect">
            <a:avLst/>
          </a:prstGeom>
          <a:noFill/>
        </p:spPr>
        <p:txBody>
          <a:bodyPr wrap="none" lIns="76243" tIns="38121" rIns="76243" bIns="38121" rtlCol="0">
            <a:spAutoFit/>
          </a:bodyPr>
          <a:lstStyle/>
          <a:p>
            <a:r>
              <a:rPr lang="sv-SE" sz="1200" dirty="0"/>
              <a:t>5.</a:t>
            </a:r>
            <a:endParaRPr lang="sv-SE" sz="1200" dirty="0"/>
          </a:p>
        </p:txBody>
      </p:sp>
      <p:sp>
        <p:nvSpPr>
          <p:cNvPr id="58" name="Rectangle 57"/>
          <p:cNvSpPr/>
          <p:nvPr/>
        </p:nvSpPr>
        <p:spPr>
          <a:xfrm>
            <a:off x="2893471" y="2611841"/>
            <a:ext cx="812854" cy="4002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SEQUENCE</a:t>
            </a:r>
            <a:endParaRPr lang="sv-SE" sz="1200" dirty="0">
              <a:solidFill>
                <a:schemeClr val="tx1"/>
              </a:solidFill>
            </a:endParaRPr>
          </a:p>
        </p:txBody>
      </p:sp>
      <p:cxnSp>
        <p:nvCxnSpPr>
          <p:cNvPr id="6" name="Straight Connector 5"/>
          <p:cNvCxnSpPr/>
          <p:nvPr/>
        </p:nvCxnSpPr>
        <p:spPr>
          <a:xfrm>
            <a:off x="2786547" y="744686"/>
            <a:ext cx="0" cy="44599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849170" y="2311080"/>
            <a:ext cx="1056466" cy="230875"/>
          </a:xfrm>
          <a:prstGeom prst="rect">
            <a:avLst/>
          </a:prstGeom>
          <a:noFill/>
        </p:spPr>
        <p:txBody>
          <a:bodyPr wrap="none" lIns="76243" tIns="38121" rIns="76243" bIns="38121" rtlCol="0">
            <a:spAutoFit/>
          </a:bodyPr>
          <a:lstStyle/>
          <a:p>
            <a:r>
              <a:rPr lang="sv-SE" sz="1000" dirty="0"/>
              <a:t>Available in 4 &amp; 5</a:t>
            </a:r>
            <a:endParaRPr lang="sv-SE" sz="1000" dirty="0"/>
          </a:p>
        </p:txBody>
      </p:sp>
      <p:sp>
        <p:nvSpPr>
          <p:cNvPr id="60" name="TextBox 59"/>
          <p:cNvSpPr txBox="1"/>
          <p:nvPr/>
        </p:nvSpPr>
        <p:spPr>
          <a:xfrm>
            <a:off x="4058024" y="3623543"/>
            <a:ext cx="4302355" cy="1184982"/>
          </a:xfrm>
          <a:prstGeom prst="rect">
            <a:avLst/>
          </a:prstGeom>
          <a:noFill/>
        </p:spPr>
        <p:txBody>
          <a:bodyPr wrap="none" lIns="76243" tIns="38121" rIns="76243" bIns="38121" rtlCol="0">
            <a:spAutoFit/>
          </a:bodyPr>
          <a:lstStyle/>
          <a:p>
            <a:r>
              <a:rPr lang="sv-SE" sz="1200" dirty="0"/>
              <a:t>”Available  in 4 &amp; 5”</a:t>
            </a:r>
          </a:p>
          <a:p>
            <a:endParaRPr lang="sv-SE" sz="1200" dirty="0"/>
          </a:p>
          <a:p>
            <a:r>
              <a:rPr lang="sv-SE" sz="1200" dirty="0"/>
              <a:t>Second flow. </a:t>
            </a:r>
            <a:r>
              <a:rPr lang="sv-SE" sz="1200" dirty="0"/>
              <a:t> </a:t>
            </a:r>
            <a:r>
              <a:rPr lang="sv-SE" sz="1200" dirty="0"/>
              <a:t>That sequence (those  test cases) should be included</a:t>
            </a:r>
          </a:p>
          <a:p>
            <a:r>
              <a:rPr lang="sv-SE" sz="1200" dirty="0"/>
              <a:t>d</a:t>
            </a:r>
            <a:r>
              <a:rPr lang="sv-SE" sz="1200" dirty="0"/>
              <a:t>uring excecution of the selected sequences in main ”flow”. </a:t>
            </a:r>
          </a:p>
          <a:p>
            <a:endParaRPr lang="sv-SE" sz="1200" dirty="0"/>
          </a:p>
          <a:p>
            <a:r>
              <a:rPr lang="sv-SE" sz="1200" dirty="0"/>
              <a:t>Telematics &amp; Tachograph etc. </a:t>
            </a:r>
            <a:endParaRPr lang="sv-SE" sz="1200" dirty="0"/>
          </a:p>
        </p:txBody>
      </p:sp>
      <p:sp>
        <p:nvSpPr>
          <p:cNvPr id="61" name="Rectangle 60"/>
          <p:cNvSpPr/>
          <p:nvPr/>
        </p:nvSpPr>
        <p:spPr>
          <a:xfrm>
            <a:off x="587746" y="4674261"/>
            <a:ext cx="2028903" cy="177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TEST CASE</a:t>
            </a:r>
            <a:endParaRPr lang="sv-SE" sz="1200" dirty="0">
              <a:solidFill>
                <a:schemeClr val="tx1"/>
              </a:solidFill>
            </a:endParaRPr>
          </a:p>
        </p:txBody>
      </p:sp>
      <p:sp>
        <p:nvSpPr>
          <p:cNvPr id="62" name="Rectangle 61"/>
          <p:cNvSpPr/>
          <p:nvPr/>
        </p:nvSpPr>
        <p:spPr>
          <a:xfrm>
            <a:off x="2899928" y="1112931"/>
            <a:ext cx="838708" cy="4749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6243" tIns="38121" rIns="76243" bIns="38121" rtlCol="0" anchor="ctr"/>
          <a:lstStyle/>
          <a:p>
            <a:pPr algn="ctr"/>
            <a:r>
              <a:rPr lang="sv-SE" sz="1200" dirty="0">
                <a:solidFill>
                  <a:schemeClr val="tx1"/>
                </a:solidFill>
              </a:rPr>
              <a:t>ROUTINE (INTERVAL)</a:t>
            </a:r>
            <a:endParaRPr lang="sv-SE" sz="1200" dirty="0">
              <a:solidFill>
                <a:schemeClr val="tx1"/>
              </a:solidFill>
            </a:endParaRPr>
          </a:p>
        </p:txBody>
      </p:sp>
      <p:sp>
        <p:nvSpPr>
          <p:cNvPr id="27" name="TextBox 26"/>
          <p:cNvSpPr txBox="1"/>
          <p:nvPr/>
        </p:nvSpPr>
        <p:spPr>
          <a:xfrm>
            <a:off x="2824682" y="799862"/>
            <a:ext cx="1138219" cy="230875"/>
          </a:xfrm>
          <a:prstGeom prst="rect">
            <a:avLst/>
          </a:prstGeom>
          <a:noFill/>
        </p:spPr>
        <p:txBody>
          <a:bodyPr wrap="none" lIns="76243" tIns="38121" rIns="76243" bIns="38121" rtlCol="0">
            <a:spAutoFit/>
          </a:bodyPr>
          <a:lstStyle/>
          <a:p>
            <a:r>
              <a:rPr lang="sv-SE" sz="1000" dirty="0"/>
              <a:t>SECONDARY FLOW</a:t>
            </a:r>
            <a:endParaRPr lang="sv-SE" sz="1000" dirty="0"/>
          </a:p>
        </p:txBody>
      </p:sp>
      <p:sp>
        <p:nvSpPr>
          <p:cNvPr id="40" name="TextBox 39"/>
          <p:cNvSpPr txBox="1"/>
          <p:nvPr/>
        </p:nvSpPr>
        <p:spPr>
          <a:xfrm>
            <a:off x="2074670" y="786550"/>
            <a:ext cx="793574" cy="230875"/>
          </a:xfrm>
          <a:prstGeom prst="rect">
            <a:avLst/>
          </a:prstGeom>
          <a:noFill/>
        </p:spPr>
        <p:txBody>
          <a:bodyPr wrap="none" lIns="76243" tIns="38121" rIns="76243" bIns="38121" rtlCol="0">
            <a:spAutoFit/>
          </a:bodyPr>
          <a:lstStyle/>
          <a:p>
            <a:r>
              <a:rPr lang="sv-SE" sz="1000" dirty="0"/>
              <a:t>MAIN FLOW</a:t>
            </a:r>
            <a:endParaRPr lang="sv-SE" sz="1000" dirty="0"/>
          </a:p>
        </p:txBody>
      </p:sp>
    </p:spTree>
    <p:extLst>
      <p:ext uri="{BB962C8B-B14F-4D97-AF65-F5344CB8AC3E}">
        <p14:creationId xmlns:p14="http://schemas.microsoft.com/office/powerpoint/2010/main" val="733789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937801" y="4768420"/>
            <a:ext cx="1135861" cy="1294302"/>
          </a:xfrm>
          <a:prstGeom prst="round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3" name="TextBox 2"/>
          <p:cNvSpPr txBox="1"/>
          <p:nvPr/>
        </p:nvSpPr>
        <p:spPr>
          <a:xfrm>
            <a:off x="70490" y="122405"/>
            <a:ext cx="7662867" cy="400110"/>
          </a:xfrm>
          <a:prstGeom prst="rect">
            <a:avLst/>
          </a:prstGeom>
          <a:noFill/>
        </p:spPr>
        <p:txBody>
          <a:bodyPr wrap="none" rtlCol="0">
            <a:spAutoFit/>
          </a:bodyPr>
          <a:lstStyle/>
          <a:p>
            <a:r>
              <a:rPr lang="sv-SE" sz="2000" dirty="0" smtClean="0"/>
              <a:t>FVV tools capability - used during V&amp;V process (AET/FT/PVT/RT)</a:t>
            </a:r>
          </a:p>
        </p:txBody>
      </p:sp>
      <p:sp>
        <p:nvSpPr>
          <p:cNvPr id="4" name="Rounded Rectangle 3"/>
          <p:cNvSpPr/>
          <p:nvPr/>
        </p:nvSpPr>
        <p:spPr>
          <a:xfrm>
            <a:off x="2458300" y="3030413"/>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RDM</a:t>
            </a:r>
          </a:p>
        </p:txBody>
      </p:sp>
      <p:sp>
        <p:nvSpPr>
          <p:cNvPr id="5" name="Rounded Rectangle 4"/>
          <p:cNvSpPr/>
          <p:nvPr/>
        </p:nvSpPr>
        <p:spPr>
          <a:xfrm>
            <a:off x="2458300" y="4901674"/>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eFACTS</a:t>
            </a:r>
            <a:br>
              <a:rPr lang="sv-SE" sz="1050" dirty="0" smtClean="0">
                <a:solidFill>
                  <a:schemeClr val="tx1"/>
                </a:solidFill>
              </a:rPr>
            </a:br>
            <a:r>
              <a:rPr lang="sv-SE" sz="1050" dirty="0" smtClean="0">
                <a:solidFill>
                  <a:schemeClr val="tx1"/>
                </a:solidFill>
              </a:rPr>
              <a:t>Collector</a:t>
            </a:r>
          </a:p>
        </p:txBody>
      </p:sp>
      <p:sp>
        <p:nvSpPr>
          <p:cNvPr id="6" name="Rounded Rectangle 5"/>
          <p:cNvSpPr/>
          <p:nvPr/>
        </p:nvSpPr>
        <p:spPr>
          <a:xfrm>
            <a:off x="1301195" y="1110440"/>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GHOST</a:t>
            </a:r>
          </a:p>
        </p:txBody>
      </p:sp>
      <p:sp>
        <p:nvSpPr>
          <p:cNvPr id="7" name="Rounded Rectangle 6"/>
          <p:cNvSpPr/>
          <p:nvPr/>
        </p:nvSpPr>
        <p:spPr>
          <a:xfrm>
            <a:off x="2458300" y="4245906"/>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PVT Manager</a:t>
            </a:r>
          </a:p>
        </p:txBody>
      </p:sp>
      <p:sp>
        <p:nvSpPr>
          <p:cNvPr id="8" name="Rounded Rectangle 7"/>
          <p:cNvSpPr/>
          <p:nvPr/>
        </p:nvSpPr>
        <p:spPr>
          <a:xfrm>
            <a:off x="178684" y="4245905"/>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PVT Manager</a:t>
            </a:r>
          </a:p>
        </p:txBody>
      </p:sp>
      <p:sp>
        <p:nvSpPr>
          <p:cNvPr id="9" name="Rounded Rectangle 8"/>
          <p:cNvSpPr/>
          <p:nvPr/>
        </p:nvSpPr>
        <p:spPr>
          <a:xfrm>
            <a:off x="5606211" y="3630067"/>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eFACTS Refiner</a:t>
            </a:r>
          </a:p>
        </p:txBody>
      </p:sp>
      <p:sp>
        <p:nvSpPr>
          <p:cNvPr id="10" name="Rounded Rectangle 9"/>
          <p:cNvSpPr/>
          <p:nvPr/>
        </p:nvSpPr>
        <p:spPr>
          <a:xfrm>
            <a:off x="5606211" y="1122706"/>
            <a:ext cx="892544" cy="522515"/>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Analyze tools</a:t>
            </a:r>
          </a:p>
        </p:txBody>
      </p:sp>
      <p:sp>
        <p:nvSpPr>
          <p:cNvPr id="11" name="TextBox 10"/>
          <p:cNvSpPr txBox="1"/>
          <p:nvPr/>
        </p:nvSpPr>
        <p:spPr>
          <a:xfrm>
            <a:off x="1176386" y="676592"/>
            <a:ext cx="1158651" cy="307777"/>
          </a:xfrm>
          <a:prstGeom prst="rect">
            <a:avLst/>
          </a:prstGeom>
          <a:noFill/>
        </p:spPr>
        <p:txBody>
          <a:bodyPr wrap="none" rtlCol="0">
            <a:spAutoFit/>
          </a:bodyPr>
          <a:lstStyle/>
          <a:p>
            <a:r>
              <a:rPr lang="sv-SE" sz="1400" dirty="0" smtClean="0"/>
              <a:t>Test request</a:t>
            </a:r>
          </a:p>
        </p:txBody>
      </p:sp>
      <p:sp>
        <p:nvSpPr>
          <p:cNvPr id="12" name="TextBox 11"/>
          <p:cNvSpPr txBox="1"/>
          <p:nvPr/>
        </p:nvSpPr>
        <p:spPr>
          <a:xfrm>
            <a:off x="2494043" y="676592"/>
            <a:ext cx="821059" cy="307777"/>
          </a:xfrm>
          <a:prstGeom prst="rect">
            <a:avLst/>
          </a:prstGeom>
          <a:noFill/>
        </p:spPr>
        <p:txBody>
          <a:bodyPr wrap="none" rtlCol="0">
            <a:spAutoFit/>
          </a:bodyPr>
          <a:lstStyle/>
          <a:p>
            <a:r>
              <a:rPr lang="sv-SE" sz="1400" dirty="0" smtClean="0"/>
              <a:t>Prepare</a:t>
            </a:r>
          </a:p>
        </p:txBody>
      </p:sp>
      <p:cxnSp>
        <p:nvCxnSpPr>
          <p:cNvPr id="13" name="Straight Connector 12"/>
          <p:cNvCxnSpPr/>
          <p:nvPr/>
        </p:nvCxnSpPr>
        <p:spPr>
          <a:xfrm>
            <a:off x="2335037" y="664868"/>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3738" y="478087"/>
            <a:ext cx="861133" cy="523220"/>
          </a:xfrm>
          <a:prstGeom prst="rect">
            <a:avLst/>
          </a:prstGeom>
          <a:noFill/>
        </p:spPr>
        <p:txBody>
          <a:bodyPr wrap="none" rtlCol="0">
            <a:spAutoFit/>
          </a:bodyPr>
          <a:lstStyle/>
          <a:p>
            <a:r>
              <a:rPr lang="sv-SE" sz="1400" dirty="0" smtClean="0"/>
              <a:t>Vehicle </a:t>
            </a:r>
            <a:br>
              <a:rPr lang="sv-SE" sz="1400" dirty="0" smtClean="0"/>
            </a:br>
            <a:r>
              <a:rPr lang="sv-SE" sz="1400" dirty="0" smtClean="0"/>
              <a:t>planning</a:t>
            </a:r>
          </a:p>
        </p:txBody>
      </p:sp>
      <p:cxnSp>
        <p:nvCxnSpPr>
          <p:cNvPr id="15" name="Straight Connector 14"/>
          <p:cNvCxnSpPr/>
          <p:nvPr/>
        </p:nvCxnSpPr>
        <p:spPr>
          <a:xfrm>
            <a:off x="1167284" y="664866"/>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58308" y="676591"/>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16376" y="676592"/>
            <a:ext cx="821059" cy="307777"/>
          </a:xfrm>
          <a:prstGeom prst="rect">
            <a:avLst/>
          </a:prstGeom>
          <a:noFill/>
        </p:spPr>
        <p:txBody>
          <a:bodyPr wrap="none" rtlCol="0">
            <a:spAutoFit/>
          </a:bodyPr>
          <a:lstStyle/>
          <a:p>
            <a:r>
              <a:rPr lang="sv-SE" sz="1400" dirty="0" smtClean="0"/>
              <a:t>Perform</a:t>
            </a:r>
          </a:p>
        </p:txBody>
      </p:sp>
      <p:sp>
        <p:nvSpPr>
          <p:cNvPr id="18" name="TextBox 17"/>
          <p:cNvSpPr txBox="1"/>
          <p:nvPr/>
        </p:nvSpPr>
        <p:spPr>
          <a:xfrm>
            <a:off x="4589835" y="676592"/>
            <a:ext cx="732893" cy="307777"/>
          </a:xfrm>
          <a:prstGeom prst="rect">
            <a:avLst/>
          </a:prstGeom>
          <a:noFill/>
        </p:spPr>
        <p:txBody>
          <a:bodyPr wrap="none" rtlCol="0">
            <a:spAutoFit/>
          </a:bodyPr>
          <a:lstStyle/>
          <a:p>
            <a:r>
              <a:rPr lang="sv-SE" sz="1400" dirty="0" smtClean="0"/>
              <a:t>Collect</a:t>
            </a:r>
          </a:p>
        </p:txBody>
      </p:sp>
      <p:sp>
        <p:nvSpPr>
          <p:cNvPr id="19" name="TextBox 18"/>
          <p:cNvSpPr txBox="1"/>
          <p:nvPr/>
        </p:nvSpPr>
        <p:spPr>
          <a:xfrm>
            <a:off x="5641153" y="676973"/>
            <a:ext cx="822661" cy="307777"/>
          </a:xfrm>
          <a:prstGeom prst="rect">
            <a:avLst/>
          </a:prstGeom>
          <a:noFill/>
        </p:spPr>
        <p:txBody>
          <a:bodyPr wrap="none" rtlCol="0">
            <a:spAutoFit/>
          </a:bodyPr>
          <a:lstStyle/>
          <a:p>
            <a:r>
              <a:rPr lang="sv-SE" sz="1400" dirty="0" smtClean="0"/>
              <a:t>Analyze</a:t>
            </a:r>
          </a:p>
        </p:txBody>
      </p:sp>
      <p:sp>
        <p:nvSpPr>
          <p:cNvPr id="20" name="TextBox 19"/>
          <p:cNvSpPr txBox="1"/>
          <p:nvPr/>
        </p:nvSpPr>
        <p:spPr>
          <a:xfrm>
            <a:off x="8007684" y="690179"/>
            <a:ext cx="612668" cy="307777"/>
          </a:xfrm>
          <a:prstGeom prst="rect">
            <a:avLst/>
          </a:prstGeom>
          <a:noFill/>
        </p:spPr>
        <p:txBody>
          <a:bodyPr wrap="none" rtlCol="0">
            <a:spAutoFit/>
          </a:bodyPr>
          <a:lstStyle/>
          <a:p>
            <a:r>
              <a:rPr lang="sv-SE" sz="1400" dirty="0" smtClean="0"/>
              <a:t>Store</a:t>
            </a:r>
          </a:p>
        </p:txBody>
      </p:sp>
      <p:cxnSp>
        <p:nvCxnSpPr>
          <p:cNvPr id="21" name="Straight Connector 20"/>
          <p:cNvCxnSpPr/>
          <p:nvPr/>
        </p:nvCxnSpPr>
        <p:spPr>
          <a:xfrm>
            <a:off x="4437435" y="690179"/>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13646" y="690179"/>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24198" y="3030413"/>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RDM</a:t>
            </a:r>
            <a:br>
              <a:rPr lang="sv-SE" sz="1050" dirty="0" smtClean="0">
                <a:solidFill>
                  <a:schemeClr val="tx1"/>
                </a:solidFill>
              </a:rPr>
            </a:br>
            <a:r>
              <a:rPr lang="sv-SE" sz="800" dirty="0" smtClean="0">
                <a:solidFill>
                  <a:schemeClr val="tx1"/>
                </a:solidFill>
              </a:rPr>
              <a:t>Data upload</a:t>
            </a:r>
            <a:br>
              <a:rPr lang="sv-SE" sz="800" dirty="0" smtClean="0">
                <a:solidFill>
                  <a:schemeClr val="tx1"/>
                </a:solidFill>
              </a:rPr>
            </a:br>
            <a:r>
              <a:rPr lang="sv-SE" sz="800" dirty="0" smtClean="0">
                <a:solidFill>
                  <a:schemeClr val="tx1"/>
                </a:solidFill>
              </a:rPr>
              <a:t>Distribute</a:t>
            </a:r>
          </a:p>
        </p:txBody>
      </p:sp>
      <p:sp>
        <p:nvSpPr>
          <p:cNvPr id="24" name="Rounded Rectangle 23"/>
          <p:cNvSpPr/>
          <p:nvPr/>
        </p:nvSpPr>
        <p:spPr>
          <a:xfrm>
            <a:off x="4547642" y="4888631"/>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eFACTS</a:t>
            </a:r>
            <a:br>
              <a:rPr lang="sv-SE" sz="1050" dirty="0" smtClean="0">
                <a:solidFill>
                  <a:schemeClr val="tx1"/>
                </a:solidFill>
              </a:rPr>
            </a:br>
            <a:r>
              <a:rPr lang="sv-SE" sz="1050" dirty="0" smtClean="0">
                <a:solidFill>
                  <a:schemeClr val="tx1"/>
                </a:solidFill>
              </a:rPr>
              <a:t>Collector</a:t>
            </a:r>
          </a:p>
        </p:txBody>
      </p:sp>
      <p:cxnSp>
        <p:nvCxnSpPr>
          <p:cNvPr id="25" name="Straight Connector 24"/>
          <p:cNvCxnSpPr/>
          <p:nvPr/>
        </p:nvCxnSpPr>
        <p:spPr>
          <a:xfrm>
            <a:off x="6660832" y="690179"/>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907369" y="1757524"/>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Data storage solution</a:t>
            </a:r>
          </a:p>
        </p:txBody>
      </p:sp>
      <p:sp>
        <p:nvSpPr>
          <p:cNvPr id="27" name="TextBox 26"/>
          <p:cNvSpPr txBox="1"/>
          <p:nvPr/>
        </p:nvSpPr>
        <p:spPr>
          <a:xfrm>
            <a:off x="6813605" y="676591"/>
            <a:ext cx="721672" cy="307777"/>
          </a:xfrm>
          <a:prstGeom prst="rect">
            <a:avLst/>
          </a:prstGeom>
          <a:noFill/>
        </p:spPr>
        <p:txBody>
          <a:bodyPr wrap="none" rtlCol="0">
            <a:spAutoFit/>
          </a:bodyPr>
          <a:lstStyle/>
          <a:p>
            <a:r>
              <a:rPr lang="sv-SE" sz="1400" dirty="0" smtClean="0"/>
              <a:t>Report</a:t>
            </a:r>
          </a:p>
        </p:txBody>
      </p:sp>
      <p:sp>
        <p:nvSpPr>
          <p:cNvPr id="28" name="Rounded Rectangle 27"/>
          <p:cNvSpPr/>
          <p:nvPr/>
        </p:nvSpPr>
        <p:spPr>
          <a:xfrm>
            <a:off x="6803475" y="4245904"/>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PVT Manager</a:t>
            </a:r>
          </a:p>
        </p:txBody>
      </p:sp>
      <p:sp>
        <p:nvSpPr>
          <p:cNvPr id="29" name="Rounded Rectangle 28"/>
          <p:cNvSpPr/>
          <p:nvPr/>
        </p:nvSpPr>
        <p:spPr>
          <a:xfrm>
            <a:off x="6803475" y="3623737"/>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eFACTS Refiner</a:t>
            </a:r>
          </a:p>
        </p:txBody>
      </p:sp>
      <p:cxnSp>
        <p:nvCxnSpPr>
          <p:cNvPr id="30" name="Straight Connector 29"/>
          <p:cNvCxnSpPr/>
          <p:nvPr/>
        </p:nvCxnSpPr>
        <p:spPr>
          <a:xfrm>
            <a:off x="7848213" y="677619"/>
            <a:ext cx="0" cy="525361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937801" y="3623737"/>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eFACTS Refiner</a:t>
            </a:r>
          </a:p>
        </p:txBody>
      </p:sp>
      <p:sp>
        <p:nvSpPr>
          <p:cNvPr id="32" name="Rounded Rectangle 31"/>
          <p:cNvSpPr/>
          <p:nvPr/>
        </p:nvSpPr>
        <p:spPr>
          <a:xfrm>
            <a:off x="7921008" y="3030413"/>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RDM</a:t>
            </a:r>
          </a:p>
        </p:txBody>
      </p:sp>
      <p:sp>
        <p:nvSpPr>
          <p:cNvPr id="33" name="Rounded Rectangle 32"/>
          <p:cNvSpPr/>
          <p:nvPr/>
        </p:nvSpPr>
        <p:spPr>
          <a:xfrm>
            <a:off x="2458300" y="1122706"/>
            <a:ext cx="2946143" cy="522515"/>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Manufacturer specific measurement software</a:t>
            </a:r>
          </a:p>
        </p:txBody>
      </p:sp>
      <p:sp>
        <p:nvSpPr>
          <p:cNvPr id="34" name="Rounded Rectangle 33"/>
          <p:cNvSpPr/>
          <p:nvPr/>
        </p:nvSpPr>
        <p:spPr>
          <a:xfrm>
            <a:off x="2458300" y="2390852"/>
            <a:ext cx="2958441"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FVV Test Manager - incl Test PAD’s</a:t>
            </a:r>
            <a:br>
              <a:rPr lang="sv-SE" sz="1050" dirty="0" smtClean="0">
                <a:solidFill>
                  <a:schemeClr val="tx1"/>
                </a:solidFill>
              </a:rPr>
            </a:br>
            <a:r>
              <a:rPr lang="sv-SE" sz="1050" dirty="0" smtClean="0">
                <a:solidFill>
                  <a:schemeClr val="tx1"/>
                </a:solidFill>
              </a:rPr>
              <a:t>(</a:t>
            </a:r>
            <a:r>
              <a:rPr lang="sv-SE" sz="800" dirty="0" smtClean="0">
                <a:solidFill>
                  <a:schemeClr val="tx1"/>
                </a:solidFill>
              </a:rPr>
              <a:t>PVT step 2 – VASP Volvo Active Safety Platform)</a:t>
            </a:r>
          </a:p>
        </p:txBody>
      </p:sp>
      <p:sp>
        <p:nvSpPr>
          <p:cNvPr id="35" name="Rounded Rectangle 34"/>
          <p:cNvSpPr/>
          <p:nvPr/>
        </p:nvSpPr>
        <p:spPr>
          <a:xfrm>
            <a:off x="7907369" y="1110440"/>
            <a:ext cx="892544" cy="522515"/>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TeDM</a:t>
            </a:r>
          </a:p>
        </p:txBody>
      </p:sp>
      <p:cxnSp>
        <p:nvCxnSpPr>
          <p:cNvPr id="36" name="Straight Connector 35"/>
          <p:cNvCxnSpPr/>
          <p:nvPr/>
        </p:nvCxnSpPr>
        <p:spPr>
          <a:xfrm>
            <a:off x="202253" y="997956"/>
            <a:ext cx="8643891"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907369" y="2390852"/>
            <a:ext cx="892544" cy="522515"/>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TDM/</a:t>
            </a:r>
            <a:br>
              <a:rPr lang="sv-SE" sz="1050" dirty="0" smtClean="0">
                <a:solidFill>
                  <a:schemeClr val="tx1"/>
                </a:solidFill>
              </a:rPr>
            </a:br>
            <a:r>
              <a:rPr lang="sv-SE" sz="1050" dirty="0" smtClean="0">
                <a:solidFill>
                  <a:schemeClr val="tx1"/>
                </a:solidFill>
              </a:rPr>
              <a:t>Phoenix</a:t>
            </a:r>
          </a:p>
        </p:txBody>
      </p:sp>
      <p:sp>
        <p:nvSpPr>
          <p:cNvPr id="38" name="Rounded Rectangle 37"/>
          <p:cNvSpPr/>
          <p:nvPr/>
        </p:nvSpPr>
        <p:spPr>
          <a:xfrm>
            <a:off x="4547642" y="5540207"/>
            <a:ext cx="892544" cy="522515"/>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Test Vehicle Viewer</a:t>
            </a:r>
          </a:p>
        </p:txBody>
      </p:sp>
      <p:sp>
        <p:nvSpPr>
          <p:cNvPr id="39" name="Rounded Rectangle 38"/>
          <p:cNvSpPr/>
          <p:nvPr/>
        </p:nvSpPr>
        <p:spPr>
          <a:xfrm>
            <a:off x="8009642" y="4902635"/>
            <a:ext cx="892544" cy="261257"/>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Keep</a:t>
            </a:r>
          </a:p>
        </p:txBody>
      </p:sp>
      <p:sp>
        <p:nvSpPr>
          <p:cNvPr id="40" name="Rounded Rectangle 39"/>
          <p:cNvSpPr/>
          <p:nvPr/>
        </p:nvSpPr>
        <p:spPr>
          <a:xfrm>
            <a:off x="8009642" y="5269616"/>
            <a:ext cx="892544" cy="261257"/>
          </a:xfrm>
          <a:prstGeom prst="roundRect">
            <a:avLst/>
          </a:prstGeom>
          <a:solidFill>
            <a:srgbClr val="A8D9A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Phase out</a:t>
            </a:r>
          </a:p>
        </p:txBody>
      </p:sp>
      <p:sp>
        <p:nvSpPr>
          <p:cNvPr id="41" name="Rounded Rectangle 40"/>
          <p:cNvSpPr/>
          <p:nvPr/>
        </p:nvSpPr>
        <p:spPr>
          <a:xfrm>
            <a:off x="8009642" y="5661499"/>
            <a:ext cx="975542" cy="261257"/>
          </a:xfrm>
          <a:prstGeom prst="roundRect">
            <a:avLst/>
          </a:prstGeom>
          <a:solidFill>
            <a:srgbClr val="FF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New/change</a:t>
            </a:r>
          </a:p>
        </p:txBody>
      </p:sp>
      <p:sp>
        <p:nvSpPr>
          <p:cNvPr id="42" name="Rounded Rectangle 41"/>
          <p:cNvSpPr/>
          <p:nvPr/>
        </p:nvSpPr>
        <p:spPr>
          <a:xfrm>
            <a:off x="6813605" y="1122706"/>
            <a:ext cx="892544" cy="522515"/>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solidFill>
                  <a:schemeClr val="tx1"/>
                </a:solidFill>
              </a:rPr>
              <a:t>PROTUS</a:t>
            </a:r>
            <a:br>
              <a:rPr lang="sv-SE" sz="1050" dirty="0" smtClean="0">
                <a:solidFill>
                  <a:schemeClr val="tx1"/>
                </a:solidFill>
              </a:rPr>
            </a:br>
            <a:r>
              <a:rPr lang="sv-SE" sz="1050" dirty="0" smtClean="0">
                <a:solidFill>
                  <a:schemeClr val="tx1"/>
                </a:solidFill>
              </a:rPr>
              <a:t>ER-reports</a:t>
            </a:r>
          </a:p>
        </p:txBody>
      </p:sp>
      <p:sp>
        <p:nvSpPr>
          <p:cNvPr id="43" name="TextBox 42"/>
          <p:cNvSpPr txBox="1"/>
          <p:nvPr/>
        </p:nvSpPr>
        <p:spPr>
          <a:xfrm rot="20368456">
            <a:off x="183797" y="2356025"/>
            <a:ext cx="1584088" cy="523220"/>
          </a:xfrm>
          <a:prstGeom prst="rect">
            <a:avLst/>
          </a:prstGeom>
          <a:noFill/>
        </p:spPr>
        <p:txBody>
          <a:bodyPr wrap="none" rtlCol="0">
            <a:spAutoFit/>
          </a:bodyPr>
          <a:lstStyle/>
          <a:p>
            <a:r>
              <a:rPr lang="sv-SE" sz="2800" dirty="0" smtClean="0">
                <a:solidFill>
                  <a:srgbClr val="D6A9A4"/>
                </a:solidFill>
              </a:rPr>
              <a:t>Example</a:t>
            </a:r>
          </a:p>
        </p:txBody>
      </p:sp>
    </p:spTree>
    <p:extLst>
      <p:ext uri="{BB962C8B-B14F-4D97-AF65-F5344CB8AC3E}">
        <p14:creationId xmlns:p14="http://schemas.microsoft.com/office/powerpoint/2010/main" val="3779563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9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smtClean="0"/>
              <a:t>Concepts – High Level</a:t>
            </a:r>
            <a:endParaRPr lang="sv-SE" dirty="0"/>
          </a:p>
        </p:txBody>
      </p:sp>
    </p:spTree>
    <p:extLst>
      <p:ext uri="{BB962C8B-B14F-4D97-AF65-F5344CB8AC3E}">
        <p14:creationId xmlns:p14="http://schemas.microsoft.com/office/powerpoint/2010/main" val="1767892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8</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7" name="Cube 6"/>
          <p:cNvSpPr/>
          <p:nvPr/>
        </p:nvSpPr>
        <p:spPr>
          <a:xfrm>
            <a:off x="4355976" y="2493085"/>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TextBox 7"/>
          <p:cNvSpPr txBox="1"/>
          <p:nvPr/>
        </p:nvSpPr>
        <p:spPr>
          <a:xfrm>
            <a:off x="3568576" y="2492896"/>
            <a:ext cx="825872" cy="215444"/>
          </a:xfrm>
          <a:prstGeom prst="rect">
            <a:avLst/>
          </a:prstGeom>
          <a:noFill/>
        </p:spPr>
        <p:txBody>
          <a:bodyPr wrap="square" rtlCol="0">
            <a:spAutoFit/>
          </a:bodyPr>
          <a:lstStyle/>
          <a:p>
            <a:pPr algn="r"/>
            <a:r>
              <a:rPr lang="en-US" sz="800" dirty="0" smtClean="0">
                <a:solidFill>
                  <a:prstClr val="black"/>
                </a:solidFill>
                <a:latin typeface="Calibri"/>
              </a:rPr>
              <a:t>Test Start*</a:t>
            </a:r>
            <a:endParaRPr lang="en-US" sz="800" dirty="0">
              <a:solidFill>
                <a:prstClr val="black"/>
              </a:solidFill>
              <a:latin typeface="Calibri"/>
            </a:endParaRPr>
          </a:p>
        </p:txBody>
      </p:sp>
      <p:sp>
        <p:nvSpPr>
          <p:cNvPr id="9" name="Cube 8"/>
          <p:cNvSpPr/>
          <p:nvPr/>
        </p:nvSpPr>
        <p:spPr>
          <a:xfrm>
            <a:off x="3504332" y="3413522"/>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Cube 9"/>
          <p:cNvSpPr/>
          <p:nvPr/>
        </p:nvSpPr>
        <p:spPr>
          <a:xfrm>
            <a:off x="2750716" y="4260602"/>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1" name="Group 10"/>
          <p:cNvGrpSpPr/>
          <p:nvPr/>
        </p:nvGrpSpPr>
        <p:grpSpPr>
          <a:xfrm>
            <a:off x="1526580" y="4509120"/>
            <a:ext cx="1257920" cy="576064"/>
            <a:chOff x="3131840" y="3749526"/>
            <a:chExt cx="1257920" cy="576064"/>
          </a:xfrm>
        </p:grpSpPr>
        <p:sp>
          <p:nvSpPr>
            <p:cNvPr id="12" name="Cube 11"/>
            <p:cNvSpPr/>
            <p:nvPr/>
          </p:nvSpPr>
          <p:spPr>
            <a:xfrm>
              <a:off x="4101728" y="3749526"/>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 name="Cube 12"/>
            <p:cNvSpPr/>
            <p:nvPr/>
          </p:nvSpPr>
          <p:spPr>
            <a:xfrm>
              <a:off x="4029720" y="3821534"/>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 name="Cube 13"/>
            <p:cNvSpPr/>
            <p:nvPr/>
          </p:nvSpPr>
          <p:spPr>
            <a:xfrm>
              <a:off x="3957464" y="3893542"/>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 name="Cube 14"/>
            <p:cNvSpPr/>
            <p:nvPr/>
          </p:nvSpPr>
          <p:spPr>
            <a:xfrm>
              <a:off x="3885704" y="3965550"/>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 name="Cube 15"/>
            <p:cNvSpPr/>
            <p:nvPr/>
          </p:nvSpPr>
          <p:spPr>
            <a:xfrm>
              <a:off x="3813696" y="4037558"/>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 name="TextBox 16"/>
            <p:cNvSpPr txBox="1"/>
            <p:nvPr/>
          </p:nvSpPr>
          <p:spPr>
            <a:xfrm>
              <a:off x="3131840" y="3785820"/>
              <a:ext cx="96964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Test Sequence*</a:t>
              </a:r>
              <a:br>
                <a:rPr kumimoji="0" lang="en-US" sz="800" b="0" i="0" u="none" strike="noStrike" kern="0" cap="none" spc="0" normalizeH="0" baseline="0" noProof="0" dirty="0" smtClean="0">
                  <a:ln>
                    <a:noFill/>
                  </a:ln>
                  <a:solidFill>
                    <a:prstClr val="black"/>
                  </a:solidFill>
                  <a:effectLst/>
                  <a:uLnTx/>
                  <a:uFillTx/>
                  <a:latin typeface="Calibri"/>
                </a:rPr>
              </a:br>
              <a:r>
                <a:rPr kumimoji="0" lang="en-US" sz="800" b="1" i="1" u="none" strike="noStrike" kern="0" cap="none" spc="0" normalizeH="0" baseline="0" noProof="0" dirty="0" smtClean="0">
                  <a:ln>
                    <a:noFill/>
                  </a:ln>
                  <a:solidFill>
                    <a:prstClr val="black"/>
                  </a:solidFill>
                  <a:effectLst/>
                  <a:uLnTx/>
                  <a:uFillTx/>
                  <a:latin typeface="Calibri"/>
                </a:rPr>
                <a:t>PVT Total</a:t>
              </a:r>
            </a:p>
          </p:txBody>
        </p:sp>
      </p:grpSp>
      <p:grpSp>
        <p:nvGrpSpPr>
          <p:cNvPr id="18" name="Group 17"/>
          <p:cNvGrpSpPr/>
          <p:nvPr/>
        </p:nvGrpSpPr>
        <p:grpSpPr>
          <a:xfrm>
            <a:off x="3098056" y="2837458"/>
            <a:ext cx="1257920" cy="576064"/>
            <a:chOff x="3131840" y="3749526"/>
            <a:chExt cx="1257920" cy="576064"/>
          </a:xfrm>
        </p:grpSpPr>
        <p:sp>
          <p:nvSpPr>
            <p:cNvPr id="19" name="Cube 18"/>
            <p:cNvSpPr/>
            <p:nvPr/>
          </p:nvSpPr>
          <p:spPr>
            <a:xfrm>
              <a:off x="4101728" y="3749526"/>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0" name="Cube 19"/>
            <p:cNvSpPr/>
            <p:nvPr/>
          </p:nvSpPr>
          <p:spPr>
            <a:xfrm>
              <a:off x="4029720" y="3821534"/>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1" name="Cube 20"/>
            <p:cNvSpPr/>
            <p:nvPr/>
          </p:nvSpPr>
          <p:spPr>
            <a:xfrm>
              <a:off x="3957464" y="3893542"/>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2" name="Cube 21"/>
            <p:cNvSpPr/>
            <p:nvPr/>
          </p:nvSpPr>
          <p:spPr>
            <a:xfrm>
              <a:off x="3885704" y="3965550"/>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3" name="Cube 22"/>
            <p:cNvSpPr/>
            <p:nvPr/>
          </p:nvSpPr>
          <p:spPr>
            <a:xfrm>
              <a:off x="3813696" y="4037558"/>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TextBox 23"/>
            <p:cNvSpPr txBox="1"/>
            <p:nvPr/>
          </p:nvSpPr>
          <p:spPr>
            <a:xfrm>
              <a:off x="3131840" y="3785820"/>
              <a:ext cx="8978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Test Sequence*</a:t>
              </a:r>
              <a:br>
                <a:rPr kumimoji="0" lang="en-US" sz="800" b="0" i="0" u="none" strike="noStrike" kern="0" cap="none" spc="0" normalizeH="0" baseline="0" noProof="0" dirty="0" smtClean="0">
                  <a:ln>
                    <a:noFill/>
                  </a:ln>
                  <a:solidFill>
                    <a:prstClr val="black"/>
                  </a:solidFill>
                  <a:effectLst/>
                  <a:uLnTx/>
                  <a:uFillTx/>
                  <a:latin typeface="Calibri"/>
                </a:rPr>
              </a:br>
              <a:r>
                <a:rPr kumimoji="0" lang="en-US" sz="800" b="1" i="1" u="none" strike="noStrike" kern="0" cap="none" spc="0" normalizeH="0" baseline="0" noProof="0" dirty="0" smtClean="0">
                  <a:ln>
                    <a:noFill/>
                  </a:ln>
                  <a:solidFill>
                    <a:prstClr val="black"/>
                  </a:solidFill>
                  <a:effectLst/>
                  <a:uLnTx/>
                  <a:uFillTx/>
                  <a:latin typeface="Calibri"/>
                </a:rPr>
                <a:t>PVT Check</a:t>
              </a:r>
            </a:p>
          </p:txBody>
        </p:sp>
      </p:grpSp>
      <p:grpSp>
        <p:nvGrpSpPr>
          <p:cNvPr id="25" name="Group 24"/>
          <p:cNvGrpSpPr/>
          <p:nvPr/>
        </p:nvGrpSpPr>
        <p:grpSpPr>
          <a:xfrm>
            <a:off x="2318668" y="3684538"/>
            <a:ext cx="1257920" cy="576064"/>
            <a:chOff x="3131840" y="3749526"/>
            <a:chExt cx="1257920" cy="576064"/>
          </a:xfrm>
        </p:grpSpPr>
        <p:sp>
          <p:nvSpPr>
            <p:cNvPr id="26" name="Cube 25"/>
            <p:cNvSpPr/>
            <p:nvPr/>
          </p:nvSpPr>
          <p:spPr>
            <a:xfrm>
              <a:off x="4101728" y="3749526"/>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Cube 26"/>
            <p:cNvSpPr/>
            <p:nvPr/>
          </p:nvSpPr>
          <p:spPr>
            <a:xfrm>
              <a:off x="4029720" y="3821534"/>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8" name="Cube 27"/>
            <p:cNvSpPr/>
            <p:nvPr/>
          </p:nvSpPr>
          <p:spPr>
            <a:xfrm>
              <a:off x="3957464" y="3893542"/>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9" name="Cube 28"/>
            <p:cNvSpPr/>
            <p:nvPr/>
          </p:nvSpPr>
          <p:spPr>
            <a:xfrm>
              <a:off x="3885704" y="3965550"/>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0" name="Cube 29"/>
            <p:cNvSpPr/>
            <p:nvPr/>
          </p:nvSpPr>
          <p:spPr>
            <a:xfrm>
              <a:off x="3813696" y="4037558"/>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TextBox 30"/>
            <p:cNvSpPr txBox="1"/>
            <p:nvPr/>
          </p:nvSpPr>
          <p:spPr>
            <a:xfrm>
              <a:off x="3131840" y="3785820"/>
              <a:ext cx="96964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Test Sequence*</a:t>
              </a:r>
              <a:br>
                <a:rPr kumimoji="0" lang="en-US" sz="800" b="0" i="0" u="none" strike="noStrike" kern="0" cap="none" spc="0" normalizeH="0" baseline="0" noProof="0" dirty="0" smtClean="0">
                  <a:ln>
                    <a:noFill/>
                  </a:ln>
                  <a:solidFill>
                    <a:prstClr val="black"/>
                  </a:solidFill>
                  <a:effectLst/>
                  <a:uLnTx/>
                  <a:uFillTx/>
                  <a:latin typeface="Calibri"/>
                </a:rPr>
              </a:br>
              <a:r>
                <a:rPr kumimoji="0" lang="en-US" sz="800" b="1" i="1" u="none" strike="noStrike" kern="0" cap="none" spc="0" normalizeH="0" baseline="0" noProof="0" dirty="0" smtClean="0">
                  <a:ln>
                    <a:noFill/>
                  </a:ln>
                  <a:solidFill>
                    <a:prstClr val="black"/>
                  </a:solidFill>
                  <a:effectLst/>
                  <a:uLnTx/>
                  <a:uFillTx/>
                  <a:latin typeface="Calibri"/>
                </a:rPr>
                <a:t>PVT Base</a:t>
              </a:r>
            </a:p>
          </p:txBody>
        </p:sp>
      </p:grpSp>
      <p:cxnSp>
        <p:nvCxnSpPr>
          <p:cNvPr id="32" name="Straight Arrow Connector 31"/>
          <p:cNvCxnSpPr/>
          <p:nvPr/>
        </p:nvCxnSpPr>
        <p:spPr>
          <a:xfrm flipH="1">
            <a:off x="1238548" y="2676426"/>
            <a:ext cx="1800200" cy="1904702"/>
          </a:xfrm>
          <a:prstGeom prst="straightConnector1">
            <a:avLst/>
          </a:prstGeom>
          <a:noFill/>
          <a:ln w="9525" cap="flat" cmpd="sng" algn="ctr">
            <a:solidFill>
              <a:srgbClr val="4F81BD">
                <a:shade val="95000"/>
                <a:satMod val="105000"/>
              </a:srgbClr>
            </a:solidFill>
            <a:prstDash val="solid"/>
            <a:tailEnd type="arrow"/>
          </a:ln>
          <a:effectLst/>
        </p:spPr>
      </p:cxnSp>
      <p:sp>
        <p:nvSpPr>
          <p:cNvPr id="33" name="TextBox 32"/>
          <p:cNvSpPr txBox="1"/>
          <p:nvPr/>
        </p:nvSpPr>
        <p:spPr>
          <a:xfrm rot="18845684">
            <a:off x="1479462" y="3287997"/>
            <a:ext cx="1257920" cy="369332"/>
          </a:xfrm>
          <a:prstGeom prst="rect">
            <a:avLst/>
          </a:prstGeom>
          <a:noFill/>
        </p:spPr>
        <p:txBody>
          <a:bodyPr wrap="square" rtlCol="0">
            <a:spAutoFit/>
          </a:bodyPr>
          <a:lstStyle/>
          <a:p>
            <a:r>
              <a:rPr lang="en-US" dirty="0" smtClean="0">
                <a:solidFill>
                  <a:prstClr val="black"/>
                </a:solidFill>
                <a:latin typeface="Calibri"/>
              </a:rPr>
              <a:t>Test Flow*</a:t>
            </a:r>
            <a:endParaRPr lang="en-US" dirty="0">
              <a:solidFill>
                <a:prstClr val="black"/>
              </a:solidFill>
              <a:latin typeface="Calibri"/>
            </a:endParaRPr>
          </a:p>
        </p:txBody>
      </p:sp>
      <p:sp>
        <p:nvSpPr>
          <p:cNvPr id="34" name="TextBox 33"/>
          <p:cNvSpPr txBox="1"/>
          <p:nvPr/>
        </p:nvSpPr>
        <p:spPr>
          <a:xfrm>
            <a:off x="1924844" y="4260602"/>
            <a:ext cx="825872" cy="215444"/>
          </a:xfrm>
          <a:prstGeom prst="rect">
            <a:avLst/>
          </a:prstGeom>
          <a:noFill/>
        </p:spPr>
        <p:txBody>
          <a:bodyPr wrap="square" rtlCol="0">
            <a:spAutoFit/>
          </a:bodyPr>
          <a:lstStyle/>
          <a:p>
            <a:r>
              <a:rPr lang="en-US" sz="800" dirty="0" smtClean="0">
                <a:solidFill>
                  <a:prstClr val="black"/>
                </a:solidFill>
                <a:latin typeface="Calibri"/>
              </a:rPr>
              <a:t>Test Data</a:t>
            </a:r>
            <a:endParaRPr lang="en-US" sz="800" dirty="0">
              <a:solidFill>
                <a:prstClr val="black"/>
              </a:solidFill>
              <a:latin typeface="Calibri"/>
            </a:endParaRPr>
          </a:p>
        </p:txBody>
      </p:sp>
      <p:sp>
        <p:nvSpPr>
          <p:cNvPr id="35" name="TextBox 34"/>
          <p:cNvSpPr txBox="1"/>
          <p:nvPr/>
        </p:nvSpPr>
        <p:spPr>
          <a:xfrm>
            <a:off x="2716932" y="3413333"/>
            <a:ext cx="825872" cy="215444"/>
          </a:xfrm>
          <a:prstGeom prst="rect">
            <a:avLst/>
          </a:prstGeom>
          <a:noFill/>
        </p:spPr>
        <p:txBody>
          <a:bodyPr wrap="square" rtlCol="0">
            <a:spAutoFit/>
          </a:bodyPr>
          <a:lstStyle/>
          <a:p>
            <a:r>
              <a:rPr lang="en-US" sz="800" dirty="0" smtClean="0">
                <a:solidFill>
                  <a:prstClr val="black"/>
                </a:solidFill>
                <a:latin typeface="Calibri"/>
              </a:rPr>
              <a:t>Test Data</a:t>
            </a:r>
            <a:endParaRPr lang="en-US" sz="800" dirty="0">
              <a:solidFill>
                <a:prstClr val="black"/>
              </a:solidFill>
              <a:latin typeface="Calibri"/>
            </a:endParaRPr>
          </a:p>
        </p:txBody>
      </p:sp>
      <p:sp>
        <p:nvSpPr>
          <p:cNvPr id="36" name="TextBox 35"/>
          <p:cNvSpPr txBox="1"/>
          <p:nvPr/>
        </p:nvSpPr>
        <p:spPr>
          <a:xfrm rot="18793000">
            <a:off x="4186964" y="1159550"/>
            <a:ext cx="2641466" cy="646331"/>
          </a:xfrm>
          <a:prstGeom prst="rect">
            <a:avLst/>
          </a:prstGeom>
          <a:noFill/>
        </p:spPr>
        <p:txBody>
          <a:bodyPr wrap="square" rtlCol="0">
            <a:spAutoFit/>
          </a:bodyPr>
          <a:lstStyle/>
          <a:p>
            <a:r>
              <a:rPr lang="en-US" dirty="0" smtClean="0">
                <a:solidFill>
                  <a:prstClr val="black"/>
                </a:solidFill>
                <a:latin typeface="Calibri"/>
              </a:rPr>
              <a:t>Time Independent – </a:t>
            </a:r>
          </a:p>
          <a:p>
            <a:r>
              <a:rPr lang="en-US" dirty="0" smtClean="0">
                <a:solidFill>
                  <a:prstClr val="black"/>
                </a:solidFill>
                <a:latin typeface="Calibri"/>
              </a:rPr>
              <a:t>part of Test Procedure*</a:t>
            </a:r>
            <a:endParaRPr lang="en-US" dirty="0">
              <a:solidFill>
                <a:prstClr val="black"/>
              </a:solidFill>
              <a:latin typeface="Calibri"/>
            </a:endParaRPr>
          </a:p>
        </p:txBody>
      </p:sp>
      <p:sp>
        <p:nvSpPr>
          <p:cNvPr id="37" name="Cube 36"/>
          <p:cNvSpPr/>
          <p:nvPr/>
        </p:nvSpPr>
        <p:spPr>
          <a:xfrm>
            <a:off x="1920404" y="5114241"/>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8" name="TextBox 37"/>
          <p:cNvSpPr txBox="1"/>
          <p:nvPr/>
        </p:nvSpPr>
        <p:spPr>
          <a:xfrm>
            <a:off x="1133004" y="5114052"/>
            <a:ext cx="825872" cy="215444"/>
          </a:xfrm>
          <a:prstGeom prst="rect">
            <a:avLst/>
          </a:prstGeom>
          <a:noFill/>
        </p:spPr>
        <p:txBody>
          <a:bodyPr wrap="square" rtlCol="0">
            <a:spAutoFit/>
          </a:bodyPr>
          <a:lstStyle/>
          <a:p>
            <a:pPr algn="r"/>
            <a:r>
              <a:rPr lang="en-US" sz="800" dirty="0" smtClean="0">
                <a:solidFill>
                  <a:prstClr val="black"/>
                </a:solidFill>
                <a:latin typeface="Calibri"/>
              </a:rPr>
              <a:t>Test Done*</a:t>
            </a:r>
            <a:endParaRPr lang="en-US" sz="800" dirty="0">
              <a:solidFill>
                <a:prstClr val="black"/>
              </a:solidFill>
              <a:latin typeface="Calibri"/>
            </a:endParaRPr>
          </a:p>
        </p:txBody>
      </p:sp>
      <p:sp>
        <p:nvSpPr>
          <p:cNvPr id="39" name="TextBox 38"/>
          <p:cNvSpPr txBox="1"/>
          <p:nvPr/>
        </p:nvSpPr>
        <p:spPr>
          <a:xfrm rot="18757891">
            <a:off x="5110384" y="1415070"/>
            <a:ext cx="2414283" cy="369332"/>
          </a:xfrm>
          <a:prstGeom prst="rect">
            <a:avLst/>
          </a:prstGeom>
          <a:noFill/>
        </p:spPr>
        <p:txBody>
          <a:bodyPr wrap="square" rtlCol="0">
            <a:spAutoFit/>
          </a:bodyPr>
          <a:lstStyle/>
          <a:p>
            <a:r>
              <a:rPr lang="en-US" dirty="0" smtClean="0">
                <a:solidFill>
                  <a:prstClr val="black"/>
                </a:solidFill>
                <a:latin typeface="Calibri"/>
              </a:rPr>
              <a:t>Structure Independent</a:t>
            </a:r>
            <a:endParaRPr lang="en-US" dirty="0">
              <a:solidFill>
                <a:prstClr val="black"/>
              </a:solidFill>
              <a:latin typeface="Calibri"/>
            </a:endParaRPr>
          </a:p>
        </p:txBody>
      </p:sp>
      <p:cxnSp>
        <p:nvCxnSpPr>
          <p:cNvPr id="40" name="Straight Connector 39"/>
          <p:cNvCxnSpPr/>
          <p:nvPr/>
        </p:nvCxnSpPr>
        <p:spPr>
          <a:xfrm flipV="1">
            <a:off x="1910600" y="810108"/>
            <a:ext cx="4677624" cy="5011148"/>
          </a:xfrm>
          <a:prstGeom prst="line">
            <a:avLst/>
          </a:prstGeom>
          <a:noFill/>
          <a:ln w="9525" cap="flat" cmpd="sng" algn="ctr">
            <a:solidFill>
              <a:srgbClr val="4F81BD">
                <a:shade val="95000"/>
                <a:satMod val="105000"/>
              </a:srgbClr>
            </a:solidFill>
            <a:prstDash val="lgDash"/>
          </a:ln>
          <a:effectLst/>
        </p:spPr>
      </p:cxnSp>
      <p:grpSp>
        <p:nvGrpSpPr>
          <p:cNvPr id="41" name="Group 40"/>
          <p:cNvGrpSpPr/>
          <p:nvPr/>
        </p:nvGrpSpPr>
        <p:grpSpPr>
          <a:xfrm>
            <a:off x="3995936" y="2996952"/>
            <a:ext cx="1041896" cy="288032"/>
            <a:chOff x="4538216" y="2780928"/>
            <a:chExt cx="1041896" cy="288032"/>
          </a:xfrm>
        </p:grpSpPr>
        <p:sp>
          <p:nvSpPr>
            <p:cNvPr id="42" name="Cube 41"/>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3" name="TextBox 42"/>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grpSp>
        <p:nvGrpSpPr>
          <p:cNvPr id="44" name="Group 43"/>
          <p:cNvGrpSpPr/>
          <p:nvPr/>
        </p:nvGrpSpPr>
        <p:grpSpPr>
          <a:xfrm>
            <a:off x="3542804" y="3468514"/>
            <a:ext cx="1041896" cy="288032"/>
            <a:chOff x="4538216" y="2780928"/>
            <a:chExt cx="1041896" cy="288032"/>
          </a:xfrm>
        </p:grpSpPr>
        <p:sp>
          <p:nvSpPr>
            <p:cNvPr id="45" name="Cube 44"/>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6" name="TextBox 45"/>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grpSp>
        <p:nvGrpSpPr>
          <p:cNvPr id="47" name="Group 46"/>
          <p:cNvGrpSpPr/>
          <p:nvPr/>
        </p:nvGrpSpPr>
        <p:grpSpPr>
          <a:xfrm>
            <a:off x="3028851" y="4035524"/>
            <a:ext cx="1041896" cy="288032"/>
            <a:chOff x="4538216" y="2780928"/>
            <a:chExt cx="1041896" cy="288032"/>
          </a:xfrm>
        </p:grpSpPr>
        <p:sp>
          <p:nvSpPr>
            <p:cNvPr id="48" name="Cube 47"/>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9" name="TextBox 48"/>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grpSp>
        <p:nvGrpSpPr>
          <p:cNvPr id="50" name="Group 49"/>
          <p:cNvGrpSpPr/>
          <p:nvPr/>
        </p:nvGrpSpPr>
        <p:grpSpPr>
          <a:xfrm>
            <a:off x="2373784" y="4732734"/>
            <a:ext cx="1041896" cy="288032"/>
            <a:chOff x="4538216" y="2780928"/>
            <a:chExt cx="1041896" cy="288032"/>
          </a:xfrm>
        </p:grpSpPr>
        <p:sp>
          <p:nvSpPr>
            <p:cNvPr id="51" name="Cube 50"/>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2" name="TextBox 51"/>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cxnSp>
        <p:nvCxnSpPr>
          <p:cNvPr id="53" name="Straight Connector 52"/>
          <p:cNvCxnSpPr/>
          <p:nvPr/>
        </p:nvCxnSpPr>
        <p:spPr>
          <a:xfrm flipV="1">
            <a:off x="2712492" y="957644"/>
            <a:ext cx="4677624" cy="5011148"/>
          </a:xfrm>
          <a:prstGeom prst="line">
            <a:avLst/>
          </a:prstGeom>
          <a:noFill/>
          <a:ln w="9525" cap="flat" cmpd="sng" algn="ctr">
            <a:solidFill>
              <a:srgbClr val="4F81BD">
                <a:shade val="95000"/>
                <a:satMod val="105000"/>
              </a:srgbClr>
            </a:solidFill>
            <a:prstDash val="lgDash"/>
          </a:ln>
          <a:effectLst/>
        </p:spPr>
      </p:cxnSp>
      <p:cxnSp>
        <p:nvCxnSpPr>
          <p:cNvPr id="54" name="Straight Connector 53"/>
          <p:cNvCxnSpPr/>
          <p:nvPr/>
        </p:nvCxnSpPr>
        <p:spPr>
          <a:xfrm flipV="1">
            <a:off x="3849018" y="1016468"/>
            <a:ext cx="4677624" cy="5011148"/>
          </a:xfrm>
          <a:prstGeom prst="line">
            <a:avLst/>
          </a:prstGeom>
          <a:noFill/>
          <a:ln w="9525" cap="flat" cmpd="sng" algn="ctr">
            <a:solidFill>
              <a:srgbClr val="4F81BD">
                <a:shade val="95000"/>
                <a:satMod val="105000"/>
              </a:srgbClr>
            </a:solidFill>
            <a:prstDash val="lgDash"/>
          </a:ln>
          <a:effectLst/>
        </p:spPr>
      </p:cxnSp>
      <p:sp>
        <p:nvSpPr>
          <p:cNvPr id="55" name="Cube 54"/>
          <p:cNvSpPr/>
          <p:nvPr/>
        </p:nvSpPr>
        <p:spPr>
          <a:xfrm>
            <a:off x="6444208" y="2585825"/>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6" name="TextBox 55"/>
          <p:cNvSpPr txBox="1"/>
          <p:nvPr/>
        </p:nvSpPr>
        <p:spPr>
          <a:xfrm>
            <a:off x="5656808" y="2585636"/>
            <a:ext cx="825872" cy="338554"/>
          </a:xfrm>
          <a:prstGeom prst="rect">
            <a:avLst/>
          </a:prstGeom>
          <a:noFill/>
        </p:spPr>
        <p:txBody>
          <a:bodyPr wrap="square" rtlCol="0">
            <a:spAutoFit/>
          </a:bodyPr>
          <a:lstStyle/>
          <a:p>
            <a:pPr algn="r"/>
            <a:r>
              <a:rPr lang="en-US" sz="800" dirty="0" smtClean="0">
                <a:solidFill>
                  <a:prstClr val="black"/>
                </a:solidFill>
                <a:latin typeface="Calibri"/>
              </a:rPr>
              <a:t>Start Inspection*</a:t>
            </a:r>
            <a:endParaRPr lang="en-US" sz="800" dirty="0">
              <a:solidFill>
                <a:prstClr val="black"/>
              </a:solidFill>
              <a:latin typeface="Calibri"/>
            </a:endParaRPr>
          </a:p>
        </p:txBody>
      </p:sp>
      <p:sp>
        <p:nvSpPr>
          <p:cNvPr id="57" name="Cube 56"/>
          <p:cNvSpPr/>
          <p:nvPr/>
        </p:nvSpPr>
        <p:spPr>
          <a:xfrm>
            <a:off x="6045123" y="2997051"/>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TextBox 57"/>
          <p:cNvSpPr txBox="1"/>
          <p:nvPr/>
        </p:nvSpPr>
        <p:spPr>
          <a:xfrm>
            <a:off x="5257723" y="2996862"/>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59" name="Cube 58"/>
          <p:cNvSpPr/>
          <p:nvPr/>
        </p:nvSpPr>
        <p:spPr>
          <a:xfrm>
            <a:off x="5681960" y="3373924"/>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0" name="TextBox 59"/>
          <p:cNvSpPr txBox="1"/>
          <p:nvPr/>
        </p:nvSpPr>
        <p:spPr>
          <a:xfrm>
            <a:off x="4894560" y="3373735"/>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61" name="Cube 60"/>
          <p:cNvSpPr/>
          <p:nvPr/>
        </p:nvSpPr>
        <p:spPr>
          <a:xfrm>
            <a:off x="5287392" y="3803482"/>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2" name="TextBox 61"/>
          <p:cNvSpPr txBox="1"/>
          <p:nvPr/>
        </p:nvSpPr>
        <p:spPr>
          <a:xfrm>
            <a:off x="4499992" y="3803293"/>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63" name="Cube 62"/>
          <p:cNvSpPr/>
          <p:nvPr/>
        </p:nvSpPr>
        <p:spPr>
          <a:xfrm>
            <a:off x="4935370" y="4207049"/>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TextBox 63"/>
          <p:cNvSpPr txBox="1"/>
          <p:nvPr/>
        </p:nvSpPr>
        <p:spPr>
          <a:xfrm>
            <a:off x="4147970" y="4206860"/>
            <a:ext cx="825872" cy="338554"/>
          </a:xfrm>
          <a:prstGeom prst="rect">
            <a:avLst/>
          </a:prstGeom>
          <a:noFill/>
        </p:spPr>
        <p:txBody>
          <a:bodyPr wrap="square" rtlCol="0">
            <a:spAutoFit/>
          </a:bodyPr>
          <a:lstStyle/>
          <a:p>
            <a:pPr algn="r"/>
            <a:r>
              <a:rPr lang="en-US" sz="800" dirty="0" smtClean="0">
                <a:solidFill>
                  <a:prstClr val="black"/>
                </a:solidFill>
                <a:latin typeface="Calibri"/>
              </a:rPr>
              <a:t>Weekly Inspection*</a:t>
            </a:r>
            <a:endParaRPr lang="en-US" sz="800" dirty="0">
              <a:solidFill>
                <a:prstClr val="black"/>
              </a:solidFill>
              <a:latin typeface="Calibri"/>
            </a:endParaRPr>
          </a:p>
        </p:txBody>
      </p:sp>
      <p:sp>
        <p:nvSpPr>
          <p:cNvPr id="65" name="Cube 64"/>
          <p:cNvSpPr/>
          <p:nvPr/>
        </p:nvSpPr>
        <p:spPr>
          <a:xfrm>
            <a:off x="3928740" y="5258446"/>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TextBox 65"/>
          <p:cNvSpPr txBox="1"/>
          <p:nvPr/>
        </p:nvSpPr>
        <p:spPr>
          <a:xfrm>
            <a:off x="3141340" y="5258257"/>
            <a:ext cx="825872" cy="338554"/>
          </a:xfrm>
          <a:prstGeom prst="rect">
            <a:avLst/>
          </a:prstGeom>
          <a:noFill/>
        </p:spPr>
        <p:txBody>
          <a:bodyPr wrap="square" rtlCol="0">
            <a:spAutoFit/>
          </a:bodyPr>
          <a:lstStyle/>
          <a:p>
            <a:pPr algn="r"/>
            <a:r>
              <a:rPr lang="en-US" sz="800" dirty="0" smtClean="0">
                <a:solidFill>
                  <a:prstClr val="black"/>
                </a:solidFill>
                <a:latin typeface="Calibri"/>
              </a:rPr>
              <a:t>Finish Inspection*</a:t>
            </a:r>
            <a:endParaRPr lang="en-US" sz="800" dirty="0">
              <a:solidFill>
                <a:prstClr val="black"/>
              </a:solidFill>
              <a:latin typeface="Calibri"/>
            </a:endParaRPr>
          </a:p>
        </p:txBody>
      </p:sp>
      <p:sp>
        <p:nvSpPr>
          <p:cNvPr id="67" name="Cube 66"/>
          <p:cNvSpPr/>
          <p:nvPr/>
        </p:nvSpPr>
        <p:spPr>
          <a:xfrm>
            <a:off x="4514416" y="4628064"/>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Box 67"/>
          <p:cNvSpPr txBox="1"/>
          <p:nvPr/>
        </p:nvSpPr>
        <p:spPr>
          <a:xfrm>
            <a:off x="3727016" y="4627875"/>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69" name="Cube 68"/>
          <p:cNvSpPr/>
          <p:nvPr/>
        </p:nvSpPr>
        <p:spPr>
          <a:xfrm>
            <a:off x="4210940" y="4974868"/>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TextBox 69"/>
          <p:cNvSpPr txBox="1"/>
          <p:nvPr/>
        </p:nvSpPr>
        <p:spPr>
          <a:xfrm>
            <a:off x="3423540" y="4974679"/>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71" name="TextBox 70"/>
          <p:cNvSpPr txBox="1"/>
          <p:nvPr/>
        </p:nvSpPr>
        <p:spPr>
          <a:xfrm rot="18757891">
            <a:off x="6262921" y="1082506"/>
            <a:ext cx="2643162" cy="646331"/>
          </a:xfrm>
          <a:prstGeom prst="rect">
            <a:avLst/>
          </a:prstGeom>
          <a:noFill/>
        </p:spPr>
        <p:txBody>
          <a:bodyPr wrap="square" rtlCol="0">
            <a:spAutoFit/>
          </a:bodyPr>
          <a:lstStyle/>
          <a:p>
            <a:r>
              <a:rPr lang="en-US" dirty="0" smtClean="0">
                <a:solidFill>
                  <a:prstClr val="black"/>
                </a:solidFill>
                <a:latin typeface="Calibri"/>
              </a:rPr>
              <a:t>Time Dependent – </a:t>
            </a:r>
          </a:p>
          <a:p>
            <a:r>
              <a:rPr lang="en-US" dirty="0" smtClean="0">
                <a:solidFill>
                  <a:prstClr val="black"/>
                </a:solidFill>
                <a:latin typeface="Calibri"/>
              </a:rPr>
              <a:t>Part of Test Specification*</a:t>
            </a:r>
            <a:endParaRPr lang="en-US" dirty="0">
              <a:solidFill>
                <a:prstClr val="black"/>
              </a:solidFill>
              <a:latin typeface="Calibri"/>
            </a:endParaRPr>
          </a:p>
        </p:txBody>
      </p:sp>
      <p:sp>
        <p:nvSpPr>
          <p:cNvPr id="72" name="Right Arrow 71"/>
          <p:cNvSpPr/>
          <p:nvPr/>
        </p:nvSpPr>
        <p:spPr>
          <a:xfrm>
            <a:off x="5969992" y="4035524"/>
            <a:ext cx="906264" cy="473596"/>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3" name="TextBox 72"/>
          <p:cNvSpPr txBox="1"/>
          <p:nvPr/>
        </p:nvSpPr>
        <p:spPr>
          <a:xfrm>
            <a:off x="6948264" y="4067780"/>
            <a:ext cx="1800200" cy="369332"/>
          </a:xfrm>
          <a:prstGeom prst="rect">
            <a:avLst/>
          </a:prstGeom>
          <a:noFill/>
        </p:spPr>
        <p:txBody>
          <a:bodyPr wrap="square" rtlCol="0">
            <a:spAutoFit/>
          </a:bodyPr>
          <a:lstStyle/>
          <a:p>
            <a:r>
              <a:rPr lang="en-US" dirty="0" smtClean="0">
                <a:solidFill>
                  <a:prstClr val="black"/>
                </a:solidFill>
                <a:latin typeface="Calibri"/>
              </a:rPr>
              <a:t>RESULTS &amp; DATA</a:t>
            </a:r>
            <a:endParaRPr lang="en-US" dirty="0">
              <a:solidFill>
                <a:prstClr val="black"/>
              </a:solidFill>
              <a:latin typeface="Calibri"/>
            </a:endParaRPr>
          </a:p>
        </p:txBody>
      </p:sp>
      <p:sp>
        <p:nvSpPr>
          <p:cNvPr id="74" name="TextBox 73"/>
          <p:cNvSpPr txBox="1"/>
          <p:nvPr/>
        </p:nvSpPr>
        <p:spPr>
          <a:xfrm>
            <a:off x="6386176" y="5818189"/>
            <a:ext cx="2751224" cy="369332"/>
          </a:xfrm>
          <a:prstGeom prst="rect">
            <a:avLst/>
          </a:prstGeom>
          <a:noFill/>
        </p:spPr>
        <p:txBody>
          <a:bodyPr wrap="square" rtlCol="0">
            <a:spAutoFit/>
          </a:bodyPr>
          <a:lstStyle/>
          <a:p>
            <a:r>
              <a:rPr lang="en-US" dirty="0" smtClean="0">
                <a:solidFill>
                  <a:prstClr val="black"/>
                </a:solidFill>
                <a:latin typeface="Calibri"/>
              </a:rPr>
              <a:t>*= Has a definition</a:t>
            </a:r>
            <a:endParaRPr lang="en-US" dirty="0">
              <a:solidFill>
                <a:prstClr val="black"/>
              </a:solidFill>
              <a:latin typeface="Calibri"/>
            </a:endParaRPr>
          </a:p>
        </p:txBody>
      </p:sp>
      <p:sp>
        <p:nvSpPr>
          <p:cNvPr id="75" name="TextBox 74"/>
          <p:cNvSpPr txBox="1"/>
          <p:nvPr/>
        </p:nvSpPr>
        <p:spPr>
          <a:xfrm>
            <a:off x="611560" y="5435932"/>
            <a:ext cx="1512168" cy="369332"/>
          </a:xfrm>
          <a:prstGeom prst="rect">
            <a:avLst/>
          </a:prstGeom>
          <a:noFill/>
        </p:spPr>
        <p:txBody>
          <a:bodyPr wrap="square" rtlCol="0">
            <a:spAutoFit/>
          </a:bodyPr>
          <a:lstStyle/>
          <a:p>
            <a:r>
              <a:rPr lang="en-US" b="1" u="sng" dirty="0" smtClean="0">
                <a:solidFill>
                  <a:prstClr val="black"/>
                </a:solidFill>
                <a:latin typeface="Calibri"/>
              </a:rPr>
              <a:t>X repetitions</a:t>
            </a:r>
          </a:p>
        </p:txBody>
      </p:sp>
      <p:sp>
        <p:nvSpPr>
          <p:cNvPr id="76" name="Title 97"/>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PVT Total/Base/Check</a:t>
            </a:r>
            <a:endParaRPr kumimoji="0" lang="en-US"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871699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Department, Name, Document name, Security Class</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9</a:t>
            </a:fld>
            <a:endParaRPr lang="en-US" noProof="0" dirty="0"/>
          </a:p>
        </p:txBody>
      </p:sp>
      <p:sp>
        <p:nvSpPr>
          <p:cNvPr id="5" name="Date Placeholder 4"/>
          <p:cNvSpPr>
            <a:spLocks noGrp="1"/>
          </p:cNvSpPr>
          <p:nvPr>
            <p:ph type="dt" sz="half" idx="12"/>
          </p:nvPr>
        </p:nvSpPr>
        <p:spPr/>
        <p:txBody>
          <a:bodyPr/>
          <a:lstStyle/>
          <a:p>
            <a:r>
              <a:rPr lang="en-US" noProof="0" smtClean="0"/>
              <a:t>Date</a:t>
            </a:r>
            <a:endParaRPr lang="en-US" noProof="0" dirty="0"/>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ysClr val="windowText" lastClr="000000"/>
                </a:solidFill>
                <a:effectLst/>
                <a:uLnTx/>
                <a:uFillTx/>
                <a:latin typeface="Calibri"/>
                <a:ea typeface="+mj-ea"/>
                <a:cs typeface="+mj-cs"/>
              </a:rPr>
              <a:t>PVT Europe</a:t>
            </a:r>
            <a:endParaRPr kumimoji="0" lang="en-US" sz="4400" b="0" i="0" u="none" strike="noStrike" kern="1200" cap="none" spc="0" normalizeH="0" baseline="0" noProof="0" dirty="0">
              <a:ln>
                <a:noFill/>
              </a:ln>
              <a:solidFill>
                <a:sysClr val="windowText" lastClr="000000"/>
              </a:solidFill>
              <a:effectLst/>
              <a:uLnTx/>
              <a:uFillTx/>
              <a:latin typeface="Calibri"/>
              <a:ea typeface="+mj-ea"/>
              <a:cs typeface="+mj-cs"/>
            </a:endParaRPr>
          </a:p>
        </p:txBody>
      </p:sp>
      <p:sp>
        <p:nvSpPr>
          <p:cNvPr id="8" name="Cube 7"/>
          <p:cNvSpPr/>
          <p:nvPr/>
        </p:nvSpPr>
        <p:spPr>
          <a:xfrm>
            <a:off x="4355976" y="2493085"/>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TextBox 8"/>
          <p:cNvSpPr txBox="1"/>
          <p:nvPr/>
        </p:nvSpPr>
        <p:spPr>
          <a:xfrm>
            <a:off x="3568576" y="2492896"/>
            <a:ext cx="825872" cy="215444"/>
          </a:xfrm>
          <a:prstGeom prst="rect">
            <a:avLst/>
          </a:prstGeom>
          <a:noFill/>
        </p:spPr>
        <p:txBody>
          <a:bodyPr wrap="square" rtlCol="0">
            <a:spAutoFit/>
          </a:bodyPr>
          <a:lstStyle/>
          <a:p>
            <a:pPr algn="r"/>
            <a:r>
              <a:rPr lang="en-US" sz="800" dirty="0" smtClean="0">
                <a:solidFill>
                  <a:prstClr val="black"/>
                </a:solidFill>
                <a:latin typeface="Calibri"/>
              </a:rPr>
              <a:t>Test Start*</a:t>
            </a:r>
            <a:endParaRPr lang="en-US" sz="800" dirty="0">
              <a:solidFill>
                <a:prstClr val="black"/>
              </a:solidFill>
              <a:latin typeface="Calibri"/>
            </a:endParaRPr>
          </a:p>
        </p:txBody>
      </p:sp>
      <p:sp>
        <p:nvSpPr>
          <p:cNvPr id="10" name="Cube 9"/>
          <p:cNvSpPr/>
          <p:nvPr/>
        </p:nvSpPr>
        <p:spPr>
          <a:xfrm>
            <a:off x="3504332" y="3413522"/>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 name="Cube 10"/>
          <p:cNvSpPr/>
          <p:nvPr/>
        </p:nvSpPr>
        <p:spPr>
          <a:xfrm>
            <a:off x="2750716" y="4260602"/>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2" name="Group 11"/>
          <p:cNvGrpSpPr/>
          <p:nvPr/>
        </p:nvGrpSpPr>
        <p:grpSpPr>
          <a:xfrm>
            <a:off x="1526580" y="4509120"/>
            <a:ext cx="1257920" cy="576064"/>
            <a:chOff x="3131840" y="3749526"/>
            <a:chExt cx="1257920" cy="576064"/>
          </a:xfrm>
        </p:grpSpPr>
        <p:sp>
          <p:nvSpPr>
            <p:cNvPr id="13" name="Cube 12"/>
            <p:cNvSpPr/>
            <p:nvPr/>
          </p:nvSpPr>
          <p:spPr>
            <a:xfrm>
              <a:off x="4101728" y="3749526"/>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 name="Cube 13"/>
            <p:cNvSpPr/>
            <p:nvPr/>
          </p:nvSpPr>
          <p:spPr>
            <a:xfrm>
              <a:off x="4029720" y="3821534"/>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 name="Cube 14"/>
            <p:cNvSpPr/>
            <p:nvPr/>
          </p:nvSpPr>
          <p:spPr>
            <a:xfrm>
              <a:off x="3957464" y="3893542"/>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 name="Cube 15"/>
            <p:cNvSpPr/>
            <p:nvPr/>
          </p:nvSpPr>
          <p:spPr>
            <a:xfrm>
              <a:off x="3885704" y="3965550"/>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 name="Cube 16"/>
            <p:cNvSpPr/>
            <p:nvPr/>
          </p:nvSpPr>
          <p:spPr>
            <a:xfrm>
              <a:off x="3813696" y="4037558"/>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 name="TextBox 17"/>
            <p:cNvSpPr txBox="1"/>
            <p:nvPr/>
          </p:nvSpPr>
          <p:spPr>
            <a:xfrm>
              <a:off x="3131840" y="3785820"/>
              <a:ext cx="96964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Test Sequence*</a:t>
              </a:r>
              <a:br>
                <a:rPr kumimoji="0" lang="en-US" sz="800" b="0" i="0" u="none" strike="noStrike" kern="0" cap="none" spc="0" normalizeH="0" baseline="0" noProof="0" dirty="0" smtClean="0">
                  <a:ln>
                    <a:noFill/>
                  </a:ln>
                  <a:solidFill>
                    <a:prstClr val="black"/>
                  </a:solidFill>
                  <a:effectLst/>
                  <a:uLnTx/>
                  <a:uFillTx/>
                  <a:latin typeface="Calibri"/>
                </a:rPr>
              </a:br>
              <a:r>
                <a:rPr kumimoji="0" lang="en-US" sz="800" b="1" i="1" u="none" strike="noStrike" kern="0" cap="none" spc="0" normalizeH="0" baseline="0" noProof="0" dirty="0" smtClean="0">
                  <a:ln>
                    <a:noFill/>
                  </a:ln>
                  <a:solidFill>
                    <a:prstClr val="black"/>
                  </a:solidFill>
                  <a:effectLst/>
                  <a:uLnTx/>
                  <a:uFillTx/>
                  <a:latin typeface="Calibri"/>
                </a:rPr>
                <a:t>Country Road</a:t>
              </a:r>
            </a:p>
          </p:txBody>
        </p:sp>
      </p:grpSp>
      <p:grpSp>
        <p:nvGrpSpPr>
          <p:cNvPr id="19" name="Group 18"/>
          <p:cNvGrpSpPr/>
          <p:nvPr/>
        </p:nvGrpSpPr>
        <p:grpSpPr>
          <a:xfrm>
            <a:off x="3098056" y="2837458"/>
            <a:ext cx="1257920" cy="576064"/>
            <a:chOff x="3131840" y="3749526"/>
            <a:chExt cx="1257920" cy="576064"/>
          </a:xfrm>
        </p:grpSpPr>
        <p:sp>
          <p:nvSpPr>
            <p:cNvPr id="20" name="Cube 19"/>
            <p:cNvSpPr/>
            <p:nvPr/>
          </p:nvSpPr>
          <p:spPr>
            <a:xfrm>
              <a:off x="4101728" y="3749526"/>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1" name="Cube 20"/>
            <p:cNvSpPr/>
            <p:nvPr/>
          </p:nvSpPr>
          <p:spPr>
            <a:xfrm>
              <a:off x="4029720" y="3821534"/>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2" name="Cube 21"/>
            <p:cNvSpPr/>
            <p:nvPr/>
          </p:nvSpPr>
          <p:spPr>
            <a:xfrm>
              <a:off x="3957464" y="3893542"/>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3" name="Cube 22"/>
            <p:cNvSpPr/>
            <p:nvPr/>
          </p:nvSpPr>
          <p:spPr>
            <a:xfrm>
              <a:off x="3885704" y="3965550"/>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4" name="Cube 23"/>
            <p:cNvSpPr/>
            <p:nvPr/>
          </p:nvSpPr>
          <p:spPr>
            <a:xfrm>
              <a:off x="3813696" y="4037558"/>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5" name="TextBox 24"/>
            <p:cNvSpPr txBox="1"/>
            <p:nvPr/>
          </p:nvSpPr>
          <p:spPr>
            <a:xfrm>
              <a:off x="3131840" y="3785820"/>
              <a:ext cx="8978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Test Sequence*</a:t>
              </a:r>
              <a:br>
                <a:rPr kumimoji="0" lang="en-US" sz="800" b="0" i="0" u="none" strike="noStrike" kern="0" cap="none" spc="0" normalizeH="0" baseline="0" noProof="0" dirty="0" smtClean="0">
                  <a:ln>
                    <a:noFill/>
                  </a:ln>
                  <a:solidFill>
                    <a:prstClr val="black"/>
                  </a:solidFill>
                  <a:effectLst/>
                  <a:uLnTx/>
                  <a:uFillTx/>
                  <a:latin typeface="Calibri"/>
                </a:rPr>
              </a:br>
              <a:r>
                <a:rPr kumimoji="0" lang="en-US" sz="800" b="1" i="1" u="none" strike="noStrike" kern="0" cap="none" spc="0" normalizeH="0" baseline="0" noProof="0" dirty="0" smtClean="0">
                  <a:ln>
                    <a:noFill/>
                  </a:ln>
                  <a:solidFill>
                    <a:prstClr val="black"/>
                  </a:solidFill>
                  <a:effectLst/>
                  <a:uLnTx/>
                  <a:uFillTx/>
                  <a:latin typeface="Calibri"/>
                </a:rPr>
                <a:t>Start/Stop</a:t>
              </a:r>
            </a:p>
          </p:txBody>
        </p:sp>
      </p:grpSp>
      <p:grpSp>
        <p:nvGrpSpPr>
          <p:cNvPr id="26" name="Group 25"/>
          <p:cNvGrpSpPr/>
          <p:nvPr/>
        </p:nvGrpSpPr>
        <p:grpSpPr>
          <a:xfrm>
            <a:off x="2318668" y="3684538"/>
            <a:ext cx="1257920" cy="576064"/>
            <a:chOff x="3131840" y="3749526"/>
            <a:chExt cx="1257920" cy="576064"/>
          </a:xfrm>
        </p:grpSpPr>
        <p:sp>
          <p:nvSpPr>
            <p:cNvPr id="27" name="Cube 26"/>
            <p:cNvSpPr/>
            <p:nvPr/>
          </p:nvSpPr>
          <p:spPr>
            <a:xfrm>
              <a:off x="4101728" y="3749526"/>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8" name="Cube 27"/>
            <p:cNvSpPr/>
            <p:nvPr/>
          </p:nvSpPr>
          <p:spPr>
            <a:xfrm>
              <a:off x="4029720" y="3821534"/>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9" name="Cube 28"/>
            <p:cNvSpPr/>
            <p:nvPr/>
          </p:nvSpPr>
          <p:spPr>
            <a:xfrm>
              <a:off x="3957464" y="3893542"/>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0" name="Cube 29"/>
            <p:cNvSpPr/>
            <p:nvPr/>
          </p:nvSpPr>
          <p:spPr>
            <a:xfrm>
              <a:off x="3885704" y="3965550"/>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Cube 30"/>
            <p:cNvSpPr/>
            <p:nvPr/>
          </p:nvSpPr>
          <p:spPr>
            <a:xfrm>
              <a:off x="3813696" y="4037558"/>
              <a:ext cx="288032" cy="288032"/>
            </a:xfrm>
            <a:prstGeom prst="cube">
              <a:avLst/>
            </a:prstGeom>
            <a:solidFill>
              <a:srgbClr val="4F81BD"/>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TextBox 31"/>
            <p:cNvSpPr txBox="1"/>
            <p:nvPr/>
          </p:nvSpPr>
          <p:spPr>
            <a:xfrm>
              <a:off x="3131840" y="3785820"/>
              <a:ext cx="96964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Test Sequence*</a:t>
              </a:r>
              <a:br>
                <a:rPr kumimoji="0" lang="en-US" sz="800" b="0" i="0" u="none" strike="noStrike" kern="0" cap="none" spc="0" normalizeH="0" baseline="0" noProof="0" dirty="0" smtClean="0">
                  <a:ln>
                    <a:noFill/>
                  </a:ln>
                  <a:solidFill>
                    <a:prstClr val="black"/>
                  </a:solidFill>
                  <a:effectLst/>
                  <a:uLnTx/>
                  <a:uFillTx/>
                  <a:latin typeface="Calibri"/>
                </a:rPr>
              </a:br>
              <a:r>
                <a:rPr kumimoji="0" lang="en-US" sz="800" b="1" i="1" u="none" strike="noStrike" kern="0" cap="none" spc="0" normalizeH="0" baseline="0" noProof="0" dirty="0" smtClean="0">
                  <a:ln>
                    <a:noFill/>
                  </a:ln>
                  <a:solidFill>
                    <a:prstClr val="black"/>
                  </a:solidFill>
                  <a:effectLst/>
                  <a:uLnTx/>
                  <a:uFillTx/>
                  <a:latin typeface="Calibri"/>
                </a:rPr>
                <a:t>City Road</a:t>
              </a:r>
            </a:p>
          </p:txBody>
        </p:sp>
      </p:grpSp>
      <p:cxnSp>
        <p:nvCxnSpPr>
          <p:cNvPr id="38" name="Straight Arrow Connector 37"/>
          <p:cNvCxnSpPr/>
          <p:nvPr/>
        </p:nvCxnSpPr>
        <p:spPr>
          <a:xfrm flipH="1">
            <a:off x="1238548" y="2676426"/>
            <a:ext cx="1800200" cy="1904702"/>
          </a:xfrm>
          <a:prstGeom prst="straightConnector1">
            <a:avLst/>
          </a:prstGeom>
          <a:noFill/>
          <a:ln w="9525" cap="flat" cmpd="sng" algn="ctr">
            <a:solidFill>
              <a:srgbClr val="4F81BD">
                <a:shade val="95000"/>
                <a:satMod val="105000"/>
              </a:srgbClr>
            </a:solidFill>
            <a:prstDash val="solid"/>
            <a:tailEnd type="arrow"/>
          </a:ln>
          <a:effectLst/>
        </p:spPr>
      </p:cxnSp>
      <p:sp>
        <p:nvSpPr>
          <p:cNvPr id="39" name="TextBox 38"/>
          <p:cNvSpPr txBox="1"/>
          <p:nvPr/>
        </p:nvSpPr>
        <p:spPr>
          <a:xfrm rot="18845684">
            <a:off x="1479462" y="3287997"/>
            <a:ext cx="1257920" cy="369332"/>
          </a:xfrm>
          <a:prstGeom prst="rect">
            <a:avLst/>
          </a:prstGeom>
          <a:noFill/>
        </p:spPr>
        <p:txBody>
          <a:bodyPr wrap="square" rtlCol="0">
            <a:spAutoFit/>
          </a:bodyPr>
          <a:lstStyle/>
          <a:p>
            <a:r>
              <a:rPr lang="en-US" dirty="0" smtClean="0">
                <a:solidFill>
                  <a:prstClr val="black"/>
                </a:solidFill>
                <a:latin typeface="Calibri"/>
              </a:rPr>
              <a:t>Test Flow*</a:t>
            </a:r>
            <a:endParaRPr lang="en-US" dirty="0">
              <a:solidFill>
                <a:prstClr val="black"/>
              </a:solidFill>
              <a:latin typeface="Calibri"/>
            </a:endParaRPr>
          </a:p>
        </p:txBody>
      </p:sp>
      <p:sp>
        <p:nvSpPr>
          <p:cNvPr id="40" name="TextBox 39"/>
          <p:cNvSpPr txBox="1"/>
          <p:nvPr/>
        </p:nvSpPr>
        <p:spPr>
          <a:xfrm>
            <a:off x="1924844" y="4260602"/>
            <a:ext cx="825872" cy="215444"/>
          </a:xfrm>
          <a:prstGeom prst="rect">
            <a:avLst/>
          </a:prstGeom>
          <a:noFill/>
        </p:spPr>
        <p:txBody>
          <a:bodyPr wrap="square" rtlCol="0">
            <a:spAutoFit/>
          </a:bodyPr>
          <a:lstStyle/>
          <a:p>
            <a:r>
              <a:rPr lang="en-US" sz="800" dirty="0" smtClean="0">
                <a:solidFill>
                  <a:prstClr val="black"/>
                </a:solidFill>
                <a:latin typeface="Calibri"/>
              </a:rPr>
              <a:t>Test Data</a:t>
            </a:r>
            <a:endParaRPr lang="en-US" sz="800" dirty="0">
              <a:solidFill>
                <a:prstClr val="black"/>
              </a:solidFill>
              <a:latin typeface="Calibri"/>
            </a:endParaRPr>
          </a:p>
        </p:txBody>
      </p:sp>
      <p:sp>
        <p:nvSpPr>
          <p:cNvPr id="41" name="TextBox 40"/>
          <p:cNvSpPr txBox="1"/>
          <p:nvPr/>
        </p:nvSpPr>
        <p:spPr>
          <a:xfrm>
            <a:off x="2716932" y="3413333"/>
            <a:ext cx="825872" cy="215444"/>
          </a:xfrm>
          <a:prstGeom prst="rect">
            <a:avLst/>
          </a:prstGeom>
          <a:noFill/>
        </p:spPr>
        <p:txBody>
          <a:bodyPr wrap="square" rtlCol="0">
            <a:spAutoFit/>
          </a:bodyPr>
          <a:lstStyle/>
          <a:p>
            <a:r>
              <a:rPr lang="en-US" sz="800" dirty="0" smtClean="0">
                <a:solidFill>
                  <a:prstClr val="black"/>
                </a:solidFill>
                <a:latin typeface="Calibri"/>
              </a:rPr>
              <a:t>Test Data</a:t>
            </a:r>
            <a:endParaRPr lang="en-US" sz="800" dirty="0">
              <a:solidFill>
                <a:prstClr val="black"/>
              </a:solidFill>
              <a:latin typeface="Calibri"/>
            </a:endParaRPr>
          </a:p>
        </p:txBody>
      </p:sp>
      <p:sp>
        <p:nvSpPr>
          <p:cNvPr id="42" name="Cube 41"/>
          <p:cNvSpPr/>
          <p:nvPr/>
        </p:nvSpPr>
        <p:spPr>
          <a:xfrm>
            <a:off x="1920404" y="5114241"/>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3" name="TextBox 42"/>
          <p:cNvSpPr txBox="1"/>
          <p:nvPr/>
        </p:nvSpPr>
        <p:spPr>
          <a:xfrm>
            <a:off x="1133004" y="5114052"/>
            <a:ext cx="825872" cy="215444"/>
          </a:xfrm>
          <a:prstGeom prst="rect">
            <a:avLst/>
          </a:prstGeom>
          <a:noFill/>
        </p:spPr>
        <p:txBody>
          <a:bodyPr wrap="square" rtlCol="0">
            <a:spAutoFit/>
          </a:bodyPr>
          <a:lstStyle/>
          <a:p>
            <a:pPr algn="r"/>
            <a:r>
              <a:rPr lang="en-US" sz="800" dirty="0" smtClean="0">
                <a:solidFill>
                  <a:prstClr val="black"/>
                </a:solidFill>
                <a:latin typeface="Calibri"/>
              </a:rPr>
              <a:t>Test Done*</a:t>
            </a:r>
            <a:endParaRPr lang="en-US" sz="800" dirty="0">
              <a:solidFill>
                <a:prstClr val="black"/>
              </a:solidFill>
              <a:latin typeface="Calibri"/>
            </a:endParaRPr>
          </a:p>
        </p:txBody>
      </p:sp>
      <p:cxnSp>
        <p:nvCxnSpPr>
          <p:cNvPr id="44" name="Straight Connector 43"/>
          <p:cNvCxnSpPr/>
          <p:nvPr/>
        </p:nvCxnSpPr>
        <p:spPr>
          <a:xfrm flipV="1">
            <a:off x="1910600" y="810108"/>
            <a:ext cx="4677624" cy="5011148"/>
          </a:xfrm>
          <a:prstGeom prst="line">
            <a:avLst/>
          </a:prstGeom>
          <a:noFill/>
          <a:ln w="9525" cap="flat" cmpd="sng" algn="ctr">
            <a:solidFill>
              <a:srgbClr val="4F81BD">
                <a:shade val="95000"/>
                <a:satMod val="105000"/>
              </a:srgbClr>
            </a:solidFill>
            <a:prstDash val="lgDash"/>
          </a:ln>
          <a:effectLst/>
        </p:spPr>
      </p:cxnSp>
      <p:grpSp>
        <p:nvGrpSpPr>
          <p:cNvPr id="45" name="Group 44"/>
          <p:cNvGrpSpPr/>
          <p:nvPr/>
        </p:nvGrpSpPr>
        <p:grpSpPr>
          <a:xfrm>
            <a:off x="3995936" y="2996952"/>
            <a:ext cx="1041896" cy="288032"/>
            <a:chOff x="4538216" y="2780928"/>
            <a:chExt cx="1041896" cy="288032"/>
          </a:xfrm>
        </p:grpSpPr>
        <p:sp>
          <p:nvSpPr>
            <p:cNvPr id="46" name="Cube 45"/>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7" name="TextBox 46"/>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grpSp>
        <p:nvGrpSpPr>
          <p:cNvPr id="48" name="Group 47"/>
          <p:cNvGrpSpPr/>
          <p:nvPr/>
        </p:nvGrpSpPr>
        <p:grpSpPr>
          <a:xfrm>
            <a:off x="3542804" y="3468514"/>
            <a:ext cx="1041896" cy="288032"/>
            <a:chOff x="4538216" y="2780928"/>
            <a:chExt cx="1041896" cy="288032"/>
          </a:xfrm>
        </p:grpSpPr>
        <p:sp>
          <p:nvSpPr>
            <p:cNvPr id="49" name="Cube 48"/>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0" name="TextBox 49"/>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grpSp>
        <p:nvGrpSpPr>
          <p:cNvPr id="51" name="Group 50"/>
          <p:cNvGrpSpPr/>
          <p:nvPr/>
        </p:nvGrpSpPr>
        <p:grpSpPr>
          <a:xfrm>
            <a:off x="3028851" y="4035524"/>
            <a:ext cx="1041896" cy="288032"/>
            <a:chOff x="4538216" y="2780928"/>
            <a:chExt cx="1041896" cy="288032"/>
          </a:xfrm>
        </p:grpSpPr>
        <p:sp>
          <p:nvSpPr>
            <p:cNvPr id="52" name="Cube 51"/>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3" name="TextBox 52"/>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grpSp>
        <p:nvGrpSpPr>
          <p:cNvPr id="54" name="Group 53"/>
          <p:cNvGrpSpPr/>
          <p:nvPr/>
        </p:nvGrpSpPr>
        <p:grpSpPr>
          <a:xfrm>
            <a:off x="2373784" y="4732734"/>
            <a:ext cx="1041896" cy="288032"/>
            <a:chOff x="4538216" y="2780928"/>
            <a:chExt cx="1041896" cy="288032"/>
          </a:xfrm>
        </p:grpSpPr>
        <p:sp>
          <p:nvSpPr>
            <p:cNvPr id="55" name="Cube 54"/>
            <p:cNvSpPr/>
            <p:nvPr/>
          </p:nvSpPr>
          <p:spPr>
            <a:xfrm>
              <a:off x="5292080" y="2780928"/>
              <a:ext cx="288032" cy="288032"/>
            </a:xfrm>
            <a:prstGeom prst="cube">
              <a:avLst/>
            </a:prstGeom>
            <a:solidFill>
              <a:srgbClr val="1F497D">
                <a:lumMod val="20000"/>
                <a:lumOff val="80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6" name="TextBox 55"/>
            <p:cNvSpPr txBox="1"/>
            <p:nvPr/>
          </p:nvSpPr>
          <p:spPr>
            <a:xfrm>
              <a:off x="4538216" y="2834456"/>
              <a:ext cx="825872" cy="215444"/>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black"/>
                  </a:solidFill>
                  <a:effectLst/>
                  <a:uLnTx/>
                  <a:uFillTx/>
                  <a:latin typeface="Calibri"/>
                </a:rPr>
                <a:t>OFD*</a:t>
              </a:r>
            </a:p>
          </p:txBody>
        </p:sp>
      </p:grpSp>
      <p:cxnSp>
        <p:nvCxnSpPr>
          <p:cNvPr id="57" name="Straight Connector 56"/>
          <p:cNvCxnSpPr/>
          <p:nvPr/>
        </p:nvCxnSpPr>
        <p:spPr>
          <a:xfrm flipV="1">
            <a:off x="2712492" y="957644"/>
            <a:ext cx="4677624" cy="5011148"/>
          </a:xfrm>
          <a:prstGeom prst="line">
            <a:avLst/>
          </a:prstGeom>
          <a:noFill/>
          <a:ln w="9525" cap="flat" cmpd="sng" algn="ctr">
            <a:solidFill>
              <a:srgbClr val="4F81BD">
                <a:shade val="95000"/>
                <a:satMod val="105000"/>
              </a:srgbClr>
            </a:solidFill>
            <a:prstDash val="lgDash"/>
          </a:ln>
          <a:effectLst/>
        </p:spPr>
      </p:cxnSp>
      <p:cxnSp>
        <p:nvCxnSpPr>
          <p:cNvPr id="58" name="Straight Connector 57"/>
          <p:cNvCxnSpPr/>
          <p:nvPr/>
        </p:nvCxnSpPr>
        <p:spPr>
          <a:xfrm flipV="1">
            <a:off x="3849018" y="1016468"/>
            <a:ext cx="4677624" cy="5011148"/>
          </a:xfrm>
          <a:prstGeom prst="line">
            <a:avLst/>
          </a:prstGeom>
          <a:noFill/>
          <a:ln w="9525" cap="flat" cmpd="sng" algn="ctr">
            <a:solidFill>
              <a:srgbClr val="4F81BD">
                <a:shade val="95000"/>
                <a:satMod val="105000"/>
              </a:srgbClr>
            </a:solidFill>
            <a:prstDash val="lgDash"/>
          </a:ln>
          <a:effectLst/>
        </p:spPr>
      </p:cxnSp>
      <p:sp>
        <p:nvSpPr>
          <p:cNvPr id="59" name="Cube 58"/>
          <p:cNvSpPr/>
          <p:nvPr/>
        </p:nvSpPr>
        <p:spPr>
          <a:xfrm>
            <a:off x="6444208" y="2585825"/>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0" name="TextBox 59"/>
          <p:cNvSpPr txBox="1"/>
          <p:nvPr/>
        </p:nvSpPr>
        <p:spPr>
          <a:xfrm>
            <a:off x="5656808" y="2585636"/>
            <a:ext cx="825872" cy="338554"/>
          </a:xfrm>
          <a:prstGeom prst="rect">
            <a:avLst/>
          </a:prstGeom>
          <a:noFill/>
        </p:spPr>
        <p:txBody>
          <a:bodyPr wrap="square" rtlCol="0">
            <a:spAutoFit/>
          </a:bodyPr>
          <a:lstStyle/>
          <a:p>
            <a:pPr algn="r"/>
            <a:r>
              <a:rPr lang="en-US" sz="800" dirty="0" smtClean="0">
                <a:solidFill>
                  <a:prstClr val="black"/>
                </a:solidFill>
                <a:latin typeface="Calibri"/>
              </a:rPr>
              <a:t>Start Inspection*</a:t>
            </a:r>
            <a:endParaRPr lang="en-US" sz="800" dirty="0">
              <a:solidFill>
                <a:prstClr val="black"/>
              </a:solidFill>
              <a:latin typeface="Calibri"/>
            </a:endParaRPr>
          </a:p>
        </p:txBody>
      </p:sp>
      <p:sp>
        <p:nvSpPr>
          <p:cNvPr id="61" name="Cube 60"/>
          <p:cNvSpPr/>
          <p:nvPr/>
        </p:nvSpPr>
        <p:spPr>
          <a:xfrm>
            <a:off x="6045123" y="2997051"/>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2" name="TextBox 61"/>
          <p:cNvSpPr txBox="1"/>
          <p:nvPr/>
        </p:nvSpPr>
        <p:spPr>
          <a:xfrm>
            <a:off x="5257723" y="2996862"/>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63" name="Cube 62"/>
          <p:cNvSpPr/>
          <p:nvPr/>
        </p:nvSpPr>
        <p:spPr>
          <a:xfrm>
            <a:off x="5681960" y="3373924"/>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TextBox 63"/>
          <p:cNvSpPr txBox="1"/>
          <p:nvPr/>
        </p:nvSpPr>
        <p:spPr>
          <a:xfrm>
            <a:off x="4894560" y="3373735"/>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65" name="Cube 64"/>
          <p:cNvSpPr/>
          <p:nvPr/>
        </p:nvSpPr>
        <p:spPr>
          <a:xfrm>
            <a:off x="5287392" y="3803482"/>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TextBox 65"/>
          <p:cNvSpPr txBox="1"/>
          <p:nvPr/>
        </p:nvSpPr>
        <p:spPr>
          <a:xfrm>
            <a:off x="4499992" y="3803293"/>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67" name="Cube 66"/>
          <p:cNvSpPr/>
          <p:nvPr/>
        </p:nvSpPr>
        <p:spPr>
          <a:xfrm>
            <a:off x="4935370" y="4207049"/>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Box 67"/>
          <p:cNvSpPr txBox="1"/>
          <p:nvPr/>
        </p:nvSpPr>
        <p:spPr>
          <a:xfrm>
            <a:off x="4147970" y="4206860"/>
            <a:ext cx="825872" cy="338554"/>
          </a:xfrm>
          <a:prstGeom prst="rect">
            <a:avLst/>
          </a:prstGeom>
          <a:noFill/>
        </p:spPr>
        <p:txBody>
          <a:bodyPr wrap="square" rtlCol="0">
            <a:spAutoFit/>
          </a:bodyPr>
          <a:lstStyle/>
          <a:p>
            <a:pPr algn="r"/>
            <a:r>
              <a:rPr lang="en-US" sz="800" dirty="0" smtClean="0">
                <a:solidFill>
                  <a:prstClr val="black"/>
                </a:solidFill>
                <a:latin typeface="Calibri"/>
              </a:rPr>
              <a:t>Weekly Inspection*</a:t>
            </a:r>
            <a:endParaRPr lang="en-US" sz="800" dirty="0">
              <a:solidFill>
                <a:prstClr val="black"/>
              </a:solidFill>
              <a:latin typeface="Calibri"/>
            </a:endParaRPr>
          </a:p>
        </p:txBody>
      </p:sp>
      <p:sp>
        <p:nvSpPr>
          <p:cNvPr id="69" name="Cube 68"/>
          <p:cNvSpPr/>
          <p:nvPr/>
        </p:nvSpPr>
        <p:spPr>
          <a:xfrm>
            <a:off x="3928740" y="5258446"/>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TextBox 69"/>
          <p:cNvSpPr txBox="1"/>
          <p:nvPr/>
        </p:nvSpPr>
        <p:spPr>
          <a:xfrm>
            <a:off x="3141340" y="5258257"/>
            <a:ext cx="825872" cy="338554"/>
          </a:xfrm>
          <a:prstGeom prst="rect">
            <a:avLst/>
          </a:prstGeom>
          <a:noFill/>
        </p:spPr>
        <p:txBody>
          <a:bodyPr wrap="square" rtlCol="0">
            <a:spAutoFit/>
          </a:bodyPr>
          <a:lstStyle/>
          <a:p>
            <a:pPr algn="r"/>
            <a:r>
              <a:rPr lang="en-US" sz="800" dirty="0" smtClean="0">
                <a:solidFill>
                  <a:prstClr val="black"/>
                </a:solidFill>
                <a:latin typeface="Calibri"/>
              </a:rPr>
              <a:t>Finish Inspection*</a:t>
            </a:r>
            <a:endParaRPr lang="en-US" sz="800" dirty="0">
              <a:solidFill>
                <a:prstClr val="black"/>
              </a:solidFill>
              <a:latin typeface="Calibri"/>
            </a:endParaRPr>
          </a:p>
        </p:txBody>
      </p:sp>
      <p:sp>
        <p:nvSpPr>
          <p:cNvPr id="71" name="Cube 70"/>
          <p:cNvSpPr/>
          <p:nvPr/>
        </p:nvSpPr>
        <p:spPr>
          <a:xfrm>
            <a:off x="4514416" y="4628064"/>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2" name="TextBox 71"/>
          <p:cNvSpPr txBox="1"/>
          <p:nvPr/>
        </p:nvSpPr>
        <p:spPr>
          <a:xfrm>
            <a:off x="3727016" y="4627875"/>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73" name="Cube 72"/>
          <p:cNvSpPr/>
          <p:nvPr/>
        </p:nvSpPr>
        <p:spPr>
          <a:xfrm>
            <a:off x="4210940" y="4974868"/>
            <a:ext cx="288032" cy="288032"/>
          </a:xfrm>
          <a:prstGeom prst="cube">
            <a:avLst/>
          </a:prstGeom>
          <a:solidFill>
            <a:srgbClr val="EEECE1">
              <a:lumMod val="75000"/>
            </a:srgbClr>
          </a:solidFill>
          <a:ln w="635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TextBox 73"/>
          <p:cNvSpPr txBox="1"/>
          <p:nvPr/>
        </p:nvSpPr>
        <p:spPr>
          <a:xfrm>
            <a:off x="3423540" y="4974679"/>
            <a:ext cx="825872" cy="338554"/>
          </a:xfrm>
          <a:prstGeom prst="rect">
            <a:avLst/>
          </a:prstGeom>
          <a:noFill/>
        </p:spPr>
        <p:txBody>
          <a:bodyPr wrap="square" rtlCol="0">
            <a:spAutoFit/>
          </a:bodyPr>
          <a:lstStyle/>
          <a:p>
            <a:pPr algn="r"/>
            <a:r>
              <a:rPr lang="en-US" sz="800" dirty="0" smtClean="0">
                <a:solidFill>
                  <a:prstClr val="black"/>
                </a:solidFill>
                <a:latin typeface="Calibri"/>
              </a:rPr>
              <a:t>Daily Inspection*</a:t>
            </a:r>
            <a:endParaRPr lang="en-US" sz="800" dirty="0">
              <a:solidFill>
                <a:prstClr val="black"/>
              </a:solidFill>
              <a:latin typeface="Calibri"/>
            </a:endParaRPr>
          </a:p>
        </p:txBody>
      </p:sp>
      <p:sp>
        <p:nvSpPr>
          <p:cNvPr id="75" name="Right Arrow 74"/>
          <p:cNvSpPr/>
          <p:nvPr/>
        </p:nvSpPr>
        <p:spPr>
          <a:xfrm>
            <a:off x="5969992" y="4035524"/>
            <a:ext cx="906264" cy="473596"/>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TextBox 75"/>
          <p:cNvSpPr txBox="1"/>
          <p:nvPr/>
        </p:nvSpPr>
        <p:spPr>
          <a:xfrm>
            <a:off x="6948264" y="4067780"/>
            <a:ext cx="1800200" cy="369332"/>
          </a:xfrm>
          <a:prstGeom prst="rect">
            <a:avLst/>
          </a:prstGeom>
          <a:noFill/>
        </p:spPr>
        <p:txBody>
          <a:bodyPr wrap="square" rtlCol="0">
            <a:spAutoFit/>
          </a:bodyPr>
          <a:lstStyle/>
          <a:p>
            <a:r>
              <a:rPr lang="en-US" dirty="0" smtClean="0">
                <a:solidFill>
                  <a:prstClr val="black"/>
                </a:solidFill>
                <a:latin typeface="Calibri"/>
              </a:rPr>
              <a:t>RESULTS &amp; DATA</a:t>
            </a:r>
            <a:endParaRPr lang="en-US" dirty="0">
              <a:solidFill>
                <a:prstClr val="black"/>
              </a:solidFill>
              <a:latin typeface="Calibri"/>
            </a:endParaRPr>
          </a:p>
        </p:txBody>
      </p:sp>
      <p:sp>
        <p:nvSpPr>
          <p:cNvPr id="78" name="TextBox 77"/>
          <p:cNvSpPr txBox="1"/>
          <p:nvPr/>
        </p:nvSpPr>
        <p:spPr>
          <a:xfrm>
            <a:off x="395536" y="5435932"/>
            <a:ext cx="1978248" cy="646331"/>
          </a:xfrm>
          <a:prstGeom prst="rect">
            <a:avLst/>
          </a:prstGeom>
          <a:noFill/>
        </p:spPr>
        <p:txBody>
          <a:bodyPr wrap="square" rtlCol="0">
            <a:spAutoFit/>
          </a:bodyPr>
          <a:lstStyle/>
          <a:p>
            <a:r>
              <a:rPr lang="en-US" b="1" u="sng" dirty="0" smtClean="0">
                <a:solidFill>
                  <a:prstClr val="black"/>
                </a:solidFill>
                <a:latin typeface="Calibri"/>
              </a:rPr>
              <a:t>X repetitions</a:t>
            </a:r>
          </a:p>
          <a:p>
            <a:r>
              <a:rPr lang="en-US" dirty="0" smtClean="0">
                <a:solidFill>
                  <a:prstClr val="black"/>
                </a:solidFill>
                <a:latin typeface="Calibri"/>
              </a:rPr>
              <a:t>(One for each day!)</a:t>
            </a:r>
          </a:p>
        </p:txBody>
      </p:sp>
      <p:sp>
        <p:nvSpPr>
          <p:cNvPr id="79" name="TextBox 78"/>
          <p:cNvSpPr txBox="1"/>
          <p:nvPr/>
        </p:nvSpPr>
        <p:spPr>
          <a:xfrm rot="18793000">
            <a:off x="4186964" y="1159550"/>
            <a:ext cx="2641466" cy="646331"/>
          </a:xfrm>
          <a:prstGeom prst="rect">
            <a:avLst/>
          </a:prstGeom>
          <a:noFill/>
        </p:spPr>
        <p:txBody>
          <a:bodyPr wrap="square" rtlCol="0">
            <a:spAutoFit/>
          </a:bodyPr>
          <a:lstStyle/>
          <a:p>
            <a:r>
              <a:rPr lang="en-US" dirty="0" smtClean="0">
                <a:solidFill>
                  <a:prstClr val="black"/>
                </a:solidFill>
                <a:latin typeface="Calibri"/>
              </a:rPr>
              <a:t>Time Independent – </a:t>
            </a:r>
          </a:p>
          <a:p>
            <a:r>
              <a:rPr lang="en-US" dirty="0" smtClean="0">
                <a:solidFill>
                  <a:prstClr val="black"/>
                </a:solidFill>
                <a:latin typeface="Calibri"/>
              </a:rPr>
              <a:t>part of Test Procedure*</a:t>
            </a:r>
            <a:endParaRPr lang="en-US" dirty="0">
              <a:solidFill>
                <a:prstClr val="black"/>
              </a:solidFill>
              <a:latin typeface="Calibri"/>
            </a:endParaRPr>
          </a:p>
        </p:txBody>
      </p:sp>
      <p:sp>
        <p:nvSpPr>
          <p:cNvPr id="80" name="TextBox 79"/>
          <p:cNvSpPr txBox="1"/>
          <p:nvPr/>
        </p:nvSpPr>
        <p:spPr>
          <a:xfrm rot="18757891">
            <a:off x="5110384" y="1415070"/>
            <a:ext cx="2414283" cy="369332"/>
          </a:xfrm>
          <a:prstGeom prst="rect">
            <a:avLst/>
          </a:prstGeom>
          <a:noFill/>
        </p:spPr>
        <p:txBody>
          <a:bodyPr wrap="square" rtlCol="0">
            <a:spAutoFit/>
          </a:bodyPr>
          <a:lstStyle/>
          <a:p>
            <a:r>
              <a:rPr lang="en-US" dirty="0" smtClean="0">
                <a:solidFill>
                  <a:prstClr val="black"/>
                </a:solidFill>
                <a:latin typeface="Calibri"/>
              </a:rPr>
              <a:t>Structure Independent</a:t>
            </a:r>
            <a:endParaRPr lang="en-US" dirty="0">
              <a:solidFill>
                <a:prstClr val="black"/>
              </a:solidFill>
              <a:latin typeface="Calibri"/>
            </a:endParaRPr>
          </a:p>
        </p:txBody>
      </p:sp>
      <p:sp>
        <p:nvSpPr>
          <p:cNvPr id="81" name="TextBox 80"/>
          <p:cNvSpPr txBox="1"/>
          <p:nvPr/>
        </p:nvSpPr>
        <p:spPr>
          <a:xfrm rot="18757891">
            <a:off x="6262921" y="1082506"/>
            <a:ext cx="2643162" cy="646331"/>
          </a:xfrm>
          <a:prstGeom prst="rect">
            <a:avLst/>
          </a:prstGeom>
          <a:noFill/>
        </p:spPr>
        <p:txBody>
          <a:bodyPr wrap="square" rtlCol="0">
            <a:spAutoFit/>
          </a:bodyPr>
          <a:lstStyle/>
          <a:p>
            <a:r>
              <a:rPr lang="en-US" dirty="0" smtClean="0">
                <a:solidFill>
                  <a:prstClr val="black"/>
                </a:solidFill>
                <a:latin typeface="Calibri"/>
              </a:rPr>
              <a:t>Time Dependent – </a:t>
            </a:r>
          </a:p>
          <a:p>
            <a:r>
              <a:rPr lang="en-US" dirty="0" smtClean="0">
                <a:solidFill>
                  <a:prstClr val="black"/>
                </a:solidFill>
                <a:latin typeface="Calibri"/>
              </a:rPr>
              <a:t>Part of Test Specification*</a:t>
            </a:r>
            <a:endParaRPr lang="en-US" dirty="0">
              <a:solidFill>
                <a:prstClr val="black"/>
              </a:solidFill>
              <a:latin typeface="Calibri"/>
            </a:endParaRPr>
          </a:p>
        </p:txBody>
      </p:sp>
      <p:sp>
        <p:nvSpPr>
          <p:cNvPr id="82" name="TextBox 81"/>
          <p:cNvSpPr txBox="1"/>
          <p:nvPr/>
        </p:nvSpPr>
        <p:spPr>
          <a:xfrm>
            <a:off x="6386176" y="5818189"/>
            <a:ext cx="2751224" cy="369332"/>
          </a:xfrm>
          <a:prstGeom prst="rect">
            <a:avLst/>
          </a:prstGeom>
          <a:noFill/>
        </p:spPr>
        <p:txBody>
          <a:bodyPr wrap="square" rtlCol="0">
            <a:spAutoFit/>
          </a:bodyPr>
          <a:lstStyle/>
          <a:p>
            <a:r>
              <a:rPr lang="en-US" dirty="0" smtClean="0">
                <a:solidFill>
                  <a:prstClr val="black"/>
                </a:solidFill>
                <a:latin typeface="Calibri"/>
              </a:rPr>
              <a:t>*= Has a definition</a:t>
            </a:r>
            <a:endParaRPr lang="en-US" dirty="0">
              <a:solidFill>
                <a:prstClr val="black"/>
              </a:solidFill>
              <a:latin typeface="Calibri"/>
            </a:endParaRPr>
          </a:p>
        </p:txBody>
      </p:sp>
    </p:spTree>
    <p:extLst>
      <p:ext uri="{BB962C8B-B14F-4D97-AF65-F5344CB8AC3E}">
        <p14:creationId xmlns:p14="http://schemas.microsoft.com/office/powerpoint/2010/main" val="3294871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1.xml><?xml version="1.0" encoding="utf-8"?>
<Control xmlns="http://schemas.microsoft.com/VisualStudio/2011/storyboarding/control">
  <Id Name="System.Storyboarding.Backgrounds.WindowsPhone" Revision="1" Stencil="System.Storyboarding.Backgrounds" StencilVersion="0.1"/>
</Control>
</file>

<file path=customXml/item2.xml><?xml version="1.0" encoding="utf-8"?>
<Control xmlns="http://schemas.microsoft.com/VisualStudio/2011/storyboarding/control">
  <Id Name="System.Storyboarding.Backgrounds.WindowsPhone" Revision="1" Stencil="System.Storyboarding.Backgrounds" StencilVersion="0.1"/>
</Control>
</file>

<file path=customXml/item3.xml><?xml version="1.0" encoding="utf-8"?>
<Control xmlns="http://schemas.microsoft.com/VisualStudio/2011/storyboarding/control">
  <Id Name="System.Storyboarding.Media.VerticalBarChart" Revision="1" Stencil="System.Storyboarding.Media" StencilVersion="0.1"/>
</Control>
</file>

<file path=customXml/item4.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5.xml><?xml version="1.0" encoding="utf-8"?>
<Control xmlns="http://schemas.microsoft.com/VisualStudio/2011/storyboarding/control">
  <Id Name="System.Storyboarding.Media.MapMarker" Revision="1" Stencil="System.Storyboarding.Media" StencilVersion="0.1"/>
</Control>
</file>

<file path=customXml/item6.xml><?xml version="1.0" encoding="utf-8"?>
<Control xmlns="http://schemas.microsoft.com/VisualStudio/2011/storyboarding/control">
  <Id Name="System.Storyboarding.WindowsPhone.AddressBar" Revision="1" Stencil="System.Storyboarding.WindowsPhone" StencilVersion="0.1"/>
</Control>
</file>

<file path=customXml/item7.xml><?xml version="1.0" encoding="utf-8"?>
<Control xmlns="http://schemas.microsoft.com/VisualStudio/2011/storyboarding/control">
  <Id Name="System.Storyboarding.Backgrounds.BrowserWindows8" Revision="1" Stencil="System.Storyboarding.Backgrounds" StencilVersion="0.1"/>
</Control>
</file>

<file path=customXml/item8.xml><?xml version="1.0" encoding="utf-8"?>
<Control xmlns="http://schemas.microsoft.com/VisualStudio/2011/storyboarding/control">
  <Id Name="System.Storyboarding.Media.StreetMap" Revision="1" Stencil="System.Storyboarding.Media" StencilVersion="0.1"/>
</Control>
</file>

<file path=customXml/item9.xml><?xml version="1.0" encoding="utf-8"?>
<ct:contentTypeSchema xmlns:ct="http://schemas.microsoft.com/office/2006/metadata/contentType" xmlns:ma="http://schemas.microsoft.com/office/2006/metadata/properties/metaAttributes" ct:_="" ma:_="" ma:contentTypeName="Document" ma:contentTypeID="0x01010028A5614CA5E17D419663BAFC31ECE549" ma:contentTypeVersion="0" ma:contentTypeDescription="Create a new document." ma:contentTypeScope="" ma:versionID="c11e0b54e9c1620200f40ff31c6dcd8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24A65B-43E1-4E78-90FF-671EEDA5DC8F}">
  <ds:schemaRefs>
    <ds:schemaRef ds:uri="http://schemas.microsoft.com/VisualStudio/2011/storyboarding/control"/>
  </ds:schemaRefs>
</ds:datastoreItem>
</file>

<file path=customXml/itemProps10.xml><?xml version="1.0" encoding="utf-8"?>
<ds:datastoreItem xmlns:ds="http://schemas.openxmlformats.org/officeDocument/2006/customXml" ds:itemID="{80911E7A-CD53-4314-AC2B-0BE4F2147F24}">
  <ds:schemaRefs>
    <ds:schemaRef ds:uri="http://schemas.microsoft.com/VisualStudio/2011/storyboarding/control"/>
  </ds:schemaRefs>
</ds:datastoreItem>
</file>

<file path=customXml/itemProps11.xml><?xml version="1.0" encoding="utf-8"?>
<ds:datastoreItem xmlns:ds="http://schemas.openxmlformats.org/officeDocument/2006/customXml" ds:itemID="{FBC99310-B90F-4F2D-BB23-94AA8B378BBE}">
  <ds:schemaRefs>
    <ds:schemaRef ds:uri="http://schemas.microsoft.com/VisualStudio/2011/storyboarding/control"/>
  </ds:schemaRefs>
</ds:datastoreItem>
</file>

<file path=customXml/itemProps2.xml><?xml version="1.0" encoding="utf-8"?>
<ds:datastoreItem xmlns:ds="http://schemas.openxmlformats.org/officeDocument/2006/customXml" ds:itemID="{694EACC5-D661-4A48-B74F-07370F6FF3FE}">
  <ds:schemaRefs>
    <ds:schemaRef ds:uri="http://schemas.microsoft.com/VisualStudio/2011/storyboarding/control"/>
  </ds:schemaRefs>
</ds:datastoreItem>
</file>

<file path=customXml/itemProps3.xml><?xml version="1.0" encoding="utf-8"?>
<ds:datastoreItem xmlns:ds="http://schemas.openxmlformats.org/officeDocument/2006/customXml" ds:itemID="{803946F2-7431-4A0F-8C84-8F1E51F62F0F}">
  <ds:schemaRefs>
    <ds:schemaRef ds:uri="http://schemas.microsoft.com/VisualStudio/2011/storyboarding/control"/>
  </ds:schemaRefs>
</ds:datastoreItem>
</file>

<file path=customXml/itemProps4.xml><?xml version="1.0" encoding="utf-8"?>
<ds:datastoreItem xmlns:ds="http://schemas.openxmlformats.org/officeDocument/2006/customXml" ds:itemID="{91E99CF3-1FDF-4322-A45E-2BD63F947769}">
  <ds:schemaRefs>
    <ds:schemaRef ds:uri="http://schemas.microsoft.com/VisualStudio/2011/storyboarding/control"/>
  </ds:schemaRefs>
</ds:datastoreItem>
</file>

<file path=customXml/itemProps5.xml><?xml version="1.0" encoding="utf-8"?>
<ds:datastoreItem xmlns:ds="http://schemas.openxmlformats.org/officeDocument/2006/customXml" ds:itemID="{AD453D56-291F-4052-B2F0-24FBFE2F15A9}">
  <ds:schemaRefs>
    <ds:schemaRef ds:uri="http://schemas.microsoft.com/VisualStudio/2011/storyboarding/control"/>
  </ds:schemaRefs>
</ds:datastoreItem>
</file>

<file path=customXml/itemProps6.xml><?xml version="1.0" encoding="utf-8"?>
<ds:datastoreItem xmlns:ds="http://schemas.openxmlformats.org/officeDocument/2006/customXml" ds:itemID="{11B26709-25FC-4B46-B088-B864843B5D26}">
  <ds:schemaRefs>
    <ds:schemaRef ds:uri="http://schemas.microsoft.com/VisualStudio/2011/storyboarding/control"/>
  </ds:schemaRefs>
</ds:datastoreItem>
</file>

<file path=customXml/itemProps7.xml><?xml version="1.0" encoding="utf-8"?>
<ds:datastoreItem xmlns:ds="http://schemas.openxmlformats.org/officeDocument/2006/customXml" ds:itemID="{11562652-1CB4-4DC3-B0D8-7AF48D64459F}">
  <ds:schemaRefs>
    <ds:schemaRef ds:uri="http://schemas.microsoft.com/VisualStudio/2011/storyboarding/control"/>
  </ds:schemaRefs>
</ds:datastoreItem>
</file>

<file path=customXml/itemProps8.xml><?xml version="1.0" encoding="utf-8"?>
<ds:datastoreItem xmlns:ds="http://schemas.openxmlformats.org/officeDocument/2006/customXml" ds:itemID="{053EB7A6-86BD-41E0-AA44-BF319F557E7A}">
  <ds:schemaRefs>
    <ds:schemaRef ds:uri="http://schemas.microsoft.com/VisualStudio/2011/storyboarding/control"/>
  </ds:schemaRefs>
</ds:datastoreItem>
</file>

<file path=customXml/itemProps9.xml><?xml version="1.0" encoding="utf-8"?>
<ds:datastoreItem xmlns:ds="http://schemas.openxmlformats.org/officeDocument/2006/customXml" ds:itemID="{A3211820-3F95-4757-ADE0-2995C88B4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184</TotalTime>
  <Words>4971</Words>
  <Application>Microsoft Office PowerPoint</Application>
  <PresentationFormat>On-screen Show (4:3)</PresentationFormat>
  <Paragraphs>1398</Paragraphs>
  <Slides>68</Slides>
  <Notes>3</Notes>
  <HiddenSlides>2</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PowerPoint Presentation</vt:lpstr>
      <vt:lpstr>TCP</vt:lpstr>
      <vt:lpstr>PowerPoint Presentation</vt:lpstr>
      <vt:lpstr>PowerPoint Presentation</vt:lpstr>
      <vt:lpstr>PowerPoint Presentation</vt:lpstr>
      <vt:lpstr>PowerPoint Presentation</vt:lpstr>
      <vt:lpstr>Concepts – High Level</vt:lpstr>
      <vt:lpstr>PowerPoint Presentation</vt:lpstr>
      <vt:lpstr>PowerPoint Presentation</vt:lpstr>
      <vt:lpstr>Information objects - High level</vt:lpstr>
      <vt:lpstr>TEST PROTOCOL</vt:lpstr>
      <vt:lpstr>ALOT of new nomenclature</vt:lpstr>
      <vt:lpstr>Step2_mockup_arto.pptx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step2_new_unfineshed_slides.pptx</vt:lpstr>
      <vt:lpstr>PowerPoint Presentation</vt:lpstr>
      <vt:lpstr>PowerPoint Presentation</vt:lpstr>
      <vt:lpstr>PowerPoint Presentation</vt:lpstr>
      <vt:lpstr>Step2_core.pptx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Lövdinger Per</dc:creator>
  <cp:lastModifiedBy>Lövdinger Per</cp:lastModifiedBy>
  <cp:revision>7</cp:revision>
  <dcterms:created xsi:type="dcterms:W3CDTF">2017-01-10T11:54:44Z</dcterms:created>
  <dcterms:modified xsi:type="dcterms:W3CDTF">2017-01-10T15:02:46Z</dcterms:modified>
</cp:coreProperties>
</file>