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6" r:id="rId4"/>
    <p:sldId id="275" r:id="rId5"/>
    <p:sldId id="277" r:id="rId6"/>
    <p:sldId id="272" r:id="rId7"/>
    <p:sldId id="278" r:id="rId8"/>
    <p:sldId id="273" r:id="rId9"/>
    <p:sldId id="260" r:id="rId10"/>
    <p:sldId id="257" r:id="rId11"/>
    <p:sldId id="274" r:id="rId12"/>
    <p:sldId id="263" r:id="rId13"/>
    <p:sldId id="279" r:id="rId14"/>
    <p:sldId id="265" r:id="rId15"/>
    <p:sldId id="264" r:id="rId16"/>
    <p:sldId id="268" r:id="rId17"/>
    <p:sldId id="267" r:id="rId18"/>
    <p:sldId id="269" r:id="rId19"/>
    <p:sldId id="258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28461-2A8D-4B7C-9557-3C5E3A7C722B}">
          <p14:sldIdLst>
            <p14:sldId id="256"/>
            <p14:sldId id="271"/>
            <p14:sldId id="276"/>
            <p14:sldId id="275"/>
            <p14:sldId id="277"/>
            <p14:sldId id="272"/>
            <p14:sldId id="278"/>
            <p14:sldId id="273"/>
            <p14:sldId id="260"/>
            <p14:sldId id="257"/>
            <p14:sldId id="274"/>
            <p14:sldId id="263"/>
            <p14:sldId id="279"/>
            <p14:sldId id="265"/>
            <p14:sldId id="264"/>
            <p14:sldId id="268"/>
          </p14:sldIdLst>
        </p14:section>
        <p14:section name="Not used" id="{B5BABBBE-6AE7-4BBD-9EF2-09CD816ED081}">
          <p14:sldIdLst>
            <p14:sldId id="267"/>
            <p14:sldId id="269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89BA-3C5F-4F80-A9D7-D27839801F77}" type="datetimeFigureOut">
              <a:rPr lang="sv-SE" smtClean="0"/>
              <a:t>2017-01-19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93ECF-CA0E-4F6E-A753-BF47032EC8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3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CC3516-7DBC-45DF-A3B5-B24CC152B106}" type="slidenum">
              <a:rPr lang="sv-SE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sv-SE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Architecture_And_More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57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636"/>
            <a:ext cx="7758113" cy="666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8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8686800" cy="5791878"/>
          </a:xfrm>
        </p:spPr>
      </p:pic>
    </p:spTree>
    <p:extLst>
      <p:ext uri="{BB962C8B-B14F-4D97-AF65-F5344CB8AC3E}">
        <p14:creationId xmlns:p14="http://schemas.microsoft.com/office/powerpoint/2010/main" val="225565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050"/>
            <a:ext cx="7981950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94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767"/>
            <a:ext cx="8837474" cy="579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1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Rich Web Client – Restful Services </a:t>
            </a:r>
            <a:endParaRPr lang="sv-SE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57" y="1219200"/>
            <a:ext cx="574808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Technologies to be used</a:t>
            </a:r>
            <a:endParaRPr lang="sv-SE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4217"/>
            <a:ext cx="8229600" cy="367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0" y="20782"/>
            <a:ext cx="4040188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As Is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04800" y="2514600"/>
            <a:ext cx="4041775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To Be</a:t>
            </a:r>
            <a:endParaRPr lang="sv-S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441349"/>
            <a:ext cx="8091055" cy="199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77247"/>
            <a:ext cx="8032835" cy="193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72" y="5064883"/>
            <a:ext cx="4001163" cy="171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12672" y="31242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4946072" y="59875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Step 1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600813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Step 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49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Critical Requirement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To define test </a:t>
            </a:r>
            <a:r>
              <a:rPr lang="sv-SE" dirty="0"/>
              <a:t>case - per P</a:t>
            </a:r>
            <a:r>
              <a:rPr lang="sv-SE" dirty="0" smtClean="0"/>
              <a:t>roduct Class</a:t>
            </a:r>
          </a:p>
          <a:p>
            <a:r>
              <a:rPr lang="sv-SE" dirty="0" smtClean="0"/>
              <a:t>Connection between logger device and </a:t>
            </a:r>
            <a:r>
              <a:rPr lang="sv-SE" dirty="0"/>
              <a:t>Test </a:t>
            </a:r>
            <a:r>
              <a:rPr lang="sv-SE" dirty="0" smtClean="0"/>
              <a:t>case</a:t>
            </a:r>
          </a:p>
          <a:p>
            <a:r>
              <a:rPr lang="sv-SE" dirty="0" smtClean="0"/>
              <a:t>New information model for test-specification-&gt;testCase </a:t>
            </a:r>
            <a:endParaRPr lang="sv-SE" dirty="0"/>
          </a:p>
          <a:p>
            <a:r>
              <a:rPr lang="sv-SE" dirty="0" smtClean="0"/>
              <a:t>Improve information exchange towards Protus</a:t>
            </a:r>
          </a:p>
          <a:p>
            <a:r>
              <a:rPr lang="sv-SE" dirty="0" smtClean="0"/>
              <a:t>Minimize manual input from Users</a:t>
            </a:r>
          </a:p>
          <a:p>
            <a:r>
              <a:rPr lang="sv-SE" dirty="0" smtClean="0"/>
              <a:t>Track software versions in ECU’s </a:t>
            </a:r>
            <a:endParaRPr lang="sv-SE" dirty="0"/>
          </a:p>
          <a:p>
            <a:r>
              <a:rPr lang="sv-SE" dirty="0" smtClean="0"/>
              <a:t>User Interface / Process flow</a:t>
            </a:r>
          </a:p>
        </p:txBody>
      </p:sp>
    </p:spTree>
    <p:extLst>
      <p:ext uri="{BB962C8B-B14F-4D97-AF65-F5344CB8AC3E}">
        <p14:creationId xmlns:p14="http://schemas.microsoft.com/office/powerpoint/2010/main" val="17035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78" y="0"/>
            <a:ext cx="8397875" cy="51804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Identifying</a:t>
            </a:r>
            <a:r>
              <a:rPr lang="sv-SE" dirty="0" smtClean="0"/>
              <a:t>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Department, Name, Document name, Security Class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FFD5B-84A1-4FBF-90F9-9BE126A4AE64}" type="slidenum">
              <a:rPr lang="sv-SE" smtClean="0"/>
              <a:pPr/>
              <a:t>19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/>
              <a:t>Date</a:t>
            </a:r>
            <a:endParaRPr lang="sv-S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34" y="560387"/>
            <a:ext cx="5789904" cy="563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52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Project Description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86723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48942"/>
              </p:ext>
            </p:extLst>
          </p:nvPr>
        </p:nvGraphicFramePr>
        <p:xfrm>
          <a:off x="251664" y="609600"/>
          <a:ext cx="8680784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3" imgW="9255443" imgH="6012180" progId="ABCFlow">
                  <p:embed/>
                </p:oleObj>
              </mc:Choice>
              <mc:Fallback>
                <p:oleObj r:id="rId3" imgW="9255443" imgH="6012180" progId="ABCFlo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64" y="609600"/>
                        <a:ext cx="8680784" cy="563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4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Test Manager Solution, V&amp;V Portfolio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08345" y="554668"/>
            <a:ext cx="8301992" cy="3822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l-PL" sz="2400" dirty="0"/>
              <a:t>Project </a:t>
            </a:r>
            <a:r>
              <a:rPr lang="sv-SE" sz="2400" dirty="0" smtClean="0"/>
              <a:t>V</a:t>
            </a:r>
            <a:r>
              <a:rPr lang="pl-PL" sz="2400" dirty="0" smtClean="0"/>
              <a:t>ision </a:t>
            </a:r>
            <a:r>
              <a:rPr lang="en-US" sz="2400" dirty="0"/>
              <a:t>and alignment with </a:t>
            </a:r>
            <a:r>
              <a:rPr lang="pl-PL" sz="2400" dirty="0"/>
              <a:t>Strategic Objectives</a:t>
            </a:r>
            <a:endParaRPr lang="en-US" sz="2400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 bwMode="auto">
          <a:xfrm>
            <a:off x="310276" y="1516063"/>
            <a:ext cx="8581312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0388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860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</a:defRPr>
            </a:lvl3pPr>
            <a:lvl4pPr marL="1109663" indent="-1825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+mn-lt"/>
              </a:defRPr>
            </a:lvl4pPr>
            <a:lvl5pPr marL="13827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  <a:lvl6pPr marL="18399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2971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543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115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/>
              <a:t>Project </a:t>
            </a:r>
            <a:r>
              <a:rPr lang="en-GB" sz="1400" b="1" dirty="0" smtClean="0"/>
              <a:t>vision</a:t>
            </a:r>
          </a:p>
          <a:p>
            <a:pPr algn="l"/>
            <a:r>
              <a:rPr lang="en-US" sz="1400" dirty="0" smtClean="0"/>
              <a:t>Vision is to develop and implement a scalable</a:t>
            </a:r>
            <a:r>
              <a:rPr lang="en-US" sz="1400" dirty="0"/>
              <a:t>, stable and high-performing solution easily adaptable for future business demands supporting </a:t>
            </a:r>
            <a:r>
              <a:rPr lang="en-US" sz="1400" dirty="0" smtClean="0"/>
              <a:t>complete vehicle testing activities in an effective way.</a:t>
            </a:r>
            <a:endParaRPr lang="en-GB" sz="14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 smtClean="0"/>
              <a:t>Project </a:t>
            </a:r>
            <a:r>
              <a:rPr lang="en-GB" sz="1400" b="1" dirty="0"/>
              <a:t>alignment with Volvo Group core values (</a:t>
            </a:r>
            <a:r>
              <a:rPr lang="en-US" sz="1400" b="1" dirty="0"/>
              <a:t>Quality, Safety, </a:t>
            </a:r>
            <a:r>
              <a:rPr lang="en-US" sz="1400" b="1" dirty="0" smtClean="0"/>
              <a:t>Environmental</a:t>
            </a:r>
            <a:r>
              <a:rPr lang="pl-PL" sz="1400" b="1" dirty="0" smtClean="0"/>
              <a:t> </a:t>
            </a:r>
            <a:r>
              <a:rPr lang="en-US" sz="1400" b="1" dirty="0" smtClean="0"/>
              <a:t>Care</a:t>
            </a:r>
            <a:r>
              <a:rPr lang="en-US" sz="1400" b="1" dirty="0"/>
              <a:t>), and Volvo Group policies and directives </a:t>
            </a:r>
            <a:endParaRPr lang="en-US" sz="1400" b="1" dirty="0" smtClean="0"/>
          </a:p>
          <a:p>
            <a:pPr algn="l"/>
            <a:r>
              <a:rPr lang="sv-SE" sz="1400" b="1" dirty="0" smtClean="0"/>
              <a:t>Quality:</a:t>
            </a:r>
            <a:r>
              <a:rPr lang="sv-SE" sz="1400" dirty="0" smtClean="0"/>
              <a:t> We </a:t>
            </a:r>
            <a:r>
              <a:rPr lang="sv-SE" sz="1400" dirty="0"/>
              <a:t>will secure quality in the </a:t>
            </a:r>
            <a:r>
              <a:rPr lang="sv-SE" sz="1400" dirty="0" smtClean="0"/>
              <a:t>delivery through use appointed solution components, work methods and the project will follow Volvo Group target architecture. Policies and directives will be followed.</a:t>
            </a:r>
          </a:p>
          <a:p>
            <a:pPr algn="l"/>
            <a:r>
              <a:rPr lang="sv-SE" sz="1400" b="1" dirty="0" smtClean="0"/>
              <a:t>Environment:</a:t>
            </a:r>
            <a:r>
              <a:rPr lang="sv-SE" sz="1400" dirty="0" smtClean="0"/>
              <a:t> The new system will improve work environment for roles involved in the process.</a:t>
            </a:r>
            <a:endParaRPr lang="en-US" sz="1400" dirty="0" smtClean="0"/>
          </a:p>
          <a:p>
            <a:pPr algn="l"/>
            <a:r>
              <a:rPr lang="sv-SE" sz="1400" b="1" dirty="0" smtClean="0"/>
              <a:t>Safety: </a:t>
            </a:r>
            <a:r>
              <a:rPr lang="sv-SE" sz="1400" dirty="0" smtClean="0"/>
              <a:t>Better solution support will improve test work which in the end will lead to more secure products</a:t>
            </a:r>
            <a:endParaRPr lang="en-US" sz="14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 smtClean="0"/>
              <a:t>Project </a:t>
            </a:r>
            <a:r>
              <a:rPr lang="en-GB" sz="1400" b="1" dirty="0"/>
              <a:t>alignment with Business strategic objectives and Corporate Process &amp; IT strategy (including integration strategy and IT policies and directives) and roadmaps</a:t>
            </a:r>
          </a:p>
          <a:p>
            <a:pPr algn="l"/>
            <a:r>
              <a:rPr lang="en-GB" sz="1400" dirty="0" smtClean="0"/>
              <a:t>This project will be a start of the realisation of the road map to develop future system solution/s for supporting Validation and Verification of complete vehicles. From an IT perspective we will follow  ten architectural principals, Volvo group target architecture and VIAP(Volvo Group Infrastructure Architecture Policy). </a:t>
            </a:r>
            <a:endParaRPr lang="en-GB" sz="1400" dirty="0"/>
          </a:p>
          <a:p>
            <a:pPr algn="l" eaLnBrk="1" hangingPunct="1"/>
            <a:endParaRPr lang="en-US" dirty="0"/>
          </a:p>
          <a:p>
            <a:pPr algn="l" eaLnBrk="1" hangingPunct="1"/>
            <a:endParaRPr lang="en-US" dirty="0" smtClean="0"/>
          </a:p>
          <a:p>
            <a:pPr algn="l" eaLnBrk="1" hangingPunct="1"/>
            <a:endParaRPr lang="en-US" kern="0" dirty="0" smtClean="0"/>
          </a:p>
          <a:p>
            <a:pPr algn="l" eaLnBrk="1" hangingPunct="1"/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322368" y="5805550"/>
            <a:ext cx="3483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sv-SE" sz="1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 breakdown</a:t>
            </a:r>
            <a:r>
              <a:rPr lang="pl-PL" sz="1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GB" sz="1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Strategic Objectives (SO)</a:t>
            </a:r>
            <a:r>
              <a:rPr lang="sv-SE" sz="1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sv-SE" sz="1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D074B0F-AC68-4FB0-86B8-2866CB38EE1C}" type="datetime1">
              <a:rPr lang="en-GB" smtClean="0">
                <a:solidFill>
                  <a:srgbClr val="000000"/>
                </a:solidFill>
              </a:rPr>
              <a:t>19/01/2017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entagon 55"/>
          <p:cNvSpPr/>
          <p:nvPr/>
        </p:nvSpPr>
        <p:spPr bwMode="auto">
          <a:xfrm>
            <a:off x="250473" y="2268171"/>
            <a:ext cx="2323728" cy="465916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sv-SE" sz="1200" dirty="0" smtClean="0"/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/>
              <a:t>Disable PVT manager</a:t>
            </a:r>
          </a:p>
          <a:p>
            <a:pPr algn="ctr">
              <a:spcBef>
                <a:spcPct val="0"/>
              </a:spcBef>
              <a:defRPr/>
            </a:pPr>
            <a:endParaRPr lang="en-US" sz="1200" dirty="0"/>
          </a:p>
        </p:txBody>
      </p:sp>
      <p:sp>
        <p:nvSpPr>
          <p:cNvPr id="61" name="Pentagon 60"/>
          <p:cNvSpPr/>
          <p:nvPr/>
        </p:nvSpPr>
        <p:spPr bwMode="auto">
          <a:xfrm>
            <a:off x="250473" y="1691558"/>
            <a:ext cx="1800200" cy="420688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  Prepare test - 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Pentagon 61"/>
          <p:cNvSpPr/>
          <p:nvPr/>
        </p:nvSpPr>
        <p:spPr bwMode="auto">
          <a:xfrm>
            <a:off x="2841761" y="1679684"/>
            <a:ext cx="1647111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Perform test - core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16" y="210213"/>
            <a:ext cx="8003232" cy="346050"/>
          </a:xfrm>
        </p:spPr>
        <p:txBody>
          <a:bodyPr>
            <a:noAutofit/>
          </a:bodyPr>
          <a:lstStyle/>
          <a:p>
            <a:r>
              <a:rPr lang="sv-SE" sz="3200" dirty="0" smtClean="0"/>
              <a:t>Suggested Roadmap</a:t>
            </a:r>
            <a:endParaRPr lang="en-US" sz="3200" dirty="0"/>
          </a:p>
        </p:txBody>
      </p:sp>
      <p:sp>
        <p:nvSpPr>
          <p:cNvPr id="22" name="Pentagon 21"/>
          <p:cNvSpPr/>
          <p:nvPr/>
        </p:nvSpPr>
        <p:spPr bwMode="auto">
          <a:xfrm>
            <a:off x="4784401" y="1629099"/>
            <a:ext cx="1739122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sv-SE" sz="1200" dirty="0" smtClean="0"/>
              <a:t>Replace\update RDM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89217" y="1192469"/>
            <a:ext cx="192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1</a:t>
            </a:r>
            <a:endParaRPr lang="en-US" sz="1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06043" y="949370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06043" y="1192469"/>
            <a:ext cx="1782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2</a:t>
            </a:r>
            <a:endParaRPr lang="en-US" sz="16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619129" y="1061253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92291" y="1192469"/>
            <a:ext cx="112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3</a:t>
            </a:r>
            <a:endParaRPr lang="en-US" sz="1600" b="1" dirty="0"/>
          </a:p>
        </p:txBody>
      </p:sp>
      <p:sp>
        <p:nvSpPr>
          <p:cNvPr id="36" name="Pentagon 35"/>
          <p:cNvSpPr/>
          <p:nvPr/>
        </p:nvSpPr>
        <p:spPr bwMode="auto">
          <a:xfrm>
            <a:off x="4753567" y="2268171"/>
            <a:ext cx="2024129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Replace Efacts functionality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473" y="2837768"/>
            <a:ext cx="245557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Establish new TM with it’s own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Extend test specification with procedure and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Improve filtering test cases towards test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Secure information exchange between New TM and Efacts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841762" y="2837768"/>
            <a:ext cx="1647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Establish basic system functionality for tester through </a:t>
            </a:r>
            <a:r>
              <a:rPr lang="sv-SE" sz="1400" dirty="0" smtClean="0"/>
              <a:t>tablet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84401" y="2897287"/>
            <a:ext cx="2160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Replace </a:t>
            </a:r>
            <a:r>
              <a:rPr lang="sv-SE" sz="1400" dirty="0"/>
              <a:t>RDM </a:t>
            </a:r>
            <a:r>
              <a:rPr lang="sv-SE" sz="1400" dirty="0" smtClean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Replace Efacts</a:t>
            </a:r>
          </a:p>
          <a:p>
            <a:endParaRPr lang="sv-SE" sz="1400" dirty="0"/>
          </a:p>
          <a:p>
            <a:endParaRPr lang="sv-SE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B67FFC-88A1-426F-B8DC-12F1D739EF6A}" type="datetime1">
              <a:rPr lang="en-GB" smtClean="0">
                <a:solidFill>
                  <a:srgbClr val="000000"/>
                </a:solidFill>
              </a:rPr>
              <a:t>19/01/2017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Test Manager Solution, V&amp;V Portfolio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826575" y="1192469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 bwMode="auto">
          <a:xfrm>
            <a:off x="6936931" y="1657043"/>
            <a:ext cx="1753914" cy="420688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 Prepare test - Extended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Pentagon 20"/>
          <p:cNvSpPr/>
          <p:nvPr/>
        </p:nvSpPr>
        <p:spPr bwMode="auto">
          <a:xfrm>
            <a:off x="6936931" y="2290785"/>
            <a:ext cx="2198671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 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Perform test - Extended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6742" y="2897287"/>
            <a:ext cx="20790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Extend </a:t>
            </a:r>
            <a:r>
              <a:rPr lang="sv-SE" sz="1400" dirty="0"/>
              <a:t>prepare test </a:t>
            </a:r>
            <a:r>
              <a:rPr lang="sv-SE" sz="1400" dirty="0" smtClean="0"/>
              <a:t>functionality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Extend perform </a:t>
            </a:r>
            <a:r>
              <a:rPr lang="sv-SE" sz="1400" dirty="0" smtClean="0"/>
              <a:t>test functionality</a:t>
            </a:r>
            <a:endParaRPr lang="en-US" sz="1400" dirty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74001" y="1192469"/>
            <a:ext cx="1762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4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81504" y="780093"/>
            <a:ext cx="174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/>
              <a:t>* May 2018</a:t>
            </a:r>
            <a:endParaRPr lang="en-US" sz="1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77641" y="5510151"/>
            <a:ext cx="36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* =P2952 (FH and FM update)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665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Test Manager Solution, V&amp;V Portfolio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23645" y="554668"/>
            <a:ext cx="8363762" cy="764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sv-SE" sz="2400" dirty="0" smtClean="0"/>
              <a:t>Total Project </a:t>
            </a:r>
            <a:r>
              <a:rPr lang="sv-SE" sz="2400" dirty="0"/>
              <a:t>T</a:t>
            </a:r>
            <a:r>
              <a:rPr lang="sv-SE" sz="2400" dirty="0" smtClean="0"/>
              <a:t>ime Plan </a:t>
            </a:r>
            <a:endParaRPr lang="sv-SE" sz="2400" dirty="0">
              <a:solidFill>
                <a:srgbClr val="FF0000"/>
              </a:solidFill>
            </a:endParaRPr>
          </a:p>
        </p:txBody>
      </p:sp>
      <p:sp>
        <p:nvSpPr>
          <p:cNvPr id="181" name="Rectangle 104"/>
          <p:cNvSpPr>
            <a:spLocks noChangeArrowheads="1"/>
          </p:cNvSpPr>
          <p:nvPr/>
        </p:nvSpPr>
        <p:spPr bwMode="auto">
          <a:xfrm>
            <a:off x="576590" y="1864010"/>
            <a:ext cx="7932738" cy="127000"/>
          </a:xfrm>
          <a:prstGeom prst="rect">
            <a:avLst/>
          </a:prstGeom>
          <a:solidFill>
            <a:srgbClr val="E6DCCC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sv-SE" sz="2400" b="0"/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641962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Month + year</a:t>
            </a:r>
            <a:endParaRPr lang="en-GB" sz="1000" b="0" dirty="0"/>
          </a:p>
        </p:txBody>
      </p:sp>
      <p:sp>
        <p:nvSpPr>
          <p:cNvPr id="183" name="Line 112"/>
          <p:cNvSpPr>
            <a:spLocks noChangeShapeType="1"/>
          </p:cNvSpPr>
          <p:nvPr/>
        </p:nvSpPr>
        <p:spPr bwMode="auto">
          <a:xfrm>
            <a:off x="7370639" y="1281396"/>
            <a:ext cx="0" cy="530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" name="Rectangle 119"/>
          <p:cNvSpPr>
            <a:spLocks noChangeArrowheads="1"/>
          </p:cNvSpPr>
          <p:nvPr/>
        </p:nvSpPr>
        <p:spPr bwMode="auto">
          <a:xfrm>
            <a:off x="1796828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5" name="Rectangle 120"/>
          <p:cNvSpPr>
            <a:spLocks noChangeArrowheads="1"/>
          </p:cNvSpPr>
          <p:nvPr/>
        </p:nvSpPr>
        <p:spPr bwMode="auto">
          <a:xfrm>
            <a:off x="4055760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6" name="Rectangle 121"/>
          <p:cNvSpPr>
            <a:spLocks noChangeArrowheads="1"/>
          </p:cNvSpPr>
          <p:nvPr/>
        </p:nvSpPr>
        <p:spPr bwMode="auto">
          <a:xfrm>
            <a:off x="2940323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Month + year</a:t>
            </a:r>
            <a:endParaRPr lang="en-GB" sz="1000" b="0" dirty="0"/>
          </a:p>
        </p:txBody>
      </p:sp>
      <p:sp>
        <p:nvSpPr>
          <p:cNvPr id="187" name="Rectangle 122"/>
          <p:cNvSpPr>
            <a:spLocks noChangeArrowheads="1"/>
          </p:cNvSpPr>
          <p:nvPr/>
        </p:nvSpPr>
        <p:spPr bwMode="auto">
          <a:xfrm>
            <a:off x="5169986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8" name="Rectangle 123"/>
          <p:cNvSpPr>
            <a:spLocks noChangeArrowheads="1"/>
          </p:cNvSpPr>
          <p:nvPr/>
        </p:nvSpPr>
        <p:spPr bwMode="auto">
          <a:xfrm>
            <a:off x="6335012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9" name="Rectangle 124"/>
          <p:cNvSpPr>
            <a:spLocks noChangeArrowheads="1"/>
          </p:cNvSpPr>
          <p:nvPr/>
        </p:nvSpPr>
        <p:spPr bwMode="auto">
          <a:xfrm>
            <a:off x="7449235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grpSp>
        <p:nvGrpSpPr>
          <p:cNvPr id="190" name="Grupp 189"/>
          <p:cNvGrpSpPr/>
          <p:nvPr/>
        </p:nvGrpSpPr>
        <p:grpSpPr>
          <a:xfrm>
            <a:off x="594052" y="1284288"/>
            <a:ext cx="7907338" cy="703264"/>
            <a:chOff x="594052" y="1268587"/>
            <a:chExt cx="7907338" cy="563671"/>
          </a:xfrm>
        </p:grpSpPr>
        <p:sp>
          <p:nvSpPr>
            <p:cNvPr id="191" name="Line 99"/>
            <p:cNvSpPr>
              <a:spLocks noChangeShapeType="1"/>
            </p:cNvSpPr>
            <p:nvPr/>
          </p:nvSpPr>
          <p:spPr bwMode="auto">
            <a:xfrm>
              <a:off x="2824265" y="1268588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Line 100"/>
            <p:cNvSpPr>
              <a:spLocks noChangeShapeType="1"/>
            </p:cNvSpPr>
            <p:nvPr/>
          </p:nvSpPr>
          <p:spPr bwMode="auto">
            <a:xfrm>
              <a:off x="1705302" y="1268587"/>
              <a:ext cx="0" cy="549381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101"/>
            <p:cNvSpPr>
              <a:spLocks noChangeShapeType="1"/>
            </p:cNvSpPr>
            <p:nvPr/>
          </p:nvSpPr>
          <p:spPr bwMode="auto">
            <a:xfrm>
              <a:off x="3412547" y="1506820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Line 102"/>
            <p:cNvSpPr>
              <a:spLocks noChangeShapeType="1"/>
            </p:cNvSpPr>
            <p:nvPr/>
          </p:nvSpPr>
          <p:spPr bwMode="auto">
            <a:xfrm>
              <a:off x="2294038" y="1509996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Line 105"/>
            <p:cNvSpPr>
              <a:spLocks noChangeShapeType="1"/>
            </p:cNvSpPr>
            <p:nvPr/>
          </p:nvSpPr>
          <p:spPr bwMode="auto">
            <a:xfrm>
              <a:off x="4549082" y="1509996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Line 107"/>
            <p:cNvSpPr>
              <a:spLocks noChangeShapeType="1"/>
            </p:cNvSpPr>
            <p:nvPr/>
          </p:nvSpPr>
          <p:spPr bwMode="auto">
            <a:xfrm>
              <a:off x="5669973" y="1506819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Line 108"/>
            <p:cNvSpPr>
              <a:spLocks noChangeShapeType="1"/>
            </p:cNvSpPr>
            <p:nvPr/>
          </p:nvSpPr>
          <p:spPr bwMode="auto">
            <a:xfrm>
              <a:off x="5112763" y="1268587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Line 109"/>
            <p:cNvSpPr>
              <a:spLocks noChangeShapeType="1"/>
            </p:cNvSpPr>
            <p:nvPr/>
          </p:nvSpPr>
          <p:spPr bwMode="auto">
            <a:xfrm>
              <a:off x="6235123" y="1268587"/>
              <a:ext cx="0" cy="543031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Line 110"/>
            <p:cNvSpPr>
              <a:spLocks noChangeShapeType="1"/>
            </p:cNvSpPr>
            <p:nvPr/>
          </p:nvSpPr>
          <p:spPr bwMode="auto">
            <a:xfrm>
              <a:off x="6832474" y="1508409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Line 111"/>
            <p:cNvSpPr>
              <a:spLocks noChangeShapeType="1"/>
            </p:cNvSpPr>
            <p:nvPr/>
          </p:nvSpPr>
          <p:spPr bwMode="auto">
            <a:xfrm>
              <a:off x="3953434" y="1268588"/>
              <a:ext cx="0" cy="56367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Line 117"/>
            <p:cNvSpPr>
              <a:spLocks noChangeShapeType="1"/>
            </p:cNvSpPr>
            <p:nvPr/>
          </p:nvSpPr>
          <p:spPr bwMode="auto">
            <a:xfrm>
              <a:off x="7952342" y="1506818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Line 118"/>
            <p:cNvSpPr>
              <a:spLocks noChangeShapeType="1"/>
            </p:cNvSpPr>
            <p:nvPr/>
          </p:nvSpPr>
          <p:spPr bwMode="auto">
            <a:xfrm>
              <a:off x="8501390" y="1268587"/>
              <a:ext cx="0" cy="546206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Line 153"/>
            <p:cNvSpPr>
              <a:spLocks noChangeShapeType="1"/>
            </p:cNvSpPr>
            <p:nvPr/>
          </p:nvSpPr>
          <p:spPr bwMode="auto">
            <a:xfrm>
              <a:off x="1144915" y="1506821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Line 152"/>
            <p:cNvSpPr>
              <a:spLocks noChangeShapeType="1"/>
            </p:cNvSpPr>
            <p:nvPr/>
          </p:nvSpPr>
          <p:spPr bwMode="auto">
            <a:xfrm>
              <a:off x="594052" y="1268589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/>
            </a:p>
          </p:txBody>
        </p:sp>
      </p:grpSp>
      <p:sp>
        <p:nvSpPr>
          <p:cNvPr id="205" name="Rectangle 139"/>
          <p:cNvSpPr>
            <a:spLocks noChangeArrowheads="1"/>
          </p:cNvSpPr>
          <p:nvPr/>
        </p:nvSpPr>
        <p:spPr bwMode="auto">
          <a:xfrm>
            <a:off x="14717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2016-12-13</a:t>
            </a:r>
            <a:endParaRPr lang="en-GB" sz="900" b="0" dirty="0"/>
          </a:p>
        </p:txBody>
      </p:sp>
      <p:sp>
        <p:nvSpPr>
          <p:cNvPr id="206" name="Rectangle 139"/>
          <p:cNvSpPr>
            <a:spLocks noChangeArrowheads="1"/>
          </p:cNvSpPr>
          <p:nvPr/>
        </p:nvSpPr>
        <p:spPr bwMode="auto">
          <a:xfrm>
            <a:off x="240709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2017-03-03</a:t>
            </a:r>
            <a:endParaRPr lang="en-GB" sz="900" b="0" dirty="0"/>
          </a:p>
        </p:txBody>
      </p:sp>
      <p:sp>
        <p:nvSpPr>
          <p:cNvPr id="207" name="Rectangle 139"/>
          <p:cNvSpPr>
            <a:spLocks noChangeArrowheads="1"/>
          </p:cNvSpPr>
          <p:nvPr/>
        </p:nvSpPr>
        <p:spPr bwMode="auto">
          <a:xfrm>
            <a:off x="3537051" y="2348520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2017-04-15</a:t>
            </a:r>
            <a:endParaRPr lang="en-GB" sz="900" b="0" dirty="0"/>
          </a:p>
        </p:txBody>
      </p:sp>
      <p:sp>
        <p:nvSpPr>
          <p:cNvPr id="208" name="Rectangle 139"/>
          <p:cNvSpPr>
            <a:spLocks noChangeArrowheads="1"/>
          </p:cNvSpPr>
          <p:nvPr/>
        </p:nvSpPr>
        <p:spPr bwMode="auto">
          <a:xfrm>
            <a:off x="4667011" y="2358045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2017-06-10</a:t>
            </a:r>
            <a:endParaRPr lang="en-GB" sz="900" b="0" dirty="0"/>
          </a:p>
        </p:txBody>
      </p:sp>
      <p:sp>
        <p:nvSpPr>
          <p:cNvPr id="209" name="Rectangle 139"/>
          <p:cNvSpPr>
            <a:spLocks noChangeArrowheads="1"/>
          </p:cNvSpPr>
          <p:nvPr/>
        </p:nvSpPr>
        <p:spPr bwMode="auto">
          <a:xfrm>
            <a:off x="579697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2017-12-15</a:t>
            </a:r>
            <a:endParaRPr lang="en-GB" sz="900" b="0" dirty="0"/>
          </a:p>
        </p:txBody>
      </p:sp>
      <p:sp>
        <p:nvSpPr>
          <p:cNvPr id="210" name="Rectangle 139"/>
          <p:cNvSpPr>
            <a:spLocks noChangeArrowheads="1"/>
          </p:cNvSpPr>
          <p:nvPr/>
        </p:nvSpPr>
        <p:spPr bwMode="auto">
          <a:xfrm>
            <a:off x="6926931" y="2348519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2018-01-31</a:t>
            </a:r>
            <a:endParaRPr lang="en-GB" sz="900" b="0" dirty="0"/>
          </a:p>
        </p:txBody>
      </p:sp>
      <p:grpSp>
        <p:nvGrpSpPr>
          <p:cNvPr id="211" name="Grupp 210"/>
          <p:cNvGrpSpPr/>
          <p:nvPr/>
        </p:nvGrpSpPr>
        <p:grpSpPr>
          <a:xfrm>
            <a:off x="587702" y="2581558"/>
            <a:ext cx="7921625" cy="3304891"/>
            <a:chOff x="587702" y="2581559"/>
            <a:chExt cx="7921625" cy="3089274"/>
          </a:xfrm>
        </p:grpSpPr>
        <p:sp>
          <p:nvSpPr>
            <p:cNvPr id="212" name="Line 138"/>
            <p:cNvSpPr>
              <a:spLocks noChangeShapeType="1"/>
            </p:cNvSpPr>
            <p:nvPr/>
          </p:nvSpPr>
          <p:spPr bwMode="auto">
            <a:xfrm>
              <a:off x="587702" y="2597434"/>
              <a:ext cx="4763" cy="3065462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Line 135"/>
            <p:cNvSpPr>
              <a:spLocks noChangeShapeType="1"/>
            </p:cNvSpPr>
            <p:nvPr/>
          </p:nvSpPr>
          <p:spPr bwMode="auto">
            <a:xfrm flipH="1">
              <a:off x="1705302" y="2599021"/>
              <a:ext cx="7938" cy="3065463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Line 132"/>
            <p:cNvSpPr>
              <a:spLocks noChangeShapeType="1"/>
            </p:cNvSpPr>
            <p:nvPr/>
          </p:nvSpPr>
          <p:spPr bwMode="auto">
            <a:xfrm flipH="1">
              <a:off x="2844448" y="2602196"/>
              <a:ext cx="6350" cy="3065463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Line 129"/>
            <p:cNvSpPr>
              <a:spLocks noChangeShapeType="1"/>
            </p:cNvSpPr>
            <p:nvPr/>
          </p:nvSpPr>
          <p:spPr bwMode="auto">
            <a:xfrm flipH="1">
              <a:off x="3965450" y="2593464"/>
              <a:ext cx="6350" cy="3076575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Line 115"/>
            <p:cNvSpPr>
              <a:spLocks noChangeShapeType="1"/>
            </p:cNvSpPr>
            <p:nvPr/>
          </p:nvSpPr>
          <p:spPr bwMode="auto">
            <a:xfrm>
              <a:off x="5103009" y="2602196"/>
              <a:ext cx="0" cy="3068637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Line 141"/>
            <p:cNvSpPr>
              <a:spLocks noChangeShapeType="1"/>
            </p:cNvSpPr>
            <p:nvPr/>
          </p:nvSpPr>
          <p:spPr bwMode="auto">
            <a:xfrm>
              <a:off x="6239885" y="2606959"/>
              <a:ext cx="0" cy="3032125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Line 145"/>
            <p:cNvSpPr>
              <a:spLocks noChangeShapeType="1"/>
            </p:cNvSpPr>
            <p:nvPr/>
          </p:nvSpPr>
          <p:spPr bwMode="auto">
            <a:xfrm>
              <a:off x="7370639" y="2581559"/>
              <a:ext cx="0" cy="3068638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Line 148"/>
            <p:cNvSpPr>
              <a:spLocks noChangeShapeType="1"/>
            </p:cNvSpPr>
            <p:nvPr/>
          </p:nvSpPr>
          <p:spPr bwMode="auto">
            <a:xfrm>
              <a:off x="8509327" y="2581559"/>
              <a:ext cx="0" cy="3068638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0" name="Rectangle 139"/>
          <p:cNvSpPr>
            <a:spLocks noChangeArrowheads="1"/>
          </p:cNvSpPr>
          <p:nvPr/>
        </p:nvSpPr>
        <p:spPr bwMode="auto">
          <a:xfrm>
            <a:off x="8056890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2018-02-15</a:t>
            </a:r>
            <a:endParaRPr lang="en-GB" sz="900" b="0" dirty="0"/>
          </a:p>
        </p:txBody>
      </p:sp>
      <p:pic>
        <p:nvPicPr>
          <p:cNvPr id="2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35" y="1913674"/>
            <a:ext cx="382468" cy="5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00" y="1923732"/>
            <a:ext cx="374777" cy="49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" name="Rectangle 139"/>
          <p:cNvSpPr>
            <a:spLocks noChangeArrowheads="1"/>
          </p:cNvSpPr>
          <p:nvPr/>
        </p:nvSpPr>
        <p:spPr bwMode="auto">
          <a:xfrm>
            <a:off x="1248513" y="2349000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endParaRPr lang="en-GB" sz="900" b="0" dirty="0"/>
          </a:p>
        </p:txBody>
      </p:sp>
      <p:pic>
        <p:nvPicPr>
          <p:cNvPr id="2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89" y="1921491"/>
            <a:ext cx="382660" cy="5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75" y="1921897"/>
            <a:ext cx="376179" cy="49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942" y="1930130"/>
            <a:ext cx="369883" cy="48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622" y="1918725"/>
            <a:ext cx="378605" cy="49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21" y="1936533"/>
            <a:ext cx="364987" cy="47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" name="Rectangle 150"/>
          <p:cNvSpPr>
            <a:spLocks noChangeArrowheads="1"/>
          </p:cNvSpPr>
          <p:nvPr/>
        </p:nvSpPr>
        <p:spPr bwMode="auto">
          <a:xfrm>
            <a:off x="5114926" y="4298256"/>
            <a:ext cx="1114054" cy="37778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Solution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development</a:t>
            </a:r>
          </a:p>
        </p:txBody>
      </p:sp>
      <p:sp>
        <p:nvSpPr>
          <p:cNvPr id="231" name="Rectangle 154"/>
          <p:cNvSpPr>
            <a:spLocks noChangeArrowheads="1"/>
          </p:cNvSpPr>
          <p:nvPr/>
        </p:nvSpPr>
        <p:spPr bwMode="auto">
          <a:xfrm>
            <a:off x="598814" y="2762305"/>
            <a:ext cx="2245634" cy="2921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Concept study</a:t>
            </a:r>
            <a:endParaRPr lang="en-GB" sz="1000" b="0" dirty="0"/>
          </a:p>
        </p:txBody>
      </p:sp>
      <p:sp>
        <p:nvSpPr>
          <p:cNvPr id="232" name="Rectangle 155"/>
          <p:cNvSpPr>
            <a:spLocks noChangeArrowheads="1"/>
          </p:cNvSpPr>
          <p:nvPr/>
        </p:nvSpPr>
        <p:spPr bwMode="auto">
          <a:xfrm>
            <a:off x="3971019" y="3608449"/>
            <a:ext cx="1149575" cy="59077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Detailed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requirement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development</a:t>
            </a:r>
          </a:p>
        </p:txBody>
      </p:sp>
      <p:sp>
        <p:nvSpPr>
          <p:cNvPr id="233" name="Rectangle 156"/>
          <p:cNvSpPr>
            <a:spLocks noChangeArrowheads="1"/>
          </p:cNvSpPr>
          <p:nvPr/>
        </p:nvSpPr>
        <p:spPr bwMode="auto">
          <a:xfrm>
            <a:off x="2850797" y="3140129"/>
            <a:ext cx="1114653" cy="3921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Concept</a:t>
            </a:r>
          </a:p>
          <a:p>
            <a:pPr algn="ctr">
              <a:spcBef>
                <a:spcPct val="0"/>
              </a:spcBef>
            </a:pPr>
            <a:r>
              <a:rPr lang="en-GB" sz="1000" b="0" dirty="0" smtClean="0"/>
              <a:t>development</a:t>
            </a:r>
            <a:endParaRPr lang="en-GB" sz="1000" b="0" dirty="0"/>
          </a:p>
        </p:txBody>
      </p:sp>
      <p:sp>
        <p:nvSpPr>
          <p:cNvPr id="234" name="Rectangle 116"/>
          <p:cNvSpPr>
            <a:spLocks noChangeArrowheads="1"/>
          </p:cNvSpPr>
          <p:nvPr/>
        </p:nvSpPr>
        <p:spPr bwMode="auto">
          <a:xfrm>
            <a:off x="7358390" y="5572164"/>
            <a:ext cx="1397000" cy="2921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Implementation</a:t>
            </a:r>
            <a:endParaRPr lang="en-GB" sz="1000" b="0" dirty="0"/>
          </a:p>
        </p:txBody>
      </p:sp>
      <p:sp>
        <p:nvSpPr>
          <p:cNvPr id="235" name="Rectangle 149"/>
          <p:cNvSpPr>
            <a:spLocks noChangeArrowheads="1"/>
          </p:cNvSpPr>
          <p:nvPr/>
        </p:nvSpPr>
        <p:spPr bwMode="auto">
          <a:xfrm>
            <a:off x="6244443" y="4799135"/>
            <a:ext cx="1129166" cy="65063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Final verification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&amp;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industrialization </a:t>
            </a: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9" y="1630363"/>
            <a:ext cx="590561" cy="77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C8C395A-5275-4C22-BE7B-9129E59A32B3}" type="datetime1">
              <a:rPr lang="en-GB" smtClean="0">
                <a:solidFill>
                  <a:srgbClr val="000000"/>
                </a:solidFill>
              </a:rPr>
              <a:t>19/01/2017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As Is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96325" cy="599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7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Analysis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613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471</Words>
  <Application>Microsoft Office PowerPoint</Application>
  <PresentationFormat>On-screen Show (4:3)</PresentationFormat>
  <Paragraphs>100</Paragraphs>
  <Slides>20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ABCFlow</vt:lpstr>
      <vt:lpstr>Architecture_And_More</vt:lpstr>
      <vt:lpstr>Project Description</vt:lpstr>
      <vt:lpstr>PowerPoint Presentation</vt:lpstr>
      <vt:lpstr>Suggested Roadmap</vt:lpstr>
      <vt:lpstr>PowerPoint Presentation</vt:lpstr>
      <vt:lpstr>As Is</vt:lpstr>
      <vt:lpstr>PowerPoint Presentation</vt:lpstr>
      <vt:lpstr>Analysis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Rich Web Client – Restful Services </vt:lpstr>
      <vt:lpstr>Technologies to be used</vt:lpstr>
      <vt:lpstr>PowerPoint Presentation</vt:lpstr>
      <vt:lpstr>Critical Requirement</vt:lpstr>
      <vt:lpstr>Identifying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33</cp:revision>
  <dcterms:created xsi:type="dcterms:W3CDTF">2006-08-16T00:00:00Z</dcterms:created>
  <dcterms:modified xsi:type="dcterms:W3CDTF">2017-01-19T08:44:56Z</dcterms:modified>
</cp:coreProperties>
</file>