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72" r:id="rId3"/>
    <p:sldId id="257" r:id="rId4"/>
    <p:sldId id="258" r:id="rId5"/>
    <p:sldId id="268" r:id="rId6"/>
    <p:sldId id="269" r:id="rId7"/>
    <p:sldId id="259" r:id="rId8"/>
    <p:sldId id="260" r:id="rId9"/>
    <p:sldId id="270" r:id="rId10"/>
    <p:sldId id="271" r:id="rId11"/>
    <p:sldId id="261" r:id="rId12"/>
    <p:sldId id="262" r:id="rId13"/>
    <p:sldId id="263" r:id="rId14"/>
    <p:sldId id="264" r:id="rId15"/>
    <p:sldId id="265" r:id="rId16"/>
    <p:sldId id="267"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815" autoAdjust="0"/>
    <p:restoredTop sz="72663" autoAdjust="0"/>
  </p:normalViewPr>
  <p:slideViewPr>
    <p:cSldViewPr>
      <p:cViewPr varScale="1">
        <p:scale>
          <a:sx n="81" d="100"/>
          <a:sy n="81" d="100"/>
        </p:scale>
        <p:origin x="-1764" y="-90"/>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15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F1391-F01D-42C3-B9CE-4657CFED2F0F}" type="datetimeFigureOut">
              <a:rPr lang="en-US" smtClean="0"/>
              <a:t>8/19/2015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EBEF24-4E6C-48EC-912B-69160F7D796F}" type="slidenum">
              <a:rPr lang="en-US" smtClean="0"/>
              <a:t>‹#›</a:t>
            </a:fld>
            <a:endParaRPr lang="en-US"/>
          </a:p>
        </p:txBody>
      </p:sp>
    </p:spTree>
    <p:extLst>
      <p:ext uri="{BB962C8B-B14F-4D97-AF65-F5344CB8AC3E}">
        <p14:creationId xmlns:p14="http://schemas.microsoft.com/office/powerpoint/2010/main" val="3337867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The test leader</a:t>
            </a:r>
            <a:r>
              <a:rPr lang="sv-SE" baseline="0" dirty="0" smtClean="0"/>
              <a:t> receives a test request (from GHOST) from one or several projects.</a:t>
            </a:r>
          </a:p>
          <a:p>
            <a:r>
              <a:rPr lang="sv-SE" baseline="0" dirty="0" smtClean="0"/>
              <a:t>The test leader then builds a test procedure to fit the requirements of the request. The procedure has by default a sequence connected, the test leader can add other default sequences, custom sequences, test cases and test routines to this sequence. Custom sequences can be saved to be used in later test procedures and to be shared amongst other test leaders.</a:t>
            </a:r>
          </a:p>
          <a:p>
            <a:endParaRPr lang="sv-SE" dirty="0" smtClean="0"/>
          </a:p>
          <a:p>
            <a:r>
              <a:rPr lang="sv-SE" dirty="0" smtClean="0"/>
              <a:t>Additional</a:t>
            </a:r>
            <a:r>
              <a:rPr lang="sv-SE" baseline="0" dirty="0" smtClean="0"/>
              <a:t> properties on components and sequences to adapt for FVV. Maybe separate domain?</a:t>
            </a:r>
            <a:endParaRPr lang="en-US" dirty="0"/>
          </a:p>
        </p:txBody>
      </p:sp>
      <p:sp>
        <p:nvSpPr>
          <p:cNvPr id="4" name="Slide Number Placeholder 3"/>
          <p:cNvSpPr>
            <a:spLocks noGrp="1"/>
          </p:cNvSpPr>
          <p:nvPr>
            <p:ph type="sldNum" sz="quarter" idx="10"/>
          </p:nvPr>
        </p:nvSpPr>
        <p:spPr/>
        <p:txBody>
          <a:bodyPr/>
          <a:lstStyle/>
          <a:p>
            <a:fld id="{ADEBEF24-4E6C-48EC-912B-69160F7D796F}" type="slidenum">
              <a:rPr lang="en-US" smtClean="0"/>
              <a:t>1</a:t>
            </a:fld>
            <a:endParaRPr lang="en-US"/>
          </a:p>
        </p:txBody>
      </p:sp>
    </p:spTree>
    <p:extLst>
      <p:ext uri="{BB962C8B-B14F-4D97-AF65-F5344CB8AC3E}">
        <p14:creationId xmlns:p14="http://schemas.microsoft.com/office/powerpoint/2010/main" val="46082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An executed test represents a test actually being executed. It has references to its corresponding test specification.</a:t>
            </a:r>
            <a:endParaRPr lang="en-US" dirty="0"/>
          </a:p>
        </p:txBody>
      </p:sp>
      <p:sp>
        <p:nvSpPr>
          <p:cNvPr id="4" name="Slide Number Placeholder 3"/>
          <p:cNvSpPr>
            <a:spLocks noGrp="1"/>
          </p:cNvSpPr>
          <p:nvPr>
            <p:ph type="sldNum" sz="quarter" idx="10"/>
          </p:nvPr>
        </p:nvSpPr>
        <p:spPr/>
        <p:txBody>
          <a:bodyPr/>
          <a:lstStyle/>
          <a:p>
            <a:fld id="{ADEBEF24-4E6C-48EC-912B-69160F7D796F}" type="slidenum">
              <a:rPr lang="en-US" smtClean="0"/>
              <a:t>3</a:t>
            </a:fld>
            <a:endParaRPr lang="en-US"/>
          </a:p>
        </p:txBody>
      </p:sp>
    </p:spTree>
    <p:extLst>
      <p:ext uri="{BB962C8B-B14F-4D97-AF65-F5344CB8AC3E}">
        <p14:creationId xmlns:p14="http://schemas.microsoft.com/office/powerpoint/2010/main" val="420687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Represents logger measurements from a test object. It should contain signal snapshots, to easily filter measurements and their corresponding tests on specific conditions.</a:t>
            </a:r>
            <a:endParaRPr lang="en-US" dirty="0"/>
          </a:p>
        </p:txBody>
      </p:sp>
      <p:sp>
        <p:nvSpPr>
          <p:cNvPr id="4" name="Slide Number Placeholder 3"/>
          <p:cNvSpPr>
            <a:spLocks noGrp="1"/>
          </p:cNvSpPr>
          <p:nvPr>
            <p:ph type="sldNum" sz="quarter" idx="10"/>
          </p:nvPr>
        </p:nvSpPr>
        <p:spPr/>
        <p:txBody>
          <a:bodyPr/>
          <a:lstStyle/>
          <a:p>
            <a:fld id="{ADEBEF24-4E6C-48EC-912B-69160F7D796F}" type="slidenum">
              <a:rPr lang="en-US" smtClean="0"/>
              <a:t>4</a:t>
            </a:fld>
            <a:endParaRPr lang="en-US"/>
          </a:p>
        </p:txBody>
      </p:sp>
    </p:spTree>
    <p:extLst>
      <p:ext uri="{BB962C8B-B14F-4D97-AF65-F5344CB8AC3E}">
        <p14:creationId xmlns:p14="http://schemas.microsoft.com/office/powerpoint/2010/main" val="282490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Should maybe be merged with the measurement domain!</a:t>
            </a:r>
          </a:p>
          <a:p>
            <a:r>
              <a:rPr lang="sv-SE" dirty="0" smtClean="0"/>
              <a:t>Represents the raw files from a measurement run.</a:t>
            </a:r>
            <a:endParaRPr lang="en-US" dirty="0"/>
          </a:p>
        </p:txBody>
      </p:sp>
      <p:sp>
        <p:nvSpPr>
          <p:cNvPr id="4" name="Slide Number Placeholder 3"/>
          <p:cNvSpPr>
            <a:spLocks noGrp="1"/>
          </p:cNvSpPr>
          <p:nvPr>
            <p:ph type="sldNum" sz="quarter" idx="10"/>
          </p:nvPr>
        </p:nvSpPr>
        <p:spPr/>
        <p:txBody>
          <a:bodyPr/>
          <a:lstStyle/>
          <a:p>
            <a:fld id="{ADEBEF24-4E6C-48EC-912B-69160F7D796F}" type="slidenum">
              <a:rPr lang="en-US" smtClean="0"/>
              <a:t>5</a:t>
            </a:fld>
            <a:endParaRPr lang="en-US"/>
          </a:p>
        </p:txBody>
      </p:sp>
    </p:spTree>
    <p:extLst>
      <p:ext uri="{BB962C8B-B14F-4D97-AF65-F5344CB8AC3E}">
        <p14:creationId xmlns:p14="http://schemas.microsoft.com/office/powerpoint/2010/main" val="2680276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 download is a file that has been built from one or many raw files, possibly with conversions applied. The download file should be kept for a limited time span and should be deleted when not used within a specified timeout.</a:t>
            </a:r>
          </a:p>
          <a:p>
            <a:r>
              <a:rPr lang="sv-SE" dirty="0" smtClean="0"/>
              <a:t>However, the database entity representing the file should be kept to be able to reproduce the download file later if used again.</a:t>
            </a:r>
          </a:p>
          <a:p>
            <a:endParaRPr lang="en-US" dirty="0"/>
          </a:p>
        </p:txBody>
      </p:sp>
      <p:sp>
        <p:nvSpPr>
          <p:cNvPr id="4" name="Slide Number Placeholder 3"/>
          <p:cNvSpPr>
            <a:spLocks noGrp="1"/>
          </p:cNvSpPr>
          <p:nvPr>
            <p:ph type="sldNum" sz="quarter" idx="10"/>
          </p:nvPr>
        </p:nvSpPr>
        <p:spPr/>
        <p:txBody>
          <a:bodyPr/>
          <a:lstStyle/>
          <a:p>
            <a:fld id="{ADEBEF24-4E6C-48EC-912B-69160F7D796F}" type="slidenum">
              <a:rPr lang="en-US" smtClean="0"/>
              <a:t>6</a:t>
            </a:fld>
            <a:endParaRPr lang="en-US"/>
          </a:p>
        </p:txBody>
      </p:sp>
    </p:spTree>
    <p:extLst>
      <p:ext uri="{BB962C8B-B14F-4D97-AF65-F5344CB8AC3E}">
        <p14:creationId xmlns:p14="http://schemas.microsoft.com/office/powerpoint/2010/main" val="615715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Represents the logger systems and their setups. Should maybe be handled by TT.</a:t>
            </a:r>
            <a:endParaRPr lang="en-US" dirty="0"/>
          </a:p>
        </p:txBody>
      </p:sp>
      <p:sp>
        <p:nvSpPr>
          <p:cNvPr id="4" name="Slide Number Placeholder 3"/>
          <p:cNvSpPr>
            <a:spLocks noGrp="1"/>
          </p:cNvSpPr>
          <p:nvPr>
            <p:ph type="sldNum" sz="quarter" idx="10"/>
          </p:nvPr>
        </p:nvSpPr>
        <p:spPr/>
        <p:txBody>
          <a:bodyPr/>
          <a:lstStyle/>
          <a:p>
            <a:fld id="{ADEBEF24-4E6C-48EC-912B-69160F7D796F}" type="slidenum">
              <a:rPr lang="en-US" smtClean="0"/>
              <a:t>7</a:t>
            </a:fld>
            <a:endParaRPr lang="en-US"/>
          </a:p>
        </p:txBody>
      </p:sp>
    </p:spTree>
    <p:extLst>
      <p:ext uri="{BB962C8B-B14F-4D97-AF65-F5344CB8AC3E}">
        <p14:creationId xmlns:p14="http://schemas.microsoft.com/office/powerpoint/2010/main" val="3646824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Contains the specification for vehicles (test objects)</a:t>
            </a:r>
            <a:endParaRPr lang="en-US" dirty="0"/>
          </a:p>
        </p:txBody>
      </p:sp>
      <p:sp>
        <p:nvSpPr>
          <p:cNvPr id="4" name="Slide Number Placeholder 3"/>
          <p:cNvSpPr>
            <a:spLocks noGrp="1"/>
          </p:cNvSpPr>
          <p:nvPr>
            <p:ph type="sldNum" sz="quarter" idx="10"/>
          </p:nvPr>
        </p:nvSpPr>
        <p:spPr/>
        <p:txBody>
          <a:bodyPr/>
          <a:lstStyle/>
          <a:p>
            <a:fld id="{ADEBEF24-4E6C-48EC-912B-69160F7D796F}" type="slidenum">
              <a:rPr lang="en-US" smtClean="0"/>
              <a:t>8</a:t>
            </a:fld>
            <a:endParaRPr lang="en-US"/>
          </a:p>
        </p:txBody>
      </p:sp>
    </p:spTree>
    <p:extLst>
      <p:ext uri="{BB962C8B-B14F-4D97-AF65-F5344CB8AC3E}">
        <p14:creationId xmlns:p14="http://schemas.microsoft.com/office/powerpoint/2010/main" val="1222829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23461C-AB62-4B80-B6D3-A3A6155647E4}"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3D2BE-2892-4C93-AC50-732EB778FF21}" type="slidenum">
              <a:rPr lang="en-US" smtClean="0"/>
              <a:t>‹#›</a:t>
            </a:fld>
            <a:endParaRPr lang="en-US"/>
          </a:p>
        </p:txBody>
      </p:sp>
    </p:spTree>
    <p:extLst>
      <p:ext uri="{BB962C8B-B14F-4D97-AF65-F5344CB8AC3E}">
        <p14:creationId xmlns:p14="http://schemas.microsoft.com/office/powerpoint/2010/main" val="116479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3461C-AB62-4B80-B6D3-A3A6155647E4}"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3D2BE-2892-4C93-AC50-732EB778FF21}" type="slidenum">
              <a:rPr lang="en-US" smtClean="0"/>
              <a:t>‹#›</a:t>
            </a:fld>
            <a:endParaRPr lang="en-US"/>
          </a:p>
        </p:txBody>
      </p:sp>
    </p:spTree>
    <p:extLst>
      <p:ext uri="{BB962C8B-B14F-4D97-AF65-F5344CB8AC3E}">
        <p14:creationId xmlns:p14="http://schemas.microsoft.com/office/powerpoint/2010/main" val="426322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3461C-AB62-4B80-B6D3-A3A6155647E4}"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3D2BE-2892-4C93-AC50-732EB778FF21}" type="slidenum">
              <a:rPr lang="en-US" smtClean="0"/>
              <a:t>‹#›</a:t>
            </a:fld>
            <a:endParaRPr lang="en-US"/>
          </a:p>
        </p:txBody>
      </p:sp>
    </p:spTree>
    <p:extLst>
      <p:ext uri="{BB962C8B-B14F-4D97-AF65-F5344CB8AC3E}">
        <p14:creationId xmlns:p14="http://schemas.microsoft.com/office/powerpoint/2010/main" val="347564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3461C-AB62-4B80-B6D3-A3A6155647E4}"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3D2BE-2892-4C93-AC50-732EB778FF21}" type="slidenum">
              <a:rPr lang="en-US" smtClean="0"/>
              <a:t>‹#›</a:t>
            </a:fld>
            <a:endParaRPr lang="en-US"/>
          </a:p>
        </p:txBody>
      </p:sp>
    </p:spTree>
    <p:extLst>
      <p:ext uri="{BB962C8B-B14F-4D97-AF65-F5344CB8AC3E}">
        <p14:creationId xmlns:p14="http://schemas.microsoft.com/office/powerpoint/2010/main" val="414274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3461C-AB62-4B80-B6D3-A3A6155647E4}"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3D2BE-2892-4C93-AC50-732EB778FF21}" type="slidenum">
              <a:rPr lang="en-US" smtClean="0"/>
              <a:t>‹#›</a:t>
            </a:fld>
            <a:endParaRPr lang="en-US"/>
          </a:p>
        </p:txBody>
      </p:sp>
    </p:spTree>
    <p:extLst>
      <p:ext uri="{BB962C8B-B14F-4D97-AF65-F5344CB8AC3E}">
        <p14:creationId xmlns:p14="http://schemas.microsoft.com/office/powerpoint/2010/main" val="2443789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23461C-AB62-4B80-B6D3-A3A6155647E4}"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3D2BE-2892-4C93-AC50-732EB778FF21}" type="slidenum">
              <a:rPr lang="en-US" smtClean="0"/>
              <a:t>‹#›</a:t>
            </a:fld>
            <a:endParaRPr lang="en-US"/>
          </a:p>
        </p:txBody>
      </p:sp>
    </p:spTree>
    <p:extLst>
      <p:ext uri="{BB962C8B-B14F-4D97-AF65-F5344CB8AC3E}">
        <p14:creationId xmlns:p14="http://schemas.microsoft.com/office/powerpoint/2010/main" val="3661592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23461C-AB62-4B80-B6D3-A3A6155647E4}" type="datetimeFigureOut">
              <a:rPr lang="en-US" smtClean="0"/>
              <a:t>8/19/2015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3D2BE-2892-4C93-AC50-732EB778FF21}" type="slidenum">
              <a:rPr lang="en-US" smtClean="0"/>
              <a:t>‹#›</a:t>
            </a:fld>
            <a:endParaRPr lang="en-US"/>
          </a:p>
        </p:txBody>
      </p:sp>
    </p:spTree>
    <p:extLst>
      <p:ext uri="{BB962C8B-B14F-4D97-AF65-F5344CB8AC3E}">
        <p14:creationId xmlns:p14="http://schemas.microsoft.com/office/powerpoint/2010/main" val="58223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23461C-AB62-4B80-B6D3-A3A6155647E4}" type="datetimeFigureOut">
              <a:rPr lang="en-US" smtClean="0"/>
              <a:t>8/19/2015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3D2BE-2892-4C93-AC50-732EB778FF21}" type="slidenum">
              <a:rPr lang="en-US" smtClean="0"/>
              <a:t>‹#›</a:t>
            </a:fld>
            <a:endParaRPr lang="en-US"/>
          </a:p>
        </p:txBody>
      </p:sp>
    </p:spTree>
    <p:extLst>
      <p:ext uri="{BB962C8B-B14F-4D97-AF65-F5344CB8AC3E}">
        <p14:creationId xmlns:p14="http://schemas.microsoft.com/office/powerpoint/2010/main" val="359976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3461C-AB62-4B80-B6D3-A3A6155647E4}" type="datetimeFigureOut">
              <a:rPr lang="en-US" smtClean="0"/>
              <a:t>8/19/2015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3D2BE-2892-4C93-AC50-732EB778FF21}" type="slidenum">
              <a:rPr lang="en-US" smtClean="0"/>
              <a:t>‹#›</a:t>
            </a:fld>
            <a:endParaRPr lang="en-US"/>
          </a:p>
        </p:txBody>
      </p:sp>
    </p:spTree>
    <p:extLst>
      <p:ext uri="{BB962C8B-B14F-4D97-AF65-F5344CB8AC3E}">
        <p14:creationId xmlns:p14="http://schemas.microsoft.com/office/powerpoint/2010/main" val="214691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3461C-AB62-4B80-B6D3-A3A6155647E4}"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3D2BE-2892-4C93-AC50-732EB778FF21}" type="slidenum">
              <a:rPr lang="en-US" smtClean="0"/>
              <a:t>‹#›</a:t>
            </a:fld>
            <a:endParaRPr lang="en-US"/>
          </a:p>
        </p:txBody>
      </p:sp>
    </p:spTree>
    <p:extLst>
      <p:ext uri="{BB962C8B-B14F-4D97-AF65-F5344CB8AC3E}">
        <p14:creationId xmlns:p14="http://schemas.microsoft.com/office/powerpoint/2010/main" val="135596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3461C-AB62-4B80-B6D3-A3A6155647E4}"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3D2BE-2892-4C93-AC50-732EB778FF21}" type="slidenum">
              <a:rPr lang="en-US" smtClean="0"/>
              <a:t>‹#›</a:t>
            </a:fld>
            <a:endParaRPr lang="en-US"/>
          </a:p>
        </p:txBody>
      </p:sp>
    </p:spTree>
    <p:extLst>
      <p:ext uri="{BB962C8B-B14F-4D97-AF65-F5344CB8AC3E}">
        <p14:creationId xmlns:p14="http://schemas.microsoft.com/office/powerpoint/2010/main" val="4081065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3461C-AB62-4B80-B6D3-A3A6155647E4}" type="datetimeFigureOut">
              <a:rPr lang="en-US" smtClean="0"/>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3D2BE-2892-4C93-AC50-732EB778FF21}" type="slidenum">
              <a:rPr lang="en-US" smtClean="0"/>
              <a:t>‹#›</a:t>
            </a:fld>
            <a:endParaRPr lang="en-US"/>
          </a:p>
        </p:txBody>
      </p:sp>
    </p:spTree>
    <p:extLst>
      <p:ext uri="{BB962C8B-B14F-4D97-AF65-F5344CB8AC3E}">
        <p14:creationId xmlns:p14="http://schemas.microsoft.com/office/powerpoint/2010/main" val="2435332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6148" y="153938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request</a:t>
            </a:r>
            <a:endParaRPr lang="en-US" sz="800" dirty="0"/>
          </a:p>
        </p:txBody>
      </p:sp>
      <p:sp>
        <p:nvSpPr>
          <p:cNvPr id="4" name="Rectangle 3"/>
          <p:cNvSpPr/>
          <p:nvPr/>
        </p:nvSpPr>
        <p:spPr>
          <a:xfrm>
            <a:off x="2626148" y="2662238"/>
            <a:ext cx="936104"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800" dirty="0" smtClean="0"/>
              <a:t>Test  procedure</a:t>
            </a:r>
            <a:endParaRPr lang="en-US" sz="800" dirty="0"/>
          </a:p>
        </p:txBody>
      </p:sp>
      <p:sp>
        <p:nvSpPr>
          <p:cNvPr id="5" name="Rectangle 4"/>
          <p:cNvSpPr/>
          <p:nvPr/>
        </p:nvSpPr>
        <p:spPr>
          <a:xfrm>
            <a:off x="4187246" y="266223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Sequence</a:t>
            </a:r>
          </a:p>
          <a:p>
            <a:pPr algn="ctr"/>
            <a:r>
              <a:rPr lang="sv-SE" sz="800" dirty="0" smtClean="0"/>
              <a:t>E.g. PVT Total, my custom seq</a:t>
            </a:r>
            <a:endParaRPr lang="sv-SE" sz="800" dirty="0" smtClean="0"/>
          </a:p>
        </p:txBody>
      </p:sp>
      <p:sp>
        <p:nvSpPr>
          <p:cNvPr id="6" name="Rectangle 5"/>
          <p:cNvSpPr/>
          <p:nvPr/>
        </p:nvSpPr>
        <p:spPr>
          <a:xfrm>
            <a:off x="5563356" y="433643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component</a:t>
            </a:r>
          </a:p>
          <a:p>
            <a:pPr algn="ctr"/>
            <a:r>
              <a:rPr lang="sv-SE" sz="800" dirty="0" smtClean="0"/>
              <a:t>E.g. </a:t>
            </a:r>
            <a:r>
              <a:rPr lang="sv-SE" sz="800" dirty="0" smtClean="0"/>
              <a:t>TC</a:t>
            </a:r>
            <a:r>
              <a:rPr lang="sv-SE" sz="800" dirty="0" smtClean="0"/>
              <a:t>, Routine</a:t>
            </a:r>
          </a:p>
        </p:txBody>
      </p:sp>
      <p:sp>
        <p:nvSpPr>
          <p:cNvPr id="8" name="Rectangle 7"/>
          <p:cNvSpPr/>
          <p:nvPr/>
        </p:nvSpPr>
        <p:spPr>
          <a:xfrm>
            <a:off x="5563356" y="266223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Truck function</a:t>
            </a:r>
          </a:p>
        </p:txBody>
      </p:sp>
      <p:cxnSp>
        <p:nvCxnSpPr>
          <p:cNvPr id="14" name="Elbow Connector 13"/>
          <p:cNvCxnSpPr>
            <a:stCxn id="5" idx="2"/>
            <a:endCxn id="6" idx="1"/>
          </p:cNvCxnSpPr>
          <p:nvPr/>
        </p:nvCxnSpPr>
        <p:spPr>
          <a:xfrm>
            <a:off x="4655298" y="3094286"/>
            <a:ext cx="908058" cy="145817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 idx="2"/>
            <a:endCxn id="4" idx="0"/>
          </p:cNvCxnSpPr>
          <p:nvPr/>
        </p:nvCxnSpPr>
        <p:spPr>
          <a:xfrm>
            <a:off x="3094200" y="1971432"/>
            <a:ext cx="0" cy="69080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4" idx="3"/>
            <a:endCxn id="5" idx="1"/>
          </p:cNvCxnSpPr>
          <p:nvPr/>
        </p:nvCxnSpPr>
        <p:spPr>
          <a:xfrm>
            <a:off x="3562252" y="2878262"/>
            <a:ext cx="624994"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0"/>
            <a:endCxn id="8" idx="2"/>
          </p:cNvCxnSpPr>
          <p:nvPr/>
        </p:nvCxnSpPr>
        <p:spPr>
          <a:xfrm flipV="1">
            <a:off x="6031408" y="3094286"/>
            <a:ext cx="0" cy="1242148"/>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569706" y="52938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component version</a:t>
            </a:r>
          </a:p>
        </p:txBody>
      </p:sp>
      <p:cxnSp>
        <p:nvCxnSpPr>
          <p:cNvPr id="35" name="Elbow Connector 34"/>
          <p:cNvCxnSpPr>
            <a:stCxn id="6" idx="2"/>
            <a:endCxn id="33" idx="0"/>
          </p:cNvCxnSpPr>
          <p:nvPr/>
        </p:nvCxnSpPr>
        <p:spPr>
          <a:xfrm>
            <a:off x="6031408" y="4768482"/>
            <a:ext cx="6350" cy="52537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913307" y="4889307"/>
            <a:ext cx="936104"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t>Product class</a:t>
            </a:r>
          </a:p>
        </p:txBody>
      </p:sp>
      <p:cxnSp>
        <p:nvCxnSpPr>
          <p:cNvPr id="49" name="Elbow Connector 48"/>
          <p:cNvCxnSpPr>
            <a:stCxn id="47" idx="3"/>
            <a:endCxn id="33" idx="1"/>
          </p:cNvCxnSpPr>
          <p:nvPr/>
        </p:nvCxnSpPr>
        <p:spPr>
          <a:xfrm>
            <a:off x="4849411" y="5105331"/>
            <a:ext cx="720295" cy="40454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3" idx="3"/>
            <a:endCxn id="62" idx="1"/>
          </p:cNvCxnSpPr>
          <p:nvPr/>
        </p:nvCxnSpPr>
        <p:spPr>
          <a:xfrm flipV="1">
            <a:off x="6505810" y="5509498"/>
            <a:ext cx="802494" cy="378"/>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308304" y="529347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Translation</a:t>
            </a:r>
          </a:p>
        </p:txBody>
      </p:sp>
      <p:sp>
        <p:nvSpPr>
          <p:cNvPr id="72" name="Title 71"/>
          <p:cNvSpPr>
            <a:spLocks noGrp="1"/>
          </p:cNvSpPr>
          <p:nvPr>
            <p:ph type="title"/>
          </p:nvPr>
        </p:nvSpPr>
        <p:spPr/>
        <p:txBody>
          <a:bodyPr>
            <a:normAutofit/>
          </a:bodyPr>
          <a:lstStyle/>
          <a:p>
            <a:r>
              <a:rPr lang="sv-SE" dirty="0" smtClean="0"/>
              <a:t>Test Procedure Domain</a:t>
            </a:r>
            <a:endParaRPr lang="en-US" dirty="0"/>
          </a:p>
        </p:txBody>
      </p:sp>
      <p:cxnSp>
        <p:nvCxnSpPr>
          <p:cNvPr id="20" name="Elbow Connector 19"/>
          <p:cNvCxnSpPr>
            <a:stCxn id="5" idx="3"/>
            <a:endCxn id="5" idx="0"/>
          </p:cNvCxnSpPr>
          <p:nvPr/>
        </p:nvCxnSpPr>
        <p:spPr>
          <a:xfrm flipH="1" flipV="1">
            <a:off x="4655298" y="2662238"/>
            <a:ext cx="468052" cy="216024"/>
          </a:xfrm>
          <a:prstGeom prst="bentConnector4">
            <a:avLst>
              <a:gd name="adj1" fmla="val -48841"/>
              <a:gd name="adj2" fmla="val 205822"/>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927874" y="5794757"/>
            <a:ext cx="936104"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t>Software Release</a:t>
            </a:r>
          </a:p>
        </p:txBody>
      </p:sp>
      <p:cxnSp>
        <p:nvCxnSpPr>
          <p:cNvPr id="31" name="Straight Connector 30"/>
          <p:cNvCxnSpPr>
            <a:stCxn id="39" idx="3"/>
            <a:endCxn id="33" idx="1"/>
          </p:cNvCxnSpPr>
          <p:nvPr/>
        </p:nvCxnSpPr>
        <p:spPr>
          <a:xfrm flipV="1">
            <a:off x="4863978" y="5509876"/>
            <a:ext cx="705728" cy="500905"/>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308304" y="433605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Product class</a:t>
            </a:r>
          </a:p>
        </p:txBody>
      </p:sp>
      <p:cxnSp>
        <p:nvCxnSpPr>
          <p:cNvPr id="44" name="Straight Connector 43"/>
          <p:cNvCxnSpPr>
            <a:stCxn id="6" idx="3"/>
            <a:endCxn id="50" idx="1"/>
          </p:cNvCxnSpPr>
          <p:nvPr/>
        </p:nvCxnSpPr>
        <p:spPr>
          <a:xfrm flipV="1">
            <a:off x="6499460" y="4552080"/>
            <a:ext cx="808844" cy="378"/>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922395" y="2662238"/>
            <a:ext cx="936104"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t>Test  object</a:t>
            </a:r>
          </a:p>
        </p:txBody>
      </p:sp>
      <p:cxnSp>
        <p:nvCxnSpPr>
          <p:cNvPr id="53" name="Straight Connector 52"/>
          <p:cNvCxnSpPr>
            <a:stCxn id="56" idx="3"/>
            <a:endCxn id="4" idx="1"/>
          </p:cNvCxnSpPr>
          <p:nvPr/>
        </p:nvCxnSpPr>
        <p:spPr>
          <a:xfrm>
            <a:off x="1858499" y="2878262"/>
            <a:ext cx="767649"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106027" y="1983080"/>
            <a:ext cx="292061" cy="246221"/>
          </a:xfrm>
          <a:prstGeom prst="rect">
            <a:avLst/>
          </a:prstGeom>
          <a:noFill/>
        </p:spPr>
        <p:txBody>
          <a:bodyPr wrap="square" rtlCol="0">
            <a:spAutoFit/>
          </a:bodyPr>
          <a:lstStyle/>
          <a:p>
            <a:r>
              <a:rPr lang="sv-SE" sz="1000" dirty="0" smtClean="0"/>
              <a:t>1</a:t>
            </a:r>
            <a:endParaRPr lang="en-US" sz="1000" dirty="0"/>
          </a:p>
        </p:txBody>
      </p:sp>
      <p:sp>
        <p:nvSpPr>
          <p:cNvPr id="37" name="TextBox 36"/>
          <p:cNvSpPr txBox="1"/>
          <p:nvPr/>
        </p:nvSpPr>
        <p:spPr>
          <a:xfrm>
            <a:off x="3094200" y="2416017"/>
            <a:ext cx="292061" cy="246221"/>
          </a:xfrm>
          <a:prstGeom prst="rect">
            <a:avLst/>
          </a:prstGeom>
          <a:noFill/>
        </p:spPr>
        <p:txBody>
          <a:bodyPr wrap="square" rtlCol="0">
            <a:spAutoFit/>
          </a:bodyPr>
          <a:lstStyle/>
          <a:p>
            <a:r>
              <a:rPr lang="sv-SE" sz="1000" dirty="0" smtClean="0"/>
              <a:t>1</a:t>
            </a:r>
            <a:endParaRPr lang="en-US" sz="1000" dirty="0"/>
          </a:p>
        </p:txBody>
      </p:sp>
      <p:sp>
        <p:nvSpPr>
          <p:cNvPr id="40" name="TextBox 39"/>
          <p:cNvSpPr txBox="1"/>
          <p:nvPr/>
        </p:nvSpPr>
        <p:spPr>
          <a:xfrm>
            <a:off x="2334086" y="2632041"/>
            <a:ext cx="292061" cy="246221"/>
          </a:xfrm>
          <a:prstGeom prst="rect">
            <a:avLst/>
          </a:prstGeom>
          <a:noFill/>
        </p:spPr>
        <p:txBody>
          <a:bodyPr wrap="square" rtlCol="0">
            <a:spAutoFit/>
          </a:bodyPr>
          <a:lstStyle/>
          <a:p>
            <a:r>
              <a:rPr lang="sv-SE" sz="1000" dirty="0" smtClean="0"/>
              <a:t>1</a:t>
            </a:r>
            <a:endParaRPr lang="en-US" sz="1000" dirty="0"/>
          </a:p>
        </p:txBody>
      </p:sp>
      <p:sp>
        <p:nvSpPr>
          <p:cNvPr id="41" name="TextBox 40"/>
          <p:cNvSpPr txBox="1"/>
          <p:nvPr/>
        </p:nvSpPr>
        <p:spPr>
          <a:xfrm>
            <a:off x="1862528" y="2632040"/>
            <a:ext cx="292061" cy="246221"/>
          </a:xfrm>
          <a:prstGeom prst="rect">
            <a:avLst/>
          </a:prstGeom>
          <a:noFill/>
        </p:spPr>
        <p:txBody>
          <a:bodyPr wrap="square" rtlCol="0">
            <a:spAutoFit/>
          </a:bodyPr>
          <a:lstStyle/>
          <a:p>
            <a:r>
              <a:rPr lang="sv-SE" sz="1000" dirty="0" smtClean="0"/>
              <a:t>...</a:t>
            </a:r>
            <a:endParaRPr lang="en-US" sz="1000" dirty="0"/>
          </a:p>
        </p:txBody>
      </p:sp>
      <p:sp>
        <p:nvSpPr>
          <p:cNvPr id="42" name="TextBox 41"/>
          <p:cNvSpPr txBox="1"/>
          <p:nvPr/>
        </p:nvSpPr>
        <p:spPr>
          <a:xfrm>
            <a:off x="3538661" y="2632039"/>
            <a:ext cx="292061" cy="246221"/>
          </a:xfrm>
          <a:prstGeom prst="rect">
            <a:avLst/>
          </a:prstGeom>
          <a:noFill/>
        </p:spPr>
        <p:txBody>
          <a:bodyPr wrap="square" rtlCol="0">
            <a:spAutoFit/>
          </a:bodyPr>
          <a:lstStyle/>
          <a:p>
            <a:r>
              <a:rPr lang="sv-SE" sz="1000" dirty="0" smtClean="0"/>
              <a:t>1</a:t>
            </a:r>
            <a:endParaRPr lang="en-US" sz="1000" dirty="0"/>
          </a:p>
        </p:txBody>
      </p:sp>
      <p:sp>
        <p:nvSpPr>
          <p:cNvPr id="43" name="TextBox 42"/>
          <p:cNvSpPr txBox="1"/>
          <p:nvPr/>
        </p:nvSpPr>
        <p:spPr>
          <a:xfrm>
            <a:off x="3895185" y="2632038"/>
            <a:ext cx="292061" cy="246221"/>
          </a:xfrm>
          <a:prstGeom prst="rect">
            <a:avLst/>
          </a:prstGeom>
          <a:noFill/>
        </p:spPr>
        <p:txBody>
          <a:bodyPr wrap="square" rtlCol="0">
            <a:spAutoFit/>
          </a:bodyPr>
          <a:lstStyle/>
          <a:p>
            <a:r>
              <a:rPr lang="sv-SE" sz="1000" dirty="0" smtClean="0"/>
              <a:t>1</a:t>
            </a:r>
            <a:endParaRPr lang="en-US" sz="1000" dirty="0"/>
          </a:p>
        </p:txBody>
      </p:sp>
      <p:sp>
        <p:nvSpPr>
          <p:cNvPr id="48" name="TextBox 47"/>
          <p:cNvSpPr txBox="1"/>
          <p:nvPr/>
        </p:nvSpPr>
        <p:spPr>
          <a:xfrm>
            <a:off x="4644708" y="2421746"/>
            <a:ext cx="292061" cy="246221"/>
          </a:xfrm>
          <a:prstGeom prst="rect">
            <a:avLst/>
          </a:prstGeom>
          <a:noFill/>
        </p:spPr>
        <p:txBody>
          <a:bodyPr wrap="square" rtlCol="0">
            <a:spAutoFit/>
          </a:bodyPr>
          <a:lstStyle/>
          <a:p>
            <a:r>
              <a:rPr lang="sv-SE" sz="1000" dirty="0" smtClean="0"/>
              <a:t>...</a:t>
            </a:r>
            <a:endParaRPr lang="en-US" sz="1000" dirty="0"/>
          </a:p>
        </p:txBody>
      </p:sp>
      <p:sp>
        <p:nvSpPr>
          <p:cNvPr id="51" name="TextBox 50"/>
          <p:cNvSpPr txBox="1"/>
          <p:nvPr/>
        </p:nvSpPr>
        <p:spPr>
          <a:xfrm>
            <a:off x="5123350" y="2878262"/>
            <a:ext cx="292061" cy="246221"/>
          </a:xfrm>
          <a:prstGeom prst="rect">
            <a:avLst/>
          </a:prstGeom>
          <a:noFill/>
        </p:spPr>
        <p:txBody>
          <a:bodyPr wrap="square" rtlCol="0">
            <a:spAutoFit/>
          </a:bodyPr>
          <a:lstStyle/>
          <a:p>
            <a:r>
              <a:rPr lang="sv-SE" sz="1000" dirty="0" smtClean="0"/>
              <a:t>...</a:t>
            </a:r>
            <a:endParaRPr lang="en-US" sz="1000" dirty="0"/>
          </a:p>
        </p:txBody>
      </p:sp>
      <p:sp>
        <p:nvSpPr>
          <p:cNvPr id="52" name="TextBox 51"/>
          <p:cNvSpPr txBox="1"/>
          <p:nvPr/>
        </p:nvSpPr>
        <p:spPr>
          <a:xfrm>
            <a:off x="4395926" y="3094286"/>
            <a:ext cx="292061" cy="246221"/>
          </a:xfrm>
          <a:prstGeom prst="rect">
            <a:avLst/>
          </a:prstGeom>
          <a:noFill/>
        </p:spPr>
        <p:txBody>
          <a:bodyPr wrap="square" rtlCol="0">
            <a:spAutoFit/>
          </a:bodyPr>
          <a:lstStyle/>
          <a:p>
            <a:r>
              <a:rPr lang="sv-SE" sz="1000" dirty="0" smtClean="0"/>
              <a:t>...</a:t>
            </a:r>
            <a:endParaRPr lang="en-US" sz="1000" dirty="0"/>
          </a:p>
        </p:txBody>
      </p:sp>
      <p:sp>
        <p:nvSpPr>
          <p:cNvPr id="54" name="TextBox 53"/>
          <p:cNvSpPr txBox="1"/>
          <p:nvPr/>
        </p:nvSpPr>
        <p:spPr>
          <a:xfrm>
            <a:off x="5259460" y="4429347"/>
            <a:ext cx="292061" cy="246221"/>
          </a:xfrm>
          <a:prstGeom prst="rect">
            <a:avLst/>
          </a:prstGeom>
          <a:noFill/>
        </p:spPr>
        <p:txBody>
          <a:bodyPr wrap="square" rtlCol="0">
            <a:spAutoFit/>
          </a:bodyPr>
          <a:lstStyle/>
          <a:p>
            <a:r>
              <a:rPr lang="sv-SE" sz="1000" dirty="0" smtClean="0"/>
              <a:t>...</a:t>
            </a:r>
            <a:endParaRPr lang="en-US" sz="1000" dirty="0"/>
          </a:p>
        </p:txBody>
      </p:sp>
      <p:sp>
        <p:nvSpPr>
          <p:cNvPr id="55" name="TextBox 54"/>
          <p:cNvSpPr txBox="1"/>
          <p:nvPr/>
        </p:nvSpPr>
        <p:spPr>
          <a:xfrm>
            <a:off x="6037758" y="4089835"/>
            <a:ext cx="292061" cy="246221"/>
          </a:xfrm>
          <a:prstGeom prst="rect">
            <a:avLst/>
          </a:prstGeom>
          <a:noFill/>
        </p:spPr>
        <p:txBody>
          <a:bodyPr wrap="square" rtlCol="0">
            <a:spAutoFit/>
          </a:bodyPr>
          <a:lstStyle/>
          <a:p>
            <a:r>
              <a:rPr lang="sv-SE" sz="1000" dirty="0" smtClean="0"/>
              <a:t>...</a:t>
            </a:r>
            <a:endParaRPr lang="en-US" sz="1000" dirty="0"/>
          </a:p>
        </p:txBody>
      </p:sp>
      <p:sp>
        <p:nvSpPr>
          <p:cNvPr id="57" name="TextBox 56"/>
          <p:cNvSpPr txBox="1"/>
          <p:nvPr/>
        </p:nvSpPr>
        <p:spPr>
          <a:xfrm>
            <a:off x="6037758" y="3094286"/>
            <a:ext cx="292061" cy="246221"/>
          </a:xfrm>
          <a:prstGeom prst="rect">
            <a:avLst/>
          </a:prstGeom>
          <a:noFill/>
        </p:spPr>
        <p:txBody>
          <a:bodyPr wrap="square" rtlCol="0">
            <a:spAutoFit/>
          </a:bodyPr>
          <a:lstStyle/>
          <a:p>
            <a:r>
              <a:rPr lang="sv-SE" sz="1000" dirty="0" smtClean="0"/>
              <a:t>1</a:t>
            </a:r>
            <a:endParaRPr lang="en-US" sz="1000" dirty="0"/>
          </a:p>
        </p:txBody>
      </p:sp>
      <p:sp>
        <p:nvSpPr>
          <p:cNvPr id="59" name="TextBox 58"/>
          <p:cNvSpPr txBox="1"/>
          <p:nvPr/>
        </p:nvSpPr>
        <p:spPr>
          <a:xfrm>
            <a:off x="6505810" y="4306237"/>
            <a:ext cx="292061" cy="246221"/>
          </a:xfrm>
          <a:prstGeom prst="rect">
            <a:avLst/>
          </a:prstGeom>
          <a:noFill/>
        </p:spPr>
        <p:txBody>
          <a:bodyPr wrap="square" rtlCol="0">
            <a:spAutoFit/>
          </a:bodyPr>
          <a:lstStyle/>
          <a:p>
            <a:r>
              <a:rPr lang="sv-SE" sz="1000" dirty="0" smtClean="0"/>
              <a:t>...</a:t>
            </a:r>
            <a:endParaRPr lang="en-US" sz="1000" dirty="0"/>
          </a:p>
        </p:txBody>
      </p:sp>
      <p:sp>
        <p:nvSpPr>
          <p:cNvPr id="61" name="TextBox 60"/>
          <p:cNvSpPr txBox="1"/>
          <p:nvPr/>
        </p:nvSpPr>
        <p:spPr>
          <a:xfrm>
            <a:off x="7016243" y="4293033"/>
            <a:ext cx="292061" cy="246221"/>
          </a:xfrm>
          <a:prstGeom prst="rect">
            <a:avLst/>
          </a:prstGeom>
          <a:noFill/>
        </p:spPr>
        <p:txBody>
          <a:bodyPr wrap="square" rtlCol="0">
            <a:spAutoFit/>
          </a:bodyPr>
          <a:lstStyle/>
          <a:p>
            <a:r>
              <a:rPr lang="sv-SE" sz="1000" dirty="0" smtClean="0"/>
              <a:t>...</a:t>
            </a:r>
            <a:endParaRPr lang="en-US" sz="1000" dirty="0"/>
          </a:p>
        </p:txBody>
      </p:sp>
      <p:sp>
        <p:nvSpPr>
          <p:cNvPr id="65" name="TextBox 64"/>
          <p:cNvSpPr txBox="1"/>
          <p:nvPr/>
        </p:nvSpPr>
        <p:spPr>
          <a:xfrm>
            <a:off x="6505810" y="5267558"/>
            <a:ext cx="292061" cy="246221"/>
          </a:xfrm>
          <a:prstGeom prst="rect">
            <a:avLst/>
          </a:prstGeom>
          <a:noFill/>
        </p:spPr>
        <p:txBody>
          <a:bodyPr wrap="square" rtlCol="0">
            <a:spAutoFit/>
          </a:bodyPr>
          <a:lstStyle/>
          <a:p>
            <a:r>
              <a:rPr lang="sv-SE" sz="1000" dirty="0" smtClean="0"/>
              <a:t>1</a:t>
            </a:r>
            <a:endParaRPr lang="en-US" sz="1000" dirty="0"/>
          </a:p>
        </p:txBody>
      </p:sp>
      <p:sp>
        <p:nvSpPr>
          <p:cNvPr id="66" name="TextBox 65"/>
          <p:cNvSpPr txBox="1"/>
          <p:nvPr/>
        </p:nvSpPr>
        <p:spPr>
          <a:xfrm>
            <a:off x="7016242" y="5259329"/>
            <a:ext cx="292061" cy="246221"/>
          </a:xfrm>
          <a:prstGeom prst="rect">
            <a:avLst/>
          </a:prstGeom>
          <a:noFill/>
        </p:spPr>
        <p:txBody>
          <a:bodyPr wrap="square" rtlCol="0">
            <a:spAutoFit/>
          </a:bodyPr>
          <a:lstStyle/>
          <a:p>
            <a:r>
              <a:rPr lang="sv-SE" sz="1000" dirty="0" smtClean="0"/>
              <a:t>...</a:t>
            </a:r>
            <a:endParaRPr lang="en-US" sz="1000" dirty="0"/>
          </a:p>
        </p:txBody>
      </p:sp>
      <p:sp>
        <p:nvSpPr>
          <p:cNvPr id="68" name="TextBox 67"/>
          <p:cNvSpPr txBox="1"/>
          <p:nvPr/>
        </p:nvSpPr>
        <p:spPr>
          <a:xfrm>
            <a:off x="4852993" y="4868857"/>
            <a:ext cx="292061" cy="246221"/>
          </a:xfrm>
          <a:prstGeom prst="rect">
            <a:avLst/>
          </a:prstGeom>
          <a:noFill/>
        </p:spPr>
        <p:txBody>
          <a:bodyPr wrap="square" rtlCol="0">
            <a:spAutoFit/>
          </a:bodyPr>
          <a:lstStyle/>
          <a:p>
            <a:r>
              <a:rPr lang="sv-SE" sz="1000" dirty="0" smtClean="0"/>
              <a:t>...</a:t>
            </a:r>
            <a:endParaRPr lang="en-US" sz="1000" dirty="0"/>
          </a:p>
        </p:txBody>
      </p:sp>
      <p:sp>
        <p:nvSpPr>
          <p:cNvPr id="69" name="TextBox 68"/>
          <p:cNvSpPr txBox="1"/>
          <p:nvPr/>
        </p:nvSpPr>
        <p:spPr>
          <a:xfrm>
            <a:off x="4852992" y="5700136"/>
            <a:ext cx="292061" cy="246221"/>
          </a:xfrm>
          <a:prstGeom prst="rect">
            <a:avLst/>
          </a:prstGeom>
          <a:noFill/>
        </p:spPr>
        <p:txBody>
          <a:bodyPr wrap="square" rtlCol="0">
            <a:spAutoFit/>
          </a:bodyPr>
          <a:lstStyle/>
          <a:p>
            <a:r>
              <a:rPr lang="sv-SE" sz="1000" dirty="0" smtClean="0"/>
              <a:t>...</a:t>
            </a:r>
            <a:endParaRPr lang="en-US" sz="1000" dirty="0"/>
          </a:p>
        </p:txBody>
      </p:sp>
      <p:sp>
        <p:nvSpPr>
          <p:cNvPr id="71" name="TextBox 70"/>
          <p:cNvSpPr txBox="1"/>
          <p:nvPr/>
        </p:nvSpPr>
        <p:spPr>
          <a:xfrm>
            <a:off x="5277645" y="5168888"/>
            <a:ext cx="292061" cy="246221"/>
          </a:xfrm>
          <a:prstGeom prst="rect">
            <a:avLst/>
          </a:prstGeom>
          <a:noFill/>
        </p:spPr>
        <p:txBody>
          <a:bodyPr wrap="square" rtlCol="0">
            <a:spAutoFit/>
          </a:bodyPr>
          <a:lstStyle/>
          <a:p>
            <a:r>
              <a:rPr lang="sv-SE" sz="1000" dirty="0" smtClean="0"/>
              <a:t>1</a:t>
            </a:r>
            <a:endParaRPr lang="en-US" sz="1000" dirty="0"/>
          </a:p>
        </p:txBody>
      </p:sp>
      <p:sp>
        <p:nvSpPr>
          <p:cNvPr id="73" name="TextBox 72"/>
          <p:cNvSpPr txBox="1"/>
          <p:nvPr/>
        </p:nvSpPr>
        <p:spPr>
          <a:xfrm>
            <a:off x="5259459" y="5424537"/>
            <a:ext cx="292061" cy="246221"/>
          </a:xfrm>
          <a:prstGeom prst="rect">
            <a:avLst/>
          </a:prstGeom>
          <a:noFill/>
        </p:spPr>
        <p:txBody>
          <a:bodyPr wrap="square" rtlCol="0">
            <a:spAutoFit/>
          </a:bodyPr>
          <a:lstStyle/>
          <a:p>
            <a:r>
              <a:rPr lang="sv-SE" sz="1000" dirty="0" smtClean="0"/>
              <a:t>1</a:t>
            </a:r>
            <a:endParaRPr lang="en-US" sz="1000" dirty="0"/>
          </a:p>
        </p:txBody>
      </p:sp>
    </p:spTree>
    <p:extLst>
      <p:ext uri="{BB962C8B-B14F-4D97-AF65-F5344CB8AC3E}">
        <p14:creationId xmlns:p14="http://schemas.microsoft.com/office/powerpoint/2010/main" val="1551300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Software Domain</a:t>
            </a:r>
            <a:endParaRPr lang="en-US" dirty="0"/>
          </a:p>
        </p:txBody>
      </p:sp>
      <p:sp>
        <p:nvSpPr>
          <p:cNvPr id="3" name="Rectangle 2"/>
          <p:cNvSpPr/>
          <p:nvPr/>
        </p:nvSpPr>
        <p:spPr>
          <a:xfrm>
            <a:off x="3563888" y="318936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Software</a:t>
            </a:r>
          </a:p>
        </p:txBody>
      </p:sp>
      <p:cxnSp>
        <p:nvCxnSpPr>
          <p:cNvPr id="9" name="Elbow Connector 8"/>
          <p:cNvCxnSpPr>
            <a:stCxn id="3" idx="3"/>
            <a:endCxn id="3" idx="2"/>
          </p:cNvCxnSpPr>
          <p:nvPr/>
        </p:nvCxnSpPr>
        <p:spPr>
          <a:xfrm flipH="1">
            <a:off x="4031940" y="3405386"/>
            <a:ext cx="468052" cy="216024"/>
          </a:xfrm>
          <a:prstGeom prst="bentConnector4">
            <a:avLst>
              <a:gd name="adj1" fmla="val -48841"/>
              <a:gd name="adj2" fmla="val 20582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05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Truck Function Domain</a:t>
            </a:r>
            <a:endParaRPr lang="en-US" dirty="0"/>
          </a:p>
        </p:txBody>
      </p:sp>
      <p:sp>
        <p:nvSpPr>
          <p:cNvPr id="3" name="Rectangle 2"/>
          <p:cNvSpPr/>
          <p:nvPr/>
        </p:nvSpPr>
        <p:spPr>
          <a:xfrm>
            <a:off x="3393629"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Truck function</a:t>
            </a:r>
          </a:p>
          <a:p>
            <a:pPr algn="ctr"/>
            <a:r>
              <a:rPr lang="sv-SE" sz="800" dirty="0" smtClean="0"/>
              <a:t>- Contact person</a:t>
            </a:r>
          </a:p>
        </p:txBody>
      </p:sp>
      <p:sp>
        <p:nvSpPr>
          <p:cNvPr id="4" name="Rectangle 3"/>
          <p:cNvSpPr/>
          <p:nvPr/>
        </p:nvSpPr>
        <p:spPr>
          <a:xfrm>
            <a:off x="6084168"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Truck function area</a:t>
            </a:r>
          </a:p>
        </p:txBody>
      </p:sp>
      <p:cxnSp>
        <p:nvCxnSpPr>
          <p:cNvPr id="6" name="Straight Connector 5"/>
          <p:cNvCxnSpPr>
            <a:stCxn id="3" idx="3"/>
            <a:endCxn id="4" idx="1"/>
          </p:cNvCxnSpPr>
          <p:nvPr/>
        </p:nvCxnSpPr>
        <p:spPr>
          <a:xfrm>
            <a:off x="4329733" y="3861048"/>
            <a:ext cx="17544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8046" y="2492896"/>
            <a:ext cx="936104"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t>SE Tool Connection</a:t>
            </a:r>
          </a:p>
          <a:p>
            <a:pPr algn="ctr"/>
            <a:r>
              <a:rPr lang="sv-SE" sz="800" dirty="0" smtClean="0"/>
              <a:t>E2E</a:t>
            </a:r>
          </a:p>
        </p:txBody>
      </p:sp>
      <p:cxnSp>
        <p:nvCxnSpPr>
          <p:cNvPr id="8" name="Straight Connector 7"/>
          <p:cNvCxnSpPr>
            <a:stCxn id="3" idx="0"/>
            <a:endCxn id="7" idx="2"/>
          </p:cNvCxnSpPr>
          <p:nvPr/>
        </p:nvCxnSpPr>
        <p:spPr>
          <a:xfrm flipH="1" flipV="1">
            <a:off x="3856098" y="2924944"/>
            <a:ext cx="5583" cy="7200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54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Setting Domain</a:t>
            </a:r>
            <a:endParaRPr lang="en-US" dirty="0"/>
          </a:p>
        </p:txBody>
      </p:sp>
      <p:sp>
        <p:nvSpPr>
          <p:cNvPr id="3" name="Rectangle 2"/>
          <p:cNvSpPr/>
          <p:nvPr/>
        </p:nvSpPr>
        <p:spPr>
          <a:xfrm>
            <a:off x="2803662" y="260929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User setting</a:t>
            </a:r>
          </a:p>
        </p:txBody>
      </p:sp>
      <p:sp>
        <p:nvSpPr>
          <p:cNvPr id="4" name="Rectangle 3"/>
          <p:cNvSpPr/>
          <p:nvPr/>
        </p:nvSpPr>
        <p:spPr>
          <a:xfrm>
            <a:off x="2803662" y="424870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User</a:t>
            </a:r>
          </a:p>
        </p:txBody>
      </p:sp>
      <p:sp>
        <p:nvSpPr>
          <p:cNvPr id="5" name="Rectangle 4"/>
          <p:cNvSpPr/>
          <p:nvPr/>
        </p:nvSpPr>
        <p:spPr>
          <a:xfrm>
            <a:off x="5364088" y="260929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Setting</a:t>
            </a:r>
          </a:p>
        </p:txBody>
      </p:sp>
      <p:cxnSp>
        <p:nvCxnSpPr>
          <p:cNvPr id="7" name="Straight Connector 6"/>
          <p:cNvCxnSpPr>
            <a:stCxn id="3" idx="2"/>
            <a:endCxn id="4" idx="0"/>
          </p:cNvCxnSpPr>
          <p:nvPr/>
        </p:nvCxnSpPr>
        <p:spPr>
          <a:xfrm>
            <a:off x="3271714" y="3041340"/>
            <a:ext cx="0" cy="1207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13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Protus Report Domain</a:t>
            </a:r>
            <a:endParaRPr lang="en-US" dirty="0"/>
          </a:p>
        </p:txBody>
      </p:sp>
      <p:sp>
        <p:nvSpPr>
          <p:cNvPr id="3" name="Rectangle 2"/>
          <p:cNvSpPr/>
          <p:nvPr/>
        </p:nvSpPr>
        <p:spPr>
          <a:xfrm>
            <a:off x="2545854" y="278092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Protus report</a:t>
            </a:r>
          </a:p>
        </p:txBody>
      </p:sp>
      <p:sp>
        <p:nvSpPr>
          <p:cNvPr id="4" name="Rectangle 3"/>
          <p:cNvSpPr/>
          <p:nvPr/>
        </p:nvSpPr>
        <p:spPr>
          <a:xfrm>
            <a:off x="5498182" y="278092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Cache</a:t>
            </a:r>
          </a:p>
        </p:txBody>
      </p:sp>
      <p:cxnSp>
        <p:nvCxnSpPr>
          <p:cNvPr id="6" name="Straight Connector 5"/>
          <p:cNvCxnSpPr>
            <a:stCxn id="3" idx="3"/>
            <a:endCxn id="4" idx="1"/>
          </p:cNvCxnSpPr>
          <p:nvPr/>
        </p:nvCxnSpPr>
        <p:spPr>
          <a:xfrm>
            <a:off x="3481958" y="2996952"/>
            <a:ext cx="201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9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Product Class Domain</a:t>
            </a:r>
            <a:endParaRPr lang="en-US" dirty="0"/>
          </a:p>
        </p:txBody>
      </p:sp>
      <p:sp>
        <p:nvSpPr>
          <p:cNvPr id="3" name="Rectangle 2"/>
          <p:cNvSpPr/>
          <p:nvPr/>
        </p:nvSpPr>
        <p:spPr>
          <a:xfrm>
            <a:off x="2555776"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Product Class</a:t>
            </a:r>
          </a:p>
        </p:txBody>
      </p:sp>
      <p:sp>
        <p:nvSpPr>
          <p:cNvPr id="4" name="Rectangle 3"/>
          <p:cNvSpPr/>
          <p:nvPr/>
        </p:nvSpPr>
        <p:spPr>
          <a:xfrm>
            <a:off x="5652120"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Brand</a:t>
            </a:r>
          </a:p>
        </p:txBody>
      </p:sp>
      <p:cxnSp>
        <p:nvCxnSpPr>
          <p:cNvPr id="6" name="Straight Connector 5"/>
          <p:cNvCxnSpPr>
            <a:stCxn id="3" idx="3"/>
            <a:endCxn id="4" idx="1"/>
          </p:cNvCxnSpPr>
          <p:nvPr/>
        </p:nvCxnSpPr>
        <p:spPr>
          <a:xfrm>
            <a:off x="3491880" y="2708920"/>
            <a:ext cx="2160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14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Employee Domain</a:t>
            </a:r>
            <a:endParaRPr lang="en-US" dirty="0"/>
          </a:p>
        </p:txBody>
      </p:sp>
      <p:sp>
        <p:nvSpPr>
          <p:cNvPr id="3" name="Rectangle 2"/>
          <p:cNvSpPr/>
          <p:nvPr/>
        </p:nvSpPr>
        <p:spPr>
          <a:xfrm>
            <a:off x="2267744" y="270892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Employee</a:t>
            </a:r>
          </a:p>
        </p:txBody>
      </p:sp>
      <p:sp>
        <p:nvSpPr>
          <p:cNvPr id="4" name="Rectangle 3"/>
          <p:cNvSpPr/>
          <p:nvPr/>
        </p:nvSpPr>
        <p:spPr>
          <a:xfrm>
            <a:off x="5364088" y="270892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User</a:t>
            </a:r>
          </a:p>
        </p:txBody>
      </p:sp>
      <p:cxnSp>
        <p:nvCxnSpPr>
          <p:cNvPr id="6" name="Straight Connector 5"/>
          <p:cNvCxnSpPr>
            <a:stCxn id="3" idx="3"/>
            <a:endCxn id="4" idx="1"/>
          </p:cNvCxnSpPr>
          <p:nvPr/>
        </p:nvCxnSpPr>
        <p:spPr>
          <a:xfrm>
            <a:off x="3203848" y="2924944"/>
            <a:ext cx="2160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664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User Domain</a:t>
            </a:r>
            <a:endParaRPr lang="en-US" dirty="0"/>
          </a:p>
        </p:txBody>
      </p:sp>
      <p:sp>
        <p:nvSpPr>
          <p:cNvPr id="3" name="Rectangle 2"/>
          <p:cNvSpPr/>
          <p:nvPr/>
        </p:nvSpPr>
        <p:spPr>
          <a:xfrm>
            <a:off x="2699792" y="306896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User</a:t>
            </a:r>
          </a:p>
        </p:txBody>
      </p:sp>
      <p:sp>
        <p:nvSpPr>
          <p:cNvPr id="4" name="Rectangle 3"/>
          <p:cNvSpPr/>
          <p:nvPr/>
        </p:nvSpPr>
        <p:spPr>
          <a:xfrm>
            <a:off x="5004048" y="306896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Role</a:t>
            </a:r>
          </a:p>
        </p:txBody>
      </p:sp>
      <p:cxnSp>
        <p:nvCxnSpPr>
          <p:cNvPr id="6" name="Straight Connector 5"/>
          <p:cNvCxnSpPr>
            <a:stCxn id="3" idx="3"/>
            <a:endCxn id="4" idx="1"/>
          </p:cNvCxnSpPr>
          <p:nvPr/>
        </p:nvCxnSpPr>
        <p:spPr>
          <a:xfrm>
            <a:off x="3635896" y="3284984"/>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004048" y="18448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Role category</a:t>
            </a:r>
          </a:p>
        </p:txBody>
      </p:sp>
      <p:cxnSp>
        <p:nvCxnSpPr>
          <p:cNvPr id="8" name="Straight Connector 7"/>
          <p:cNvCxnSpPr>
            <a:stCxn id="4" idx="0"/>
            <a:endCxn id="7" idx="2"/>
          </p:cNvCxnSpPr>
          <p:nvPr/>
        </p:nvCxnSpPr>
        <p:spPr>
          <a:xfrm flipV="1">
            <a:off x="5472100" y="2276872"/>
            <a:ext cx="0" cy="7920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17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Text Translation Domain</a:t>
            </a:r>
            <a:endParaRPr lang="en-US" dirty="0"/>
          </a:p>
        </p:txBody>
      </p:sp>
      <p:sp>
        <p:nvSpPr>
          <p:cNvPr id="3" name="Rectangle 2"/>
          <p:cNvSpPr/>
          <p:nvPr/>
        </p:nvSpPr>
        <p:spPr>
          <a:xfrm>
            <a:off x="1691680" y="3282503"/>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Text</a:t>
            </a:r>
          </a:p>
        </p:txBody>
      </p:sp>
      <p:sp>
        <p:nvSpPr>
          <p:cNvPr id="4" name="Rectangle 3"/>
          <p:cNvSpPr/>
          <p:nvPr/>
        </p:nvSpPr>
        <p:spPr>
          <a:xfrm>
            <a:off x="4139952" y="328746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Translation</a:t>
            </a:r>
          </a:p>
        </p:txBody>
      </p:sp>
      <p:sp>
        <p:nvSpPr>
          <p:cNvPr id="5" name="Rectangle 4"/>
          <p:cNvSpPr/>
          <p:nvPr/>
        </p:nvSpPr>
        <p:spPr>
          <a:xfrm>
            <a:off x="6444208" y="3282503"/>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Language</a:t>
            </a:r>
          </a:p>
        </p:txBody>
      </p:sp>
      <p:cxnSp>
        <p:nvCxnSpPr>
          <p:cNvPr id="7" name="Straight Connector 6"/>
          <p:cNvCxnSpPr>
            <a:stCxn id="3" idx="3"/>
            <a:endCxn id="4" idx="1"/>
          </p:cNvCxnSpPr>
          <p:nvPr/>
        </p:nvCxnSpPr>
        <p:spPr>
          <a:xfrm>
            <a:off x="2627784" y="3498527"/>
            <a:ext cx="1512168" cy="4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3"/>
            <a:endCxn id="5" idx="1"/>
          </p:cNvCxnSpPr>
          <p:nvPr/>
        </p:nvCxnSpPr>
        <p:spPr>
          <a:xfrm flipV="1">
            <a:off x="5076056" y="3498527"/>
            <a:ext cx="1368152" cy="49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2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Test Request Domain</a:t>
            </a:r>
            <a:endParaRPr lang="en-US" dirty="0"/>
          </a:p>
        </p:txBody>
      </p:sp>
      <p:sp>
        <p:nvSpPr>
          <p:cNvPr id="3" name="Rectangle 2"/>
          <p:cNvSpPr/>
          <p:nvPr/>
        </p:nvSpPr>
        <p:spPr>
          <a:xfrm>
            <a:off x="3275856" y="2573966"/>
            <a:ext cx="936104"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800" dirty="0" smtClean="0"/>
              <a:t>Test </a:t>
            </a:r>
            <a:r>
              <a:rPr lang="sv-SE" sz="800" dirty="0"/>
              <a:t>request</a:t>
            </a:r>
            <a:endParaRPr lang="en-US" sz="800" dirty="0"/>
          </a:p>
        </p:txBody>
      </p:sp>
      <p:sp>
        <p:nvSpPr>
          <p:cNvPr id="4" name="Rectangle 3"/>
          <p:cNvSpPr/>
          <p:nvPr/>
        </p:nvSpPr>
        <p:spPr>
          <a:xfrm>
            <a:off x="5292080" y="257396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a:t>
            </a:r>
            <a:r>
              <a:rPr lang="sv-SE" sz="800" dirty="0" smtClean="0"/>
              <a:t>object</a:t>
            </a:r>
            <a:endParaRPr lang="en-US" sz="800" dirty="0"/>
          </a:p>
        </p:txBody>
      </p:sp>
      <p:cxnSp>
        <p:nvCxnSpPr>
          <p:cNvPr id="6" name="Straight Connector 5"/>
          <p:cNvCxnSpPr>
            <a:stCxn id="3" idx="3"/>
            <a:endCxn id="4" idx="1"/>
          </p:cNvCxnSpPr>
          <p:nvPr/>
        </p:nvCxnSpPr>
        <p:spPr>
          <a:xfrm>
            <a:off x="4211960" y="2789990"/>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75856" y="41255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Project</a:t>
            </a:r>
            <a:endParaRPr lang="en-US" sz="800" dirty="0"/>
          </a:p>
        </p:txBody>
      </p:sp>
      <p:cxnSp>
        <p:nvCxnSpPr>
          <p:cNvPr id="9" name="Straight Connector 8"/>
          <p:cNvCxnSpPr>
            <a:stCxn id="3" idx="2"/>
            <a:endCxn id="7" idx="0"/>
          </p:cNvCxnSpPr>
          <p:nvPr/>
        </p:nvCxnSpPr>
        <p:spPr>
          <a:xfrm>
            <a:off x="3743908" y="3006014"/>
            <a:ext cx="0" cy="111955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43908" y="3861972"/>
            <a:ext cx="292061" cy="246221"/>
          </a:xfrm>
          <a:prstGeom prst="rect">
            <a:avLst/>
          </a:prstGeom>
          <a:noFill/>
        </p:spPr>
        <p:txBody>
          <a:bodyPr wrap="square" rtlCol="0">
            <a:spAutoFit/>
          </a:bodyPr>
          <a:lstStyle/>
          <a:p>
            <a:r>
              <a:rPr lang="sv-SE" sz="1000" dirty="0" smtClean="0"/>
              <a:t>...</a:t>
            </a:r>
            <a:endParaRPr lang="en-US" sz="1000" dirty="0"/>
          </a:p>
        </p:txBody>
      </p:sp>
      <p:sp>
        <p:nvSpPr>
          <p:cNvPr id="13" name="TextBox 12"/>
          <p:cNvSpPr txBox="1"/>
          <p:nvPr/>
        </p:nvSpPr>
        <p:spPr>
          <a:xfrm>
            <a:off x="5000019" y="2543768"/>
            <a:ext cx="292061" cy="246221"/>
          </a:xfrm>
          <a:prstGeom prst="rect">
            <a:avLst/>
          </a:prstGeom>
          <a:noFill/>
        </p:spPr>
        <p:txBody>
          <a:bodyPr wrap="square" rtlCol="0">
            <a:spAutoFit/>
          </a:bodyPr>
          <a:lstStyle/>
          <a:p>
            <a:r>
              <a:rPr lang="sv-SE" sz="1000" dirty="0" smtClean="0"/>
              <a:t>...</a:t>
            </a:r>
            <a:endParaRPr lang="en-US" sz="1000" dirty="0"/>
          </a:p>
        </p:txBody>
      </p:sp>
      <p:sp>
        <p:nvSpPr>
          <p:cNvPr id="14" name="TextBox 13"/>
          <p:cNvSpPr txBox="1"/>
          <p:nvPr/>
        </p:nvSpPr>
        <p:spPr>
          <a:xfrm>
            <a:off x="4211960" y="2535274"/>
            <a:ext cx="292061" cy="246221"/>
          </a:xfrm>
          <a:prstGeom prst="rect">
            <a:avLst/>
          </a:prstGeom>
          <a:noFill/>
        </p:spPr>
        <p:txBody>
          <a:bodyPr wrap="square" rtlCol="0">
            <a:spAutoFit/>
          </a:bodyPr>
          <a:lstStyle/>
          <a:p>
            <a:r>
              <a:rPr lang="sv-SE" sz="1000" dirty="0" smtClean="0"/>
              <a:t>...</a:t>
            </a:r>
            <a:endParaRPr lang="en-US" sz="1000" dirty="0"/>
          </a:p>
        </p:txBody>
      </p:sp>
      <p:sp>
        <p:nvSpPr>
          <p:cNvPr id="15" name="TextBox 14"/>
          <p:cNvSpPr txBox="1"/>
          <p:nvPr/>
        </p:nvSpPr>
        <p:spPr>
          <a:xfrm>
            <a:off x="3743908" y="3006014"/>
            <a:ext cx="292061" cy="246221"/>
          </a:xfrm>
          <a:prstGeom prst="rect">
            <a:avLst/>
          </a:prstGeom>
          <a:noFill/>
        </p:spPr>
        <p:txBody>
          <a:bodyPr wrap="square" rtlCol="0">
            <a:spAutoFit/>
          </a:bodyPr>
          <a:lstStyle/>
          <a:p>
            <a:r>
              <a:rPr lang="sv-SE" sz="1000" dirty="0" smtClean="0"/>
              <a:t>...</a:t>
            </a:r>
            <a:endParaRPr lang="en-US" sz="1000" dirty="0"/>
          </a:p>
        </p:txBody>
      </p:sp>
    </p:spTree>
    <p:extLst>
      <p:ext uri="{BB962C8B-B14F-4D97-AF65-F5344CB8AC3E}">
        <p14:creationId xmlns:p14="http://schemas.microsoft.com/office/powerpoint/2010/main" val="241072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Test Protocol Domain</a:t>
            </a:r>
            <a:endParaRPr lang="en-US" dirty="0"/>
          </a:p>
        </p:txBody>
      </p:sp>
      <p:sp>
        <p:nvSpPr>
          <p:cNvPr id="3" name="Rectangle 2"/>
          <p:cNvSpPr/>
          <p:nvPr/>
        </p:nvSpPr>
        <p:spPr>
          <a:xfrm>
            <a:off x="2664716" y="140508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procedure</a:t>
            </a:r>
          </a:p>
        </p:txBody>
      </p:sp>
      <p:sp>
        <p:nvSpPr>
          <p:cNvPr id="4" name="Rectangle 3"/>
          <p:cNvSpPr/>
          <p:nvPr/>
        </p:nvSpPr>
        <p:spPr>
          <a:xfrm>
            <a:off x="2658732" y="2304857"/>
            <a:ext cx="936104"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800" dirty="0" smtClean="0"/>
              <a:t>Test protocol</a:t>
            </a:r>
          </a:p>
        </p:txBody>
      </p:sp>
      <p:sp>
        <p:nvSpPr>
          <p:cNvPr id="5" name="Rectangle 4"/>
          <p:cNvSpPr/>
          <p:nvPr/>
        </p:nvSpPr>
        <p:spPr>
          <a:xfrm>
            <a:off x="4572000" y="2304857"/>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component protocol</a:t>
            </a:r>
          </a:p>
        </p:txBody>
      </p:sp>
      <p:sp>
        <p:nvSpPr>
          <p:cNvPr id="6" name="Rectangle 5"/>
          <p:cNvSpPr/>
          <p:nvPr/>
        </p:nvSpPr>
        <p:spPr>
          <a:xfrm>
            <a:off x="5580112" y="309913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Comment</a:t>
            </a:r>
          </a:p>
        </p:txBody>
      </p:sp>
      <p:cxnSp>
        <p:nvCxnSpPr>
          <p:cNvPr id="14" name="Elbow Connector 13"/>
          <p:cNvCxnSpPr>
            <a:stCxn id="4" idx="0"/>
            <a:endCxn id="3" idx="2"/>
          </p:cNvCxnSpPr>
          <p:nvPr/>
        </p:nvCxnSpPr>
        <p:spPr>
          <a:xfrm flipV="1">
            <a:off x="3126784" y="1837134"/>
            <a:ext cx="5984" cy="46772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3"/>
            <a:endCxn id="5" idx="1"/>
          </p:cNvCxnSpPr>
          <p:nvPr/>
        </p:nvCxnSpPr>
        <p:spPr>
          <a:xfrm>
            <a:off x="3594836" y="2520881"/>
            <a:ext cx="977164"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5" idx="2"/>
            <a:endCxn id="6" idx="0"/>
          </p:cNvCxnSpPr>
          <p:nvPr/>
        </p:nvCxnSpPr>
        <p:spPr>
          <a:xfrm>
            <a:off x="5040052" y="2736905"/>
            <a:ext cx="1008112" cy="36222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580112" y="3822671"/>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Author</a:t>
            </a:r>
          </a:p>
        </p:txBody>
      </p:sp>
      <p:cxnSp>
        <p:nvCxnSpPr>
          <p:cNvPr id="21" name="Elbow Connector 20"/>
          <p:cNvCxnSpPr>
            <a:stCxn id="6" idx="2"/>
            <a:endCxn id="19" idx="0"/>
          </p:cNvCxnSpPr>
          <p:nvPr/>
        </p:nvCxnSpPr>
        <p:spPr>
          <a:xfrm>
            <a:off x="6048164" y="3531180"/>
            <a:ext cx="0" cy="29149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661758" y="486693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Result</a:t>
            </a:r>
          </a:p>
        </p:txBody>
      </p:sp>
      <p:sp>
        <p:nvSpPr>
          <p:cNvPr id="40" name="Rectangle 39"/>
          <p:cNvSpPr/>
          <p:nvPr/>
        </p:nvSpPr>
        <p:spPr>
          <a:xfrm>
            <a:off x="4572000" y="486916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component execution</a:t>
            </a:r>
          </a:p>
        </p:txBody>
      </p:sp>
      <p:cxnSp>
        <p:nvCxnSpPr>
          <p:cNvPr id="42" name="Elbow Connector 41"/>
          <p:cNvCxnSpPr>
            <a:stCxn id="5" idx="2"/>
            <a:endCxn id="40" idx="0"/>
          </p:cNvCxnSpPr>
          <p:nvPr/>
        </p:nvCxnSpPr>
        <p:spPr>
          <a:xfrm>
            <a:off x="5040052" y="2736905"/>
            <a:ext cx="0" cy="21322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0" idx="1"/>
            <a:endCxn id="31" idx="3"/>
          </p:cNvCxnSpPr>
          <p:nvPr/>
        </p:nvCxnSpPr>
        <p:spPr>
          <a:xfrm flipH="1" flipV="1">
            <a:off x="3597862" y="5082958"/>
            <a:ext cx="974138" cy="222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1" idx="0"/>
            <a:endCxn id="4" idx="2"/>
          </p:cNvCxnSpPr>
          <p:nvPr/>
        </p:nvCxnSpPr>
        <p:spPr>
          <a:xfrm flipH="1" flipV="1">
            <a:off x="3126784" y="2736905"/>
            <a:ext cx="3026" cy="213002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399824" y="487328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Measurement</a:t>
            </a:r>
          </a:p>
        </p:txBody>
      </p:sp>
      <p:cxnSp>
        <p:nvCxnSpPr>
          <p:cNvPr id="53" name="Elbow Connector 52"/>
          <p:cNvCxnSpPr>
            <a:stCxn id="40" idx="3"/>
            <a:endCxn id="51" idx="1"/>
          </p:cNvCxnSpPr>
          <p:nvPr/>
        </p:nvCxnSpPr>
        <p:spPr>
          <a:xfrm>
            <a:off x="5508104" y="5085184"/>
            <a:ext cx="891720" cy="412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557737" y="5942929"/>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executor</a:t>
            </a:r>
          </a:p>
        </p:txBody>
      </p:sp>
      <p:cxnSp>
        <p:nvCxnSpPr>
          <p:cNvPr id="57" name="Elbow Connector 56"/>
          <p:cNvCxnSpPr>
            <a:stCxn id="40" idx="2"/>
            <a:endCxn id="55" idx="0"/>
          </p:cNvCxnSpPr>
          <p:nvPr/>
        </p:nvCxnSpPr>
        <p:spPr>
          <a:xfrm flipH="1">
            <a:off x="5025789" y="5301208"/>
            <a:ext cx="14263" cy="6417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572000" y="140508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Protus report</a:t>
            </a:r>
          </a:p>
        </p:txBody>
      </p:sp>
      <p:cxnSp>
        <p:nvCxnSpPr>
          <p:cNvPr id="61" name="Elbow Connector 60"/>
          <p:cNvCxnSpPr>
            <a:stCxn id="5" idx="0"/>
            <a:endCxn id="59" idx="2"/>
          </p:cNvCxnSpPr>
          <p:nvPr/>
        </p:nvCxnSpPr>
        <p:spPr>
          <a:xfrm flipV="1">
            <a:off x="5040052" y="1837134"/>
            <a:ext cx="0" cy="46772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020272" y="2304857"/>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component</a:t>
            </a:r>
          </a:p>
        </p:txBody>
      </p:sp>
      <p:cxnSp>
        <p:nvCxnSpPr>
          <p:cNvPr id="64" name="Elbow Connector 63"/>
          <p:cNvCxnSpPr>
            <a:stCxn id="5" idx="3"/>
            <a:endCxn id="62" idx="1"/>
          </p:cNvCxnSpPr>
          <p:nvPr/>
        </p:nvCxnSpPr>
        <p:spPr>
          <a:xfrm>
            <a:off x="5508104" y="2520881"/>
            <a:ext cx="1512168" cy="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019433" y="332163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Translation</a:t>
            </a:r>
          </a:p>
        </p:txBody>
      </p:sp>
      <p:cxnSp>
        <p:nvCxnSpPr>
          <p:cNvPr id="67" name="Straight Connector 66"/>
          <p:cNvCxnSpPr>
            <a:stCxn id="62" idx="2"/>
            <a:endCxn id="65" idx="0"/>
          </p:cNvCxnSpPr>
          <p:nvPr/>
        </p:nvCxnSpPr>
        <p:spPr>
          <a:xfrm flipH="1">
            <a:off x="7487485" y="2736905"/>
            <a:ext cx="839" cy="584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2"/>
            <a:endCxn id="31" idx="0"/>
          </p:cNvCxnSpPr>
          <p:nvPr/>
        </p:nvCxnSpPr>
        <p:spPr>
          <a:xfrm flipH="1">
            <a:off x="3129810" y="2736905"/>
            <a:ext cx="1910242" cy="2130029"/>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41165" y="1386781"/>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leader</a:t>
            </a:r>
          </a:p>
        </p:txBody>
      </p:sp>
      <p:cxnSp>
        <p:nvCxnSpPr>
          <p:cNvPr id="11" name="Straight Connector 10"/>
          <p:cNvCxnSpPr>
            <a:stCxn id="30" idx="3"/>
            <a:endCxn id="4" idx="1"/>
          </p:cNvCxnSpPr>
          <p:nvPr/>
        </p:nvCxnSpPr>
        <p:spPr>
          <a:xfrm>
            <a:off x="1877269" y="1602805"/>
            <a:ext cx="781463" cy="918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0" idx="0"/>
            <a:endCxn id="6" idx="1"/>
          </p:cNvCxnSpPr>
          <p:nvPr/>
        </p:nvCxnSpPr>
        <p:spPr>
          <a:xfrm flipV="1">
            <a:off x="5040052" y="3315156"/>
            <a:ext cx="540060" cy="1554004"/>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37961" y="2304857"/>
            <a:ext cx="936104"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t>Test  object</a:t>
            </a:r>
          </a:p>
        </p:txBody>
      </p:sp>
      <p:cxnSp>
        <p:nvCxnSpPr>
          <p:cNvPr id="10" name="Straight Connector 9"/>
          <p:cNvCxnSpPr>
            <a:endCxn id="4" idx="1"/>
          </p:cNvCxnSpPr>
          <p:nvPr/>
        </p:nvCxnSpPr>
        <p:spPr>
          <a:xfrm>
            <a:off x="1877269" y="2520881"/>
            <a:ext cx="7814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0" idx="1"/>
            <a:endCxn id="32" idx="2"/>
          </p:cNvCxnSpPr>
          <p:nvPr/>
        </p:nvCxnSpPr>
        <p:spPr>
          <a:xfrm flipH="1" flipV="1">
            <a:off x="1406013" y="2736905"/>
            <a:ext cx="3165987" cy="2348279"/>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641682" y="5942929"/>
            <a:ext cx="936104"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t>Software Release</a:t>
            </a:r>
          </a:p>
        </p:txBody>
      </p:sp>
      <p:cxnSp>
        <p:nvCxnSpPr>
          <p:cNvPr id="17" name="Straight Connector 16"/>
          <p:cNvCxnSpPr>
            <a:stCxn id="40" idx="1"/>
            <a:endCxn id="37" idx="3"/>
          </p:cNvCxnSpPr>
          <p:nvPr/>
        </p:nvCxnSpPr>
        <p:spPr>
          <a:xfrm flipH="1">
            <a:off x="3577786" y="5085184"/>
            <a:ext cx="994214" cy="10737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353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Measurement Domain</a:t>
            </a:r>
            <a:endParaRPr lang="en-US" dirty="0"/>
          </a:p>
        </p:txBody>
      </p:sp>
      <p:sp>
        <p:nvSpPr>
          <p:cNvPr id="4" name="Rectangle 3"/>
          <p:cNvSpPr/>
          <p:nvPr/>
        </p:nvSpPr>
        <p:spPr>
          <a:xfrm>
            <a:off x="683568" y="473938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Logger</a:t>
            </a:r>
          </a:p>
        </p:txBody>
      </p:sp>
      <p:sp>
        <p:nvSpPr>
          <p:cNvPr id="5" name="Rectangle 4"/>
          <p:cNvSpPr/>
          <p:nvPr/>
        </p:nvSpPr>
        <p:spPr>
          <a:xfrm>
            <a:off x="2051720" y="401930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Ecu version</a:t>
            </a:r>
          </a:p>
        </p:txBody>
      </p:sp>
      <p:sp>
        <p:nvSpPr>
          <p:cNvPr id="6" name="Rectangle 5"/>
          <p:cNvSpPr/>
          <p:nvPr/>
        </p:nvSpPr>
        <p:spPr>
          <a:xfrm>
            <a:off x="2051720" y="473938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Ecu</a:t>
            </a:r>
          </a:p>
        </p:txBody>
      </p:sp>
      <p:sp>
        <p:nvSpPr>
          <p:cNvPr id="20" name="Rectangle 19"/>
          <p:cNvSpPr/>
          <p:nvPr/>
        </p:nvSpPr>
        <p:spPr>
          <a:xfrm>
            <a:off x="683568" y="3299222"/>
            <a:ext cx="936104"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800" dirty="0" smtClean="0"/>
              <a:t>Measurement</a:t>
            </a:r>
          </a:p>
        </p:txBody>
      </p:sp>
      <p:sp>
        <p:nvSpPr>
          <p:cNvPr id="23" name="Rectangle 22"/>
          <p:cNvSpPr/>
          <p:nvPr/>
        </p:nvSpPr>
        <p:spPr>
          <a:xfrm>
            <a:off x="3707904" y="329922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Measurement event</a:t>
            </a:r>
          </a:p>
        </p:txBody>
      </p:sp>
      <p:sp>
        <p:nvSpPr>
          <p:cNvPr id="27" name="Rectangle 26"/>
          <p:cNvSpPr/>
          <p:nvPr/>
        </p:nvSpPr>
        <p:spPr>
          <a:xfrm>
            <a:off x="5508104" y="329922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Key value</a:t>
            </a:r>
          </a:p>
        </p:txBody>
      </p:sp>
      <p:sp>
        <p:nvSpPr>
          <p:cNvPr id="28" name="Rectangle 27"/>
          <p:cNvSpPr/>
          <p:nvPr/>
        </p:nvSpPr>
        <p:spPr>
          <a:xfrm>
            <a:off x="7308304" y="329922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Key</a:t>
            </a:r>
          </a:p>
        </p:txBody>
      </p:sp>
      <p:sp>
        <p:nvSpPr>
          <p:cNvPr id="29" name="Rectangle 28"/>
          <p:cNvSpPr/>
          <p:nvPr/>
        </p:nvSpPr>
        <p:spPr>
          <a:xfrm>
            <a:off x="5508104" y="424167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Signal snapshot</a:t>
            </a:r>
          </a:p>
        </p:txBody>
      </p:sp>
      <p:sp>
        <p:nvSpPr>
          <p:cNvPr id="30" name="Rectangle 29"/>
          <p:cNvSpPr/>
          <p:nvPr/>
        </p:nvSpPr>
        <p:spPr>
          <a:xfrm>
            <a:off x="7308304" y="424167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Signal</a:t>
            </a:r>
          </a:p>
        </p:txBody>
      </p:sp>
      <p:cxnSp>
        <p:nvCxnSpPr>
          <p:cNvPr id="42" name="Straight Connector 41"/>
          <p:cNvCxnSpPr>
            <a:stCxn id="20" idx="3"/>
            <a:endCxn id="5" idx="1"/>
          </p:cNvCxnSpPr>
          <p:nvPr/>
        </p:nvCxnSpPr>
        <p:spPr>
          <a:xfrm>
            <a:off x="1619672" y="3515246"/>
            <a:ext cx="432048"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2"/>
            <a:endCxn id="29" idx="1"/>
          </p:cNvCxnSpPr>
          <p:nvPr/>
        </p:nvCxnSpPr>
        <p:spPr>
          <a:xfrm>
            <a:off x="4175956" y="3731270"/>
            <a:ext cx="1332148" cy="72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0" idx="2"/>
            <a:endCxn id="4" idx="0"/>
          </p:cNvCxnSpPr>
          <p:nvPr/>
        </p:nvCxnSpPr>
        <p:spPr>
          <a:xfrm>
            <a:off x="1151620" y="3731270"/>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 idx="2"/>
            <a:endCxn id="6" idx="0"/>
          </p:cNvCxnSpPr>
          <p:nvPr/>
        </p:nvCxnSpPr>
        <p:spPr>
          <a:xfrm>
            <a:off x="2519772" y="4451350"/>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0" idx="3"/>
            <a:endCxn id="23" idx="1"/>
          </p:cNvCxnSpPr>
          <p:nvPr/>
        </p:nvCxnSpPr>
        <p:spPr>
          <a:xfrm>
            <a:off x="1619672" y="3515246"/>
            <a:ext cx="2088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3" idx="3"/>
          </p:cNvCxnSpPr>
          <p:nvPr/>
        </p:nvCxnSpPr>
        <p:spPr>
          <a:xfrm>
            <a:off x="4644008" y="35152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7" idx="3"/>
            <a:endCxn id="28" idx="1"/>
          </p:cNvCxnSpPr>
          <p:nvPr/>
        </p:nvCxnSpPr>
        <p:spPr>
          <a:xfrm>
            <a:off x="6444208" y="3515246"/>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9" idx="3"/>
            <a:endCxn id="30" idx="1"/>
          </p:cNvCxnSpPr>
          <p:nvPr/>
        </p:nvCxnSpPr>
        <p:spPr>
          <a:xfrm>
            <a:off x="6444208" y="4457700"/>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29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Data Storage Domain</a:t>
            </a:r>
            <a:endParaRPr lang="en-US" dirty="0"/>
          </a:p>
        </p:txBody>
      </p:sp>
      <p:sp>
        <p:nvSpPr>
          <p:cNvPr id="3" name="Rectangle 2"/>
          <p:cNvSpPr/>
          <p:nvPr/>
        </p:nvSpPr>
        <p:spPr>
          <a:xfrm>
            <a:off x="3923928" y="185246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Raw storage</a:t>
            </a:r>
          </a:p>
        </p:txBody>
      </p:sp>
      <p:sp>
        <p:nvSpPr>
          <p:cNvPr id="4" name="Rectangle 3"/>
          <p:cNvSpPr/>
          <p:nvPr/>
        </p:nvSpPr>
        <p:spPr>
          <a:xfrm>
            <a:off x="3941837" y="38686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Raw file</a:t>
            </a:r>
          </a:p>
        </p:txBody>
      </p:sp>
      <p:cxnSp>
        <p:nvCxnSpPr>
          <p:cNvPr id="7" name="Straight Connector 6"/>
          <p:cNvCxnSpPr>
            <a:stCxn id="3" idx="2"/>
            <a:endCxn id="4" idx="0"/>
          </p:cNvCxnSpPr>
          <p:nvPr/>
        </p:nvCxnSpPr>
        <p:spPr>
          <a:xfrm>
            <a:off x="4391980" y="2284512"/>
            <a:ext cx="17909" cy="15841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56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Download Domain</a:t>
            </a:r>
            <a:endParaRPr lang="en-US" dirty="0"/>
          </a:p>
        </p:txBody>
      </p:sp>
      <p:sp>
        <p:nvSpPr>
          <p:cNvPr id="3" name="Rectangle 2"/>
          <p:cNvSpPr/>
          <p:nvPr/>
        </p:nvSpPr>
        <p:spPr>
          <a:xfrm>
            <a:off x="4932040" y="17728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Download</a:t>
            </a:r>
          </a:p>
        </p:txBody>
      </p:sp>
      <p:sp>
        <p:nvSpPr>
          <p:cNvPr id="4" name="Rectangle 3"/>
          <p:cNvSpPr/>
          <p:nvPr/>
        </p:nvSpPr>
        <p:spPr>
          <a:xfrm>
            <a:off x="4932040" y="306896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File</a:t>
            </a:r>
          </a:p>
        </p:txBody>
      </p:sp>
      <p:sp>
        <p:nvSpPr>
          <p:cNvPr id="5" name="Rectangle 4"/>
          <p:cNvSpPr/>
          <p:nvPr/>
        </p:nvSpPr>
        <p:spPr>
          <a:xfrm>
            <a:off x="4932040" y="4460379"/>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Conversion</a:t>
            </a:r>
          </a:p>
        </p:txBody>
      </p:sp>
      <p:cxnSp>
        <p:nvCxnSpPr>
          <p:cNvPr id="8" name="Straight Connector 7"/>
          <p:cNvCxnSpPr>
            <a:stCxn id="3" idx="2"/>
            <a:endCxn id="4" idx="0"/>
          </p:cNvCxnSpPr>
          <p:nvPr/>
        </p:nvCxnSpPr>
        <p:spPr>
          <a:xfrm>
            <a:off x="5400092" y="2204864"/>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2"/>
            <a:endCxn id="5" idx="0"/>
          </p:cNvCxnSpPr>
          <p:nvPr/>
        </p:nvCxnSpPr>
        <p:spPr>
          <a:xfrm>
            <a:off x="5400092" y="3501008"/>
            <a:ext cx="0" cy="95937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43808" y="4460379"/>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Raw file</a:t>
            </a:r>
          </a:p>
        </p:txBody>
      </p:sp>
      <p:cxnSp>
        <p:nvCxnSpPr>
          <p:cNvPr id="15" name="Straight Connector 14"/>
          <p:cNvCxnSpPr>
            <a:stCxn id="5" idx="1"/>
            <a:endCxn id="13" idx="3"/>
          </p:cNvCxnSpPr>
          <p:nvPr/>
        </p:nvCxnSpPr>
        <p:spPr>
          <a:xfrm flipH="1">
            <a:off x="3779912" y="4676403"/>
            <a:ext cx="115212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37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Logger Domain</a:t>
            </a:r>
            <a:endParaRPr lang="en-US" dirty="0"/>
          </a:p>
        </p:txBody>
      </p:sp>
      <p:sp>
        <p:nvSpPr>
          <p:cNvPr id="3" name="Rectangle 2"/>
          <p:cNvSpPr/>
          <p:nvPr/>
        </p:nvSpPr>
        <p:spPr>
          <a:xfrm>
            <a:off x="971600" y="24208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Logger</a:t>
            </a:r>
          </a:p>
        </p:txBody>
      </p:sp>
      <p:sp>
        <p:nvSpPr>
          <p:cNvPr id="4" name="Rectangle 3"/>
          <p:cNvSpPr/>
          <p:nvPr/>
        </p:nvSpPr>
        <p:spPr>
          <a:xfrm>
            <a:off x="971600" y="386104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Logger type</a:t>
            </a:r>
          </a:p>
        </p:txBody>
      </p:sp>
      <p:sp>
        <p:nvSpPr>
          <p:cNvPr id="5" name="Rectangle 4"/>
          <p:cNvSpPr/>
          <p:nvPr/>
        </p:nvSpPr>
        <p:spPr>
          <a:xfrm>
            <a:off x="2699792" y="24208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Setup installation</a:t>
            </a:r>
          </a:p>
        </p:txBody>
      </p:sp>
      <p:sp>
        <p:nvSpPr>
          <p:cNvPr id="6" name="Rectangle 5"/>
          <p:cNvSpPr/>
          <p:nvPr/>
        </p:nvSpPr>
        <p:spPr>
          <a:xfrm>
            <a:off x="4932040" y="24208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Setup</a:t>
            </a:r>
          </a:p>
        </p:txBody>
      </p:sp>
      <p:sp>
        <p:nvSpPr>
          <p:cNvPr id="7" name="Rectangle 6"/>
          <p:cNvSpPr/>
          <p:nvPr/>
        </p:nvSpPr>
        <p:spPr>
          <a:xfrm>
            <a:off x="7092280" y="2416671"/>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Bus</a:t>
            </a:r>
          </a:p>
        </p:txBody>
      </p:sp>
      <p:sp>
        <p:nvSpPr>
          <p:cNvPr id="8" name="Rectangle 7"/>
          <p:cNvSpPr/>
          <p:nvPr/>
        </p:nvSpPr>
        <p:spPr>
          <a:xfrm>
            <a:off x="7092280" y="3615333"/>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Signal</a:t>
            </a:r>
          </a:p>
        </p:txBody>
      </p:sp>
      <p:cxnSp>
        <p:nvCxnSpPr>
          <p:cNvPr id="10" name="Straight Connector 9"/>
          <p:cNvCxnSpPr>
            <a:stCxn id="3" idx="3"/>
            <a:endCxn id="5" idx="1"/>
          </p:cNvCxnSpPr>
          <p:nvPr/>
        </p:nvCxnSpPr>
        <p:spPr>
          <a:xfrm>
            <a:off x="1907704" y="2636912"/>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6" idx="1"/>
          </p:cNvCxnSpPr>
          <p:nvPr/>
        </p:nvCxnSpPr>
        <p:spPr>
          <a:xfrm>
            <a:off x="3635896" y="2636912"/>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3"/>
            <a:endCxn id="7" idx="1"/>
          </p:cNvCxnSpPr>
          <p:nvPr/>
        </p:nvCxnSpPr>
        <p:spPr>
          <a:xfrm flipV="1">
            <a:off x="5868144" y="2632695"/>
            <a:ext cx="1224136" cy="4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3"/>
            <a:endCxn id="8" idx="1"/>
          </p:cNvCxnSpPr>
          <p:nvPr/>
        </p:nvCxnSpPr>
        <p:spPr>
          <a:xfrm>
            <a:off x="5868144" y="2636912"/>
            <a:ext cx="1224136" cy="1194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 idx="2"/>
            <a:endCxn id="4" idx="0"/>
          </p:cNvCxnSpPr>
          <p:nvPr/>
        </p:nvCxnSpPr>
        <p:spPr>
          <a:xfrm>
            <a:off x="1439652" y="2852936"/>
            <a:ext cx="0"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96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Test Object Specification Domain</a:t>
            </a:r>
            <a:endParaRPr lang="en-US" dirty="0"/>
          </a:p>
        </p:txBody>
      </p:sp>
      <p:sp>
        <p:nvSpPr>
          <p:cNvPr id="3" name="Rectangle 2"/>
          <p:cNvSpPr/>
          <p:nvPr/>
        </p:nvSpPr>
        <p:spPr>
          <a:xfrm>
            <a:off x="2195736" y="24208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object</a:t>
            </a:r>
          </a:p>
        </p:txBody>
      </p:sp>
      <p:sp>
        <p:nvSpPr>
          <p:cNvPr id="4" name="Rectangle 3"/>
          <p:cNvSpPr/>
          <p:nvPr/>
        </p:nvSpPr>
        <p:spPr>
          <a:xfrm>
            <a:off x="2195736" y="386104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object specification</a:t>
            </a:r>
          </a:p>
        </p:txBody>
      </p:sp>
      <p:sp>
        <p:nvSpPr>
          <p:cNvPr id="5" name="Rectangle 4"/>
          <p:cNvSpPr/>
          <p:nvPr/>
        </p:nvSpPr>
        <p:spPr>
          <a:xfrm>
            <a:off x="4355976" y="386104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Variant</a:t>
            </a:r>
          </a:p>
        </p:txBody>
      </p:sp>
      <p:sp>
        <p:nvSpPr>
          <p:cNvPr id="6" name="Rectangle 5"/>
          <p:cNvSpPr/>
          <p:nvPr/>
        </p:nvSpPr>
        <p:spPr>
          <a:xfrm>
            <a:off x="6372200" y="386104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Variant family</a:t>
            </a:r>
          </a:p>
        </p:txBody>
      </p:sp>
      <p:cxnSp>
        <p:nvCxnSpPr>
          <p:cNvPr id="8" name="Straight Connector 7"/>
          <p:cNvCxnSpPr>
            <a:stCxn id="3" idx="2"/>
            <a:endCxn id="4" idx="0"/>
          </p:cNvCxnSpPr>
          <p:nvPr/>
        </p:nvCxnSpPr>
        <p:spPr>
          <a:xfrm>
            <a:off x="2663788" y="2852936"/>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a:endCxn id="5" idx="1"/>
          </p:cNvCxnSpPr>
          <p:nvPr/>
        </p:nvCxnSpPr>
        <p:spPr>
          <a:xfrm>
            <a:off x="3131840" y="4077072"/>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6" idx="1"/>
          </p:cNvCxnSpPr>
          <p:nvPr/>
        </p:nvCxnSpPr>
        <p:spPr>
          <a:xfrm>
            <a:off x="5292080" y="4077072"/>
            <a:ext cx="1080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70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Test Object Domain</a:t>
            </a:r>
            <a:endParaRPr lang="en-US" dirty="0"/>
          </a:p>
        </p:txBody>
      </p:sp>
      <p:sp>
        <p:nvSpPr>
          <p:cNvPr id="3" name="Rectangle 2"/>
          <p:cNvSpPr/>
          <p:nvPr/>
        </p:nvSpPr>
        <p:spPr>
          <a:xfrm>
            <a:off x="1744502" y="278092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Test object</a:t>
            </a:r>
          </a:p>
        </p:txBody>
      </p:sp>
      <p:sp>
        <p:nvSpPr>
          <p:cNvPr id="4" name="Rectangle 3"/>
          <p:cNvSpPr/>
          <p:nvPr/>
        </p:nvSpPr>
        <p:spPr>
          <a:xfrm>
            <a:off x="3779912" y="278092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Software installation</a:t>
            </a:r>
          </a:p>
        </p:txBody>
      </p:sp>
      <p:sp>
        <p:nvSpPr>
          <p:cNvPr id="5" name="Rectangle 4"/>
          <p:cNvSpPr/>
          <p:nvPr/>
        </p:nvSpPr>
        <p:spPr>
          <a:xfrm>
            <a:off x="5724128" y="278092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Software</a:t>
            </a:r>
          </a:p>
        </p:txBody>
      </p:sp>
      <p:sp>
        <p:nvSpPr>
          <p:cNvPr id="6" name="Rectangle 5"/>
          <p:cNvSpPr/>
          <p:nvPr/>
        </p:nvSpPr>
        <p:spPr>
          <a:xfrm>
            <a:off x="1744502" y="378904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t>Product class</a:t>
            </a:r>
          </a:p>
        </p:txBody>
      </p:sp>
      <p:cxnSp>
        <p:nvCxnSpPr>
          <p:cNvPr id="8" name="Straight Connector 7"/>
          <p:cNvCxnSpPr>
            <a:stCxn id="3" idx="3"/>
            <a:endCxn id="4" idx="1"/>
          </p:cNvCxnSpPr>
          <p:nvPr/>
        </p:nvCxnSpPr>
        <p:spPr>
          <a:xfrm>
            <a:off x="2680606" y="2996952"/>
            <a:ext cx="10993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a:endCxn id="5" idx="1"/>
          </p:cNvCxnSpPr>
          <p:nvPr/>
        </p:nvCxnSpPr>
        <p:spPr>
          <a:xfrm>
            <a:off x="4716016" y="2996952"/>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2"/>
            <a:endCxn id="6" idx="0"/>
          </p:cNvCxnSpPr>
          <p:nvPr/>
        </p:nvCxnSpPr>
        <p:spPr>
          <a:xfrm>
            <a:off x="2212554" y="3212976"/>
            <a:ext cx="0" cy="5760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14341"/>
      </p:ext>
    </p:extLst>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TotalTime>
  <Words>473</Words>
  <Application>Microsoft Office PowerPoint</Application>
  <PresentationFormat>On-screen Show (4:3)</PresentationFormat>
  <Paragraphs>141</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Test Procedure Domain</vt:lpstr>
      <vt:lpstr>Test Request Domain</vt:lpstr>
      <vt:lpstr>Test Protocol Domain</vt:lpstr>
      <vt:lpstr>Measurement Domain</vt:lpstr>
      <vt:lpstr>Data Storage Domain</vt:lpstr>
      <vt:lpstr>Download Domain</vt:lpstr>
      <vt:lpstr>Logger Domain</vt:lpstr>
      <vt:lpstr>Test Object Specification Domain</vt:lpstr>
      <vt:lpstr>Test Object Domain</vt:lpstr>
      <vt:lpstr>Software Domain</vt:lpstr>
      <vt:lpstr>Truck Function Domain</vt:lpstr>
      <vt:lpstr>Setting Domain</vt:lpstr>
      <vt:lpstr>Protus Report Domain</vt:lpstr>
      <vt:lpstr>Product Class Domain</vt:lpstr>
      <vt:lpstr>Employee Domain</vt:lpstr>
      <vt:lpstr>User Domain</vt:lpstr>
      <vt:lpstr>Text Translation Domain</vt:lpstr>
    </vt:vector>
  </TitlesOfParts>
  <Company>Volvo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Norder Per (Consultant)</dc:creator>
  <cp:lastModifiedBy>Norder Per (Consultant)</cp:lastModifiedBy>
  <cp:revision>30</cp:revision>
  <dcterms:created xsi:type="dcterms:W3CDTF">2015-08-18T07:29:10Z</dcterms:created>
  <dcterms:modified xsi:type="dcterms:W3CDTF">2015-08-19T12:18:45Z</dcterms:modified>
</cp:coreProperties>
</file>