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9" r:id="rId6"/>
    <p:sldId id="266" r:id="rId7"/>
    <p:sldId id="264" r:id="rId8"/>
    <p:sldId id="267" r:id="rId9"/>
    <p:sldId id="268" r:id="rId10"/>
    <p:sldId id="261" r:id="rId11"/>
    <p:sldId id="270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32F634-E3C7-483B-A8BF-667B9E513740}">
          <p14:sldIdLst>
            <p14:sldId id="256"/>
          </p14:sldIdLst>
        </p14:section>
        <p14:section name="AS_IS" id="{8901ED12-0C94-4596-9903-A2ADBE0B5133}">
          <p14:sldIdLst>
            <p14:sldId id="257"/>
          </p14:sldIdLst>
        </p14:section>
        <p14:section name="TO  BE" id="{686B0C77-7183-453B-B2A0-1B5D25617E50}">
          <p14:sldIdLst>
            <p14:sldId id="262"/>
            <p14:sldId id="263"/>
            <p14:sldId id="269"/>
          </p14:sldIdLst>
        </p14:section>
        <p14:section name="Technology Kit" id="{14C1B5EF-E72D-474D-9287-4899D89424CD}">
          <p14:sldIdLst>
            <p14:sldId id="266"/>
            <p14:sldId id="264"/>
            <p14:sldId id="267"/>
            <p14:sldId id="268"/>
          </p14:sldIdLst>
        </p14:section>
        <p14:section name="project setup" id="{BE06A3DA-520F-4B2B-B951-66970DEEE67D}">
          <p14:sldIdLst>
            <p14:sldId id="26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B4317-3255-467E-9510-BCE4E3246285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AB868-86E7-4EC1-8317-E5FC122FD4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66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6438"/>
            <a:ext cx="4525962" cy="3394075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958" y="4313810"/>
            <a:ext cx="5047360" cy="4170210"/>
          </a:xfrm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47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23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36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5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74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33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92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975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36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69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92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0E3-F195-448C-89B9-891BDC9CA843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6375-4D66-4B5D-82F3-59237E562C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798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Gen RDM EFACTS TESTMANAGER 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Work Slides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181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4" y="1600200"/>
            <a:ext cx="78198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5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13584"/>
              </p:ext>
            </p:extLst>
          </p:nvPr>
        </p:nvGraphicFramePr>
        <p:xfrm>
          <a:off x="2051720" y="1916832"/>
          <a:ext cx="5572125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9255443" imgH="6012180" progId="ABCFlow">
                  <p:embed/>
                </p:oleObj>
              </mc:Choice>
              <mc:Fallback>
                <p:oleObj r:id="rId3" imgW="9255443" imgH="6012180" progId="ABCFlo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16832"/>
                        <a:ext cx="5572125" cy="361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19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84976" cy="630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2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04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EPIC model</a:t>
            </a:r>
            <a:endParaRPr lang="sv-S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18109"/>
            <a:ext cx="8686800" cy="534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5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04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Entity model</a:t>
            </a:r>
            <a:endParaRPr lang="sv-S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72511"/>
            <a:ext cx="8686800" cy="583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70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1" y="441325"/>
            <a:ext cx="8397875" cy="1143000"/>
          </a:xfrm>
        </p:spPr>
        <p:txBody>
          <a:bodyPr/>
          <a:lstStyle/>
          <a:p>
            <a:pPr lvl="1"/>
            <a:r>
              <a:rPr lang="en-US" sz="2400" dirty="0" smtClean="0"/>
              <a:t>Architectural skeleton – info flows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FFD5B-84A1-4FBF-90F9-9BE126A4AE64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9" y="842482"/>
            <a:ext cx="8424385" cy="511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1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:\My Documents\_WorkH\_Test Mgmt_NG\_my_notes\images\VGTA_1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3"/>
            <a:ext cx="8496944" cy="566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04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Technologies to be used</a:t>
            </a:r>
            <a:endParaRPr lang="sv-SE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58" y="1502826"/>
            <a:ext cx="5398683" cy="435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31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335963" y="594360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3813" y="5554480"/>
            <a:ext cx="8985250" cy="6064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38"/>
              </a:spcBef>
              <a:spcAft>
                <a:spcPts val="275"/>
              </a:spcAft>
            </a:pPr>
            <a:r>
              <a:rPr lang="en-GB" sz="1600" dirty="0">
                <a:solidFill>
                  <a:srgbClr val="000000"/>
                </a:solidFill>
              </a:rPr>
              <a:t>Enterprise Architecture describes the structure and guiding principles governing the development and implementation of enterprise's information systems. </a:t>
            </a:r>
            <a:r>
              <a:rPr lang="en-GB" sz="1600" i="1" dirty="0">
                <a:solidFill>
                  <a:srgbClr val="000000"/>
                </a:solidFill>
              </a:rPr>
              <a:t>(The Open Group)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30238" y="85676"/>
            <a:ext cx="7772400" cy="63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sv-SE" sz="3200" b="1" dirty="0">
                <a:solidFill>
                  <a:schemeClr val="tx2"/>
                </a:solidFill>
              </a:rPr>
              <a:t>Enterprise </a:t>
            </a:r>
            <a:r>
              <a:rPr lang="sv-SE" sz="3200" b="1" dirty="0" err="1">
                <a:solidFill>
                  <a:schemeClr val="tx2"/>
                </a:solidFill>
              </a:rPr>
              <a:t>Architecture</a:t>
            </a:r>
            <a:r>
              <a:rPr lang="sv-SE" sz="3200" b="1" dirty="0">
                <a:solidFill>
                  <a:schemeClr val="tx2"/>
                </a:solidFill>
              </a:rPr>
              <a:t> Definition</a:t>
            </a:r>
            <a:br>
              <a:rPr lang="sv-SE" sz="3200" b="1" dirty="0">
                <a:solidFill>
                  <a:schemeClr val="tx2"/>
                </a:solidFill>
              </a:rPr>
            </a:br>
            <a:r>
              <a:rPr lang="sv-SE" sz="3200" b="1" dirty="0">
                <a:solidFill>
                  <a:schemeClr val="tx2"/>
                </a:solidFill>
              </a:rPr>
              <a:t/>
            </a:r>
            <a:br>
              <a:rPr lang="sv-SE" sz="3200" b="1" dirty="0">
                <a:solidFill>
                  <a:schemeClr val="tx2"/>
                </a:solidFill>
              </a:rPr>
            </a:br>
            <a:endParaRPr lang="sv-SE" sz="3200" b="1" dirty="0">
              <a:solidFill>
                <a:schemeClr val="tx2"/>
              </a:solidFill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419350" y="1125538"/>
            <a:ext cx="3681413" cy="4105275"/>
            <a:chOff x="1364" y="1185"/>
            <a:chExt cx="2722" cy="2586"/>
          </a:xfrm>
        </p:grpSpPr>
        <p:sp>
          <p:nvSpPr>
            <p:cNvPr id="30747" name="AutoShape 6"/>
            <p:cNvSpPr>
              <a:spLocks noChangeArrowheads="1"/>
            </p:cNvSpPr>
            <p:nvPr/>
          </p:nvSpPr>
          <p:spPr bwMode="auto">
            <a:xfrm>
              <a:off x="1364" y="1185"/>
              <a:ext cx="2721" cy="2586"/>
            </a:xfrm>
            <a:prstGeom prst="triangle">
              <a:avLst>
                <a:gd name="adj" fmla="val 50019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48106" dir="1857825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30748" name="AutoShape 7"/>
            <p:cNvSpPr>
              <a:spLocks noChangeArrowheads="1"/>
            </p:cNvSpPr>
            <p:nvPr/>
          </p:nvSpPr>
          <p:spPr bwMode="auto">
            <a:xfrm>
              <a:off x="1366" y="1185"/>
              <a:ext cx="2720" cy="2586"/>
            </a:xfrm>
            <a:prstGeom prst="triangle">
              <a:avLst>
                <a:gd name="adj" fmla="val 50019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30749" name="Rectangle 8"/>
            <p:cNvSpPr>
              <a:spLocks noChangeArrowheads="1"/>
            </p:cNvSpPr>
            <p:nvPr/>
          </p:nvSpPr>
          <p:spPr bwMode="auto">
            <a:xfrm>
              <a:off x="2680" y="1275"/>
              <a:ext cx="91" cy="2495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12700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30750" name="Line 9"/>
            <p:cNvSpPr>
              <a:spLocks noChangeShapeType="1"/>
            </p:cNvSpPr>
            <p:nvPr/>
          </p:nvSpPr>
          <p:spPr bwMode="auto">
            <a:xfrm>
              <a:off x="1501" y="3498"/>
              <a:ext cx="2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0751" name="Line 10"/>
            <p:cNvSpPr>
              <a:spLocks noChangeShapeType="1"/>
            </p:cNvSpPr>
            <p:nvPr/>
          </p:nvSpPr>
          <p:spPr bwMode="auto">
            <a:xfrm flipV="1">
              <a:off x="1681" y="3183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0752" name="Line 11"/>
            <p:cNvSpPr>
              <a:spLocks noChangeShapeType="1"/>
            </p:cNvSpPr>
            <p:nvPr/>
          </p:nvSpPr>
          <p:spPr bwMode="auto">
            <a:xfrm>
              <a:off x="1826" y="2885"/>
              <a:ext cx="17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0753" name="Line 12"/>
            <p:cNvSpPr>
              <a:spLocks noChangeShapeType="1"/>
            </p:cNvSpPr>
            <p:nvPr/>
          </p:nvSpPr>
          <p:spPr bwMode="auto">
            <a:xfrm flipV="1">
              <a:off x="1999" y="2577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0754" name="Line 13"/>
            <p:cNvSpPr>
              <a:spLocks noChangeShapeType="1"/>
            </p:cNvSpPr>
            <p:nvPr/>
          </p:nvSpPr>
          <p:spPr bwMode="auto">
            <a:xfrm>
              <a:off x="2191" y="2206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2091" y="3518"/>
              <a:ext cx="127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Core Infrastructure</a:t>
              </a:r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2091" y="3227"/>
              <a:ext cx="127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Application Infrastructure</a:t>
              </a:r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2091" y="2916"/>
              <a:ext cx="130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Application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2091" y="2617"/>
              <a:ext cx="127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Information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2091" y="2287"/>
              <a:ext cx="127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Business Processes</a:t>
              </a: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386" y="1684"/>
              <a:ext cx="680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Business 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Strategy 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&amp; Objectives</a:t>
              </a:r>
            </a:p>
          </p:txBody>
        </p:sp>
      </p:grpSp>
      <p:sp>
        <p:nvSpPr>
          <p:cNvPr id="30726" name="Line 20"/>
          <p:cNvSpPr>
            <a:spLocks noChangeShapeType="1"/>
          </p:cNvSpPr>
          <p:nvPr/>
        </p:nvSpPr>
        <p:spPr bwMode="auto">
          <a:xfrm>
            <a:off x="5768975" y="4292600"/>
            <a:ext cx="398463" cy="935038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27" name="Line 21"/>
          <p:cNvSpPr>
            <a:spLocks noChangeShapeType="1"/>
          </p:cNvSpPr>
          <p:nvPr/>
        </p:nvSpPr>
        <p:spPr bwMode="auto">
          <a:xfrm>
            <a:off x="5568950" y="3859213"/>
            <a:ext cx="200025" cy="433387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28" name="Line 22"/>
          <p:cNvSpPr>
            <a:spLocks noChangeShapeType="1"/>
          </p:cNvSpPr>
          <p:nvPr/>
        </p:nvSpPr>
        <p:spPr bwMode="auto">
          <a:xfrm>
            <a:off x="5303838" y="3284538"/>
            <a:ext cx="265112" cy="573087"/>
          </a:xfrm>
          <a:prstGeom prst="line">
            <a:avLst/>
          </a:prstGeom>
          <a:noFill/>
          <a:ln w="63500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29" name="Line 23"/>
          <p:cNvSpPr>
            <a:spLocks noChangeShapeType="1"/>
          </p:cNvSpPr>
          <p:nvPr/>
        </p:nvSpPr>
        <p:spPr bwMode="auto">
          <a:xfrm>
            <a:off x="4238625" y="1050925"/>
            <a:ext cx="1065213" cy="2230438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30" name="Text Box 24"/>
          <p:cNvSpPr txBox="1">
            <a:spLocks noChangeArrowheads="1"/>
          </p:cNvSpPr>
          <p:nvPr/>
        </p:nvSpPr>
        <p:spPr bwMode="auto">
          <a:xfrm>
            <a:off x="6299200" y="4652963"/>
            <a:ext cx="2844800" cy="3746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sz="1600" b="1"/>
              <a:t>Infrastructure Architecture</a:t>
            </a:r>
          </a:p>
        </p:txBody>
      </p:sp>
      <p:sp>
        <p:nvSpPr>
          <p:cNvPr id="30731" name="Text Box 25"/>
          <p:cNvSpPr txBox="1">
            <a:spLocks noChangeArrowheads="1"/>
          </p:cNvSpPr>
          <p:nvPr/>
        </p:nvSpPr>
        <p:spPr bwMode="auto">
          <a:xfrm>
            <a:off x="6299200" y="3860800"/>
            <a:ext cx="2603500" cy="37465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sz="1600" b="1"/>
              <a:t>Application Architecture</a:t>
            </a:r>
          </a:p>
        </p:txBody>
      </p:sp>
      <p:sp>
        <p:nvSpPr>
          <p:cNvPr id="30732" name="Text Box 26"/>
          <p:cNvSpPr txBox="1">
            <a:spLocks noChangeArrowheads="1"/>
          </p:cNvSpPr>
          <p:nvPr/>
        </p:nvSpPr>
        <p:spPr bwMode="auto">
          <a:xfrm>
            <a:off x="6299200" y="3284538"/>
            <a:ext cx="2652713" cy="374650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sz="1600" b="1"/>
              <a:t>Information Architecture</a:t>
            </a:r>
          </a:p>
        </p:txBody>
      </p:sp>
      <p:sp>
        <p:nvSpPr>
          <p:cNvPr id="30733" name="Text Box 27"/>
          <p:cNvSpPr txBox="1">
            <a:spLocks noChangeArrowheads="1"/>
          </p:cNvSpPr>
          <p:nvPr/>
        </p:nvSpPr>
        <p:spPr bwMode="auto">
          <a:xfrm>
            <a:off x="6296025" y="2420938"/>
            <a:ext cx="2354263" cy="6191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sz="1600" b="1"/>
              <a:t>Business Architecture</a:t>
            </a:r>
          </a:p>
        </p:txBody>
      </p:sp>
      <p:sp>
        <p:nvSpPr>
          <p:cNvPr id="30734" name="Line 28"/>
          <p:cNvSpPr>
            <a:spLocks noChangeShapeType="1"/>
          </p:cNvSpPr>
          <p:nvPr/>
        </p:nvSpPr>
        <p:spPr bwMode="auto">
          <a:xfrm>
            <a:off x="4238625" y="1628775"/>
            <a:ext cx="1928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35" name="Text Box 29"/>
          <p:cNvSpPr txBox="1">
            <a:spLocks noChangeArrowheads="1"/>
          </p:cNvSpPr>
          <p:nvPr/>
        </p:nvSpPr>
        <p:spPr bwMode="auto">
          <a:xfrm>
            <a:off x="6234113" y="1436688"/>
            <a:ext cx="2332037" cy="374650"/>
          </a:xfrm>
          <a:prstGeom prst="rect">
            <a:avLst/>
          </a:prstGeom>
          <a:noFill/>
          <a:ln w="38100">
            <a:solidFill>
              <a:srgbClr val="FFCC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sz="1600" b="1"/>
              <a:t>Solution Architecture</a:t>
            </a:r>
          </a:p>
        </p:txBody>
      </p:sp>
      <p:sp>
        <p:nvSpPr>
          <p:cNvPr id="30736" name="Line 30"/>
          <p:cNvSpPr>
            <a:spLocks noChangeShapeType="1"/>
          </p:cNvSpPr>
          <p:nvPr/>
        </p:nvSpPr>
        <p:spPr bwMode="auto">
          <a:xfrm>
            <a:off x="4238625" y="1196975"/>
            <a:ext cx="1928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37" name="Text Box 31"/>
          <p:cNvSpPr txBox="1">
            <a:spLocks noChangeArrowheads="1"/>
          </p:cNvSpPr>
          <p:nvPr/>
        </p:nvSpPr>
        <p:spPr bwMode="auto">
          <a:xfrm>
            <a:off x="6234113" y="981075"/>
            <a:ext cx="225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sz="1600" b="1"/>
              <a:t>Enterprise Architecture</a:t>
            </a:r>
          </a:p>
        </p:txBody>
      </p:sp>
      <p:sp>
        <p:nvSpPr>
          <p:cNvPr id="30738" name="Text Box 32"/>
          <p:cNvSpPr txBox="1">
            <a:spLocks noChangeArrowheads="1"/>
          </p:cNvSpPr>
          <p:nvPr/>
        </p:nvSpPr>
        <p:spPr bwMode="auto">
          <a:xfrm>
            <a:off x="4759325" y="930275"/>
            <a:ext cx="10080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sz="1200" b="1" i="1"/>
              <a:t>Full pyramid</a:t>
            </a:r>
          </a:p>
        </p:txBody>
      </p:sp>
      <p:sp>
        <p:nvSpPr>
          <p:cNvPr id="30739" name="Line 33"/>
          <p:cNvSpPr>
            <a:spLocks noChangeShapeType="1"/>
          </p:cNvSpPr>
          <p:nvPr/>
        </p:nvSpPr>
        <p:spPr bwMode="auto">
          <a:xfrm>
            <a:off x="5038725" y="2636838"/>
            <a:ext cx="1260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40" name="Line 34"/>
          <p:cNvSpPr>
            <a:spLocks noChangeShapeType="1"/>
          </p:cNvSpPr>
          <p:nvPr/>
        </p:nvSpPr>
        <p:spPr bwMode="auto">
          <a:xfrm>
            <a:off x="5437188" y="3500438"/>
            <a:ext cx="862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41" name="Line 35"/>
          <p:cNvSpPr>
            <a:spLocks noChangeShapeType="1"/>
          </p:cNvSpPr>
          <p:nvPr/>
        </p:nvSpPr>
        <p:spPr bwMode="auto">
          <a:xfrm>
            <a:off x="5702300" y="4076700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sp>
        <p:nvSpPr>
          <p:cNvPr id="30742" name="Line 36"/>
          <p:cNvSpPr>
            <a:spLocks noChangeShapeType="1"/>
          </p:cNvSpPr>
          <p:nvPr/>
        </p:nvSpPr>
        <p:spPr bwMode="auto">
          <a:xfrm>
            <a:off x="6008688" y="4797425"/>
            <a:ext cx="265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v-SE"/>
          </a:p>
        </p:txBody>
      </p:sp>
      <p:pic>
        <p:nvPicPr>
          <p:cNvPr id="30743" name="Picture 37" descr="http://www.clker.com/cliparts/6/0/9/5/1195445238199413807jean_victor_balin_arrow_blue_right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51" y="1268413"/>
            <a:ext cx="773112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4" name="Text Box 38"/>
          <p:cNvSpPr txBox="1">
            <a:spLocks noChangeArrowheads="1"/>
          </p:cNvSpPr>
          <p:nvPr/>
        </p:nvSpPr>
        <p:spPr bwMode="auto">
          <a:xfrm rot="5400000">
            <a:off x="1716680" y="2104231"/>
            <a:ext cx="17256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BUSINESS</a:t>
            </a:r>
          </a:p>
        </p:txBody>
      </p:sp>
      <p:pic>
        <p:nvPicPr>
          <p:cNvPr id="30745" name="Picture 39" descr="http://www.clker.com/cliparts/6/0/9/5/1195445238199413807jean_victor_balin_arrow_blue_right.svg.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2492375"/>
            <a:ext cx="7715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6" name="Text Box 40"/>
          <p:cNvSpPr txBox="1">
            <a:spLocks noChangeArrowheads="1"/>
          </p:cNvSpPr>
          <p:nvPr/>
        </p:nvSpPr>
        <p:spPr bwMode="auto">
          <a:xfrm rot="5400000">
            <a:off x="1192212" y="412591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934" y="1363017"/>
            <a:ext cx="1463675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7030A0"/>
                </a:solidFill>
              </a:rPr>
              <a:t>Process </a:t>
            </a:r>
            <a:r>
              <a:rPr lang="sv-SE" sz="1400" dirty="0" err="1" smtClean="0">
                <a:solidFill>
                  <a:srgbClr val="7030A0"/>
                </a:solidFill>
              </a:rPr>
              <a:t>requirements</a:t>
            </a:r>
            <a:r>
              <a:rPr lang="sv-SE" sz="1400" dirty="0" smtClean="0">
                <a:solidFill>
                  <a:srgbClr val="7030A0"/>
                </a:solidFill>
              </a:rPr>
              <a:t> ?</a:t>
            </a:r>
            <a:endParaRPr lang="sv-SE" sz="1400" dirty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1497609" y="1624627"/>
            <a:ext cx="1904984" cy="1340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3934" y="2115206"/>
            <a:ext cx="1463675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7030A0"/>
                </a:solidFill>
              </a:rPr>
              <a:t>Info </a:t>
            </a:r>
            <a:r>
              <a:rPr lang="sv-SE" sz="1400" dirty="0" err="1" smtClean="0">
                <a:solidFill>
                  <a:srgbClr val="7030A0"/>
                </a:solidFill>
              </a:rPr>
              <a:t>model</a:t>
            </a:r>
            <a:r>
              <a:rPr lang="sv-SE" sz="1400" dirty="0" smtClean="0">
                <a:solidFill>
                  <a:srgbClr val="7030A0"/>
                </a:solidFill>
              </a:rPr>
              <a:t> </a:t>
            </a:r>
            <a:r>
              <a:rPr lang="sv-SE" sz="1400" dirty="0" err="1" smtClean="0">
                <a:solidFill>
                  <a:srgbClr val="7030A0"/>
                </a:solidFill>
              </a:rPr>
              <a:t>requirements</a:t>
            </a:r>
            <a:r>
              <a:rPr lang="sv-SE" sz="1400" dirty="0" smtClean="0">
                <a:solidFill>
                  <a:srgbClr val="7030A0"/>
                </a:solidFill>
              </a:rPr>
              <a:t> ?</a:t>
            </a:r>
            <a:endParaRPr lang="sv-SE" sz="1400" dirty="0">
              <a:solidFill>
                <a:srgbClr val="7030A0"/>
              </a:solidFill>
            </a:endParaRP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 bwMode="auto">
          <a:xfrm>
            <a:off x="1497609" y="2376816"/>
            <a:ext cx="1754769" cy="1176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3934" y="2778453"/>
            <a:ext cx="1463675" cy="954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400" dirty="0" err="1" smtClean="0">
                <a:solidFill>
                  <a:srgbClr val="7030A0"/>
                </a:solidFill>
              </a:rPr>
              <a:t>Functional</a:t>
            </a:r>
            <a:r>
              <a:rPr lang="sv-SE" sz="1400" dirty="0" smtClean="0">
                <a:solidFill>
                  <a:srgbClr val="7030A0"/>
                </a:solidFill>
              </a:rPr>
              <a:t>/</a:t>
            </a:r>
          </a:p>
          <a:p>
            <a:r>
              <a:rPr lang="sv-SE" sz="1400" dirty="0" smtClean="0">
                <a:solidFill>
                  <a:srgbClr val="7030A0"/>
                </a:solidFill>
              </a:rPr>
              <a:t>Non-</a:t>
            </a:r>
            <a:r>
              <a:rPr lang="sv-SE" sz="1400" dirty="0" err="1" smtClean="0">
                <a:solidFill>
                  <a:srgbClr val="7030A0"/>
                </a:solidFill>
              </a:rPr>
              <a:t>Functional</a:t>
            </a:r>
            <a:endParaRPr lang="sv-SE" sz="1400" dirty="0" smtClean="0">
              <a:solidFill>
                <a:srgbClr val="7030A0"/>
              </a:solidFill>
            </a:endParaRPr>
          </a:p>
          <a:p>
            <a:r>
              <a:rPr lang="sv-SE" sz="1400" dirty="0" err="1" smtClean="0">
                <a:solidFill>
                  <a:srgbClr val="7030A0"/>
                </a:solidFill>
              </a:rPr>
              <a:t>requirements</a:t>
            </a:r>
            <a:r>
              <a:rPr lang="sv-SE" sz="1400" dirty="0" smtClean="0">
                <a:solidFill>
                  <a:srgbClr val="7030A0"/>
                </a:solidFill>
              </a:rPr>
              <a:t> ?</a:t>
            </a:r>
            <a:endParaRPr lang="sv-SE" sz="1400" dirty="0">
              <a:solidFill>
                <a:srgbClr val="7030A0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 bwMode="auto">
          <a:xfrm>
            <a:off x="1497609" y="3255507"/>
            <a:ext cx="1472501" cy="821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26931" y="3973840"/>
            <a:ext cx="1463675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400" dirty="0" err="1" smtClean="0">
                <a:solidFill>
                  <a:srgbClr val="7030A0"/>
                </a:solidFill>
              </a:rPr>
              <a:t>Infrastructure</a:t>
            </a:r>
            <a:r>
              <a:rPr lang="sv-SE" sz="1400" dirty="0" smtClean="0">
                <a:solidFill>
                  <a:srgbClr val="7030A0"/>
                </a:solidFill>
              </a:rPr>
              <a:t> </a:t>
            </a:r>
            <a:r>
              <a:rPr lang="sv-SE" sz="1400" dirty="0" err="1" smtClean="0">
                <a:solidFill>
                  <a:srgbClr val="7030A0"/>
                </a:solidFill>
              </a:rPr>
              <a:t>requirements</a:t>
            </a:r>
            <a:r>
              <a:rPr lang="sv-SE" sz="1400" dirty="0" smtClean="0">
                <a:solidFill>
                  <a:srgbClr val="7030A0"/>
                </a:solidFill>
              </a:rPr>
              <a:t> ?</a:t>
            </a:r>
            <a:endParaRPr lang="sv-SE" sz="1400" dirty="0">
              <a:solidFill>
                <a:srgbClr val="7030A0"/>
              </a:solidFill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 bwMode="auto">
          <a:xfrm>
            <a:off x="1490606" y="4235450"/>
            <a:ext cx="1114032" cy="593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33248" y="817761"/>
            <a:ext cx="1463675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7030A0"/>
                </a:solidFill>
              </a:rPr>
              <a:t>Project vision</a:t>
            </a:r>
            <a:endParaRPr lang="sv-SE" sz="140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1525686" y="963478"/>
            <a:ext cx="2275884" cy="1202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54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78" y="0"/>
            <a:ext cx="8397875" cy="51804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FFD5B-84A1-4FBF-90F9-9BE126A4AE64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34" y="560387"/>
            <a:ext cx="5789904" cy="563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115</Words>
  <Application>Microsoft Office PowerPoint</Application>
  <PresentationFormat>On-screen Show (4:3)</PresentationFormat>
  <Paragraphs>39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ABCFlow</vt:lpstr>
      <vt:lpstr>Next Gen RDM EFACTS TESTMANAGER </vt:lpstr>
      <vt:lpstr>PowerPoint Presentation</vt:lpstr>
      <vt:lpstr>EPIC model</vt:lpstr>
      <vt:lpstr>Entity model</vt:lpstr>
      <vt:lpstr>Architectural skeleton – info flows</vt:lpstr>
      <vt:lpstr>PowerPoint Presentation</vt:lpstr>
      <vt:lpstr>Technologies to be used</vt:lpstr>
      <vt:lpstr>PowerPoint Presentation</vt:lpstr>
      <vt:lpstr>Identifying Architecture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6</cp:revision>
  <dcterms:created xsi:type="dcterms:W3CDTF">2016-11-15T09:19:35Z</dcterms:created>
  <dcterms:modified xsi:type="dcterms:W3CDTF">2016-11-18T07:08:01Z</dcterms:modified>
</cp:coreProperties>
</file>