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1" r:id="rId2"/>
    <p:sldId id="264" r:id="rId3"/>
    <p:sldId id="265" r:id="rId4"/>
    <p:sldId id="266" r:id="rId5"/>
    <p:sldId id="267" r:id="rId6"/>
    <p:sldId id="268" r:id="rId7"/>
    <p:sldId id="269" r:id="rId8"/>
    <p:sldId id="293" r:id="rId9"/>
    <p:sldId id="294" r:id="rId10"/>
    <p:sldId id="295" r:id="rId11"/>
    <p:sldId id="296" r:id="rId12"/>
    <p:sldId id="300" r:id="rId13"/>
    <p:sldId id="297" r:id="rId14"/>
    <p:sldId id="298" r:id="rId15"/>
    <p:sldId id="299" r:id="rId16"/>
    <p:sldId id="279" r:id="rId17"/>
    <p:sldId id="280" r:id="rId18"/>
    <p:sldId id="281" r:id="rId19"/>
    <p:sldId id="282" r:id="rId20"/>
    <p:sldId id="270" r:id="rId21"/>
    <p:sldId id="273" r:id="rId22"/>
    <p:sldId id="274" r:id="rId23"/>
    <p:sldId id="275" r:id="rId24"/>
    <p:sldId id="276" r:id="rId25"/>
    <p:sldId id="277" r:id="rId26"/>
    <p:sldId id="283" r:id="rId27"/>
    <p:sldId id="278" r:id="rId28"/>
    <p:sldId id="291" r:id="rId29"/>
    <p:sldId id="287" r:id="rId30"/>
    <p:sldId id="285" r:id="rId31"/>
    <p:sldId id="286" r:id="rId32"/>
    <p:sldId id="290" r:id="rId33"/>
    <p:sldId id="288" r:id="rId34"/>
    <p:sldId id="289" r:id="rId35"/>
  </p:sldIdLst>
  <p:sldSz cx="9144000" cy="5715000" type="screen16x1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8C902B-BF93-4DA3-8B35-9494ADDA22F5}">
          <p14:sldIdLst>
            <p14:sldId id="271"/>
            <p14:sldId id="264"/>
            <p14:sldId id="265"/>
            <p14:sldId id="266"/>
            <p14:sldId id="267"/>
            <p14:sldId id="268"/>
            <p14:sldId id="269"/>
          </p14:sldIdLst>
        </p14:section>
        <p14:section name="BEFORE TEST" id="{7F09CEAC-254A-4DF4-AE68-B8BDE73F8D39}">
          <p14:sldIdLst>
            <p14:sldId id="293"/>
            <p14:sldId id="294"/>
            <p14:sldId id="295"/>
            <p14:sldId id="296"/>
            <p14:sldId id="300"/>
            <p14:sldId id="297"/>
            <p14:sldId id="298"/>
            <p14:sldId id="299"/>
          </p14:sldIdLst>
        </p14:section>
        <p14:section name="MOCK UPS" id="{A3F07CEC-F749-456D-9131-FAA1CDF788D7}">
          <p14:sldIdLst>
            <p14:sldId id="279"/>
            <p14:sldId id="280"/>
            <p14:sldId id="281"/>
            <p14:sldId id="282"/>
            <p14:sldId id="270"/>
            <p14:sldId id="273"/>
            <p14:sldId id="274"/>
            <p14:sldId id="275"/>
            <p14:sldId id="276"/>
            <p14:sldId id="277"/>
          </p14:sldIdLst>
        </p14:section>
        <p14:section name="LOGGDATA" id="{83E9C16F-50BF-48ED-9682-078FDCAAE49B}">
          <p14:sldIdLst>
            <p14:sldId id="283"/>
            <p14:sldId id="278"/>
            <p14:sldId id="291"/>
            <p14:sldId id="287"/>
            <p14:sldId id="285"/>
            <p14:sldId id="286"/>
            <p14:sldId id="290"/>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131313"/>
    <a:srgbClr val="3E1716"/>
    <a:srgbClr val="CCFF33"/>
    <a:srgbClr val="FFFF66"/>
    <a:srgbClr val="FF9900"/>
    <a:srgbClr val="A8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4" autoAdjust="0"/>
    <p:restoredTop sz="93606" autoAdjust="0"/>
  </p:normalViewPr>
  <p:slideViewPr>
    <p:cSldViewPr>
      <p:cViewPr>
        <p:scale>
          <a:sx n="100" d="100"/>
          <a:sy n="100" d="100"/>
        </p:scale>
        <p:origin x="-606" y="51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C299DE-254C-4879-B4C6-2F49D158ECEA}" type="datetimeFigureOut">
              <a:rPr lang="sv-SE" smtClean="0"/>
              <a:t>2016-10-10</a:t>
            </a:fld>
            <a:endParaRPr lang="sv-SE"/>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51944E-1737-4DCB-AAA2-47EBED23FC3E}" type="slidenum">
              <a:rPr lang="sv-SE" smtClean="0"/>
              <a:t>‹#›</a:t>
            </a:fld>
            <a:endParaRPr lang="sv-SE"/>
          </a:p>
        </p:txBody>
      </p:sp>
    </p:spTree>
    <p:extLst>
      <p:ext uri="{BB962C8B-B14F-4D97-AF65-F5344CB8AC3E}">
        <p14:creationId xmlns:p14="http://schemas.microsoft.com/office/powerpoint/2010/main" val="199440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151944E-1737-4DCB-AAA2-47EBED23FC3E}" type="slidenum">
              <a:rPr lang="sv-SE" smtClean="0"/>
              <a:t>23</a:t>
            </a:fld>
            <a:endParaRPr lang="sv-SE"/>
          </a:p>
        </p:txBody>
      </p:sp>
    </p:spTree>
    <p:extLst>
      <p:ext uri="{BB962C8B-B14F-4D97-AF65-F5344CB8AC3E}">
        <p14:creationId xmlns:p14="http://schemas.microsoft.com/office/powerpoint/2010/main" val="241877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151944E-1737-4DCB-AAA2-47EBED23FC3E}" type="slidenum">
              <a:rPr lang="sv-SE" smtClean="0"/>
              <a:t>24</a:t>
            </a:fld>
            <a:endParaRPr lang="sv-SE"/>
          </a:p>
        </p:txBody>
      </p:sp>
    </p:spTree>
    <p:extLst>
      <p:ext uri="{BB962C8B-B14F-4D97-AF65-F5344CB8AC3E}">
        <p14:creationId xmlns:p14="http://schemas.microsoft.com/office/powerpoint/2010/main" val="241877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151944E-1737-4DCB-AAA2-47EBED23FC3E}" type="slidenum">
              <a:rPr lang="sv-SE" smtClean="0"/>
              <a:t>25</a:t>
            </a:fld>
            <a:endParaRPr lang="sv-SE"/>
          </a:p>
        </p:txBody>
      </p:sp>
    </p:spTree>
    <p:extLst>
      <p:ext uri="{BB962C8B-B14F-4D97-AF65-F5344CB8AC3E}">
        <p14:creationId xmlns:p14="http://schemas.microsoft.com/office/powerpoint/2010/main" val="241877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5490A8E3-941E-4F74-AE4A-40B83B46CE71}" type="datetimeFigureOut">
              <a:rPr lang="sv-SE" smtClean="0"/>
              <a:t>2016-10-10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293047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5490A8E3-941E-4F74-AE4A-40B83B46CE71}" type="datetimeFigureOut">
              <a:rPr lang="sv-SE" smtClean="0"/>
              <a:t>2016-10-10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27071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5490A8E3-941E-4F74-AE4A-40B83B46CE71}" type="datetimeFigureOut">
              <a:rPr lang="sv-SE" smtClean="0"/>
              <a:t>2016-10-10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169874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5490A8E3-941E-4F74-AE4A-40B83B46CE71}" type="datetimeFigureOut">
              <a:rPr lang="sv-SE" smtClean="0"/>
              <a:t>2016-10-10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123604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0A8E3-941E-4F74-AE4A-40B83B46CE71}" type="datetimeFigureOut">
              <a:rPr lang="sv-SE" smtClean="0"/>
              <a:t>2016-10-10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51829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5490A8E3-941E-4F74-AE4A-40B83B46CE71}" type="datetimeFigureOut">
              <a:rPr lang="sv-SE" smtClean="0"/>
              <a:t>2016-10-10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272131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5490A8E3-941E-4F74-AE4A-40B83B46CE71}" type="datetimeFigureOut">
              <a:rPr lang="sv-SE" smtClean="0"/>
              <a:t>2016-10-10</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157392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5490A8E3-941E-4F74-AE4A-40B83B46CE71}" type="datetimeFigureOut">
              <a:rPr lang="sv-SE" smtClean="0"/>
              <a:t>2016-10-10</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68551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0A8E3-941E-4F74-AE4A-40B83B46CE71}" type="datetimeFigureOut">
              <a:rPr lang="sv-SE" smtClean="0"/>
              <a:t>2016-10-10</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40107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0A8E3-941E-4F74-AE4A-40B83B46CE71}" type="datetimeFigureOut">
              <a:rPr lang="sv-SE" smtClean="0"/>
              <a:t>2016-10-10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13270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0A8E3-941E-4F74-AE4A-40B83B46CE71}" type="datetimeFigureOut">
              <a:rPr lang="sv-SE" smtClean="0"/>
              <a:t>2016-10-10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E0955E4-0E79-4B30-B4A5-013A40300FBB}" type="slidenum">
              <a:rPr lang="sv-SE" smtClean="0"/>
              <a:t>‹#›</a:t>
            </a:fld>
            <a:endParaRPr lang="sv-SE"/>
          </a:p>
        </p:txBody>
      </p:sp>
    </p:spTree>
    <p:extLst>
      <p:ext uri="{BB962C8B-B14F-4D97-AF65-F5344CB8AC3E}">
        <p14:creationId xmlns:p14="http://schemas.microsoft.com/office/powerpoint/2010/main" val="451202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490A8E3-941E-4F74-AE4A-40B83B46CE71}" type="datetimeFigureOut">
              <a:rPr lang="sv-SE" smtClean="0"/>
              <a:t>2016-10-10</a:t>
            </a:fld>
            <a:endParaRPr lang="sv-SE"/>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E0955E4-0E79-4B30-B4A5-013A40300FBB}" type="slidenum">
              <a:rPr lang="sv-SE" smtClean="0"/>
              <a:t>‹#›</a:t>
            </a:fld>
            <a:endParaRPr lang="sv-SE"/>
          </a:p>
        </p:txBody>
      </p:sp>
    </p:spTree>
    <p:extLst>
      <p:ext uri="{BB962C8B-B14F-4D97-AF65-F5344CB8AC3E}">
        <p14:creationId xmlns:p14="http://schemas.microsoft.com/office/powerpoint/2010/main" val="190882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5.png"/><Relationship Id="rId18" Type="http://schemas.openxmlformats.org/officeDocument/2006/relationships/image" Target="../media/image19.png"/><Relationship Id="rId3" Type="http://schemas.openxmlformats.org/officeDocument/2006/relationships/image" Target="../media/image3.png"/><Relationship Id="rId21"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14.png"/><Relationship Id="rId17" Type="http://schemas.openxmlformats.org/officeDocument/2006/relationships/image" Target="../media/image18.png"/><Relationship Id="rId2" Type="http://schemas.openxmlformats.org/officeDocument/2006/relationships/image" Target="../media/image2.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png"/><Relationship Id="rId10" Type="http://schemas.openxmlformats.org/officeDocument/2006/relationships/image" Target="../media/image10.png"/><Relationship Id="rId19"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3.png"/><Relationship Id="rId21" Type="http://schemas.openxmlformats.org/officeDocument/2006/relationships/image" Target="../media/image33.png"/><Relationship Id="rId7" Type="http://schemas.openxmlformats.org/officeDocument/2006/relationships/image" Target="../media/image7.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2.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10.png"/><Relationship Id="rId19"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 Id="rId22"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41.png"/><Relationship Id="rId5" Type="http://schemas.openxmlformats.org/officeDocument/2006/relationships/image" Target="../media/image4.png"/><Relationship Id="rId15" Type="http://schemas.openxmlformats.org/officeDocument/2006/relationships/image" Target="../media/image6.png"/><Relationship Id="rId10" Type="http://schemas.openxmlformats.org/officeDocument/2006/relationships/image" Target="../media/image40.png"/><Relationship Id="rId4" Type="http://schemas.openxmlformats.org/officeDocument/2006/relationships/image" Target="../media/image3.png"/><Relationship Id="rId9" Type="http://schemas.openxmlformats.org/officeDocument/2006/relationships/image" Target="../media/image39.png"/><Relationship Id="rId1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png"/><Relationship Id="rId7" Type="http://schemas.openxmlformats.org/officeDocument/2006/relationships/image" Target="../media/image37.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3.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image" Target="../media/image4.png"/><Relationship Id="rId15" Type="http://schemas.openxmlformats.org/officeDocument/2006/relationships/image" Target="../media/image46.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66.png"/><Relationship Id="rId2" Type="http://schemas.openxmlformats.org/officeDocument/2006/relationships/image" Target="../media/image2.png"/><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65.png"/><Relationship Id="rId5" Type="http://schemas.openxmlformats.org/officeDocument/2006/relationships/image" Target="../media/image5.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4.png"/><Relationship Id="rId9" Type="http://schemas.openxmlformats.org/officeDocument/2006/relationships/image" Target="../media/image63.png"/><Relationship Id="rId1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4.png"/><Relationship Id="rId18" Type="http://schemas.openxmlformats.org/officeDocument/2006/relationships/image" Target="../media/image63.png"/><Relationship Id="rId3" Type="http://schemas.openxmlformats.org/officeDocument/2006/relationships/image" Target="../media/image3.png"/><Relationship Id="rId21" Type="http://schemas.openxmlformats.org/officeDocument/2006/relationships/image" Target="../media/image68.png"/><Relationship Id="rId7" Type="http://schemas.openxmlformats.org/officeDocument/2006/relationships/image" Target="../media/image10.png"/><Relationship Id="rId12" Type="http://schemas.openxmlformats.org/officeDocument/2006/relationships/image" Target="../media/image73.png"/><Relationship Id="rId17" Type="http://schemas.openxmlformats.org/officeDocument/2006/relationships/image" Target="../media/image1.png"/><Relationship Id="rId25" Type="http://schemas.openxmlformats.org/officeDocument/2006/relationships/image" Target="../media/image80.png"/><Relationship Id="rId2" Type="http://schemas.openxmlformats.org/officeDocument/2006/relationships/image" Target="../media/image2.png"/><Relationship Id="rId16" Type="http://schemas.openxmlformats.org/officeDocument/2006/relationships/image" Target="../media/image76.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72.png"/><Relationship Id="rId24" Type="http://schemas.openxmlformats.org/officeDocument/2006/relationships/image" Target="../media/image79.png"/><Relationship Id="rId5" Type="http://schemas.openxmlformats.org/officeDocument/2006/relationships/image" Target="../media/image5.png"/><Relationship Id="rId15" Type="http://schemas.openxmlformats.org/officeDocument/2006/relationships/image" Target="../media/image33.png"/><Relationship Id="rId23" Type="http://schemas.openxmlformats.org/officeDocument/2006/relationships/image" Target="../media/image78.png"/><Relationship Id="rId10" Type="http://schemas.openxmlformats.org/officeDocument/2006/relationships/image" Target="../media/image71.png"/><Relationship Id="rId19" Type="http://schemas.openxmlformats.org/officeDocument/2006/relationships/image" Target="../media/image40.png"/><Relationship Id="rId4" Type="http://schemas.openxmlformats.org/officeDocument/2006/relationships/image" Target="../media/image4.png"/><Relationship Id="rId9" Type="http://schemas.openxmlformats.org/officeDocument/2006/relationships/image" Target="../media/image32.png"/><Relationship Id="rId14" Type="http://schemas.openxmlformats.org/officeDocument/2006/relationships/image" Target="../media/image75.png"/><Relationship Id="rId22" Type="http://schemas.openxmlformats.org/officeDocument/2006/relationships/image" Target="../media/image77.png"/></Relationships>
</file>

<file path=ppt/slides/_rels/slide3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41.png"/><Relationship Id="rId18" Type="http://schemas.openxmlformats.org/officeDocument/2006/relationships/image" Target="../media/image83.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68.png"/><Relationship Id="rId17" Type="http://schemas.openxmlformats.org/officeDocument/2006/relationships/image" Target="../media/image82.png"/><Relationship Id="rId2" Type="http://schemas.openxmlformats.org/officeDocument/2006/relationships/image" Target="../media/image2.png"/><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65.png"/><Relationship Id="rId5" Type="http://schemas.openxmlformats.org/officeDocument/2006/relationships/image" Target="../media/image5.png"/><Relationship Id="rId15" Type="http://schemas.openxmlformats.org/officeDocument/2006/relationships/image" Target="../media/image67.png"/><Relationship Id="rId10" Type="http://schemas.openxmlformats.org/officeDocument/2006/relationships/image" Target="../media/image64.png"/><Relationship Id="rId19" Type="http://schemas.openxmlformats.org/officeDocument/2006/relationships/image" Target="../media/image84.png"/><Relationship Id="rId4" Type="http://schemas.openxmlformats.org/officeDocument/2006/relationships/image" Target="../media/image4.png"/><Relationship Id="rId9" Type="http://schemas.openxmlformats.org/officeDocument/2006/relationships/image" Target="../media/image63.png"/><Relationship Id="rId14" Type="http://schemas.openxmlformats.org/officeDocument/2006/relationships/image" Target="../media/image66.png"/></Relationships>
</file>

<file path=ppt/slides/_rels/slide3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85.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66.png"/><Relationship Id="rId17" Type="http://schemas.openxmlformats.org/officeDocument/2006/relationships/image" Target="../media/image82.png"/><Relationship Id="rId2" Type="http://schemas.openxmlformats.org/officeDocument/2006/relationships/image" Target="../media/image2.png"/><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65.png"/><Relationship Id="rId5" Type="http://schemas.openxmlformats.org/officeDocument/2006/relationships/image" Target="../media/image5.png"/><Relationship Id="rId15" Type="http://schemas.openxmlformats.org/officeDocument/2006/relationships/image" Target="../media/image41.png"/><Relationship Id="rId10" Type="http://schemas.openxmlformats.org/officeDocument/2006/relationships/image" Target="../media/image64.png"/><Relationship Id="rId4" Type="http://schemas.openxmlformats.org/officeDocument/2006/relationships/image" Target="../media/image4.png"/><Relationship Id="rId9" Type="http://schemas.openxmlformats.org/officeDocument/2006/relationships/image" Target="../media/image63.png"/><Relationship Id="rId14" Type="http://schemas.openxmlformats.org/officeDocument/2006/relationships/image" Target="../media/image68.png"/></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85.png"/><Relationship Id="rId3" Type="http://schemas.openxmlformats.org/officeDocument/2006/relationships/image" Target="../media/image3.png"/><Relationship Id="rId21" Type="http://schemas.openxmlformats.org/officeDocument/2006/relationships/image" Target="../media/image76.png"/><Relationship Id="rId7" Type="http://schemas.openxmlformats.org/officeDocument/2006/relationships/image" Target="../media/image10.png"/><Relationship Id="rId12" Type="http://schemas.openxmlformats.org/officeDocument/2006/relationships/image" Target="../media/image66.png"/><Relationship Id="rId17" Type="http://schemas.openxmlformats.org/officeDocument/2006/relationships/image" Target="../media/image82.png"/><Relationship Id="rId2" Type="http://schemas.openxmlformats.org/officeDocument/2006/relationships/image" Target="../media/image2.png"/><Relationship Id="rId16" Type="http://schemas.openxmlformats.org/officeDocument/2006/relationships/image" Target="../media/image81.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65.png"/><Relationship Id="rId5" Type="http://schemas.openxmlformats.org/officeDocument/2006/relationships/image" Target="../media/image5.png"/><Relationship Id="rId15" Type="http://schemas.openxmlformats.org/officeDocument/2006/relationships/image" Target="../media/image41.png"/><Relationship Id="rId10" Type="http://schemas.openxmlformats.org/officeDocument/2006/relationships/image" Target="../media/image64.png"/><Relationship Id="rId19" Type="http://schemas.openxmlformats.org/officeDocument/2006/relationships/image" Target="../media/image86.png"/><Relationship Id="rId4" Type="http://schemas.openxmlformats.org/officeDocument/2006/relationships/image" Target="../media/image4.png"/><Relationship Id="rId9" Type="http://schemas.openxmlformats.org/officeDocument/2006/relationships/image" Target="../media/image63.png"/><Relationship Id="rId14" Type="http://schemas.openxmlformats.org/officeDocument/2006/relationships/image" Target="../media/image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71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ctangle 5"/>
          <p:cNvSpPr/>
          <p:nvPr/>
        </p:nvSpPr>
        <p:spPr>
          <a:xfrm>
            <a:off x="4860032" y="2281436"/>
            <a:ext cx="4283968" cy="7920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TextBox 3"/>
          <p:cNvSpPr txBox="1"/>
          <p:nvPr/>
        </p:nvSpPr>
        <p:spPr>
          <a:xfrm>
            <a:off x="611560" y="2211169"/>
            <a:ext cx="6120680" cy="954107"/>
          </a:xfrm>
          <a:prstGeom prst="rect">
            <a:avLst/>
          </a:prstGeom>
          <a:noFill/>
          <a:effectLst/>
        </p:spPr>
        <p:txBody>
          <a:bodyPr wrap="square" rtlCol="0">
            <a:spAutoFit/>
          </a:bodyPr>
          <a:lstStyle/>
          <a:p>
            <a:r>
              <a:rPr lang="sv-SE" sz="3600" dirty="0" smtClean="0">
                <a:latin typeface="Rockwell" panose="02060603020205020403" pitchFamily="18" charset="0"/>
              </a:rPr>
              <a:t>Arto’s Step 2 kladd</a:t>
            </a:r>
          </a:p>
          <a:p>
            <a:r>
              <a:rPr lang="sv-SE" dirty="0" smtClean="0">
                <a:solidFill>
                  <a:schemeClr val="accent5"/>
                </a:solidFill>
                <a:latin typeface="Rockwell" panose="02060603020205020403" pitchFamily="18" charset="0"/>
              </a:rPr>
              <a:t>Mixat, upp och ner. Fram och tillbaka.</a:t>
            </a:r>
          </a:p>
        </p:txBody>
      </p:sp>
      <p:sp>
        <p:nvSpPr>
          <p:cNvPr id="7" name="Rectangle 6"/>
          <p:cNvSpPr/>
          <p:nvPr/>
        </p:nvSpPr>
        <p:spPr>
          <a:xfrm>
            <a:off x="0" y="2281436"/>
            <a:ext cx="467544" cy="7920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970337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users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748357"/>
            <a:ext cx="8712968" cy="830997"/>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Add access to users and assign roles / rights</a:t>
            </a:r>
          </a:p>
          <a:p>
            <a:endParaRPr lang="sv-SE" dirty="0" smtClean="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Add VCN id and assign role / rights / and group belonging.</a:t>
            </a:r>
            <a:endParaRPr lang="sv-SE" sz="1200" dirty="0">
              <a:latin typeface="Arial" panose="020B0604020202020204" pitchFamily="34" charset="0"/>
              <a:cs typeface="Arial" panose="020B0604020202020204" pitchFamily="34" charset="0"/>
            </a:endParaRPr>
          </a:p>
        </p:txBody>
      </p:sp>
      <p:sp>
        <p:nvSpPr>
          <p:cNvPr id="5" name="Rectangle 4"/>
          <p:cNvSpPr/>
          <p:nvPr/>
        </p:nvSpPr>
        <p:spPr>
          <a:xfrm>
            <a:off x="251520" y="1849388"/>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VCN id ...</a:t>
            </a:r>
            <a:endParaRPr lang="sv-SE" sz="1200" dirty="0">
              <a:solidFill>
                <a:schemeClr val="tx1">
                  <a:lumMod val="65000"/>
                  <a:lumOff val="35000"/>
                </a:schemeClr>
              </a:solidFill>
              <a:latin typeface="Segoe UI Light" panose="020B0502040204020203" pitchFamily="34" charset="0"/>
            </a:endParaRPr>
          </a:p>
        </p:txBody>
      </p:sp>
      <p:sp>
        <p:nvSpPr>
          <p:cNvPr id="6" name="Rectangle 5"/>
          <p:cNvSpPr/>
          <p:nvPr/>
        </p:nvSpPr>
        <p:spPr>
          <a:xfrm>
            <a:off x="251520" y="2152923"/>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Displayed name ...</a:t>
            </a:r>
            <a:endParaRPr lang="sv-SE" sz="1200" dirty="0">
              <a:solidFill>
                <a:schemeClr val="tx1">
                  <a:lumMod val="65000"/>
                  <a:lumOff val="35000"/>
                </a:schemeClr>
              </a:solidFill>
              <a:latin typeface="Segoe UI Light" panose="020B0502040204020203" pitchFamily="34" charset="0"/>
            </a:endParaRPr>
          </a:p>
        </p:txBody>
      </p:sp>
      <p:grpSp>
        <p:nvGrpSpPr>
          <p:cNvPr id="2" name="Group 1"/>
          <p:cNvGrpSpPr/>
          <p:nvPr/>
        </p:nvGrpSpPr>
        <p:grpSpPr>
          <a:xfrm>
            <a:off x="251520" y="2450033"/>
            <a:ext cx="3385134" cy="249337"/>
            <a:chOff x="1030288" y="2317756"/>
            <a:chExt cx="3385134" cy="249337"/>
          </a:xfrm>
        </p:grpSpPr>
        <p:sp>
          <p:nvSpPr>
            <p:cNvPr id="8" name="Rectangle 7"/>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Role ...</a:t>
              </a:r>
              <a:endParaRPr lang="sv-SE" sz="1200" dirty="0">
                <a:solidFill>
                  <a:schemeClr val="tx1">
                    <a:lumMod val="65000"/>
                    <a:lumOff val="35000"/>
                  </a:schemeClr>
                </a:solidFill>
                <a:latin typeface="Segoe UI Light" panose="020B0502040204020203" pitchFamily="34" charset="0"/>
              </a:endParaRPr>
            </a:p>
          </p:txBody>
        </p:sp>
        <p:sp>
          <p:nvSpPr>
            <p:cNvPr id="9" name="Rectangle 8"/>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0"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251520" y="2753415"/>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Add extra rights ...</a:t>
            </a:r>
            <a:endParaRPr lang="sv-SE" sz="1200" dirty="0">
              <a:solidFill>
                <a:schemeClr val="tx1">
                  <a:lumMod val="65000"/>
                  <a:lumOff val="35000"/>
                </a:schemeClr>
              </a:solidFill>
              <a:latin typeface="Segoe UI Light" panose="020B0502040204020203" pitchFamily="34" charset="0"/>
            </a:endParaRPr>
          </a:p>
        </p:txBody>
      </p:sp>
      <p:sp>
        <p:nvSpPr>
          <p:cNvPr id="12" name="Rectangle 11"/>
          <p:cNvSpPr/>
          <p:nvPr/>
        </p:nvSpPr>
        <p:spPr>
          <a:xfrm>
            <a:off x="3412048" y="2753415"/>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3"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6645" y="2792766"/>
            <a:ext cx="183687" cy="18368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51520" y="3063999"/>
            <a:ext cx="3385134" cy="249337"/>
            <a:chOff x="1030288" y="2317756"/>
            <a:chExt cx="3385134" cy="249337"/>
          </a:xfrm>
        </p:grpSpPr>
        <p:sp>
          <p:nvSpPr>
            <p:cNvPr id="16" name="Rectangle 15"/>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Group ...</a:t>
              </a:r>
              <a:endParaRPr lang="sv-SE" sz="1200" dirty="0">
                <a:solidFill>
                  <a:schemeClr val="tx1">
                    <a:lumMod val="65000"/>
                    <a:lumOff val="35000"/>
                  </a:schemeClr>
                </a:solidFill>
                <a:latin typeface="Segoe UI Light" panose="020B0502040204020203" pitchFamily="34" charset="0"/>
              </a:endParaRPr>
            </a:p>
          </p:txBody>
        </p:sp>
        <p:sp>
          <p:nvSpPr>
            <p:cNvPr id="17" name="Rectangle 16"/>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8"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ectangle 18"/>
          <p:cNvSpPr/>
          <p:nvPr/>
        </p:nvSpPr>
        <p:spPr>
          <a:xfrm>
            <a:off x="251520" y="3358853"/>
            <a:ext cx="1692567" cy="249337"/>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5" name="TextBox 24"/>
          <p:cNvSpPr txBox="1"/>
          <p:nvPr/>
        </p:nvSpPr>
        <p:spPr>
          <a:xfrm>
            <a:off x="251520" y="4225652"/>
            <a:ext cx="8424936" cy="276999"/>
          </a:xfrm>
          <a:prstGeom prst="rect">
            <a:avLst/>
          </a:prstGeom>
          <a:noFill/>
        </p:spPr>
        <p:txBody>
          <a:bodyPr wrap="square" rtlCol="0">
            <a:spAutoFit/>
          </a:bodyPr>
          <a:lstStyle/>
          <a:p>
            <a:r>
              <a:rPr lang="sv-SE" sz="1200" dirty="0" smtClean="0">
                <a:latin typeface="Arial" panose="020B0604020202020204" pitchFamily="34" charset="0"/>
                <a:cs typeface="Arial" panose="020B0604020202020204" pitchFamily="34" charset="0"/>
              </a:rPr>
              <a:t>T0C1836          Johan Jacobsson          Test leader         PVT GOT          2016-02-22          EDIT / DELETE</a:t>
            </a:r>
            <a:endParaRPr lang="sv-SE" sz="1200" dirty="0"/>
          </a:p>
        </p:txBody>
      </p:sp>
      <p:sp>
        <p:nvSpPr>
          <p:cNvPr id="27" name="TextBox 26"/>
          <p:cNvSpPr txBox="1"/>
          <p:nvPr/>
        </p:nvSpPr>
        <p:spPr>
          <a:xfrm>
            <a:off x="256853" y="4009628"/>
            <a:ext cx="8424936" cy="27699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VCN                 Name                            Role                  Group               Last login</a:t>
            </a:r>
            <a:endParaRPr lang="sv-SE" sz="1200" b="1" dirty="0"/>
          </a:p>
        </p:txBody>
      </p:sp>
      <p:sp>
        <p:nvSpPr>
          <p:cNvPr id="28" name="TextBox 27"/>
          <p:cNvSpPr txBox="1"/>
          <p:nvPr/>
        </p:nvSpPr>
        <p:spPr>
          <a:xfrm>
            <a:off x="251520" y="4452709"/>
            <a:ext cx="8424936" cy="276999"/>
          </a:xfrm>
          <a:prstGeom prst="rect">
            <a:avLst/>
          </a:prstGeom>
          <a:noFill/>
        </p:spPr>
        <p:txBody>
          <a:bodyPr wrap="square" rtlCol="0">
            <a:spAutoFit/>
          </a:bodyPr>
          <a:lstStyle/>
          <a:p>
            <a:r>
              <a:rPr lang="sv-SE" sz="1200" dirty="0" smtClean="0">
                <a:latin typeface="Arial" panose="020B0604020202020204" pitchFamily="34" charset="0"/>
                <a:cs typeface="Arial" panose="020B0604020202020204" pitchFamily="34" charset="0"/>
              </a:rPr>
              <a:t>T0C1836          Johan Jacobsson          Test leader         PVT GOT          2016-02-22          EDIT / DELETE</a:t>
            </a:r>
            <a:endParaRPr lang="sv-SE" sz="1200" dirty="0"/>
          </a:p>
        </p:txBody>
      </p:sp>
      <p:cxnSp>
        <p:nvCxnSpPr>
          <p:cNvPr id="29" name="Straight Connector 28"/>
          <p:cNvCxnSpPr/>
          <p:nvPr/>
        </p:nvCxnSpPr>
        <p:spPr>
          <a:xfrm>
            <a:off x="179512" y="3937620"/>
            <a:ext cx="85689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520" y="4668733"/>
            <a:ext cx="8424936" cy="276999"/>
          </a:xfrm>
          <a:prstGeom prst="rect">
            <a:avLst/>
          </a:prstGeom>
          <a:noFill/>
        </p:spPr>
        <p:txBody>
          <a:bodyPr wrap="square" rtlCol="0">
            <a:spAutoFit/>
          </a:bodyPr>
          <a:lstStyle/>
          <a:p>
            <a:r>
              <a:rPr lang="sv-SE" sz="1200" dirty="0" smtClean="0">
                <a:latin typeface="Arial" panose="020B0604020202020204" pitchFamily="34" charset="0"/>
                <a:cs typeface="Arial" panose="020B0604020202020204" pitchFamily="34" charset="0"/>
              </a:rPr>
              <a:t>T0C1836          Johan Jacobsson          Test leader         PVT GOT          2016-02-22          EDIT / DELETE</a:t>
            </a:r>
            <a:endParaRPr lang="sv-SE" sz="1200" dirty="0"/>
          </a:p>
        </p:txBody>
      </p:sp>
    </p:spTree>
    <p:extLst>
      <p:ext uri="{BB962C8B-B14F-4D97-AF65-F5344CB8AC3E}">
        <p14:creationId xmlns:p14="http://schemas.microsoft.com/office/powerpoint/2010/main" val="347322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roles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748357"/>
            <a:ext cx="8712968" cy="646331"/>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roles with different rights</a:t>
            </a: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1273324"/>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Role name ...</a:t>
            </a:r>
            <a:endParaRPr lang="sv-SE" sz="1200" dirty="0">
              <a:solidFill>
                <a:schemeClr val="tx1">
                  <a:lumMod val="65000"/>
                  <a:lumOff val="35000"/>
                </a:schemeClr>
              </a:solidFill>
              <a:latin typeface="Segoe UI Light" panose="020B0502040204020203" pitchFamily="34" charset="0"/>
            </a:endParaRPr>
          </a:p>
        </p:txBody>
      </p:sp>
      <p:grpSp>
        <p:nvGrpSpPr>
          <p:cNvPr id="15" name="Group 14"/>
          <p:cNvGrpSpPr/>
          <p:nvPr/>
        </p:nvGrpSpPr>
        <p:grpSpPr>
          <a:xfrm>
            <a:off x="251520" y="1567235"/>
            <a:ext cx="3385134" cy="249337"/>
            <a:chOff x="1030288" y="2317756"/>
            <a:chExt cx="3385134" cy="249337"/>
          </a:xfrm>
        </p:grpSpPr>
        <p:sp>
          <p:nvSpPr>
            <p:cNvPr id="16" name="Rectangle 15"/>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Add right ...</a:t>
              </a:r>
              <a:endParaRPr lang="sv-SE" sz="1200" dirty="0">
                <a:solidFill>
                  <a:schemeClr val="tx1">
                    <a:lumMod val="65000"/>
                    <a:lumOff val="35000"/>
                  </a:schemeClr>
                </a:solidFill>
                <a:latin typeface="Segoe UI Light" panose="020B0502040204020203" pitchFamily="34" charset="0"/>
              </a:endParaRPr>
            </a:p>
          </p:txBody>
        </p:sp>
        <p:sp>
          <p:nvSpPr>
            <p:cNvPr id="17" name="Rectangle 16"/>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8"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ectangle 18"/>
          <p:cNvSpPr/>
          <p:nvPr/>
        </p:nvSpPr>
        <p:spPr>
          <a:xfrm>
            <a:off x="251519" y="1858913"/>
            <a:ext cx="1692567" cy="249337"/>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2353444"/>
            <a:ext cx="2592289" cy="1569660"/>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TEST LEADER</a:t>
            </a:r>
          </a:p>
          <a:p>
            <a:pPr marL="171450" indent="-171450">
              <a:buFontTx/>
              <a:buChar char="-"/>
            </a:pPr>
            <a:r>
              <a:rPr lang="sv-SE" sz="1200" dirty="0" smtClean="0">
                <a:latin typeface="Arial" panose="020B0604020202020204" pitchFamily="34" charset="0"/>
                <a:cs typeface="Arial" panose="020B0604020202020204" pitchFamily="34" charset="0"/>
              </a:rPr>
              <a:t>Test Manager access</a:t>
            </a:r>
          </a:p>
          <a:p>
            <a:pPr marL="171450" indent="-171450">
              <a:buFontTx/>
              <a:buChar char="-"/>
            </a:pPr>
            <a:r>
              <a:rPr lang="sv-SE" sz="1200" dirty="0" smtClean="0">
                <a:latin typeface="Arial" panose="020B0604020202020204" pitchFamily="34" charset="0"/>
                <a:cs typeface="Arial" panose="020B0604020202020204" pitchFamily="34" charset="0"/>
              </a:rPr>
              <a:t>Driver Interface access</a:t>
            </a:r>
          </a:p>
          <a:p>
            <a:pPr marL="171450" indent="-171450">
              <a:buFontTx/>
              <a:buChar char="-"/>
            </a:pPr>
            <a:r>
              <a:rPr lang="sv-SE" sz="1200" dirty="0" smtClean="0">
                <a:latin typeface="Arial" panose="020B0604020202020204" pitchFamily="34" charset="0"/>
                <a:cs typeface="Arial" panose="020B0604020202020204" pitchFamily="34" charset="0"/>
              </a:rPr>
              <a:t>Refiner access</a:t>
            </a:r>
          </a:p>
          <a:p>
            <a:pPr marL="171450" indent="-171450">
              <a:buFontTx/>
              <a:buChar char="-"/>
            </a:pPr>
            <a:r>
              <a:rPr lang="sv-SE" sz="1200" dirty="0" smtClean="0">
                <a:latin typeface="Arial" panose="020B0604020202020204" pitchFamily="34" charset="0"/>
                <a:cs typeface="Arial" panose="020B0604020202020204" pitchFamily="34" charset="0"/>
              </a:rPr>
              <a:t>Create sequence</a:t>
            </a:r>
          </a:p>
          <a:p>
            <a:pPr marL="171450" indent="-171450">
              <a:buFontTx/>
              <a:buChar char="-"/>
            </a:pPr>
            <a:r>
              <a:rPr lang="sv-SE" sz="1200" dirty="0">
                <a:latin typeface="Arial" panose="020B0604020202020204" pitchFamily="34" charset="0"/>
                <a:cs typeface="Arial" panose="020B0604020202020204" pitchFamily="34" charset="0"/>
              </a:rPr>
              <a:t>Create / follow / view tests</a:t>
            </a:r>
          </a:p>
          <a:p>
            <a:pPr marL="171450" indent="-171450">
              <a:buFontTx/>
              <a:buChar char="-"/>
            </a:pPr>
            <a:endParaRPr lang="sv-SE" sz="1200" b="1" dirty="0" smtClean="0">
              <a:latin typeface="Arial" panose="020B0604020202020204" pitchFamily="34" charset="0"/>
              <a:cs typeface="Arial" panose="020B0604020202020204" pitchFamily="34" charset="0"/>
            </a:endParaRPr>
          </a:p>
          <a:p>
            <a:endParaRPr lang="sv-SE" sz="1200" b="1" dirty="0"/>
          </a:p>
        </p:txBody>
      </p:sp>
      <p:sp>
        <p:nvSpPr>
          <p:cNvPr id="23" name="TextBox 22"/>
          <p:cNvSpPr txBox="1"/>
          <p:nvPr/>
        </p:nvSpPr>
        <p:spPr>
          <a:xfrm>
            <a:off x="3064793" y="2353444"/>
            <a:ext cx="2592289" cy="830997"/>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DRIVER</a:t>
            </a:r>
          </a:p>
          <a:p>
            <a:pPr marL="171450" indent="-171450">
              <a:buFontTx/>
              <a:buChar char="-"/>
            </a:pPr>
            <a:r>
              <a:rPr lang="sv-SE" sz="1200" dirty="0" smtClean="0">
                <a:latin typeface="Arial" panose="020B0604020202020204" pitchFamily="34" charset="0"/>
                <a:cs typeface="Arial" panose="020B0604020202020204" pitchFamily="34" charset="0"/>
              </a:rPr>
              <a:t>Driver Interface access</a:t>
            </a:r>
            <a:endParaRPr lang="sv-SE" sz="1200" dirty="0">
              <a:latin typeface="Arial" panose="020B0604020202020204" pitchFamily="34" charset="0"/>
              <a:cs typeface="Arial" panose="020B0604020202020204" pitchFamily="34" charset="0"/>
            </a:endParaRPr>
          </a:p>
          <a:p>
            <a:pPr marL="171450" indent="-171450">
              <a:buFontTx/>
              <a:buChar char="-"/>
            </a:pPr>
            <a:endParaRPr lang="sv-SE" sz="1200" b="1" dirty="0" smtClean="0">
              <a:latin typeface="Arial" panose="020B0604020202020204" pitchFamily="34" charset="0"/>
              <a:cs typeface="Arial" panose="020B0604020202020204" pitchFamily="34" charset="0"/>
            </a:endParaRPr>
          </a:p>
          <a:p>
            <a:endParaRPr lang="sv-SE" sz="1200" b="1" dirty="0"/>
          </a:p>
        </p:txBody>
      </p:sp>
    </p:spTree>
    <p:extLst>
      <p:ext uri="{BB962C8B-B14F-4D97-AF65-F5344CB8AC3E}">
        <p14:creationId xmlns:p14="http://schemas.microsoft.com/office/powerpoint/2010/main" val="385761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1015663"/>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structure</a:t>
            </a:r>
          </a:p>
          <a:p>
            <a:endParaRPr lang="sv-SE"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Add / Edit / Delete nodes in tree. The structure where test cases can be connected to leaf nodes....</a:t>
            </a:r>
          </a:p>
        </p:txBody>
      </p:sp>
      <p:sp>
        <p:nvSpPr>
          <p:cNvPr id="2" name="Oval 1"/>
          <p:cNvSpPr/>
          <p:nvPr/>
        </p:nvSpPr>
        <p:spPr>
          <a:xfrm>
            <a:off x="6588571" y="613982"/>
            <a:ext cx="720080" cy="720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ROOT</a:t>
            </a:r>
            <a:endParaRPr lang="sv-SE" sz="1000" dirty="0">
              <a:solidFill>
                <a:schemeClr val="tx1"/>
              </a:solidFill>
            </a:endParaRPr>
          </a:p>
        </p:txBody>
      </p:sp>
      <p:sp>
        <p:nvSpPr>
          <p:cNvPr id="13" name="Oval 12"/>
          <p:cNvSpPr/>
          <p:nvPr/>
        </p:nvSpPr>
        <p:spPr>
          <a:xfrm>
            <a:off x="5727989" y="1415223"/>
            <a:ext cx="720080" cy="720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NODE</a:t>
            </a:r>
            <a:endParaRPr lang="sv-SE" sz="1000" dirty="0">
              <a:solidFill>
                <a:schemeClr val="tx1"/>
              </a:solidFill>
            </a:endParaRPr>
          </a:p>
        </p:txBody>
      </p:sp>
      <p:sp>
        <p:nvSpPr>
          <p:cNvPr id="14" name="Oval 13"/>
          <p:cNvSpPr/>
          <p:nvPr/>
        </p:nvSpPr>
        <p:spPr>
          <a:xfrm>
            <a:off x="7490767" y="1415223"/>
            <a:ext cx="720080" cy="720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NODE</a:t>
            </a:r>
            <a:endParaRPr lang="sv-SE" sz="1000" dirty="0">
              <a:solidFill>
                <a:schemeClr val="tx1"/>
              </a:solidFill>
            </a:endParaRPr>
          </a:p>
        </p:txBody>
      </p:sp>
      <p:cxnSp>
        <p:nvCxnSpPr>
          <p:cNvPr id="6" name="Straight Connector 5"/>
          <p:cNvCxnSpPr>
            <a:stCxn id="2" idx="3"/>
            <a:endCxn id="13" idx="7"/>
          </p:cNvCxnSpPr>
          <p:nvPr/>
        </p:nvCxnSpPr>
        <p:spPr>
          <a:xfrm flipH="1">
            <a:off x="6342616" y="1228609"/>
            <a:ext cx="351408" cy="29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5"/>
            <a:endCxn id="14" idx="1"/>
          </p:cNvCxnSpPr>
          <p:nvPr/>
        </p:nvCxnSpPr>
        <p:spPr>
          <a:xfrm>
            <a:off x="7203198" y="1228609"/>
            <a:ext cx="393022" cy="29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67949" y="2163924"/>
            <a:ext cx="360040" cy="360040"/>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L</a:t>
            </a:r>
            <a:endParaRPr lang="sv-SE" sz="1000" dirty="0">
              <a:solidFill>
                <a:schemeClr val="tx1"/>
              </a:solidFill>
            </a:endParaRPr>
          </a:p>
        </p:txBody>
      </p:sp>
      <p:cxnSp>
        <p:nvCxnSpPr>
          <p:cNvPr id="24" name="Straight Connector 23"/>
          <p:cNvCxnSpPr>
            <a:stCxn id="13" idx="3"/>
            <a:endCxn id="22" idx="7"/>
          </p:cNvCxnSpPr>
          <p:nvPr/>
        </p:nvCxnSpPr>
        <p:spPr>
          <a:xfrm flipH="1">
            <a:off x="5675262" y="2029850"/>
            <a:ext cx="158180" cy="1868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908009" y="2347504"/>
            <a:ext cx="360040" cy="360040"/>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L</a:t>
            </a:r>
            <a:endParaRPr lang="sv-SE" sz="1000" dirty="0">
              <a:solidFill>
                <a:schemeClr val="tx1"/>
              </a:solidFill>
            </a:endParaRPr>
          </a:p>
        </p:txBody>
      </p:sp>
      <p:cxnSp>
        <p:nvCxnSpPr>
          <p:cNvPr id="29" name="Straight Connector 28"/>
          <p:cNvCxnSpPr>
            <a:stCxn id="13" idx="4"/>
            <a:endCxn id="28" idx="0"/>
          </p:cNvCxnSpPr>
          <p:nvPr/>
        </p:nvCxnSpPr>
        <p:spPr>
          <a:xfrm>
            <a:off x="6088029" y="2135303"/>
            <a:ext cx="0" cy="212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2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TEST ADMIN / Manage TAGS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748357"/>
            <a:ext cx="8712968" cy="646331"/>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TAGS</a:t>
            </a: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1273324"/>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TAG name...</a:t>
            </a:r>
            <a:endParaRPr lang="sv-SE" sz="1200" dirty="0">
              <a:solidFill>
                <a:schemeClr val="tx1">
                  <a:lumMod val="65000"/>
                  <a:lumOff val="35000"/>
                </a:schemeClr>
              </a:solidFill>
              <a:latin typeface="Segoe UI Light" panose="020B0502040204020203" pitchFamily="34" charset="0"/>
            </a:endParaRPr>
          </a:p>
        </p:txBody>
      </p:sp>
      <p:sp>
        <p:nvSpPr>
          <p:cNvPr id="16" name="Rectangle 15"/>
          <p:cNvSpPr/>
          <p:nvPr/>
        </p:nvSpPr>
        <p:spPr>
          <a:xfrm>
            <a:off x="251520" y="1567235"/>
            <a:ext cx="3385134" cy="426169"/>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Description ...</a:t>
            </a:r>
            <a:endParaRPr lang="sv-SE" sz="1200" dirty="0">
              <a:solidFill>
                <a:schemeClr val="tx1">
                  <a:lumMod val="65000"/>
                  <a:lumOff val="35000"/>
                </a:schemeClr>
              </a:solidFill>
              <a:latin typeface="Segoe UI Light" panose="020B0502040204020203" pitchFamily="34" charset="0"/>
            </a:endParaRPr>
          </a:p>
        </p:txBody>
      </p:sp>
      <p:sp>
        <p:nvSpPr>
          <p:cNvPr id="19" name="Rectangle 18"/>
          <p:cNvSpPr/>
          <p:nvPr/>
        </p:nvSpPr>
        <p:spPr>
          <a:xfrm>
            <a:off x="251519" y="2065412"/>
            <a:ext cx="1692567" cy="249337"/>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2583984"/>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TAG		Description</a:t>
            </a:r>
          </a:p>
          <a:p>
            <a:r>
              <a:rPr lang="sv-SE" sz="1200" dirty="0" smtClean="0">
                <a:latin typeface="Arial" panose="020B0604020202020204" pitchFamily="34" charset="0"/>
                <a:cs typeface="Arial" panose="020B0604020202020204" pitchFamily="34" charset="0"/>
              </a:rPr>
              <a:t>DRIVING                            Vehicle in motion                                          </a:t>
            </a:r>
          </a:p>
          <a:p>
            <a:r>
              <a:rPr lang="sv-SE" sz="1200" dirty="0" smtClean="0">
                <a:latin typeface="Arial" panose="020B0604020202020204" pitchFamily="34" charset="0"/>
                <a:cs typeface="Arial" panose="020B0604020202020204" pitchFamily="34" charset="0"/>
              </a:rPr>
              <a:t>VM PARKED                      Vehicle mode Parked                                   </a:t>
            </a:r>
          </a:p>
          <a:p>
            <a:r>
              <a:rPr lang="sv-SE" sz="1200" dirty="0" smtClean="0">
                <a:latin typeface="Arial" panose="020B0604020202020204" pitchFamily="34" charset="0"/>
                <a:cs typeface="Arial" panose="020B0604020202020204" pitchFamily="34" charset="0"/>
              </a:rPr>
              <a:t>VM RUNNING	Vehicle mode Running</a:t>
            </a:r>
            <a:endParaRPr lang="sv-SE" sz="1200" b="1" dirty="0" smtClean="0"/>
          </a:p>
          <a:p>
            <a:r>
              <a:rPr lang="sv-SE" sz="1200" dirty="0" smtClean="0">
                <a:latin typeface="Arial" panose="020B0604020202020204" pitchFamily="34" charset="0"/>
                <a:cs typeface="Arial" panose="020B0604020202020204" pitchFamily="34" charset="0"/>
              </a:rPr>
              <a:t>HILLY		Hilly terrain</a:t>
            </a:r>
          </a:p>
          <a:p>
            <a:r>
              <a:rPr lang="sv-SE" sz="1200" dirty="0" smtClean="0">
                <a:latin typeface="Arial" panose="020B0604020202020204" pitchFamily="34" charset="0"/>
                <a:cs typeface="Arial" panose="020B0604020202020204" pitchFamily="34" charset="0"/>
              </a:rPr>
              <a:t>STANDSTILL		Vehicle standing still, parked</a:t>
            </a:r>
          </a:p>
        </p:txBody>
      </p:sp>
      <p:sp>
        <p:nvSpPr>
          <p:cNvPr id="12" name="TextBox 11"/>
          <p:cNvSpPr txBox="1"/>
          <p:nvPr/>
        </p:nvSpPr>
        <p:spPr>
          <a:xfrm>
            <a:off x="4687069" y="2583983"/>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endParaRPr lang="sv-SE"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9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TEST ADMIN / Manage TOOLS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748357"/>
            <a:ext cx="8712968" cy="1138773"/>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TOOLS needed in test cases etc.</a:t>
            </a:r>
          </a:p>
          <a:p>
            <a:endParaRPr lang="sv-SE"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Something more, serial / id numbers? General to track equipment and tools?</a:t>
            </a: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2074703"/>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TOOL name...</a:t>
            </a:r>
            <a:endParaRPr lang="sv-SE" sz="1200" dirty="0">
              <a:solidFill>
                <a:schemeClr val="tx1">
                  <a:lumMod val="65000"/>
                  <a:lumOff val="35000"/>
                </a:schemeClr>
              </a:solidFill>
              <a:latin typeface="Segoe UI Light" panose="020B0502040204020203" pitchFamily="34" charset="0"/>
            </a:endParaRPr>
          </a:p>
        </p:txBody>
      </p:sp>
      <p:sp>
        <p:nvSpPr>
          <p:cNvPr id="16" name="Rectangle 15"/>
          <p:cNvSpPr/>
          <p:nvPr/>
        </p:nvSpPr>
        <p:spPr>
          <a:xfrm>
            <a:off x="251520" y="2368614"/>
            <a:ext cx="3385134" cy="426169"/>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Description ...</a:t>
            </a:r>
            <a:endParaRPr lang="sv-SE" sz="1200" dirty="0">
              <a:solidFill>
                <a:schemeClr val="tx1">
                  <a:lumMod val="65000"/>
                  <a:lumOff val="35000"/>
                </a:schemeClr>
              </a:solidFill>
              <a:latin typeface="Segoe UI Light" panose="020B0502040204020203" pitchFamily="34" charset="0"/>
            </a:endParaRPr>
          </a:p>
        </p:txBody>
      </p:sp>
      <p:sp>
        <p:nvSpPr>
          <p:cNvPr id="19" name="Rectangle 18"/>
          <p:cNvSpPr/>
          <p:nvPr/>
        </p:nvSpPr>
        <p:spPr>
          <a:xfrm>
            <a:off x="251519" y="2866791"/>
            <a:ext cx="1692567" cy="249337"/>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3385363"/>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TOOL		Description</a:t>
            </a:r>
          </a:p>
          <a:p>
            <a:r>
              <a:rPr lang="sv-SE" sz="1200" dirty="0" smtClean="0">
                <a:latin typeface="Arial" panose="020B0604020202020204" pitchFamily="34" charset="0"/>
                <a:cs typeface="Arial" panose="020B0604020202020204" pitchFamily="34" charset="0"/>
              </a:rPr>
              <a:t>Voltmeter                            Voltmeter</a:t>
            </a:r>
          </a:p>
          <a:p>
            <a:r>
              <a:rPr lang="sv-SE" sz="1200" dirty="0" smtClean="0">
                <a:latin typeface="Arial" panose="020B0604020202020204" pitchFamily="34" charset="0"/>
                <a:cs typeface="Arial" panose="020B0604020202020204" pitchFamily="34" charset="0"/>
              </a:rPr>
              <a:t>WIF Brake out	Water in fuel brake out harness</a:t>
            </a:r>
          </a:p>
          <a:p>
            <a:r>
              <a:rPr lang="sv-SE" sz="1200" dirty="0" smtClean="0">
                <a:latin typeface="Arial" panose="020B0604020202020204" pitchFamily="34" charset="0"/>
                <a:cs typeface="Arial" panose="020B0604020202020204" pitchFamily="34" charset="0"/>
              </a:rPr>
              <a:t>USB with music	USB stick with mp3/mp4/wma</a:t>
            </a:r>
            <a:endParaRPr lang="sv-SE" sz="1200" b="1" dirty="0" smtClean="0"/>
          </a:p>
          <a:p>
            <a:r>
              <a:rPr lang="sv-SE" sz="1200" dirty="0" smtClean="0">
                <a:latin typeface="Arial" panose="020B0604020202020204" pitchFamily="34" charset="0"/>
                <a:cs typeface="Arial" panose="020B0604020202020204" pitchFamily="34" charset="0"/>
              </a:rPr>
              <a:t>Android phone	Phone with android</a:t>
            </a:r>
          </a:p>
          <a:p>
            <a:r>
              <a:rPr lang="sv-SE" sz="1200" dirty="0" smtClean="0">
                <a:latin typeface="Arial" panose="020B0604020202020204" pitchFamily="34" charset="0"/>
                <a:cs typeface="Arial" panose="020B0604020202020204" pitchFamily="34" charset="0"/>
              </a:rPr>
              <a:t>Dummy key		Key that’s dumb</a:t>
            </a:r>
          </a:p>
        </p:txBody>
      </p:sp>
      <p:sp>
        <p:nvSpPr>
          <p:cNvPr id="12" name="TextBox 11"/>
          <p:cNvSpPr txBox="1"/>
          <p:nvPr/>
        </p:nvSpPr>
        <p:spPr>
          <a:xfrm>
            <a:off x="4687069" y="3385362"/>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endParaRPr lang="sv-SE"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93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TEST ADMIN / Acronym translation</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748357"/>
            <a:ext cx="8712968" cy="1138773"/>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acronym translations</a:t>
            </a:r>
          </a:p>
          <a:p>
            <a:r>
              <a:rPr lang="sv-SE" sz="1200" dirty="0" smtClean="0">
                <a:latin typeface="Arial" panose="020B0604020202020204" pitchFamily="34" charset="0"/>
                <a:cs typeface="Arial" panose="020B0604020202020204" pitchFamily="34" charset="0"/>
              </a:rPr>
              <a:t>If you use an acronym in a test case there will be an explanation below. Possible to get this from another DB?</a:t>
            </a:r>
            <a:endParaRPr lang="sv-SE" sz="1100" dirty="0" smtClean="0">
              <a:latin typeface="Arial" panose="020B0604020202020204" pitchFamily="34" charset="0"/>
              <a:cs typeface="Arial" panose="020B0604020202020204" pitchFamily="34" charset="0"/>
            </a:endParaRPr>
          </a:p>
          <a:p>
            <a:endParaRPr lang="sv-SE" dirty="0" smtClean="0">
              <a:latin typeface="Arial" panose="020B0604020202020204" pitchFamily="34" charset="0"/>
              <a:cs typeface="Arial" panose="020B0604020202020204" pitchFamily="34" charset="0"/>
            </a:endParaRP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1528043"/>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Acronym...</a:t>
            </a:r>
            <a:endParaRPr lang="sv-SE" sz="1200" dirty="0">
              <a:solidFill>
                <a:schemeClr val="tx1">
                  <a:lumMod val="65000"/>
                  <a:lumOff val="35000"/>
                </a:schemeClr>
              </a:solidFill>
              <a:latin typeface="Segoe UI Light" panose="020B0502040204020203" pitchFamily="34" charset="0"/>
            </a:endParaRPr>
          </a:p>
        </p:txBody>
      </p:sp>
      <p:sp>
        <p:nvSpPr>
          <p:cNvPr id="19" name="Rectangle 18"/>
          <p:cNvSpPr/>
          <p:nvPr/>
        </p:nvSpPr>
        <p:spPr>
          <a:xfrm>
            <a:off x="251519" y="2162918"/>
            <a:ext cx="1692567" cy="249337"/>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2583984"/>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Acronym		Description</a:t>
            </a:r>
          </a:p>
          <a:p>
            <a:r>
              <a:rPr lang="sv-SE" sz="1200" dirty="0" smtClean="0">
                <a:latin typeface="Arial" panose="020B0604020202020204" pitchFamily="34" charset="0"/>
                <a:cs typeface="Arial" panose="020B0604020202020204" pitchFamily="34" charset="0"/>
              </a:rPr>
              <a:t>ACC                                   Adaptive Cruise Control</a:t>
            </a:r>
          </a:p>
          <a:p>
            <a:r>
              <a:rPr lang="sv-SE" sz="1200" dirty="0" smtClean="0">
                <a:latin typeface="Arial" panose="020B0604020202020204" pitchFamily="34" charset="0"/>
                <a:cs typeface="Arial" panose="020B0604020202020204" pitchFamily="34" charset="0"/>
              </a:rPr>
              <a:t>CC	                     Cruise Control</a:t>
            </a:r>
          </a:p>
          <a:p>
            <a:r>
              <a:rPr lang="sv-SE" sz="1200" dirty="0" smtClean="0">
                <a:latin typeface="Arial" panose="020B0604020202020204" pitchFamily="34" charset="0"/>
                <a:cs typeface="Arial" panose="020B0604020202020204" pitchFamily="34" charset="0"/>
              </a:rPr>
              <a:t>FCW	                     Forward Collision Warning</a:t>
            </a:r>
            <a:endParaRPr lang="sv-SE" sz="1200" b="1" dirty="0" smtClean="0"/>
          </a:p>
          <a:p>
            <a:r>
              <a:rPr lang="sv-SE" sz="1200" dirty="0" smtClean="0">
                <a:latin typeface="Arial" panose="020B0604020202020204" pitchFamily="34" charset="0"/>
                <a:cs typeface="Arial" panose="020B0604020202020204" pitchFamily="34" charset="0"/>
              </a:rPr>
              <a:t>LCS	                     Lane Change Support</a:t>
            </a:r>
          </a:p>
          <a:p>
            <a:r>
              <a:rPr lang="sv-SE" sz="1200" dirty="0" smtClean="0">
                <a:latin typeface="Arial" panose="020B0604020202020204" pitchFamily="34" charset="0"/>
                <a:cs typeface="Arial" panose="020B0604020202020204" pitchFamily="34" charset="0"/>
              </a:rPr>
              <a:t>WTF		What The Fuck</a:t>
            </a:r>
          </a:p>
        </p:txBody>
      </p:sp>
      <p:sp>
        <p:nvSpPr>
          <p:cNvPr id="12" name="TextBox 11"/>
          <p:cNvSpPr txBox="1"/>
          <p:nvPr/>
        </p:nvSpPr>
        <p:spPr>
          <a:xfrm>
            <a:off x="4687069" y="2583983"/>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endParaRPr lang="sv-SE" sz="1200" dirty="0" smtClean="0">
              <a:latin typeface="Arial" panose="020B0604020202020204" pitchFamily="34" charset="0"/>
              <a:cs typeface="Arial" panose="020B0604020202020204" pitchFamily="34" charset="0"/>
            </a:endParaRPr>
          </a:p>
        </p:txBody>
      </p:sp>
      <p:sp>
        <p:nvSpPr>
          <p:cNvPr id="9" name="Rectangle 8"/>
          <p:cNvSpPr/>
          <p:nvPr/>
        </p:nvSpPr>
        <p:spPr>
          <a:xfrm>
            <a:off x="251520" y="1824161"/>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Word / phrase...</a:t>
            </a:r>
            <a:endParaRPr lang="sv-SE" sz="1200" dirty="0">
              <a:solidFill>
                <a:schemeClr val="tx1">
                  <a:lumMod val="65000"/>
                  <a:lumOff val="35000"/>
                </a:schemeClr>
              </a:solidFill>
              <a:latin typeface="Segoe UI Light" panose="020B0502040204020203" pitchFamily="34" charset="0"/>
            </a:endParaRPr>
          </a:p>
        </p:txBody>
      </p:sp>
      <p:sp>
        <p:nvSpPr>
          <p:cNvPr id="10" name="TextBox 9"/>
          <p:cNvSpPr txBox="1"/>
          <p:nvPr/>
        </p:nvSpPr>
        <p:spPr>
          <a:xfrm>
            <a:off x="294581" y="4299724"/>
            <a:ext cx="4392488" cy="1200329"/>
          </a:xfrm>
          <a:prstGeom prst="rect">
            <a:avLst/>
          </a:prstGeom>
          <a:noFill/>
          <a:ln w="28575">
            <a:solidFill>
              <a:schemeClr val="tx1"/>
            </a:solidFill>
            <a:prstDash val="sysDash"/>
          </a:ln>
        </p:spPr>
        <p:txBody>
          <a:bodyPr wrap="square" rtlCol="0">
            <a:spAutoFit/>
          </a:bodyPr>
          <a:lstStyle/>
          <a:p>
            <a:r>
              <a:rPr lang="sv-SE" sz="1200" b="1" dirty="0" smtClean="0">
                <a:latin typeface="Arial" panose="020B0604020202020204" pitchFamily="34" charset="0"/>
                <a:cs typeface="Arial" panose="020B0604020202020204" pitchFamily="34" charset="0"/>
              </a:rPr>
              <a:t>Example test case viewed to driver:</a:t>
            </a:r>
          </a:p>
          <a:p>
            <a:endParaRPr lang="sv-SE" sz="1200" b="1" dirty="0" smtClean="0">
              <a:latin typeface="Arial" panose="020B0604020202020204" pitchFamily="34" charset="0"/>
              <a:cs typeface="Arial" panose="020B0604020202020204" pitchFamily="34" charset="0"/>
            </a:endParaRPr>
          </a:p>
          <a:p>
            <a:r>
              <a:rPr lang="sv-SE" sz="1200" b="1" dirty="0" smtClean="0">
                <a:latin typeface="Arial" panose="020B0604020202020204" pitchFamily="34" charset="0"/>
                <a:cs typeface="Arial" panose="020B0604020202020204" pitchFamily="34" charset="0"/>
              </a:rPr>
              <a:t>Description:</a:t>
            </a:r>
            <a:endParaRPr lang="sv-SE" sz="1200" b="1"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Activate ACC and change distance to target. </a:t>
            </a:r>
          </a:p>
          <a:p>
            <a:endParaRPr lang="sv-SE" sz="1200" dirty="0">
              <a:latin typeface="Arial" panose="020B0604020202020204" pitchFamily="34" charset="0"/>
              <a:cs typeface="Arial" panose="020B0604020202020204" pitchFamily="34" charset="0"/>
            </a:endParaRPr>
          </a:p>
          <a:p>
            <a:r>
              <a:rPr lang="sv-SE" sz="1000" i="1" dirty="0" smtClean="0">
                <a:solidFill>
                  <a:schemeClr val="tx1">
                    <a:lumMod val="50000"/>
                    <a:lumOff val="50000"/>
                  </a:schemeClr>
                </a:solidFill>
                <a:latin typeface="Arial" panose="020B0604020202020204" pitchFamily="34" charset="0"/>
                <a:cs typeface="Arial" panose="020B0604020202020204" pitchFamily="34" charset="0"/>
              </a:rPr>
              <a:t>* ACC = Adaptive Cruise Control</a:t>
            </a:r>
          </a:p>
        </p:txBody>
      </p:sp>
    </p:spTree>
    <p:extLst>
      <p:ext uri="{BB962C8B-B14F-4D97-AF65-F5344CB8AC3E}">
        <p14:creationId xmlns:p14="http://schemas.microsoft.com/office/powerpoint/2010/main" val="3583080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0" y="390128"/>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TEST MANAGER					           </a:t>
            </a:r>
            <a:r>
              <a:rPr lang="sv-SE" sz="1200" dirty="0" smtClean="0">
                <a:latin typeface="Segoe UI Light" panose="020B0502040204020203" pitchFamily="34" charset="0"/>
              </a:rPr>
              <a:t>Editor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99592" y="390128"/>
            <a:ext cx="4752528" cy="520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sv-SE" sz="1600" dirty="0" smtClean="0">
                <a:solidFill>
                  <a:schemeClr val="tx1"/>
                </a:solidFill>
              </a:rPr>
              <a:t>List </a:t>
            </a:r>
            <a:r>
              <a:rPr lang="sv-SE" sz="1600" dirty="0">
                <a:solidFill>
                  <a:schemeClr val="tx1"/>
                </a:solidFill>
              </a:rPr>
              <a:t>av all NOK from ALL sites in the lates 14 </a:t>
            </a:r>
            <a:r>
              <a:rPr lang="sv-SE" sz="1600" dirty="0" smtClean="0">
                <a:solidFill>
                  <a:schemeClr val="tx1"/>
                </a:solidFill>
              </a:rPr>
              <a:t>days</a:t>
            </a:r>
          </a:p>
          <a:p>
            <a:pPr marL="285750" indent="-285750">
              <a:buFont typeface="Arial" charset="0"/>
              <a:buChar char="•"/>
            </a:pPr>
            <a:r>
              <a:rPr lang="sv-SE" sz="1600" dirty="0" smtClean="0">
                <a:solidFill>
                  <a:schemeClr val="tx1"/>
                </a:solidFill>
              </a:rPr>
              <a:t>Status (graph) on FH-XXXX</a:t>
            </a:r>
          </a:p>
          <a:p>
            <a:pPr marL="285750" indent="-285750">
              <a:buFont typeface="Arial" charset="0"/>
              <a:buChar char="•"/>
            </a:pPr>
            <a:r>
              <a:rPr lang="sv-SE" sz="1600" dirty="0" smtClean="0">
                <a:solidFill>
                  <a:schemeClr val="tx1"/>
                </a:solidFill>
              </a:rPr>
              <a:t>Test case change log</a:t>
            </a:r>
          </a:p>
          <a:p>
            <a:pPr marL="285750" indent="-285750">
              <a:buFont typeface="Arial" charset="0"/>
              <a:buChar char="•"/>
            </a:pPr>
            <a:r>
              <a:rPr lang="sv-SE" sz="1600" dirty="0" smtClean="0">
                <a:solidFill>
                  <a:schemeClr val="tx1"/>
                </a:solidFill>
              </a:rPr>
              <a:t>etc </a:t>
            </a:r>
          </a:p>
          <a:p>
            <a:pPr marL="285750" indent="-285750">
              <a:buFont typeface="Arial" charset="0"/>
              <a:buChar char="•"/>
            </a:pPr>
            <a:endParaRPr lang="sv-SE" sz="1600" dirty="0" smtClean="0">
              <a:solidFill>
                <a:schemeClr val="tx1"/>
              </a:solidFill>
            </a:endParaRPr>
          </a:p>
          <a:p>
            <a:pPr marL="285750" indent="-285750" algn="ctr">
              <a:buFont typeface="Arial" charset="0"/>
              <a:buChar char="•"/>
            </a:pPr>
            <a:endParaRPr lang="sv-SE" sz="1600" dirty="0">
              <a:solidFill>
                <a:schemeClr val="tx1"/>
              </a:solidFill>
            </a:endParaRPr>
          </a:p>
        </p:txBody>
      </p:sp>
      <p:sp>
        <p:nvSpPr>
          <p:cNvPr id="16" name="Rectangle 15"/>
          <p:cNvSpPr/>
          <p:nvPr/>
        </p:nvSpPr>
        <p:spPr>
          <a:xfrm>
            <a:off x="5784261" y="3026777"/>
            <a:ext cx="3240360" cy="5508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lumMod val="50000"/>
                    <a:lumOff val="50000"/>
                  </a:schemeClr>
                </a:solidFill>
                <a:latin typeface="Segoe UI Light" panose="020B0502040204020203" pitchFamily="34" charset="0"/>
              </a:rPr>
              <a:t>ADD ANOTHER FAVORITE VIEW</a:t>
            </a:r>
            <a:endParaRPr lang="sv-SE" sz="1100" dirty="0">
              <a:solidFill>
                <a:schemeClr val="tx1">
                  <a:lumMod val="50000"/>
                  <a:lumOff val="50000"/>
                </a:schemeClr>
              </a:solidFill>
              <a:latin typeface="Segoe UI Light" panose="020B0502040204020203" pitchFamily="34" charset="0"/>
            </a:endParaRPr>
          </a:p>
        </p:txBody>
      </p:sp>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05922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78002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49746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sp>
        <p:nvSpPr>
          <p:cNvPr id="21" name="TextBox 20"/>
          <p:cNvSpPr txBox="1"/>
          <p:nvPr/>
        </p:nvSpPr>
        <p:spPr>
          <a:xfrm>
            <a:off x="-1" y="1366818"/>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CREATOR</a:t>
            </a:r>
            <a:endParaRPr lang="sv-SE" sz="900" dirty="0">
              <a:solidFill>
                <a:schemeClr val="accent5"/>
              </a:solidFill>
              <a:latin typeface="Segoe UI Light" panose="020B0502040204020203" pitchFamily="34" charset="0"/>
            </a:endParaRPr>
          </a:p>
        </p:txBody>
      </p:sp>
      <p:sp>
        <p:nvSpPr>
          <p:cNvPr id="22" name="TextBox 21"/>
          <p:cNvSpPr txBox="1"/>
          <p:nvPr/>
        </p:nvSpPr>
        <p:spPr>
          <a:xfrm>
            <a:off x="-2" y="2084821"/>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2857500"/>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CASE MANAGER</a:t>
            </a:r>
            <a:endParaRPr lang="sv-SE" sz="900" dirty="0">
              <a:solidFill>
                <a:schemeClr val="accent5"/>
              </a:solidFill>
              <a:latin typeface="Segoe UI Light" panose="020B0502040204020203" pitchFamily="34" charset="0"/>
            </a:endParaRPr>
          </a:p>
        </p:txBody>
      </p:sp>
      <p:sp>
        <p:nvSpPr>
          <p:cNvPr id="24" name="TextBox 23"/>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3774554"/>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 y="408221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1" y="3493697"/>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784261" y="390128"/>
            <a:ext cx="3240360" cy="11802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latin typeface="Segoe UI Light" panose="020B0502040204020203" pitchFamily="34" charset="0"/>
              </a:rPr>
              <a:t>ONGOING TESTS : </a:t>
            </a:r>
            <a:r>
              <a:rPr lang="sv-SE" dirty="0" smtClean="0">
                <a:latin typeface="Segoe UI Semibold" panose="020B0702040204020203" pitchFamily="34" charset="0"/>
              </a:rPr>
              <a:t>SITE GOT</a:t>
            </a:r>
          </a:p>
          <a:p>
            <a:r>
              <a:rPr lang="sv-SE" sz="1200" dirty="0">
                <a:latin typeface="Segoe UI Semibold" panose="020B0702040204020203" pitchFamily="34" charset="0"/>
              </a:rPr>
              <a:t> </a:t>
            </a:r>
            <a:r>
              <a:rPr lang="sv-SE" sz="1200" dirty="0" smtClean="0">
                <a:latin typeface="Segoe UI Semibold" panose="020B0702040204020203" pitchFamily="34" charset="0"/>
              </a:rPr>
              <a:t>    </a:t>
            </a:r>
            <a:r>
              <a:rPr lang="sv-SE" sz="1200" dirty="0" smtClean="0">
                <a:latin typeface="Segoe UI Light" panose="020B0502040204020203" pitchFamily="34" charset="0"/>
              </a:rPr>
              <a:t>FH-1824 PVT Total w1607 [ 34% ]</a:t>
            </a:r>
          </a:p>
          <a:p>
            <a:r>
              <a:rPr lang="sv-SE" sz="1200" dirty="0">
                <a:latin typeface="Segoe UI Light" panose="020B0502040204020203" pitchFamily="34" charset="0"/>
              </a:rPr>
              <a:t> </a:t>
            </a:r>
            <a:r>
              <a:rPr lang="sv-SE" sz="1200" dirty="0" smtClean="0">
                <a:latin typeface="Segoe UI Light" panose="020B0502040204020203" pitchFamily="34" charset="0"/>
              </a:rPr>
              <a:t>    FH-1407 PVT Dev P2967 w1606 [ 4% ]</a:t>
            </a:r>
          </a:p>
          <a:p>
            <a:r>
              <a:rPr lang="sv-SE" sz="1200" dirty="0">
                <a:latin typeface="Segoe UI Light" panose="020B0502040204020203" pitchFamily="34" charset="0"/>
              </a:rPr>
              <a:t> </a:t>
            </a:r>
            <a:r>
              <a:rPr lang="sv-SE" sz="1200" dirty="0" smtClean="0">
                <a:latin typeface="Segoe UI Light" panose="020B0502040204020203" pitchFamily="34" charset="0"/>
              </a:rPr>
              <a:t>    FH-1381 PVT Dev I-See E QJ w1605 [ 35% ]</a:t>
            </a:r>
            <a:endParaRPr lang="sv-SE" sz="1200" dirty="0">
              <a:latin typeface="Segoe UI Light" panose="020B0502040204020203" pitchFamily="34" charset="0"/>
            </a:endParaRPr>
          </a:p>
        </p:txBody>
      </p:sp>
      <p:sp>
        <p:nvSpPr>
          <p:cNvPr id="34" name="Rectangle 33"/>
          <p:cNvSpPr/>
          <p:nvPr/>
        </p:nvSpPr>
        <p:spPr>
          <a:xfrm>
            <a:off x="5784261" y="2551103"/>
            <a:ext cx="3240360" cy="33451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Light" panose="020B0502040204020203" pitchFamily="34" charset="0"/>
              </a:rPr>
              <a:t>Take a look</a:t>
            </a:r>
            <a:endParaRPr lang="sv-SE" dirty="0">
              <a:solidFill>
                <a:schemeClr val="bg1"/>
              </a:solidFill>
              <a:latin typeface="Segoe UI Light" panose="020B0502040204020203" pitchFamily="34" charset="0"/>
            </a:endParaRPr>
          </a:p>
        </p:txBody>
      </p:sp>
      <p:sp>
        <p:nvSpPr>
          <p:cNvPr id="35" name="Rectangle 34"/>
          <p:cNvSpPr/>
          <p:nvPr/>
        </p:nvSpPr>
        <p:spPr>
          <a:xfrm>
            <a:off x="5784261" y="1705372"/>
            <a:ext cx="2016224" cy="8457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latin typeface="Segoe UI Light" panose="020B0502040204020203" pitchFamily="34" charset="0"/>
              </a:rPr>
              <a:t>TASKHANDLER</a:t>
            </a:r>
            <a:endParaRPr lang="sv-SE" dirty="0">
              <a:latin typeface="Segoe UI Light" panose="020B0502040204020203" pitchFamily="34" charset="0"/>
            </a:endParaRPr>
          </a:p>
        </p:txBody>
      </p:sp>
      <p:sp>
        <p:nvSpPr>
          <p:cNvPr id="36" name="Rectangle 35"/>
          <p:cNvSpPr/>
          <p:nvPr/>
        </p:nvSpPr>
        <p:spPr>
          <a:xfrm>
            <a:off x="7800485" y="1705373"/>
            <a:ext cx="1224136" cy="8523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latin typeface="Segoe UI Semibold" panose="020B0702040204020203" pitchFamily="34" charset="0"/>
              </a:rPr>
              <a:t>12</a:t>
            </a:r>
          </a:p>
          <a:p>
            <a:pPr algn="ctr"/>
            <a:r>
              <a:rPr lang="sv-SE" sz="1100" dirty="0" smtClean="0">
                <a:latin typeface="Segoe UI Semibold" panose="020B0702040204020203" pitchFamily="34" charset="0"/>
              </a:rPr>
              <a:t>TASKS</a:t>
            </a:r>
            <a:endParaRPr lang="sv-SE" dirty="0">
              <a:latin typeface="Segoe UI Semibold" panose="020B0702040204020203" pitchFamily="34" charset="0"/>
            </a:endParaRPr>
          </a:p>
        </p:txBody>
      </p:sp>
      <p:pic>
        <p:nvPicPr>
          <p:cNvPr id="37"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73594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91382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109717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cn.ds.volvo.net\cli-hm\hm0114\A022595\My Documents\Icons\PNG\32px\267-plus.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9860" y="3201284"/>
            <a:ext cx="202556" cy="202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63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0" y="1005926"/>
            <a:ext cx="755571" cy="6874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TEST MANAGER					           </a:t>
            </a:r>
            <a:r>
              <a:rPr lang="sv-SE" sz="1200" dirty="0" smtClean="0">
                <a:latin typeface="Segoe UI Light" panose="020B0502040204020203" pitchFamily="34" charset="0"/>
              </a:rPr>
              <a:t>Test leader         Johan J</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99592" y="390128"/>
            <a:ext cx="3672408" cy="520367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endParaRPr lang="sv-SE" sz="1600" dirty="0" smtClean="0">
              <a:solidFill>
                <a:schemeClr val="tx1"/>
              </a:solidFill>
            </a:endParaRPr>
          </a:p>
          <a:p>
            <a:pPr marL="285750" indent="-285750" algn="ctr">
              <a:buFont typeface="Arial" charset="0"/>
              <a:buChar char="•"/>
            </a:pPr>
            <a:endParaRPr lang="sv-SE" sz="1600" dirty="0">
              <a:solidFill>
                <a:schemeClr val="tx1"/>
              </a:solidFill>
            </a:endParaRPr>
          </a:p>
        </p:txBody>
      </p:sp>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05922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78002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49746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1" name="TextBox 20"/>
          <p:cNvSpPr txBox="1"/>
          <p:nvPr/>
        </p:nvSpPr>
        <p:spPr>
          <a:xfrm>
            <a:off x="-1" y="1366818"/>
            <a:ext cx="755575" cy="33855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TEST CREATOR</a:t>
            </a:r>
            <a:endParaRPr lang="sv-SE" sz="900" dirty="0">
              <a:solidFill>
                <a:schemeClr val="bg1"/>
              </a:solidFill>
              <a:latin typeface="Segoe UI Light" panose="020B0502040204020203" pitchFamily="34" charset="0"/>
            </a:endParaRPr>
          </a:p>
        </p:txBody>
      </p:sp>
      <p:sp>
        <p:nvSpPr>
          <p:cNvPr id="22" name="TextBox 21"/>
          <p:cNvSpPr txBox="1"/>
          <p:nvPr/>
        </p:nvSpPr>
        <p:spPr>
          <a:xfrm>
            <a:off x="-2" y="2084821"/>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2857500"/>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CASE MANAGER</a:t>
            </a:r>
            <a:endParaRPr lang="sv-SE" sz="900" dirty="0">
              <a:solidFill>
                <a:schemeClr val="accent5"/>
              </a:solidFill>
              <a:latin typeface="Segoe UI Light" panose="020B0502040204020203" pitchFamily="34" charset="0"/>
            </a:endParaRPr>
          </a:p>
        </p:txBody>
      </p:sp>
      <p:sp>
        <p:nvSpPr>
          <p:cNvPr id="24" name="TextBox 23"/>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3774554"/>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 y="408221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1" y="3493697"/>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432304" y="265212"/>
            <a:ext cx="711696" cy="54497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600" dirty="0">
              <a:solidFill>
                <a:schemeClr val="tx1"/>
              </a:solidFill>
              <a:latin typeface="Segoe UI Light" panose="020B0502040204020203" pitchFamily="34" charset="0"/>
            </a:endParaRPr>
          </a:p>
        </p:txBody>
      </p:sp>
      <p:pic>
        <p:nvPicPr>
          <p:cNvPr id="1026" name="Picture 2" descr="\\Vcn.ds.volvo.net\cli-hm\hm0114\A022595\My Documents\Icons\PNG\32px\049-folder-open.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418056"/>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8432304" y="722548"/>
            <a:ext cx="711891"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OPEN</a:t>
            </a:r>
            <a:endParaRPr lang="sv-SE" sz="900" dirty="0">
              <a:solidFill>
                <a:schemeClr val="accent5"/>
              </a:solidFill>
              <a:latin typeface="Segoe UI Light" panose="020B0502040204020203" pitchFamily="34" charset="0"/>
            </a:endParaRPr>
          </a:p>
        </p:txBody>
      </p:sp>
      <p:pic>
        <p:nvPicPr>
          <p:cNvPr id="13" name="Picture 3"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0644" y="1693382"/>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cn.ds.volvo.net\cli-hm\hm0114\A022595\My Documents\Icons\PNG\32px\099-floppy-disk.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1082367"/>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8432304" y="138611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SAVE</a:t>
            </a:r>
            <a:endParaRPr lang="sv-SE" sz="900" dirty="0">
              <a:solidFill>
                <a:schemeClr val="accent5"/>
              </a:solidFill>
              <a:latin typeface="Segoe UI Light" panose="020B0502040204020203" pitchFamily="34" charset="0"/>
            </a:endParaRPr>
          </a:p>
        </p:txBody>
      </p:sp>
      <p:sp>
        <p:nvSpPr>
          <p:cNvPr id="43" name="TextBox 42"/>
          <p:cNvSpPr txBox="1"/>
          <p:nvPr/>
        </p:nvSpPr>
        <p:spPr>
          <a:xfrm>
            <a:off x="8427196" y="1990043"/>
            <a:ext cx="711696"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ADD SEQUENCE</a:t>
            </a:r>
            <a:endParaRPr lang="sv-SE" sz="900" dirty="0">
              <a:solidFill>
                <a:schemeClr val="accent5"/>
              </a:solidFill>
              <a:latin typeface="Segoe UI Light" panose="020B0502040204020203" pitchFamily="34" charset="0"/>
            </a:endParaRPr>
          </a:p>
        </p:txBody>
      </p:sp>
      <p:pic>
        <p:nvPicPr>
          <p:cNvPr id="1029" name="Picture 5" descr="\\Vcn.ds.volvo.net\cli-hm\hm0114\A022595\My Documents\Icons\PNG\32px\185-clipboard.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249746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427196" y="2802260"/>
            <a:ext cx="711696"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ADD ROUTINE</a:t>
            </a:r>
            <a:endParaRPr lang="sv-SE" sz="900" dirty="0">
              <a:solidFill>
                <a:schemeClr val="accent5"/>
              </a:solidFill>
              <a:latin typeface="Segoe UI Light" panose="020B0502040204020203" pitchFamily="34" charset="0"/>
            </a:endParaRPr>
          </a:p>
        </p:txBody>
      </p:sp>
      <p:sp>
        <p:nvSpPr>
          <p:cNvPr id="45" name="Rectangle 44"/>
          <p:cNvSpPr/>
          <p:nvPr/>
        </p:nvSpPr>
        <p:spPr>
          <a:xfrm>
            <a:off x="1029909" y="1057300"/>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Test name ...</a:t>
            </a:r>
            <a:endParaRPr lang="sv-SE" sz="1200" dirty="0">
              <a:solidFill>
                <a:schemeClr val="tx1">
                  <a:lumMod val="65000"/>
                  <a:lumOff val="35000"/>
                </a:schemeClr>
              </a:solidFill>
              <a:latin typeface="Segoe UI Light" panose="020B0502040204020203" pitchFamily="34" charset="0"/>
            </a:endParaRPr>
          </a:p>
        </p:txBody>
      </p:sp>
      <p:sp>
        <p:nvSpPr>
          <p:cNvPr id="46" name="Rectangle 45"/>
          <p:cNvSpPr/>
          <p:nvPr/>
        </p:nvSpPr>
        <p:spPr>
          <a:xfrm>
            <a:off x="4603804" y="390128"/>
            <a:ext cx="3672408" cy="520367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endParaRPr lang="sv-SE" sz="1600" dirty="0" smtClean="0">
              <a:solidFill>
                <a:schemeClr val="tx1"/>
              </a:solidFill>
            </a:endParaRPr>
          </a:p>
          <a:p>
            <a:pPr marL="285750" indent="-285750" algn="ctr">
              <a:buFont typeface="Arial" charset="0"/>
              <a:buChar char="•"/>
            </a:pPr>
            <a:endParaRPr lang="sv-SE" sz="1600" dirty="0">
              <a:solidFill>
                <a:schemeClr val="tx1"/>
              </a:solidFill>
            </a:endParaRPr>
          </a:p>
        </p:txBody>
      </p:sp>
      <p:sp>
        <p:nvSpPr>
          <p:cNvPr id="48" name="Rectangle 47"/>
          <p:cNvSpPr/>
          <p:nvPr/>
        </p:nvSpPr>
        <p:spPr>
          <a:xfrm>
            <a:off x="4716016" y="1045540"/>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START OF TEST</a:t>
            </a:r>
            <a:endParaRPr lang="sv-SE" sz="1400" dirty="0">
              <a:solidFill>
                <a:schemeClr val="bg1"/>
              </a:solidFill>
              <a:latin typeface="Segoe UI Light" panose="020B0502040204020203" pitchFamily="34" charset="0"/>
              <a:cs typeface="Arial" panose="020B0604020202020204" pitchFamily="34" charset="0"/>
            </a:endParaRPr>
          </a:p>
        </p:txBody>
      </p:sp>
      <p:sp>
        <p:nvSpPr>
          <p:cNvPr id="49" name="Rectangle 48"/>
          <p:cNvSpPr/>
          <p:nvPr/>
        </p:nvSpPr>
        <p:spPr>
          <a:xfrm>
            <a:off x="4718997" y="1615953"/>
            <a:ext cx="3442022" cy="249337"/>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CHECK</a:t>
            </a:r>
            <a:endParaRPr lang="sv-SE" sz="1400" dirty="0">
              <a:solidFill>
                <a:schemeClr val="bg1"/>
              </a:solidFill>
              <a:latin typeface="Segoe UI Light" panose="020B0502040204020203" pitchFamily="34" charset="0"/>
              <a:cs typeface="Arial" panose="020B0604020202020204" pitchFamily="34" charset="0"/>
            </a:endParaRPr>
          </a:p>
        </p:txBody>
      </p:sp>
      <p:sp>
        <p:nvSpPr>
          <p:cNvPr id="14" name="TextBox 13"/>
          <p:cNvSpPr txBox="1"/>
          <p:nvPr/>
        </p:nvSpPr>
        <p:spPr>
          <a:xfrm>
            <a:off x="4639179" y="780301"/>
            <a:ext cx="2877339" cy="276999"/>
          </a:xfrm>
          <a:prstGeom prst="rect">
            <a:avLst/>
          </a:prstGeom>
          <a:noFill/>
        </p:spPr>
        <p:txBody>
          <a:bodyPr wrap="square" rtlCol="0">
            <a:spAutoFit/>
          </a:bodyPr>
          <a:lstStyle/>
          <a:p>
            <a:r>
              <a:rPr lang="sv-SE" sz="1200" dirty="0" smtClean="0">
                <a:latin typeface="Segoe UI Light" panose="020B0502040204020203" pitchFamily="34" charset="0"/>
              </a:rPr>
              <a:t>PROCEDURE:</a:t>
            </a:r>
            <a:endParaRPr lang="sv-SE" sz="1200" dirty="0">
              <a:latin typeface="Segoe UI Light" panose="020B0502040204020203" pitchFamily="34" charset="0"/>
            </a:endParaRPr>
          </a:p>
        </p:txBody>
      </p:sp>
      <p:sp>
        <p:nvSpPr>
          <p:cNvPr id="50" name="Rectangle 49"/>
          <p:cNvSpPr/>
          <p:nvPr/>
        </p:nvSpPr>
        <p:spPr>
          <a:xfrm>
            <a:off x="4712912" y="1330559"/>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READ OUT FAULT CODES</a:t>
            </a:r>
            <a:endParaRPr lang="sv-SE" sz="1400" dirty="0">
              <a:solidFill>
                <a:schemeClr val="bg1"/>
              </a:solidFill>
              <a:latin typeface="Segoe UI Light" panose="020B0502040204020203" pitchFamily="34" charset="0"/>
              <a:cs typeface="Arial" panose="020B0604020202020204" pitchFamily="34" charset="0"/>
            </a:endParaRPr>
          </a:p>
        </p:txBody>
      </p:sp>
      <p:sp>
        <p:nvSpPr>
          <p:cNvPr id="51" name="Rectangle 50"/>
          <p:cNvSpPr/>
          <p:nvPr/>
        </p:nvSpPr>
        <p:spPr>
          <a:xfrm>
            <a:off x="4718997" y="2184066"/>
            <a:ext cx="3442022" cy="249337"/>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BASE LOOP 1</a:t>
            </a:r>
            <a:endParaRPr lang="sv-SE" sz="1400" dirty="0">
              <a:solidFill>
                <a:schemeClr val="bg1"/>
              </a:solidFill>
              <a:latin typeface="Segoe UI Light" panose="020B0502040204020203" pitchFamily="34" charset="0"/>
              <a:cs typeface="Arial" panose="020B0604020202020204" pitchFamily="34" charset="0"/>
            </a:endParaRPr>
          </a:p>
        </p:txBody>
      </p:sp>
      <p:sp>
        <p:nvSpPr>
          <p:cNvPr id="52" name="Rectangle 51"/>
          <p:cNvSpPr/>
          <p:nvPr/>
        </p:nvSpPr>
        <p:spPr>
          <a:xfrm>
            <a:off x="4718997" y="1903824"/>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GO / NO GO</a:t>
            </a:r>
            <a:endParaRPr lang="sv-SE" sz="1400" dirty="0">
              <a:solidFill>
                <a:schemeClr val="bg1"/>
              </a:solidFill>
              <a:latin typeface="Segoe UI Light" panose="020B0502040204020203" pitchFamily="34" charset="0"/>
              <a:cs typeface="Arial" panose="020B0604020202020204" pitchFamily="34" charset="0"/>
            </a:endParaRPr>
          </a:p>
        </p:txBody>
      </p:sp>
      <p:sp>
        <p:nvSpPr>
          <p:cNvPr id="53" name="Rectangle 52"/>
          <p:cNvSpPr/>
          <p:nvPr/>
        </p:nvSpPr>
        <p:spPr>
          <a:xfrm>
            <a:off x="4716016" y="2464147"/>
            <a:ext cx="3442022" cy="249337"/>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BASE LOOP 2</a:t>
            </a:r>
            <a:endParaRPr lang="sv-SE" sz="1400" dirty="0">
              <a:solidFill>
                <a:schemeClr val="bg1"/>
              </a:solidFill>
              <a:latin typeface="Segoe UI Light" panose="020B0502040204020203" pitchFamily="34" charset="0"/>
              <a:cs typeface="Arial" panose="020B0604020202020204" pitchFamily="34" charset="0"/>
            </a:endParaRPr>
          </a:p>
        </p:txBody>
      </p:sp>
      <p:sp>
        <p:nvSpPr>
          <p:cNvPr id="54" name="Rectangle 53"/>
          <p:cNvSpPr/>
          <p:nvPr/>
        </p:nvSpPr>
        <p:spPr>
          <a:xfrm>
            <a:off x="4718997" y="2745079"/>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READ OUT FAULT CODES</a:t>
            </a:r>
            <a:endParaRPr lang="sv-SE" sz="1400" dirty="0">
              <a:solidFill>
                <a:schemeClr val="bg1"/>
              </a:solidFill>
              <a:latin typeface="Segoe UI Light" panose="020B0502040204020203" pitchFamily="34" charset="0"/>
              <a:cs typeface="Arial" panose="020B0604020202020204" pitchFamily="34" charset="0"/>
            </a:endParaRPr>
          </a:p>
        </p:txBody>
      </p:sp>
      <p:sp>
        <p:nvSpPr>
          <p:cNvPr id="55" name="Rectangle 54"/>
          <p:cNvSpPr/>
          <p:nvPr/>
        </p:nvSpPr>
        <p:spPr>
          <a:xfrm>
            <a:off x="4718997" y="3303941"/>
            <a:ext cx="3442022" cy="249337"/>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TOTAL</a:t>
            </a:r>
            <a:endParaRPr lang="sv-SE" sz="1400" dirty="0">
              <a:solidFill>
                <a:schemeClr val="bg1"/>
              </a:solidFill>
              <a:latin typeface="Segoe UI Light" panose="020B0502040204020203" pitchFamily="34" charset="0"/>
              <a:cs typeface="Arial" panose="020B0604020202020204" pitchFamily="34" charset="0"/>
            </a:endParaRPr>
          </a:p>
        </p:txBody>
      </p:sp>
      <p:sp>
        <p:nvSpPr>
          <p:cNvPr id="56" name="Rectangle 55"/>
          <p:cNvSpPr/>
          <p:nvPr/>
        </p:nvSpPr>
        <p:spPr>
          <a:xfrm>
            <a:off x="4712912" y="3026220"/>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MINI EXPEDITION</a:t>
            </a:r>
            <a:endParaRPr lang="sv-SE" sz="1400" dirty="0">
              <a:solidFill>
                <a:schemeClr val="bg1"/>
              </a:solidFill>
              <a:latin typeface="Segoe UI Light" panose="020B0502040204020203" pitchFamily="34" charset="0"/>
              <a:cs typeface="Arial" panose="020B0604020202020204" pitchFamily="34" charset="0"/>
            </a:endParaRPr>
          </a:p>
        </p:txBody>
      </p:sp>
      <p:sp>
        <p:nvSpPr>
          <p:cNvPr id="57" name="Rectangle 56"/>
          <p:cNvSpPr/>
          <p:nvPr/>
        </p:nvSpPr>
        <p:spPr>
          <a:xfrm>
            <a:off x="4712912" y="3583351"/>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READ OUT FAULT CODES</a:t>
            </a:r>
            <a:endParaRPr lang="sv-SE" sz="1400" dirty="0">
              <a:solidFill>
                <a:schemeClr val="bg1"/>
              </a:solidFill>
              <a:latin typeface="Segoe UI Light" panose="020B0502040204020203" pitchFamily="34" charset="0"/>
              <a:cs typeface="Arial" panose="020B0604020202020204" pitchFamily="34" charset="0"/>
            </a:endParaRPr>
          </a:p>
        </p:txBody>
      </p:sp>
      <p:sp>
        <p:nvSpPr>
          <p:cNvPr id="58" name="Rectangle 57"/>
          <p:cNvSpPr/>
          <p:nvPr/>
        </p:nvSpPr>
        <p:spPr>
          <a:xfrm>
            <a:off x="4716016" y="3860637"/>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END OF TEST</a:t>
            </a:r>
            <a:endParaRPr lang="sv-SE" sz="1400" dirty="0">
              <a:solidFill>
                <a:schemeClr val="bg1"/>
              </a:solidFill>
              <a:latin typeface="Segoe UI Light" panose="020B0502040204020203" pitchFamily="34" charset="0"/>
              <a:cs typeface="Arial" panose="020B0604020202020204" pitchFamily="34" charset="0"/>
            </a:endParaRPr>
          </a:p>
        </p:txBody>
      </p:sp>
      <p:sp>
        <p:nvSpPr>
          <p:cNvPr id="59" name="TextBox 58"/>
          <p:cNvSpPr txBox="1"/>
          <p:nvPr/>
        </p:nvSpPr>
        <p:spPr>
          <a:xfrm>
            <a:off x="4620155" y="4657700"/>
            <a:ext cx="2877339" cy="276999"/>
          </a:xfrm>
          <a:prstGeom prst="rect">
            <a:avLst/>
          </a:prstGeom>
          <a:noFill/>
        </p:spPr>
        <p:txBody>
          <a:bodyPr wrap="square" rtlCol="0">
            <a:spAutoFit/>
          </a:bodyPr>
          <a:lstStyle/>
          <a:p>
            <a:r>
              <a:rPr lang="sv-SE" sz="1200" dirty="0" smtClean="0">
                <a:latin typeface="Segoe UI Light" panose="020B0502040204020203" pitchFamily="34" charset="0"/>
              </a:rPr>
              <a:t>RECCURING ROUTINES:</a:t>
            </a:r>
            <a:endParaRPr lang="sv-SE" sz="1200" dirty="0">
              <a:latin typeface="Segoe UI Light" panose="020B0502040204020203" pitchFamily="34" charset="0"/>
            </a:endParaRPr>
          </a:p>
        </p:txBody>
      </p:sp>
      <p:sp>
        <p:nvSpPr>
          <p:cNvPr id="60" name="Rectangle 59"/>
          <p:cNvSpPr/>
          <p:nvPr/>
        </p:nvSpPr>
        <p:spPr>
          <a:xfrm>
            <a:off x="4718997" y="4901386"/>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DAILY INSPECTION</a:t>
            </a:r>
            <a:endParaRPr lang="sv-SE" sz="1400" dirty="0">
              <a:solidFill>
                <a:schemeClr val="bg1"/>
              </a:solidFill>
              <a:latin typeface="Segoe UI Light" panose="020B0502040204020203" pitchFamily="34" charset="0"/>
              <a:cs typeface="Arial" panose="020B0604020202020204" pitchFamily="34" charset="0"/>
            </a:endParaRPr>
          </a:p>
        </p:txBody>
      </p:sp>
      <p:sp>
        <p:nvSpPr>
          <p:cNvPr id="61" name="TextBox 60"/>
          <p:cNvSpPr txBox="1"/>
          <p:nvPr/>
        </p:nvSpPr>
        <p:spPr>
          <a:xfrm>
            <a:off x="4791454" y="490534"/>
            <a:ext cx="3524962" cy="307777"/>
          </a:xfrm>
          <a:prstGeom prst="rect">
            <a:avLst/>
          </a:prstGeom>
          <a:noFill/>
        </p:spPr>
        <p:txBody>
          <a:bodyPr wrap="square" rtlCol="0">
            <a:spAutoFit/>
          </a:bodyPr>
          <a:lstStyle/>
          <a:p>
            <a:r>
              <a:rPr lang="sv-SE" sz="1400" b="1" dirty="0" smtClean="0">
                <a:latin typeface="Segoe UI Light" panose="020B0502040204020203" pitchFamily="34" charset="0"/>
              </a:rPr>
              <a:t>PROCEDURE: </a:t>
            </a:r>
            <a:r>
              <a:rPr lang="sv-SE" sz="1400" dirty="0" smtClean="0">
                <a:latin typeface="Segoe UI Light" panose="020B0502040204020203" pitchFamily="34" charset="0"/>
              </a:rPr>
              <a:t>PVT TOTAL (Default)</a:t>
            </a:r>
            <a:endParaRPr lang="sv-SE" sz="1400" dirty="0">
              <a:latin typeface="Segoe UI Light" panose="020B0502040204020203" pitchFamily="34" charset="0"/>
            </a:endParaRPr>
          </a:p>
        </p:txBody>
      </p:sp>
      <p:sp>
        <p:nvSpPr>
          <p:cNvPr id="62" name="Rectangle 61"/>
          <p:cNvSpPr/>
          <p:nvPr/>
        </p:nvSpPr>
        <p:spPr>
          <a:xfrm>
            <a:off x="4716016" y="5185609"/>
            <a:ext cx="3442022" cy="249337"/>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SAVE LOG FILES</a:t>
            </a:r>
            <a:endParaRPr lang="sv-SE" sz="1400" dirty="0">
              <a:solidFill>
                <a:schemeClr val="bg1"/>
              </a:solidFill>
              <a:latin typeface="Segoe UI Light" panose="020B0502040204020203" pitchFamily="34" charset="0"/>
              <a:cs typeface="Arial" panose="020B0604020202020204" pitchFamily="34" charset="0"/>
            </a:endParaRPr>
          </a:p>
        </p:txBody>
      </p:sp>
      <p:sp>
        <p:nvSpPr>
          <p:cNvPr id="63" name="Rectangle 62"/>
          <p:cNvSpPr/>
          <p:nvPr/>
        </p:nvSpPr>
        <p:spPr>
          <a:xfrm>
            <a:off x="1030288" y="1378645"/>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Test leader</a:t>
            </a:r>
            <a:endParaRPr lang="sv-SE" sz="1200" dirty="0">
              <a:solidFill>
                <a:schemeClr val="tx1">
                  <a:lumMod val="65000"/>
                  <a:lumOff val="35000"/>
                </a:schemeClr>
              </a:solidFill>
              <a:latin typeface="Segoe UI Light" panose="020B0502040204020203" pitchFamily="34" charset="0"/>
            </a:endParaRPr>
          </a:p>
        </p:txBody>
      </p:sp>
      <p:sp>
        <p:nvSpPr>
          <p:cNvPr id="64" name="Rectangle 63"/>
          <p:cNvSpPr/>
          <p:nvPr/>
        </p:nvSpPr>
        <p:spPr>
          <a:xfrm>
            <a:off x="4190816" y="1378645"/>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7"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1417996"/>
            <a:ext cx="183687" cy="183687"/>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115616" y="481236"/>
            <a:ext cx="2877339" cy="307777"/>
          </a:xfrm>
          <a:prstGeom prst="rect">
            <a:avLst/>
          </a:prstGeom>
          <a:noFill/>
        </p:spPr>
        <p:txBody>
          <a:bodyPr wrap="square" rtlCol="0">
            <a:spAutoFit/>
          </a:bodyPr>
          <a:lstStyle/>
          <a:p>
            <a:r>
              <a:rPr lang="sv-SE" sz="1400" b="1" dirty="0" smtClean="0">
                <a:latin typeface="Segoe UI Light" panose="020B0502040204020203" pitchFamily="34" charset="0"/>
              </a:rPr>
              <a:t>CREATE TEST</a:t>
            </a:r>
            <a:endParaRPr lang="sv-SE" sz="1400" dirty="0">
              <a:latin typeface="Segoe UI Light" panose="020B0502040204020203" pitchFamily="34" charset="0"/>
            </a:endParaRPr>
          </a:p>
        </p:txBody>
      </p:sp>
      <p:sp>
        <p:nvSpPr>
          <p:cNvPr id="66" name="Rounded Rectangle 65"/>
          <p:cNvSpPr/>
          <p:nvPr/>
        </p:nvSpPr>
        <p:spPr>
          <a:xfrm>
            <a:off x="1030288" y="5103357"/>
            <a:ext cx="3368812" cy="298575"/>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SAVE</a:t>
            </a:r>
            <a:endParaRPr lang="sv-SE" sz="1400" dirty="0">
              <a:latin typeface="Segoe UI Light" panose="020B0502040204020203" pitchFamily="34" charset="0"/>
            </a:endParaRPr>
          </a:p>
        </p:txBody>
      </p:sp>
      <p:sp>
        <p:nvSpPr>
          <p:cNvPr id="69" name="TextBox 68"/>
          <p:cNvSpPr txBox="1"/>
          <p:nvPr/>
        </p:nvSpPr>
        <p:spPr>
          <a:xfrm>
            <a:off x="1118597" y="778793"/>
            <a:ext cx="2877339" cy="276999"/>
          </a:xfrm>
          <a:prstGeom prst="rect">
            <a:avLst/>
          </a:prstGeom>
          <a:noFill/>
        </p:spPr>
        <p:txBody>
          <a:bodyPr wrap="square" rtlCol="0">
            <a:spAutoFit/>
          </a:bodyPr>
          <a:lstStyle/>
          <a:p>
            <a:r>
              <a:rPr lang="sv-SE" sz="1200" dirty="0" smtClean="0">
                <a:latin typeface="Segoe UI Light" panose="020B0502040204020203" pitchFamily="34" charset="0"/>
              </a:rPr>
              <a:t>SETUP:</a:t>
            </a:r>
            <a:endParaRPr lang="sv-SE" sz="1200" dirty="0">
              <a:latin typeface="Segoe UI Light" panose="020B0502040204020203" pitchFamily="34" charset="0"/>
            </a:endParaRPr>
          </a:p>
        </p:txBody>
      </p:sp>
      <p:sp>
        <p:nvSpPr>
          <p:cNvPr id="70" name="TextBox 69"/>
          <p:cNvSpPr txBox="1"/>
          <p:nvPr/>
        </p:nvSpPr>
        <p:spPr>
          <a:xfrm>
            <a:off x="1118597" y="1716405"/>
            <a:ext cx="2877339" cy="276999"/>
          </a:xfrm>
          <a:prstGeom prst="rect">
            <a:avLst/>
          </a:prstGeom>
          <a:noFill/>
        </p:spPr>
        <p:txBody>
          <a:bodyPr wrap="square" rtlCol="0">
            <a:spAutoFit/>
          </a:bodyPr>
          <a:lstStyle/>
          <a:p>
            <a:r>
              <a:rPr lang="sv-SE" sz="1200" dirty="0" smtClean="0">
                <a:latin typeface="Segoe UI Light" panose="020B0502040204020203" pitchFamily="34" charset="0"/>
              </a:rPr>
              <a:t>TEST OBJECT:</a:t>
            </a:r>
            <a:endParaRPr lang="sv-SE" sz="1200" dirty="0">
              <a:latin typeface="Segoe UI Light" panose="020B0502040204020203" pitchFamily="34" charset="0"/>
            </a:endParaRPr>
          </a:p>
        </p:txBody>
      </p:sp>
      <p:sp>
        <p:nvSpPr>
          <p:cNvPr id="71" name="Rectangle 70"/>
          <p:cNvSpPr/>
          <p:nvPr/>
        </p:nvSpPr>
        <p:spPr>
          <a:xfrm>
            <a:off x="1030288" y="1993404"/>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a:solidFill>
                  <a:schemeClr val="tx1">
                    <a:lumMod val="65000"/>
                    <a:lumOff val="35000"/>
                  </a:schemeClr>
                </a:solidFill>
                <a:latin typeface="Segoe UI Light" panose="020B0502040204020203" pitchFamily="34" charset="0"/>
              </a:rPr>
              <a:t>Vehicle </a:t>
            </a:r>
            <a:r>
              <a:rPr lang="sv-SE" sz="1000" dirty="0">
                <a:solidFill>
                  <a:schemeClr val="tx1">
                    <a:lumMod val="65000"/>
                    <a:lumOff val="35000"/>
                  </a:schemeClr>
                </a:solidFill>
                <a:latin typeface="Segoe UI Light" panose="020B0502040204020203" pitchFamily="34" charset="0"/>
              </a:rPr>
              <a:t>(Automatically from GHOST?)</a:t>
            </a:r>
          </a:p>
        </p:txBody>
      </p:sp>
      <p:sp>
        <p:nvSpPr>
          <p:cNvPr id="72" name="Rectangle 71"/>
          <p:cNvSpPr/>
          <p:nvPr/>
        </p:nvSpPr>
        <p:spPr>
          <a:xfrm>
            <a:off x="4190816" y="1993404"/>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73"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032755"/>
            <a:ext cx="183687" cy="183687"/>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Software </a:t>
            </a:r>
            <a:r>
              <a:rPr lang="sv-SE" sz="1000" dirty="0" smtClean="0">
                <a:solidFill>
                  <a:schemeClr val="tx1">
                    <a:lumMod val="65000"/>
                    <a:lumOff val="35000"/>
                  </a:schemeClr>
                </a:solidFill>
                <a:latin typeface="Segoe UI Light" panose="020B0502040204020203" pitchFamily="34" charset="0"/>
              </a:rPr>
              <a:t>(Automatically from GHOST?)</a:t>
            </a:r>
            <a:endParaRPr lang="sv-SE" sz="1200" dirty="0">
              <a:solidFill>
                <a:schemeClr val="tx1">
                  <a:lumMod val="65000"/>
                  <a:lumOff val="35000"/>
                </a:schemeClr>
              </a:solidFill>
              <a:latin typeface="Segoe UI Light" panose="020B0502040204020203" pitchFamily="34" charset="0"/>
            </a:endParaRPr>
          </a:p>
        </p:txBody>
      </p:sp>
      <p:sp>
        <p:nvSpPr>
          <p:cNvPr id="75" name="Rectangle 74"/>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76"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p:cNvSpPr/>
          <p:nvPr/>
        </p:nvSpPr>
        <p:spPr>
          <a:xfrm>
            <a:off x="1030288" y="2650885"/>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a:solidFill>
                  <a:schemeClr val="tx1">
                    <a:lumMod val="65000"/>
                    <a:lumOff val="35000"/>
                  </a:schemeClr>
                </a:solidFill>
                <a:latin typeface="Segoe UI Light" panose="020B0502040204020203" pitchFamily="34" charset="0"/>
              </a:rPr>
              <a:t>WBS </a:t>
            </a:r>
            <a:r>
              <a:rPr lang="sv-SE" sz="1000" dirty="0">
                <a:solidFill>
                  <a:schemeClr val="tx1">
                    <a:lumMod val="65000"/>
                    <a:lumOff val="35000"/>
                  </a:schemeClr>
                </a:solidFill>
                <a:latin typeface="Segoe UI Light" panose="020B0502040204020203" pitchFamily="34" charset="0"/>
              </a:rPr>
              <a:t>(Automatically from GHOST?)</a:t>
            </a:r>
          </a:p>
        </p:txBody>
      </p:sp>
      <p:sp>
        <p:nvSpPr>
          <p:cNvPr id="80" name="TextBox 79"/>
          <p:cNvSpPr txBox="1"/>
          <p:nvPr/>
        </p:nvSpPr>
        <p:spPr>
          <a:xfrm>
            <a:off x="1118597" y="3057554"/>
            <a:ext cx="2877339" cy="276999"/>
          </a:xfrm>
          <a:prstGeom prst="rect">
            <a:avLst/>
          </a:prstGeom>
          <a:noFill/>
        </p:spPr>
        <p:txBody>
          <a:bodyPr wrap="square" rtlCol="0">
            <a:spAutoFit/>
          </a:bodyPr>
          <a:lstStyle/>
          <a:p>
            <a:r>
              <a:rPr lang="sv-SE" sz="1200" dirty="0" smtClean="0">
                <a:latin typeface="Segoe UI Light" panose="020B0502040204020203" pitchFamily="34" charset="0"/>
              </a:rPr>
              <a:t>EQUIPMENT:</a:t>
            </a:r>
            <a:endParaRPr lang="sv-SE" sz="1200" dirty="0">
              <a:latin typeface="Segoe UI Light" panose="020B0502040204020203" pitchFamily="34" charset="0"/>
            </a:endParaRPr>
          </a:p>
        </p:txBody>
      </p:sp>
      <p:sp>
        <p:nvSpPr>
          <p:cNvPr id="81" name="Rectangle 80"/>
          <p:cNvSpPr/>
          <p:nvPr/>
        </p:nvSpPr>
        <p:spPr>
          <a:xfrm>
            <a:off x="1030288" y="3340453"/>
            <a:ext cx="2784743"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M-logger</a:t>
            </a:r>
            <a:endParaRPr lang="sv-SE" sz="1200" dirty="0">
              <a:solidFill>
                <a:schemeClr val="tx1">
                  <a:lumMod val="65000"/>
                  <a:lumOff val="35000"/>
                </a:schemeClr>
              </a:solidFill>
              <a:latin typeface="Segoe UI Light" panose="020B0502040204020203" pitchFamily="34" charset="0"/>
            </a:endParaRPr>
          </a:p>
        </p:txBody>
      </p:sp>
      <p:sp>
        <p:nvSpPr>
          <p:cNvPr id="82" name="Rectangle 81"/>
          <p:cNvSpPr/>
          <p:nvPr/>
        </p:nvSpPr>
        <p:spPr>
          <a:xfrm>
            <a:off x="3608264" y="3340453"/>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83"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32861" y="3379804"/>
            <a:ext cx="183687" cy="183687"/>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3923928" y="3340453"/>
            <a:ext cx="491115"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75000"/>
                    <a:lumOff val="25000"/>
                  </a:schemeClr>
                </a:solidFill>
                <a:latin typeface="Segoe UI Light" panose="020B0502040204020203" pitchFamily="34" charset="0"/>
              </a:rPr>
              <a:t>ADD</a:t>
            </a:r>
            <a:endParaRPr lang="sv-SE" sz="1200" dirty="0">
              <a:solidFill>
                <a:schemeClr val="tx1">
                  <a:lumMod val="75000"/>
                  <a:lumOff val="25000"/>
                </a:schemeClr>
              </a:solidFill>
              <a:latin typeface="Segoe UI Light" panose="020B0502040204020203" pitchFamily="34" charset="0"/>
            </a:endParaRPr>
          </a:p>
        </p:txBody>
      </p:sp>
      <p:sp>
        <p:nvSpPr>
          <p:cNvPr id="85" name="TextBox 84"/>
          <p:cNvSpPr txBox="1"/>
          <p:nvPr/>
        </p:nvSpPr>
        <p:spPr>
          <a:xfrm>
            <a:off x="955531" y="3607663"/>
            <a:ext cx="2877339" cy="461665"/>
          </a:xfrm>
          <a:prstGeom prst="rect">
            <a:avLst/>
          </a:prstGeom>
          <a:noFill/>
        </p:spPr>
        <p:txBody>
          <a:bodyPr wrap="square" rtlCol="0">
            <a:spAutoFit/>
          </a:bodyPr>
          <a:lstStyle/>
          <a:p>
            <a:pPr marL="171450" indent="-171450">
              <a:buFont typeface="Wingdings" panose="05000000000000000000" pitchFamily="2" charset="2"/>
              <a:buChar char="ü"/>
            </a:pPr>
            <a:r>
              <a:rPr lang="sv-SE" sz="1200" dirty="0" smtClean="0">
                <a:solidFill>
                  <a:schemeClr val="tx1">
                    <a:lumMod val="85000"/>
                    <a:lumOff val="15000"/>
                  </a:schemeClr>
                </a:solidFill>
                <a:latin typeface="Segoe UI Light" panose="020B0502040204020203" pitchFamily="34" charset="0"/>
              </a:rPr>
              <a:t>Trailer (ID)</a:t>
            </a:r>
          </a:p>
          <a:p>
            <a:pPr marL="171450" indent="-171450">
              <a:buFont typeface="Wingdings" panose="05000000000000000000" pitchFamily="2" charset="2"/>
              <a:buChar char="ü"/>
            </a:pPr>
            <a:r>
              <a:rPr lang="sv-SE" sz="1200" dirty="0" smtClean="0">
                <a:solidFill>
                  <a:schemeClr val="tx1">
                    <a:lumMod val="85000"/>
                    <a:lumOff val="15000"/>
                  </a:schemeClr>
                </a:solidFill>
                <a:latin typeface="Segoe UI Light" panose="020B0502040204020203" pitchFamily="34" charset="0"/>
              </a:rPr>
              <a:t>Container (ID)</a:t>
            </a:r>
            <a:endParaRPr lang="sv-SE" sz="1200" dirty="0">
              <a:solidFill>
                <a:schemeClr val="tx1">
                  <a:lumMod val="85000"/>
                  <a:lumOff val="15000"/>
                </a:schemeClr>
              </a:solidFill>
              <a:latin typeface="Segoe UI Light" panose="020B0502040204020203" pitchFamily="34" charset="0"/>
            </a:endParaRPr>
          </a:p>
        </p:txBody>
      </p:sp>
      <p:pic>
        <p:nvPicPr>
          <p:cNvPr id="2050" name="Picture 2" descr="\\Vcn.ds.volvo.net\cli-hm\hm0114\A022595\My Documents\Icons\PNG\16px\049-folder-ope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3917" y="55869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16px\146-wrench.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9909" y="56093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177-truck.png"/>
          <p:cNvPicPr>
            <a:picLocks noChangeAspect="1" noChangeArrowheads="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117" y="177956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cn.ds.volvo.net\cli-hm\hm0114\A022595\My Documents\Icons\PNG\16px\149-cog.png"/>
          <p:cNvPicPr>
            <a:picLocks noChangeAspect="1" noChangeArrowheads="1"/>
          </p:cNvPicPr>
          <p:nvPr/>
        </p:nvPicPr>
        <p:blipFill>
          <a:blip r:embed="rId1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384" y="84400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169-hammer2.png"/>
          <p:cNvPicPr>
            <a:picLocks noChangeAspect="1" noChangeArrowheads="1"/>
          </p:cNvPicPr>
          <p:nvPr/>
        </p:nvPicPr>
        <p:blipFill>
          <a:blip r:embed="rId2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9909" y="3132491"/>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15616" y="4125069"/>
            <a:ext cx="2877339" cy="276999"/>
          </a:xfrm>
          <a:prstGeom prst="rect">
            <a:avLst/>
          </a:prstGeom>
          <a:noFill/>
        </p:spPr>
        <p:txBody>
          <a:bodyPr wrap="square" rtlCol="0">
            <a:spAutoFit/>
          </a:bodyPr>
          <a:lstStyle/>
          <a:p>
            <a:r>
              <a:rPr lang="sv-SE" sz="1200" dirty="0" smtClean="0">
                <a:latin typeface="Segoe UI Light" panose="020B0502040204020203" pitchFamily="34" charset="0"/>
              </a:rPr>
              <a:t>PERSONNEL:</a:t>
            </a:r>
            <a:endParaRPr lang="sv-SE" sz="1200" dirty="0">
              <a:latin typeface="Segoe UI Light" panose="020B0502040204020203" pitchFamily="34" charset="0"/>
            </a:endParaRPr>
          </a:p>
        </p:txBody>
      </p:sp>
      <p:sp>
        <p:nvSpPr>
          <p:cNvPr id="79" name="Rectangle 78"/>
          <p:cNvSpPr/>
          <p:nvPr/>
        </p:nvSpPr>
        <p:spPr>
          <a:xfrm>
            <a:off x="1027307" y="4401523"/>
            <a:ext cx="2784743"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Peter Andersson</a:t>
            </a:r>
            <a:endParaRPr lang="sv-SE" sz="1200" dirty="0">
              <a:solidFill>
                <a:schemeClr val="tx1">
                  <a:lumMod val="65000"/>
                  <a:lumOff val="35000"/>
                </a:schemeClr>
              </a:solidFill>
              <a:latin typeface="Segoe UI Light" panose="020B0502040204020203" pitchFamily="34" charset="0"/>
            </a:endParaRPr>
          </a:p>
        </p:txBody>
      </p:sp>
      <p:sp>
        <p:nvSpPr>
          <p:cNvPr id="86" name="Rectangle 85"/>
          <p:cNvSpPr/>
          <p:nvPr/>
        </p:nvSpPr>
        <p:spPr>
          <a:xfrm>
            <a:off x="3605283" y="4401523"/>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87"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29880" y="4440874"/>
            <a:ext cx="183687" cy="183687"/>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p:cNvSpPr/>
          <p:nvPr/>
        </p:nvSpPr>
        <p:spPr>
          <a:xfrm>
            <a:off x="3920947" y="4401523"/>
            <a:ext cx="491115"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75000"/>
                    <a:lumOff val="25000"/>
                  </a:schemeClr>
                </a:solidFill>
                <a:latin typeface="Segoe UI Light" panose="020B0502040204020203" pitchFamily="34" charset="0"/>
              </a:rPr>
              <a:t>ADD</a:t>
            </a:r>
            <a:endParaRPr lang="sv-SE" sz="1200" dirty="0">
              <a:solidFill>
                <a:schemeClr val="tx1">
                  <a:lumMod val="75000"/>
                  <a:lumOff val="25000"/>
                </a:schemeClr>
              </a:solidFill>
              <a:latin typeface="Segoe UI Light" panose="020B0502040204020203" pitchFamily="34" charset="0"/>
            </a:endParaRPr>
          </a:p>
        </p:txBody>
      </p:sp>
      <p:sp>
        <p:nvSpPr>
          <p:cNvPr id="89" name="TextBox 88"/>
          <p:cNvSpPr txBox="1"/>
          <p:nvPr/>
        </p:nvSpPr>
        <p:spPr>
          <a:xfrm>
            <a:off x="952550" y="4668733"/>
            <a:ext cx="2877339" cy="276999"/>
          </a:xfrm>
          <a:prstGeom prst="rect">
            <a:avLst/>
          </a:prstGeom>
          <a:noFill/>
        </p:spPr>
        <p:txBody>
          <a:bodyPr wrap="square" rtlCol="0">
            <a:spAutoFit/>
          </a:bodyPr>
          <a:lstStyle/>
          <a:p>
            <a:pPr marL="171450" indent="-171450">
              <a:buFont typeface="Wingdings" panose="05000000000000000000" pitchFamily="2" charset="2"/>
              <a:buChar char="Ø"/>
            </a:pPr>
            <a:r>
              <a:rPr lang="sv-SE" sz="1200" dirty="0" smtClean="0">
                <a:solidFill>
                  <a:schemeClr val="tx1">
                    <a:lumMod val="85000"/>
                    <a:lumOff val="15000"/>
                  </a:schemeClr>
                </a:solidFill>
                <a:latin typeface="Segoe UI Light" panose="020B0502040204020203" pitchFamily="34" charset="0"/>
              </a:rPr>
              <a:t>Driver team GOT</a:t>
            </a:r>
          </a:p>
        </p:txBody>
      </p:sp>
      <p:pic>
        <p:nvPicPr>
          <p:cNvPr id="2055" name="Picture 7" descr="\\Vcn.ds.volvo.net\cli-hm\hm0114\A022595\My Documents\Icons\PNG\16px\115-users.png"/>
          <p:cNvPicPr>
            <a:picLocks noChangeAspect="1" noChangeArrowheads="1"/>
          </p:cNvPicPr>
          <p:nvPr/>
        </p:nvPicPr>
        <p:blipFill>
          <a:blip r:embed="rId2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384" y="4179107"/>
            <a:ext cx="17145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46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0" y="2509335"/>
            <a:ext cx="755571" cy="69859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TEST MANAGER</a:t>
            </a:r>
            <a:r>
              <a:rPr lang="sv-SE" sz="1600" dirty="0" smtClean="0">
                <a:latin typeface="Segoe UI Light" panose="020B0502040204020203" pitchFamily="34" charset="0"/>
              </a:rPr>
              <a:t>					           </a:t>
            </a:r>
            <a:r>
              <a:rPr lang="sv-SE" sz="1200" dirty="0" smtClean="0">
                <a:latin typeface="Segoe UI Light" panose="020B0502040204020203" pitchFamily="34" charset="0"/>
              </a:rPr>
              <a:t>Editor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05922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78002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49746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1" name="TextBox 20"/>
          <p:cNvSpPr txBox="1"/>
          <p:nvPr/>
        </p:nvSpPr>
        <p:spPr>
          <a:xfrm>
            <a:off x="-1" y="1366818"/>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CREATOR</a:t>
            </a:r>
            <a:endParaRPr lang="sv-SE" sz="900" dirty="0">
              <a:solidFill>
                <a:schemeClr val="accent5"/>
              </a:solidFill>
              <a:latin typeface="Segoe UI Light" panose="020B0502040204020203" pitchFamily="34" charset="0"/>
            </a:endParaRPr>
          </a:p>
        </p:txBody>
      </p:sp>
      <p:sp>
        <p:nvSpPr>
          <p:cNvPr id="22" name="TextBox 21"/>
          <p:cNvSpPr txBox="1"/>
          <p:nvPr/>
        </p:nvSpPr>
        <p:spPr>
          <a:xfrm>
            <a:off x="-2" y="2084821"/>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2857500"/>
            <a:ext cx="755575" cy="33855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TEST CASE MANAGER</a:t>
            </a:r>
            <a:endParaRPr lang="sv-SE" sz="900" dirty="0">
              <a:solidFill>
                <a:schemeClr val="bg1"/>
              </a:solidFill>
              <a:latin typeface="Segoe UI Light" panose="020B0502040204020203" pitchFamily="34" charset="0"/>
            </a:endParaRPr>
          </a:p>
        </p:txBody>
      </p:sp>
      <p:sp>
        <p:nvSpPr>
          <p:cNvPr id="24" name="TextBox 23"/>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3774554"/>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 y="408221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1" y="3493697"/>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7"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73594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91382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109717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899591" y="390128"/>
            <a:ext cx="8125029" cy="859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latin typeface="Segoe UI Light" panose="020B0502040204020203" pitchFamily="34" charset="0"/>
              </a:rPr>
              <a:t>     </a:t>
            </a:r>
            <a:r>
              <a:rPr lang="sv-SE" sz="1600" dirty="0" smtClean="0">
                <a:solidFill>
                  <a:schemeClr val="tx1"/>
                </a:solidFill>
                <a:latin typeface="Segoe UI Light" panose="020B0502040204020203" pitchFamily="34" charset="0"/>
              </a:rPr>
              <a:t>Search test case</a:t>
            </a:r>
            <a:endParaRPr lang="sv-SE" sz="1600" dirty="0">
              <a:solidFill>
                <a:schemeClr val="tx1"/>
              </a:solidFill>
              <a:latin typeface="Segoe UI Light" panose="020B0502040204020203" pitchFamily="34" charset="0"/>
            </a:endParaRPr>
          </a:p>
        </p:txBody>
      </p:sp>
      <p:sp>
        <p:nvSpPr>
          <p:cNvPr id="45" name="Rectangle 44"/>
          <p:cNvSpPr/>
          <p:nvPr/>
        </p:nvSpPr>
        <p:spPr>
          <a:xfrm>
            <a:off x="1042850" y="784672"/>
            <a:ext cx="431266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Live search results ...</a:t>
            </a:r>
            <a:endParaRPr lang="sv-SE" sz="1200" dirty="0">
              <a:solidFill>
                <a:schemeClr val="tx1">
                  <a:lumMod val="65000"/>
                  <a:lumOff val="35000"/>
                </a:schemeClr>
              </a:solidFill>
              <a:latin typeface="Segoe UI Light" panose="020B0502040204020203" pitchFamily="34" charset="0"/>
            </a:endParaRPr>
          </a:p>
        </p:txBody>
      </p:sp>
      <p:pic>
        <p:nvPicPr>
          <p:cNvPr id="2050" name="Picture 2" descr="\\Vcn.ds.volvo.net\cli-hm\hm0114\A022595\My Documents\Icons\PNG\16px\135-search.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3397" y="512536"/>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99590" y="1328297"/>
            <a:ext cx="8125029" cy="3770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latin typeface="Segoe UI Light" panose="020B0502040204020203" pitchFamily="34" charset="0"/>
              </a:rPr>
              <a:t>TC</a:t>
            </a:r>
            <a:endParaRPr lang="sv-SE" sz="1200" dirty="0">
              <a:latin typeface="Segoe UI Light" panose="020B0502040204020203" pitchFamily="34" charset="0"/>
            </a:endParaRPr>
          </a:p>
        </p:txBody>
      </p:sp>
    </p:spTree>
    <p:extLst>
      <p:ext uri="{BB962C8B-B14F-4D97-AF65-F5344CB8AC3E}">
        <p14:creationId xmlns:p14="http://schemas.microsoft.com/office/powerpoint/2010/main" val="3632018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432304" y="265212"/>
            <a:ext cx="711696" cy="54497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600" dirty="0">
              <a:solidFill>
                <a:schemeClr val="tx1"/>
              </a:solidFill>
              <a:latin typeface="Segoe UI Light" panose="020B0502040204020203" pitchFamily="34" charset="0"/>
            </a:endParaRPr>
          </a:p>
        </p:txBody>
      </p:sp>
      <p:sp>
        <p:nvSpPr>
          <p:cNvPr id="4" name="Rectangle 3"/>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0" y="2509335"/>
            <a:ext cx="755571" cy="69859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TEST MANAGER</a:t>
            </a:r>
            <a:r>
              <a:rPr lang="sv-SE" sz="1600" dirty="0" smtClean="0">
                <a:latin typeface="Segoe UI Light" panose="020B0502040204020203" pitchFamily="34" charset="0"/>
              </a:rPr>
              <a:t>					           </a:t>
            </a:r>
            <a:r>
              <a:rPr lang="sv-SE" sz="1200" dirty="0" smtClean="0">
                <a:latin typeface="Segoe UI Light" panose="020B0502040204020203" pitchFamily="34" charset="0"/>
              </a:rPr>
              <a:t>Editor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05922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78002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49746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1" name="TextBox 20"/>
          <p:cNvSpPr txBox="1"/>
          <p:nvPr/>
        </p:nvSpPr>
        <p:spPr>
          <a:xfrm>
            <a:off x="-1" y="1366818"/>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CREATOR</a:t>
            </a:r>
            <a:endParaRPr lang="sv-SE" sz="900" dirty="0">
              <a:solidFill>
                <a:schemeClr val="accent5"/>
              </a:solidFill>
              <a:latin typeface="Segoe UI Light" panose="020B0502040204020203" pitchFamily="34" charset="0"/>
            </a:endParaRPr>
          </a:p>
        </p:txBody>
      </p:sp>
      <p:sp>
        <p:nvSpPr>
          <p:cNvPr id="22" name="TextBox 21"/>
          <p:cNvSpPr txBox="1"/>
          <p:nvPr/>
        </p:nvSpPr>
        <p:spPr>
          <a:xfrm>
            <a:off x="-2" y="2084821"/>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2857500"/>
            <a:ext cx="755575" cy="33855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TEST CASE MANAGER</a:t>
            </a:r>
            <a:endParaRPr lang="sv-SE" sz="900" dirty="0">
              <a:solidFill>
                <a:schemeClr val="bg1"/>
              </a:solidFill>
              <a:latin typeface="Segoe UI Light" panose="020B0502040204020203" pitchFamily="34" charset="0"/>
            </a:endParaRPr>
          </a:p>
        </p:txBody>
      </p:sp>
      <p:sp>
        <p:nvSpPr>
          <p:cNvPr id="24" name="TextBox 23"/>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3774554"/>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 y="408221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1" y="3493697"/>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99590" y="374724"/>
            <a:ext cx="7416825" cy="521908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latin typeface="Segoe UI Light" panose="020B0502040204020203" pitchFamily="34" charset="0"/>
              </a:rPr>
              <a:t>     </a:t>
            </a:r>
            <a:r>
              <a:rPr lang="sv-SE" sz="1600" dirty="0" smtClean="0">
                <a:solidFill>
                  <a:schemeClr val="tx1"/>
                </a:solidFill>
                <a:latin typeface="Segoe UI Light" panose="020B0502040204020203" pitchFamily="34" charset="0"/>
              </a:rPr>
              <a:t>Create / Edit test case</a:t>
            </a:r>
            <a:endParaRPr lang="sv-SE" sz="1600" dirty="0">
              <a:solidFill>
                <a:schemeClr val="tx1"/>
              </a:solidFill>
              <a:latin typeface="Segoe UI Light" panose="020B0502040204020203" pitchFamily="34" charset="0"/>
            </a:endParaRPr>
          </a:p>
        </p:txBody>
      </p:sp>
      <p:pic>
        <p:nvPicPr>
          <p:cNvPr id="31" name="Picture 3" descr="\\Vcn.ds.volvo.net\cli-hm\hm0114\A022595\My Documents\Icons\PNG\16px\035-file-tex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174" y="50357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035671" y="1267379"/>
            <a:ext cx="2940453" cy="94205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Description...</a:t>
            </a:r>
            <a:endParaRPr lang="sv-SE" sz="1200" dirty="0">
              <a:solidFill>
                <a:schemeClr val="tx1">
                  <a:lumMod val="65000"/>
                  <a:lumOff val="35000"/>
                </a:schemeClr>
              </a:solidFill>
              <a:latin typeface="Segoe UI Light" panose="020B0502040204020203" pitchFamily="34" charset="0"/>
            </a:endParaRPr>
          </a:p>
        </p:txBody>
      </p:sp>
      <p:sp>
        <p:nvSpPr>
          <p:cNvPr id="36" name="Rectangle 35"/>
          <p:cNvSpPr/>
          <p:nvPr/>
        </p:nvSpPr>
        <p:spPr>
          <a:xfrm>
            <a:off x="1037669" y="2297965"/>
            <a:ext cx="2940453" cy="773885"/>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Expected result...</a:t>
            </a:r>
            <a:endParaRPr lang="sv-SE" sz="1200" dirty="0">
              <a:solidFill>
                <a:schemeClr val="tx1">
                  <a:lumMod val="65000"/>
                  <a:lumOff val="35000"/>
                </a:schemeClr>
              </a:solidFill>
              <a:latin typeface="Segoe UI Light" panose="020B0502040204020203" pitchFamily="34" charset="0"/>
            </a:endParaRPr>
          </a:p>
        </p:txBody>
      </p:sp>
      <p:pic>
        <p:nvPicPr>
          <p:cNvPr id="41" name="Picture 8" descr="\\Vcn.ds.volvo.net\cli-hm\HM0114\A022595\My Documents\Icons\PNG\32px\204-link.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28793" y="43080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9" descr="\\Vcn.ds.volvo.net\cli-hm\HM0114\A022595\My Documents\Icons\PNG\32px\303-loop2.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111497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Vcn.ds.volvo.net\cli-hm\HM0114\A022595\My Documents\Icons\PNG\32px\072-location.png"/>
          <p:cNvPicPr>
            <a:picLocks noChangeAspect="1" noChangeArrowheads="1"/>
          </p:cNvPicPr>
          <p:nvPr/>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184685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Vcn.ds.volvo.net\cli-hm\HM0114\A022595\My Documents\Icons\PNG\32px\146-wrench.png"/>
          <p:cNvPicPr>
            <a:picLocks noChangeAspect="1" noChangeArrowheads="1"/>
          </p:cNvPicPr>
          <p:nvPr/>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2574186"/>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1040299" y="3169283"/>
            <a:ext cx="2940453" cy="26428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Variantfilter...</a:t>
            </a:r>
            <a:endParaRPr lang="sv-SE" sz="1200" dirty="0">
              <a:solidFill>
                <a:schemeClr val="tx1">
                  <a:lumMod val="65000"/>
                  <a:lumOff val="35000"/>
                </a:schemeClr>
              </a:solidFill>
              <a:latin typeface="Segoe UI Light" panose="020B0502040204020203" pitchFamily="34" charset="0"/>
            </a:endParaRPr>
          </a:p>
        </p:txBody>
      </p:sp>
      <p:sp>
        <p:nvSpPr>
          <p:cNvPr id="48" name="Rounded Rectangle 47"/>
          <p:cNvSpPr/>
          <p:nvPr/>
        </p:nvSpPr>
        <p:spPr>
          <a:xfrm>
            <a:off x="1037939" y="3828760"/>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04-TLV</a:t>
            </a:r>
            <a:endParaRPr lang="sv-SE" sz="800" dirty="0">
              <a:latin typeface="Segoe UI Light" panose="020B0502040204020203" pitchFamily="34" charset="0"/>
            </a:endParaRPr>
          </a:p>
        </p:txBody>
      </p:sp>
      <p:sp>
        <p:nvSpPr>
          <p:cNvPr id="49" name="Rounded Rectangle 48"/>
          <p:cNvSpPr/>
          <p:nvPr/>
        </p:nvSpPr>
        <p:spPr>
          <a:xfrm>
            <a:off x="1035671" y="4092190"/>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23-HDV</a:t>
            </a:r>
            <a:endParaRPr lang="sv-SE" sz="800" dirty="0">
              <a:latin typeface="Segoe UI Light" panose="020B0502040204020203" pitchFamily="34" charset="0"/>
            </a:endParaRPr>
          </a:p>
        </p:txBody>
      </p:sp>
      <p:sp>
        <p:nvSpPr>
          <p:cNvPr id="50" name="Rounded Rectangle 49"/>
          <p:cNvSpPr/>
          <p:nvPr/>
        </p:nvSpPr>
        <p:spPr>
          <a:xfrm>
            <a:off x="1035670" y="4369668"/>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D4-MDV</a:t>
            </a:r>
            <a:endParaRPr lang="sv-SE" sz="800" dirty="0">
              <a:latin typeface="Segoe UI Light" panose="020B0502040204020203" pitchFamily="34" charset="0"/>
            </a:endParaRPr>
          </a:p>
        </p:txBody>
      </p:sp>
      <p:sp>
        <p:nvSpPr>
          <p:cNvPr id="51" name="Rounded Rectangle 50"/>
          <p:cNvSpPr/>
          <p:nvPr/>
        </p:nvSpPr>
        <p:spPr>
          <a:xfrm>
            <a:off x="2035215" y="3828760"/>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28-HDV</a:t>
            </a:r>
            <a:endParaRPr lang="sv-SE" sz="800" dirty="0">
              <a:latin typeface="Segoe UI Light" panose="020B0502040204020203" pitchFamily="34" charset="0"/>
            </a:endParaRPr>
          </a:p>
        </p:txBody>
      </p:sp>
      <p:sp>
        <p:nvSpPr>
          <p:cNvPr id="52" name="Rounded Rectangle 51"/>
          <p:cNvSpPr/>
          <p:nvPr/>
        </p:nvSpPr>
        <p:spPr>
          <a:xfrm>
            <a:off x="2035215" y="4092190"/>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24-HDV</a:t>
            </a:r>
            <a:endParaRPr lang="sv-SE" sz="800" dirty="0">
              <a:latin typeface="Segoe UI Light" panose="020B0502040204020203" pitchFamily="34" charset="0"/>
            </a:endParaRPr>
          </a:p>
        </p:txBody>
      </p:sp>
      <p:sp>
        <p:nvSpPr>
          <p:cNvPr id="53" name="TextBox 52"/>
          <p:cNvSpPr txBox="1"/>
          <p:nvPr/>
        </p:nvSpPr>
        <p:spPr>
          <a:xfrm>
            <a:off x="727461" y="3498985"/>
            <a:ext cx="2727737" cy="276999"/>
          </a:xfrm>
          <a:prstGeom prst="rect">
            <a:avLst/>
          </a:prstGeom>
          <a:noFill/>
        </p:spPr>
        <p:txBody>
          <a:bodyPr wrap="square" rtlCol="0">
            <a:spAutoFit/>
          </a:bodyPr>
          <a:lstStyle/>
          <a:p>
            <a:pPr lvl="1"/>
            <a:r>
              <a:rPr lang="sv-SE" sz="1200" dirty="0" smtClean="0">
                <a:latin typeface="Segoe UI Light" panose="020B0502040204020203" pitchFamily="34" charset="0"/>
              </a:rPr>
              <a:t>PRODUCT CLASS FILTER</a:t>
            </a:r>
            <a:endParaRPr lang="sv-SE" sz="1200" dirty="0">
              <a:latin typeface="Segoe UI Light" panose="020B0502040204020203" pitchFamily="34" charset="0"/>
            </a:endParaRPr>
          </a:p>
        </p:txBody>
      </p:sp>
      <p:sp>
        <p:nvSpPr>
          <p:cNvPr id="54" name="Rounded Rectangle 53"/>
          <p:cNvSpPr/>
          <p:nvPr/>
        </p:nvSpPr>
        <p:spPr>
          <a:xfrm>
            <a:off x="3044970" y="3828760"/>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29-HDV</a:t>
            </a:r>
            <a:endParaRPr lang="sv-SE" sz="800" dirty="0">
              <a:latin typeface="Segoe UI Light" panose="020B0502040204020203" pitchFamily="34" charset="0"/>
            </a:endParaRPr>
          </a:p>
        </p:txBody>
      </p:sp>
      <p:sp>
        <p:nvSpPr>
          <p:cNvPr id="55" name="Rounded Rectangle 54"/>
          <p:cNvSpPr/>
          <p:nvPr/>
        </p:nvSpPr>
        <p:spPr>
          <a:xfrm>
            <a:off x="3044970" y="4092190"/>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D3-HDV</a:t>
            </a:r>
            <a:endParaRPr lang="sv-SE" sz="800" dirty="0">
              <a:latin typeface="Segoe UI Light" panose="020B0502040204020203" pitchFamily="34" charset="0"/>
            </a:endParaRPr>
          </a:p>
        </p:txBody>
      </p:sp>
      <p:sp>
        <p:nvSpPr>
          <p:cNvPr id="56" name="Rounded Rectangle 55"/>
          <p:cNvSpPr/>
          <p:nvPr/>
        </p:nvSpPr>
        <p:spPr>
          <a:xfrm>
            <a:off x="2035215" y="4369668"/>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63-HDV</a:t>
            </a:r>
            <a:endParaRPr lang="sv-SE" sz="800" dirty="0">
              <a:latin typeface="Segoe UI Light" panose="020B0502040204020203" pitchFamily="34" charset="0"/>
            </a:endParaRPr>
          </a:p>
        </p:txBody>
      </p:sp>
      <p:sp>
        <p:nvSpPr>
          <p:cNvPr id="57" name="Rounded Rectangle 56"/>
          <p:cNvSpPr/>
          <p:nvPr/>
        </p:nvSpPr>
        <p:spPr>
          <a:xfrm>
            <a:off x="3044970" y="4369668"/>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06-MDV</a:t>
            </a:r>
            <a:endParaRPr lang="sv-SE" sz="800" dirty="0">
              <a:latin typeface="Segoe UI Light" panose="020B0502040204020203" pitchFamily="34" charset="0"/>
            </a:endParaRPr>
          </a:p>
        </p:txBody>
      </p:sp>
      <p:sp>
        <p:nvSpPr>
          <p:cNvPr id="58" name="Rounded Rectangle 57"/>
          <p:cNvSpPr/>
          <p:nvPr/>
        </p:nvSpPr>
        <p:spPr>
          <a:xfrm>
            <a:off x="1035669" y="4642549"/>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A1-MDV</a:t>
            </a:r>
            <a:endParaRPr lang="sv-SE" sz="800" dirty="0">
              <a:latin typeface="Segoe UI Light" panose="020B0502040204020203" pitchFamily="34" charset="0"/>
            </a:endParaRPr>
          </a:p>
        </p:txBody>
      </p:sp>
      <p:sp>
        <p:nvSpPr>
          <p:cNvPr id="59" name="Rounded Rectangle 58"/>
          <p:cNvSpPr/>
          <p:nvPr/>
        </p:nvSpPr>
        <p:spPr>
          <a:xfrm>
            <a:off x="2035214" y="4642549"/>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A2-MHDV</a:t>
            </a:r>
            <a:endParaRPr lang="sv-SE" sz="800" dirty="0">
              <a:latin typeface="Segoe UI Light" panose="020B0502040204020203" pitchFamily="34" charset="0"/>
            </a:endParaRPr>
          </a:p>
        </p:txBody>
      </p:sp>
      <p:sp>
        <p:nvSpPr>
          <p:cNvPr id="60" name="Rounded Rectangle 59"/>
          <p:cNvSpPr/>
          <p:nvPr/>
        </p:nvSpPr>
        <p:spPr>
          <a:xfrm>
            <a:off x="3044969" y="4642549"/>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A3-MDV</a:t>
            </a:r>
            <a:endParaRPr lang="sv-SE" sz="800" dirty="0">
              <a:latin typeface="Segoe UI Light" panose="020B0502040204020203" pitchFamily="34" charset="0"/>
            </a:endParaRPr>
          </a:p>
        </p:txBody>
      </p:sp>
      <p:sp>
        <p:nvSpPr>
          <p:cNvPr id="61" name="Rounded Rectangle 60"/>
          <p:cNvSpPr/>
          <p:nvPr/>
        </p:nvSpPr>
        <p:spPr>
          <a:xfrm>
            <a:off x="1035671" y="4914836"/>
            <a:ext cx="847145" cy="216024"/>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A4-MHDV</a:t>
            </a:r>
            <a:endParaRPr lang="sv-SE" sz="800" dirty="0">
              <a:latin typeface="Segoe UI Light" panose="020B0502040204020203" pitchFamily="34" charset="0"/>
            </a:endParaRPr>
          </a:p>
        </p:txBody>
      </p:sp>
      <p:sp>
        <p:nvSpPr>
          <p:cNvPr id="62" name="TextBox 61"/>
          <p:cNvSpPr txBox="1"/>
          <p:nvPr/>
        </p:nvSpPr>
        <p:spPr>
          <a:xfrm>
            <a:off x="4213727" y="3516605"/>
            <a:ext cx="2727737" cy="307777"/>
          </a:xfrm>
          <a:prstGeom prst="rect">
            <a:avLst/>
          </a:prstGeom>
          <a:noFill/>
        </p:spPr>
        <p:txBody>
          <a:bodyPr wrap="square" rtlCol="0">
            <a:spAutoFit/>
          </a:bodyPr>
          <a:lstStyle/>
          <a:p>
            <a:r>
              <a:rPr lang="sv-SE" sz="1400" dirty="0" smtClean="0">
                <a:latin typeface="Segoe UI Light" panose="020B0502040204020203" pitchFamily="34" charset="0"/>
              </a:rPr>
              <a:t>     </a:t>
            </a:r>
            <a:r>
              <a:rPr lang="sv-SE" sz="1200" dirty="0" smtClean="0">
                <a:latin typeface="Segoe UI Light" panose="020B0502040204020203" pitchFamily="34" charset="0"/>
              </a:rPr>
              <a:t>TAGS</a:t>
            </a:r>
            <a:endParaRPr lang="sv-SE" sz="1400" dirty="0">
              <a:latin typeface="Segoe UI Light" panose="020B0502040204020203" pitchFamily="34" charset="0"/>
            </a:endParaRPr>
          </a:p>
        </p:txBody>
      </p:sp>
      <p:pic>
        <p:nvPicPr>
          <p:cNvPr id="63" name="Picture 6" descr="\\Vcn.ds.volvo.net\cli-hm\hm0114\A022595\My Documents\Icons\PNG\16px\055-price-tags.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2534" y="3608358"/>
            <a:ext cx="1905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5" descr="\\VCN.DS.VOLVO.NET\CLI-HM\HM0114\A022595\My Documents\Icons\PNG\16px\348-fil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2174" y="357890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8432305" y="720103"/>
            <a:ext cx="711696"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LINK</a:t>
            </a:r>
            <a:endParaRPr lang="sv-SE" sz="900" dirty="0">
              <a:solidFill>
                <a:schemeClr val="accent5"/>
              </a:solidFill>
              <a:latin typeface="Segoe UI Light" panose="020B0502040204020203" pitchFamily="34" charset="0"/>
            </a:endParaRPr>
          </a:p>
        </p:txBody>
      </p:sp>
      <p:sp>
        <p:nvSpPr>
          <p:cNvPr id="66" name="TextBox 65"/>
          <p:cNvSpPr txBox="1"/>
          <p:nvPr/>
        </p:nvSpPr>
        <p:spPr>
          <a:xfrm>
            <a:off x="8432304" y="1431671"/>
            <a:ext cx="711696"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REPETITION</a:t>
            </a:r>
            <a:endParaRPr lang="sv-SE" sz="900" dirty="0">
              <a:solidFill>
                <a:schemeClr val="accent5"/>
              </a:solidFill>
              <a:latin typeface="Segoe UI Light" panose="020B0502040204020203" pitchFamily="34" charset="0"/>
            </a:endParaRPr>
          </a:p>
        </p:txBody>
      </p:sp>
      <p:sp>
        <p:nvSpPr>
          <p:cNvPr id="67" name="TextBox 66"/>
          <p:cNvSpPr txBox="1"/>
          <p:nvPr/>
        </p:nvSpPr>
        <p:spPr>
          <a:xfrm>
            <a:off x="8432304" y="2198184"/>
            <a:ext cx="711696"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LOCATION</a:t>
            </a:r>
            <a:endParaRPr lang="sv-SE" sz="900" dirty="0">
              <a:solidFill>
                <a:schemeClr val="accent5"/>
              </a:solidFill>
              <a:latin typeface="Segoe UI Light" panose="020B0502040204020203" pitchFamily="34" charset="0"/>
            </a:endParaRPr>
          </a:p>
        </p:txBody>
      </p:sp>
      <p:sp>
        <p:nvSpPr>
          <p:cNvPr id="68" name="TextBox 67"/>
          <p:cNvSpPr txBox="1"/>
          <p:nvPr/>
        </p:nvSpPr>
        <p:spPr>
          <a:xfrm>
            <a:off x="8432305" y="2878986"/>
            <a:ext cx="711696"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TOOLS NEEDED</a:t>
            </a:r>
            <a:endParaRPr lang="sv-SE" sz="900" dirty="0">
              <a:solidFill>
                <a:schemeClr val="accent5"/>
              </a:solidFill>
              <a:latin typeface="Segoe UI Light" panose="020B0502040204020203" pitchFamily="34" charset="0"/>
            </a:endParaRPr>
          </a:p>
        </p:txBody>
      </p:sp>
      <p:sp>
        <p:nvSpPr>
          <p:cNvPr id="69" name="Rounded Rectangle 68"/>
          <p:cNvSpPr/>
          <p:nvPr/>
        </p:nvSpPr>
        <p:spPr>
          <a:xfrm>
            <a:off x="4292534" y="3824382"/>
            <a:ext cx="847145" cy="14034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DAYLIGHT</a:t>
            </a:r>
            <a:endParaRPr lang="sv-SE" sz="800" dirty="0">
              <a:latin typeface="Segoe UI Light" panose="020B0502040204020203" pitchFamily="34" charset="0"/>
            </a:endParaRPr>
          </a:p>
        </p:txBody>
      </p:sp>
      <p:sp>
        <p:nvSpPr>
          <p:cNvPr id="70" name="Rounded Rectangle 69"/>
          <p:cNvSpPr/>
          <p:nvPr/>
        </p:nvSpPr>
        <p:spPr>
          <a:xfrm>
            <a:off x="5200249" y="3820937"/>
            <a:ext cx="847145" cy="14034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DRIVING</a:t>
            </a:r>
            <a:endParaRPr lang="sv-SE" sz="800" dirty="0">
              <a:latin typeface="Segoe UI Light" panose="020B0502040204020203" pitchFamily="34" charset="0"/>
            </a:endParaRPr>
          </a:p>
        </p:txBody>
      </p:sp>
      <p:sp>
        <p:nvSpPr>
          <p:cNvPr id="71" name="Rounded Rectangle 70"/>
          <p:cNvSpPr/>
          <p:nvPr/>
        </p:nvSpPr>
        <p:spPr>
          <a:xfrm>
            <a:off x="4292534" y="4004842"/>
            <a:ext cx="847145" cy="14034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VM RUNNING</a:t>
            </a:r>
            <a:endParaRPr lang="sv-SE" sz="800" dirty="0">
              <a:latin typeface="Segoe UI Light" panose="020B0502040204020203" pitchFamily="34" charset="0"/>
            </a:endParaRPr>
          </a:p>
        </p:txBody>
      </p:sp>
      <p:sp>
        <p:nvSpPr>
          <p:cNvPr id="72" name="Rounded Rectangle 71"/>
          <p:cNvSpPr/>
          <p:nvPr/>
        </p:nvSpPr>
        <p:spPr>
          <a:xfrm>
            <a:off x="5200249" y="4016056"/>
            <a:ext cx="847145" cy="14034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HILLY</a:t>
            </a:r>
            <a:endParaRPr lang="sv-SE" sz="800" dirty="0">
              <a:latin typeface="Segoe UI Light" panose="020B0502040204020203" pitchFamily="34" charset="0"/>
            </a:endParaRPr>
          </a:p>
        </p:txBody>
      </p:sp>
      <p:sp>
        <p:nvSpPr>
          <p:cNvPr id="73" name="TextBox 72"/>
          <p:cNvSpPr txBox="1"/>
          <p:nvPr/>
        </p:nvSpPr>
        <p:spPr>
          <a:xfrm>
            <a:off x="4292534" y="4369668"/>
            <a:ext cx="2727737" cy="276999"/>
          </a:xfrm>
          <a:prstGeom prst="rect">
            <a:avLst/>
          </a:prstGeom>
          <a:noFill/>
        </p:spPr>
        <p:txBody>
          <a:bodyPr wrap="square" rtlCol="0">
            <a:spAutoFit/>
          </a:bodyPr>
          <a:lstStyle/>
          <a:p>
            <a:r>
              <a:rPr lang="sv-SE" sz="1200" dirty="0" smtClean="0">
                <a:latin typeface="Segoe UI Light" panose="020B0502040204020203" pitchFamily="34" charset="0"/>
              </a:rPr>
              <a:t>    USED IN SEQUENCE</a:t>
            </a:r>
            <a:endParaRPr lang="sv-SE" sz="1200" dirty="0">
              <a:latin typeface="Segoe UI Light" panose="020B0502040204020203" pitchFamily="34" charset="0"/>
            </a:endParaRPr>
          </a:p>
        </p:txBody>
      </p:sp>
      <p:sp>
        <p:nvSpPr>
          <p:cNvPr id="74" name="Rounded Rectangle 73"/>
          <p:cNvSpPr/>
          <p:nvPr/>
        </p:nvSpPr>
        <p:spPr>
          <a:xfrm>
            <a:off x="4292534" y="4646751"/>
            <a:ext cx="847145" cy="140340"/>
          </a:xfrm>
          <a:prstGeom prst="round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800" dirty="0" smtClean="0">
                <a:latin typeface="Segoe UI Light" panose="020B0502040204020203" pitchFamily="34" charset="0"/>
              </a:rPr>
              <a:t>TOTAL</a:t>
            </a:r>
            <a:endParaRPr lang="sv-SE" sz="800" dirty="0">
              <a:latin typeface="Segoe UI Light" panose="020B0502040204020203" pitchFamily="34" charset="0"/>
            </a:endParaRPr>
          </a:p>
        </p:txBody>
      </p:sp>
      <p:pic>
        <p:nvPicPr>
          <p:cNvPr id="75" name="Picture 16" descr="\\Vcn.ds.volvo.net\cli-hm\hm0114\A022595\My Documents\Icons\PNG\16px\189-tree.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6644" y="4418872"/>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5200249" y="4646667"/>
            <a:ext cx="847145" cy="140340"/>
          </a:xfrm>
          <a:prstGeom prst="round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800" dirty="0" smtClean="0">
                <a:latin typeface="Segoe UI Light" panose="020B0502040204020203" pitchFamily="34" charset="0"/>
              </a:rPr>
              <a:t>P1234 DEV</a:t>
            </a:r>
            <a:endParaRPr lang="sv-SE" sz="800" dirty="0">
              <a:latin typeface="Segoe UI Light" panose="020B0502040204020203" pitchFamily="34" charset="0"/>
            </a:endParaRPr>
          </a:p>
        </p:txBody>
      </p:sp>
      <p:cxnSp>
        <p:nvCxnSpPr>
          <p:cNvPr id="77" name="Straight Connector 76"/>
          <p:cNvCxnSpPr/>
          <p:nvPr/>
        </p:nvCxnSpPr>
        <p:spPr>
          <a:xfrm>
            <a:off x="4108454" y="579774"/>
            <a:ext cx="0" cy="455108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220527" y="865026"/>
            <a:ext cx="2727737" cy="307777"/>
          </a:xfrm>
          <a:prstGeom prst="rect">
            <a:avLst/>
          </a:prstGeom>
          <a:noFill/>
        </p:spPr>
        <p:txBody>
          <a:bodyPr wrap="square" rtlCol="0">
            <a:spAutoFit/>
          </a:bodyPr>
          <a:lstStyle/>
          <a:p>
            <a:r>
              <a:rPr lang="sv-SE" sz="1400" dirty="0" smtClean="0">
                <a:solidFill>
                  <a:schemeClr val="accent5"/>
                </a:solidFill>
                <a:latin typeface="Segoe UI Light" panose="020B0502040204020203" pitchFamily="34" charset="0"/>
              </a:rPr>
              <a:t>     </a:t>
            </a:r>
            <a:r>
              <a:rPr lang="sv-SE" sz="1200" dirty="0" smtClean="0">
                <a:solidFill>
                  <a:schemeClr val="accent5"/>
                </a:solidFill>
                <a:latin typeface="Segoe UI Light" panose="020B0502040204020203" pitchFamily="34" charset="0"/>
              </a:rPr>
              <a:t>ADD IMAGE</a:t>
            </a:r>
            <a:endParaRPr lang="sv-SE" sz="1400" dirty="0">
              <a:solidFill>
                <a:schemeClr val="accent5"/>
              </a:solidFill>
              <a:latin typeface="Segoe UI Light" panose="020B0502040204020203" pitchFamily="34" charset="0"/>
            </a:endParaRPr>
          </a:p>
        </p:txBody>
      </p:sp>
      <p:sp>
        <p:nvSpPr>
          <p:cNvPr id="80" name="TextBox 79"/>
          <p:cNvSpPr txBox="1"/>
          <p:nvPr/>
        </p:nvSpPr>
        <p:spPr>
          <a:xfrm>
            <a:off x="4223834" y="1136176"/>
            <a:ext cx="2727737" cy="307777"/>
          </a:xfrm>
          <a:prstGeom prst="rect">
            <a:avLst/>
          </a:prstGeom>
          <a:noFill/>
        </p:spPr>
        <p:txBody>
          <a:bodyPr wrap="square" rtlCol="0">
            <a:spAutoFit/>
          </a:bodyPr>
          <a:lstStyle/>
          <a:p>
            <a:r>
              <a:rPr lang="sv-SE" sz="1400" dirty="0" smtClean="0">
                <a:latin typeface="Segoe UI Light" panose="020B0502040204020203" pitchFamily="34" charset="0"/>
              </a:rPr>
              <a:t>     </a:t>
            </a:r>
            <a:r>
              <a:rPr lang="sv-SE" sz="1200" dirty="0" smtClean="0">
                <a:latin typeface="Segoe UI Light" panose="020B0502040204020203" pitchFamily="34" charset="0"/>
              </a:rPr>
              <a:t>CATEGORY</a:t>
            </a:r>
            <a:endParaRPr lang="sv-SE" sz="1400" dirty="0">
              <a:latin typeface="Segoe UI Light" panose="020B0502040204020203" pitchFamily="34" charset="0"/>
            </a:endParaRPr>
          </a:p>
        </p:txBody>
      </p:sp>
      <p:pic>
        <p:nvPicPr>
          <p:cNvPr id="81" name="Picture 19" descr="\\Vcn.ds.volvo.net\cli-hm\hm0114\A022595\My Documents\Icons\PNG\16px\207-ey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11584" y="1226176"/>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2" name="Rounded Rectangle 81"/>
          <p:cNvSpPr/>
          <p:nvPr/>
        </p:nvSpPr>
        <p:spPr>
          <a:xfrm>
            <a:off x="4292533" y="1443953"/>
            <a:ext cx="847145" cy="140340"/>
          </a:xfrm>
          <a:prstGeom prst="round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latin typeface="Segoe UI Light" panose="020B0502040204020203" pitchFamily="34" charset="0"/>
              </a:rPr>
              <a:t>PRIVATE</a:t>
            </a:r>
            <a:endParaRPr lang="sv-SE" sz="800" dirty="0">
              <a:latin typeface="Segoe UI Light" panose="020B0502040204020203" pitchFamily="34" charset="0"/>
            </a:endParaRPr>
          </a:p>
        </p:txBody>
      </p:sp>
      <p:sp>
        <p:nvSpPr>
          <p:cNvPr id="83" name="Rounded Rectangle 82"/>
          <p:cNvSpPr/>
          <p:nvPr/>
        </p:nvSpPr>
        <p:spPr>
          <a:xfrm>
            <a:off x="5200249" y="1443953"/>
            <a:ext cx="847145" cy="140340"/>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latin typeface="Segoe UI Light" panose="020B0502040204020203" pitchFamily="34" charset="0"/>
              </a:rPr>
              <a:t>DEV</a:t>
            </a:r>
            <a:endParaRPr lang="sv-SE" sz="800" dirty="0">
              <a:latin typeface="Segoe UI Light" panose="020B0502040204020203" pitchFamily="34" charset="0"/>
            </a:endParaRPr>
          </a:p>
        </p:txBody>
      </p:sp>
      <p:pic>
        <p:nvPicPr>
          <p:cNvPr id="1026" name="Picture 2" descr="\\Vcn.ds.volvo.net\cli-hm\hm0114\A022595\My Documents\Icons\PNG\16px\267-plus.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35669" y="96619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6139" y="899809"/>
            <a:ext cx="1643912" cy="276999"/>
          </a:xfrm>
          <a:prstGeom prst="rect">
            <a:avLst/>
          </a:prstGeom>
          <a:noFill/>
        </p:spPr>
        <p:txBody>
          <a:bodyPr wrap="none" rtlCol="0">
            <a:spAutoFit/>
          </a:bodyPr>
          <a:lstStyle/>
          <a:p>
            <a:r>
              <a:rPr lang="sv-SE" sz="1200" dirty="0" smtClean="0">
                <a:solidFill>
                  <a:schemeClr val="accent5"/>
                </a:solidFill>
                <a:latin typeface="Segoe UI Light" panose="020B0502040204020203" pitchFamily="34" charset="0"/>
              </a:rPr>
              <a:t>CONNECT TO PARENT</a:t>
            </a:r>
            <a:endParaRPr lang="sv-SE" sz="1200" dirty="0">
              <a:solidFill>
                <a:schemeClr val="accent5"/>
              </a:solidFill>
              <a:latin typeface="Segoe UI Light" panose="020B0502040204020203" pitchFamily="34" charset="0"/>
            </a:endParaRPr>
          </a:p>
        </p:txBody>
      </p:sp>
      <p:pic>
        <p:nvPicPr>
          <p:cNvPr id="78" name="Picture 17" descr="\\Vcn.ds.volvo.net\cli-hm\hm0114\A022595\My Documents\Icons\PNG\16px\014-imag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11584" y="96467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6115484" y="1443953"/>
            <a:ext cx="847145" cy="140340"/>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latin typeface="Segoe UI Light" panose="020B0502040204020203" pitchFamily="34" charset="0"/>
              </a:rPr>
              <a:t>PRODUCTIO N</a:t>
            </a:r>
            <a:endParaRPr lang="sv-SE" sz="800" dirty="0">
              <a:latin typeface="Segoe UI Light" panose="020B0502040204020203" pitchFamily="34" charset="0"/>
            </a:endParaRPr>
          </a:p>
        </p:txBody>
      </p:sp>
      <p:sp>
        <p:nvSpPr>
          <p:cNvPr id="85" name="Rounded Rectangle 84"/>
          <p:cNvSpPr/>
          <p:nvPr/>
        </p:nvSpPr>
        <p:spPr>
          <a:xfrm>
            <a:off x="6941464" y="5103647"/>
            <a:ext cx="1170871" cy="298575"/>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SAVE</a:t>
            </a:r>
            <a:endParaRPr lang="sv-SE" sz="1400" dirty="0">
              <a:latin typeface="Segoe UI Light" panose="020B0502040204020203" pitchFamily="34" charset="0"/>
            </a:endParaRPr>
          </a:p>
        </p:txBody>
      </p:sp>
      <p:pic>
        <p:nvPicPr>
          <p:cNvPr id="13" name="Picture 3" descr="\\VCN.DS.VOLVO.NET\CLI-HM\HM0114\A022595\My Documents\Icons\PNG\16px\099-floppy-disk.png"/>
          <p:cNvPicPr>
            <a:picLocks noChangeAspect="1" noChangeArrowheads="1"/>
          </p:cNvPicPr>
          <p:nvPr/>
        </p:nvPicPr>
        <p:blipFill>
          <a:blip r:embed="rId2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8656" y="5176734"/>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02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4959" y="4293097"/>
            <a:ext cx="1800200" cy="1097682"/>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clear">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anose="02060603020205020403" pitchFamily="18" charset="0"/>
            </a:endParaRPr>
          </a:p>
        </p:txBody>
      </p:sp>
      <p:sp>
        <p:nvSpPr>
          <p:cNvPr id="5" name="Rectangle 4"/>
          <p:cNvSpPr/>
          <p:nvPr/>
        </p:nvSpPr>
        <p:spPr>
          <a:xfrm>
            <a:off x="1645313" y="3581798"/>
            <a:ext cx="1800200" cy="1097682"/>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clear">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anose="02060603020205020403" pitchFamily="18" charset="0"/>
            </a:endParaRPr>
          </a:p>
        </p:txBody>
      </p:sp>
      <p:sp>
        <p:nvSpPr>
          <p:cNvPr id="6" name="Rectangle 5"/>
          <p:cNvSpPr/>
          <p:nvPr/>
        </p:nvSpPr>
        <p:spPr>
          <a:xfrm>
            <a:off x="1625151" y="3933057"/>
            <a:ext cx="1800200" cy="1097682"/>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clear">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anose="02060603020205020403" pitchFamily="18" charset="0"/>
            </a:endParaRPr>
          </a:p>
        </p:txBody>
      </p:sp>
      <p:sp>
        <p:nvSpPr>
          <p:cNvPr id="7" name="Rectangle 6"/>
          <p:cNvSpPr/>
          <p:nvPr/>
        </p:nvSpPr>
        <p:spPr>
          <a:xfrm>
            <a:off x="709947" y="193204"/>
            <a:ext cx="3285989" cy="2003651"/>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dkEdge">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Rockwell" panose="02060603020205020403" pitchFamily="18" charset="0"/>
              </a:rPr>
              <a:t>GENERIC  TEST CASE</a:t>
            </a:r>
          </a:p>
          <a:p>
            <a:pPr algn="ctr"/>
            <a:r>
              <a:rPr lang="sv-SE" dirty="0" smtClean="0">
                <a:solidFill>
                  <a:schemeClr val="bg1"/>
                </a:solidFill>
                <a:latin typeface="Rockwell" panose="02060603020205020403" pitchFamily="18" charset="0"/>
              </a:rPr>
              <a:t>CONTAINER</a:t>
            </a:r>
            <a:endParaRPr lang="sv-SE" dirty="0">
              <a:solidFill>
                <a:schemeClr val="bg1"/>
              </a:solidFill>
              <a:latin typeface="Rockwell" panose="02060603020205020403" pitchFamily="18" charset="0"/>
            </a:endParaRPr>
          </a:p>
        </p:txBody>
      </p:sp>
      <p:sp>
        <p:nvSpPr>
          <p:cNvPr id="8" name="Up Arrow 7"/>
          <p:cNvSpPr/>
          <p:nvPr/>
        </p:nvSpPr>
        <p:spPr>
          <a:xfrm>
            <a:off x="2354012" y="2281511"/>
            <a:ext cx="341067" cy="1080046"/>
          </a:xfrm>
          <a:prstGeom prst="upArrow">
            <a:avLst>
              <a:gd name="adj1" fmla="val 36072"/>
              <a:gd name="adj2" fmla="val 84818"/>
            </a:avLst>
          </a:prstGeom>
          <a:scene3d>
            <a:camera prst="isometricRightUp"/>
            <a:lightRig rig="twoPt" dir="t"/>
          </a:scene3d>
          <a:sp3d extrusionH="133350"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1614959" y="3196187"/>
            <a:ext cx="1800200" cy="1097682"/>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dkEdge">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Rockwell" panose="02060603020205020403" pitchFamily="18" charset="0"/>
              </a:rPr>
              <a:t>TEST CASE  V1.3</a:t>
            </a:r>
            <a:endParaRPr lang="sv-SE" dirty="0">
              <a:solidFill>
                <a:schemeClr val="bg1"/>
              </a:solidFill>
              <a:latin typeface="Rockwell" panose="02060603020205020403" pitchFamily="18" charset="0"/>
            </a:endParaRPr>
          </a:p>
        </p:txBody>
      </p:sp>
      <p:sp>
        <p:nvSpPr>
          <p:cNvPr id="15" name="TextBox 14"/>
          <p:cNvSpPr txBox="1"/>
          <p:nvPr/>
        </p:nvSpPr>
        <p:spPr>
          <a:xfrm>
            <a:off x="4067944" y="1913593"/>
            <a:ext cx="5033750" cy="1815882"/>
          </a:xfrm>
          <a:prstGeom prst="rect">
            <a:avLst/>
          </a:prstGeom>
          <a:noFill/>
        </p:spPr>
        <p:txBody>
          <a:bodyPr wrap="none" rtlCol="0">
            <a:spAutoFit/>
          </a:bodyPr>
          <a:lstStyle/>
          <a:p>
            <a:r>
              <a:rPr lang="sv-SE" sz="1600" dirty="0" smtClean="0">
                <a:latin typeface="Arial" panose="020B0604020202020204" pitchFamily="34" charset="0"/>
                <a:cs typeface="Arial" panose="020B0604020202020204" pitchFamily="34" charset="0"/>
              </a:rPr>
              <a:t>A generic test case, a container for more</a:t>
            </a:r>
          </a:p>
          <a:p>
            <a:r>
              <a:rPr lang="sv-SE" sz="1600" dirty="0">
                <a:latin typeface="Arial" panose="020B0604020202020204" pitchFamily="34" charset="0"/>
                <a:cs typeface="Arial" panose="020B0604020202020204" pitchFamily="34" charset="0"/>
              </a:rPr>
              <a:t>s</a:t>
            </a:r>
            <a:r>
              <a:rPr lang="sv-SE" sz="1600" dirty="0" smtClean="0">
                <a:latin typeface="Arial" panose="020B0604020202020204" pitchFamily="34" charset="0"/>
                <a:cs typeface="Arial" panose="020B0604020202020204" pitchFamily="34" charset="0"/>
              </a:rPr>
              <a:t>pecific test cases. A generic test case can</a:t>
            </a:r>
          </a:p>
          <a:p>
            <a:r>
              <a:rPr lang="sv-SE" sz="1600" dirty="0">
                <a:latin typeface="Arial" panose="020B0604020202020204" pitchFamily="34" charset="0"/>
                <a:cs typeface="Arial" panose="020B0604020202020204" pitchFamily="34" charset="0"/>
              </a:rPr>
              <a:t>b</a:t>
            </a:r>
            <a:r>
              <a:rPr lang="sv-SE" sz="1600" dirty="0" smtClean="0">
                <a:latin typeface="Arial" panose="020B0604020202020204" pitchFamily="34" charset="0"/>
                <a:cs typeface="Arial" panose="020B0604020202020204" pitchFamily="34" charset="0"/>
              </a:rPr>
              <a:t>e used on any truck. (With that functionality)</a:t>
            </a:r>
          </a:p>
          <a:p>
            <a:endParaRPr lang="sv-SE" sz="1600" dirty="0">
              <a:latin typeface="Arial" panose="020B0604020202020204" pitchFamily="34" charset="0"/>
              <a:cs typeface="Arial" panose="020B0604020202020204" pitchFamily="34" charset="0"/>
            </a:endParaRPr>
          </a:p>
          <a:p>
            <a:r>
              <a:rPr lang="sv-SE" sz="1600" dirty="0" smtClean="0">
                <a:latin typeface="Arial" panose="020B0604020202020204" pitchFamily="34" charset="0"/>
                <a:cs typeface="Arial" panose="020B0604020202020204" pitchFamily="34" charset="0"/>
              </a:rPr>
              <a:t>Multiple test cases can be held within that </a:t>
            </a:r>
          </a:p>
          <a:p>
            <a:r>
              <a:rPr lang="sv-SE" sz="1600" dirty="0">
                <a:latin typeface="Arial" panose="020B0604020202020204" pitchFamily="34" charset="0"/>
                <a:cs typeface="Arial" panose="020B0604020202020204" pitchFamily="34" charset="0"/>
              </a:rPr>
              <a:t>c</a:t>
            </a:r>
            <a:r>
              <a:rPr lang="sv-SE" sz="1600" dirty="0" smtClean="0">
                <a:latin typeface="Arial" panose="020B0604020202020204" pitchFamily="34" charset="0"/>
                <a:cs typeface="Arial" panose="020B0604020202020204" pitchFamily="34" charset="0"/>
              </a:rPr>
              <a:t>ontainer. Different descriptions, expected result</a:t>
            </a:r>
          </a:p>
          <a:p>
            <a:r>
              <a:rPr lang="sv-SE" sz="1600" dirty="0" smtClean="0">
                <a:latin typeface="Arial" panose="020B0604020202020204" pitchFamily="34" charset="0"/>
                <a:cs typeface="Arial" panose="020B0604020202020204" pitchFamily="34" charset="0"/>
              </a:rPr>
              <a:t>etc depending on product class, software release etc.</a:t>
            </a:r>
          </a:p>
        </p:txBody>
      </p:sp>
      <p:sp>
        <p:nvSpPr>
          <p:cNvPr id="16" name="TextBox 15"/>
          <p:cNvSpPr txBox="1"/>
          <p:nvPr/>
        </p:nvSpPr>
        <p:spPr>
          <a:xfrm>
            <a:off x="5796136" y="291535"/>
            <a:ext cx="3051631" cy="400110"/>
          </a:xfrm>
          <a:prstGeom prst="rect">
            <a:avLst/>
          </a:prstGeom>
          <a:noFill/>
        </p:spPr>
        <p:txBody>
          <a:bodyPr wrap="square" rtlCol="0">
            <a:spAutoFit/>
          </a:bodyPr>
          <a:lstStyle/>
          <a:p>
            <a:pPr algn="r"/>
            <a:r>
              <a:rPr lang="sv-SE" sz="2000" b="1" u="sng" dirty="0" smtClean="0"/>
              <a:t>TEST CASES</a:t>
            </a:r>
            <a:endParaRPr lang="sv-SE" sz="2000" b="1" u="sng" dirty="0"/>
          </a:p>
        </p:txBody>
      </p:sp>
    </p:spTree>
    <p:extLst>
      <p:ext uri="{BB962C8B-B14F-4D97-AF65-F5344CB8AC3E}">
        <p14:creationId xmlns:p14="http://schemas.microsoft.com/office/powerpoint/2010/main" val="2775591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15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395536" y="553244"/>
            <a:ext cx="8352928" cy="1569660"/>
          </a:xfrm>
          <a:prstGeom prst="rect">
            <a:avLst/>
          </a:prstGeom>
          <a:noFill/>
        </p:spPr>
        <p:txBody>
          <a:bodyPr wrap="square" rtlCol="0">
            <a:spAutoFit/>
          </a:bodyPr>
          <a:lstStyle/>
          <a:p>
            <a:r>
              <a:rPr lang="sv-SE" sz="3200" dirty="0" smtClean="0">
                <a:solidFill>
                  <a:schemeClr val="accent1">
                    <a:lumMod val="75000"/>
                  </a:schemeClr>
                </a:solidFill>
                <a:latin typeface="Bradley Hand ITC" panose="03070402050302030203" pitchFamily="66" charset="0"/>
                <a:cs typeface="Arial" panose="020B0604020202020204" pitchFamily="34" charset="0"/>
              </a:rPr>
              <a:t>Safety, Usability, Acceptance, Trust, Fun, Expectations,Usage behavior, Knowledge, Distraction</a:t>
            </a:r>
            <a:endParaRPr lang="sv-SE" sz="3200" dirty="0">
              <a:solidFill>
                <a:schemeClr val="accent1">
                  <a:lumMod val="75000"/>
                </a:schemeClr>
              </a:solidFill>
              <a:latin typeface="Bradley Hand ITC" panose="03070402050302030203" pitchFamily="66" charset="0"/>
              <a:cs typeface="Arial" panose="020B0604020202020204" pitchFamily="34" charset="0"/>
            </a:endParaRPr>
          </a:p>
        </p:txBody>
      </p:sp>
      <p:sp>
        <p:nvSpPr>
          <p:cNvPr id="8" name="TextBox 7"/>
          <p:cNvSpPr txBox="1"/>
          <p:nvPr/>
        </p:nvSpPr>
        <p:spPr>
          <a:xfrm>
            <a:off x="395536" y="2195780"/>
            <a:ext cx="8352928" cy="2062103"/>
          </a:xfrm>
          <a:prstGeom prst="rect">
            <a:avLst/>
          </a:prstGeom>
          <a:noFill/>
        </p:spPr>
        <p:txBody>
          <a:bodyPr wrap="square" rtlCol="0">
            <a:spAutoFit/>
          </a:bodyPr>
          <a:lstStyle/>
          <a:p>
            <a:r>
              <a:rPr lang="sv-SE" sz="3200" dirty="0" smtClean="0">
                <a:solidFill>
                  <a:srgbClr val="FF0000"/>
                </a:solidFill>
                <a:latin typeface="Bradley Hand ITC" panose="03070402050302030203" pitchFamily="66" charset="0"/>
                <a:cs typeface="Arial" panose="020B0604020202020204" pitchFamily="34" charset="0"/>
              </a:rPr>
              <a:t>Light, dark, noise, location, temperature</a:t>
            </a:r>
          </a:p>
          <a:p>
            <a:endParaRPr lang="sv-SE" sz="3200" dirty="0">
              <a:solidFill>
                <a:schemeClr val="accent1">
                  <a:lumMod val="75000"/>
                </a:schemeClr>
              </a:solidFill>
              <a:latin typeface="Bradley Hand ITC" panose="03070402050302030203" pitchFamily="66" charset="0"/>
              <a:cs typeface="Arial" panose="020B0604020202020204" pitchFamily="34" charset="0"/>
            </a:endParaRPr>
          </a:p>
          <a:p>
            <a:r>
              <a:rPr lang="sv-SE" sz="3200" dirty="0" smtClean="0">
                <a:solidFill>
                  <a:schemeClr val="accent1">
                    <a:lumMod val="75000"/>
                  </a:schemeClr>
                </a:solidFill>
                <a:latin typeface="Bradley Hand ITC" panose="03070402050302030203" pitchFamily="66" charset="0"/>
                <a:cs typeface="Arial" panose="020B0604020202020204" pitchFamily="34" charset="0"/>
              </a:rPr>
              <a:t>Adaptivity, customization, flexibility, consistency, personalization </a:t>
            </a:r>
            <a:endParaRPr lang="sv-SE" sz="3200" dirty="0">
              <a:solidFill>
                <a:schemeClr val="accent1">
                  <a:lumMod val="75000"/>
                </a:schemeClr>
              </a:solidFill>
              <a:latin typeface="Bradley Hand ITC" panose="03070402050302030203" pitchFamily="66" charset="0"/>
              <a:cs typeface="Arial" panose="020B0604020202020204" pitchFamily="34" charset="0"/>
            </a:endParaRPr>
          </a:p>
        </p:txBody>
      </p:sp>
    </p:spTree>
    <p:extLst>
      <p:ext uri="{BB962C8B-B14F-4D97-AF65-F5344CB8AC3E}">
        <p14:creationId xmlns:p14="http://schemas.microsoft.com/office/powerpoint/2010/main" val="672414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15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ectangle 1"/>
          <p:cNvSpPr/>
          <p:nvPr/>
        </p:nvSpPr>
        <p:spPr>
          <a:xfrm>
            <a:off x="2946170" y="432309"/>
            <a:ext cx="3253444" cy="552983"/>
          </a:xfrm>
          <a:prstGeom prst="rect">
            <a:avLst/>
          </a:prstGeom>
          <a:solidFill>
            <a:schemeClr val="tx1">
              <a:lumMod val="85000"/>
              <a:lumOff val="15000"/>
            </a:schemeClr>
          </a:solidFill>
          <a:ln>
            <a:solidFill>
              <a:schemeClr val="accent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latin typeface="Segoe UI Light" panose="020B0502040204020203" pitchFamily="34" charset="0"/>
              </a:rPr>
              <a:t>Username...</a:t>
            </a:r>
            <a:endParaRPr lang="sv-SE" sz="2000" dirty="0">
              <a:latin typeface="Segoe UI Light" panose="020B0502040204020203" pitchFamily="34" charset="0"/>
            </a:endParaRPr>
          </a:p>
        </p:txBody>
      </p:sp>
      <p:sp>
        <p:nvSpPr>
          <p:cNvPr id="10" name="Rectangle 9"/>
          <p:cNvSpPr/>
          <p:nvPr/>
        </p:nvSpPr>
        <p:spPr>
          <a:xfrm>
            <a:off x="2946170" y="1849388"/>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7</a:t>
            </a:r>
            <a:endParaRPr lang="sv-SE" sz="3600" dirty="0">
              <a:latin typeface="Segoe UI Light" panose="020B0502040204020203" pitchFamily="34" charset="0"/>
            </a:endParaRPr>
          </a:p>
        </p:txBody>
      </p:sp>
      <p:sp>
        <p:nvSpPr>
          <p:cNvPr id="11" name="Rectangle 10"/>
          <p:cNvSpPr/>
          <p:nvPr/>
        </p:nvSpPr>
        <p:spPr>
          <a:xfrm>
            <a:off x="2946170" y="4902299"/>
            <a:ext cx="3253443" cy="648072"/>
          </a:xfrm>
          <a:prstGeom prst="rect">
            <a:avLst/>
          </a:prstGeom>
          <a:solidFill>
            <a:schemeClr val="accent3">
              <a:lumMod val="5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latin typeface="Segoe UI Light" panose="020B0502040204020203" pitchFamily="34" charset="0"/>
              </a:rPr>
              <a:t>LOGIN</a:t>
            </a:r>
            <a:endParaRPr lang="sv-SE" sz="2000" dirty="0">
              <a:latin typeface="Segoe UI Light" panose="020B0502040204020203" pitchFamily="34" charset="0"/>
            </a:endParaRPr>
          </a:p>
        </p:txBody>
      </p:sp>
      <p:sp>
        <p:nvSpPr>
          <p:cNvPr id="12" name="Rectangle 11"/>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066164" y="1849388"/>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8</a:t>
            </a:r>
            <a:endParaRPr lang="sv-SE" sz="3600" dirty="0">
              <a:latin typeface="Segoe UI Light" panose="020B0502040204020203" pitchFamily="34" charset="0"/>
            </a:endParaRPr>
          </a:p>
        </p:txBody>
      </p:sp>
      <p:sp>
        <p:nvSpPr>
          <p:cNvPr id="16" name="Rectangle 15"/>
          <p:cNvSpPr/>
          <p:nvPr/>
        </p:nvSpPr>
        <p:spPr>
          <a:xfrm>
            <a:off x="5187943" y="1849388"/>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9</a:t>
            </a:r>
            <a:endParaRPr lang="sv-SE" sz="3600" dirty="0">
              <a:latin typeface="Segoe UI Light" panose="020B0502040204020203" pitchFamily="34" charset="0"/>
            </a:endParaRPr>
          </a:p>
        </p:txBody>
      </p:sp>
      <p:sp>
        <p:nvSpPr>
          <p:cNvPr id="17" name="Rectangle 16"/>
          <p:cNvSpPr/>
          <p:nvPr/>
        </p:nvSpPr>
        <p:spPr>
          <a:xfrm>
            <a:off x="2946169" y="2857500"/>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4</a:t>
            </a:r>
            <a:endParaRPr lang="sv-SE" sz="3600" dirty="0">
              <a:latin typeface="Segoe UI Light" panose="020B0502040204020203" pitchFamily="34" charset="0"/>
            </a:endParaRPr>
          </a:p>
        </p:txBody>
      </p:sp>
      <p:sp>
        <p:nvSpPr>
          <p:cNvPr id="18" name="Rectangle 17"/>
          <p:cNvSpPr/>
          <p:nvPr/>
        </p:nvSpPr>
        <p:spPr>
          <a:xfrm>
            <a:off x="4066164" y="2857500"/>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5</a:t>
            </a:r>
          </a:p>
        </p:txBody>
      </p:sp>
      <p:sp>
        <p:nvSpPr>
          <p:cNvPr id="19" name="Rectangle 18"/>
          <p:cNvSpPr/>
          <p:nvPr/>
        </p:nvSpPr>
        <p:spPr>
          <a:xfrm>
            <a:off x="5187942" y="2857500"/>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6</a:t>
            </a:r>
          </a:p>
        </p:txBody>
      </p:sp>
      <p:sp>
        <p:nvSpPr>
          <p:cNvPr id="20" name="Rectangle 19"/>
          <p:cNvSpPr/>
          <p:nvPr/>
        </p:nvSpPr>
        <p:spPr>
          <a:xfrm>
            <a:off x="2946170" y="3875137"/>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1</a:t>
            </a:r>
          </a:p>
        </p:txBody>
      </p:sp>
      <p:sp>
        <p:nvSpPr>
          <p:cNvPr id="21" name="Rectangle 20"/>
          <p:cNvSpPr/>
          <p:nvPr/>
        </p:nvSpPr>
        <p:spPr>
          <a:xfrm>
            <a:off x="4066163" y="3875137"/>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2</a:t>
            </a:r>
          </a:p>
        </p:txBody>
      </p:sp>
      <p:sp>
        <p:nvSpPr>
          <p:cNvPr id="22" name="Rectangle 21"/>
          <p:cNvSpPr/>
          <p:nvPr/>
        </p:nvSpPr>
        <p:spPr>
          <a:xfrm>
            <a:off x="5187943" y="3875137"/>
            <a:ext cx="1011671" cy="910504"/>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3</a:t>
            </a:r>
          </a:p>
        </p:txBody>
      </p:sp>
      <p:sp>
        <p:nvSpPr>
          <p:cNvPr id="23" name="Rectangle 22"/>
          <p:cNvSpPr/>
          <p:nvPr/>
        </p:nvSpPr>
        <p:spPr>
          <a:xfrm>
            <a:off x="2946170" y="1123814"/>
            <a:ext cx="3253444" cy="552983"/>
          </a:xfrm>
          <a:prstGeom prst="rect">
            <a:avLst/>
          </a:prstGeom>
          <a:solidFill>
            <a:schemeClr val="tx1">
              <a:lumMod val="85000"/>
              <a:lumOff val="15000"/>
            </a:schemeClr>
          </a:solidFill>
          <a:ln>
            <a:solidFill>
              <a:schemeClr val="accent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latin typeface="Segoe UI Light" panose="020B0502040204020203" pitchFamily="34" charset="0"/>
              </a:rPr>
              <a:t>Pin code...</a:t>
            </a:r>
            <a:endParaRPr lang="sv-SE" sz="2000" dirty="0">
              <a:latin typeface="Segoe UI Light" panose="020B0502040204020203" pitchFamily="34" charset="0"/>
            </a:endParaRPr>
          </a:p>
        </p:txBody>
      </p:sp>
      <p:pic>
        <p:nvPicPr>
          <p:cNvPr id="7171" name="Picture 3" descr="\\Vcn.ds.volvo.net\cli-hm\hm0114\A022595\My Documents\Icons\PNG\32px\325-circle-left.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96136" y="1247905"/>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94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15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Rectangle 8"/>
          <p:cNvSpPr/>
          <p:nvPr/>
        </p:nvSpPr>
        <p:spPr>
          <a:xfrm>
            <a:off x="0" y="4945732"/>
            <a:ext cx="9144000" cy="769268"/>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12" name="Rectangle 11"/>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553244"/>
            <a:ext cx="5832648" cy="523220"/>
          </a:xfrm>
          <a:prstGeom prst="rect">
            <a:avLst/>
          </a:prstGeom>
          <a:noFill/>
        </p:spPr>
        <p:txBody>
          <a:bodyPr wrap="square" rtlCol="0">
            <a:spAutoFit/>
          </a:bodyPr>
          <a:lstStyle/>
          <a:p>
            <a:r>
              <a:rPr lang="sv-SE" sz="2800" dirty="0" smtClean="0">
                <a:solidFill>
                  <a:schemeClr val="bg1"/>
                </a:solidFill>
                <a:latin typeface="Segoe UI Light" panose="020B0502040204020203" pitchFamily="34" charset="0"/>
              </a:rPr>
              <a:t>ONGOING PVT TESTS AT </a:t>
            </a:r>
            <a:r>
              <a:rPr lang="sv-SE" sz="2800" dirty="0" smtClean="0">
                <a:solidFill>
                  <a:schemeClr val="accent1"/>
                </a:solidFill>
                <a:latin typeface="Segoe UI Light" panose="020B0502040204020203" pitchFamily="34" charset="0"/>
              </a:rPr>
              <a:t>SITE GOT</a:t>
            </a:r>
            <a:endParaRPr lang="sv-SE" sz="2800" dirty="0">
              <a:solidFill>
                <a:schemeClr val="accent1"/>
              </a:solidFill>
              <a:latin typeface="Segoe UI Light" panose="020B0502040204020203" pitchFamily="34" charset="0"/>
            </a:endParaRPr>
          </a:p>
        </p:txBody>
      </p:sp>
      <p:sp>
        <p:nvSpPr>
          <p:cNvPr id="6" name="Rectangle 5"/>
          <p:cNvSpPr/>
          <p:nvPr/>
        </p:nvSpPr>
        <p:spPr>
          <a:xfrm>
            <a:off x="352228" y="1157987"/>
            <a:ext cx="5348150" cy="720080"/>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latin typeface="Segoe UI Light" panose="020B0502040204020203" pitchFamily="34" charset="0"/>
              </a:rPr>
              <a:t>FH-1824 Total w1623 IB</a:t>
            </a:r>
            <a:endParaRPr lang="sv-SE" sz="2400" dirty="0">
              <a:latin typeface="Segoe UI Light" panose="020B0502040204020203" pitchFamily="34" charset="0"/>
            </a:endParaRPr>
          </a:p>
        </p:txBody>
      </p:sp>
      <p:sp>
        <p:nvSpPr>
          <p:cNvPr id="17" name="Rectangle 16"/>
          <p:cNvSpPr/>
          <p:nvPr/>
        </p:nvSpPr>
        <p:spPr>
          <a:xfrm>
            <a:off x="5844395" y="1157987"/>
            <a:ext cx="1084312" cy="720080"/>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latin typeface="Segoe UI Light" panose="020B0502040204020203" pitchFamily="34" charset="0"/>
              </a:rPr>
              <a:t>44%</a:t>
            </a:r>
          </a:p>
          <a:p>
            <a:pPr algn="ctr"/>
            <a:r>
              <a:rPr lang="sv-SE" sz="1600" dirty="0" smtClean="0">
                <a:latin typeface="Segoe UI Light" panose="020B0502040204020203" pitchFamily="34" charset="0"/>
              </a:rPr>
              <a:t>DONE</a:t>
            </a:r>
            <a:endParaRPr lang="sv-SE" sz="1600" dirty="0">
              <a:latin typeface="Segoe UI Light" panose="020B0502040204020203" pitchFamily="34" charset="0"/>
            </a:endParaRPr>
          </a:p>
        </p:txBody>
      </p:sp>
      <p:sp>
        <p:nvSpPr>
          <p:cNvPr id="18" name="Rectangle 17"/>
          <p:cNvSpPr/>
          <p:nvPr/>
        </p:nvSpPr>
        <p:spPr>
          <a:xfrm>
            <a:off x="7068918" y="1157987"/>
            <a:ext cx="1655795" cy="720080"/>
          </a:xfrm>
          <a:prstGeom prst="rect">
            <a:avLst/>
          </a:prstGeom>
          <a:solidFill>
            <a:schemeClr val="accent3">
              <a:lumMod val="5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2400" dirty="0" smtClean="0">
                <a:latin typeface="Segoe UI Light" panose="020B0502040204020203" pitchFamily="34" charset="0"/>
              </a:rPr>
              <a:t>LOAD</a:t>
            </a:r>
            <a:endParaRPr lang="sv-SE" sz="1600" dirty="0">
              <a:latin typeface="Segoe UI Light" panose="020B0502040204020203" pitchFamily="34" charset="0"/>
            </a:endParaRPr>
          </a:p>
        </p:txBody>
      </p:sp>
      <p:sp>
        <p:nvSpPr>
          <p:cNvPr id="19" name="Rectangle 18"/>
          <p:cNvSpPr/>
          <p:nvPr/>
        </p:nvSpPr>
        <p:spPr>
          <a:xfrm>
            <a:off x="359911" y="1980013"/>
            <a:ext cx="5348151" cy="720080"/>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latin typeface="Segoe UI Light" panose="020B0502040204020203" pitchFamily="34" charset="0"/>
              </a:rPr>
              <a:t>FH-1407 SEM w1607</a:t>
            </a:r>
            <a:endParaRPr lang="sv-SE" sz="2400" dirty="0">
              <a:latin typeface="Segoe UI Light" panose="020B0502040204020203" pitchFamily="34" charset="0"/>
            </a:endParaRPr>
          </a:p>
        </p:txBody>
      </p:sp>
      <p:sp>
        <p:nvSpPr>
          <p:cNvPr id="20" name="Rectangle 19"/>
          <p:cNvSpPr/>
          <p:nvPr/>
        </p:nvSpPr>
        <p:spPr>
          <a:xfrm>
            <a:off x="5852078" y="1980013"/>
            <a:ext cx="1084312" cy="720080"/>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latin typeface="Segoe UI Light" panose="020B0502040204020203" pitchFamily="34" charset="0"/>
              </a:rPr>
              <a:t>23%</a:t>
            </a:r>
          </a:p>
          <a:p>
            <a:pPr algn="ctr"/>
            <a:r>
              <a:rPr lang="sv-SE" sz="1600" dirty="0" smtClean="0">
                <a:latin typeface="Segoe UI Light" panose="020B0502040204020203" pitchFamily="34" charset="0"/>
              </a:rPr>
              <a:t>DONE</a:t>
            </a:r>
            <a:endParaRPr lang="sv-SE" sz="1600" dirty="0">
              <a:latin typeface="Segoe UI Light" panose="020B0502040204020203" pitchFamily="34" charset="0"/>
            </a:endParaRPr>
          </a:p>
        </p:txBody>
      </p:sp>
      <p:sp>
        <p:nvSpPr>
          <p:cNvPr id="21" name="Rectangle 20"/>
          <p:cNvSpPr/>
          <p:nvPr/>
        </p:nvSpPr>
        <p:spPr>
          <a:xfrm>
            <a:off x="7076601" y="1980013"/>
            <a:ext cx="1655795" cy="720080"/>
          </a:xfrm>
          <a:prstGeom prst="rect">
            <a:avLst/>
          </a:prstGeom>
          <a:solidFill>
            <a:schemeClr val="accent2">
              <a:lumMod val="5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CURRENTLY CHECKED OUT BY:</a:t>
            </a:r>
          </a:p>
          <a:p>
            <a:pPr algn="ctr"/>
            <a:r>
              <a:rPr lang="sv-SE" sz="1400" b="1" dirty="0" smtClean="0">
                <a:latin typeface="Segoe UI Light" panose="020B0502040204020203" pitchFamily="34" charset="0"/>
              </a:rPr>
              <a:t>THE HOOK</a:t>
            </a:r>
            <a:endParaRPr lang="sv-SE" sz="1050" b="1" dirty="0">
              <a:latin typeface="Segoe UI Light" panose="020B0502040204020203" pitchFamily="34" charset="0"/>
            </a:endParaRPr>
          </a:p>
        </p:txBody>
      </p:sp>
      <p:sp>
        <p:nvSpPr>
          <p:cNvPr id="16" name="Rectangle 15"/>
          <p:cNvSpPr/>
          <p:nvPr/>
        </p:nvSpPr>
        <p:spPr>
          <a:xfrm>
            <a:off x="359911" y="2811296"/>
            <a:ext cx="5348151" cy="720080"/>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latin typeface="Segoe UI Light" panose="020B0502040204020203" pitchFamily="34" charset="0"/>
              </a:rPr>
              <a:t>FH-1381 SEM w1607</a:t>
            </a:r>
            <a:endParaRPr lang="sv-SE" sz="2400" dirty="0">
              <a:latin typeface="Segoe UI Light" panose="020B0502040204020203" pitchFamily="34" charset="0"/>
            </a:endParaRPr>
          </a:p>
        </p:txBody>
      </p:sp>
      <p:sp>
        <p:nvSpPr>
          <p:cNvPr id="22" name="Rectangle 21"/>
          <p:cNvSpPr/>
          <p:nvPr/>
        </p:nvSpPr>
        <p:spPr>
          <a:xfrm>
            <a:off x="5852078" y="2811296"/>
            <a:ext cx="1084312" cy="720080"/>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latin typeface="Segoe UI Light" panose="020B0502040204020203" pitchFamily="34" charset="0"/>
              </a:rPr>
              <a:t>5%</a:t>
            </a:r>
          </a:p>
          <a:p>
            <a:pPr algn="ctr"/>
            <a:r>
              <a:rPr lang="sv-SE" sz="1600" dirty="0" smtClean="0">
                <a:latin typeface="Segoe UI Light" panose="020B0502040204020203" pitchFamily="34" charset="0"/>
              </a:rPr>
              <a:t>DONE</a:t>
            </a:r>
            <a:endParaRPr lang="sv-SE" sz="1600" dirty="0">
              <a:latin typeface="Segoe UI Light" panose="020B0502040204020203" pitchFamily="34" charset="0"/>
            </a:endParaRPr>
          </a:p>
        </p:txBody>
      </p:sp>
      <p:sp>
        <p:nvSpPr>
          <p:cNvPr id="23" name="Rectangle 22"/>
          <p:cNvSpPr/>
          <p:nvPr/>
        </p:nvSpPr>
        <p:spPr>
          <a:xfrm>
            <a:off x="7076601" y="2811296"/>
            <a:ext cx="1655795" cy="720080"/>
          </a:xfrm>
          <a:prstGeom prst="rect">
            <a:avLst/>
          </a:prstGeom>
          <a:solidFill>
            <a:schemeClr val="tx1">
              <a:lumMod val="75000"/>
              <a:lumOff val="25000"/>
            </a:schemeClr>
          </a:solidFill>
          <a:ln>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CURRENTLY LOCKED BY </a:t>
            </a:r>
          </a:p>
          <a:p>
            <a:pPr algn="ctr"/>
            <a:r>
              <a:rPr lang="sv-SE" sz="1400" dirty="0" smtClean="0">
                <a:latin typeface="Segoe UI Light" panose="020B0502040204020203" pitchFamily="34" charset="0"/>
              </a:rPr>
              <a:t>TEST LEADER</a:t>
            </a:r>
            <a:endParaRPr lang="sv-SE" sz="1050" b="1" dirty="0">
              <a:latin typeface="Segoe UI Light" panose="020B0502040204020203" pitchFamily="34" charset="0"/>
            </a:endParaRPr>
          </a:p>
        </p:txBody>
      </p:sp>
    </p:spTree>
    <p:extLst>
      <p:ext uri="{BB962C8B-B14F-4D97-AF65-F5344CB8AC3E}">
        <p14:creationId xmlns:p14="http://schemas.microsoft.com/office/powerpoint/2010/main" val="1611831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15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Rectangle 8"/>
          <p:cNvSpPr/>
          <p:nvPr/>
        </p:nvSpPr>
        <p:spPr>
          <a:xfrm>
            <a:off x="0" y="4945732"/>
            <a:ext cx="9144000" cy="769268"/>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sv-SE" sz="1200" dirty="0" smtClean="0">
              <a:latin typeface="Segoe UI Light" panose="020B0502040204020203" pitchFamily="34" charset="0"/>
            </a:endParaRPr>
          </a:p>
        </p:txBody>
      </p:sp>
      <p:sp>
        <p:nvSpPr>
          <p:cNvPr id="12" name="Rectangle 11"/>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400" dirty="0">
                <a:solidFill>
                  <a:srgbClr val="92D050"/>
                </a:solidFill>
                <a:latin typeface="Segoe UI Light" panose="020B0502040204020203" pitchFamily="34" charset="0"/>
              </a:rPr>
              <a:t>FH-1824 Total w1623 </a:t>
            </a:r>
            <a:r>
              <a:rPr lang="sv-SE" sz="1400" dirty="0" smtClean="0">
                <a:solidFill>
                  <a:srgbClr val="92D050"/>
                </a:solidFill>
                <a:latin typeface="Segoe UI Light" panose="020B0502040204020203" pitchFamily="34" charset="0"/>
              </a:rPr>
              <a:t>IB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9364" y="4945732"/>
            <a:ext cx="1043608" cy="76926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026" name="Picture 2" descr="\\Vcn.ds.volvo.net\cli-hm\hm0114\A022595\My Documents\Icons\PNG\32px\001-home.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768" y="50729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376446"/>
            <a:ext cx="1043608" cy="246221"/>
          </a:xfrm>
          <a:prstGeom prst="rect">
            <a:avLst/>
          </a:prstGeom>
          <a:noFill/>
        </p:spPr>
        <p:txBody>
          <a:bodyPr wrap="square" rtlCol="0">
            <a:spAutoFit/>
          </a:bodyPr>
          <a:lstStyle/>
          <a:p>
            <a:pPr algn="ctr"/>
            <a:r>
              <a:rPr lang="sv-SE" sz="10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cxnSp>
        <p:nvCxnSpPr>
          <p:cNvPr id="3" name="Straight Connector 2"/>
          <p:cNvCxnSpPr/>
          <p:nvPr/>
        </p:nvCxnSpPr>
        <p:spPr>
          <a:xfrm>
            <a:off x="1043608"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61511"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3608" y="538564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TEST CODE</a:t>
            </a:r>
            <a:endParaRPr lang="sv-SE" sz="900" dirty="0">
              <a:solidFill>
                <a:schemeClr val="accent5"/>
              </a:solidFill>
              <a:latin typeface="Segoe UI Light" panose="020B0502040204020203" pitchFamily="34" charset="0"/>
            </a:endParaRPr>
          </a:p>
        </p:txBody>
      </p:sp>
      <p:pic>
        <p:nvPicPr>
          <p:cNvPr id="1028" name="Picture 4" descr="\\Vcn.ds.volvo.net\cli-hm\hm0114\A022595\My Documents\Icons\PNG\32px\199-upload2.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9796"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100392" y="5376445"/>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CHECK IN</a:t>
            </a:r>
            <a:endParaRPr lang="sv-SE" sz="900" dirty="0">
              <a:solidFill>
                <a:schemeClr val="accent5"/>
              </a:solidFill>
              <a:latin typeface="Segoe UI Light" panose="020B0502040204020203" pitchFamily="34" charset="0"/>
            </a:endParaRPr>
          </a:p>
        </p:txBody>
      </p:sp>
      <p:cxnSp>
        <p:nvCxnSpPr>
          <p:cNvPr id="29" name="Straight Connector 28"/>
          <p:cNvCxnSpPr/>
          <p:nvPr/>
        </p:nvCxnSpPr>
        <p:spPr>
          <a:xfrm>
            <a:off x="8093373"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29" name="Picture 5" descr="\\Vcn.ds.volvo.net\cli-hm\hm0114\A022595\My Documents\Icons\PNG\32px\016-camera.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675"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82271" y="5385644"/>
            <a:ext cx="1043608" cy="230832"/>
          </a:xfrm>
          <a:prstGeom prst="rect">
            <a:avLst/>
          </a:prstGeom>
          <a:noFill/>
        </p:spPr>
        <p:txBody>
          <a:bodyPr wrap="square" rtlCol="0">
            <a:spAutoFit/>
          </a:bodyPr>
          <a:lstStyle/>
          <a:p>
            <a:pPr algn="ctr"/>
            <a:r>
              <a:rPr lang="sv-SE" sz="900" dirty="0" smtClean="0">
                <a:solidFill>
                  <a:schemeClr val="accent5"/>
                </a:solidFill>
                <a:latin typeface="Segoe UI Light" panose="020B0502040204020203" pitchFamily="34" charset="0"/>
              </a:rPr>
              <a:t>CAMERA</a:t>
            </a:r>
            <a:endParaRPr lang="sv-SE" sz="900" dirty="0">
              <a:solidFill>
                <a:schemeClr val="accent5"/>
              </a:solidFill>
              <a:latin typeface="Segoe UI Light" panose="020B0502040204020203" pitchFamily="34" charset="0"/>
            </a:endParaRPr>
          </a:p>
        </p:txBody>
      </p:sp>
      <p:cxnSp>
        <p:nvCxnSpPr>
          <p:cNvPr id="32" name="Straight Connector 31"/>
          <p:cNvCxnSpPr/>
          <p:nvPr/>
        </p:nvCxnSpPr>
        <p:spPr>
          <a:xfrm>
            <a:off x="7028656"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3758" y="409228"/>
            <a:ext cx="1435427" cy="338554"/>
          </a:xfrm>
          <a:prstGeom prst="rect">
            <a:avLst/>
          </a:prstGeom>
          <a:noFill/>
        </p:spPr>
        <p:txBody>
          <a:bodyPr wrap="square" rtlCol="0">
            <a:spAutoFit/>
          </a:bodyPr>
          <a:lstStyle/>
          <a:p>
            <a:r>
              <a:rPr lang="sv-SE" sz="1600" dirty="0" smtClean="0">
                <a:solidFill>
                  <a:schemeClr val="bg1"/>
                </a:solidFill>
                <a:latin typeface="Segoe UI Light" panose="020B0502040204020203" pitchFamily="34" charset="0"/>
              </a:rPr>
              <a:t>MESSAGES</a:t>
            </a:r>
            <a:endParaRPr lang="sv-SE" sz="1600" dirty="0">
              <a:solidFill>
                <a:schemeClr val="bg1"/>
              </a:solidFill>
              <a:latin typeface="Segoe UI Light" panose="020B0502040204020203" pitchFamily="34" charset="0"/>
            </a:endParaRPr>
          </a:p>
        </p:txBody>
      </p:sp>
      <p:sp>
        <p:nvSpPr>
          <p:cNvPr id="37" name="Rectangle 36"/>
          <p:cNvSpPr/>
          <p:nvPr/>
        </p:nvSpPr>
        <p:spPr>
          <a:xfrm>
            <a:off x="251520" y="1484032"/>
            <a:ext cx="4176464" cy="669558"/>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I activated the engine heater with a timer, check that it starts by 07:00</a:t>
            </a:r>
          </a:p>
          <a:p>
            <a:r>
              <a:rPr lang="sv-SE" sz="1400" dirty="0" smtClean="0">
                <a:solidFill>
                  <a:schemeClr val="tx1">
                    <a:lumMod val="50000"/>
                    <a:lumOff val="50000"/>
                  </a:schemeClr>
                </a:solidFill>
              </a:rPr>
              <a:t>THE HOOK | 2016-08-23 14:23</a:t>
            </a:r>
            <a:endParaRPr lang="sv-SE" sz="1400" dirty="0">
              <a:solidFill>
                <a:schemeClr val="tx1">
                  <a:lumMod val="50000"/>
                  <a:lumOff val="50000"/>
                </a:schemeClr>
              </a:solidFill>
            </a:endParaRPr>
          </a:p>
        </p:txBody>
      </p:sp>
      <p:sp>
        <p:nvSpPr>
          <p:cNvPr id="46" name="Rectangle 45"/>
          <p:cNvSpPr/>
          <p:nvPr/>
        </p:nvSpPr>
        <p:spPr>
          <a:xfrm>
            <a:off x="251520" y="2215163"/>
            <a:ext cx="4176464" cy="669558"/>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Could you please take a picture of that problem you found yesterday.</a:t>
            </a:r>
          </a:p>
          <a:p>
            <a:r>
              <a:rPr lang="sv-SE" sz="1400" dirty="0" smtClean="0">
                <a:solidFill>
                  <a:schemeClr val="tx1">
                    <a:lumMod val="50000"/>
                    <a:lumOff val="50000"/>
                  </a:schemeClr>
                </a:solidFill>
              </a:rPr>
              <a:t>TESTLEADER| 2016-08-23 12:00</a:t>
            </a:r>
            <a:endParaRPr lang="sv-SE" sz="1400" dirty="0">
              <a:solidFill>
                <a:schemeClr val="tx1">
                  <a:lumMod val="50000"/>
                  <a:lumOff val="50000"/>
                </a:schemeClr>
              </a:solidFill>
            </a:endParaRPr>
          </a:p>
        </p:txBody>
      </p:sp>
      <p:sp>
        <p:nvSpPr>
          <p:cNvPr id="47" name="Rectangle 46"/>
          <p:cNvSpPr/>
          <p:nvPr/>
        </p:nvSpPr>
        <p:spPr>
          <a:xfrm>
            <a:off x="251520" y="744755"/>
            <a:ext cx="4176464" cy="669558"/>
          </a:xfrm>
          <a:prstGeom prst="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Don’t remove driver card or change it to rest, tachograph test running over time. Check ongoing test cases.</a:t>
            </a:r>
          </a:p>
          <a:p>
            <a:r>
              <a:rPr lang="sv-SE" sz="1400" dirty="0" smtClean="0">
                <a:solidFill>
                  <a:schemeClr val="tx1">
                    <a:lumMod val="50000"/>
                    <a:lumOff val="50000"/>
                  </a:schemeClr>
                </a:solidFill>
              </a:rPr>
              <a:t>KALLE ANKA| 2016-08-23 14:23</a:t>
            </a:r>
            <a:endParaRPr lang="sv-SE" sz="1400" dirty="0">
              <a:solidFill>
                <a:schemeClr val="tx1">
                  <a:lumMod val="50000"/>
                  <a:lumOff val="50000"/>
                </a:schemeClr>
              </a:solidFill>
            </a:endParaRPr>
          </a:p>
        </p:txBody>
      </p:sp>
      <p:sp>
        <p:nvSpPr>
          <p:cNvPr id="49" name="TextBox 48"/>
          <p:cNvSpPr txBox="1"/>
          <p:nvPr/>
        </p:nvSpPr>
        <p:spPr>
          <a:xfrm>
            <a:off x="4651857" y="406964"/>
            <a:ext cx="1435427" cy="338554"/>
          </a:xfrm>
          <a:prstGeom prst="rect">
            <a:avLst/>
          </a:prstGeom>
          <a:noFill/>
        </p:spPr>
        <p:txBody>
          <a:bodyPr wrap="square" rtlCol="0">
            <a:spAutoFit/>
          </a:bodyPr>
          <a:lstStyle/>
          <a:p>
            <a:r>
              <a:rPr lang="sv-SE" sz="1600" dirty="0" smtClean="0">
                <a:solidFill>
                  <a:schemeClr val="bg1"/>
                </a:solidFill>
                <a:latin typeface="Segoe UI Light" panose="020B0502040204020203" pitchFamily="34" charset="0"/>
              </a:rPr>
              <a:t>TEST STATUS</a:t>
            </a:r>
            <a:endParaRPr lang="sv-SE" sz="1600" dirty="0">
              <a:solidFill>
                <a:schemeClr val="bg1"/>
              </a:solidFill>
              <a:latin typeface="Segoe UI Light" panose="020B0502040204020203" pitchFamily="34" charset="0"/>
            </a:endParaRPr>
          </a:p>
        </p:txBody>
      </p:sp>
      <p:sp>
        <p:nvSpPr>
          <p:cNvPr id="50" name="Rectangle 49"/>
          <p:cNvSpPr/>
          <p:nvPr/>
        </p:nvSpPr>
        <p:spPr>
          <a:xfrm>
            <a:off x="5004048" y="744754"/>
            <a:ext cx="3888432" cy="334780"/>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START OF TEST</a:t>
            </a:r>
            <a:endParaRPr lang="sv-SE" sz="1200" dirty="0">
              <a:solidFill>
                <a:schemeClr val="bg1"/>
              </a:solidFill>
              <a:latin typeface="Segoe UI Light" panose="020B0502040204020203" pitchFamily="34" charset="0"/>
            </a:endParaRPr>
          </a:p>
        </p:txBody>
      </p:sp>
      <p:sp>
        <p:nvSpPr>
          <p:cNvPr id="51" name="Rectangle 50"/>
          <p:cNvSpPr/>
          <p:nvPr/>
        </p:nvSpPr>
        <p:spPr>
          <a:xfrm>
            <a:off x="5004048" y="1149252"/>
            <a:ext cx="3888340" cy="334780"/>
          </a:xfrm>
          <a:prstGeom prst="rect">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CHECK</a:t>
            </a:r>
            <a:endParaRPr lang="sv-SE" sz="1200" dirty="0">
              <a:solidFill>
                <a:schemeClr val="bg1"/>
              </a:solidFill>
              <a:latin typeface="Segoe UI Light" panose="020B0502040204020203" pitchFamily="34" charset="0"/>
            </a:endParaRPr>
          </a:p>
        </p:txBody>
      </p:sp>
      <p:sp>
        <p:nvSpPr>
          <p:cNvPr id="52" name="Rectangle 51"/>
          <p:cNvSpPr/>
          <p:nvPr/>
        </p:nvSpPr>
        <p:spPr>
          <a:xfrm>
            <a:off x="5004048" y="1556421"/>
            <a:ext cx="3888432" cy="334780"/>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READ OUT FAULTCODES</a:t>
            </a:r>
            <a:endParaRPr lang="sv-SE" sz="1200" dirty="0">
              <a:solidFill>
                <a:schemeClr val="bg1"/>
              </a:solidFill>
              <a:latin typeface="Segoe UI Light" panose="020B0502040204020203" pitchFamily="34" charset="0"/>
            </a:endParaRPr>
          </a:p>
        </p:txBody>
      </p:sp>
      <p:sp>
        <p:nvSpPr>
          <p:cNvPr id="53" name="Rectangle 52"/>
          <p:cNvSpPr/>
          <p:nvPr/>
        </p:nvSpPr>
        <p:spPr>
          <a:xfrm>
            <a:off x="5004048" y="1962451"/>
            <a:ext cx="3888340" cy="334780"/>
          </a:xfrm>
          <a:prstGeom prst="rect">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BASE</a:t>
            </a:r>
            <a:endParaRPr lang="sv-SE" sz="1200" dirty="0">
              <a:solidFill>
                <a:schemeClr val="bg1"/>
              </a:solidFill>
              <a:latin typeface="Segoe UI Light" panose="020B0502040204020203" pitchFamily="34" charset="0"/>
            </a:endParaRPr>
          </a:p>
        </p:txBody>
      </p:sp>
      <p:sp>
        <p:nvSpPr>
          <p:cNvPr id="54" name="Rectangle 53"/>
          <p:cNvSpPr/>
          <p:nvPr/>
        </p:nvSpPr>
        <p:spPr>
          <a:xfrm>
            <a:off x="5004048" y="2358802"/>
            <a:ext cx="3888340" cy="334780"/>
          </a:xfrm>
          <a:prstGeom prst="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BASE LOOP 2 | [20%]</a:t>
            </a:r>
            <a:endParaRPr lang="sv-SE" sz="1200" dirty="0">
              <a:solidFill>
                <a:schemeClr val="bg1"/>
              </a:solidFill>
              <a:latin typeface="Segoe UI Light" panose="020B0502040204020203" pitchFamily="34" charset="0"/>
            </a:endParaRPr>
          </a:p>
        </p:txBody>
      </p:sp>
      <p:sp>
        <p:nvSpPr>
          <p:cNvPr id="55" name="Rectangle 54"/>
          <p:cNvSpPr/>
          <p:nvPr/>
        </p:nvSpPr>
        <p:spPr>
          <a:xfrm>
            <a:off x="5004048" y="2762500"/>
            <a:ext cx="3888432" cy="334780"/>
          </a:xfrm>
          <a:prstGeom prst="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READ OUT FAULTCODES</a:t>
            </a:r>
            <a:endParaRPr lang="sv-SE" sz="1200" dirty="0">
              <a:solidFill>
                <a:schemeClr val="bg1"/>
              </a:solidFill>
              <a:latin typeface="Segoe UI Light" panose="020B0502040204020203" pitchFamily="34" charset="0"/>
            </a:endParaRPr>
          </a:p>
        </p:txBody>
      </p:sp>
      <p:sp>
        <p:nvSpPr>
          <p:cNvPr id="56" name="Rectangle 55"/>
          <p:cNvSpPr/>
          <p:nvPr/>
        </p:nvSpPr>
        <p:spPr>
          <a:xfrm>
            <a:off x="5004048" y="3176246"/>
            <a:ext cx="3888340" cy="334780"/>
          </a:xfrm>
          <a:prstGeom prst="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MINI EXPEDITION</a:t>
            </a:r>
            <a:endParaRPr lang="sv-SE" sz="1200" dirty="0">
              <a:solidFill>
                <a:schemeClr val="bg1"/>
              </a:solidFill>
              <a:latin typeface="Segoe UI Light" panose="020B0502040204020203" pitchFamily="34" charset="0"/>
            </a:endParaRPr>
          </a:p>
        </p:txBody>
      </p:sp>
      <p:sp>
        <p:nvSpPr>
          <p:cNvPr id="57" name="Rectangle 56"/>
          <p:cNvSpPr/>
          <p:nvPr/>
        </p:nvSpPr>
        <p:spPr>
          <a:xfrm>
            <a:off x="5004048" y="3590965"/>
            <a:ext cx="3888432" cy="334780"/>
          </a:xfrm>
          <a:prstGeom prst="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TOTAL</a:t>
            </a:r>
            <a:endParaRPr lang="sv-SE" sz="1200" dirty="0">
              <a:solidFill>
                <a:schemeClr val="bg1"/>
              </a:solidFill>
              <a:latin typeface="Segoe UI Light" panose="020B0502040204020203" pitchFamily="34" charset="0"/>
            </a:endParaRPr>
          </a:p>
        </p:txBody>
      </p:sp>
      <p:pic>
        <p:nvPicPr>
          <p:cNvPr id="1030" name="Picture 6" descr="\\Vcn.ds.volvo.net\cli-hm\hm0114\A022595\My Documents\Icons\PNG\16px\309-arrow-right.png"/>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7738" y="2461867"/>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835944"/>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0"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1240442"/>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1647611"/>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2"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2053641"/>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7738" y="2853690"/>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3267436"/>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5"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3682155"/>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6" name="Rectangle 65"/>
          <p:cNvSpPr/>
          <p:nvPr/>
        </p:nvSpPr>
        <p:spPr>
          <a:xfrm>
            <a:off x="230638" y="3332983"/>
            <a:ext cx="4218229" cy="1272951"/>
          </a:xfrm>
          <a:prstGeom prst="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400" dirty="0">
              <a:solidFill>
                <a:schemeClr val="tx1">
                  <a:lumMod val="50000"/>
                  <a:lumOff val="50000"/>
                </a:schemeClr>
              </a:solidFill>
            </a:endParaRPr>
          </a:p>
        </p:txBody>
      </p:sp>
      <p:sp>
        <p:nvSpPr>
          <p:cNvPr id="67" name="TextBox 66"/>
          <p:cNvSpPr txBox="1"/>
          <p:nvPr/>
        </p:nvSpPr>
        <p:spPr>
          <a:xfrm>
            <a:off x="172370" y="3006969"/>
            <a:ext cx="1435427" cy="338554"/>
          </a:xfrm>
          <a:prstGeom prst="rect">
            <a:avLst/>
          </a:prstGeom>
          <a:noFill/>
        </p:spPr>
        <p:txBody>
          <a:bodyPr wrap="square" rtlCol="0">
            <a:spAutoFit/>
          </a:bodyPr>
          <a:lstStyle/>
          <a:p>
            <a:r>
              <a:rPr lang="sv-SE" sz="1600" dirty="0" smtClean="0">
                <a:solidFill>
                  <a:schemeClr val="bg1"/>
                </a:solidFill>
                <a:latin typeface="Segoe UI Light" panose="020B0502040204020203" pitchFamily="34" charset="0"/>
              </a:rPr>
              <a:t>STATS</a:t>
            </a:r>
            <a:endParaRPr lang="sv-SE" sz="1600" dirty="0">
              <a:solidFill>
                <a:schemeClr val="bg1"/>
              </a:solidFill>
              <a:latin typeface="Segoe UI Light" panose="020B0502040204020203" pitchFamily="34" charset="0"/>
            </a:endParaRPr>
          </a:p>
        </p:txBody>
      </p:sp>
      <p:sp>
        <p:nvSpPr>
          <p:cNvPr id="68" name="Rectangle 67"/>
          <p:cNvSpPr/>
          <p:nvPr/>
        </p:nvSpPr>
        <p:spPr>
          <a:xfrm>
            <a:off x="957400" y="3355511"/>
            <a:ext cx="1156861" cy="942149"/>
          </a:xfrm>
          <a:prstGeom prst="rect">
            <a:avLst/>
          </a:prstGeom>
          <a:solidFill>
            <a:schemeClr val="tx1">
              <a:lumMod val="95000"/>
              <a:lumOff val="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accent3"/>
                </a:solidFill>
                <a:latin typeface="Segoe UI Semibold" panose="020B0702040204020203" pitchFamily="34" charset="0"/>
              </a:rPr>
              <a:t>OK</a:t>
            </a:r>
            <a:br>
              <a:rPr lang="sv-SE" sz="2800" dirty="0" smtClean="0">
                <a:solidFill>
                  <a:schemeClr val="accent3"/>
                </a:solidFill>
                <a:latin typeface="Segoe UI Semibold" panose="020B0702040204020203" pitchFamily="34" charset="0"/>
              </a:rPr>
            </a:br>
            <a:r>
              <a:rPr lang="sv-SE" sz="2800" dirty="0" smtClean="0">
                <a:solidFill>
                  <a:schemeClr val="accent3"/>
                </a:solidFill>
                <a:latin typeface="Segoe UI Light" panose="020B0502040204020203" pitchFamily="34" charset="0"/>
              </a:rPr>
              <a:t>230</a:t>
            </a:r>
            <a:endParaRPr lang="sv-SE" sz="2000" dirty="0">
              <a:solidFill>
                <a:schemeClr val="accent3"/>
              </a:solidFill>
              <a:latin typeface="Segoe UI Light" panose="020B0502040204020203" pitchFamily="34" charset="0"/>
            </a:endParaRPr>
          </a:p>
        </p:txBody>
      </p:sp>
      <p:sp>
        <p:nvSpPr>
          <p:cNvPr id="69" name="Rectangle 68"/>
          <p:cNvSpPr/>
          <p:nvPr/>
        </p:nvSpPr>
        <p:spPr>
          <a:xfrm>
            <a:off x="2114262" y="3355511"/>
            <a:ext cx="1156861" cy="952136"/>
          </a:xfrm>
          <a:prstGeom prst="rect">
            <a:avLst/>
          </a:prstGeom>
          <a:solidFill>
            <a:schemeClr val="tx1">
              <a:lumMod val="95000"/>
              <a:lumOff val="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accent2"/>
                </a:solidFill>
                <a:latin typeface="Segoe UI Semibold" panose="020B0702040204020203" pitchFamily="34" charset="0"/>
              </a:rPr>
              <a:t>NOK</a:t>
            </a:r>
            <a:br>
              <a:rPr lang="sv-SE" sz="2800" dirty="0" smtClean="0">
                <a:solidFill>
                  <a:schemeClr val="accent2"/>
                </a:solidFill>
                <a:latin typeface="Segoe UI Semibold" panose="020B0702040204020203" pitchFamily="34" charset="0"/>
              </a:rPr>
            </a:br>
            <a:r>
              <a:rPr lang="sv-SE" sz="2800" dirty="0" smtClean="0">
                <a:solidFill>
                  <a:schemeClr val="accent2"/>
                </a:solidFill>
                <a:latin typeface="Segoe UI Light" panose="020B0502040204020203" pitchFamily="34" charset="0"/>
              </a:rPr>
              <a:t>22</a:t>
            </a:r>
            <a:endParaRPr lang="sv-SE" sz="2000" dirty="0">
              <a:solidFill>
                <a:schemeClr val="accent2"/>
              </a:solidFill>
              <a:latin typeface="Segoe UI Light" panose="020B0502040204020203" pitchFamily="34" charset="0"/>
            </a:endParaRPr>
          </a:p>
        </p:txBody>
      </p:sp>
      <p:sp>
        <p:nvSpPr>
          <p:cNvPr id="70" name="Rectangle 69"/>
          <p:cNvSpPr/>
          <p:nvPr/>
        </p:nvSpPr>
        <p:spPr>
          <a:xfrm>
            <a:off x="3271123" y="3355511"/>
            <a:ext cx="1156861" cy="952136"/>
          </a:xfrm>
          <a:prstGeom prst="rect">
            <a:avLst/>
          </a:prstGeom>
          <a:solidFill>
            <a:schemeClr val="tx1">
              <a:lumMod val="95000"/>
              <a:lumOff val="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bg1">
                    <a:lumMod val="65000"/>
                  </a:schemeClr>
                </a:solidFill>
                <a:latin typeface="Segoe UI Semibold" panose="020B0702040204020203" pitchFamily="34" charset="0"/>
              </a:rPr>
              <a:t>REM</a:t>
            </a:r>
            <a:br>
              <a:rPr lang="sv-SE" sz="2800" dirty="0" smtClean="0">
                <a:solidFill>
                  <a:schemeClr val="bg1">
                    <a:lumMod val="65000"/>
                  </a:schemeClr>
                </a:solidFill>
                <a:latin typeface="Segoe UI Semibold" panose="020B0702040204020203" pitchFamily="34" charset="0"/>
              </a:rPr>
            </a:br>
            <a:r>
              <a:rPr lang="sv-SE" sz="2800" dirty="0" smtClean="0">
                <a:solidFill>
                  <a:schemeClr val="bg1">
                    <a:lumMod val="65000"/>
                  </a:schemeClr>
                </a:solidFill>
                <a:latin typeface="Segoe UI Light" panose="020B0502040204020203" pitchFamily="34" charset="0"/>
              </a:rPr>
              <a:t>300</a:t>
            </a:r>
            <a:endParaRPr lang="sv-SE" sz="2000" dirty="0">
              <a:solidFill>
                <a:schemeClr val="bg1">
                  <a:lumMod val="65000"/>
                </a:schemeClr>
              </a:solidFill>
              <a:latin typeface="Segoe UI Light" panose="020B0502040204020203" pitchFamily="34" charset="0"/>
            </a:endParaRPr>
          </a:p>
        </p:txBody>
      </p:sp>
      <p:pic>
        <p:nvPicPr>
          <p:cNvPr id="1033" name="Picture 9" descr="\\Vcn.ds.volvo.net\cli-hm\hm0114\A022595\My Documents\Icons\PNG\48px\157-stats-bars.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189" y="360595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51520" y="4347681"/>
            <a:ext cx="4176464" cy="245712"/>
          </a:xfrm>
          <a:prstGeom prst="rect">
            <a:avLst/>
          </a:prstGeom>
          <a:solidFill>
            <a:schemeClr val="tx1">
              <a:lumMod val="85000"/>
              <a:lumOff val="15000"/>
            </a:schemeClr>
          </a:solid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400" dirty="0" smtClean="0">
              <a:latin typeface="Segoe UI Light" panose="020B0502040204020203" pitchFamily="34" charset="0"/>
            </a:endParaRPr>
          </a:p>
        </p:txBody>
      </p:sp>
      <p:sp>
        <p:nvSpPr>
          <p:cNvPr id="36" name="Rectangle 35"/>
          <p:cNvSpPr/>
          <p:nvPr/>
        </p:nvSpPr>
        <p:spPr>
          <a:xfrm>
            <a:off x="251519" y="4347681"/>
            <a:ext cx="1862741" cy="245712"/>
          </a:xfrm>
          <a:prstGeom prst="rect">
            <a:avLst/>
          </a:prstGeom>
          <a:solidFill>
            <a:schemeClr val="accent3">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Segoe UI Light" panose="020B0502040204020203" pitchFamily="34" charset="0"/>
              </a:rPr>
              <a:t>44% DONE</a:t>
            </a:r>
          </a:p>
        </p:txBody>
      </p:sp>
      <p:sp>
        <p:nvSpPr>
          <p:cNvPr id="72" name="Rectangle 71"/>
          <p:cNvSpPr/>
          <p:nvPr/>
        </p:nvSpPr>
        <p:spPr>
          <a:xfrm>
            <a:off x="5004048" y="4000925"/>
            <a:ext cx="3888340" cy="334780"/>
          </a:xfrm>
          <a:prstGeom prst="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END OF TEST</a:t>
            </a:r>
            <a:endParaRPr lang="sv-SE" sz="1200" dirty="0">
              <a:solidFill>
                <a:schemeClr val="bg1"/>
              </a:solidFill>
              <a:latin typeface="Segoe UI Light" panose="020B0502040204020203" pitchFamily="34" charset="0"/>
            </a:endParaRPr>
          </a:p>
        </p:txBody>
      </p:sp>
      <p:pic>
        <p:nvPicPr>
          <p:cNvPr id="73"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7646" y="4092115"/>
            <a:ext cx="152400" cy="1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Vcn.ds.volvo.net\cli-hm\hm0114\A022595\My Documents\Icons\PNG\32px\047-stack.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3012" y="506589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Vcn.ds.volvo.net\cli-hm\hm0114\A022595\My Documents\Icons\PNG\32px\149-cog.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1825"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987052" y="5370693"/>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cxnSp>
        <p:nvCxnSpPr>
          <p:cNvPr id="77" name="Straight Connector 76"/>
          <p:cNvCxnSpPr/>
          <p:nvPr/>
        </p:nvCxnSpPr>
        <p:spPr>
          <a:xfrm>
            <a:off x="5987052"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5" name="Picture 11" descr="\\Vcn.ds.volvo.net\cli-hm\hm0114\A022595\My Documents\Icons\PNG\32px\006-pencil.png"/>
          <p:cNvPicPr>
            <a:picLocks noChangeAspect="1" noChangeArrowheads="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5065893"/>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968316" y="5370693"/>
            <a:ext cx="1224136" cy="27699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200" b="1" dirty="0" smtClean="0">
                <a:solidFill>
                  <a:schemeClr val="accent2">
                    <a:lumMod val="75000"/>
                  </a:schemeClr>
                </a:solidFill>
                <a:latin typeface="Segoe UI Semibold" panose="020B0702040204020203" pitchFamily="34" charset="0"/>
              </a:rPr>
              <a:t>FAULT REPORT</a:t>
            </a:r>
            <a:endParaRPr lang="sv-SE" sz="1100" b="1" dirty="0">
              <a:solidFill>
                <a:schemeClr val="accent2">
                  <a:lumMod val="75000"/>
                </a:schemeClr>
              </a:solidFill>
              <a:latin typeface="Segoe UI Semibold" panose="020B0702040204020203" pitchFamily="34" charset="0"/>
            </a:endParaRPr>
          </a:p>
        </p:txBody>
      </p:sp>
      <p:cxnSp>
        <p:nvCxnSpPr>
          <p:cNvPr id="80" name="Straight Connector 79"/>
          <p:cNvCxnSpPr/>
          <p:nvPr/>
        </p:nvCxnSpPr>
        <p:spPr>
          <a:xfrm>
            <a:off x="3106259"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62651" y="538564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AUTO MODE</a:t>
            </a:r>
            <a:endParaRPr lang="sv-SE" sz="900" dirty="0">
              <a:solidFill>
                <a:schemeClr val="accent5"/>
              </a:solidFill>
              <a:latin typeface="Segoe UI Light" panose="020B0502040204020203" pitchFamily="34" charset="0"/>
            </a:endParaRPr>
          </a:p>
        </p:txBody>
      </p:sp>
      <p:pic>
        <p:nvPicPr>
          <p:cNvPr id="1036" name="Picture 12" descr="\\Vcn.ds.volvo.net\cli-hm\hm0114\A022595\My Documents\Icons\PNG\32px\278-play2.png"/>
          <p:cNvPicPr>
            <a:picLocks noChangeAspect="1" noChangeArrowheads="1"/>
          </p:cNvPicPr>
          <p:nvPr/>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2055" y="5065893"/>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00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15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2" name="Rectangle 11"/>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400" dirty="0">
                <a:solidFill>
                  <a:srgbClr val="92D050"/>
                </a:solidFill>
                <a:latin typeface="Segoe UI Light" panose="020B0502040204020203" pitchFamily="34" charset="0"/>
              </a:rPr>
              <a:t>FH-1824 Total w1623 </a:t>
            </a:r>
            <a:r>
              <a:rPr lang="sv-SE" sz="1400" dirty="0" smtClean="0">
                <a:solidFill>
                  <a:srgbClr val="92D050"/>
                </a:solidFill>
                <a:latin typeface="Segoe UI Light" panose="020B0502040204020203" pitchFamily="34" charset="0"/>
              </a:rPr>
              <a:t>IB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1519" y="481236"/>
            <a:ext cx="6830751" cy="360040"/>
          </a:xfrm>
          <a:prstGeom prst="rect">
            <a:avLst/>
          </a:prstGeom>
          <a:solidFill>
            <a:schemeClr val="bg1">
              <a:lumMod val="8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lumMod val="65000"/>
                    <a:lumOff val="35000"/>
                  </a:schemeClr>
                </a:solidFill>
                <a:latin typeface="Segoe UI Light" panose="020B0502040204020203" pitchFamily="34" charset="0"/>
              </a:rPr>
              <a:t>Live search results...</a:t>
            </a:r>
            <a:endParaRPr lang="sv-SE" dirty="0">
              <a:solidFill>
                <a:schemeClr val="tx1">
                  <a:lumMod val="65000"/>
                  <a:lumOff val="35000"/>
                </a:schemeClr>
              </a:solidFill>
              <a:latin typeface="Segoe UI Light" panose="020B0502040204020203" pitchFamily="34" charset="0"/>
            </a:endParaRPr>
          </a:p>
        </p:txBody>
      </p:sp>
      <p:sp>
        <p:nvSpPr>
          <p:cNvPr id="63" name="Rectangle 62"/>
          <p:cNvSpPr/>
          <p:nvPr/>
        </p:nvSpPr>
        <p:spPr>
          <a:xfrm>
            <a:off x="7306874" y="481236"/>
            <a:ext cx="1572997" cy="360040"/>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bg1"/>
                </a:solidFill>
                <a:latin typeface="Segoe UI Light" panose="020B0502040204020203" pitchFamily="34" charset="0"/>
              </a:rPr>
              <a:t>BLANKS</a:t>
            </a:r>
            <a:endParaRPr lang="sv-SE" dirty="0">
              <a:solidFill>
                <a:schemeClr val="bg1"/>
              </a:solidFill>
              <a:latin typeface="Segoe UI Light" panose="020B0502040204020203" pitchFamily="34" charset="0"/>
            </a:endParaRPr>
          </a:p>
        </p:txBody>
      </p:sp>
      <p:pic>
        <p:nvPicPr>
          <p:cNvPr id="2050"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8739" y="596931"/>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251520" y="1105179"/>
            <a:ext cx="1572997" cy="360040"/>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FUNCTION AREA</a:t>
            </a:r>
            <a:endParaRPr lang="sv-SE" sz="1200" dirty="0">
              <a:solidFill>
                <a:schemeClr val="bg1"/>
              </a:solidFill>
              <a:latin typeface="Segoe UI Light" panose="020B0502040204020203" pitchFamily="34" charset="0"/>
            </a:endParaRPr>
          </a:p>
        </p:txBody>
      </p:sp>
      <p:pic>
        <p:nvPicPr>
          <p:cNvPr id="84"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83385" y="120899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1880129" y="1105179"/>
            <a:ext cx="1107696" cy="360040"/>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FUNCTION</a:t>
            </a:r>
            <a:endParaRPr lang="sv-SE" sz="1200" dirty="0">
              <a:solidFill>
                <a:schemeClr val="bg1"/>
              </a:solidFill>
              <a:latin typeface="Segoe UI Light" panose="020B0502040204020203" pitchFamily="34" charset="0"/>
            </a:endParaRPr>
          </a:p>
        </p:txBody>
      </p:sp>
      <p:pic>
        <p:nvPicPr>
          <p:cNvPr id="86"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74778" y="121166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3039904" y="1105179"/>
            <a:ext cx="894649" cy="360040"/>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TAGS</a:t>
            </a:r>
            <a:endParaRPr lang="sv-SE" sz="1200" dirty="0">
              <a:solidFill>
                <a:schemeClr val="bg1"/>
              </a:solidFill>
              <a:latin typeface="Segoe UI Light" panose="020B0502040204020203" pitchFamily="34" charset="0"/>
            </a:endParaRPr>
          </a:p>
        </p:txBody>
      </p:sp>
      <p:pic>
        <p:nvPicPr>
          <p:cNvPr id="88"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7904" y="120899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257109" y="1617618"/>
            <a:ext cx="8622762" cy="1959962"/>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lumMod val="50000"/>
                    <a:lumOff val="50000"/>
                  </a:schemeClr>
                </a:solidFill>
                <a:latin typeface="Segoe UI Light" panose="020B0502040204020203" pitchFamily="34" charset="0"/>
              </a:rPr>
              <a:t>POWERTRAIN / IDLE ADJUST / ADJUST IDLE SPEED</a:t>
            </a:r>
            <a:endParaRPr lang="sv-SE" sz="1400" dirty="0">
              <a:solidFill>
                <a:schemeClr val="tx1">
                  <a:lumMod val="50000"/>
                  <a:lumOff val="50000"/>
                </a:schemeClr>
              </a:solidFill>
              <a:latin typeface="Segoe UI Light" panose="020B0502040204020203" pitchFamily="34" charset="0"/>
            </a:endParaRPr>
          </a:p>
        </p:txBody>
      </p:sp>
      <p:sp>
        <p:nvSpPr>
          <p:cNvPr id="90" name="Rectangle 89"/>
          <p:cNvSpPr/>
          <p:nvPr/>
        </p:nvSpPr>
        <p:spPr>
          <a:xfrm>
            <a:off x="378768" y="2178276"/>
            <a:ext cx="3555786" cy="967634"/>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a:solidFill>
                  <a:schemeClr val="bg1"/>
                </a:solidFill>
                <a:latin typeface="+mj-lt"/>
                <a:cs typeface="Arial" panose="020B0604020202020204" pitchFamily="34" charset="0"/>
              </a:rPr>
              <a:t>Depress brake pedal, and keep brake pedal depressed. Hold resume button for two seconds.</a:t>
            </a:r>
          </a:p>
        </p:txBody>
      </p:sp>
      <p:sp>
        <p:nvSpPr>
          <p:cNvPr id="91" name="Rectangle 90"/>
          <p:cNvSpPr/>
          <p:nvPr/>
        </p:nvSpPr>
        <p:spPr>
          <a:xfrm>
            <a:off x="4024686" y="2178276"/>
            <a:ext cx="3579389" cy="967634"/>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bg1"/>
                </a:solidFill>
                <a:latin typeface="+mj-lt"/>
                <a:cs typeface="Arial" panose="020B0604020202020204" pitchFamily="34" charset="0"/>
              </a:rPr>
              <a:t>The new idle speed should be saved.</a:t>
            </a:r>
            <a:endParaRPr lang="sv-SE" sz="1200" dirty="0">
              <a:solidFill>
                <a:schemeClr val="bg1"/>
              </a:solidFill>
              <a:latin typeface="+mj-lt"/>
              <a:cs typeface="Arial" panose="020B0604020202020204" pitchFamily="34" charset="0"/>
            </a:endParaRPr>
          </a:p>
        </p:txBody>
      </p:sp>
      <p:sp>
        <p:nvSpPr>
          <p:cNvPr id="92" name="Rectangle 91"/>
          <p:cNvSpPr/>
          <p:nvPr/>
        </p:nvSpPr>
        <p:spPr>
          <a:xfrm>
            <a:off x="7723422" y="2069885"/>
            <a:ext cx="1051174" cy="360040"/>
          </a:xfrm>
          <a:prstGeom prst="rect">
            <a:avLst/>
          </a:prstGeom>
          <a:solidFill>
            <a:schemeClr val="accent3">
              <a:lumMod val="75000"/>
            </a:schemeClr>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OK</a:t>
            </a:r>
            <a:endParaRPr lang="sv-SE" dirty="0">
              <a:solidFill>
                <a:schemeClr val="bg1"/>
              </a:solidFill>
              <a:latin typeface="Segoe UI Semibold" panose="020B0702040204020203" pitchFamily="34" charset="0"/>
            </a:endParaRPr>
          </a:p>
        </p:txBody>
      </p:sp>
      <p:sp>
        <p:nvSpPr>
          <p:cNvPr id="93" name="Rectangle 92"/>
          <p:cNvSpPr/>
          <p:nvPr/>
        </p:nvSpPr>
        <p:spPr>
          <a:xfrm>
            <a:off x="7723422" y="2465550"/>
            <a:ext cx="1051174" cy="360040"/>
          </a:xfrm>
          <a:prstGeom prst="rect">
            <a:avLst/>
          </a:prstGeom>
          <a:solidFill>
            <a:schemeClr val="accent2">
              <a:lumMod val="75000"/>
            </a:schemeClr>
          </a:solidFill>
          <a:ln w="12700">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NOK</a:t>
            </a:r>
            <a:endParaRPr lang="sv-SE" dirty="0">
              <a:solidFill>
                <a:schemeClr val="bg1"/>
              </a:solidFill>
              <a:latin typeface="Segoe UI Semibold" panose="020B0702040204020203" pitchFamily="34" charset="0"/>
            </a:endParaRPr>
          </a:p>
        </p:txBody>
      </p:sp>
      <p:sp>
        <p:nvSpPr>
          <p:cNvPr id="94" name="Rectangle 93"/>
          <p:cNvSpPr/>
          <p:nvPr/>
        </p:nvSpPr>
        <p:spPr>
          <a:xfrm>
            <a:off x="7723422" y="2857500"/>
            <a:ext cx="1051174" cy="360040"/>
          </a:xfrm>
          <a:prstGeom prst="rect">
            <a:avLst/>
          </a:prstGeom>
          <a:solidFill>
            <a:schemeClr val="accent6">
              <a:lumMod val="75000"/>
            </a:schemeClr>
          </a:solidFill>
          <a:ln w="12700">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NT</a:t>
            </a:r>
            <a:endParaRPr lang="sv-SE" dirty="0">
              <a:solidFill>
                <a:schemeClr val="bg1"/>
              </a:solidFill>
              <a:latin typeface="Segoe UI Semibold" panose="020B0702040204020203" pitchFamily="34" charset="0"/>
            </a:endParaRPr>
          </a:p>
        </p:txBody>
      </p:sp>
      <p:sp>
        <p:nvSpPr>
          <p:cNvPr id="95" name="Rounded Rectangle 94"/>
          <p:cNvSpPr/>
          <p:nvPr/>
        </p:nvSpPr>
        <p:spPr>
          <a:xfrm>
            <a:off x="899592" y="3280025"/>
            <a:ext cx="944555" cy="18992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STANDSTILL</a:t>
            </a:r>
            <a:endParaRPr lang="sv-SE" sz="800" dirty="0">
              <a:latin typeface="Segoe UI Light" panose="020B0502040204020203" pitchFamily="34" charset="0"/>
            </a:endParaRPr>
          </a:p>
        </p:txBody>
      </p:sp>
      <p:sp>
        <p:nvSpPr>
          <p:cNvPr id="96" name="Rounded Rectangle 95"/>
          <p:cNvSpPr/>
          <p:nvPr/>
        </p:nvSpPr>
        <p:spPr>
          <a:xfrm>
            <a:off x="1884424" y="3280025"/>
            <a:ext cx="800447" cy="18992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RUNNING</a:t>
            </a:r>
            <a:endParaRPr lang="sv-SE" sz="800" dirty="0">
              <a:latin typeface="Segoe UI Light" panose="020B0502040204020203" pitchFamily="34" charset="0"/>
            </a:endParaRPr>
          </a:p>
        </p:txBody>
      </p:sp>
      <p:sp>
        <p:nvSpPr>
          <p:cNvPr id="5" name="TextBox 4"/>
          <p:cNvSpPr txBox="1"/>
          <p:nvPr/>
        </p:nvSpPr>
        <p:spPr>
          <a:xfrm>
            <a:off x="299910" y="3242495"/>
            <a:ext cx="782706"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TAGS:</a:t>
            </a:r>
            <a:endParaRPr lang="sv-SE" sz="1200" dirty="0">
              <a:solidFill>
                <a:schemeClr val="bg1"/>
              </a:solidFill>
              <a:latin typeface="Segoe UI Light" panose="020B0502040204020203" pitchFamily="34" charset="0"/>
            </a:endParaRPr>
          </a:p>
        </p:txBody>
      </p:sp>
      <p:sp>
        <p:nvSpPr>
          <p:cNvPr id="97" name="TextBox 96"/>
          <p:cNvSpPr txBox="1"/>
          <p:nvPr/>
        </p:nvSpPr>
        <p:spPr>
          <a:xfrm>
            <a:off x="311653" y="1937276"/>
            <a:ext cx="1777893"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DESCRIPTION:</a:t>
            </a:r>
            <a:endParaRPr lang="sv-SE" sz="1200" dirty="0">
              <a:solidFill>
                <a:schemeClr val="bg1"/>
              </a:solidFill>
              <a:latin typeface="Segoe UI Light" panose="020B0502040204020203" pitchFamily="34" charset="0"/>
            </a:endParaRPr>
          </a:p>
        </p:txBody>
      </p:sp>
      <p:sp>
        <p:nvSpPr>
          <p:cNvPr id="98" name="TextBox 97"/>
          <p:cNvSpPr txBox="1"/>
          <p:nvPr/>
        </p:nvSpPr>
        <p:spPr>
          <a:xfrm>
            <a:off x="3941606" y="1942881"/>
            <a:ext cx="1777893"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EXPECTED RESULT:</a:t>
            </a:r>
            <a:endParaRPr lang="sv-SE" sz="1200" dirty="0">
              <a:solidFill>
                <a:schemeClr val="bg1"/>
              </a:solidFill>
              <a:latin typeface="Segoe UI Light" panose="020B0502040204020203" pitchFamily="34" charset="0"/>
            </a:endParaRPr>
          </a:p>
        </p:txBody>
      </p:sp>
      <p:grpSp>
        <p:nvGrpSpPr>
          <p:cNvPr id="6" name="Group 5"/>
          <p:cNvGrpSpPr/>
          <p:nvPr/>
        </p:nvGrpSpPr>
        <p:grpSpPr>
          <a:xfrm>
            <a:off x="260619" y="3715549"/>
            <a:ext cx="8622762" cy="1959962"/>
            <a:chOff x="99120" y="2523543"/>
            <a:chExt cx="8622762" cy="1959962"/>
          </a:xfrm>
        </p:grpSpPr>
        <p:sp>
          <p:nvSpPr>
            <p:cNvPr id="99" name="Rectangle 98"/>
            <p:cNvSpPr/>
            <p:nvPr/>
          </p:nvSpPr>
          <p:spPr>
            <a:xfrm>
              <a:off x="99120" y="2523543"/>
              <a:ext cx="8622762" cy="1959962"/>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lumMod val="50000"/>
                      <a:lumOff val="50000"/>
                    </a:schemeClr>
                  </a:solidFill>
                  <a:latin typeface="Segoe UI Light" panose="020B0502040204020203" pitchFamily="34" charset="0"/>
                </a:rPr>
                <a:t>ANTITHEFT /  DOOR LOCK CONTROL / CENTRAL DOOR LOCK WITH KEY</a:t>
              </a:r>
              <a:endParaRPr lang="sv-SE" sz="1400" dirty="0">
                <a:solidFill>
                  <a:schemeClr val="tx1">
                    <a:lumMod val="50000"/>
                    <a:lumOff val="50000"/>
                  </a:schemeClr>
                </a:solidFill>
                <a:latin typeface="Segoe UI Light" panose="020B0502040204020203" pitchFamily="34" charset="0"/>
              </a:endParaRPr>
            </a:p>
          </p:txBody>
        </p:sp>
        <p:sp>
          <p:nvSpPr>
            <p:cNvPr id="100" name="Rectangle 99"/>
            <p:cNvSpPr/>
            <p:nvPr/>
          </p:nvSpPr>
          <p:spPr>
            <a:xfrm>
              <a:off x="220779" y="3084201"/>
              <a:ext cx="3555786" cy="967634"/>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AutoNum type="arabicPeriod"/>
              </a:pPr>
              <a:r>
                <a:rPr lang="sv-SE" sz="1200" dirty="0" smtClean="0">
                  <a:solidFill>
                    <a:schemeClr val="bg1"/>
                  </a:solidFill>
                  <a:latin typeface="+mj-lt"/>
                  <a:cs typeface="Arial" panose="020B0604020202020204" pitchFamily="34" charset="0"/>
                </a:rPr>
                <a:t>Lock vehicle with key</a:t>
              </a:r>
            </a:p>
            <a:p>
              <a:pPr marL="228600" indent="-228600">
                <a:buAutoNum type="arabicPeriod"/>
              </a:pPr>
              <a:r>
                <a:rPr lang="sv-SE" sz="1200" dirty="0" smtClean="0">
                  <a:solidFill>
                    <a:schemeClr val="bg1"/>
                  </a:solidFill>
                  <a:latin typeface="+mj-lt"/>
                  <a:cs typeface="Arial" panose="020B0604020202020204" pitchFamily="34" charset="0"/>
                </a:rPr>
                <a:t>Unlock vehicle</a:t>
              </a:r>
            </a:p>
            <a:p>
              <a:pPr marL="228600" indent="-228600">
                <a:buAutoNum type="arabicPeriod"/>
              </a:pPr>
              <a:r>
                <a:rPr lang="sv-SE" sz="1200" dirty="0" smtClean="0">
                  <a:solidFill>
                    <a:schemeClr val="bg1"/>
                  </a:solidFill>
                  <a:latin typeface="+mj-lt"/>
                  <a:cs typeface="Arial" panose="020B0604020202020204" pitchFamily="34" charset="0"/>
                </a:rPr>
                <a:t>Repeat unlock</a:t>
              </a:r>
              <a:endParaRPr lang="sv-SE" sz="1200" dirty="0">
                <a:solidFill>
                  <a:schemeClr val="bg1"/>
                </a:solidFill>
                <a:latin typeface="+mj-lt"/>
                <a:cs typeface="Arial" panose="020B0604020202020204" pitchFamily="34" charset="0"/>
              </a:endParaRPr>
            </a:p>
          </p:txBody>
        </p:sp>
        <p:sp>
          <p:nvSpPr>
            <p:cNvPr id="101" name="Rectangle 100"/>
            <p:cNvSpPr/>
            <p:nvPr/>
          </p:nvSpPr>
          <p:spPr>
            <a:xfrm>
              <a:off x="3866697" y="3084201"/>
              <a:ext cx="3579389" cy="967634"/>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AutoNum type="arabicPeriod"/>
              </a:pPr>
              <a:r>
                <a:rPr lang="sv-SE" sz="1200" dirty="0" smtClean="0">
                  <a:solidFill>
                    <a:schemeClr val="bg1"/>
                  </a:solidFill>
                  <a:latin typeface="+mj-lt"/>
                  <a:cs typeface="Arial" panose="020B0604020202020204" pitchFamily="34" charset="0"/>
                </a:rPr>
                <a:t>Both doors should lock</a:t>
              </a:r>
            </a:p>
            <a:p>
              <a:pPr marL="228600" indent="-228600">
                <a:buAutoNum type="arabicPeriod"/>
              </a:pPr>
              <a:r>
                <a:rPr lang="sv-SE" sz="1200" dirty="0" smtClean="0">
                  <a:solidFill>
                    <a:schemeClr val="bg1"/>
                  </a:solidFill>
                  <a:latin typeface="+mj-lt"/>
                  <a:cs typeface="Arial" panose="020B0604020202020204" pitchFamily="34" charset="0"/>
                </a:rPr>
                <a:t>Driver door should unlock</a:t>
              </a:r>
            </a:p>
            <a:p>
              <a:pPr marL="228600" indent="-228600">
                <a:buAutoNum type="arabicPeriod"/>
              </a:pPr>
              <a:r>
                <a:rPr lang="sv-SE" sz="1200" dirty="0" smtClean="0">
                  <a:solidFill>
                    <a:schemeClr val="bg1"/>
                  </a:solidFill>
                  <a:latin typeface="+mj-lt"/>
                  <a:cs typeface="Arial" panose="020B0604020202020204" pitchFamily="34" charset="0"/>
                </a:rPr>
                <a:t>Passanger door should unlock</a:t>
              </a:r>
              <a:endParaRPr lang="sv-SE" sz="1200" dirty="0">
                <a:solidFill>
                  <a:schemeClr val="bg1"/>
                </a:solidFill>
                <a:latin typeface="+mj-lt"/>
                <a:cs typeface="Arial" panose="020B0604020202020204" pitchFamily="34" charset="0"/>
              </a:endParaRPr>
            </a:p>
          </p:txBody>
        </p:sp>
        <p:sp>
          <p:nvSpPr>
            <p:cNvPr id="102" name="Rectangle 101"/>
            <p:cNvSpPr/>
            <p:nvPr/>
          </p:nvSpPr>
          <p:spPr>
            <a:xfrm>
              <a:off x="7565433" y="2975810"/>
              <a:ext cx="1051174" cy="360040"/>
            </a:xfrm>
            <a:prstGeom prst="rect">
              <a:avLst/>
            </a:prstGeom>
            <a:solidFill>
              <a:schemeClr val="accent3">
                <a:lumMod val="75000"/>
              </a:schemeClr>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OK</a:t>
              </a:r>
              <a:endParaRPr lang="sv-SE" dirty="0">
                <a:solidFill>
                  <a:schemeClr val="bg1"/>
                </a:solidFill>
                <a:latin typeface="Segoe UI Semibold" panose="020B0702040204020203" pitchFamily="34" charset="0"/>
              </a:endParaRPr>
            </a:p>
          </p:txBody>
        </p:sp>
        <p:sp>
          <p:nvSpPr>
            <p:cNvPr id="103" name="Rectangle 102"/>
            <p:cNvSpPr/>
            <p:nvPr/>
          </p:nvSpPr>
          <p:spPr>
            <a:xfrm>
              <a:off x="7565433" y="3371475"/>
              <a:ext cx="1051174" cy="360040"/>
            </a:xfrm>
            <a:prstGeom prst="rect">
              <a:avLst/>
            </a:prstGeom>
            <a:solidFill>
              <a:schemeClr val="accent2">
                <a:lumMod val="75000"/>
              </a:schemeClr>
            </a:solidFill>
            <a:ln w="12700">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NOK</a:t>
              </a:r>
              <a:endParaRPr lang="sv-SE" dirty="0">
                <a:solidFill>
                  <a:schemeClr val="bg1"/>
                </a:solidFill>
                <a:latin typeface="Segoe UI Semibold" panose="020B0702040204020203" pitchFamily="34" charset="0"/>
              </a:endParaRPr>
            </a:p>
          </p:txBody>
        </p:sp>
        <p:sp>
          <p:nvSpPr>
            <p:cNvPr id="104" name="Rectangle 103"/>
            <p:cNvSpPr/>
            <p:nvPr/>
          </p:nvSpPr>
          <p:spPr>
            <a:xfrm>
              <a:off x="7565433" y="3763425"/>
              <a:ext cx="1051174" cy="360040"/>
            </a:xfrm>
            <a:prstGeom prst="rect">
              <a:avLst/>
            </a:prstGeom>
            <a:solidFill>
              <a:schemeClr val="accent6">
                <a:lumMod val="75000"/>
              </a:schemeClr>
            </a:solidFill>
            <a:ln w="12700">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NT</a:t>
              </a:r>
              <a:endParaRPr lang="sv-SE" dirty="0">
                <a:solidFill>
                  <a:schemeClr val="bg1"/>
                </a:solidFill>
                <a:latin typeface="Segoe UI Semibold" panose="020B0702040204020203" pitchFamily="34" charset="0"/>
              </a:endParaRPr>
            </a:p>
          </p:txBody>
        </p:sp>
        <p:sp>
          <p:nvSpPr>
            <p:cNvPr id="105" name="Rounded Rectangle 104"/>
            <p:cNvSpPr/>
            <p:nvPr/>
          </p:nvSpPr>
          <p:spPr>
            <a:xfrm>
              <a:off x="741603" y="4185950"/>
              <a:ext cx="944555" cy="18992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STANDSTILL</a:t>
              </a:r>
              <a:endParaRPr lang="sv-SE" sz="800" dirty="0">
                <a:latin typeface="Segoe UI Light" panose="020B0502040204020203" pitchFamily="34" charset="0"/>
              </a:endParaRPr>
            </a:p>
          </p:txBody>
        </p:sp>
        <p:sp>
          <p:nvSpPr>
            <p:cNvPr id="106" name="Rounded Rectangle 105"/>
            <p:cNvSpPr/>
            <p:nvPr/>
          </p:nvSpPr>
          <p:spPr>
            <a:xfrm>
              <a:off x="1726435" y="4185950"/>
              <a:ext cx="800447" cy="18992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RUNNING</a:t>
              </a:r>
              <a:endParaRPr lang="sv-SE" sz="800" dirty="0">
                <a:latin typeface="Segoe UI Light" panose="020B0502040204020203" pitchFamily="34" charset="0"/>
              </a:endParaRPr>
            </a:p>
          </p:txBody>
        </p:sp>
        <p:sp>
          <p:nvSpPr>
            <p:cNvPr id="107" name="TextBox 106"/>
            <p:cNvSpPr txBox="1"/>
            <p:nvPr/>
          </p:nvSpPr>
          <p:spPr>
            <a:xfrm>
              <a:off x="141921" y="4148420"/>
              <a:ext cx="782706"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TAGS:</a:t>
              </a:r>
              <a:endParaRPr lang="sv-SE" sz="1200" dirty="0">
                <a:solidFill>
                  <a:schemeClr val="bg1"/>
                </a:solidFill>
                <a:latin typeface="Segoe UI Light" panose="020B0502040204020203" pitchFamily="34" charset="0"/>
              </a:endParaRPr>
            </a:p>
          </p:txBody>
        </p:sp>
        <p:sp>
          <p:nvSpPr>
            <p:cNvPr id="108" name="TextBox 107"/>
            <p:cNvSpPr txBox="1"/>
            <p:nvPr/>
          </p:nvSpPr>
          <p:spPr>
            <a:xfrm>
              <a:off x="153664" y="2843201"/>
              <a:ext cx="1777893"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DESCRIPTION:</a:t>
              </a:r>
              <a:endParaRPr lang="sv-SE" sz="1200" dirty="0">
                <a:solidFill>
                  <a:schemeClr val="bg1"/>
                </a:solidFill>
                <a:latin typeface="Segoe UI Light" panose="020B0502040204020203" pitchFamily="34" charset="0"/>
              </a:endParaRPr>
            </a:p>
          </p:txBody>
        </p:sp>
        <p:sp>
          <p:nvSpPr>
            <p:cNvPr id="109" name="TextBox 108"/>
            <p:cNvSpPr txBox="1"/>
            <p:nvPr/>
          </p:nvSpPr>
          <p:spPr>
            <a:xfrm>
              <a:off x="3783617" y="2848806"/>
              <a:ext cx="1777893"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EXPECTED RESULT:</a:t>
              </a:r>
              <a:endParaRPr lang="sv-SE" sz="1200" dirty="0">
                <a:solidFill>
                  <a:schemeClr val="bg1"/>
                </a:solidFill>
                <a:latin typeface="Segoe UI Light" panose="020B0502040204020203" pitchFamily="34" charset="0"/>
              </a:endParaRPr>
            </a:p>
          </p:txBody>
        </p:sp>
      </p:grpSp>
      <p:sp>
        <p:nvSpPr>
          <p:cNvPr id="9" name="Rectangle 8"/>
          <p:cNvSpPr/>
          <p:nvPr/>
        </p:nvSpPr>
        <p:spPr>
          <a:xfrm>
            <a:off x="0" y="4945732"/>
            <a:ext cx="9144000" cy="769268"/>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sv-SE" sz="1200" dirty="0" smtClean="0">
              <a:latin typeface="Segoe UI Light" panose="020B0502040204020203" pitchFamily="34" charset="0"/>
            </a:endParaRPr>
          </a:p>
        </p:txBody>
      </p:sp>
      <p:sp>
        <p:nvSpPr>
          <p:cNvPr id="33" name="Rectangle 32"/>
          <p:cNvSpPr/>
          <p:nvPr/>
        </p:nvSpPr>
        <p:spPr>
          <a:xfrm>
            <a:off x="1067358" y="4945732"/>
            <a:ext cx="994153" cy="76926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026" name="Picture 2" descr="\\Vcn.ds.volvo.net\cli-hm\hm0114\A022595\My Documents\Icons\PNG\32px\001-home.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768" y="5072980"/>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1043608"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5376446"/>
            <a:ext cx="1043608" cy="246221"/>
          </a:xfrm>
          <a:prstGeom prst="rect">
            <a:avLst/>
          </a:prstGeom>
          <a:noFill/>
        </p:spPr>
        <p:txBody>
          <a:bodyPr wrap="square" rtlCol="0">
            <a:spAutoFit/>
          </a:bodyPr>
          <a:lstStyle/>
          <a:p>
            <a:pPr algn="ctr"/>
            <a:r>
              <a:rPr lang="sv-SE" sz="10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cxnSp>
        <p:nvCxnSpPr>
          <p:cNvPr id="22" name="Straight Connector 21"/>
          <p:cNvCxnSpPr/>
          <p:nvPr/>
        </p:nvCxnSpPr>
        <p:spPr>
          <a:xfrm>
            <a:off x="2061511"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3608" y="538564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TEST CODE</a:t>
            </a:r>
            <a:endParaRPr lang="sv-SE" sz="900" dirty="0">
              <a:solidFill>
                <a:schemeClr val="accent5"/>
              </a:solidFill>
              <a:latin typeface="Segoe UI Light" panose="020B0502040204020203" pitchFamily="34" charset="0"/>
            </a:endParaRPr>
          </a:p>
        </p:txBody>
      </p:sp>
      <p:pic>
        <p:nvPicPr>
          <p:cNvPr id="1028" name="Picture 4" descr="\\Vcn.ds.volvo.net\cli-hm\hm0114\A022595\My Documents\Icons\PNG\32px\199-upload2.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9796"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100392" y="5376445"/>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CHECK IN</a:t>
            </a:r>
            <a:endParaRPr lang="sv-SE" sz="900" dirty="0">
              <a:solidFill>
                <a:schemeClr val="accent5"/>
              </a:solidFill>
              <a:latin typeface="Segoe UI Light" panose="020B0502040204020203" pitchFamily="34" charset="0"/>
            </a:endParaRPr>
          </a:p>
        </p:txBody>
      </p:sp>
      <p:cxnSp>
        <p:nvCxnSpPr>
          <p:cNvPr id="29" name="Straight Connector 28"/>
          <p:cNvCxnSpPr/>
          <p:nvPr/>
        </p:nvCxnSpPr>
        <p:spPr>
          <a:xfrm>
            <a:off x="8093373"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29" name="Picture 5" descr="\\Vcn.ds.volvo.net\cli-hm\hm0114\A022595\My Documents\Icons\PNG\32px\016-camera.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675"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82271" y="5385644"/>
            <a:ext cx="1043608" cy="230832"/>
          </a:xfrm>
          <a:prstGeom prst="rect">
            <a:avLst/>
          </a:prstGeom>
          <a:noFill/>
        </p:spPr>
        <p:txBody>
          <a:bodyPr wrap="square" rtlCol="0">
            <a:spAutoFit/>
          </a:bodyPr>
          <a:lstStyle/>
          <a:p>
            <a:pPr algn="ctr"/>
            <a:r>
              <a:rPr lang="sv-SE" sz="900" dirty="0" smtClean="0">
                <a:solidFill>
                  <a:schemeClr val="accent5"/>
                </a:solidFill>
                <a:latin typeface="Segoe UI Light" panose="020B0502040204020203" pitchFamily="34" charset="0"/>
              </a:rPr>
              <a:t>CAMERA</a:t>
            </a:r>
            <a:endParaRPr lang="sv-SE" sz="900" dirty="0">
              <a:solidFill>
                <a:schemeClr val="accent5"/>
              </a:solidFill>
              <a:latin typeface="Segoe UI Light" panose="020B0502040204020203" pitchFamily="34" charset="0"/>
            </a:endParaRPr>
          </a:p>
        </p:txBody>
      </p:sp>
      <p:cxnSp>
        <p:nvCxnSpPr>
          <p:cNvPr id="32" name="Straight Connector 31"/>
          <p:cNvCxnSpPr/>
          <p:nvPr/>
        </p:nvCxnSpPr>
        <p:spPr>
          <a:xfrm>
            <a:off x="7028656"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4" name="Picture 10" descr="\\Vcn.ds.volvo.net\cli-hm\hm0114\A022595\My Documents\Icons\PNG\32px\047-stack.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3012" y="506589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Vcn.ds.volvo.net\cli-hm\hm0114\A022595\My Documents\Icons\PNG\32px\149-cog.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1825"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987052" y="5370693"/>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cxnSp>
        <p:nvCxnSpPr>
          <p:cNvPr id="77" name="Straight Connector 76"/>
          <p:cNvCxnSpPr/>
          <p:nvPr/>
        </p:nvCxnSpPr>
        <p:spPr>
          <a:xfrm>
            <a:off x="5987052"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5" name="Picture 11" descr="\\Vcn.ds.volvo.net\cli-hm\hm0114\A022595\My Documents\Icons\PNG\32px\006-pencil.png"/>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5065893"/>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968316" y="5370693"/>
            <a:ext cx="1224136" cy="27699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200" b="1" dirty="0" smtClean="0">
                <a:solidFill>
                  <a:schemeClr val="accent2">
                    <a:lumMod val="75000"/>
                  </a:schemeClr>
                </a:solidFill>
                <a:latin typeface="Segoe UI Semibold" panose="020B0702040204020203" pitchFamily="34" charset="0"/>
              </a:rPr>
              <a:t>FAULT REPORT</a:t>
            </a:r>
            <a:endParaRPr lang="sv-SE" sz="1100" b="1" dirty="0">
              <a:solidFill>
                <a:schemeClr val="accent2">
                  <a:lumMod val="75000"/>
                </a:schemeClr>
              </a:solidFill>
              <a:latin typeface="Segoe UI Semibold" panose="020B0702040204020203" pitchFamily="34" charset="0"/>
            </a:endParaRPr>
          </a:p>
        </p:txBody>
      </p:sp>
      <p:cxnSp>
        <p:nvCxnSpPr>
          <p:cNvPr id="80" name="Straight Connector 79"/>
          <p:cNvCxnSpPr/>
          <p:nvPr/>
        </p:nvCxnSpPr>
        <p:spPr>
          <a:xfrm>
            <a:off x="3106259"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62651" y="538564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AUTO MODE</a:t>
            </a:r>
            <a:endParaRPr lang="sv-SE" sz="900" dirty="0">
              <a:solidFill>
                <a:schemeClr val="accent5"/>
              </a:solidFill>
              <a:latin typeface="Segoe UI Light" panose="020B0502040204020203" pitchFamily="34" charset="0"/>
            </a:endParaRPr>
          </a:p>
        </p:txBody>
      </p:sp>
      <p:pic>
        <p:nvPicPr>
          <p:cNvPr id="1036" name="Picture 12" descr="\\Vcn.ds.volvo.net\cli-hm\hm0114\A022595\My Documents\Icons\PNG\32px\278-play2.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2055" y="5065893"/>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7105488" y="1617617"/>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VERSION: </a:t>
            </a:r>
            <a:r>
              <a:rPr lang="sv-SE" sz="1400" dirty="0" smtClean="0">
                <a:solidFill>
                  <a:schemeClr val="tx1">
                    <a:lumMod val="50000"/>
                    <a:lumOff val="50000"/>
                  </a:schemeClr>
                </a:solidFill>
                <a:latin typeface="Segoe UI Light" panose="020B0502040204020203" pitchFamily="34" charset="0"/>
              </a:rPr>
              <a:t>023_1.0</a:t>
            </a:r>
            <a:endParaRPr lang="sv-SE" sz="1400" dirty="0">
              <a:solidFill>
                <a:schemeClr val="tx1">
                  <a:lumMod val="50000"/>
                  <a:lumOff val="50000"/>
                </a:schemeClr>
              </a:solidFill>
              <a:latin typeface="Segoe UI Light" panose="020B0502040204020203" pitchFamily="34" charset="0"/>
            </a:endParaRPr>
          </a:p>
        </p:txBody>
      </p:sp>
      <p:sp>
        <p:nvSpPr>
          <p:cNvPr id="111" name="TextBox 110"/>
          <p:cNvSpPr txBox="1"/>
          <p:nvPr/>
        </p:nvSpPr>
        <p:spPr>
          <a:xfrm>
            <a:off x="7101977" y="3715549"/>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VERSION: </a:t>
            </a:r>
            <a:r>
              <a:rPr lang="sv-SE" sz="1400" dirty="0" smtClean="0">
                <a:solidFill>
                  <a:schemeClr val="tx1">
                    <a:lumMod val="50000"/>
                    <a:lumOff val="50000"/>
                  </a:schemeClr>
                </a:solidFill>
                <a:latin typeface="Segoe UI Light" panose="020B0502040204020203" pitchFamily="34" charset="0"/>
              </a:rPr>
              <a:t>426_1.1</a:t>
            </a:r>
            <a:endParaRPr lang="sv-SE" sz="1400" dirty="0">
              <a:solidFill>
                <a:schemeClr val="tx1">
                  <a:lumMod val="50000"/>
                  <a:lumOff val="50000"/>
                </a:schemeClr>
              </a:solidFill>
              <a:latin typeface="Segoe UI Light" panose="020B0502040204020203" pitchFamily="34" charset="0"/>
            </a:endParaRPr>
          </a:p>
        </p:txBody>
      </p:sp>
      <p:sp>
        <p:nvSpPr>
          <p:cNvPr id="71" name="Rectangle 70"/>
          <p:cNvSpPr/>
          <p:nvPr/>
        </p:nvSpPr>
        <p:spPr>
          <a:xfrm>
            <a:off x="7306873" y="853151"/>
            <a:ext cx="1572997" cy="864096"/>
          </a:xfrm>
          <a:prstGeom prst="rect">
            <a:avLst/>
          </a:prstGeom>
          <a:solidFill>
            <a:srgbClr val="131313"/>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bg1"/>
                </a:solidFill>
                <a:latin typeface="Segoe UI Light" panose="020B0502040204020203" pitchFamily="34" charset="0"/>
              </a:rPr>
              <a:t>ALL</a:t>
            </a:r>
          </a:p>
          <a:p>
            <a:r>
              <a:rPr lang="sv-SE" dirty="0" smtClean="0">
                <a:solidFill>
                  <a:schemeClr val="bg1"/>
                </a:solidFill>
                <a:latin typeface="Segoe UI Light" panose="020B0502040204020203" pitchFamily="34" charset="0"/>
              </a:rPr>
              <a:t>OK</a:t>
            </a:r>
          </a:p>
          <a:p>
            <a:r>
              <a:rPr lang="sv-SE" dirty="0" smtClean="0">
                <a:solidFill>
                  <a:schemeClr val="bg1"/>
                </a:solidFill>
                <a:latin typeface="Segoe UI Light" panose="020B0502040204020203" pitchFamily="34" charset="0"/>
              </a:rPr>
              <a:t>NOK</a:t>
            </a:r>
            <a:endParaRPr lang="sv-SE" dirty="0">
              <a:solidFill>
                <a:schemeClr val="bg1"/>
              </a:solidFill>
              <a:latin typeface="Segoe UI Light" panose="020B0502040204020203" pitchFamily="34" charset="0"/>
            </a:endParaRPr>
          </a:p>
        </p:txBody>
      </p:sp>
    </p:spTree>
    <p:extLst>
      <p:ext uri="{BB962C8B-B14F-4D97-AF65-F5344CB8AC3E}">
        <p14:creationId xmlns:p14="http://schemas.microsoft.com/office/powerpoint/2010/main" val="2043412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15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2" name="Rectangle 131"/>
          <p:cNvSpPr/>
          <p:nvPr/>
        </p:nvSpPr>
        <p:spPr>
          <a:xfrm>
            <a:off x="1722533" y="2880280"/>
            <a:ext cx="5496012" cy="3498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9" name="Rectangle 18"/>
          <p:cNvSpPr/>
          <p:nvPr/>
        </p:nvSpPr>
        <p:spPr>
          <a:xfrm>
            <a:off x="1740284" y="1814843"/>
            <a:ext cx="5496012" cy="631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2" name="Rectangle 11"/>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400" dirty="0">
                <a:solidFill>
                  <a:srgbClr val="92D050"/>
                </a:solidFill>
                <a:latin typeface="Segoe UI Light" panose="020B0502040204020203" pitchFamily="34" charset="0"/>
              </a:rPr>
              <a:t>FH-1824 Total w1623 </a:t>
            </a:r>
            <a:r>
              <a:rPr lang="sv-SE" sz="1400" dirty="0" smtClean="0">
                <a:solidFill>
                  <a:srgbClr val="92D050"/>
                </a:solidFill>
                <a:latin typeface="Segoe UI Light" panose="020B0502040204020203" pitchFamily="34" charset="0"/>
              </a:rPr>
              <a:t>IB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4945732"/>
            <a:ext cx="9144000" cy="769268"/>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sv-SE" sz="1200" dirty="0" smtClean="0">
              <a:latin typeface="Segoe UI Light" panose="020B0502040204020203" pitchFamily="34" charset="0"/>
            </a:endParaRPr>
          </a:p>
        </p:txBody>
      </p:sp>
      <p:sp>
        <p:nvSpPr>
          <p:cNvPr id="33" name="Rectangle 32"/>
          <p:cNvSpPr/>
          <p:nvPr/>
        </p:nvSpPr>
        <p:spPr>
          <a:xfrm>
            <a:off x="2090187" y="4945732"/>
            <a:ext cx="1016072" cy="76926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026" name="Picture 2" descr="\\Vcn.ds.volvo.net\cli-hm\hm0114\A022595\My Documents\Icons\PNG\32px\001-home.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768" y="5072980"/>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1043608"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5376446"/>
            <a:ext cx="1043608" cy="246221"/>
          </a:xfrm>
          <a:prstGeom prst="rect">
            <a:avLst/>
          </a:prstGeom>
          <a:noFill/>
        </p:spPr>
        <p:txBody>
          <a:bodyPr wrap="square" rtlCol="0">
            <a:spAutoFit/>
          </a:bodyPr>
          <a:lstStyle/>
          <a:p>
            <a:pPr algn="ctr"/>
            <a:r>
              <a:rPr lang="sv-SE" sz="10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cxnSp>
        <p:nvCxnSpPr>
          <p:cNvPr id="22" name="Straight Connector 21"/>
          <p:cNvCxnSpPr/>
          <p:nvPr/>
        </p:nvCxnSpPr>
        <p:spPr>
          <a:xfrm>
            <a:off x="2061511"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3608" y="538564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TEST CODE</a:t>
            </a:r>
            <a:endParaRPr lang="sv-SE" sz="900" dirty="0">
              <a:solidFill>
                <a:schemeClr val="accent5"/>
              </a:solidFill>
              <a:latin typeface="Segoe UI Light" panose="020B0502040204020203" pitchFamily="34" charset="0"/>
            </a:endParaRPr>
          </a:p>
        </p:txBody>
      </p:sp>
      <p:pic>
        <p:nvPicPr>
          <p:cNvPr id="1028" name="Picture 4" descr="\\Vcn.ds.volvo.net\cli-hm\hm0114\A022595\My Documents\Icons\PNG\32px\199-upload2.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9796"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100392" y="5376445"/>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CHECK IN</a:t>
            </a:r>
            <a:endParaRPr lang="sv-SE" sz="900" dirty="0">
              <a:solidFill>
                <a:schemeClr val="accent5"/>
              </a:solidFill>
              <a:latin typeface="Segoe UI Light" panose="020B0502040204020203" pitchFamily="34" charset="0"/>
            </a:endParaRPr>
          </a:p>
        </p:txBody>
      </p:sp>
      <p:cxnSp>
        <p:nvCxnSpPr>
          <p:cNvPr id="29" name="Straight Connector 28"/>
          <p:cNvCxnSpPr/>
          <p:nvPr/>
        </p:nvCxnSpPr>
        <p:spPr>
          <a:xfrm>
            <a:off x="8093373"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29" name="Picture 5" descr="\\Vcn.ds.volvo.net\cli-hm\hm0114\A022595\My Documents\Icons\PNG\32px\016-camera.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675"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82271" y="5385644"/>
            <a:ext cx="1043608" cy="230832"/>
          </a:xfrm>
          <a:prstGeom prst="rect">
            <a:avLst/>
          </a:prstGeom>
          <a:noFill/>
        </p:spPr>
        <p:txBody>
          <a:bodyPr wrap="square" rtlCol="0">
            <a:spAutoFit/>
          </a:bodyPr>
          <a:lstStyle/>
          <a:p>
            <a:pPr algn="ctr"/>
            <a:r>
              <a:rPr lang="sv-SE" sz="900" dirty="0" smtClean="0">
                <a:solidFill>
                  <a:schemeClr val="accent5"/>
                </a:solidFill>
                <a:latin typeface="Segoe UI Light" panose="020B0502040204020203" pitchFamily="34" charset="0"/>
              </a:rPr>
              <a:t>CAMERA</a:t>
            </a:r>
            <a:endParaRPr lang="sv-SE" sz="900" dirty="0">
              <a:solidFill>
                <a:schemeClr val="accent5"/>
              </a:solidFill>
              <a:latin typeface="Segoe UI Light" panose="020B0502040204020203" pitchFamily="34" charset="0"/>
            </a:endParaRPr>
          </a:p>
        </p:txBody>
      </p:sp>
      <p:cxnSp>
        <p:nvCxnSpPr>
          <p:cNvPr id="32" name="Straight Connector 31"/>
          <p:cNvCxnSpPr/>
          <p:nvPr/>
        </p:nvCxnSpPr>
        <p:spPr>
          <a:xfrm>
            <a:off x="7028656"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4" name="Picture 10" descr="\\Vcn.ds.volvo.net\cli-hm\hm0114\A022595\My Documents\Icons\PNG\32px\047-stack.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3012" y="506589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Vcn.ds.volvo.net\cli-hm\hm0114\A022595\My Documents\Icons\PNG\32px\149-cog.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1825" y="507164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987052" y="5370693"/>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cxnSp>
        <p:nvCxnSpPr>
          <p:cNvPr id="77" name="Straight Connector 76"/>
          <p:cNvCxnSpPr/>
          <p:nvPr/>
        </p:nvCxnSpPr>
        <p:spPr>
          <a:xfrm>
            <a:off x="5987052"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5" name="Picture 11" descr="\\Vcn.ds.volvo.net\cli-hm\hm0114\A022595\My Documents\Icons\PNG\32px\006-pencil.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5065893"/>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968316" y="5370693"/>
            <a:ext cx="1224136" cy="27699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200" b="1" dirty="0" smtClean="0">
                <a:solidFill>
                  <a:schemeClr val="accent2">
                    <a:lumMod val="75000"/>
                  </a:schemeClr>
                </a:solidFill>
                <a:latin typeface="Segoe UI Semibold" panose="020B0702040204020203" pitchFamily="34" charset="0"/>
              </a:rPr>
              <a:t>FAULT REPORT</a:t>
            </a:r>
            <a:endParaRPr lang="sv-SE" sz="1100" b="1" dirty="0">
              <a:solidFill>
                <a:schemeClr val="accent2">
                  <a:lumMod val="75000"/>
                </a:schemeClr>
              </a:solidFill>
              <a:latin typeface="Segoe UI Semibold" panose="020B0702040204020203" pitchFamily="34" charset="0"/>
            </a:endParaRPr>
          </a:p>
        </p:txBody>
      </p:sp>
      <p:cxnSp>
        <p:nvCxnSpPr>
          <p:cNvPr id="80" name="Straight Connector 79"/>
          <p:cNvCxnSpPr/>
          <p:nvPr/>
        </p:nvCxnSpPr>
        <p:spPr>
          <a:xfrm>
            <a:off x="3106259" y="4945732"/>
            <a:ext cx="0" cy="769268"/>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62651" y="538564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AUTO MODE</a:t>
            </a:r>
            <a:endParaRPr lang="sv-SE" sz="900" dirty="0">
              <a:solidFill>
                <a:schemeClr val="accent5"/>
              </a:solidFill>
              <a:latin typeface="Segoe UI Light" panose="020B0502040204020203" pitchFamily="34" charset="0"/>
            </a:endParaRPr>
          </a:p>
        </p:txBody>
      </p:sp>
      <p:pic>
        <p:nvPicPr>
          <p:cNvPr id="1036" name="Picture 12" descr="\\Vcn.ds.volvo.net\cli-hm\hm0114\A022595\My Documents\Icons\PNG\32px\278-play2.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2055" y="5065893"/>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1717813" y="1797125"/>
            <a:ext cx="5733862" cy="96763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a:solidFill>
                  <a:schemeClr val="bg1"/>
                </a:solidFill>
                <a:latin typeface="Segoe UI Light" panose="020B0502040204020203" pitchFamily="34" charset="0"/>
                <a:cs typeface="Arial" panose="020B0604020202020204" pitchFamily="34" charset="0"/>
              </a:rPr>
              <a:t>Depress brake pedal, and keep brake pedal depressed. Hold resume button for two seconds.</a:t>
            </a:r>
          </a:p>
        </p:txBody>
      </p:sp>
      <p:sp>
        <p:nvSpPr>
          <p:cNvPr id="64" name="Rectangle 63"/>
          <p:cNvSpPr/>
          <p:nvPr/>
        </p:nvSpPr>
        <p:spPr>
          <a:xfrm>
            <a:off x="1717813" y="2877245"/>
            <a:ext cx="5733862" cy="96763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bg1"/>
                </a:solidFill>
                <a:latin typeface="Segoe UI Light" panose="020B0502040204020203" pitchFamily="34" charset="0"/>
                <a:cs typeface="Arial" panose="020B0604020202020204" pitchFamily="34" charset="0"/>
              </a:rPr>
              <a:t>The new idle speed should be saved.</a:t>
            </a:r>
            <a:endParaRPr lang="sv-SE" dirty="0">
              <a:solidFill>
                <a:schemeClr val="bg1"/>
              </a:solidFill>
              <a:latin typeface="Segoe UI Light" panose="020B0502040204020203" pitchFamily="34" charset="0"/>
              <a:cs typeface="Arial" panose="020B0604020202020204" pitchFamily="34" charset="0"/>
            </a:endParaRPr>
          </a:p>
        </p:txBody>
      </p:sp>
      <p:sp>
        <p:nvSpPr>
          <p:cNvPr id="65" name="Rectangle 64"/>
          <p:cNvSpPr/>
          <p:nvPr/>
        </p:nvSpPr>
        <p:spPr>
          <a:xfrm>
            <a:off x="1967518" y="3721596"/>
            <a:ext cx="1261409" cy="432048"/>
          </a:xfrm>
          <a:prstGeom prst="rect">
            <a:avLst/>
          </a:prstGeom>
          <a:solidFill>
            <a:schemeClr val="accent3">
              <a:lumMod val="75000"/>
              <a:alpha val="50000"/>
            </a:schemeClr>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solidFill>
                  <a:schemeClr val="bg1"/>
                </a:solidFill>
                <a:latin typeface="Segoe UI Semibold" panose="020B0702040204020203" pitchFamily="34" charset="0"/>
              </a:rPr>
              <a:t>OK</a:t>
            </a:r>
            <a:endParaRPr lang="sv-SE" sz="2400" dirty="0">
              <a:solidFill>
                <a:schemeClr val="bg1"/>
              </a:solidFill>
              <a:latin typeface="Segoe UI Semibold" panose="020B0702040204020203" pitchFamily="34" charset="0"/>
            </a:endParaRPr>
          </a:p>
        </p:txBody>
      </p:sp>
      <p:sp>
        <p:nvSpPr>
          <p:cNvPr id="66" name="Rectangle 65"/>
          <p:cNvSpPr/>
          <p:nvPr/>
        </p:nvSpPr>
        <p:spPr>
          <a:xfrm>
            <a:off x="3877980" y="3721596"/>
            <a:ext cx="1261409" cy="432048"/>
          </a:xfrm>
          <a:prstGeom prst="rect">
            <a:avLst/>
          </a:prstGeom>
          <a:solidFill>
            <a:schemeClr val="accent2">
              <a:lumMod val="75000"/>
              <a:alpha val="50000"/>
            </a:schemeClr>
          </a:solidFill>
          <a:ln w="12700">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solidFill>
                  <a:schemeClr val="bg1"/>
                </a:solidFill>
                <a:latin typeface="Segoe UI Semibold" panose="020B0702040204020203" pitchFamily="34" charset="0"/>
              </a:rPr>
              <a:t>NOK</a:t>
            </a:r>
            <a:endParaRPr lang="sv-SE" sz="2400" dirty="0">
              <a:solidFill>
                <a:schemeClr val="bg1"/>
              </a:solidFill>
              <a:latin typeface="Segoe UI Semibold" panose="020B0702040204020203" pitchFamily="34" charset="0"/>
            </a:endParaRPr>
          </a:p>
        </p:txBody>
      </p:sp>
      <p:sp>
        <p:nvSpPr>
          <p:cNvPr id="67" name="Rectangle 66"/>
          <p:cNvSpPr/>
          <p:nvPr/>
        </p:nvSpPr>
        <p:spPr>
          <a:xfrm>
            <a:off x="5820862" y="3721596"/>
            <a:ext cx="1261409" cy="432048"/>
          </a:xfrm>
          <a:prstGeom prst="rect">
            <a:avLst/>
          </a:prstGeom>
          <a:solidFill>
            <a:schemeClr val="accent6">
              <a:lumMod val="75000"/>
              <a:alpha val="50000"/>
            </a:schemeClr>
          </a:solidFill>
          <a:ln w="12700">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solidFill>
                  <a:schemeClr val="bg1"/>
                </a:solidFill>
                <a:latin typeface="Segoe UI Semibold" panose="020B0702040204020203" pitchFamily="34" charset="0"/>
              </a:rPr>
              <a:t>NT</a:t>
            </a:r>
            <a:endParaRPr lang="sv-SE" sz="2400" dirty="0">
              <a:solidFill>
                <a:schemeClr val="bg1"/>
              </a:solidFill>
              <a:latin typeface="Segoe UI Semibold" panose="020B0702040204020203" pitchFamily="34" charset="0"/>
            </a:endParaRPr>
          </a:p>
        </p:txBody>
      </p:sp>
      <p:sp>
        <p:nvSpPr>
          <p:cNvPr id="68" name="Rounded Rectangle 67"/>
          <p:cNvSpPr/>
          <p:nvPr/>
        </p:nvSpPr>
        <p:spPr>
          <a:xfrm>
            <a:off x="1722533" y="516861"/>
            <a:ext cx="1131206" cy="22745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latin typeface="Segoe UI Light" panose="020B0502040204020203" pitchFamily="34" charset="0"/>
              </a:rPr>
              <a:t>STANDSTILL</a:t>
            </a:r>
            <a:endParaRPr lang="sv-SE" sz="1050" dirty="0">
              <a:latin typeface="Segoe UI Light" panose="020B0502040204020203" pitchFamily="34" charset="0"/>
            </a:endParaRPr>
          </a:p>
        </p:txBody>
      </p:sp>
      <p:sp>
        <p:nvSpPr>
          <p:cNvPr id="69" name="Rounded Rectangle 68"/>
          <p:cNvSpPr/>
          <p:nvPr/>
        </p:nvSpPr>
        <p:spPr>
          <a:xfrm>
            <a:off x="2988506" y="516861"/>
            <a:ext cx="958620" cy="22745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latin typeface="Segoe UI Light" panose="020B0502040204020203" pitchFamily="34" charset="0"/>
              </a:rPr>
              <a:t>RUNNING</a:t>
            </a:r>
            <a:endParaRPr lang="sv-SE" sz="1050" dirty="0">
              <a:latin typeface="Segoe UI Light" panose="020B0502040204020203" pitchFamily="34" charset="0"/>
            </a:endParaRPr>
          </a:p>
        </p:txBody>
      </p:sp>
      <p:sp>
        <p:nvSpPr>
          <p:cNvPr id="70" name="TextBox 69"/>
          <p:cNvSpPr txBox="1"/>
          <p:nvPr/>
        </p:nvSpPr>
        <p:spPr>
          <a:xfrm>
            <a:off x="251520" y="481236"/>
            <a:ext cx="1466292" cy="307777"/>
          </a:xfrm>
          <a:prstGeom prst="rect">
            <a:avLst/>
          </a:prstGeom>
          <a:noFill/>
        </p:spPr>
        <p:txBody>
          <a:bodyPr wrap="square" rtlCol="0">
            <a:spAutoFit/>
          </a:bodyPr>
          <a:lstStyle/>
          <a:p>
            <a:r>
              <a:rPr lang="sv-SE" sz="1400" dirty="0" smtClean="0">
                <a:solidFill>
                  <a:schemeClr val="tx1">
                    <a:lumMod val="50000"/>
                    <a:lumOff val="50000"/>
                  </a:schemeClr>
                </a:solidFill>
                <a:latin typeface="Segoe UI Light" panose="020B0502040204020203" pitchFamily="34" charset="0"/>
              </a:rPr>
              <a:t>SORT BY TAGS:</a:t>
            </a:r>
            <a:endParaRPr lang="sv-SE" sz="1400" dirty="0">
              <a:solidFill>
                <a:schemeClr val="tx1">
                  <a:lumMod val="50000"/>
                  <a:lumOff val="50000"/>
                </a:schemeClr>
              </a:solidFill>
              <a:latin typeface="Segoe UI Light" panose="020B0502040204020203" pitchFamily="34" charset="0"/>
            </a:endParaRPr>
          </a:p>
        </p:txBody>
      </p:sp>
      <p:sp>
        <p:nvSpPr>
          <p:cNvPr id="72" name="TextBox 71"/>
          <p:cNvSpPr txBox="1"/>
          <p:nvPr/>
        </p:nvSpPr>
        <p:spPr>
          <a:xfrm>
            <a:off x="3632373" y="1489348"/>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DESCRIPTION</a:t>
            </a:r>
            <a:endParaRPr lang="sv-SE" sz="1400" dirty="0">
              <a:solidFill>
                <a:schemeClr val="tx1">
                  <a:lumMod val="75000"/>
                  <a:lumOff val="25000"/>
                </a:schemeClr>
              </a:solidFill>
              <a:latin typeface="Segoe UI Light" panose="020B0502040204020203" pitchFamily="34" charset="0"/>
            </a:endParaRPr>
          </a:p>
        </p:txBody>
      </p:sp>
      <p:sp>
        <p:nvSpPr>
          <p:cNvPr id="73" name="TextBox 72"/>
          <p:cNvSpPr txBox="1"/>
          <p:nvPr/>
        </p:nvSpPr>
        <p:spPr>
          <a:xfrm>
            <a:off x="3632372" y="2581343"/>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EXPECTED RESULT</a:t>
            </a:r>
            <a:endParaRPr lang="sv-SE" sz="1400" dirty="0">
              <a:solidFill>
                <a:schemeClr val="tx1">
                  <a:lumMod val="75000"/>
                  <a:lumOff val="25000"/>
                </a:schemeClr>
              </a:solidFill>
              <a:latin typeface="Segoe UI Light" panose="020B0502040204020203" pitchFamily="34" charset="0"/>
            </a:endParaRPr>
          </a:p>
        </p:txBody>
      </p:sp>
      <p:sp>
        <p:nvSpPr>
          <p:cNvPr id="74" name="Rounded Rectangle 73"/>
          <p:cNvSpPr/>
          <p:nvPr/>
        </p:nvSpPr>
        <p:spPr>
          <a:xfrm>
            <a:off x="4077634" y="516861"/>
            <a:ext cx="710390" cy="227452"/>
          </a:xfrm>
          <a:prstGeom prst="roundRect">
            <a:avLst/>
          </a:prstGeom>
          <a:solidFill>
            <a:schemeClr val="tx1">
              <a:lumMod val="75000"/>
              <a:lumOff val="25000"/>
            </a:schemeClr>
          </a:solidFill>
          <a:ln w="12700">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latin typeface="Segoe UI Light" panose="020B0502040204020203" pitchFamily="34" charset="0"/>
              </a:rPr>
              <a:t>ADD</a:t>
            </a:r>
            <a:endParaRPr lang="sv-SE" sz="1050" dirty="0">
              <a:latin typeface="Segoe UI Light" panose="020B0502040204020203" pitchFamily="34" charset="0"/>
            </a:endParaRPr>
          </a:p>
        </p:txBody>
      </p:sp>
      <p:sp>
        <p:nvSpPr>
          <p:cNvPr id="78" name="TextBox 77"/>
          <p:cNvSpPr txBox="1"/>
          <p:nvPr/>
        </p:nvSpPr>
        <p:spPr>
          <a:xfrm>
            <a:off x="254785" y="794781"/>
            <a:ext cx="4481264" cy="276999"/>
          </a:xfrm>
          <a:prstGeom prst="rect">
            <a:avLst/>
          </a:prstGeom>
          <a:noFill/>
        </p:spPr>
        <p:txBody>
          <a:bodyPr wrap="square" rtlCol="0">
            <a:spAutoFit/>
          </a:bodyPr>
          <a:lstStyle/>
          <a:p>
            <a:r>
              <a:rPr lang="sv-SE" sz="1200" dirty="0" smtClean="0">
                <a:solidFill>
                  <a:schemeClr val="tx1">
                    <a:lumMod val="75000"/>
                    <a:lumOff val="25000"/>
                  </a:schemeClr>
                </a:solidFill>
                <a:latin typeface="Segoe UI Light" panose="020B0502040204020203" pitchFamily="34" charset="0"/>
              </a:rPr>
              <a:t>POWERTRAIN / IDLE ADJUST / ADJUST IDLE SPEED</a:t>
            </a:r>
            <a:endParaRPr lang="sv-SE" sz="1200" dirty="0">
              <a:solidFill>
                <a:schemeClr val="tx1">
                  <a:lumMod val="75000"/>
                  <a:lumOff val="25000"/>
                </a:schemeClr>
              </a:solidFill>
              <a:latin typeface="Segoe UI Light" panose="020B0502040204020203" pitchFamily="34" charset="0"/>
            </a:endParaRPr>
          </a:p>
        </p:txBody>
      </p:sp>
      <p:sp>
        <p:nvSpPr>
          <p:cNvPr id="82" name="TextBox 81"/>
          <p:cNvSpPr txBox="1"/>
          <p:nvPr/>
        </p:nvSpPr>
        <p:spPr>
          <a:xfrm>
            <a:off x="1619672" y="1489831"/>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VERSION: </a:t>
            </a:r>
            <a:r>
              <a:rPr lang="sv-SE" sz="1400" dirty="0" smtClean="0">
                <a:solidFill>
                  <a:schemeClr val="tx1">
                    <a:lumMod val="50000"/>
                    <a:lumOff val="50000"/>
                  </a:schemeClr>
                </a:solidFill>
                <a:latin typeface="Segoe UI Light" panose="020B0502040204020203" pitchFamily="34" charset="0"/>
              </a:rPr>
              <a:t>023_1.0</a:t>
            </a:r>
            <a:endParaRPr lang="sv-SE" sz="1400" dirty="0">
              <a:solidFill>
                <a:schemeClr val="tx1">
                  <a:lumMod val="50000"/>
                  <a:lumOff val="50000"/>
                </a:schemeClr>
              </a:solidFill>
              <a:latin typeface="Segoe UI Light" panose="020B0502040204020203" pitchFamily="34" charset="0"/>
            </a:endParaRPr>
          </a:p>
        </p:txBody>
      </p:sp>
      <p:grpSp>
        <p:nvGrpSpPr>
          <p:cNvPr id="10" name="Group 9"/>
          <p:cNvGrpSpPr/>
          <p:nvPr/>
        </p:nvGrpSpPr>
        <p:grpSpPr>
          <a:xfrm>
            <a:off x="8174626" y="1316285"/>
            <a:ext cx="895140" cy="797157"/>
            <a:chOff x="827393" y="1057299"/>
            <a:chExt cx="895140" cy="797157"/>
          </a:xfrm>
        </p:grpSpPr>
        <p:sp>
          <p:nvSpPr>
            <p:cNvPr id="8" name="Rectangle 7"/>
            <p:cNvSpPr/>
            <p:nvPr/>
          </p:nvSpPr>
          <p:spPr>
            <a:xfrm>
              <a:off x="827393" y="1057299"/>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4" name="Picture 2" descr="\\Vcn.ds.volvo.net\cli-hm\hm0114\A022595\My Documents\Icons\PNG\32px\078-history.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0677" y="1157278"/>
              <a:ext cx="32385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1" name="TextBox 110"/>
            <p:cNvSpPr txBox="1"/>
            <p:nvPr/>
          </p:nvSpPr>
          <p:spPr>
            <a:xfrm>
              <a:off x="827393" y="1454346"/>
              <a:ext cx="895140" cy="400110"/>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WAIT 10 MINUTES</a:t>
              </a:r>
              <a:endParaRPr lang="sv-SE" sz="900" dirty="0">
                <a:solidFill>
                  <a:schemeClr val="accent5"/>
                </a:solidFill>
                <a:latin typeface="Segoe UI Light" panose="020B0502040204020203" pitchFamily="34" charset="0"/>
              </a:endParaRPr>
            </a:p>
          </p:txBody>
        </p:sp>
      </p:grpSp>
      <p:grpSp>
        <p:nvGrpSpPr>
          <p:cNvPr id="11" name="Group 10"/>
          <p:cNvGrpSpPr/>
          <p:nvPr/>
        </p:nvGrpSpPr>
        <p:grpSpPr>
          <a:xfrm>
            <a:off x="8174626" y="2167948"/>
            <a:ext cx="895140" cy="797157"/>
            <a:chOff x="380710" y="1909990"/>
            <a:chExt cx="895140" cy="797157"/>
          </a:xfrm>
        </p:grpSpPr>
        <p:sp>
          <p:nvSpPr>
            <p:cNvPr id="113" name="Rectangle 112"/>
            <p:cNvSpPr/>
            <p:nvPr/>
          </p:nvSpPr>
          <p:spPr>
            <a:xfrm>
              <a:off x="380710" y="1909990"/>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80710" y="2387560"/>
              <a:ext cx="895140" cy="253916"/>
            </a:xfrm>
            <a:prstGeom prst="rect">
              <a:avLst/>
            </a:prstGeom>
            <a:noFill/>
          </p:spPr>
          <p:txBody>
            <a:bodyPr wrap="square" rtlCol="0">
              <a:spAutoFit/>
            </a:bodyPr>
            <a:lstStyle/>
            <a:p>
              <a:pPr algn="ctr"/>
              <a:r>
                <a:rPr lang="sv-SE" sz="1050" dirty="0" smtClean="0">
                  <a:solidFill>
                    <a:schemeClr val="accent5"/>
                  </a:solidFill>
                  <a:latin typeface="Segoe UI Light" panose="020B0502040204020203" pitchFamily="34" charset="0"/>
                </a:rPr>
                <a:t>BOOKMARK</a:t>
              </a:r>
              <a:endParaRPr lang="sv-SE" sz="1000" dirty="0">
                <a:solidFill>
                  <a:schemeClr val="accent5"/>
                </a:solidFill>
                <a:latin typeface="Segoe UI Light" panose="020B0502040204020203" pitchFamily="34" charset="0"/>
              </a:endParaRPr>
            </a:p>
          </p:txBody>
        </p:sp>
        <p:pic>
          <p:nvPicPr>
            <p:cNvPr id="3075" name="Picture 3" descr="\\Vcn.ds.volvo.net\cli-hm\hm0114\A022595\My Documents\Icons\PNG\32px\212-bookmarks.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271" y="2082039"/>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8174626" y="3900266"/>
            <a:ext cx="895140" cy="823138"/>
            <a:chOff x="36383" y="2857500"/>
            <a:chExt cx="895140" cy="823138"/>
          </a:xfrm>
        </p:grpSpPr>
        <p:sp>
          <p:nvSpPr>
            <p:cNvPr id="117" name="Rectangle 116"/>
            <p:cNvSpPr/>
            <p:nvPr/>
          </p:nvSpPr>
          <p:spPr>
            <a:xfrm>
              <a:off x="36383" y="2857500"/>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6" name="Picture 4" descr="\\Vcn.ds.volvo.net\cli-hm\hm0114\A022595\My Documents\Icons\PNG\32px\154-bug.png"/>
            <p:cNvPicPr>
              <a:picLocks noChangeAspect="1" noChangeArrowheads="1"/>
            </p:cNvPicPr>
            <p:nvPr/>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553" y="2965133"/>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8" name="TextBox 117"/>
            <p:cNvSpPr txBox="1"/>
            <p:nvPr/>
          </p:nvSpPr>
          <p:spPr>
            <a:xfrm>
              <a:off x="36383" y="3265140"/>
              <a:ext cx="895140" cy="415498"/>
            </a:xfrm>
            <a:prstGeom prst="rect">
              <a:avLst/>
            </a:prstGeom>
            <a:noFill/>
          </p:spPr>
          <p:txBody>
            <a:bodyPr wrap="square" rtlCol="0">
              <a:spAutoFit/>
            </a:bodyPr>
            <a:lstStyle/>
            <a:p>
              <a:pPr algn="ctr"/>
              <a:r>
                <a:rPr lang="sv-SE" sz="1050" dirty="0" smtClean="0">
                  <a:solidFill>
                    <a:schemeClr val="accent5"/>
                  </a:solidFill>
                  <a:latin typeface="Segoe UI Light" panose="020B0502040204020203" pitchFamily="34" charset="0"/>
                </a:rPr>
                <a:t>REPORT TC FAULT</a:t>
              </a:r>
              <a:endParaRPr lang="sv-SE" sz="1000" dirty="0">
                <a:solidFill>
                  <a:schemeClr val="accent5"/>
                </a:solidFill>
                <a:latin typeface="Segoe UI Light" panose="020B0502040204020203" pitchFamily="34" charset="0"/>
              </a:endParaRPr>
            </a:p>
          </p:txBody>
        </p:sp>
      </p:grpSp>
      <p:sp>
        <p:nvSpPr>
          <p:cNvPr id="121" name="Rectangle 120"/>
          <p:cNvSpPr/>
          <p:nvPr/>
        </p:nvSpPr>
        <p:spPr>
          <a:xfrm>
            <a:off x="3636908" y="4366737"/>
            <a:ext cx="1777893" cy="398579"/>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lumMod val="50000"/>
                  </a:schemeClr>
                </a:solidFill>
                <a:latin typeface="Segoe UI Light" panose="020B0502040204020203" pitchFamily="34" charset="0"/>
              </a:rPr>
              <a:t>SKIP</a:t>
            </a:r>
            <a:endParaRPr lang="sv-SE" dirty="0">
              <a:solidFill>
                <a:schemeClr val="bg1">
                  <a:lumMod val="50000"/>
                </a:schemeClr>
              </a:solidFill>
              <a:latin typeface="Segoe UI Light" panose="020B0502040204020203" pitchFamily="34" charset="0"/>
            </a:endParaRPr>
          </a:p>
        </p:txBody>
      </p:sp>
      <p:grpSp>
        <p:nvGrpSpPr>
          <p:cNvPr id="18" name="Group 17"/>
          <p:cNvGrpSpPr/>
          <p:nvPr/>
        </p:nvGrpSpPr>
        <p:grpSpPr>
          <a:xfrm>
            <a:off x="8164296" y="3028509"/>
            <a:ext cx="895140" cy="823138"/>
            <a:chOff x="8164296" y="2740505"/>
            <a:chExt cx="895140" cy="823138"/>
          </a:xfrm>
        </p:grpSpPr>
        <p:sp>
          <p:nvSpPr>
            <p:cNvPr id="125" name="Rectangle 124"/>
            <p:cNvSpPr/>
            <p:nvPr/>
          </p:nvSpPr>
          <p:spPr>
            <a:xfrm>
              <a:off x="8164296" y="2740505"/>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TextBox 126"/>
            <p:cNvSpPr txBox="1"/>
            <p:nvPr/>
          </p:nvSpPr>
          <p:spPr>
            <a:xfrm>
              <a:off x="8164296" y="3148145"/>
              <a:ext cx="895140" cy="415498"/>
            </a:xfrm>
            <a:prstGeom prst="rect">
              <a:avLst/>
            </a:prstGeom>
            <a:noFill/>
          </p:spPr>
          <p:txBody>
            <a:bodyPr wrap="square" rtlCol="0">
              <a:spAutoFit/>
            </a:bodyPr>
            <a:lstStyle/>
            <a:p>
              <a:pPr algn="ctr"/>
              <a:r>
                <a:rPr lang="sv-SE" sz="1050" dirty="0" smtClean="0">
                  <a:solidFill>
                    <a:schemeClr val="accent5"/>
                  </a:solidFill>
                  <a:latin typeface="Segoe UI Light" panose="020B0502040204020203" pitchFamily="34" charset="0"/>
                </a:rPr>
                <a:t>READ IT TO ME</a:t>
              </a:r>
              <a:endParaRPr lang="sv-SE" sz="1000" dirty="0">
                <a:solidFill>
                  <a:schemeClr val="accent5"/>
                </a:solidFill>
                <a:latin typeface="Segoe UI Light" panose="020B0502040204020203" pitchFamily="34" charset="0"/>
              </a:endParaRPr>
            </a:p>
          </p:txBody>
        </p:sp>
        <p:pic>
          <p:nvPicPr>
            <p:cNvPr id="3078" name="Picture 6" descr="\\Vcn.ds.volvo.net\cli-hm\hm0114\A022595\My Documents\Icons\PNG\32px\296-volume-medium.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8980" y="2877245"/>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29" name="Rectangle 128"/>
          <p:cNvSpPr/>
          <p:nvPr/>
        </p:nvSpPr>
        <p:spPr>
          <a:xfrm>
            <a:off x="8174626" y="458898"/>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TextBox 130"/>
          <p:cNvSpPr txBox="1"/>
          <p:nvPr/>
        </p:nvSpPr>
        <p:spPr>
          <a:xfrm>
            <a:off x="8174626" y="855945"/>
            <a:ext cx="895140" cy="400110"/>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SELECT ON LOCATION</a:t>
            </a:r>
            <a:endParaRPr lang="sv-SE" sz="900" dirty="0">
              <a:solidFill>
                <a:schemeClr val="accent5"/>
              </a:solidFill>
              <a:latin typeface="Segoe UI Light" panose="020B0502040204020203" pitchFamily="34" charset="0"/>
            </a:endParaRPr>
          </a:p>
        </p:txBody>
      </p:sp>
      <p:pic>
        <p:nvPicPr>
          <p:cNvPr id="3079" name="Picture 7" descr="\\Vcn.ds.volvo.net\cli-hm\hm0114\A022595\My Documents\Icons\PNG\32px\073-location2.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6960" y="551145"/>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0" name="Picture 8" descr="\\Vcn.ds.volvo.net\cli-hm\hm0114\A022595\My Documents\Icons\PNG\32px\015-images.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827" y="2209428"/>
            <a:ext cx="3429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361707" y="2531652"/>
            <a:ext cx="895140" cy="41549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050" dirty="0" smtClean="0">
                <a:solidFill>
                  <a:schemeClr val="accent5"/>
                </a:solidFill>
                <a:latin typeface="Segoe UI Light" panose="020B0502040204020203" pitchFamily="34" charset="0"/>
              </a:rPr>
              <a:t>VIEW IMAGE</a:t>
            </a:r>
            <a:endParaRPr lang="sv-SE" sz="1000" dirty="0">
              <a:solidFill>
                <a:schemeClr val="accent5"/>
              </a:solidFill>
              <a:latin typeface="Segoe UI Light" panose="020B0502040204020203" pitchFamily="34" charset="0"/>
            </a:endParaRPr>
          </a:p>
        </p:txBody>
      </p:sp>
    </p:spTree>
    <p:extLst>
      <p:ext uri="{BB962C8B-B14F-4D97-AF65-F5344CB8AC3E}">
        <p14:creationId xmlns:p14="http://schemas.microsoft.com/office/powerpoint/2010/main" val="3392015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8648" y="121196"/>
            <a:ext cx="2121768" cy="400110"/>
          </a:xfrm>
          <a:prstGeom prst="rect">
            <a:avLst/>
          </a:prstGeom>
          <a:noFill/>
        </p:spPr>
        <p:txBody>
          <a:bodyPr wrap="square" rtlCol="0">
            <a:spAutoFit/>
          </a:bodyPr>
          <a:lstStyle/>
          <a:p>
            <a:pPr algn="ctr"/>
            <a:r>
              <a:rPr lang="sv-SE" sz="2000" dirty="0" smtClean="0">
                <a:latin typeface="Segoe UI Light" panose="020B0502040204020203" pitchFamily="34" charset="0"/>
              </a:rPr>
              <a:t>LOG FILES / </a:t>
            </a:r>
            <a:endParaRPr lang="sv-SE" sz="2000" dirty="0">
              <a:latin typeface="Segoe UI Light" panose="020B0502040204020203" pitchFamily="34" charset="0"/>
            </a:endParaRPr>
          </a:p>
        </p:txBody>
      </p:sp>
    </p:spTree>
    <p:extLst>
      <p:ext uri="{BB962C8B-B14F-4D97-AF65-F5344CB8AC3E}">
        <p14:creationId xmlns:p14="http://schemas.microsoft.com/office/powerpoint/2010/main" val="4086844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2" y="168225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2" y="11164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2320" y="168225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2320" y="11164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6156" y="305865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6156" y="249286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7784" y="305865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7784" y="249286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83968" y="61281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8648" y="121196"/>
            <a:ext cx="2121768" cy="400110"/>
          </a:xfrm>
          <a:prstGeom prst="rect">
            <a:avLst/>
          </a:prstGeom>
          <a:noFill/>
        </p:spPr>
        <p:txBody>
          <a:bodyPr wrap="square" rtlCol="0">
            <a:spAutoFit/>
          </a:bodyPr>
          <a:lstStyle/>
          <a:p>
            <a:pPr algn="ctr"/>
            <a:r>
              <a:rPr lang="sv-SE" sz="2000" dirty="0" smtClean="0">
                <a:latin typeface="Segoe UI Light" panose="020B0502040204020203" pitchFamily="34" charset="0"/>
              </a:rPr>
              <a:t>CENTRAL SERVER</a:t>
            </a:r>
            <a:endParaRPr lang="sv-SE" sz="2000" dirty="0">
              <a:latin typeface="Segoe UI Light" panose="020B0502040204020203" pitchFamily="34" charset="0"/>
            </a:endParaRPr>
          </a:p>
        </p:txBody>
      </p:sp>
      <p:cxnSp>
        <p:nvCxnSpPr>
          <p:cNvPr id="3" name="Straight Arrow Connector 2"/>
          <p:cNvCxnSpPr>
            <a:stCxn id="4098" idx="3"/>
            <a:endCxn id="12" idx="2"/>
          </p:cNvCxnSpPr>
          <p:nvPr/>
        </p:nvCxnSpPr>
        <p:spPr>
          <a:xfrm flipV="1">
            <a:off x="1869232" y="1222414"/>
            <a:ext cx="2719536" cy="764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2"/>
          </p:cNvCxnSpPr>
          <p:nvPr/>
        </p:nvCxnSpPr>
        <p:spPr>
          <a:xfrm flipH="1" flipV="1">
            <a:off x="4588768" y="1222414"/>
            <a:ext cx="2863552" cy="764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2"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4543" y="34720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4543" y="2906252"/>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a:stCxn id="33" idx="0"/>
            <a:endCxn id="12" idx="2"/>
          </p:cNvCxnSpPr>
          <p:nvPr/>
        </p:nvCxnSpPr>
        <p:spPr>
          <a:xfrm flipH="1" flipV="1">
            <a:off x="4588768" y="1222414"/>
            <a:ext cx="40575" cy="1683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2" idx="2"/>
          </p:cNvCxnSpPr>
          <p:nvPr/>
        </p:nvCxnSpPr>
        <p:spPr>
          <a:xfrm flipV="1">
            <a:off x="2932584" y="1222414"/>
            <a:ext cx="1656184" cy="188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a:endCxn id="12" idx="2"/>
          </p:cNvCxnSpPr>
          <p:nvPr/>
        </p:nvCxnSpPr>
        <p:spPr>
          <a:xfrm flipH="1" flipV="1">
            <a:off x="4588768" y="1222414"/>
            <a:ext cx="1692188" cy="188005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9552" y="4225652"/>
            <a:ext cx="7848872" cy="1169551"/>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Today there’s a lot of log files during PVT tests, and with slow connections and having to upload everything to a central server in Gothenburg takes time. Every location should have their own storage. As a first line where everything gets sorted, and then just sync logs that are going to be used in some way to the central server. And if off location, it should be possible to process and sort logs on your own computer / external drive.</a:t>
            </a:r>
            <a:endParaRPr lang="sv-S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51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75881" y="3667215"/>
            <a:ext cx="1122153" cy="215444"/>
          </a:xfrm>
          <a:prstGeom prst="rect">
            <a:avLst/>
          </a:prstGeom>
          <a:noFill/>
        </p:spPr>
        <p:txBody>
          <a:bodyPr wrap="square" rtlCol="0">
            <a:spAutoFit/>
          </a:bodyPr>
          <a:lstStyle/>
          <a:p>
            <a:pPr algn="ctr"/>
            <a:r>
              <a:rPr lang="sv-SE" sz="800" dirty="0" smtClean="0">
                <a:solidFill>
                  <a:schemeClr val="accent3">
                    <a:lumMod val="75000"/>
                  </a:schemeClr>
                </a:solidFill>
                <a:latin typeface="Segoe UI Light" panose="020B0502040204020203" pitchFamily="34" charset="0"/>
              </a:rPr>
              <a:t>DRIVER INTERFACE</a:t>
            </a:r>
            <a:endParaRPr lang="sv-SE" sz="800" dirty="0">
              <a:solidFill>
                <a:schemeClr val="accent3">
                  <a:lumMod val="75000"/>
                </a:schemeClr>
              </a:solidFill>
              <a:latin typeface="Segoe UI Light" panose="020B0502040204020203" pitchFamily="34" charset="0"/>
            </a:endParaRPr>
          </a:p>
        </p:txBody>
      </p:sp>
      <p:cxnSp>
        <p:nvCxnSpPr>
          <p:cNvPr id="39" name="Straight Arrow Connector 38"/>
          <p:cNvCxnSpPr/>
          <p:nvPr/>
        </p:nvCxnSpPr>
        <p:spPr>
          <a:xfrm>
            <a:off x="3118287" y="3266447"/>
            <a:ext cx="0" cy="32764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555629" y="2664183"/>
            <a:ext cx="1122153"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TEST DATABASE</a:t>
            </a:r>
            <a:endParaRPr lang="sv-SE" sz="800" dirty="0">
              <a:solidFill>
                <a:schemeClr val="tx1">
                  <a:lumMod val="65000"/>
                  <a:lumOff val="35000"/>
                </a:schemeClr>
              </a:solidFill>
              <a:latin typeface="Segoe UI Light" panose="020B0502040204020203" pitchFamily="34" charset="0"/>
            </a:endParaRPr>
          </a:p>
        </p:txBody>
      </p:sp>
      <p:sp>
        <p:nvSpPr>
          <p:cNvPr id="51" name="TextBox 50"/>
          <p:cNvSpPr txBox="1"/>
          <p:nvPr/>
        </p:nvSpPr>
        <p:spPr>
          <a:xfrm>
            <a:off x="4455472" y="3643404"/>
            <a:ext cx="1296144"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LOCAL SERVER  / HDD</a:t>
            </a:r>
            <a:endParaRPr lang="sv-SE" sz="800" dirty="0">
              <a:solidFill>
                <a:schemeClr val="tx1">
                  <a:lumMod val="65000"/>
                  <a:lumOff val="35000"/>
                </a:schemeClr>
              </a:solidFill>
              <a:latin typeface="Segoe UI Light" panose="020B0502040204020203" pitchFamily="34" charset="0"/>
            </a:endParaRPr>
          </a:p>
        </p:txBody>
      </p:sp>
      <p:sp>
        <p:nvSpPr>
          <p:cNvPr id="56" name="TextBox 55"/>
          <p:cNvSpPr txBox="1"/>
          <p:nvPr/>
        </p:nvSpPr>
        <p:spPr>
          <a:xfrm>
            <a:off x="2582933" y="1334348"/>
            <a:ext cx="1122153"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TEST LEADER</a:t>
            </a:r>
            <a:endParaRPr lang="sv-SE" sz="800" dirty="0">
              <a:solidFill>
                <a:schemeClr val="tx1">
                  <a:lumMod val="65000"/>
                  <a:lumOff val="35000"/>
                </a:schemeClr>
              </a:solidFill>
              <a:latin typeface="Segoe UI Light" panose="020B0502040204020203" pitchFamily="34" charset="0"/>
            </a:endParaRPr>
          </a:p>
        </p:txBody>
      </p:sp>
      <p:cxnSp>
        <p:nvCxnSpPr>
          <p:cNvPr id="45" name="Straight Arrow Connector 44"/>
          <p:cNvCxnSpPr/>
          <p:nvPr/>
        </p:nvCxnSpPr>
        <p:spPr>
          <a:xfrm>
            <a:off x="5076460" y="3206162"/>
            <a:ext cx="2412" cy="38975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084322" y="2918524"/>
            <a:ext cx="712206" cy="215444"/>
          </a:xfrm>
          <a:prstGeom prst="rect">
            <a:avLst/>
          </a:prstGeom>
          <a:noFill/>
        </p:spPr>
        <p:txBody>
          <a:bodyPr wrap="square" rtlCol="0">
            <a:spAutoFit/>
          </a:bodyPr>
          <a:lstStyle/>
          <a:p>
            <a:pPr algn="ctr"/>
            <a:r>
              <a:rPr lang="sv-SE" sz="800" dirty="0" smtClean="0">
                <a:solidFill>
                  <a:schemeClr val="accent3">
                    <a:lumMod val="75000"/>
                  </a:schemeClr>
                </a:solidFill>
                <a:latin typeface="Segoe UI Light" panose="020B0502040204020203" pitchFamily="34" charset="0"/>
              </a:rPr>
              <a:t>REFINER</a:t>
            </a:r>
            <a:endParaRPr lang="sv-SE" sz="800" dirty="0">
              <a:solidFill>
                <a:schemeClr val="accent3">
                  <a:lumMod val="75000"/>
                </a:schemeClr>
              </a:solidFill>
              <a:latin typeface="Segoe UI Light" panose="020B0502040204020203" pitchFamily="34" charset="0"/>
            </a:endParaRPr>
          </a:p>
        </p:txBody>
      </p:sp>
      <p:cxnSp>
        <p:nvCxnSpPr>
          <p:cNvPr id="71" name="Straight Arrow Connector 70"/>
          <p:cNvCxnSpPr/>
          <p:nvPr/>
        </p:nvCxnSpPr>
        <p:spPr>
          <a:xfrm>
            <a:off x="3134485" y="1749202"/>
            <a:ext cx="0" cy="30470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127216" y="2073478"/>
            <a:ext cx="1130027" cy="215444"/>
          </a:xfrm>
          <a:prstGeom prst="rect">
            <a:avLst/>
          </a:prstGeom>
          <a:noFill/>
        </p:spPr>
        <p:txBody>
          <a:bodyPr wrap="square" rtlCol="0">
            <a:spAutoFit/>
          </a:bodyPr>
          <a:lstStyle/>
          <a:p>
            <a:pPr algn="ctr"/>
            <a:r>
              <a:rPr lang="sv-SE" sz="800" dirty="0" smtClean="0">
                <a:solidFill>
                  <a:schemeClr val="accent3">
                    <a:lumMod val="75000"/>
                  </a:schemeClr>
                </a:solidFill>
                <a:latin typeface="Segoe UI Light" panose="020B0502040204020203" pitchFamily="34" charset="0"/>
              </a:rPr>
              <a:t>TEST MANAGER</a:t>
            </a:r>
            <a:endParaRPr lang="sv-SE" sz="800" dirty="0">
              <a:solidFill>
                <a:schemeClr val="accent3">
                  <a:lumMod val="75000"/>
                </a:schemeClr>
              </a:solidFill>
              <a:latin typeface="Segoe UI Light" panose="020B0502040204020203" pitchFamily="34" charset="0"/>
            </a:endParaRPr>
          </a:p>
        </p:txBody>
      </p:sp>
      <p:sp>
        <p:nvSpPr>
          <p:cNvPr id="87" name="TextBox 86"/>
          <p:cNvSpPr txBox="1"/>
          <p:nvPr/>
        </p:nvSpPr>
        <p:spPr>
          <a:xfrm>
            <a:off x="6326679" y="2680434"/>
            <a:ext cx="1296144"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CENTRAL SERVER</a:t>
            </a:r>
            <a:endParaRPr lang="sv-SE" sz="800" dirty="0">
              <a:solidFill>
                <a:schemeClr val="tx1">
                  <a:lumMod val="65000"/>
                  <a:lumOff val="35000"/>
                </a:schemeClr>
              </a:solidFill>
              <a:latin typeface="Segoe UI Light" panose="020B0502040204020203" pitchFamily="34" charset="0"/>
            </a:endParaRPr>
          </a:p>
        </p:txBody>
      </p:sp>
      <p:sp>
        <p:nvSpPr>
          <p:cNvPr id="92" name="TextBox 91"/>
          <p:cNvSpPr txBox="1"/>
          <p:nvPr/>
        </p:nvSpPr>
        <p:spPr>
          <a:xfrm>
            <a:off x="5456153" y="1062809"/>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FAULT REPORT</a:t>
            </a:r>
            <a:endParaRPr lang="sv-SE" sz="800" dirty="0">
              <a:solidFill>
                <a:schemeClr val="tx1">
                  <a:lumMod val="50000"/>
                  <a:lumOff val="50000"/>
                </a:schemeClr>
              </a:solidFill>
              <a:latin typeface="Segoe UI Light" panose="020B0502040204020203" pitchFamily="34" charset="0"/>
            </a:endParaRPr>
          </a:p>
        </p:txBody>
      </p:sp>
      <p:cxnSp>
        <p:nvCxnSpPr>
          <p:cNvPr id="77" name="Straight Connector 76"/>
          <p:cNvCxnSpPr/>
          <p:nvPr/>
        </p:nvCxnSpPr>
        <p:spPr>
          <a:xfrm flipV="1">
            <a:off x="6984722" y="2150350"/>
            <a:ext cx="1640" cy="5107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139466" y="2318052"/>
            <a:ext cx="0" cy="306681"/>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122744" y="3924096"/>
            <a:ext cx="0" cy="32764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rot="10800000">
            <a:off x="3456432" y="1594123"/>
            <a:ext cx="1620029" cy="1177783"/>
          </a:xfrm>
          <a:prstGeom prst="bentConnector3">
            <a:avLst>
              <a:gd name="adj1" fmla="val -54"/>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6984722" y="1415167"/>
            <a:ext cx="1640" cy="426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12" name="Straight Arrow Connector 8211"/>
          <p:cNvCxnSpPr>
            <a:stCxn id="69" idx="3"/>
          </p:cNvCxnSpPr>
          <p:nvPr/>
        </p:nvCxnSpPr>
        <p:spPr>
          <a:xfrm flipV="1">
            <a:off x="5796528" y="3023991"/>
            <a:ext cx="908987" cy="225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214" name="Elbow Connector 8213"/>
          <p:cNvCxnSpPr/>
          <p:nvPr/>
        </p:nvCxnSpPr>
        <p:spPr>
          <a:xfrm flipV="1">
            <a:off x="3296410" y="4251744"/>
            <a:ext cx="1807134" cy="166372"/>
          </a:xfrm>
          <a:prstGeom prst="bentConnector3">
            <a:avLst>
              <a:gd name="adj1" fmla="val 10001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711154" y="4246484"/>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LOG DATA</a:t>
            </a:r>
            <a:endParaRPr lang="sv-SE" sz="800" dirty="0">
              <a:solidFill>
                <a:schemeClr val="tx1">
                  <a:lumMod val="50000"/>
                  <a:lumOff val="50000"/>
                </a:schemeClr>
              </a:solidFill>
              <a:latin typeface="Segoe UI Light" panose="020B0502040204020203" pitchFamily="34" charset="0"/>
            </a:endParaRPr>
          </a:p>
        </p:txBody>
      </p:sp>
      <p:cxnSp>
        <p:nvCxnSpPr>
          <p:cNvPr id="8217" name="Elbow Connector 8216"/>
          <p:cNvCxnSpPr>
            <a:stCxn id="56" idx="0"/>
          </p:cNvCxnSpPr>
          <p:nvPr/>
        </p:nvCxnSpPr>
        <p:spPr>
          <a:xfrm rot="5400000" flipH="1" flipV="1">
            <a:off x="4870901" y="-500265"/>
            <a:ext cx="107722" cy="3561505"/>
          </a:xfrm>
          <a:prstGeom prst="bentConnector2">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rot="16200000" flipV="1">
            <a:off x="1578720" y="1780138"/>
            <a:ext cx="1603336" cy="873394"/>
          </a:xfrm>
          <a:prstGeom prst="bentConnector3">
            <a:avLst>
              <a:gd name="adj1" fmla="val 264"/>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rot="16200000">
            <a:off x="1304875" y="2138438"/>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STATISTICS, HISTORY</a:t>
            </a:r>
            <a:endParaRPr lang="sv-SE" sz="800" dirty="0">
              <a:solidFill>
                <a:schemeClr val="tx1">
                  <a:lumMod val="50000"/>
                  <a:lumOff val="50000"/>
                </a:schemeClr>
              </a:solidFill>
              <a:latin typeface="Segoe UI Light" panose="020B0502040204020203" pitchFamily="34" charset="0"/>
            </a:endParaRPr>
          </a:p>
        </p:txBody>
      </p:sp>
      <p:sp>
        <p:nvSpPr>
          <p:cNvPr id="176" name="TextBox 175"/>
          <p:cNvSpPr txBox="1"/>
          <p:nvPr/>
        </p:nvSpPr>
        <p:spPr>
          <a:xfrm>
            <a:off x="6644337" y="944291"/>
            <a:ext cx="680770" cy="215444"/>
          </a:xfrm>
          <a:prstGeom prst="rect">
            <a:avLst/>
          </a:prstGeom>
          <a:noFill/>
        </p:spPr>
        <p:txBody>
          <a:bodyPr wrap="square" rtlCol="0">
            <a:spAutoFit/>
          </a:bodyPr>
          <a:lstStyle/>
          <a:p>
            <a:pPr algn="ctr"/>
            <a:r>
              <a:rPr lang="sv-SE" sz="800" dirty="0" smtClean="0">
                <a:latin typeface="Segoe UI Light" panose="020B0502040204020203" pitchFamily="34" charset="0"/>
              </a:rPr>
              <a:t>PROTUS</a:t>
            </a:r>
            <a:endParaRPr lang="sv-SE" sz="800" dirty="0">
              <a:latin typeface="Segoe UI Light" panose="020B0502040204020203" pitchFamily="34" charset="0"/>
            </a:endParaRPr>
          </a:p>
        </p:txBody>
      </p:sp>
      <p:sp>
        <p:nvSpPr>
          <p:cNvPr id="64" name="TextBox 63"/>
          <p:cNvSpPr txBox="1"/>
          <p:nvPr/>
        </p:nvSpPr>
        <p:spPr>
          <a:xfrm>
            <a:off x="3711154" y="1422437"/>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VIEW, SORT, USE</a:t>
            </a:r>
            <a:endParaRPr lang="sv-SE" sz="800" dirty="0">
              <a:solidFill>
                <a:schemeClr val="tx1">
                  <a:lumMod val="50000"/>
                  <a:lumOff val="50000"/>
                </a:schemeClr>
              </a:solidFill>
              <a:latin typeface="Segoe UI Light" panose="020B0502040204020203" pitchFamily="34" charset="0"/>
            </a:endParaRPr>
          </a:p>
        </p:txBody>
      </p:sp>
      <p:sp>
        <p:nvSpPr>
          <p:cNvPr id="65" name="TextBox 64"/>
          <p:cNvSpPr txBox="1"/>
          <p:nvPr/>
        </p:nvSpPr>
        <p:spPr>
          <a:xfrm rot="5400000">
            <a:off x="4735508" y="2079670"/>
            <a:ext cx="843090"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LOG DATA</a:t>
            </a:r>
            <a:endParaRPr lang="sv-SE" sz="800" dirty="0">
              <a:solidFill>
                <a:schemeClr val="tx1">
                  <a:lumMod val="50000"/>
                  <a:lumOff val="50000"/>
                </a:schemeClr>
              </a:solidFill>
              <a:latin typeface="Segoe UI Light" panose="020B0502040204020203" pitchFamily="34" charset="0"/>
            </a:endParaRPr>
          </a:p>
        </p:txBody>
      </p:sp>
      <p:pic>
        <p:nvPicPr>
          <p:cNvPr id="9220" name="Picture 4" descr="\\Vcn.ds.volvo.net\cli-hm\hm0114\A022595\My Documents\Icons\PNG\64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362" y="2858511"/>
            <a:ext cx="306000" cy="306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Vcn.ds.volvo.net\cli-hm\hm0114\A022595\My Documents\Icons\PNG\64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544" y="3846488"/>
            <a:ext cx="306000" cy="3060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64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941" y="2876705"/>
            <a:ext cx="306000" cy="3060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Vcn.ds.volvo.net\cli-hm\hm0114\A022595\My Documents\Icons\PNG\64px\114-u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1460" y="4547930"/>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5" descr="\\Vcn.ds.volvo.net\cli-hm\hm0114\A022595\My Documents\Icons\PNG\64px\114-u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709" y="4543816"/>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Vcn.ds.volvo.net\cli-hm\hm0114\A022595\My Documents\Icons\PNG\64px\177-tru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105" y="4354206"/>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Vcn.ds.volvo.net\cli-hm\hm0114\A022595\My Documents\Icons\PNG\64px\119-user-t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5648" y="987209"/>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 descr="\\Vcn.ds.volvo.net\cli-hm\hm0114\A022595\My Documents\Icons\PNG\64px\119-user-t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4293" y="1544854"/>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Vcn.ds.volvo.net\cli-hm\hm0114\A022595\My Documents\Icons\PNG\64px\035-file-tex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0762" y="1170361"/>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Vcn.ds.volvo.net\cli-hm\hm0114\A022595\My Documents\Icons\PNG\64px\087-displ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3272" y="2954105"/>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9" descr="\\Vcn.ds.volvo.net\cli-hm\hm0114\A022595\My Documents\Icons\PNG\64px\087-displ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6168" y="2117484"/>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Vcn.ds.volvo.net\cli-hm\hm0114\A022595\My Documents\Icons\PNG\64px\090-mobile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1616" y="3695288"/>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descr="\\Vcn.ds.volvo.net\cli-hm\hm0114\A022595\My Documents\Icons\PNG\64px\204-lin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069" y="1926452"/>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Vcn.ds.volvo.net\cli-hm\hm0114\A022595\My Documents\Icons\PNG\64px\157-stats-bar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70780" y="1155035"/>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descr="\\Vcn.ds.volvo.net\cli-hm\hm0114\A022595\My Documents\Icons\PNG\64px\207-ey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74324" y="1169710"/>
            <a:ext cx="151200" cy="15120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Vcn.ds.volvo.net\cli-hm\hm0114\A022595\My Documents\Icons\PNG\64px\078-histor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46159" y="1169710"/>
            <a:ext cx="160650" cy="1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85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390128"/>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sp>
        <p:nvSpPr>
          <p:cNvPr id="20" name="TextBox 19"/>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1" y="422565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1" y="390128"/>
            <a:ext cx="8136905" cy="282741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Unhandled events</a:t>
            </a:r>
            <a:endParaRPr lang="sv-SE" sz="1400" dirty="0">
              <a:solidFill>
                <a:schemeClr val="tx1"/>
              </a:solidFill>
              <a:latin typeface="Segoe UI Light" panose="020B0502040204020203" pitchFamily="34" charset="0"/>
            </a:endParaRPr>
          </a:p>
        </p:txBody>
      </p:sp>
      <p:sp>
        <p:nvSpPr>
          <p:cNvPr id="27" name="Rounded Rectangle 26"/>
          <p:cNvSpPr/>
          <p:nvPr/>
        </p:nvSpPr>
        <p:spPr>
          <a:xfrm>
            <a:off x="2718842" y="443136"/>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dirty="0" smtClean="0">
                <a:solidFill>
                  <a:schemeClr val="tx1">
                    <a:lumMod val="95000"/>
                    <a:lumOff val="5000"/>
                  </a:schemeClr>
                </a:solidFill>
                <a:latin typeface="Segoe UI Light" panose="020B0502040204020203" pitchFamily="34" charset="0"/>
              </a:rPr>
              <a:t>FH-1407</a:t>
            </a:r>
            <a:endParaRPr lang="sv-SE" sz="1000" dirty="0">
              <a:solidFill>
                <a:schemeClr val="tx1">
                  <a:lumMod val="95000"/>
                  <a:lumOff val="5000"/>
                </a:schemeClr>
              </a:solidFill>
              <a:latin typeface="Segoe UI Light" panose="020B0502040204020203" pitchFamily="34" charset="0"/>
            </a:endParaRPr>
          </a:p>
        </p:txBody>
      </p:sp>
      <p:sp>
        <p:nvSpPr>
          <p:cNvPr id="28" name="Rounded Rectangle 27"/>
          <p:cNvSpPr/>
          <p:nvPr/>
        </p:nvSpPr>
        <p:spPr>
          <a:xfrm>
            <a:off x="3598199" y="443136"/>
            <a:ext cx="847145" cy="216024"/>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dirty="0" smtClean="0">
                <a:solidFill>
                  <a:schemeClr val="tx1">
                    <a:lumMod val="95000"/>
                    <a:lumOff val="5000"/>
                  </a:schemeClr>
                </a:solidFill>
                <a:latin typeface="Segoe UI Light" panose="020B0502040204020203" pitchFamily="34" charset="0"/>
              </a:rPr>
              <a:t>FH-1381</a:t>
            </a:r>
            <a:endParaRPr lang="sv-SE" sz="1000" dirty="0">
              <a:solidFill>
                <a:schemeClr val="tx1">
                  <a:lumMod val="95000"/>
                  <a:lumOff val="5000"/>
                </a:schemeClr>
              </a:solidFill>
              <a:latin typeface="Segoe UI Light" panose="020B0502040204020203" pitchFamily="34" charset="0"/>
            </a:endParaRPr>
          </a:p>
        </p:txBody>
      </p:sp>
      <p:sp>
        <p:nvSpPr>
          <p:cNvPr id="29" name="Rounded Rectangle 28"/>
          <p:cNvSpPr/>
          <p:nvPr/>
        </p:nvSpPr>
        <p:spPr>
          <a:xfrm>
            <a:off x="4490907" y="443136"/>
            <a:ext cx="532191" cy="216024"/>
          </a:xfrm>
          <a:prstGeom prst="roundRect">
            <a:avLst/>
          </a:prstGeom>
          <a:solidFill>
            <a:schemeClr val="bg1">
              <a:lumMod val="65000"/>
            </a:schemeClr>
          </a:solidFill>
          <a:ln w="12700">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dirty="0" smtClean="0">
                <a:solidFill>
                  <a:schemeClr val="tx1">
                    <a:lumMod val="95000"/>
                    <a:lumOff val="5000"/>
                  </a:schemeClr>
                </a:solidFill>
                <a:latin typeface="Segoe UI Light" panose="020B0502040204020203" pitchFamily="34" charset="0"/>
              </a:rPr>
              <a:t>ADD</a:t>
            </a:r>
            <a:endParaRPr lang="sv-SE" sz="1000" dirty="0">
              <a:solidFill>
                <a:schemeClr val="tx1">
                  <a:lumMod val="95000"/>
                  <a:lumOff val="5000"/>
                </a:schemeClr>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47494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1" y="794286"/>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FH-1407</a:t>
            </a:r>
            <a:endParaRPr lang="sv-SE" sz="1200" dirty="0">
              <a:solidFill>
                <a:schemeClr val="tx1"/>
              </a:solidFill>
              <a:latin typeface="Segoe UI Light" panose="020B0502040204020203" pitchFamily="34" charset="0"/>
            </a:endParaRPr>
          </a:p>
        </p:txBody>
      </p:sp>
      <p:sp>
        <p:nvSpPr>
          <p:cNvPr id="31" name="Rectangle 30"/>
          <p:cNvSpPr/>
          <p:nvPr/>
        </p:nvSpPr>
        <p:spPr>
          <a:xfrm>
            <a:off x="899591" y="1777380"/>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FH-1381</a:t>
            </a:r>
            <a:endParaRPr lang="sv-SE" sz="1200" dirty="0">
              <a:solidFill>
                <a:schemeClr val="tx1"/>
              </a:solidFill>
              <a:latin typeface="Segoe UI Light" panose="020B0502040204020203" pitchFamily="34" charset="0"/>
            </a:endParaRPr>
          </a:p>
        </p:txBody>
      </p:sp>
      <p:sp>
        <p:nvSpPr>
          <p:cNvPr id="2" name="TextBox 1"/>
          <p:cNvSpPr txBox="1"/>
          <p:nvPr/>
        </p:nvSpPr>
        <p:spPr>
          <a:xfrm>
            <a:off x="899591" y="105730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TEST: FH-1407 </a:t>
            </a:r>
            <a:r>
              <a:rPr lang="sv-SE" sz="1050" dirty="0">
                <a:latin typeface="Segoe UI Light" panose="020B0502040204020203" pitchFamily="34" charset="0"/>
              </a:rPr>
              <a:t>SEM </a:t>
            </a:r>
            <a:r>
              <a:rPr lang="sv-SE" sz="1050" dirty="0" smtClean="0">
                <a:latin typeface="Segoe UI Light" panose="020B0502040204020203" pitchFamily="34" charset="0"/>
              </a:rPr>
              <a:t>w1607</a:t>
            </a:r>
            <a:endParaRPr lang="sv-SE" sz="1050" dirty="0">
              <a:latin typeface="Segoe UI Light" panose="020B0502040204020203" pitchFamily="34" charset="0"/>
            </a:endParaRPr>
          </a:p>
        </p:txBody>
      </p:sp>
      <p:sp>
        <p:nvSpPr>
          <p:cNvPr id="33" name="TextBox 32"/>
          <p:cNvSpPr txBox="1"/>
          <p:nvPr/>
        </p:nvSpPr>
        <p:spPr>
          <a:xfrm>
            <a:off x="897493" y="1238275"/>
            <a:ext cx="7850971"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               TEST</a:t>
            </a:r>
            <a:r>
              <a:rPr lang="sv-SE" sz="1050" dirty="0">
                <a:latin typeface="Segoe UI Light" panose="020B0502040204020203" pitchFamily="34" charset="0"/>
              </a:rPr>
              <a:t>: FH-1407 SEM w1607</a:t>
            </a:r>
          </a:p>
        </p:txBody>
      </p:sp>
      <p:sp>
        <p:nvSpPr>
          <p:cNvPr id="34" name="TextBox 33"/>
          <p:cNvSpPr txBox="1"/>
          <p:nvPr/>
        </p:nvSpPr>
        <p:spPr>
          <a:xfrm>
            <a:off x="899591" y="1419920"/>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                     TEST</a:t>
            </a:r>
            <a:r>
              <a:rPr lang="sv-SE" sz="1050" dirty="0">
                <a:latin typeface="Segoe UI Light" panose="020B0502040204020203" pitchFamily="34" charset="0"/>
              </a:rPr>
              <a:t>: FH-1407 SEM w1607</a:t>
            </a:r>
          </a:p>
        </p:txBody>
      </p:sp>
      <p:sp>
        <p:nvSpPr>
          <p:cNvPr id="35" name="TextBox 34"/>
          <p:cNvSpPr txBox="1"/>
          <p:nvPr/>
        </p:nvSpPr>
        <p:spPr>
          <a:xfrm>
            <a:off x="899591" y="1984816"/>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a:t>
            </a:r>
            <a:endParaRPr lang="sv-SE" sz="1050" dirty="0">
              <a:latin typeface="Segoe UI Light" panose="020B0502040204020203" pitchFamily="34" charset="0"/>
            </a:endParaRPr>
          </a:p>
        </p:txBody>
      </p:sp>
      <p:sp>
        <p:nvSpPr>
          <p:cNvPr id="36" name="TextBox 35"/>
          <p:cNvSpPr txBox="1"/>
          <p:nvPr/>
        </p:nvSpPr>
        <p:spPr>
          <a:xfrm>
            <a:off x="897493" y="2165791"/>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a:t>
            </a:r>
            <a:endParaRPr lang="sv-SE" sz="1050" dirty="0">
              <a:latin typeface="Segoe UI Light" panose="020B0502040204020203" pitchFamily="34" charset="0"/>
            </a:endParaRPr>
          </a:p>
        </p:txBody>
      </p:sp>
      <p:sp>
        <p:nvSpPr>
          <p:cNvPr id="37" name="TextBox 36"/>
          <p:cNvSpPr txBox="1"/>
          <p:nvPr/>
        </p:nvSpPr>
        <p:spPr>
          <a:xfrm>
            <a:off x="899591" y="234743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899591" y="2516510"/>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897493" y="2697485"/>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899591" y="2879130"/>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6646"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1648"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639"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7641"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639" y="14808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14808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6646" y="20332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1648" y="20332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639" y="221425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7641" y="221425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639" y="24022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24022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6646" y="257111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1648" y="257111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639" y="27520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27520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639" y="294004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294004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1404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44528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5122" name="Picture 2" descr="\\Vcn.ds.volvo.net\cli-hm\hm0114\A022595\My Documents\Icons\PNG\16px\333-sort-amount-asc.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9712"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cn.ds.volvo.net\cli-hm\hm0114\A022595\My Documents\Icons\PNG\16px\334-sort-amount-desc.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7744"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 descr="\\Vcn.ds.volvo.net\cli-hm\hm0114\A022595\My Documents\Icons\PNG\32px\101-database.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86099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0" y="2165791"/>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LOGS</a:t>
            </a:r>
            <a:endParaRPr lang="sv-SE" sz="900" dirty="0">
              <a:solidFill>
                <a:schemeClr val="accent5"/>
              </a:solidFill>
              <a:latin typeface="Segoe UI Light" panose="020B0502040204020203" pitchFamily="34" charset="0"/>
            </a:endParaRPr>
          </a:p>
        </p:txBody>
      </p:sp>
      <p:sp>
        <p:nvSpPr>
          <p:cNvPr id="62" name="Rectangle 61"/>
          <p:cNvSpPr/>
          <p:nvPr/>
        </p:nvSpPr>
        <p:spPr>
          <a:xfrm>
            <a:off x="897493" y="3316180"/>
            <a:ext cx="8136905" cy="219347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LOCAL SERVER CHANGES (</a:t>
            </a:r>
            <a:r>
              <a:rPr lang="sv-SE" sz="1200" dirty="0" smtClean="0">
                <a:solidFill>
                  <a:schemeClr val="tx1"/>
                </a:solidFill>
                <a:latin typeface="Segoe UI Light" panose="020B0502040204020203" pitchFamily="34" charset="0"/>
              </a:rPr>
              <a:t>Site GOT)</a:t>
            </a:r>
          </a:p>
          <a:p>
            <a:endParaRPr lang="sv-SE" sz="1200" dirty="0">
              <a:solidFill>
                <a:schemeClr val="tx1"/>
              </a:solidFill>
              <a:latin typeface="Segoe UI Light" panose="020B0502040204020203" pitchFamily="34" charset="0"/>
            </a:endParaRPr>
          </a:p>
          <a:p>
            <a:pPr marL="171450" indent="-171450">
              <a:buFont typeface="Arial" charset="0"/>
              <a:buChar char="•"/>
            </a:pPr>
            <a:r>
              <a:rPr lang="sv-SE" sz="1000" dirty="0" smtClean="0">
                <a:solidFill>
                  <a:schemeClr val="tx1"/>
                </a:solidFill>
                <a:latin typeface="Segoe UI Light" panose="020B0502040204020203" pitchFamily="34" charset="0"/>
              </a:rPr>
              <a:t>New logger data detected from vehicle FM-739 </a:t>
            </a:r>
            <a:r>
              <a:rPr lang="sv-SE" sz="1000" dirty="0" smtClean="0">
                <a:solidFill>
                  <a:schemeClr val="accent1">
                    <a:lumMod val="75000"/>
                  </a:schemeClr>
                </a:solidFill>
                <a:latin typeface="Segoe UI Light" panose="020B0502040204020203" pitchFamily="34" charset="0"/>
              </a:rPr>
              <a:t>(Not connected to test)</a:t>
            </a:r>
          </a:p>
          <a:p>
            <a:pPr marL="171450" indent="-171450">
              <a:buFont typeface="Arial" charset="0"/>
              <a:buChar char="•"/>
            </a:pPr>
            <a:r>
              <a:rPr lang="sv-SE" sz="1000" dirty="0" smtClean="0">
                <a:solidFill>
                  <a:schemeClr val="tx1"/>
                </a:solidFill>
                <a:latin typeface="Segoe UI Light" panose="020B0502040204020203" pitchFamily="34" charset="0"/>
              </a:rPr>
              <a:t>New logger data detected from vehicle FH-1900 </a:t>
            </a:r>
            <a:r>
              <a:rPr lang="sv-SE" sz="1000" dirty="0" smtClean="0">
                <a:solidFill>
                  <a:schemeClr val="accent1">
                    <a:lumMod val="75000"/>
                  </a:schemeClr>
                </a:solidFill>
                <a:latin typeface="Segoe UI Light" panose="020B0502040204020203" pitchFamily="34" charset="0"/>
              </a:rPr>
              <a:t>(Connected to: </a:t>
            </a:r>
            <a:r>
              <a:rPr lang="sv-SE" sz="1000" u="sng" dirty="0" smtClean="0">
                <a:solidFill>
                  <a:schemeClr val="accent1">
                    <a:lumMod val="75000"/>
                  </a:schemeClr>
                </a:solidFill>
                <a:latin typeface="Segoe UI Light" panose="020B0502040204020203" pitchFamily="34" charset="0"/>
              </a:rPr>
              <a:t>PVT Dev Cluster P1234</a:t>
            </a:r>
            <a:r>
              <a:rPr lang="sv-SE" sz="1000" dirty="0" smtClean="0">
                <a:solidFill>
                  <a:schemeClr val="accent1">
                    <a:lumMod val="75000"/>
                  </a:schemeClr>
                </a:solidFill>
                <a:latin typeface="Segoe UI Light" panose="020B0502040204020203" pitchFamily="34" charset="0"/>
              </a:rPr>
              <a:t>, TL: Therese)</a:t>
            </a:r>
            <a:endParaRPr lang="sv-SE" sz="1050" dirty="0">
              <a:solidFill>
                <a:schemeClr val="accent1">
                  <a:lumMod val="75000"/>
                </a:schemeClr>
              </a:solidFill>
              <a:latin typeface="Segoe UI Light" panose="020B0502040204020203" pitchFamily="34" charset="0"/>
            </a:endParaRPr>
          </a:p>
        </p:txBody>
      </p:sp>
      <p:pic>
        <p:nvPicPr>
          <p:cNvPr id="4" name="Picture 2" descr="\\Vcn.ds.volvo.net\cli-hm\hm0114\A022595\My Documents\Icons\PNG\16px\204-link.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5224" y="339013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Vcn.ds.volvo.net\cli-hm\hm0114\A022595\My Documents\Icons\PNG\16px\173-bin.png"/>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72473"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Vcn.ds.volvo.net\cli-hm\hm0114\A022595\My Documents\Icons\PNG\16px\173-bin.png"/>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72473" y="1803834"/>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6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5936" y="1832686"/>
            <a:ext cx="2160240" cy="57606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bg1">
                    <a:lumMod val="75000"/>
                  </a:schemeClr>
                </a:solidFill>
                <a:latin typeface="Rockwell" panose="02060603020205020403" pitchFamily="18" charset="0"/>
              </a:rPr>
              <a:t>GENERIC CONTAINER ID#023</a:t>
            </a:r>
          </a:p>
          <a:p>
            <a:pPr algn="ctr"/>
            <a:r>
              <a:rPr lang="sv-SE" sz="1400" dirty="0" smtClean="0">
                <a:latin typeface="Rockwell" panose="02060603020205020403" pitchFamily="18" charset="0"/>
              </a:rPr>
              <a:t>Adjust idle speed</a:t>
            </a:r>
            <a:endParaRPr lang="sv-SE" sz="1400" dirty="0">
              <a:latin typeface="Rockwell" panose="02060603020205020403" pitchFamily="18" charset="0"/>
            </a:endParaRPr>
          </a:p>
        </p:txBody>
      </p:sp>
      <p:sp>
        <p:nvSpPr>
          <p:cNvPr id="22" name="Rectangle 21"/>
          <p:cNvSpPr/>
          <p:nvPr/>
        </p:nvSpPr>
        <p:spPr>
          <a:xfrm>
            <a:off x="1194429" y="492607"/>
            <a:ext cx="1729102" cy="463869"/>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lumMod val="50000"/>
                  </a:schemeClr>
                </a:solidFill>
                <a:latin typeface="Rockwell" panose="02060603020205020403" pitchFamily="18" charset="0"/>
              </a:rPr>
              <a:t>TRUCK FUNCTION AREA</a:t>
            </a:r>
          </a:p>
          <a:p>
            <a:pPr algn="ctr"/>
            <a:r>
              <a:rPr lang="sv-SE" sz="1200" dirty="0" smtClean="0">
                <a:latin typeface="Rockwell" panose="02060603020205020403" pitchFamily="18" charset="0"/>
              </a:rPr>
              <a:t>POWERTRAIN</a:t>
            </a:r>
            <a:endParaRPr lang="sv-SE" sz="1200" dirty="0">
              <a:latin typeface="Rockwell" panose="02060603020205020403" pitchFamily="18" charset="0"/>
            </a:endParaRPr>
          </a:p>
        </p:txBody>
      </p:sp>
      <p:cxnSp>
        <p:nvCxnSpPr>
          <p:cNvPr id="25" name="Elbow Connector 24"/>
          <p:cNvCxnSpPr>
            <a:stCxn id="22" idx="2"/>
            <a:endCxn id="51" idx="1"/>
          </p:cNvCxnSpPr>
          <p:nvPr/>
        </p:nvCxnSpPr>
        <p:spPr>
          <a:xfrm rot="16200000" flipH="1">
            <a:off x="1949265" y="1066190"/>
            <a:ext cx="425780" cy="206351"/>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1" idx="2"/>
            <a:endCxn id="3" idx="1"/>
          </p:cNvCxnSpPr>
          <p:nvPr/>
        </p:nvCxnSpPr>
        <p:spPr>
          <a:xfrm rot="16200000" flipH="1">
            <a:off x="3309645" y="1434427"/>
            <a:ext cx="506528" cy="86605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36096" y="2660778"/>
            <a:ext cx="2808312" cy="90010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100" dirty="0" smtClean="0">
                <a:solidFill>
                  <a:schemeClr val="tx2">
                    <a:lumMod val="75000"/>
                  </a:schemeClr>
                </a:solidFill>
                <a:latin typeface="Rockwell" panose="02060603020205020403" pitchFamily="18" charset="0"/>
              </a:rPr>
              <a:t>TEST CASE v1.0</a:t>
            </a:r>
          </a:p>
          <a:p>
            <a:pPr algn="ctr"/>
            <a:r>
              <a:rPr lang="sv-SE" sz="1100" dirty="0" smtClean="0">
                <a:solidFill>
                  <a:schemeClr val="tx2">
                    <a:lumMod val="75000"/>
                  </a:schemeClr>
                </a:solidFill>
                <a:latin typeface="Rockwell" panose="02060603020205020403" pitchFamily="18" charset="0"/>
              </a:rPr>
              <a:t>PC 24-HDV</a:t>
            </a:r>
          </a:p>
          <a:p>
            <a:pPr algn="ctr"/>
            <a:r>
              <a:rPr lang="sv-SE" sz="1100" dirty="0" smtClean="0">
                <a:solidFill>
                  <a:schemeClr val="bg1"/>
                </a:solidFill>
                <a:latin typeface="Rockwell" panose="02060603020205020403" pitchFamily="18" charset="0"/>
              </a:rPr>
              <a:t>Depress brake pedal, and keep brake pedal depressed. Hold resume button for two seconds.</a:t>
            </a:r>
            <a:endParaRPr lang="sv-SE" sz="1100" dirty="0">
              <a:solidFill>
                <a:schemeClr val="bg1"/>
              </a:solidFill>
              <a:latin typeface="Rockwell" panose="02060603020205020403" pitchFamily="18" charset="0"/>
            </a:endParaRPr>
          </a:p>
        </p:txBody>
      </p:sp>
      <p:sp>
        <p:nvSpPr>
          <p:cNvPr id="33" name="Rectangle 32"/>
          <p:cNvSpPr/>
          <p:nvPr/>
        </p:nvSpPr>
        <p:spPr>
          <a:xfrm>
            <a:off x="5436096" y="3632886"/>
            <a:ext cx="2808312" cy="963724"/>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100" dirty="0" smtClean="0">
                <a:solidFill>
                  <a:schemeClr val="tx2">
                    <a:lumMod val="75000"/>
                  </a:schemeClr>
                </a:solidFill>
                <a:latin typeface="Rockwell" panose="02060603020205020403" pitchFamily="18" charset="0"/>
              </a:rPr>
              <a:t>TEST CASE v1.1</a:t>
            </a:r>
          </a:p>
          <a:p>
            <a:pPr algn="ctr"/>
            <a:r>
              <a:rPr lang="sv-SE" sz="1100" dirty="0" smtClean="0">
                <a:solidFill>
                  <a:schemeClr val="tx2">
                    <a:lumMod val="75000"/>
                  </a:schemeClr>
                </a:solidFill>
                <a:latin typeface="Rockwell" panose="02060603020205020403" pitchFamily="18" charset="0"/>
              </a:rPr>
              <a:t>PC 23-HDV, D3-HDV</a:t>
            </a:r>
          </a:p>
          <a:p>
            <a:pPr algn="ctr"/>
            <a:r>
              <a:rPr lang="sv-SE" sz="1100" dirty="0" smtClean="0">
                <a:latin typeface="Rockwell" panose="02060603020205020403" pitchFamily="18" charset="0"/>
              </a:rPr>
              <a:t>Go into menu in DID and select adjust idle speed.  Idle speed is expected to drop down to lowest possible setting.</a:t>
            </a:r>
            <a:endParaRPr lang="sv-SE" sz="1100" dirty="0">
              <a:latin typeface="Rockwell" panose="02060603020205020403" pitchFamily="18" charset="0"/>
            </a:endParaRPr>
          </a:p>
        </p:txBody>
      </p:sp>
      <p:sp>
        <p:nvSpPr>
          <p:cNvPr id="35" name="Rectangle 34"/>
          <p:cNvSpPr/>
          <p:nvPr/>
        </p:nvSpPr>
        <p:spPr>
          <a:xfrm>
            <a:off x="5448193" y="4664748"/>
            <a:ext cx="2808312" cy="768338"/>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100" dirty="0" smtClean="0">
                <a:solidFill>
                  <a:schemeClr val="tx2">
                    <a:lumMod val="75000"/>
                  </a:schemeClr>
                </a:solidFill>
                <a:latin typeface="Rockwell" panose="02060603020205020403" pitchFamily="18" charset="0"/>
              </a:rPr>
              <a:t>TEST CASE v1.2</a:t>
            </a:r>
          </a:p>
          <a:p>
            <a:pPr algn="ctr"/>
            <a:r>
              <a:rPr lang="sv-SE" sz="1100" dirty="0" smtClean="0">
                <a:solidFill>
                  <a:schemeClr val="tx2">
                    <a:lumMod val="75000"/>
                  </a:schemeClr>
                </a:solidFill>
                <a:latin typeface="Rockwell" panose="02060603020205020403" pitchFamily="18" charset="0"/>
              </a:rPr>
              <a:t>PC XX-MDV</a:t>
            </a:r>
          </a:p>
          <a:p>
            <a:pPr algn="ctr"/>
            <a:r>
              <a:rPr lang="sv-SE" sz="1100" dirty="0" smtClean="0">
                <a:latin typeface="Rockwell" panose="02060603020205020403" pitchFamily="18" charset="0"/>
              </a:rPr>
              <a:t>Engage and disengage the cruise control three times within two seconds. </a:t>
            </a:r>
            <a:endParaRPr lang="sv-SE" sz="1100" dirty="0">
              <a:latin typeface="Rockwell" panose="02060603020205020403" pitchFamily="18" charset="0"/>
            </a:endParaRPr>
          </a:p>
        </p:txBody>
      </p:sp>
      <p:cxnSp>
        <p:nvCxnSpPr>
          <p:cNvPr id="36" name="Elbow Connector 35"/>
          <p:cNvCxnSpPr>
            <a:stCxn id="3" idx="2"/>
            <a:endCxn id="32" idx="1"/>
          </p:cNvCxnSpPr>
          <p:nvPr/>
        </p:nvCxnSpPr>
        <p:spPr>
          <a:xfrm rot="16200000" flipH="1">
            <a:off x="4905037" y="2579769"/>
            <a:ext cx="702078" cy="36004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 idx="2"/>
            <a:endCxn id="33" idx="1"/>
          </p:cNvCxnSpPr>
          <p:nvPr/>
        </p:nvCxnSpPr>
        <p:spPr>
          <a:xfrm rot="16200000" flipH="1">
            <a:off x="4403077" y="3081729"/>
            <a:ext cx="1705998" cy="36004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 idx="2"/>
            <a:endCxn id="35" idx="1"/>
          </p:cNvCxnSpPr>
          <p:nvPr/>
        </p:nvCxnSpPr>
        <p:spPr>
          <a:xfrm rot="16200000" flipH="1">
            <a:off x="3942041" y="3542764"/>
            <a:ext cx="2640167" cy="37213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65331" y="1150321"/>
            <a:ext cx="1729102" cy="463869"/>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lumMod val="50000"/>
                  </a:schemeClr>
                </a:solidFill>
                <a:latin typeface="Rockwell" panose="02060603020205020403" pitchFamily="18" charset="0"/>
              </a:rPr>
              <a:t>TRUCK FUNCTION</a:t>
            </a:r>
          </a:p>
          <a:p>
            <a:pPr algn="ctr"/>
            <a:r>
              <a:rPr lang="sv-SE" sz="1200" dirty="0" smtClean="0">
                <a:latin typeface="Rockwell" panose="02060603020205020403" pitchFamily="18" charset="0"/>
              </a:rPr>
              <a:t>IDLE ADJUST</a:t>
            </a:r>
            <a:endParaRPr lang="sv-SE" sz="1200" dirty="0">
              <a:latin typeface="Rockwell" panose="02060603020205020403" pitchFamily="18" charset="0"/>
            </a:endParaRPr>
          </a:p>
        </p:txBody>
      </p:sp>
      <p:sp>
        <p:nvSpPr>
          <p:cNvPr id="59" name="Oval 58"/>
          <p:cNvSpPr/>
          <p:nvPr/>
        </p:nvSpPr>
        <p:spPr>
          <a:xfrm>
            <a:off x="3062731" y="2053567"/>
            <a:ext cx="134302" cy="13430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Oval 59"/>
          <p:cNvSpPr/>
          <p:nvPr/>
        </p:nvSpPr>
        <p:spPr>
          <a:xfrm>
            <a:off x="479641" y="204574"/>
            <a:ext cx="3888432" cy="1848993"/>
          </a:xfrm>
          <a:prstGeom prst="ellipse">
            <a:avLst/>
          </a:prstGeom>
          <a:solidFill>
            <a:schemeClr val="accent3">
              <a:lumMod val="75000"/>
              <a:alpha val="11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TextBox 60"/>
          <p:cNvSpPr txBox="1"/>
          <p:nvPr/>
        </p:nvSpPr>
        <p:spPr>
          <a:xfrm>
            <a:off x="330565" y="2816165"/>
            <a:ext cx="4037508" cy="738664"/>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Container should be connected to a child in the </a:t>
            </a:r>
            <a:r>
              <a:rPr lang="sv-SE" sz="1400" dirty="0">
                <a:latin typeface="Arial" panose="020B0604020202020204" pitchFamily="34" charset="0"/>
                <a:cs typeface="Arial" panose="020B0604020202020204" pitchFamily="34" charset="0"/>
              </a:rPr>
              <a:t>hierarchy / structure</a:t>
            </a:r>
            <a:r>
              <a:rPr lang="sv-SE" sz="1400" dirty="0" smtClean="0">
                <a:latin typeface="Arial" panose="020B0604020202020204" pitchFamily="34" charset="0"/>
                <a:cs typeface="Arial" panose="020B0604020202020204" pitchFamily="34" charset="0"/>
              </a:rPr>
              <a:t> . And hierarchy should be possible to change. Unlimited depth.</a:t>
            </a:r>
            <a:endParaRPr lang="sv-SE" sz="1400" dirty="0">
              <a:latin typeface="Arial" panose="020B0604020202020204" pitchFamily="34" charset="0"/>
              <a:cs typeface="Arial" panose="020B0604020202020204" pitchFamily="34" charset="0"/>
            </a:endParaRPr>
          </a:p>
        </p:txBody>
      </p:sp>
      <p:cxnSp>
        <p:nvCxnSpPr>
          <p:cNvPr id="63" name="Straight Arrow Connector 62"/>
          <p:cNvCxnSpPr>
            <a:stCxn id="61" idx="0"/>
            <a:endCxn id="59" idx="3"/>
          </p:cNvCxnSpPr>
          <p:nvPr/>
        </p:nvCxnSpPr>
        <p:spPr>
          <a:xfrm flipV="1">
            <a:off x="2349319" y="2168201"/>
            <a:ext cx="733080" cy="6479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5796136" y="291535"/>
            <a:ext cx="3051631" cy="400110"/>
          </a:xfrm>
          <a:prstGeom prst="rect">
            <a:avLst/>
          </a:prstGeom>
          <a:noFill/>
        </p:spPr>
        <p:txBody>
          <a:bodyPr wrap="square" rtlCol="0">
            <a:spAutoFit/>
          </a:bodyPr>
          <a:lstStyle/>
          <a:p>
            <a:pPr algn="r"/>
            <a:r>
              <a:rPr lang="sv-SE" sz="2000" b="1" u="sng" dirty="0" smtClean="0"/>
              <a:t>GENERIC CONNECTIONS</a:t>
            </a:r>
            <a:endParaRPr lang="sv-SE" sz="2000" b="1" u="sng" dirty="0"/>
          </a:p>
        </p:txBody>
      </p:sp>
    </p:spTree>
    <p:extLst>
      <p:ext uri="{BB962C8B-B14F-4D97-AF65-F5344CB8AC3E}">
        <p14:creationId xmlns:p14="http://schemas.microsoft.com/office/powerpoint/2010/main" val="3191427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99591" y="390128"/>
            <a:ext cx="8136905" cy="520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View</a:t>
            </a:r>
            <a:endParaRPr lang="sv-SE" sz="1400" dirty="0">
              <a:solidFill>
                <a:schemeClr val="tx1"/>
              </a:solidFill>
              <a:latin typeface="Segoe UI Light" panose="020B0502040204020203" pitchFamily="34" charset="0"/>
            </a:endParaRPr>
          </a:p>
        </p:txBody>
      </p:sp>
      <p:sp>
        <p:nvSpPr>
          <p:cNvPr id="8" name="Rectangle 7"/>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1094717"/>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1" y="422565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99591" y="697260"/>
            <a:ext cx="8136905" cy="1978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       FH-1407 / </a:t>
            </a:r>
            <a:r>
              <a:rPr lang="sv-SE" sz="1100" dirty="0">
                <a:solidFill>
                  <a:schemeClr val="accent1">
                    <a:lumMod val="75000"/>
                  </a:schemeClr>
                </a:solidFill>
                <a:latin typeface="Segoe UI Light" panose="020B0502040204020203" pitchFamily="34" charset="0"/>
              </a:rPr>
              <a:t>MEA_0415 / 01    </a:t>
            </a:r>
            <a:r>
              <a:rPr lang="sv-SE" sz="1100" dirty="0">
                <a:solidFill>
                  <a:schemeClr val="tx1">
                    <a:lumMod val="65000"/>
                    <a:lumOff val="35000"/>
                  </a:schemeClr>
                </a:solidFill>
                <a:latin typeface="Segoe UI Light" panose="020B0502040204020203" pitchFamily="34" charset="0"/>
              </a:rPr>
              <a:t>2016-01-14</a:t>
            </a:r>
            <a:r>
              <a:rPr lang="sv-SE" sz="1100" dirty="0">
                <a:latin typeface="Segoe UI Light" panose="020B0502040204020203" pitchFamily="34" charset="0"/>
              </a:rPr>
              <a:t> </a:t>
            </a:r>
            <a:r>
              <a:rPr lang="sv-SE" sz="1100" dirty="0">
                <a:solidFill>
                  <a:schemeClr val="tx1"/>
                </a:solidFill>
                <a:latin typeface="Segoe UI Light" panose="020B0502040204020203" pitchFamily="34" charset="0"/>
              </a:rPr>
              <a:t>23:15:05 – </a:t>
            </a:r>
            <a:r>
              <a:rPr lang="sv-SE" sz="1100" dirty="0">
                <a:solidFill>
                  <a:schemeClr val="tx1">
                    <a:lumMod val="65000"/>
                    <a:lumOff val="35000"/>
                  </a:schemeClr>
                </a:solidFill>
                <a:latin typeface="Segoe UI Light" panose="020B0502040204020203" pitchFamily="34" charset="0"/>
              </a:rPr>
              <a:t>2016-01-14</a:t>
            </a:r>
            <a:r>
              <a:rPr lang="sv-SE" sz="1100" dirty="0">
                <a:latin typeface="Segoe UI Light" panose="020B0502040204020203" pitchFamily="34" charset="0"/>
              </a:rPr>
              <a:t> </a:t>
            </a:r>
            <a:r>
              <a:rPr lang="sv-SE" sz="1100" dirty="0" smtClean="0">
                <a:solidFill>
                  <a:schemeClr val="tx1"/>
                </a:solidFill>
                <a:latin typeface="Segoe UI Light" panose="020B0502040204020203" pitchFamily="34" charset="0"/>
              </a:rPr>
              <a:t>23:15:35</a:t>
            </a:r>
            <a:endParaRPr lang="sv-SE" sz="1100" dirty="0">
              <a:solidFill>
                <a:schemeClr val="tx1"/>
              </a:solidFill>
              <a:latin typeface="Segoe UI Light" panose="020B0502040204020203" pitchFamily="34" charset="0"/>
            </a:endParaRPr>
          </a:p>
        </p:txBody>
      </p:sp>
      <p:pic>
        <p:nvPicPr>
          <p:cNvPr id="4101" name="Picture 5" descr="\\Vcn.ds.volvo.net\cli-hm\hm0114\A022595\My Documents\Icons\PNG\32px\008-quill.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1404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445280"/>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VIEW</a:t>
            </a:r>
            <a:endParaRPr lang="sv-SE" sz="900" dirty="0">
              <a:solidFill>
                <a:schemeClr val="bg1"/>
              </a:solidFill>
              <a:latin typeface="Segoe UI Light" panose="020B0502040204020203" pitchFamily="34" charset="0"/>
            </a:endParaRPr>
          </a:p>
        </p:txBody>
      </p:sp>
      <p:pic>
        <p:nvPicPr>
          <p:cNvPr id="4102" name="Picture 6" descr="\\Vcn.ds.volvo.net\cli-hm\hm0114\A022595\My Documents\Icons\PNG\16px\207-ey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4083" y="474898"/>
            <a:ext cx="152400" cy="1524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p:nvPr/>
        </p:nvGrpSpPr>
        <p:grpSpPr>
          <a:xfrm>
            <a:off x="1186483" y="985292"/>
            <a:ext cx="7561982" cy="2736304"/>
            <a:chOff x="-3566045" y="1140480"/>
            <a:chExt cx="7561982" cy="2736304"/>
          </a:xfrm>
        </p:grpSpPr>
        <p:sp>
          <p:nvSpPr>
            <p:cNvPr id="41" name="Rectangle 40"/>
            <p:cNvSpPr/>
            <p:nvPr/>
          </p:nvSpPr>
          <p:spPr>
            <a:xfrm>
              <a:off x="-3566045" y="1140480"/>
              <a:ext cx="7561982" cy="2736304"/>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103" name="Picture 7" descr="C:\Users\a022595\Desktop\TEST4to1\thum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8084" y="1220509"/>
              <a:ext cx="2845848" cy="227667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4104" name="Picture 8" descr="\\Vcn.ds.volvo.net\cli-hm\hm0114\A022595\My Documents\Icons\PNG\16px\278-play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08" y="361732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Vcn.ds.volvo.net\cli-hm\hm0114\A022595\My Documents\Icons\PNG\16px\296-volume-medium.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2602" y="361732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Vcn.ds.volvo.net\cli-hm\hm0114\A022595\My Documents\Icons\PNG\16px\138-enlarg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2482" y="3588752"/>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1259632" y="3645902"/>
              <a:ext cx="2082899" cy="807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p:cNvSpPr/>
            <p:nvPr/>
          </p:nvSpPr>
          <p:spPr>
            <a:xfrm>
              <a:off x="1259633" y="3645902"/>
              <a:ext cx="936104" cy="80764"/>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59" name="Group 58"/>
          <p:cNvGrpSpPr/>
          <p:nvPr/>
        </p:nvGrpSpPr>
        <p:grpSpPr>
          <a:xfrm>
            <a:off x="1331640" y="1079878"/>
            <a:ext cx="3705226" cy="2506086"/>
            <a:chOff x="4788346" y="1235066"/>
            <a:chExt cx="3705226" cy="2506086"/>
          </a:xfrm>
        </p:grpSpPr>
        <p:pic>
          <p:nvPicPr>
            <p:cNvPr id="4107" name="Picture 11"/>
            <p:cNvPicPr>
              <a:picLocks noChangeAspect="1" noChangeArrowheads="1"/>
            </p:cNvPicPr>
            <p:nvPr/>
          </p:nvPicPr>
          <p:blipFill rotWithShape="1">
            <a:blip r:embed="rId14">
              <a:extLst>
                <a:ext uri="{28A0092B-C50C-407E-A947-70E740481C1C}">
                  <a14:useLocalDpi xmlns:a14="http://schemas.microsoft.com/office/drawing/2010/main" val="0"/>
                </a:ext>
              </a:extLst>
            </a:blip>
            <a:srcRect l="21571" t="25692" r="9765" b="18349"/>
            <a:stretch/>
          </p:blipFill>
          <p:spPr bwMode="auto">
            <a:xfrm>
              <a:off x="4788346" y="1235066"/>
              <a:ext cx="3705226" cy="2262122"/>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9" name="Picture 13" descr="\\Vcn.ds.volvo.net\cli-hm\hm0114\A022595\My Documents\Icons\PNG\16px\267-plu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2964" y="358875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Vcn.ds.volvo.net\cli-hm\hm0114\A022595\My Documents\Icons\PNG\16px\268-minu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72808" y="3588752"/>
              <a:ext cx="152400" cy="152400"/>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Rectangle 73"/>
          <p:cNvSpPr/>
          <p:nvPr/>
        </p:nvSpPr>
        <p:spPr>
          <a:xfrm>
            <a:off x="1186484" y="3851252"/>
            <a:ext cx="7561980" cy="165840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p:cNvSpPr/>
          <p:nvPr/>
        </p:nvSpPr>
        <p:spPr>
          <a:xfrm>
            <a:off x="5176640" y="3949064"/>
            <a:ext cx="3441372" cy="721478"/>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Comment ...</a:t>
            </a:r>
            <a:endParaRPr lang="sv-SE" sz="1200" dirty="0">
              <a:solidFill>
                <a:schemeClr val="tx1">
                  <a:lumMod val="65000"/>
                  <a:lumOff val="35000"/>
                </a:schemeClr>
              </a:solidFill>
              <a:latin typeface="Segoe UI Light" panose="020B0502040204020203" pitchFamily="34" charset="0"/>
            </a:endParaRPr>
          </a:p>
        </p:txBody>
      </p:sp>
      <p:grpSp>
        <p:nvGrpSpPr>
          <p:cNvPr id="61" name="Group 60"/>
          <p:cNvGrpSpPr/>
          <p:nvPr/>
        </p:nvGrpSpPr>
        <p:grpSpPr>
          <a:xfrm>
            <a:off x="6195696" y="5139420"/>
            <a:ext cx="1491478" cy="249337"/>
            <a:chOff x="1768144" y="4777333"/>
            <a:chExt cx="1491478" cy="249337"/>
          </a:xfrm>
        </p:grpSpPr>
        <p:sp>
          <p:nvSpPr>
            <p:cNvPr id="76" name="Rectangle 75"/>
            <p:cNvSpPr/>
            <p:nvPr/>
          </p:nvSpPr>
          <p:spPr>
            <a:xfrm>
              <a:off x="1768144" y="4777333"/>
              <a:ext cx="1483592"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Sorting category...</a:t>
              </a:r>
              <a:endParaRPr lang="sv-SE" sz="1200" dirty="0">
                <a:solidFill>
                  <a:schemeClr val="tx1">
                    <a:lumMod val="65000"/>
                    <a:lumOff val="35000"/>
                  </a:schemeClr>
                </a:solidFill>
                <a:latin typeface="Segoe UI Light" panose="020B0502040204020203" pitchFamily="34" charset="0"/>
              </a:endParaRPr>
            </a:p>
          </p:txBody>
        </p:sp>
        <p:sp>
          <p:nvSpPr>
            <p:cNvPr id="77" name="Rectangle 76"/>
            <p:cNvSpPr/>
            <p:nvPr/>
          </p:nvSpPr>
          <p:spPr>
            <a:xfrm>
              <a:off x="3035016" y="4777333"/>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78" name="Picture 6" descr="\\Vcn.ds.volvo.net\cli-hm\hm0114\A022595\My Documents\Icons\PNG\16px\324-circle-down.png"/>
            <p:cNvPicPr>
              <a:picLocks noChangeAspect="1" noChangeArrowheads="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613" y="4807159"/>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Rounded Rectangle 78"/>
          <p:cNvSpPr/>
          <p:nvPr/>
        </p:nvSpPr>
        <p:spPr>
          <a:xfrm>
            <a:off x="7744544" y="5115842"/>
            <a:ext cx="871916" cy="298575"/>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SAVE</a:t>
            </a:r>
            <a:endParaRPr lang="sv-SE" sz="1400" dirty="0">
              <a:latin typeface="Segoe UI Light" panose="020B0502040204020203" pitchFamily="34" charset="0"/>
            </a:endParaRPr>
          </a:p>
        </p:txBody>
      </p:sp>
      <p:sp>
        <p:nvSpPr>
          <p:cNvPr id="84" name="Rectangle 83"/>
          <p:cNvSpPr/>
          <p:nvPr/>
        </p:nvSpPr>
        <p:spPr>
          <a:xfrm>
            <a:off x="1186485" y="3851252"/>
            <a:ext cx="3850381" cy="165840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400" dirty="0">
              <a:solidFill>
                <a:schemeClr val="tx1"/>
              </a:solidFill>
              <a:latin typeface="Segoe UI Light" panose="020B0502040204020203" pitchFamily="34" charset="0"/>
            </a:endParaRPr>
          </a:p>
        </p:txBody>
      </p:sp>
      <p:sp>
        <p:nvSpPr>
          <p:cNvPr id="85" name="Rectangle 84"/>
          <p:cNvSpPr/>
          <p:nvPr/>
        </p:nvSpPr>
        <p:spPr>
          <a:xfrm>
            <a:off x="1357191" y="3973369"/>
            <a:ext cx="1702642" cy="252283"/>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Protus ID ...</a:t>
            </a:r>
            <a:endParaRPr lang="sv-SE" sz="1200" dirty="0">
              <a:solidFill>
                <a:schemeClr val="tx1">
                  <a:lumMod val="65000"/>
                  <a:lumOff val="35000"/>
                </a:schemeClr>
              </a:solidFill>
              <a:latin typeface="Segoe UI Light" panose="020B0502040204020203" pitchFamily="34" charset="0"/>
            </a:endParaRPr>
          </a:p>
        </p:txBody>
      </p:sp>
      <p:sp>
        <p:nvSpPr>
          <p:cNvPr id="62" name="TextBox 61"/>
          <p:cNvSpPr txBox="1"/>
          <p:nvPr/>
        </p:nvSpPr>
        <p:spPr>
          <a:xfrm>
            <a:off x="3019636" y="4105832"/>
            <a:ext cx="2537234" cy="246221"/>
          </a:xfrm>
          <a:prstGeom prst="rect">
            <a:avLst/>
          </a:prstGeom>
          <a:noFill/>
        </p:spPr>
        <p:txBody>
          <a:bodyPr wrap="square" rtlCol="0">
            <a:spAutoFit/>
          </a:bodyPr>
          <a:lstStyle/>
          <a:p>
            <a:r>
              <a:rPr lang="sv-SE" sz="1000" dirty="0" smtClean="0">
                <a:latin typeface="Segoe UI Light" panose="020B0502040204020203" pitchFamily="34" charset="0"/>
              </a:rPr>
              <a:t>                      AUDIO</a:t>
            </a:r>
            <a:endParaRPr lang="sv-SE" sz="1000" dirty="0">
              <a:latin typeface="Segoe UI Light" panose="020B0502040204020203" pitchFamily="34" charset="0"/>
            </a:endParaRPr>
          </a:p>
        </p:txBody>
      </p:sp>
      <p:sp>
        <p:nvSpPr>
          <p:cNvPr id="96" name="Rounded Rectangle 95"/>
          <p:cNvSpPr/>
          <p:nvPr/>
        </p:nvSpPr>
        <p:spPr>
          <a:xfrm>
            <a:off x="5176639" y="5121006"/>
            <a:ext cx="960037" cy="298575"/>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400" dirty="0" smtClean="0">
                <a:latin typeface="Segoe UI Light" panose="020B0502040204020203" pitchFamily="34" charset="0"/>
              </a:rPr>
              <a:t>DISCARD</a:t>
            </a:r>
            <a:endParaRPr lang="sv-SE" sz="1400" dirty="0">
              <a:latin typeface="Segoe UI Light" panose="020B0502040204020203" pitchFamily="34" charset="0"/>
            </a:endParaRPr>
          </a:p>
        </p:txBody>
      </p:sp>
      <p:sp>
        <p:nvSpPr>
          <p:cNvPr id="63" name="TextBox 62"/>
          <p:cNvSpPr txBox="1"/>
          <p:nvPr/>
        </p:nvSpPr>
        <p:spPr>
          <a:xfrm>
            <a:off x="1311473" y="4369668"/>
            <a:ext cx="2324423" cy="923330"/>
          </a:xfrm>
          <a:prstGeom prst="rect">
            <a:avLst/>
          </a:prstGeom>
          <a:noFill/>
        </p:spPr>
        <p:txBody>
          <a:bodyPr wrap="square" rtlCol="0">
            <a:spAutoFit/>
          </a:bodyPr>
          <a:lstStyle/>
          <a:p>
            <a:r>
              <a:rPr lang="sv-SE" sz="900" dirty="0" smtClean="0">
                <a:latin typeface="Segoe UI Light" panose="020B0502040204020203" pitchFamily="34" charset="0"/>
              </a:rPr>
              <a:t>If protus id is entered, the log will be uploaded to central server and be attached as a link in protus report automatically. </a:t>
            </a:r>
          </a:p>
          <a:p>
            <a:endParaRPr lang="sv-SE" sz="900" dirty="0" smtClean="0">
              <a:latin typeface="Segoe UI Light" panose="020B0502040204020203" pitchFamily="34" charset="0"/>
            </a:endParaRPr>
          </a:p>
          <a:p>
            <a:r>
              <a:rPr lang="sv-SE" sz="900" dirty="0" smtClean="0">
                <a:latin typeface="Segoe UI Light" panose="020B0502040204020203" pitchFamily="34" charset="0"/>
              </a:rPr>
              <a:t>If you don’t enter protus id the log is saved and stored on local server for later use.  </a:t>
            </a:r>
            <a:endParaRPr lang="sv-SE" sz="900" dirty="0">
              <a:latin typeface="Segoe UI Light" panose="020B0502040204020203" pitchFamily="34" charset="0"/>
            </a:endParaRPr>
          </a:p>
        </p:txBody>
      </p:sp>
      <p:grpSp>
        <p:nvGrpSpPr>
          <p:cNvPr id="2" name="Group 1"/>
          <p:cNvGrpSpPr/>
          <p:nvPr/>
        </p:nvGrpSpPr>
        <p:grpSpPr>
          <a:xfrm>
            <a:off x="5205214" y="1255494"/>
            <a:ext cx="584448" cy="942608"/>
            <a:chOff x="5148064" y="1255494"/>
            <a:chExt cx="584448" cy="942608"/>
          </a:xfrm>
        </p:grpSpPr>
        <p:pic>
          <p:nvPicPr>
            <p:cNvPr id="1027" name="Picture 3" descr="\\Vcn.ds.volvo.net\cli-hm\hm0114\A022595\My Documents\Icons\PNG\16px\021-video-camera.png"/>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298953"/>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473855"/>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5253980" y="1255494"/>
              <a:ext cx="470148" cy="246221"/>
            </a:xfrm>
            <a:prstGeom prst="rect">
              <a:avLst/>
            </a:prstGeom>
            <a:noFill/>
          </p:spPr>
          <p:txBody>
            <a:bodyPr wrap="square" rtlCol="0">
              <a:spAutoFit/>
            </a:bodyPr>
            <a:lstStyle/>
            <a:p>
              <a:r>
                <a:rPr lang="sv-SE" sz="1000" dirty="0" smtClean="0">
                  <a:solidFill>
                    <a:schemeClr val="accent3">
                      <a:lumMod val="75000"/>
                    </a:schemeClr>
                  </a:solidFill>
                  <a:latin typeface="Segoe UI Light" panose="020B0502040204020203" pitchFamily="34" charset="0"/>
                </a:rPr>
                <a:t>ALL</a:t>
              </a:r>
              <a:endParaRPr lang="sv-SE" sz="1000" dirty="0">
                <a:solidFill>
                  <a:schemeClr val="accent3">
                    <a:lumMod val="75000"/>
                  </a:schemeClr>
                </a:solidFill>
                <a:latin typeface="Segoe UI Light" panose="020B0502040204020203" pitchFamily="34" charset="0"/>
              </a:endParaRPr>
            </a:p>
          </p:txBody>
        </p:sp>
        <p:sp>
          <p:nvSpPr>
            <p:cNvPr id="54" name="TextBox 53"/>
            <p:cNvSpPr txBox="1"/>
            <p:nvPr/>
          </p:nvSpPr>
          <p:spPr>
            <a:xfrm>
              <a:off x="5262364" y="1418769"/>
              <a:ext cx="470148" cy="246221"/>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1</a:t>
              </a:r>
              <a:endParaRPr lang="sv-SE" sz="1000" dirty="0">
                <a:solidFill>
                  <a:schemeClr val="accent4">
                    <a:lumMod val="75000"/>
                  </a:schemeClr>
                </a:solidFill>
                <a:latin typeface="Segoe UI Light" panose="020B0502040204020203" pitchFamily="34" charset="0"/>
              </a:endParaRPr>
            </a:p>
          </p:txBody>
        </p:sp>
        <p:pic>
          <p:nvPicPr>
            <p:cNvPr id="55"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648252"/>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5262364" y="1593166"/>
              <a:ext cx="470148" cy="246221"/>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2</a:t>
              </a:r>
              <a:endParaRPr lang="sv-SE" sz="1000" dirty="0">
                <a:solidFill>
                  <a:schemeClr val="accent4">
                    <a:lumMod val="75000"/>
                  </a:schemeClr>
                </a:solidFill>
                <a:latin typeface="Segoe UI Light" panose="020B0502040204020203" pitchFamily="34" charset="0"/>
              </a:endParaRPr>
            </a:p>
          </p:txBody>
        </p:sp>
        <p:pic>
          <p:nvPicPr>
            <p:cNvPr id="57"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83257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5262364" y="1777484"/>
              <a:ext cx="470148" cy="246221"/>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3</a:t>
              </a:r>
              <a:endParaRPr lang="sv-SE" sz="1000" dirty="0">
                <a:solidFill>
                  <a:schemeClr val="accent4">
                    <a:lumMod val="75000"/>
                  </a:schemeClr>
                </a:solidFill>
                <a:latin typeface="Segoe UI Light" panose="020B0502040204020203" pitchFamily="34" charset="0"/>
              </a:endParaRPr>
            </a:p>
          </p:txBody>
        </p:sp>
        <p:pic>
          <p:nvPicPr>
            <p:cNvPr id="64"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2006967"/>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262364" y="1951881"/>
              <a:ext cx="470148" cy="246221"/>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4</a:t>
              </a:r>
              <a:endParaRPr lang="sv-SE" sz="1000" dirty="0">
                <a:solidFill>
                  <a:schemeClr val="accent4">
                    <a:lumMod val="75000"/>
                  </a:schemeClr>
                </a:solidFill>
                <a:latin typeface="Segoe UI Light" panose="020B0502040204020203" pitchFamily="34" charset="0"/>
              </a:endParaRPr>
            </a:p>
          </p:txBody>
        </p:sp>
      </p:grpSp>
      <p:sp>
        <p:nvSpPr>
          <p:cNvPr id="66" name="TextBox 65"/>
          <p:cNvSpPr txBox="1"/>
          <p:nvPr/>
        </p:nvSpPr>
        <p:spPr>
          <a:xfrm>
            <a:off x="5176639" y="1046203"/>
            <a:ext cx="470148" cy="246221"/>
          </a:xfrm>
          <a:prstGeom prst="rect">
            <a:avLst/>
          </a:prstGeom>
          <a:noFill/>
        </p:spPr>
        <p:txBody>
          <a:bodyPr wrap="square" rtlCol="0">
            <a:spAutoFit/>
          </a:bodyPr>
          <a:lstStyle/>
          <a:p>
            <a:r>
              <a:rPr lang="sv-SE" sz="1000" dirty="0" smtClean="0">
                <a:latin typeface="Segoe UI Light" panose="020B0502040204020203" pitchFamily="34" charset="0"/>
              </a:rPr>
              <a:t>VIEW</a:t>
            </a:r>
            <a:endParaRPr lang="sv-SE" sz="1000" dirty="0">
              <a:latin typeface="Segoe UI Light" panose="020B0502040204020203" pitchFamily="34" charset="0"/>
            </a:endParaRPr>
          </a:p>
        </p:txBody>
      </p:sp>
      <p:sp>
        <p:nvSpPr>
          <p:cNvPr id="69" name="TextBox 68"/>
          <p:cNvSpPr txBox="1"/>
          <p:nvPr/>
        </p:nvSpPr>
        <p:spPr>
          <a:xfrm>
            <a:off x="3019636" y="4267757"/>
            <a:ext cx="2537234" cy="246221"/>
          </a:xfrm>
          <a:prstGeom prst="rect">
            <a:avLst/>
          </a:prstGeom>
          <a:noFill/>
        </p:spPr>
        <p:txBody>
          <a:bodyPr wrap="square" rtlCol="0">
            <a:spAutoFit/>
          </a:bodyPr>
          <a:lstStyle/>
          <a:p>
            <a:r>
              <a:rPr lang="sv-SE" sz="1000" dirty="0" smtClean="0">
                <a:latin typeface="Segoe UI Light" panose="020B0502040204020203" pitchFamily="34" charset="0"/>
              </a:rPr>
              <a:t>                      VIDEO [CAM 1]</a:t>
            </a:r>
            <a:endParaRPr lang="sv-SE" sz="1000" dirty="0">
              <a:latin typeface="Segoe UI Light" panose="020B0502040204020203" pitchFamily="34" charset="0"/>
            </a:endParaRPr>
          </a:p>
        </p:txBody>
      </p:sp>
      <p:pic>
        <p:nvPicPr>
          <p:cNvPr id="70"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431795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3019636" y="4439207"/>
            <a:ext cx="2537234" cy="246221"/>
          </a:xfrm>
          <a:prstGeom prst="rect">
            <a:avLst/>
          </a:prstGeom>
          <a:noFill/>
        </p:spPr>
        <p:txBody>
          <a:bodyPr wrap="square" rtlCol="0">
            <a:spAutoFit/>
          </a:bodyPr>
          <a:lstStyle/>
          <a:p>
            <a:r>
              <a:rPr lang="sv-SE" sz="1000" dirty="0" smtClean="0">
                <a:latin typeface="Segoe UI Light" panose="020B0502040204020203" pitchFamily="34" charset="0"/>
              </a:rPr>
              <a:t>                      VIDEO [CAM 2]</a:t>
            </a:r>
            <a:endParaRPr lang="sv-SE" sz="1000" dirty="0">
              <a:latin typeface="Segoe UI Light" panose="020B0502040204020203" pitchFamily="34" charset="0"/>
            </a:endParaRPr>
          </a:p>
        </p:txBody>
      </p:sp>
      <p:pic>
        <p:nvPicPr>
          <p:cNvPr id="72"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448940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3023828" y="4601132"/>
            <a:ext cx="2540471" cy="246221"/>
          </a:xfrm>
          <a:prstGeom prst="rect">
            <a:avLst/>
          </a:prstGeom>
          <a:noFill/>
        </p:spPr>
        <p:txBody>
          <a:bodyPr wrap="square" rtlCol="0">
            <a:spAutoFit/>
          </a:bodyPr>
          <a:lstStyle/>
          <a:p>
            <a:r>
              <a:rPr lang="sv-SE" sz="1000" dirty="0" smtClean="0">
                <a:latin typeface="Segoe UI Light" panose="020B0502040204020203" pitchFamily="34" charset="0"/>
              </a:rPr>
              <a:t>                      VIDEO [CAM 3]</a:t>
            </a:r>
            <a:endParaRPr lang="sv-SE" sz="1000" dirty="0">
              <a:latin typeface="Segoe UI Light" panose="020B0502040204020203" pitchFamily="34" charset="0"/>
            </a:endParaRPr>
          </a:p>
        </p:txBody>
      </p:sp>
      <p:pic>
        <p:nvPicPr>
          <p:cNvPr id="73" name="Picture 15" descr="\\Vcn.ds.volvo.net\cli-hm\hm0114\A022595\My Documents\Icons\PNG\16px\340-checkbox-unchecked.png"/>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46571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415274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3023828" y="4782185"/>
            <a:ext cx="2537234" cy="246221"/>
          </a:xfrm>
          <a:prstGeom prst="rect">
            <a:avLst/>
          </a:prstGeom>
          <a:noFill/>
        </p:spPr>
        <p:txBody>
          <a:bodyPr wrap="square" rtlCol="0">
            <a:spAutoFit/>
          </a:bodyPr>
          <a:lstStyle/>
          <a:p>
            <a:r>
              <a:rPr lang="sv-SE" sz="1000" dirty="0" smtClean="0">
                <a:latin typeface="Segoe UI Light" panose="020B0502040204020203" pitchFamily="34" charset="0"/>
              </a:rPr>
              <a:t>                      VIDEO [CAM 4]</a:t>
            </a:r>
            <a:endParaRPr lang="sv-SE" sz="1000" dirty="0">
              <a:latin typeface="Segoe UI Light" panose="020B0502040204020203" pitchFamily="34" charset="0"/>
            </a:endParaRPr>
          </a:p>
        </p:txBody>
      </p:sp>
      <p:pic>
        <p:nvPicPr>
          <p:cNvPr id="86"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8310" y="4832387"/>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3019636" y="3910186"/>
            <a:ext cx="2537234" cy="246221"/>
          </a:xfrm>
          <a:prstGeom prst="rect">
            <a:avLst/>
          </a:prstGeom>
          <a:noFill/>
        </p:spPr>
        <p:txBody>
          <a:bodyPr wrap="square" rtlCol="0">
            <a:spAutoFit/>
          </a:bodyPr>
          <a:lstStyle/>
          <a:p>
            <a:r>
              <a:rPr lang="sv-SE" sz="1000" dirty="0" smtClean="0">
                <a:latin typeface="Segoe UI Light" panose="020B0502040204020203" pitchFamily="34" charset="0"/>
              </a:rPr>
              <a:t>                 INCLUDE:</a:t>
            </a:r>
            <a:endParaRPr lang="sv-SE" sz="1000" dirty="0">
              <a:latin typeface="Segoe UI Light" panose="020B0502040204020203" pitchFamily="34" charset="0"/>
            </a:endParaRPr>
          </a:p>
        </p:txBody>
      </p:sp>
      <p:sp>
        <p:nvSpPr>
          <p:cNvPr id="89" name="TextBox 88"/>
          <p:cNvSpPr txBox="1"/>
          <p:nvPr/>
        </p:nvSpPr>
        <p:spPr>
          <a:xfrm>
            <a:off x="3019636" y="5048885"/>
            <a:ext cx="2537234" cy="246221"/>
          </a:xfrm>
          <a:prstGeom prst="rect">
            <a:avLst/>
          </a:prstGeom>
          <a:noFill/>
        </p:spPr>
        <p:txBody>
          <a:bodyPr wrap="square" rtlCol="0">
            <a:spAutoFit/>
          </a:bodyPr>
          <a:lstStyle/>
          <a:p>
            <a:r>
              <a:rPr lang="sv-SE" sz="1000" dirty="0" smtClean="0">
                <a:latin typeface="Segoe UI Light" panose="020B0502040204020203" pitchFamily="34" charset="0"/>
              </a:rPr>
              <a:t>                      2X2 GRID INCL AUD</a:t>
            </a:r>
            <a:endParaRPr lang="sv-SE" sz="1000" dirty="0">
              <a:latin typeface="Segoe UI Light" panose="020B0502040204020203" pitchFamily="34" charset="0"/>
            </a:endParaRPr>
          </a:p>
        </p:txBody>
      </p:sp>
      <p:pic>
        <p:nvPicPr>
          <p:cNvPr id="91" name="Picture 15" descr="\\Vcn.ds.volvo.net\cli-hm\hm0114\A022595\My Documents\Icons\PNG\16px\340-checkbox-unchecked.png"/>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8310" y="509884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3" descr="\\Vcn.ds.volvo.net\cli-hm\hm0114\A022595\My Documents\Icons\PNG\32px\101-database.png"/>
          <p:cNvPicPr>
            <a:picLocks noChangeAspect="1" noChangeArrowheads="1"/>
          </p:cNvPicPr>
          <p:nvPr/>
        </p:nvPicPr>
        <p:blipFill>
          <a:blip r:embed="rId2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86099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p:cNvSpPr txBox="1"/>
          <p:nvPr/>
        </p:nvSpPr>
        <p:spPr>
          <a:xfrm>
            <a:off x="0" y="2165791"/>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LOGS</a:t>
            </a:r>
            <a:endParaRPr lang="sv-SE" sz="900" dirty="0">
              <a:solidFill>
                <a:schemeClr val="accent5"/>
              </a:solidFill>
              <a:latin typeface="Segoe UI Light" panose="020B0502040204020203" pitchFamily="34" charset="0"/>
            </a:endParaRPr>
          </a:p>
        </p:txBody>
      </p:sp>
      <p:sp>
        <p:nvSpPr>
          <p:cNvPr id="94" name="Rounded Rectangle 93"/>
          <p:cNvSpPr/>
          <p:nvPr/>
        </p:nvSpPr>
        <p:spPr>
          <a:xfrm>
            <a:off x="1312897" y="3433564"/>
            <a:ext cx="895615" cy="230051"/>
          </a:xfrm>
          <a:prstGeom prst="roundRect">
            <a:avLst/>
          </a:prstGeom>
          <a:solidFill>
            <a:schemeClr val="bg1">
              <a:lumMod val="75000"/>
            </a:schemeClr>
          </a:solidFill>
          <a:ln w="12700">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sz="1400" dirty="0">
              <a:latin typeface="Segoe UI Light" panose="020B0502040204020203" pitchFamily="34" charset="0"/>
            </a:endParaRPr>
          </a:p>
        </p:txBody>
      </p:sp>
      <p:pic>
        <p:nvPicPr>
          <p:cNvPr id="1026" name="Picture 2" descr="\\Vcn.ds.volvo.net\cli-hm\hm0114\A022595\My Documents\Icons\PNG\16px\156-stats-dots.png"/>
          <p:cNvPicPr>
            <a:picLocks noChangeAspect="1" noChangeArrowheads="1"/>
          </p:cNvPicPr>
          <p:nvPr/>
        </p:nvPicPr>
        <p:blipFill>
          <a:blip r:embed="rId2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98270" y="348118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90445" y="3433564"/>
            <a:ext cx="849307" cy="246221"/>
          </a:xfrm>
          <a:prstGeom prst="rect">
            <a:avLst/>
          </a:prstGeom>
          <a:noFill/>
        </p:spPr>
        <p:txBody>
          <a:bodyPr wrap="square" rtlCol="0">
            <a:spAutoFit/>
          </a:bodyPr>
          <a:lstStyle/>
          <a:p>
            <a:r>
              <a:rPr lang="sv-SE" sz="1000" dirty="0" smtClean="0">
                <a:solidFill>
                  <a:schemeClr val="accent2">
                    <a:lumMod val="50000"/>
                  </a:schemeClr>
                </a:solidFill>
                <a:latin typeface="Segoe UI Light" panose="020B0502040204020203" pitchFamily="34" charset="0"/>
              </a:rPr>
              <a:t>CANalyzer</a:t>
            </a:r>
            <a:endParaRPr lang="sv-SE" sz="1000" dirty="0">
              <a:solidFill>
                <a:schemeClr val="accent2">
                  <a:lumMod val="50000"/>
                </a:schemeClr>
              </a:solidFill>
              <a:latin typeface="Segoe UI Light" panose="020B0502040204020203" pitchFamily="34" charset="0"/>
            </a:endParaRPr>
          </a:p>
        </p:txBody>
      </p:sp>
      <p:pic>
        <p:nvPicPr>
          <p:cNvPr id="1028" name="Picture 4" descr="\\Vcn.ds.volvo.net\cli-hm\hm0114\A022595\My Documents\Icons\PNG\16px\070-envelop.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96064" y="47354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cn.ds.volvo.net\cli-hm\hm0114\A022595\My Documents\Icons\PNG\16px\066-lifebuoy.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59301" y="484423"/>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64px\269-info.png"/>
          <p:cNvPicPr>
            <a:picLocks noChangeAspect="1" noChangeArrowheads="1"/>
          </p:cNvPicPr>
          <p:nvPr/>
        </p:nvPicPr>
        <p:blipFill>
          <a:blip r:embed="rId2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4904" y="3463339"/>
            <a:ext cx="151200" cy="151200"/>
          </a:xfrm>
          <a:prstGeom prst="rect">
            <a:avLst/>
          </a:prstGeom>
          <a:noFill/>
          <a:extLst>
            <a:ext uri="{909E8E84-426E-40DD-AFC4-6F175D3DCCD1}">
              <a14:hiddenFill xmlns:a14="http://schemas.microsoft.com/office/drawing/2010/main">
                <a:solidFill>
                  <a:srgbClr val="FFFFFF"/>
                </a:solidFill>
              </a14:hiddenFill>
            </a:ext>
          </a:extLst>
        </p:spPr>
      </p:pic>
      <p:sp>
        <p:nvSpPr>
          <p:cNvPr id="95" name="Rounded Rectangle 94"/>
          <p:cNvSpPr/>
          <p:nvPr/>
        </p:nvSpPr>
        <p:spPr>
          <a:xfrm>
            <a:off x="5893272" y="4723775"/>
            <a:ext cx="670759" cy="14034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NAVI</a:t>
            </a:r>
            <a:endParaRPr lang="sv-SE" sz="800" dirty="0">
              <a:latin typeface="Segoe UI Light" panose="020B0502040204020203" pitchFamily="34" charset="0"/>
            </a:endParaRPr>
          </a:p>
        </p:txBody>
      </p:sp>
      <p:sp>
        <p:nvSpPr>
          <p:cNvPr id="97" name="Rounded Rectangle 96"/>
          <p:cNvSpPr/>
          <p:nvPr/>
        </p:nvSpPr>
        <p:spPr>
          <a:xfrm>
            <a:off x="5176640" y="4724242"/>
            <a:ext cx="670759" cy="14034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NO VOICE</a:t>
            </a:r>
            <a:endParaRPr lang="sv-SE" sz="800" dirty="0">
              <a:latin typeface="Segoe UI Light" panose="020B0502040204020203" pitchFamily="34" charset="0"/>
            </a:endParaRPr>
          </a:p>
        </p:txBody>
      </p:sp>
      <p:sp>
        <p:nvSpPr>
          <p:cNvPr id="99" name="Rounded Rectangle 98"/>
          <p:cNvSpPr/>
          <p:nvPr/>
        </p:nvSpPr>
        <p:spPr>
          <a:xfrm>
            <a:off x="6606056" y="4729107"/>
            <a:ext cx="670759" cy="140340"/>
          </a:xfrm>
          <a:prstGeom prst="roundRect">
            <a:avLst/>
          </a:prstGeom>
          <a:solidFill>
            <a:schemeClr val="bg1">
              <a:lumMod val="65000"/>
            </a:schemeClr>
          </a:solidFill>
          <a:ln w="12700">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solidFill>
                  <a:schemeClr val="tx1"/>
                </a:solidFill>
                <a:latin typeface="Segoe UI Light" panose="020B0502040204020203" pitchFamily="34" charset="0"/>
              </a:rPr>
              <a:t>ADD TAG</a:t>
            </a:r>
            <a:endParaRPr lang="sv-SE" sz="800" dirty="0">
              <a:solidFill>
                <a:schemeClr val="tx1"/>
              </a:solidFill>
              <a:latin typeface="Segoe UI Light" panose="020B0502040204020203" pitchFamily="34" charset="0"/>
            </a:endParaRPr>
          </a:p>
        </p:txBody>
      </p:sp>
    </p:spTree>
    <p:extLst>
      <p:ext uri="{BB962C8B-B14F-4D97-AF65-F5344CB8AC3E}">
        <p14:creationId xmlns:p14="http://schemas.microsoft.com/office/powerpoint/2010/main" val="3085270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1805272"/>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1" y="422565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1" y="390128"/>
            <a:ext cx="8136905" cy="520367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400" dirty="0">
              <a:solidFill>
                <a:schemeClr val="tx1"/>
              </a:solidFill>
              <a:latin typeface="Segoe UI Light" panose="020B0502040204020203" pitchFamily="34" charset="0"/>
            </a:endParaRPr>
          </a:p>
        </p:txBody>
      </p:sp>
      <p:sp>
        <p:nvSpPr>
          <p:cNvPr id="30" name="Rectangle 29"/>
          <p:cNvSpPr/>
          <p:nvPr/>
        </p:nvSpPr>
        <p:spPr>
          <a:xfrm>
            <a:off x="899591" y="794286"/>
            <a:ext cx="3672409"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TEST: </a:t>
            </a:r>
            <a:r>
              <a:rPr lang="sv-SE" sz="1100" dirty="0" smtClean="0">
                <a:solidFill>
                  <a:schemeClr val="accent1">
                    <a:lumMod val="75000"/>
                  </a:schemeClr>
                </a:solidFill>
                <a:latin typeface="Segoe UI Light" panose="020B0502040204020203" pitchFamily="34" charset="0"/>
              </a:rPr>
              <a:t>FH-1407 </a:t>
            </a:r>
            <a:r>
              <a:rPr lang="sv-SE" sz="1100" dirty="0">
                <a:solidFill>
                  <a:schemeClr val="accent1">
                    <a:lumMod val="75000"/>
                  </a:schemeClr>
                </a:solidFill>
                <a:latin typeface="Segoe UI Light" panose="020B0502040204020203" pitchFamily="34" charset="0"/>
              </a:rPr>
              <a:t>SEM w1607</a:t>
            </a:r>
            <a:endParaRPr lang="sv-SE" sz="1200" dirty="0">
              <a:solidFill>
                <a:schemeClr val="accent1">
                  <a:lumMod val="75000"/>
                </a:schemeClr>
              </a:solidFill>
              <a:latin typeface="Segoe UI Light" panose="020B0502040204020203" pitchFamily="34" charset="0"/>
            </a:endParaRPr>
          </a:p>
        </p:txBody>
      </p:sp>
      <p:sp>
        <p:nvSpPr>
          <p:cNvPr id="31" name="Rectangle 30"/>
          <p:cNvSpPr/>
          <p:nvPr/>
        </p:nvSpPr>
        <p:spPr>
          <a:xfrm>
            <a:off x="4612196" y="788466"/>
            <a:ext cx="4424297"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TEST: </a:t>
            </a:r>
            <a:r>
              <a:rPr lang="sv-SE" sz="1100" dirty="0" smtClean="0">
                <a:solidFill>
                  <a:schemeClr val="accent1">
                    <a:lumMod val="75000"/>
                  </a:schemeClr>
                </a:solidFill>
                <a:latin typeface="Segoe UI Light" panose="020B0502040204020203" pitchFamily="34" charset="0"/>
              </a:rPr>
              <a:t>FH-1824 PVT Total W23</a:t>
            </a:r>
            <a:endParaRPr lang="sv-SE" sz="1200" dirty="0">
              <a:solidFill>
                <a:schemeClr val="accent1">
                  <a:lumMod val="75000"/>
                </a:schemeClr>
              </a:solidFill>
              <a:latin typeface="Segoe UI Light" panose="020B0502040204020203" pitchFamily="34" charset="0"/>
            </a:endParaRPr>
          </a:p>
        </p:txBody>
      </p:sp>
      <p:pic>
        <p:nvPicPr>
          <p:cNvPr id="4101" name="Picture 5" descr="\\Vcn.ds.volvo.net\cli-hm\hm0114\A022595\My Documents\Icons\PNG\32px\008-quill.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1404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44528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2051" name="Picture 3" descr="\\Vcn.ds.volvo.net\cli-hm\hm0114\A022595\My Documents\Icons\PNG\32px\101-database.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86099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165791"/>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sp>
        <p:nvSpPr>
          <p:cNvPr id="86" name="Rectangle 85"/>
          <p:cNvSpPr/>
          <p:nvPr/>
        </p:nvSpPr>
        <p:spPr>
          <a:xfrm>
            <a:off x="899591" y="3201333"/>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VEHICLE: </a:t>
            </a:r>
            <a:r>
              <a:rPr lang="sv-SE" sz="1100" dirty="0" smtClean="0">
                <a:solidFill>
                  <a:schemeClr val="accent1">
                    <a:lumMod val="75000"/>
                  </a:schemeClr>
                </a:solidFill>
                <a:latin typeface="Segoe UI Light" panose="020B0502040204020203" pitchFamily="34" charset="0"/>
              </a:rPr>
              <a:t>FM-739</a:t>
            </a:r>
            <a:endParaRPr lang="sv-SE" sz="1200" dirty="0">
              <a:solidFill>
                <a:schemeClr val="accent1">
                  <a:lumMod val="75000"/>
                </a:schemeClr>
              </a:solidFill>
              <a:latin typeface="Segoe UI Light" panose="020B0502040204020203" pitchFamily="34" charset="0"/>
            </a:endParaRPr>
          </a:p>
        </p:txBody>
      </p:sp>
      <p:sp>
        <p:nvSpPr>
          <p:cNvPr id="4" name="TextBox 3"/>
          <p:cNvSpPr txBox="1"/>
          <p:nvPr/>
        </p:nvSpPr>
        <p:spPr>
          <a:xfrm>
            <a:off x="899591" y="1061760"/>
            <a:ext cx="3024336" cy="430887"/>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424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3          </a:t>
            </a:r>
          </a:p>
          <a:p>
            <a:r>
              <a:rPr lang="sv-SE" sz="1100" b="1" dirty="0" smtClean="0">
                <a:latin typeface="Segoe UI Light" panose="020B0502040204020203" pitchFamily="34" charset="0"/>
              </a:rPr>
              <a:t>46</a:t>
            </a:r>
            <a:r>
              <a:rPr lang="sv-SE" sz="1100" dirty="0" smtClean="0">
                <a:latin typeface="Segoe UI Light" panose="020B0502040204020203" pitchFamily="34" charset="0"/>
              </a:rPr>
              <a:t> events connected to </a:t>
            </a:r>
            <a:r>
              <a:rPr lang="sv-SE" sz="1100" b="1" dirty="0" smtClean="0">
                <a:latin typeface="Segoe UI Light" panose="020B0502040204020203" pitchFamily="34" charset="0"/>
              </a:rPr>
              <a:t>14</a:t>
            </a:r>
            <a:r>
              <a:rPr lang="sv-SE" sz="1100" dirty="0" smtClean="0">
                <a:latin typeface="Segoe UI Light" panose="020B0502040204020203" pitchFamily="34" charset="0"/>
              </a:rPr>
              <a:t> protus reports</a:t>
            </a:r>
            <a:endParaRPr lang="sv-SE" sz="1200" dirty="0">
              <a:latin typeface="Segoe UI Light" panose="020B0502040204020203" pitchFamily="34" charset="0"/>
            </a:endParaRPr>
          </a:p>
        </p:txBody>
      </p:sp>
      <p:pic>
        <p:nvPicPr>
          <p:cNvPr id="2055" name="Picture 7" descr="\\Vcn.ds.volvo.net\cli-hm\hm0114\A022595\My Documents\Icons\PNG\16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9394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212006" y="418753"/>
            <a:ext cx="2711921" cy="307777"/>
          </a:xfrm>
          <a:prstGeom prst="rect">
            <a:avLst/>
          </a:prstGeom>
          <a:noFill/>
        </p:spPr>
        <p:txBody>
          <a:bodyPr wrap="square" rtlCol="0">
            <a:spAutoFit/>
          </a:bodyPr>
          <a:lstStyle/>
          <a:p>
            <a:r>
              <a:rPr lang="sv-SE" sz="1400" dirty="0" smtClean="0">
                <a:latin typeface="Segoe UI Light" panose="020B0502040204020203" pitchFamily="34" charset="0"/>
              </a:rPr>
              <a:t>LOGS </a:t>
            </a:r>
            <a:r>
              <a:rPr lang="sv-SE" sz="1200" dirty="0" smtClean="0">
                <a:latin typeface="Segoe UI Light" panose="020B0502040204020203" pitchFamily="34" charset="0"/>
              </a:rPr>
              <a:t>(PVT Site GOT)</a:t>
            </a:r>
            <a:endParaRPr lang="sv-SE" sz="1400" dirty="0">
              <a:latin typeface="Segoe UI Light" panose="020B0502040204020203" pitchFamily="34" charset="0"/>
            </a:endParaRPr>
          </a:p>
        </p:txBody>
      </p:sp>
      <p:sp>
        <p:nvSpPr>
          <p:cNvPr id="87" name="Rectangle 86"/>
          <p:cNvSpPr/>
          <p:nvPr/>
        </p:nvSpPr>
        <p:spPr>
          <a:xfrm>
            <a:off x="899587" y="1663105"/>
            <a:ext cx="3672413"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TEST: </a:t>
            </a:r>
            <a:r>
              <a:rPr lang="sv-SE" sz="1100" dirty="0" smtClean="0">
                <a:solidFill>
                  <a:schemeClr val="accent1">
                    <a:lumMod val="75000"/>
                  </a:schemeClr>
                </a:solidFill>
                <a:latin typeface="Segoe UI Light" panose="020B0502040204020203" pitchFamily="34" charset="0"/>
              </a:rPr>
              <a:t>FH-1900 PVT Dev Cluster P1234</a:t>
            </a:r>
            <a:endParaRPr lang="sv-SE" sz="1200" dirty="0">
              <a:solidFill>
                <a:schemeClr val="accent1">
                  <a:lumMod val="75000"/>
                </a:schemeClr>
              </a:solidFill>
              <a:latin typeface="Segoe UI Light" panose="020B0502040204020203" pitchFamily="34" charset="0"/>
            </a:endParaRPr>
          </a:p>
        </p:txBody>
      </p:sp>
      <p:sp>
        <p:nvSpPr>
          <p:cNvPr id="88" name="TextBox 87"/>
          <p:cNvSpPr txBox="1"/>
          <p:nvPr/>
        </p:nvSpPr>
        <p:spPr>
          <a:xfrm>
            <a:off x="899592" y="3459986"/>
            <a:ext cx="7632848" cy="261610"/>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20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320         0 </a:t>
            </a:r>
            <a:r>
              <a:rPr lang="sv-SE" sz="1100" dirty="0" smtClean="0">
                <a:latin typeface="Segoe UI Light" panose="020B0502040204020203" pitchFamily="34" charset="0"/>
              </a:rPr>
              <a:t>events connected to </a:t>
            </a:r>
            <a:r>
              <a:rPr lang="sv-SE" sz="1100" b="1" dirty="0" smtClean="0">
                <a:latin typeface="Segoe UI Light" panose="020B0502040204020203" pitchFamily="34" charset="0"/>
              </a:rPr>
              <a:t>0</a:t>
            </a:r>
            <a:r>
              <a:rPr lang="sv-SE" sz="1100" dirty="0" smtClean="0">
                <a:latin typeface="Segoe UI Light" panose="020B0502040204020203" pitchFamily="34" charset="0"/>
              </a:rPr>
              <a:t> protus reports</a:t>
            </a:r>
          </a:p>
        </p:txBody>
      </p:sp>
      <p:sp>
        <p:nvSpPr>
          <p:cNvPr id="89" name="TextBox 88"/>
          <p:cNvSpPr txBox="1"/>
          <p:nvPr/>
        </p:nvSpPr>
        <p:spPr>
          <a:xfrm>
            <a:off x="4572000" y="1061760"/>
            <a:ext cx="4464493" cy="430887"/>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89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6          </a:t>
            </a:r>
          </a:p>
          <a:p>
            <a:r>
              <a:rPr lang="sv-SE" sz="1100" b="1" dirty="0" smtClean="0">
                <a:latin typeface="Segoe UI Light" panose="020B0502040204020203" pitchFamily="34" charset="0"/>
              </a:rPr>
              <a:t>15 </a:t>
            </a:r>
            <a:r>
              <a:rPr lang="sv-SE" sz="1100" dirty="0" smtClean="0">
                <a:latin typeface="Segoe UI Light" panose="020B0502040204020203" pitchFamily="34" charset="0"/>
              </a:rPr>
              <a:t>events connected to </a:t>
            </a:r>
            <a:r>
              <a:rPr lang="sv-SE" sz="1100" b="1" dirty="0" smtClean="0">
                <a:latin typeface="Segoe UI Light" panose="020B0502040204020203" pitchFamily="34" charset="0"/>
              </a:rPr>
              <a:t>11</a:t>
            </a:r>
            <a:r>
              <a:rPr lang="sv-SE" sz="1100" dirty="0" smtClean="0">
                <a:latin typeface="Segoe UI Light" panose="020B0502040204020203" pitchFamily="34" charset="0"/>
              </a:rPr>
              <a:t> protus reports</a:t>
            </a:r>
          </a:p>
        </p:txBody>
      </p:sp>
      <p:sp>
        <p:nvSpPr>
          <p:cNvPr id="90" name="TextBox 89"/>
          <p:cNvSpPr txBox="1"/>
          <p:nvPr/>
        </p:nvSpPr>
        <p:spPr>
          <a:xfrm>
            <a:off x="883216" y="1948553"/>
            <a:ext cx="3688784" cy="430887"/>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5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5        </a:t>
            </a:r>
          </a:p>
          <a:p>
            <a:r>
              <a:rPr lang="sv-SE" sz="1100" b="1" dirty="0" smtClean="0">
                <a:latin typeface="Segoe UI Light" panose="020B0502040204020203" pitchFamily="34" charset="0"/>
              </a:rPr>
              <a:t>0 </a:t>
            </a:r>
            <a:r>
              <a:rPr lang="sv-SE" sz="1100" dirty="0" smtClean="0">
                <a:latin typeface="Segoe UI Light" panose="020B0502040204020203" pitchFamily="34" charset="0"/>
              </a:rPr>
              <a:t>events connected to </a:t>
            </a:r>
            <a:r>
              <a:rPr lang="sv-SE" sz="1100" b="1" dirty="0" smtClean="0">
                <a:latin typeface="Segoe UI Light" panose="020B0502040204020203" pitchFamily="34" charset="0"/>
              </a:rPr>
              <a:t>0</a:t>
            </a:r>
            <a:r>
              <a:rPr lang="sv-SE" sz="1100" dirty="0" smtClean="0">
                <a:latin typeface="Segoe UI Light" panose="020B0502040204020203" pitchFamily="34" charset="0"/>
              </a:rPr>
              <a:t> protus reports</a:t>
            </a:r>
          </a:p>
        </p:txBody>
      </p:sp>
    </p:spTree>
    <p:extLst>
      <p:ext uri="{BB962C8B-B14F-4D97-AF65-F5344CB8AC3E}">
        <p14:creationId xmlns:p14="http://schemas.microsoft.com/office/powerpoint/2010/main" val="1334593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1805272"/>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1" y="422565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1" y="390128"/>
            <a:ext cx="8136905" cy="520367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LOGS / </a:t>
            </a:r>
            <a:r>
              <a:rPr lang="sv-SE" sz="1400" b="1" dirty="0" smtClean="0">
                <a:solidFill>
                  <a:schemeClr val="tx1"/>
                </a:solidFill>
                <a:latin typeface="Segoe UI Light" panose="020B0502040204020203" pitchFamily="34" charset="0"/>
              </a:rPr>
              <a:t>FH-1407 SEM w1607</a:t>
            </a:r>
            <a:endParaRPr lang="sv-SE" sz="1400" b="1" dirty="0">
              <a:solidFill>
                <a:schemeClr val="tx1"/>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47494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1" y="1676520"/>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Radio</a:t>
            </a:r>
            <a:endParaRPr lang="sv-SE" sz="1200" dirty="0">
              <a:solidFill>
                <a:schemeClr val="tx1"/>
              </a:solidFill>
              <a:latin typeface="Segoe UI Light" panose="020B0502040204020203" pitchFamily="34" charset="0"/>
            </a:endParaRPr>
          </a:p>
        </p:txBody>
      </p:sp>
      <p:sp>
        <p:nvSpPr>
          <p:cNvPr id="31" name="Rectangle 30"/>
          <p:cNvSpPr/>
          <p:nvPr/>
        </p:nvSpPr>
        <p:spPr>
          <a:xfrm>
            <a:off x="899591" y="2659614"/>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Launcher Crash</a:t>
            </a:r>
            <a:endParaRPr lang="sv-SE" sz="1200" dirty="0">
              <a:solidFill>
                <a:schemeClr val="tx1"/>
              </a:solidFill>
              <a:latin typeface="Segoe UI Light" panose="020B0502040204020203" pitchFamily="34" charset="0"/>
            </a:endParaRPr>
          </a:p>
        </p:txBody>
      </p:sp>
      <p:sp>
        <p:nvSpPr>
          <p:cNvPr id="2" name="TextBox 1"/>
          <p:cNvSpPr txBox="1"/>
          <p:nvPr/>
        </p:nvSpPr>
        <p:spPr>
          <a:xfrm>
            <a:off x="1042466" y="1939534"/>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a:t>
            </a:r>
            <a:r>
              <a:rPr lang="sv-SE" sz="1050" dirty="0" smtClean="0">
                <a:solidFill>
                  <a:schemeClr val="accent6">
                    <a:lumMod val="75000"/>
                  </a:schemeClr>
                </a:solidFill>
                <a:latin typeface="Segoe UI Light" panose="020B0502040204020203" pitchFamily="34" charset="0"/>
              </a:rPr>
              <a:t>[L561612] </a:t>
            </a:r>
            <a:r>
              <a:rPr lang="sv-SE" sz="1050" dirty="0" smtClean="0">
                <a:solidFill>
                  <a:schemeClr val="accent4">
                    <a:lumMod val="75000"/>
                  </a:schemeClr>
                </a:solidFill>
                <a:latin typeface="Segoe UI Light" panose="020B0502040204020203" pitchFamily="34" charset="0"/>
              </a:rPr>
              <a:t>[STATUS 21] [5p]</a:t>
            </a:r>
            <a:endParaRPr lang="sv-SE" sz="1050" dirty="0">
              <a:solidFill>
                <a:schemeClr val="accent4">
                  <a:lumMod val="75000"/>
                </a:schemeClr>
              </a:solidFill>
              <a:latin typeface="Segoe UI Light" panose="020B0502040204020203" pitchFamily="34" charset="0"/>
            </a:endParaRPr>
          </a:p>
        </p:txBody>
      </p:sp>
      <p:sp>
        <p:nvSpPr>
          <p:cNvPr id="33" name="TextBox 32"/>
          <p:cNvSpPr txBox="1"/>
          <p:nvPr/>
        </p:nvSpPr>
        <p:spPr>
          <a:xfrm>
            <a:off x="1040368" y="2120509"/>
            <a:ext cx="7850971"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a:t>
            </a:r>
            <a:endParaRPr lang="sv-SE" sz="1050" dirty="0">
              <a:latin typeface="Segoe UI Light" panose="020B0502040204020203" pitchFamily="34" charset="0"/>
            </a:endParaRPr>
          </a:p>
        </p:txBody>
      </p:sp>
      <p:sp>
        <p:nvSpPr>
          <p:cNvPr id="34" name="TextBox 33"/>
          <p:cNvSpPr txBox="1"/>
          <p:nvPr/>
        </p:nvSpPr>
        <p:spPr>
          <a:xfrm>
            <a:off x="1042466" y="2302154"/>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5" name="TextBox 34"/>
          <p:cNvSpPr txBox="1"/>
          <p:nvPr/>
        </p:nvSpPr>
        <p:spPr>
          <a:xfrm>
            <a:off x="1042466" y="2919412"/>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                           </a:t>
            </a:r>
            <a:r>
              <a:rPr lang="sv-SE" sz="1050" dirty="0" smtClean="0">
                <a:solidFill>
                  <a:schemeClr val="accent6">
                    <a:lumMod val="75000"/>
                  </a:schemeClr>
                </a:solidFill>
                <a:latin typeface="Segoe UI Light" panose="020B0502040204020203" pitchFamily="34" charset="0"/>
              </a:rPr>
              <a:t>[L234556] </a:t>
            </a:r>
            <a:r>
              <a:rPr lang="sv-SE" sz="1050" dirty="0">
                <a:solidFill>
                  <a:schemeClr val="accent4">
                    <a:lumMod val="75000"/>
                  </a:schemeClr>
                </a:solidFill>
                <a:latin typeface="Segoe UI Light" panose="020B0502040204020203" pitchFamily="34" charset="0"/>
              </a:rPr>
              <a:t>[STATUS 21</a:t>
            </a:r>
            <a:r>
              <a:rPr lang="sv-SE" sz="1050" dirty="0" smtClean="0">
                <a:solidFill>
                  <a:schemeClr val="accent4">
                    <a:lumMod val="75000"/>
                  </a:schemeClr>
                </a:solidFill>
                <a:latin typeface="Segoe UI Light" panose="020B0502040204020203" pitchFamily="34" charset="0"/>
              </a:rPr>
              <a:t>] [25p]</a:t>
            </a:r>
            <a:endParaRPr lang="sv-SE" sz="1050" dirty="0">
              <a:latin typeface="Segoe UI Light" panose="020B0502040204020203" pitchFamily="34" charset="0"/>
            </a:endParaRPr>
          </a:p>
        </p:txBody>
      </p:sp>
      <p:sp>
        <p:nvSpPr>
          <p:cNvPr id="36" name="TextBox 35"/>
          <p:cNvSpPr txBox="1"/>
          <p:nvPr/>
        </p:nvSpPr>
        <p:spPr>
          <a:xfrm>
            <a:off x="1040368" y="3114381"/>
            <a:ext cx="7994987"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r>
              <a:rPr lang="sv-SE" sz="1050" dirty="0" smtClean="0">
                <a:solidFill>
                  <a:schemeClr val="accent6">
                    <a:lumMod val="75000"/>
                  </a:schemeClr>
                </a:solidFill>
                <a:latin typeface="Segoe UI Light" panose="020B0502040204020203" pitchFamily="34" charset="0"/>
              </a:rPr>
              <a:t>[L234556] </a:t>
            </a:r>
            <a:r>
              <a:rPr lang="sv-SE" sz="1050" dirty="0">
                <a:solidFill>
                  <a:schemeClr val="accent4">
                    <a:lumMod val="75000"/>
                  </a:schemeClr>
                </a:solidFill>
                <a:latin typeface="Segoe UI Light" panose="020B0502040204020203" pitchFamily="34" charset="0"/>
              </a:rPr>
              <a:t>[STATUS 21</a:t>
            </a:r>
            <a:r>
              <a:rPr lang="sv-SE" sz="1050" dirty="0" smtClean="0">
                <a:solidFill>
                  <a:schemeClr val="accent4">
                    <a:lumMod val="75000"/>
                  </a:schemeClr>
                </a:solidFill>
                <a:latin typeface="Segoe UI Light" panose="020B0502040204020203" pitchFamily="34" charset="0"/>
              </a:rPr>
              <a:t>] [25p]</a:t>
            </a:r>
            <a:endParaRPr lang="sv-SE" sz="1050" dirty="0">
              <a:latin typeface="Segoe UI Light" panose="020B0502040204020203" pitchFamily="34" charset="0"/>
            </a:endParaRPr>
          </a:p>
        </p:txBody>
      </p:sp>
      <p:sp>
        <p:nvSpPr>
          <p:cNvPr id="37" name="TextBox 36"/>
          <p:cNvSpPr txBox="1"/>
          <p:nvPr/>
        </p:nvSpPr>
        <p:spPr>
          <a:xfrm>
            <a:off x="1042466" y="329602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1042466" y="3465100"/>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1040368" y="3646075"/>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1042466" y="3827720"/>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199413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199413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217511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217511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236306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236306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298187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298187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316284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316284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33508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33508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9521" y="35197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4523" y="35197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37006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37006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38886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38886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1404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44528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sp>
        <p:nvSpPr>
          <p:cNvPr id="59" name="Rectangle 58"/>
          <p:cNvSpPr/>
          <p:nvPr/>
        </p:nvSpPr>
        <p:spPr>
          <a:xfrm>
            <a:off x="899591" y="4171782"/>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I-SEE / No pre-speed</a:t>
            </a:r>
            <a:endParaRPr lang="sv-SE" sz="1200" dirty="0">
              <a:solidFill>
                <a:schemeClr val="tx1"/>
              </a:solidFill>
              <a:latin typeface="Segoe UI Light" panose="020B0502040204020203" pitchFamily="34" charset="0"/>
            </a:endParaRPr>
          </a:p>
        </p:txBody>
      </p:sp>
      <p:pic>
        <p:nvPicPr>
          <p:cNvPr id="205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99413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32px\101-database.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86099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165791"/>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pic>
        <p:nvPicPr>
          <p:cNvPr id="6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17511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35903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87847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34678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5197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7006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3319" y="298801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16898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98187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315981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333725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67" y="35158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36975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386831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00875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18669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36414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p:cNvSpPr/>
          <p:nvPr/>
        </p:nvSpPr>
        <p:spPr>
          <a:xfrm>
            <a:off x="899591" y="794286"/>
            <a:ext cx="8136905" cy="197886"/>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Unhandled events</a:t>
            </a:r>
            <a:endParaRPr lang="sv-SE" sz="1200" dirty="0">
              <a:solidFill>
                <a:schemeClr val="tx1"/>
              </a:solidFill>
              <a:latin typeface="Segoe UI Light" panose="020B0502040204020203" pitchFamily="34" charset="0"/>
            </a:endParaRPr>
          </a:p>
        </p:txBody>
      </p:sp>
      <p:sp>
        <p:nvSpPr>
          <p:cNvPr id="99" name="TextBox 98"/>
          <p:cNvSpPr txBox="1"/>
          <p:nvPr/>
        </p:nvSpPr>
        <p:spPr>
          <a:xfrm>
            <a:off x="899591" y="105730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    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a:t>
            </a:r>
            <a:endParaRPr lang="sv-SE" sz="1050" dirty="0">
              <a:latin typeface="Segoe UI Light" panose="020B0502040204020203" pitchFamily="34" charset="0"/>
            </a:endParaRPr>
          </a:p>
        </p:txBody>
      </p:sp>
      <p:sp>
        <p:nvSpPr>
          <p:cNvPr id="100" name="TextBox 99"/>
          <p:cNvSpPr txBox="1"/>
          <p:nvPr/>
        </p:nvSpPr>
        <p:spPr>
          <a:xfrm>
            <a:off x="897493" y="1238275"/>
            <a:ext cx="7850971"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    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endParaRPr lang="sv-SE" sz="1050" dirty="0">
              <a:latin typeface="Segoe UI Light" panose="020B0502040204020203" pitchFamily="34" charset="0"/>
            </a:endParaRPr>
          </a:p>
        </p:txBody>
      </p:sp>
      <p:sp>
        <p:nvSpPr>
          <p:cNvPr id="101" name="TextBox 100"/>
          <p:cNvSpPr txBox="1"/>
          <p:nvPr/>
        </p:nvSpPr>
        <p:spPr>
          <a:xfrm>
            <a:off x="899591" y="1419920"/>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    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pic>
        <p:nvPicPr>
          <p:cNvPr id="102"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0662"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5664"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6655"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1657"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6655" y="14808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1657" y="14808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Vcn.ds.volvo.net\cli-hm\hm0114\A022595\My Documents\Icons\PNG\16px\333-sort-amount-asc.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23728"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3" descr="\\Vcn.ds.volvo.net\cli-hm\hm0114\A022595\My Documents\Icons\PNG\16px\334-sort-amount-desc.png"/>
          <p:cNvPicPr>
            <a:picLocks noChangeAspect="1" noChangeArrowheads="1"/>
          </p:cNvPicPr>
          <p:nvPr/>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1760"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11862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29656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4740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10450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29248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3319" y="147401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99591" y="5191125"/>
            <a:ext cx="8135764" cy="4026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TextBox 71"/>
          <p:cNvSpPr txBox="1"/>
          <p:nvPr/>
        </p:nvSpPr>
        <p:spPr>
          <a:xfrm>
            <a:off x="899591" y="5267880"/>
            <a:ext cx="5472609" cy="253916"/>
          </a:xfrm>
          <a:prstGeom prst="rect">
            <a:avLst/>
          </a:prstGeom>
          <a:noFill/>
        </p:spPr>
        <p:txBody>
          <a:bodyPr wrap="square" rtlCol="0">
            <a:spAutoFit/>
          </a:bodyPr>
          <a:lstStyle/>
          <a:p>
            <a:r>
              <a:rPr lang="sv-SE" sz="1050" dirty="0" smtClean="0">
                <a:latin typeface="Segoe UI Light" panose="020B0502040204020203" pitchFamily="34" charset="0"/>
              </a:rPr>
              <a:t>     CENTRAL SERVER           LOCAL SERVER          OWN HDD</a:t>
            </a:r>
            <a:endParaRPr lang="sv-SE" sz="1050" dirty="0">
              <a:latin typeface="Segoe UI Light" panose="020B0502040204020203" pitchFamily="34" charset="0"/>
            </a:endParaRPr>
          </a:p>
        </p:txBody>
      </p:sp>
      <p:pic>
        <p:nvPicPr>
          <p:cNvPr id="71"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93" y="531863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3944" y="531863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9695" y="5317567"/>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p:cNvSpPr/>
          <p:nvPr/>
        </p:nvSpPr>
        <p:spPr>
          <a:xfrm>
            <a:off x="897120" y="4518142"/>
            <a:ext cx="8139375" cy="672607"/>
          </a:xfrm>
          <a:prstGeom prst="rect">
            <a:avLst/>
          </a:prstGeom>
          <a:solidFill>
            <a:schemeClr val="bg1">
              <a:lumMod val="95000"/>
            </a:schemeClr>
          </a:solidFill>
          <a:ln>
            <a:noFill/>
          </a:ln>
          <a:effectLst>
            <a:innerShdw blurRad="101600" dist="25400" dir="16200000">
              <a:schemeClr val="tx1">
                <a:lumMod val="50000"/>
                <a:lumOff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4" name="Group 3"/>
          <p:cNvGrpSpPr/>
          <p:nvPr/>
        </p:nvGrpSpPr>
        <p:grpSpPr>
          <a:xfrm>
            <a:off x="846634" y="4513684"/>
            <a:ext cx="2630016" cy="643593"/>
            <a:chOff x="846634" y="4374147"/>
            <a:chExt cx="2630016" cy="643593"/>
          </a:xfrm>
        </p:grpSpPr>
        <p:pic>
          <p:nvPicPr>
            <p:cNvPr id="2053" name="Picture 5" descr="\\Vcn.ds.volvo.net\cli-hm\hm0114\A022595\My Documents\Icons\PNG\16px\076-map.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62299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079-clock.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82705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46634" y="4374147"/>
              <a:ext cx="2418903" cy="253916"/>
            </a:xfrm>
            <a:prstGeom prst="rect">
              <a:avLst/>
            </a:prstGeom>
            <a:noFill/>
          </p:spPr>
          <p:txBody>
            <a:bodyPr wrap="square" rtlCol="0">
              <a:spAutoFit/>
            </a:bodyPr>
            <a:lstStyle/>
            <a:p>
              <a:r>
                <a:rPr lang="sv-SE" sz="1050" dirty="0" smtClean="0">
                  <a:latin typeface="Segoe UI Semibold" panose="020B0702040204020203" pitchFamily="34" charset="0"/>
                </a:rPr>
                <a:t>SELECTED EVENTS:</a:t>
              </a:r>
              <a:endParaRPr lang="sv-SE" sz="1050" dirty="0">
                <a:latin typeface="Segoe UI Semibold" panose="020B0702040204020203" pitchFamily="34" charset="0"/>
              </a:endParaRPr>
            </a:p>
          </p:txBody>
        </p:sp>
        <p:sp>
          <p:nvSpPr>
            <p:cNvPr id="84" name="TextBox 83"/>
            <p:cNvSpPr txBox="1"/>
            <p:nvPr/>
          </p:nvSpPr>
          <p:spPr>
            <a:xfrm>
              <a:off x="1056184" y="4564647"/>
              <a:ext cx="2418903"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ON MAP</a:t>
              </a:r>
              <a:endParaRPr lang="sv-SE" sz="1050" dirty="0">
                <a:solidFill>
                  <a:schemeClr val="accent1">
                    <a:lumMod val="75000"/>
                  </a:schemeClr>
                </a:solidFill>
                <a:latin typeface="Segoe UI Light" panose="020B0502040204020203" pitchFamily="34" charset="0"/>
              </a:endParaRPr>
            </a:p>
          </p:txBody>
        </p:sp>
        <p:sp>
          <p:nvSpPr>
            <p:cNvPr id="85" name="TextBox 84"/>
            <p:cNvSpPr txBox="1"/>
            <p:nvPr/>
          </p:nvSpPr>
          <p:spPr>
            <a:xfrm>
              <a:off x="1057747" y="4763824"/>
              <a:ext cx="2418903"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ON TIMELINE</a:t>
              </a:r>
              <a:endParaRPr lang="sv-SE" sz="1050" dirty="0">
                <a:solidFill>
                  <a:schemeClr val="accent1">
                    <a:lumMod val="75000"/>
                  </a:schemeClr>
                </a:solidFill>
                <a:latin typeface="Segoe UI Light" panose="020B0502040204020203" pitchFamily="34" charset="0"/>
              </a:endParaRPr>
            </a:p>
          </p:txBody>
        </p:sp>
      </p:grpSp>
      <p:grpSp>
        <p:nvGrpSpPr>
          <p:cNvPr id="117" name="Group 116"/>
          <p:cNvGrpSpPr/>
          <p:nvPr/>
        </p:nvGrpSpPr>
        <p:grpSpPr>
          <a:xfrm>
            <a:off x="2458616" y="4704184"/>
            <a:ext cx="2420466" cy="453093"/>
            <a:chOff x="1056184" y="4564647"/>
            <a:chExt cx="2420466" cy="453093"/>
          </a:xfrm>
        </p:grpSpPr>
        <p:sp>
          <p:nvSpPr>
            <p:cNvPr id="121" name="TextBox 120"/>
            <p:cNvSpPr txBox="1"/>
            <p:nvPr/>
          </p:nvSpPr>
          <p:spPr>
            <a:xfrm>
              <a:off x="1056184" y="4564647"/>
              <a:ext cx="2418903"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CONNECT TO PROTUS</a:t>
              </a:r>
              <a:endParaRPr lang="sv-SE" sz="1050" dirty="0">
                <a:solidFill>
                  <a:schemeClr val="accent1">
                    <a:lumMod val="75000"/>
                  </a:schemeClr>
                </a:solidFill>
                <a:latin typeface="Segoe UI Light" panose="020B0502040204020203" pitchFamily="34" charset="0"/>
              </a:endParaRPr>
            </a:p>
          </p:txBody>
        </p:sp>
        <p:sp>
          <p:nvSpPr>
            <p:cNvPr id="122" name="TextBox 121"/>
            <p:cNvSpPr txBox="1"/>
            <p:nvPr/>
          </p:nvSpPr>
          <p:spPr>
            <a:xfrm>
              <a:off x="1057747" y="4763824"/>
              <a:ext cx="2418903"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STATS</a:t>
              </a:r>
              <a:endParaRPr lang="sv-SE" sz="1050" dirty="0">
                <a:solidFill>
                  <a:schemeClr val="accent1">
                    <a:lumMod val="75000"/>
                  </a:schemeClr>
                </a:solidFill>
                <a:latin typeface="Segoe UI Light" panose="020B0502040204020203" pitchFamily="34" charset="0"/>
              </a:endParaRPr>
            </a:p>
          </p:txBody>
        </p:sp>
      </p:grpSp>
      <p:pic>
        <p:nvPicPr>
          <p:cNvPr id="6149" name="Picture 5" descr="\\Vcn.ds.volvo.net\cli-hm\hm0114\A022595\My Documents\Icons\PNG\16px\206-attachment.png"/>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1775" y="476253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Vcn.ds.volvo.net\cli-hm\hm0114\A022595\My Documents\Icons\PNG\16px\157-stats-bars.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1775" y="4954119"/>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32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1805272"/>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1" y="422565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1" y="390128"/>
            <a:ext cx="8136905" cy="520367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a:t>
            </a:r>
            <a:r>
              <a:rPr lang="sv-SE" sz="1400" b="1" dirty="0" smtClean="0">
                <a:solidFill>
                  <a:schemeClr val="tx1"/>
                </a:solidFill>
                <a:latin typeface="Segoe UI Light" panose="020B0502040204020203" pitchFamily="34" charset="0"/>
              </a:rPr>
              <a:t>TEST:</a:t>
            </a:r>
            <a:r>
              <a:rPr lang="sv-SE" sz="1400" dirty="0" smtClean="0">
                <a:solidFill>
                  <a:schemeClr val="tx1"/>
                </a:solidFill>
                <a:latin typeface="Segoe UI Light" panose="020B0502040204020203" pitchFamily="34" charset="0"/>
              </a:rPr>
              <a:t> FH-1407 SEM w1607</a:t>
            </a:r>
            <a:endParaRPr lang="sv-SE" sz="1400" dirty="0">
              <a:solidFill>
                <a:schemeClr val="tx1"/>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47494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1" y="794286"/>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Radio</a:t>
            </a:r>
            <a:endParaRPr lang="sv-SE" sz="1200" dirty="0">
              <a:solidFill>
                <a:schemeClr val="tx1"/>
              </a:solidFill>
              <a:latin typeface="Segoe UI Light" panose="020B0502040204020203" pitchFamily="34" charset="0"/>
            </a:endParaRPr>
          </a:p>
        </p:txBody>
      </p:sp>
      <p:sp>
        <p:nvSpPr>
          <p:cNvPr id="31" name="Rectangle 30"/>
          <p:cNvSpPr/>
          <p:nvPr/>
        </p:nvSpPr>
        <p:spPr>
          <a:xfrm>
            <a:off x="899591" y="1777380"/>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Launcher Crash</a:t>
            </a:r>
            <a:endParaRPr lang="sv-SE" sz="1200" dirty="0">
              <a:solidFill>
                <a:schemeClr val="tx1"/>
              </a:solidFill>
              <a:latin typeface="Segoe UI Light" panose="020B0502040204020203" pitchFamily="34" charset="0"/>
            </a:endParaRPr>
          </a:p>
        </p:txBody>
      </p:sp>
      <p:sp>
        <p:nvSpPr>
          <p:cNvPr id="2" name="TextBox 1"/>
          <p:cNvSpPr txBox="1"/>
          <p:nvPr/>
        </p:nvSpPr>
        <p:spPr>
          <a:xfrm>
            <a:off x="1042466" y="105730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a:t>
            </a:r>
            <a:r>
              <a:rPr lang="sv-SE" sz="1050" dirty="0" smtClean="0">
                <a:solidFill>
                  <a:schemeClr val="accent6">
                    <a:lumMod val="75000"/>
                  </a:schemeClr>
                </a:solidFill>
                <a:latin typeface="Segoe UI Light" panose="020B0502040204020203" pitchFamily="34" charset="0"/>
              </a:rPr>
              <a:t>[P: L561612] </a:t>
            </a:r>
            <a:r>
              <a:rPr lang="sv-SE" sz="1050" dirty="0" smtClean="0">
                <a:solidFill>
                  <a:schemeClr val="accent4">
                    <a:lumMod val="75000"/>
                  </a:schemeClr>
                </a:solidFill>
                <a:latin typeface="Segoe UI Light" panose="020B0502040204020203" pitchFamily="34" charset="0"/>
              </a:rPr>
              <a:t>[STATUS 21]</a:t>
            </a:r>
            <a:endParaRPr lang="sv-SE" sz="1050" dirty="0">
              <a:solidFill>
                <a:schemeClr val="accent4">
                  <a:lumMod val="75000"/>
                </a:schemeClr>
              </a:solidFill>
              <a:latin typeface="Segoe UI Light" panose="020B0502040204020203" pitchFamily="34" charset="0"/>
            </a:endParaRPr>
          </a:p>
        </p:txBody>
      </p:sp>
      <p:sp>
        <p:nvSpPr>
          <p:cNvPr id="33" name="TextBox 32"/>
          <p:cNvSpPr txBox="1"/>
          <p:nvPr/>
        </p:nvSpPr>
        <p:spPr>
          <a:xfrm>
            <a:off x="1040368" y="1238275"/>
            <a:ext cx="7850971"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a:t>
            </a:r>
            <a:endParaRPr lang="sv-SE" sz="1050" dirty="0">
              <a:latin typeface="Segoe UI Light" panose="020B0502040204020203" pitchFamily="34" charset="0"/>
            </a:endParaRPr>
          </a:p>
        </p:txBody>
      </p:sp>
      <p:sp>
        <p:nvSpPr>
          <p:cNvPr id="34" name="TextBox 33"/>
          <p:cNvSpPr txBox="1"/>
          <p:nvPr/>
        </p:nvSpPr>
        <p:spPr>
          <a:xfrm>
            <a:off x="1042466" y="1419920"/>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5" name="TextBox 34"/>
          <p:cNvSpPr txBox="1"/>
          <p:nvPr/>
        </p:nvSpPr>
        <p:spPr>
          <a:xfrm>
            <a:off x="1042466" y="1984816"/>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6" name="TextBox 35"/>
          <p:cNvSpPr txBox="1"/>
          <p:nvPr/>
        </p:nvSpPr>
        <p:spPr>
          <a:xfrm>
            <a:off x="1040368" y="2165791"/>
            <a:ext cx="7994987"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7" name="TextBox 36"/>
          <p:cNvSpPr txBox="1"/>
          <p:nvPr/>
        </p:nvSpPr>
        <p:spPr>
          <a:xfrm>
            <a:off x="1042466" y="234743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1042466" y="2516510"/>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1040368" y="2697485"/>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1042466" y="2879130"/>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14808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148083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20332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20332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221425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221425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24022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24022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9521" y="257111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4523" y="257111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27520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27520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294004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294004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1404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44528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5122" name="Picture 2" descr="\\Vcn.ds.volvo.net\cli-hm\hm0114\A022595\My Documents\Icons\PNG\16px\333-sort-amount-asc.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5344"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cn.ds.volvo.net\cli-hm\hm0114\A022595\My Documents\Icons\PNG\16px\334-sort-amount-desc.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03376" y="81702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899591" y="3217540"/>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System crash</a:t>
            </a:r>
            <a:endParaRPr lang="sv-SE" sz="1200" dirty="0">
              <a:solidFill>
                <a:schemeClr val="tx1"/>
              </a:solidFill>
              <a:latin typeface="Segoe UI Light" panose="020B0502040204020203" pitchFamily="34" charset="0"/>
            </a:endParaRPr>
          </a:p>
        </p:txBody>
      </p:sp>
      <p:sp>
        <p:nvSpPr>
          <p:cNvPr id="61" name="Rectangle 60"/>
          <p:cNvSpPr/>
          <p:nvPr/>
        </p:nvSpPr>
        <p:spPr>
          <a:xfrm>
            <a:off x="899591" y="3550559"/>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I-See – No pre-speed</a:t>
            </a:r>
            <a:endParaRPr lang="sv-SE" sz="1200" dirty="0">
              <a:solidFill>
                <a:schemeClr val="tx1"/>
              </a:solidFill>
              <a:latin typeface="Segoe UI Light" panose="020B0502040204020203" pitchFamily="34" charset="0"/>
            </a:endParaRPr>
          </a:p>
        </p:txBody>
      </p:sp>
      <p:pic>
        <p:nvPicPr>
          <p:cNvPr id="205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32px\101-database.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86099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165791"/>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pic>
        <p:nvPicPr>
          <p:cNvPr id="6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2928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47680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92988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39819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57111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75209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3319" y="203942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220396"/>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899591" y="5267880"/>
            <a:ext cx="5472609" cy="253916"/>
          </a:xfrm>
          <a:prstGeom prst="rect">
            <a:avLst/>
          </a:prstGeom>
          <a:noFill/>
        </p:spPr>
        <p:txBody>
          <a:bodyPr wrap="square" rtlCol="0">
            <a:spAutoFit/>
          </a:bodyPr>
          <a:lstStyle/>
          <a:p>
            <a:r>
              <a:rPr lang="sv-SE" sz="1050" dirty="0" smtClean="0">
                <a:latin typeface="Segoe UI Light" panose="020B0502040204020203" pitchFamily="34" charset="0"/>
              </a:rPr>
              <a:t>     CENTRAL SERVER           LOCAL SERVER          OWN HDD</a:t>
            </a:r>
            <a:endParaRPr lang="sv-SE" sz="1050" dirty="0">
              <a:latin typeface="Segoe UI Light" panose="020B0502040204020203" pitchFamily="34" charset="0"/>
            </a:endParaRPr>
          </a:p>
        </p:txBody>
      </p:sp>
      <p:pic>
        <p:nvPicPr>
          <p:cNvPr id="71"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93" y="531863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3944" y="531863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9695" y="531756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0332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21122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38866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67" y="25673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27489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291972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12651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30446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4819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cn.ds.volvo.net\cli-hm\hm0114\A022595\My Documents\Icons\PNG\16px\076-map.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62299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079-clock.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82705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46634" y="4374147"/>
            <a:ext cx="2418903" cy="253916"/>
          </a:xfrm>
          <a:prstGeom prst="rect">
            <a:avLst/>
          </a:prstGeom>
          <a:noFill/>
        </p:spPr>
        <p:txBody>
          <a:bodyPr wrap="square" rtlCol="0">
            <a:spAutoFit/>
          </a:bodyPr>
          <a:lstStyle/>
          <a:p>
            <a:r>
              <a:rPr lang="sv-SE" sz="1050" dirty="0" smtClean="0">
                <a:latin typeface="Segoe UI Semibold" panose="020B0702040204020203" pitchFamily="34" charset="0"/>
              </a:rPr>
              <a:t>VIEW SELECTED EVENTS:</a:t>
            </a:r>
            <a:endParaRPr lang="sv-SE" sz="1050" dirty="0">
              <a:latin typeface="Segoe UI Semibold" panose="020B0702040204020203" pitchFamily="34" charset="0"/>
            </a:endParaRPr>
          </a:p>
        </p:txBody>
      </p:sp>
      <p:sp>
        <p:nvSpPr>
          <p:cNvPr id="84" name="TextBox 83"/>
          <p:cNvSpPr txBox="1"/>
          <p:nvPr/>
        </p:nvSpPr>
        <p:spPr>
          <a:xfrm>
            <a:off x="1056184" y="4564647"/>
            <a:ext cx="2418903" cy="253916"/>
          </a:xfrm>
          <a:prstGeom prst="rect">
            <a:avLst/>
          </a:prstGeom>
          <a:noFill/>
        </p:spPr>
        <p:txBody>
          <a:bodyPr wrap="square" rtlCol="0">
            <a:spAutoFit/>
          </a:bodyPr>
          <a:lstStyle/>
          <a:p>
            <a:r>
              <a:rPr lang="sv-SE" sz="1050" dirty="0" smtClean="0">
                <a:latin typeface="Segoe UI Light" panose="020B0502040204020203" pitchFamily="34" charset="0"/>
              </a:rPr>
              <a:t>ON MAP</a:t>
            </a:r>
            <a:endParaRPr lang="sv-SE" sz="1050" dirty="0">
              <a:latin typeface="Segoe UI Light" panose="020B0502040204020203" pitchFamily="34" charset="0"/>
            </a:endParaRPr>
          </a:p>
        </p:txBody>
      </p:sp>
      <p:sp>
        <p:nvSpPr>
          <p:cNvPr id="85" name="TextBox 84"/>
          <p:cNvSpPr txBox="1"/>
          <p:nvPr/>
        </p:nvSpPr>
        <p:spPr>
          <a:xfrm>
            <a:off x="1057747" y="4763824"/>
            <a:ext cx="2418903" cy="253916"/>
          </a:xfrm>
          <a:prstGeom prst="rect">
            <a:avLst/>
          </a:prstGeom>
          <a:noFill/>
        </p:spPr>
        <p:txBody>
          <a:bodyPr wrap="square" rtlCol="0">
            <a:spAutoFit/>
          </a:bodyPr>
          <a:lstStyle/>
          <a:p>
            <a:r>
              <a:rPr lang="sv-SE" sz="1050" dirty="0" smtClean="0">
                <a:latin typeface="Segoe UI Light" panose="020B0502040204020203" pitchFamily="34" charset="0"/>
              </a:rPr>
              <a:t>TIMELINE</a:t>
            </a:r>
            <a:endParaRPr lang="sv-SE" sz="1050" dirty="0">
              <a:latin typeface="Segoe UI Light" panose="020B0502040204020203" pitchFamily="34" charset="0"/>
            </a:endParaRPr>
          </a:p>
        </p:txBody>
      </p:sp>
      <p:sp>
        <p:nvSpPr>
          <p:cNvPr id="4" name="Rectangle 3"/>
          <p:cNvSpPr/>
          <p:nvPr/>
        </p:nvSpPr>
        <p:spPr>
          <a:xfrm>
            <a:off x="899591" y="390128"/>
            <a:ext cx="8136905" cy="5203676"/>
          </a:xfrm>
          <a:prstGeom prst="rect">
            <a:avLst/>
          </a:prstGeom>
          <a:solidFill>
            <a:schemeClr val="bg1">
              <a:lumMod val="85000"/>
              <a:alpha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Oval 9"/>
          <p:cNvSpPr/>
          <p:nvPr/>
        </p:nvSpPr>
        <p:spPr>
          <a:xfrm>
            <a:off x="1564457" y="2516510"/>
            <a:ext cx="656456" cy="656456"/>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14/1</a:t>
            </a:r>
            <a:endParaRPr lang="sv-SE" sz="1000" dirty="0">
              <a:latin typeface="Segoe UI Light" panose="020B0502040204020203" pitchFamily="34" charset="0"/>
            </a:endParaRPr>
          </a:p>
        </p:txBody>
      </p:sp>
      <p:sp>
        <p:nvSpPr>
          <p:cNvPr id="86" name="Oval 85"/>
          <p:cNvSpPr/>
          <p:nvPr/>
        </p:nvSpPr>
        <p:spPr>
          <a:xfrm>
            <a:off x="7443936" y="2516510"/>
            <a:ext cx="656456" cy="656456"/>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15/1</a:t>
            </a:r>
            <a:endParaRPr lang="sv-SE" sz="1000" dirty="0">
              <a:latin typeface="Segoe UI Light" panose="020B0502040204020203" pitchFamily="34" charset="0"/>
            </a:endParaRPr>
          </a:p>
        </p:txBody>
      </p:sp>
      <p:cxnSp>
        <p:nvCxnSpPr>
          <p:cNvPr id="13" name="Straight Connector 12"/>
          <p:cNvCxnSpPr>
            <a:stCxn id="10" idx="6"/>
            <a:endCxn id="86" idx="2"/>
          </p:cNvCxnSpPr>
          <p:nvPr/>
        </p:nvCxnSpPr>
        <p:spPr>
          <a:xfrm>
            <a:off x="2220913" y="2844738"/>
            <a:ext cx="522302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627784" y="2729372"/>
            <a:ext cx="230732" cy="230732"/>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88" name="Oval 87"/>
          <p:cNvSpPr/>
          <p:nvPr/>
        </p:nvSpPr>
        <p:spPr>
          <a:xfrm>
            <a:off x="3663404" y="2729372"/>
            <a:ext cx="230732" cy="230732"/>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89" name="Oval 88"/>
          <p:cNvSpPr/>
          <p:nvPr/>
        </p:nvSpPr>
        <p:spPr>
          <a:xfrm>
            <a:off x="4046536" y="2729372"/>
            <a:ext cx="230732" cy="230732"/>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90" name="Oval 89"/>
          <p:cNvSpPr/>
          <p:nvPr/>
        </p:nvSpPr>
        <p:spPr>
          <a:xfrm>
            <a:off x="4635724" y="2722449"/>
            <a:ext cx="230732" cy="230732"/>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91" name="Oval 90"/>
          <p:cNvSpPr/>
          <p:nvPr/>
        </p:nvSpPr>
        <p:spPr>
          <a:xfrm>
            <a:off x="6256834" y="2742134"/>
            <a:ext cx="230732" cy="230732"/>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cxnSp>
        <p:nvCxnSpPr>
          <p:cNvPr id="17" name="Straight Connector 16"/>
          <p:cNvCxnSpPr>
            <a:stCxn id="87" idx="4"/>
          </p:cNvCxnSpPr>
          <p:nvPr/>
        </p:nvCxnSpPr>
        <p:spPr>
          <a:xfrm>
            <a:off x="2743150" y="2960104"/>
            <a:ext cx="0" cy="68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8" idx="0"/>
          </p:cNvCxnSpPr>
          <p:nvPr/>
        </p:nvCxnSpPr>
        <p:spPr>
          <a:xfrm>
            <a:off x="3778770" y="2013391"/>
            <a:ext cx="0" cy="715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p:cNvCxnSpPr>
          <p:nvPr/>
        </p:nvCxnSpPr>
        <p:spPr>
          <a:xfrm>
            <a:off x="4161902" y="2960104"/>
            <a:ext cx="0" cy="721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90" idx="0"/>
          </p:cNvCxnSpPr>
          <p:nvPr/>
        </p:nvCxnSpPr>
        <p:spPr>
          <a:xfrm>
            <a:off x="4751090" y="1961407"/>
            <a:ext cx="0" cy="761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1" idx="4"/>
          </p:cNvCxnSpPr>
          <p:nvPr/>
        </p:nvCxnSpPr>
        <p:spPr>
          <a:xfrm>
            <a:off x="6372200" y="2972866"/>
            <a:ext cx="0" cy="676636"/>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979219" y="3649502"/>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18:23</a:t>
            </a:r>
            <a:endParaRPr lang="sv-SE" sz="800" b="1" dirty="0">
              <a:latin typeface="Segoe UI Light" panose="020B0502040204020203" pitchFamily="34" charset="0"/>
            </a:endParaRPr>
          </a:p>
        </p:txBody>
      </p:sp>
      <p:sp>
        <p:nvSpPr>
          <p:cNvPr id="109" name="TextBox 108"/>
          <p:cNvSpPr txBox="1"/>
          <p:nvPr/>
        </p:nvSpPr>
        <p:spPr>
          <a:xfrm>
            <a:off x="4360962" y="1610409"/>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15:23</a:t>
            </a:r>
            <a:endParaRPr lang="sv-SE" sz="800" b="1" dirty="0">
              <a:latin typeface="Segoe UI Light" panose="020B0502040204020203" pitchFamily="34" charset="0"/>
            </a:endParaRPr>
          </a:p>
        </p:txBody>
      </p:sp>
      <p:sp>
        <p:nvSpPr>
          <p:cNvPr id="110" name="TextBox 109"/>
          <p:cNvSpPr txBox="1"/>
          <p:nvPr/>
        </p:nvSpPr>
        <p:spPr>
          <a:xfrm>
            <a:off x="3768921" y="3657568"/>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14:02</a:t>
            </a:r>
          </a:p>
        </p:txBody>
      </p:sp>
      <p:sp>
        <p:nvSpPr>
          <p:cNvPr id="111" name="TextBox 110"/>
          <p:cNvSpPr txBox="1"/>
          <p:nvPr/>
        </p:nvSpPr>
        <p:spPr>
          <a:xfrm>
            <a:off x="3385789" y="1629202"/>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13:14</a:t>
            </a:r>
          </a:p>
        </p:txBody>
      </p:sp>
      <p:sp>
        <p:nvSpPr>
          <p:cNvPr id="112" name="TextBox 111"/>
          <p:cNvSpPr txBox="1"/>
          <p:nvPr/>
        </p:nvSpPr>
        <p:spPr>
          <a:xfrm>
            <a:off x="2350169" y="3649502"/>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08:45</a:t>
            </a:r>
          </a:p>
        </p:txBody>
      </p:sp>
      <p:sp>
        <p:nvSpPr>
          <p:cNvPr id="113" name="TextBox 112"/>
          <p:cNvSpPr txBox="1"/>
          <p:nvPr/>
        </p:nvSpPr>
        <p:spPr>
          <a:xfrm>
            <a:off x="1036794" y="677515"/>
            <a:ext cx="4696859" cy="307777"/>
          </a:xfrm>
          <a:prstGeom prst="rect">
            <a:avLst/>
          </a:prstGeom>
          <a:noFill/>
        </p:spPr>
        <p:txBody>
          <a:bodyPr wrap="square" rtlCol="0">
            <a:spAutoFit/>
          </a:bodyPr>
          <a:lstStyle/>
          <a:p>
            <a:r>
              <a:rPr lang="sv-SE" sz="1400" b="1" dirty="0" smtClean="0">
                <a:latin typeface="Segoe UI Light" panose="020B0502040204020203" pitchFamily="34" charset="0"/>
              </a:rPr>
              <a:t>TIMELINE</a:t>
            </a:r>
            <a:r>
              <a:rPr lang="sv-SE" sz="1400" dirty="0" smtClean="0">
                <a:latin typeface="Segoe UI Light" panose="020B0502040204020203" pitchFamily="34" charset="0"/>
              </a:rPr>
              <a:t> SELECTED EVENTS (Launcher Crash)</a:t>
            </a:r>
            <a:endParaRPr lang="sv-SE" b="1" dirty="0" smtClean="0">
              <a:latin typeface="Segoe UI Light" panose="020B0502040204020203" pitchFamily="34" charset="0"/>
            </a:endParaRPr>
          </a:p>
        </p:txBody>
      </p:sp>
      <p:pic>
        <p:nvPicPr>
          <p:cNvPr id="3075" name="Picture 3" descr="\\Vcn.ds.volvo.net\cli-hm\hm0114\A022595\My Documents\Icons\PNG\16px\272-cros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38939" y="551148"/>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654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5715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265212"/>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564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4918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1805272"/>
            <a:ext cx="755571" cy="54817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1774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4365742"/>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72285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468203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498941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 y="529421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1" y="422565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1" y="390128"/>
            <a:ext cx="8136905" cy="520367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a:t>
            </a:r>
            <a:r>
              <a:rPr lang="sv-SE" sz="1400" b="1" dirty="0" smtClean="0">
                <a:solidFill>
                  <a:schemeClr val="tx1"/>
                </a:solidFill>
                <a:latin typeface="Segoe UI Light" panose="020B0502040204020203" pitchFamily="34" charset="0"/>
              </a:rPr>
              <a:t>TEST:</a:t>
            </a:r>
            <a:r>
              <a:rPr lang="sv-SE" sz="1400" dirty="0" smtClean="0">
                <a:solidFill>
                  <a:schemeClr val="tx1"/>
                </a:solidFill>
                <a:latin typeface="Segoe UI Light" panose="020B0502040204020203" pitchFamily="34" charset="0"/>
              </a:rPr>
              <a:t> FH-1407 SEM w1607</a:t>
            </a:r>
            <a:endParaRPr lang="sv-SE" sz="1400" dirty="0">
              <a:solidFill>
                <a:schemeClr val="tx1"/>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474948"/>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1" y="794286"/>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Radio</a:t>
            </a:r>
            <a:endParaRPr lang="sv-SE" sz="1200" dirty="0">
              <a:solidFill>
                <a:schemeClr val="tx1"/>
              </a:solidFill>
              <a:latin typeface="Segoe UI Light" panose="020B0502040204020203" pitchFamily="34" charset="0"/>
            </a:endParaRPr>
          </a:p>
        </p:txBody>
      </p:sp>
      <p:sp>
        <p:nvSpPr>
          <p:cNvPr id="31" name="Rectangle 30"/>
          <p:cNvSpPr/>
          <p:nvPr/>
        </p:nvSpPr>
        <p:spPr>
          <a:xfrm>
            <a:off x="899591" y="1777380"/>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Launcher Crash</a:t>
            </a:r>
            <a:endParaRPr lang="sv-SE" sz="1200" dirty="0">
              <a:solidFill>
                <a:schemeClr val="tx1"/>
              </a:solidFill>
              <a:latin typeface="Segoe UI Light" panose="020B0502040204020203" pitchFamily="34" charset="0"/>
            </a:endParaRPr>
          </a:p>
        </p:txBody>
      </p:sp>
      <p:sp>
        <p:nvSpPr>
          <p:cNvPr id="2" name="TextBox 1"/>
          <p:cNvSpPr txBox="1"/>
          <p:nvPr/>
        </p:nvSpPr>
        <p:spPr>
          <a:xfrm>
            <a:off x="1042466" y="105730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a:t>
            </a:r>
            <a:r>
              <a:rPr lang="sv-SE" sz="1050" dirty="0" smtClean="0">
                <a:solidFill>
                  <a:schemeClr val="accent6">
                    <a:lumMod val="75000"/>
                  </a:schemeClr>
                </a:solidFill>
                <a:latin typeface="Segoe UI Light" panose="020B0502040204020203" pitchFamily="34" charset="0"/>
              </a:rPr>
              <a:t>[P: L561612] </a:t>
            </a:r>
            <a:r>
              <a:rPr lang="sv-SE" sz="1050" dirty="0" smtClean="0">
                <a:solidFill>
                  <a:schemeClr val="accent4">
                    <a:lumMod val="75000"/>
                  </a:schemeClr>
                </a:solidFill>
                <a:latin typeface="Segoe UI Light" panose="020B0502040204020203" pitchFamily="34" charset="0"/>
              </a:rPr>
              <a:t>[STATUS 21]</a:t>
            </a:r>
            <a:endParaRPr lang="sv-SE" sz="1050" dirty="0">
              <a:solidFill>
                <a:schemeClr val="accent4">
                  <a:lumMod val="75000"/>
                </a:schemeClr>
              </a:solidFill>
              <a:latin typeface="Segoe UI Light" panose="020B0502040204020203" pitchFamily="34" charset="0"/>
            </a:endParaRPr>
          </a:p>
        </p:txBody>
      </p:sp>
      <p:sp>
        <p:nvSpPr>
          <p:cNvPr id="33" name="TextBox 32"/>
          <p:cNvSpPr txBox="1"/>
          <p:nvPr/>
        </p:nvSpPr>
        <p:spPr>
          <a:xfrm>
            <a:off x="1040368" y="1238275"/>
            <a:ext cx="7850971"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a:t>
            </a:r>
            <a:endParaRPr lang="sv-SE" sz="1050" dirty="0">
              <a:latin typeface="Segoe UI Light" panose="020B0502040204020203" pitchFamily="34" charset="0"/>
            </a:endParaRPr>
          </a:p>
        </p:txBody>
      </p:sp>
      <p:sp>
        <p:nvSpPr>
          <p:cNvPr id="34" name="TextBox 33"/>
          <p:cNvSpPr txBox="1"/>
          <p:nvPr/>
        </p:nvSpPr>
        <p:spPr>
          <a:xfrm>
            <a:off x="1042466" y="1419920"/>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5" name="TextBox 34"/>
          <p:cNvSpPr txBox="1"/>
          <p:nvPr/>
        </p:nvSpPr>
        <p:spPr>
          <a:xfrm>
            <a:off x="1042466" y="1984816"/>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6" name="TextBox 35"/>
          <p:cNvSpPr txBox="1"/>
          <p:nvPr/>
        </p:nvSpPr>
        <p:spPr>
          <a:xfrm>
            <a:off x="1040368" y="2165791"/>
            <a:ext cx="7994987"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7" name="TextBox 36"/>
          <p:cNvSpPr txBox="1"/>
          <p:nvPr/>
        </p:nvSpPr>
        <p:spPr>
          <a:xfrm>
            <a:off x="1042466" y="234743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1042466" y="2516510"/>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1040368" y="2697485"/>
            <a:ext cx="5472609" cy="261610"/>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1042466" y="2879130"/>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140480"/>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445280"/>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5122" name="Picture 2" descr="\\Vcn.ds.volvo.net\cli-hm\hm0114\A022595\My Documents\Icons\PNG\16px\333-sort-amount-asc.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5344" y="8170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cn.ds.volvo.net\cli-hm\hm0114\A022595\My Documents\Icons\PNG\16px\334-sort-amount-desc.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03376" y="817029"/>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899591" y="3217540"/>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System crash</a:t>
            </a:r>
            <a:endParaRPr lang="sv-SE" sz="1200" dirty="0">
              <a:solidFill>
                <a:schemeClr val="tx1"/>
              </a:solidFill>
              <a:latin typeface="Segoe UI Light" panose="020B0502040204020203" pitchFamily="34" charset="0"/>
            </a:endParaRPr>
          </a:p>
        </p:txBody>
      </p:sp>
      <p:sp>
        <p:nvSpPr>
          <p:cNvPr id="61" name="Rectangle 60"/>
          <p:cNvSpPr/>
          <p:nvPr/>
        </p:nvSpPr>
        <p:spPr>
          <a:xfrm>
            <a:off x="899591" y="3550559"/>
            <a:ext cx="8136905" cy="19788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I-See – No pre-speed</a:t>
            </a:r>
            <a:endParaRPr lang="sv-SE" sz="1200" dirty="0">
              <a:solidFill>
                <a:schemeClr val="tx1"/>
              </a:solidFill>
              <a:latin typeface="Segoe UI Light" panose="020B0502040204020203" pitchFamily="34" charset="0"/>
            </a:endParaRPr>
          </a:p>
        </p:txBody>
      </p:sp>
      <p:pic>
        <p:nvPicPr>
          <p:cNvPr id="205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11190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32px\101-database.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860991"/>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165791"/>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sp>
        <p:nvSpPr>
          <p:cNvPr id="72" name="TextBox 71"/>
          <p:cNvSpPr txBox="1"/>
          <p:nvPr/>
        </p:nvSpPr>
        <p:spPr>
          <a:xfrm>
            <a:off x="899591" y="5267880"/>
            <a:ext cx="5472609" cy="253916"/>
          </a:xfrm>
          <a:prstGeom prst="rect">
            <a:avLst/>
          </a:prstGeom>
          <a:noFill/>
        </p:spPr>
        <p:txBody>
          <a:bodyPr wrap="square" rtlCol="0">
            <a:spAutoFit/>
          </a:bodyPr>
          <a:lstStyle/>
          <a:p>
            <a:r>
              <a:rPr lang="sv-SE" sz="1050" dirty="0" smtClean="0">
                <a:latin typeface="Segoe UI Light" panose="020B0502040204020203" pitchFamily="34" charset="0"/>
              </a:rPr>
              <a:t>     CENTRAL SERVER           LOCAL SERVER          OWN HDD</a:t>
            </a:r>
            <a:endParaRPr lang="sv-SE" sz="1050" dirty="0">
              <a:latin typeface="Segoe UI Light" panose="020B0502040204020203" pitchFamily="34" charset="0"/>
            </a:endParaRPr>
          </a:p>
        </p:txBody>
      </p:sp>
      <p:pic>
        <p:nvPicPr>
          <p:cNvPr id="71"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93" y="531863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3944" y="531863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9695" y="531756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0332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21122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38866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67" y="25673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274891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291972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12651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30446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48190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cn.ds.volvo.net\cli-hm\hm0114\A022595\My Documents\Icons\PNG\16px\076-map.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62299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079-clock.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82705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46634" y="4374147"/>
            <a:ext cx="2418903" cy="253916"/>
          </a:xfrm>
          <a:prstGeom prst="rect">
            <a:avLst/>
          </a:prstGeom>
          <a:noFill/>
        </p:spPr>
        <p:txBody>
          <a:bodyPr wrap="square" rtlCol="0">
            <a:spAutoFit/>
          </a:bodyPr>
          <a:lstStyle/>
          <a:p>
            <a:r>
              <a:rPr lang="sv-SE" sz="1050" dirty="0" smtClean="0">
                <a:latin typeface="Segoe UI Semibold" panose="020B0702040204020203" pitchFamily="34" charset="0"/>
              </a:rPr>
              <a:t>VIEW SELECTED EVENTS:</a:t>
            </a:r>
            <a:endParaRPr lang="sv-SE" sz="1050" dirty="0">
              <a:latin typeface="Segoe UI Semibold" panose="020B0702040204020203" pitchFamily="34" charset="0"/>
            </a:endParaRPr>
          </a:p>
        </p:txBody>
      </p:sp>
      <p:sp>
        <p:nvSpPr>
          <p:cNvPr id="84" name="TextBox 83"/>
          <p:cNvSpPr txBox="1"/>
          <p:nvPr/>
        </p:nvSpPr>
        <p:spPr>
          <a:xfrm>
            <a:off x="1056184" y="4564647"/>
            <a:ext cx="2418903" cy="253916"/>
          </a:xfrm>
          <a:prstGeom prst="rect">
            <a:avLst/>
          </a:prstGeom>
          <a:noFill/>
        </p:spPr>
        <p:txBody>
          <a:bodyPr wrap="square" rtlCol="0">
            <a:spAutoFit/>
          </a:bodyPr>
          <a:lstStyle/>
          <a:p>
            <a:r>
              <a:rPr lang="sv-SE" sz="1050" dirty="0" smtClean="0">
                <a:latin typeface="Segoe UI Light" panose="020B0502040204020203" pitchFamily="34" charset="0"/>
              </a:rPr>
              <a:t>ON MAP</a:t>
            </a:r>
            <a:endParaRPr lang="sv-SE" sz="1050" dirty="0">
              <a:latin typeface="Segoe UI Light" panose="020B0502040204020203" pitchFamily="34" charset="0"/>
            </a:endParaRPr>
          </a:p>
        </p:txBody>
      </p:sp>
      <p:sp>
        <p:nvSpPr>
          <p:cNvPr id="85" name="TextBox 84"/>
          <p:cNvSpPr txBox="1"/>
          <p:nvPr/>
        </p:nvSpPr>
        <p:spPr>
          <a:xfrm>
            <a:off x="1057747" y="4763824"/>
            <a:ext cx="2418903" cy="253916"/>
          </a:xfrm>
          <a:prstGeom prst="rect">
            <a:avLst/>
          </a:prstGeom>
          <a:noFill/>
        </p:spPr>
        <p:txBody>
          <a:bodyPr wrap="square" rtlCol="0">
            <a:spAutoFit/>
          </a:bodyPr>
          <a:lstStyle/>
          <a:p>
            <a:r>
              <a:rPr lang="sv-SE" sz="1050" dirty="0" smtClean="0">
                <a:latin typeface="Segoe UI Light" panose="020B0502040204020203" pitchFamily="34" charset="0"/>
              </a:rPr>
              <a:t>TIMELINE</a:t>
            </a:r>
            <a:endParaRPr lang="sv-SE" sz="1050" dirty="0">
              <a:latin typeface="Segoe UI Light" panose="020B0502040204020203" pitchFamily="34" charset="0"/>
            </a:endParaRPr>
          </a:p>
        </p:txBody>
      </p:sp>
      <p:sp>
        <p:nvSpPr>
          <p:cNvPr id="4" name="Rectangle 3"/>
          <p:cNvSpPr/>
          <p:nvPr/>
        </p:nvSpPr>
        <p:spPr>
          <a:xfrm>
            <a:off x="899591" y="390128"/>
            <a:ext cx="8136905" cy="5203676"/>
          </a:xfrm>
          <a:prstGeom prst="rect">
            <a:avLst/>
          </a:prstGeom>
          <a:solidFill>
            <a:schemeClr val="bg1">
              <a:lumMod val="85000"/>
              <a:alpha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TextBox 112"/>
          <p:cNvSpPr txBox="1"/>
          <p:nvPr/>
        </p:nvSpPr>
        <p:spPr>
          <a:xfrm>
            <a:off x="1043608" y="625252"/>
            <a:ext cx="4696859" cy="307777"/>
          </a:xfrm>
          <a:prstGeom prst="rect">
            <a:avLst/>
          </a:prstGeom>
          <a:noFill/>
        </p:spPr>
        <p:txBody>
          <a:bodyPr wrap="square" rtlCol="0">
            <a:spAutoFit/>
          </a:bodyPr>
          <a:lstStyle/>
          <a:p>
            <a:r>
              <a:rPr lang="sv-SE" sz="1400" b="1" dirty="0" smtClean="0">
                <a:latin typeface="Segoe UI Light" panose="020B0502040204020203" pitchFamily="34" charset="0"/>
              </a:rPr>
              <a:t>MAP</a:t>
            </a:r>
            <a:r>
              <a:rPr lang="sv-SE" sz="1400" dirty="0" smtClean="0">
                <a:latin typeface="Segoe UI Light" panose="020B0502040204020203" pitchFamily="34" charset="0"/>
              </a:rPr>
              <a:t> SELECTED EVENTS (Bad radio reception)</a:t>
            </a:r>
            <a:endParaRPr lang="sv-SE" b="1" dirty="0" smtClean="0">
              <a:latin typeface="Segoe UI Light" panose="020B0502040204020203" pitchFamily="34" charset="0"/>
            </a:endParaRPr>
          </a:p>
        </p:txBody>
      </p:sp>
      <p:pic>
        <p:nvPicPr>
          <p:cNvPr id="3075" name="Picture 3" descr="\\Vcn.ds.volvo.net\cli-hm\hm0114\A022595\My Documents\Icons\PNG\16px\272-cros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38939" y="55114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rotWithShape="1">
          <a:blip r:embed="rId19">
            <a:extLst>
              <a:ext uri="{28A0092B-C50C-407E-A947-70E740481C1C}">
                <a14:useLocalDpi xmlns:a14="http://schemas.microsoft.com/office/drawing/2010/main" val="0"/>
              </a:ext>
            </a:extLst>
          </a:blip>
          <a:srcRect l="19125" t="24175" r="13391" b="20896"/>
          <a:stretch/>
        </p:blipFill>
        <p:spPr bwMode="auto">
          <a:xfrm>
            <a:off x="1139280" y="994540"/>
            <a:ext cx="7681192" cy="4311232"/>
          </a:xfrm>
          <a:prstGeom prst="rect">
            <a:avLst/>
          </a:prstGeom>
          <a:noFill/>
          <a:ln w="19050">
            <a:solidFill>
              <a:schemeClr val="tx1"/>
            </a:solidFill>
          </a:ln>
          <a:effectLst>
            <a:innerShdw blurRad="63500" dist="50800" dir="13500000">
              <a:prstClr val="black">
                <a:alpha val="50000"/>
              </a:prstClr>
            </a:innerShdw>
          </a:effectLst>
          <a:extLst>
            <a:ext uri="{909E8E84-426E-40DD-AFC4-6F175D3DCCD1}">
              <a14:hiddenFill xmlns:a14="http://schemas.microsoft.com/office/drawing/2010/main">
                <a:solidFill>
                  <a:schemeClr val="accent1"/>
                </a:solidFill>
              </a14:hiddenFill>
            </a:ext>
          </a:extLst>
        </p:spPr>
      </p:pic>
      <p:sp>
        <p:nvSpPr>
          <p:cNvPr id="105" name="Oval 104"/>
          <p:cNvSpPr/>
          <p:nvPr/>
        </p:nvSpPr>
        <p:spPr>
          <a:xfrm>
            <a:off x="3630788" y="3550559"/>
            <a:ext cx="81307" cy="81307"/>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06" name="Oval 105"/>
          <p:cNvSpPr/>
          <p:nvPr/>
        </p:nvSpPr>
        <p:spPr>
          <a:xfrm>
            <a:off x="3783188" y="3702959"/>
            <a:ext cx="81307" cy="81307"/>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07" name="Oval 106"/>
          <p:cNvSpPr/>
          <p:nvPr/>
        </p:nvSpPr>
        <p:spPr>
          <a:xfrm>
            <a:off x="3519041" y="3670600"/>
            <a:ext cx="81307" cy="81307"/>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14" name="Oval 113"/>
          <p:cNvSpPr/>
          <p:nvPr/>
        </p:nvSpPr>
        <p:spPr>
          <a:xfrm>
            <a:off x="2265635" y="2145026"/>
            <a:ext cx="81307" cy="81307"/>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15" name="Oval 114"/>
          <p:cNvSpPr/>
          <p:nvPr/>
        </p:nvSpPr>
        <p:spPr>
          <a:xfrm>
            <a:off x="5946502" y="3727415"/>
            <a:ext cx="81307" cy="81307"/>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pic>
        <p:nvPicPr>
          <p:cNvPr id="116" name="Picture 13" descr="\\Vcn.ds.volvo.net\cli-hm\hm0114\A022595\My Documents\Icons\PNG\16px\267-plus.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72054" y="535725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4" descr="\\Vcn.ds.volvo.net\cli-hm\hm0114\A022595\My Documents\Icons\PNG\16px\268-minus.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91898" y="5357254"/>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93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812347" y="73998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25" name="Elbow Connector 24"/>
          <p:cNvCxnSpPr>
            <a:stCxn id="32" idx="2"/>
            <a:endCxn id="22" idx="1"/>
          </p:cNvCxnSpPr>
          <p:nvPr/>
        </p:nvCxnSpPr>
        <p:spPr>
          <a:xfrm rot="16200000" flipH="1">
            <a:off x="1362126" y="431537"/>
            <a:ext cx="329727"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9552" y="191992"/>
            <a:ext cx="1404157" cy="36004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TEST CASE</a:t>
            </a:r>
            <a:endParaRPr lang="sv-SE" sz="1600" dirty="0">
              <a:solidFill>
                <a:schemeClr val="bg1"/>
              </a:solidFill>
              <a:latin typeface="Rockwell" panose="02060603020205020403" pitchFamily="18" charset="0"/>
              <a:cs typeface="Arial" panose="020B0604020202020204" pitchFamily="34" charset="0"/>
            </a:endParaRPr>
          </a:p>
        </p:txBody>
      </p:sp>
      <p:sp>
        <p:nvSpPr>
          <p:cNvPr id="20" name="Rectangle 19"/>
          <p:cNvSpPr/>
          <p:nvPr/>
        </p:nvSpPr>
        <p:spPr>
          <a:xfrm>
            <a:off x="1812348" y="1117371"/>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PARENT ID</a:t>
            </a:r>
            <a:endParaRPr lang="sv-SE" sz="1200" dirty="0">
              <a:solidFill>
                <a:schemeClr val="bg1"/>
              </a:solidFill>
              <a:latin typeface="Rockwell" panose="02060603020205020403" pitchFamily="18" charset="0"/>
            </a:endParaRPr>
          </a:p>
        </p:txBody>
      </p:sp>
      <p:cxnSp>
        <p:nvCxnSpPr>
          <p:cNvPr id="26" name="Elbow Connector 25"/>
          <p:cNvCxnSpPr>
            <a:stCxn id="32" idx="2"/>
            <a:endCxn id="20" idx="1"/>
          </p:cNvCxnSpPr>
          <p:nvPr/>
        </p:nvCxnSpPr>
        <p:spPr>
          <a:xfrm rot="16200000" flipH="1">
            <a:off x="1173434" y="620228"/>
            <a:ext cx="707111" cy="57071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12347" y="1491248"/>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DESCRIPTION</a:t>
            </a:r>
            <a:endParaRPr lang="sv-SE" sz="1200" dirty="0">
              <a:solidFill>
                <a:schemeClr val="bg1"/>
              </a:solidFill>
              <a:latin typeface="Rockwell" panose="02060603020205020403" pitchFamily="18" charset="0"/>
            </a:endParaRPr>
          </a:p>
        </p:txBody>
      </p:sp>
      <p:sp>
        <p:nvSpPr>
          <p:cNvPr id="30" name="Rectangle 29"/>
          <p:cNvSpPr/>
          <p:nvPr/>
        </p:nvSpPr>
        <p:spPr>
          <a:xfrm>
            <a:off x="1812348" y="1868632"/>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EXPECTED RESULT</a:t>
            </a:r>
            <a:endParaRPr lang="sv-SE" sz="1200" dirty="0">
              <a:solidFill>
                <a:schemeClr val="bg1"/>
              </a:solidFill>
              <a:latin typeface="Rockwell" panose="02060603020205020403" pitchFamily="18" charset="0"/>
            </a:endParaRPr>
          </a:p>
        </p:txBody>
      </p:sp>
      <p:cxnSp>
        <p:nvCxnSpPr>
          <p:cNvPr id="31" name="Elbow Connector 30"/>
          <p:cNvCxnSpPr>
            <a:stCxn id="32" idx="2"/>
            <a:endCxn id="29" idx="1"/>
          </p:cNvCxnSpPr>
          <p:nvPr/>
        </p:nvCxnSpPr>
        <p:spPr>
          <a:xfrm rot="16200000" flipH="1">
            <a:off x="986495" y="807168"/>
            <a:ext cx="1080988"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2" idx="2"/>
            <a:endCxn id="30" idx="1"/>
          </p:cNvCxnSpPr>
          <p:nvPr/>
        </p:nvCxnSpPr>
        <p:spPr>
          <a:xfrm rot="16200000" flipH="1">
            <a:off x="797803" y="995859"/>
            <a:ext cx="1458372" cy="57071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12348" y="2237929"/>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VARIANT FILTER</a:t>
            </a:r>
            <a:endParaRPr lang="sv-SE" sz="1200" dirty="0">
              <a:solidFill>
                <a:schemeClr val="bg1"/>
              </a:solidFill>
              <a:latin typeface="Rockwell" panose="02060603020205020403" pitchFamily="18" charset="0"/>
            </a:endParaRPr>
          </a:p>
        </p:txBody>
      </p:sp>
      <p:cxnSp>
        <p:nvCxnSpPr>
          <p:cNvPr id="38" name="Elbow Connector 37"/>
          <p:cNvCxnSpPr>
            <a:stCxn id="32" idx="2"/>
            <a:endCxn id="37" idx="1"/>
          </p:cNvCxnSpPr>
          <p:nvPr/>
        </p:nvCxnSpPr>
        <p:spPr>
          <a:xfrm rot="16200000" flipH="1">
            <a:off x="613155" y="1180507"/>
            <a:ext cx="1827669" cy="57071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17314" y="2607226"/>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PRODUCT CLASS FILTER</a:t>
            </a:r>
            <a:endParaRPr lang="sv-SE" sz="1200" dirty="0">
              <a:solidFill>
                <a:schemeClr val="bg1"/>
              </a:solidFill>
              <a:latin typeface="Rockwell" panose="02060603020205020403" pitchFamily="18" charset="0"/>
            </a:endParaRPr>
          </a:p>
        </p:txBody>
      </p:sp>
      <p:cxnSp>
        <p:nvCxnSpPr>
          <p:cNvPr id="43" name="Elbow Connector 42"/>
          <p:cNvCxnSpPr>
            <a:stCxn id="32" idx="2"/>
            <a:endCxn id="41" idx="1"/>
          </p:cNvCxnSpPr>
          <p:nvPr/>
        </p:nvCxnSpPr>
        <p:spPr>
          <a:xfrm rot="16200000" flipH="1">
            <a:off x="430989" y="1362673"/>
            <a:ext cx="2196966" cy="575683"/>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05439" y="2974663"/>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VISIBLE</a:t>
            </a:r>
            <a:endParaRPr lang="sv-SE" sz="1200" dirty="0">
              <a:solidFill>
                <a:schemeClr val="bg1"/>
              </a:solidFill>
              <a:latin typeface="Rockwell" panose="02060603020205020403" pitchFamily="18" charset="0"/>
            </a:endParaRPr>
          </a:p>
        </p:txBody>
      </p:sp>
      <p:cxnSp>
        <p:nvCxnSpPr>
          <p:cNvPr id="46" name="Elbow Connector 45"/>
          <p:cNvCxnSpPr>
            <a:stCxn id="32" idx="2"/>
            <a:endCxn id="45" idx="1"/>
          </p:cNvCxnSpPr>
          <p:nvPr/>
        </p:nvCxnSpPr>
        <p:spPr>
          <a:xfrm rot="16200000" flipH="1">
            <a:off x="241334" y="1552329"/>
            <a:ext cx="2564403" cy="563808"/>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12349" y="3343960"/>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TAGS</a:t>
            </a:r>
            <a:endParaRPr lang="sv-SE" sz="1200" dirty="0">
              <a:solidFill>
                <a:schemeClr val="bg1"/>
              </a:solidFill>
              <a:latin typeface="Rockwell" panose="02060603020205020403" pitchFamily="18" charset="0"/>
            </a:endParaRPr>
          </a:p>
        </p:txBody>
      </p:sp>
      <p:cxnSp>
        <p:nvCxnSpPr>
          <p:cNvPr id="50" name="Elbow Connector 49"/>
          <p:cNvCxnSpPr>
            <a:stCxn id="32" idx="2"/>
            <a:endCxn id="49" idx="1"/>
          </p:cNvCxnSpPr>
          <p:nvPr/>
        </p:nvCxnSpPr>
        <p:spPr>
          <a:xfrm rot="16200000" flipH="1">
            <a:off x="60140" y="1733523"/>
            <a:ext cx="2933700" cy="570718"/>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812350" y="3713835"/>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TOOLS NEEDED</a:t>
            </a:r>
            <a:endParaRPr lang="sv-SE" sz="1200" dirty="0">
              <a:solidFill>
                <a:schemeClr val="bg1"/>
              </a:solidFill>
              <a:latin typeface="Rockwell" panose="02060603020205020403" pitchFamily="18" charset="0"/>
            </a:endParaRPr>
          </a:p>
        </p:txBody>
      </p:sp>
      <p:cxnSp>
        <p:nvCxnSpPr>
          <p:cNvPr id="54" name="Elbow Connector 53"/>
          <p:cNvCxnSpPr>
            <a:stCxn id="32" idx="2"/>
            <a:endCxn id="53" idx="1"/>
          </p:cNvCxnSpPr>
          <p:nvPr/>
        </p:nvCxnSpPr>
        <p:spPr>
          <a:xfrm rot="16200000" flipH="1">
            <a:off x="-124797" y="1918459"/>
            <a:ext cx="3303575" cy="570719"/>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812351" y="4083132"/>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IMAGES</a:t>
            </a:r>
            <a:endParaRPr lang="sv-SE" sz="1200" dirty="0">
              <a:solidFill>
                <a:schemeClr val="bg1"/>
              </a:solidFill>
              <a:latin typeface="Rockwell" panose="02060603020205020403" pitchFamily="18" charset="0"/>
            </a:endParaRPr>
          </a:p>
        </p:txBody>
      </p:sp>
      <p:sp>
        <p:nvSpPr>
          <p:cNvPr id="58" name="Rectangle 57"/>
          <p:cNvSpPr/>
          <p:nvPr/>
        </p:nvSpPr>
        <p:spPr>
          <a:xfrm>
            <a:off x="1805439" y="4452429"/>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REPETITION</a:t>
            </a:r>
            <a:endParaRPr lang="sv-SE" sz="1200" dirty="0">
              <a:solidFill>
                <a:schemeClr val="bg1"/>
              </a:solidFill>
              <a:latin typeface="Rockwell" panose="02060603020205020403" pitchFamily="18" charset="0"/>
            </a:endParaRPr>
          </a:p>
        </p:txBody>
      </p:sp>
      <p:cxnSp>
        <p:nvCxnSpPr>
          <p:cNvPr id="62" name="Elbow Connector 61"/>
          <p:cNvCxnSpPr>
            <a:stCxn id="32" idx="2"/>
            <a:endCxn id="57" idx="1"/>
          </p:cNvCxnSpPr>
          <p:nvPr/>
        </p:nvCxnSpPr>
        <p:spPr>
          <a:xfrm rot="16200000" flipH="1">
            <a:off x="-309445" y="2103108"/>
            <a:ext cx="3672872" cy="57072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2" idx="2"/>
            <a:endCxn id="58" idx="1"/>
          </p:cNvCxnSpPr>
          <p:nvPr/>
        </p:nvCxnSpPr>
        <p:spPr>
          <a:xfrm rot="16200000" flipH="1">
            <a:off x="-497549" y="2291212"/>
            <a:ext cx="4042169" cy="563808"/>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812352" y="482414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CHANGE</a:t>
            </a:r>
            <a:endParaRPr lang="sv-SE" sz="1200" dirty="0">
              <a:solidFill>
                <a:schemeClr val="bg1"/>
              </a:solidFill>
              <a:latin typeface="Rockwell" panose="02060603020205020403" pitchFamily="18" charset="0"/>
            </a:endParaRPr>
          </a:p>
        </p:txBody>
      </p:sp>
      <p:cxnSp>
        <p:nvCxnSpPr>
          <p:cNvPr id="66" name="Elbow Connector 65"/>
          <p:cNvCxnSpPr>
            <a:stCxn id="32" idx="2"/>
            <a:endCxn id="65" idx="1"/>
          </p:cNvCxnSpPr>
          <p:nvPr/>
        </p:nvCxnSpPr>
        <p:spPr>
          <a:xfrm rot="16200000" flipH="1">
            <a:off x="-679952" y="2473614"/>
            <a:ext cx="4413887" cy="570721"/>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76056" y="739987"/>
            <a:ext cx="2089142" cy="1195691"/>
          </a:xfrm>
          <a:prstGeom prst="rect">
            <a:avLst/>
          </a:prstGeom>
          <a:solidFill>
            <a:srgbClr val="FFFF66"/>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solidFill>
                <a:latin typeface="Rockwell" panose="02060603020205020403" pitchFamily="18" charset="0"/>
              </a:rPr>
              <a:t>LOCATION</a:t>
            </a:r>
          </a:p>
          <a:p>
            <a:r>
              <a:rPr lang="sv-SE" sz="1200" dirty="0" smtClean="0">
                <a:solidFill>
                  <a:schemeClr val="tx1"/>
                </a:solidFill>
                <a:latin typeface="Rockwell" panose="02060603020205020403" pitchFamily="18" charset="0"/>
              </a:rPr>
              <a:t>Possibility to connect a test case to one or several areas. GPS. When entering area test case should be displayed.</a:t>
            </a:r>
            <a:endParaRPr lang="sv-SE" dirty="0">
              <a:solidFill>
                <a:schemeClr val="tx1"/>
              </a:solidFill>
              <a:latin typeface="Rockwell" panose="02060603020205020403" pitchFamily="18" charset="0"/>
            </a:endParaRPr>
          </a:p>
        </p:txBody>
      </p:sp>
      <p:sp>
        <p:nvSpPr>
          <p:cNvPr id="71" name="Rectangle 70"/>
          <p:cNvSpPr/>
          <p:nvPr/>
        </p:nvSpPr>
        <p:spPr>
          <a:xfrm>
            <a:off x="5076056" y="2018097"/>
            <a:ext cx="2089142" cy="1631491"/>
          </a:xfrm>
          <a:prstGeom prst="rect">
            <a:avLst/>
          </a:prstGeom>
          <a:solidFill>
            <a:srgbClr val="FFFF66"/>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solidFill>
                <a:latin typeface="Rockwell" panose="02060603020205020403" pitchFamily="18" charset="0"/>
              </a:rPr>
              <a:t>LINK</a:t>
            </a:r>
          </a:p>
          <a:p>
            <a:r>
              <a:rPr lang="sv-SE" sz="1200" dirty="0">
                <a:solidFill>
                  <a:schemeClr val="tx1"/>
                </a:solidFill>
                <a:latin typeface="Rockwell" panose="02060603020205020403" pitchFamily="18" charset="0"/>
              </a:rPr>
              <a:t>Possibility to connect a test case to one or </a:t>
            </a:r>
            <a:r>
              <a:rPr lang="sv-SE" sz="1200" dirty="0" smtClean="0">
                <a:solidFill>
                  <a:schemeClr val="tx1"/>
                </a:solidFill>
                <a:latin typeface="Rockwell" panose="02060603020205020403" pitchFamily="18" charset="0"/>
              </a:rPr>
              <a:t>several test cases. When a test case with a link is displayed, the test cases linked with it should be displayed as ”relevant”.</a:t>
            </a:r>
            <a:endParaRPr lang="sv-SE" sz="1200" dirty="0">
              <a:solidFill>
                <a:schemeClr val="tx1"/>
              </a:solidFill>
              <a:latin typeface="Rockwell" panose="02060603020205020403" pitchFamily="18" charset="0"/>
            </a:endParaRPr>
          </a:p>
          <a:p>
            <a:pPr algn="ctr"/>
            <a:endParaRPr lang="sv-SE" sz="1200" dirty="0">
              <a:solidFill>
                <a:schemeClr val="tx1"/>
              </a:solidFill>
              <a:latin typeface="Rockwell" panose="02060603020205020403" pitchFamily="18" charset="0"/>
            </a:endParaRPr>
          </a:p>
        </p:txBody>
      </p:sp>
      <p:cxnSp>
        <p:nvCxnSpPr>
          <p:cNvPr id="72" name="Elbow Connector 71"/>
          <p:cNvCxnSpPr>
            <a:stCxn id="32" idx="3"/>
            <a:endCxn id="70" idx="1"/>
          </p:cNvCxnSpPr>
          <p:nvPr/>
        </p:nvCxnSpPr>
        <p:spPr>
          <a:xfrm>
            <a:off x="1943709" y="372012"/>
            <a:ext cx="3132347" cy="965821"/>
          </a:xfrm>
          <a:prstGeom prst="bentConnector3">
            <a:avLst>
              <a:gd name="adj1" fmla="val 83363"/>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3"/>
            <a:endCxn id="71" idx="1"/>
          </p:cNvCxnSpPr>
          <p:nvPr/>
        </p:nvCxnSpPr>
        <p:spPr>
          <a:xfrm>
            <a:off x="1943709" y="372012"/>
            <a:ext cx="3132347" cy="2461831"/>
          </a:xfrm>
          <a:prstGeom prst="bentConnector3">
            <a:avLst>
              <a:gd name="adj1" fmla="val 83363"/>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44008" y="4176196"/>
            <a:ext cx="3888432" cy="738664"/>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If another column is needed in the database in the future, it should be possible to add this without breaking the code. </a:t>
            </a:r>
            <a:endParaRPr lang="sv-SE" sz="1400" dirty="0">
              <a:latin typeface="Arial" panose="020B0604020202020204" pitchFamily="34" charset="0"/>
              <a:cs typeface="Arial" panose="020B0604020202020204" pitchFamily="34" charset="0"/>
            </a:endParaRPr>
          </a:p>
        </p:txBody>
      </p:sp>
      <p:cxnSp>
        <p:nvCxnSpPr>
          <p:cNvPr id="91" name="Straight Arrow Connector 90"/>
          <p:cNvCxnSpPr>
            <a:stCxn id="90" idx="1"/>
          </p:cNvCxnSpPr>
          <p:nvPr/>
        </p:nvCxnSpPr>
        <p:spPr>
          <a:xfrm flipH="1">
            <a:off x="3707904" y="4545528"/>
            <a:ext cx="9361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1816872" y="5188890"/>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TEST CASE NOTES</a:t>
            </a:r>
            <a:endParaRPr lang="sv-SE" sz="1200" dirty="0">
              <a:solidFill>
                <a:schemeClr val="bg1"/>
              </a:solidFill>
              <a:latin typeface="Rockwell" panose="02060603020205020403" pitchFamily="18" charset="0"/>
            </a:endParaRPr>
          </a:p>
        </p:txBody>
      </p:sp>
      <p:cxnSp>
        <p:nvCxnSpPr>
          <p:cNvPr id="95" name="Elbow Connector 94"/>
          <p:cNvCxnSpPr>
            <a:stCxn id="32" idx="2"/>
            <a:endCxn id="94" idx="1"/>
          </p:cNvCxnSpPr>
          <p:nvPr/>
        </p:nvCxnSpPr>
        <p:spPr>
          <a:xfrm rot="16200000" flipH="1">
            <a:off x="-860064" y="2653726"/>
            <a:ext cx="4778630" cy="575241"/>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796136" y="291535"/>
            <a:ext cx="3051631" cy="400110"/>
          </a:xfrm>
          <a:prstGeom prst="rect">
            <a:avLst/>
          </a:prstGeom>
          <a:noFill/>
        </p:spPr>
        <p:txBody>
          <a:bodyPr wrap="square" rtlCol="0">
            <a:spAutoFit/>
          </a:bodyPr>
          <a:lstStyle/>
          <a:p>
            <a:pPr algn="r"/>
            <a:r>
              <a:rPr lang="sv-SE" sz="2000" b="1" u="sng" dirty="0" smtClean="0"/>
              <a:t>TEST CASE CONTENT</a:t>
            </a:r>
            <a:endParaRPr lang="sv-SE" sz="2000" b="1" u="sng" dirty="0"/>
          </a:p>
        </p:txBody>
      </p:sp>
    </p:spTree>
    <p:extLst>
      <p:ext uri="{BB962C8B-B14F-4D97-AF65-F5344CB8AC3E}">
        <p14:creationId xmlns:p14="http://schemas.microsoft.com/office/powerpoint/2010/main" val="2644265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222596" y="3145532"/>
            <a:ext cx="1512168" cy="1235994"/>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40" name="Rectangle 39"/>
          <p:cNvSpPr/>
          <p:nvPr/>
        </p:nvSpPr>
        <p:spPr>
          <a:xfrm>
            <a:off x="7222596" y="2869358"/>
            <a:ext cx="1512168" cy="1235994"/>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42" name="Rectangle 41"/>
          <p:cNvSpPr/>
          <p:nvPr/>
        </p:nvSpPr>
        <p:spPr>
          <a:xfrm>
            <a:off x="7222596" y="2569468"/>
            <a:ext cx="1512168" cy="1235994"/>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44" name="Rectangle 43"/>
          <p:cNvSpPr/>
          <p:nvPr/>
        </p:nvSpPr>
        <p:spPr>
          <a:xfrm>
            <a:off x="7222596" y="2269561"/>
            <a:ext cx="1512168" cy="1235994"/>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32" name="Rectangle 31"/>
          <p:cNvSpPr/>
          <p:nvPr/>
        </p:nvSpPr>
        <p:spPr>
          <a:xfrm>
            <a:off x="6142476" y="1213174"/>
            <a:ext cx="1512168" cy="2952328"/>
          </a:xfrm>
          <a:prstGeom prst="rect">
            <a:avLst/>
          </a:prstGeom>
          <a:ln/>
          <a:scene3d>
            <a:camera prst="isometricOffAxis1Left"/>
            <a:lightRig rig="threePt" dir="t"/>
          </a:scene3d>
          <a:sp3d extrusionH="209550" prstMaterial="dkEdge">
            <a:bevelT/>
          </a:sp3d>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a:t>
            </a:r>
            <a:endParaRPr lang="sv-SE" sz="1600" dirty="0">
              <a:solidFill>
                <a:schemeClr val="bg1"/>
              </a:solidFill>
              <a:latin typeface="Rockwell" panose="02060603020205020403" pitchFamily="18" charset="0"/>
              <a:cs typeface="Arial" panose="020B0604020202020204" pitchFamily="34" charset="0"/>
            </a:endParaRPr>
          </a:p>
        </p:txBody>
      </p:sp>
      <p:sp>
        <p:nvSpPr>
          <p:cNvPr id="47" name="Rectangle 46"/>
          <p:cNvSpPr/>
          <p:nvPr/>
        </p:nvSpPr>
        <p:spPr>
          <a:xfrm>
            <a:off x="1812347" y="73998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48" name="Elbow Connector 47"/>
          <p:cNvCxnSpPr>
            <a:stCxn id="51" idx="2"/>
            <a:endCxn id="47" idx="1"/>
          </p:cNvCxnSpPr>
          <p:nvPr/>
        </p:nvCxnSpPr>
        <p:spPr>
          <a:xfrm rot="16200000" flipH="1">
            <a:off x="1362126" y="431537"/>
            <a:ext cx="329727"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9552" y="191992"/>
            <a:ext cx="1404157"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a:t>
            </a:r>
            <a:endParaRPr lang="sv-SE" sz="1600" dirty="0">
              <a:solidFill>
                <a:schemeClr val="bg1"/>
              </a:solidFill>
              <a:latin typeface="Rockwell" panose="02060603020205020403" pitchFamily="18" charset="0"/>
              <a:cs typeface="Arial" panose="020B0604020202020204" pitchFamily="34" charset="0"/>
            </a:endParaRPr>
          </a:p>
        </p:txBody>
      </p:sp>
      <p:sp>
        <p:nvSpPr>
          <p:cNvPr id="52" name="Rectangle 51"/>
          <p:cNvSpPr/>
          <p:nvPr/>
        </p:nvSpPr>
        <p:spPr>
          <a:xfrm>
            <a:off x="1817298" y="1118902"/>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NAME</a:t>
            </a:r>
            <a:endParaRPr lang="sv-SE" sz="1200" dirty="0">
              <a:solidFill>
                <a:schemeClr val="bg1"/>
              </a:solidFill>
              <a:latin typeface="Rockwell" panose="02060603020205020403" pitchFamily="18" charset="0"/>
            </a:endParaRPr>
          </a:p>
        </p:txBody>
      </p:sp>
      <p:cxnSp>
        <p:nvCxnSpPr>
          <p:cNvPr id="55" name="Elbow Connector 54"/>
          <p:cNvCxnSpPr>
            <a:stCxn id="51" idx="2"/>
            <a:endCxn id="52" idx="1"/>
          </p:cNvCxnSpPr>
          <p:nvPr/>
        </p:nvCxnSpPr>
        <p:spPr>
          <a:xfrm rot="16200000" flipH="1">
            <a:off x="1175143" y="618519"/>
            <a:ext cx="708642"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17298" y="149464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TYPE</a:t>
            </a:r>
            <a:endParaRPr lang="sv-SE" sz="1200" dirty="0">
              <a:solidFill>
                <a:schemeClr val="bg1"/>
              </a:solidFill>
              <a:latin typeface="Rockwell" panose="02060603020205020403" pitchFamily="18" charset="0"/>
            </a:endParaRPr>
          </a:p>
        </p:txBody>
      </p:sp>
      <p:cxnSp>
        <p:nvCxnSpPr>
          <p:cNvPr id="59" name="Elbow Connector 58"/>
          <p:cNvCxnSpPr>
            <a:stCxn id="51" idx="2"/>
            <a:endCxn id="56" idx="1"/>
          </p:cNvCxnSpPr>
          <p:nvPr/>
        </p:nvCxnSpPr>
        <p:spPr>
          <a:xfrm rot="16200000" flipH="1">
            <a:off x="987271" y="806391"/>
            <a:ext cx="1084387"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17298" y="1871215"/>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PRIVATE</a:t>
            </a:r>
            <a:endParaRPr lang="sv-SE" sz="1200" dirty="0">
              <a:solidFill>
                <a:schemeClr val="bg1"/>
              </a:solidFill>
              <a:latin typeface="Rockwell" panose="02060603020205020403" pitchFamily="18" charset="0"/>
            </a:endParaRPr>
          </a:p>
        </p:txBody>
      </p:sp>
      <p:cxnSp>
        <p:nvCxnSpPr>
          <p:cNvPr id="61" name="Elbow Connector 60"/>
          <p:cNvCxnSpPr>
            <a:stCxn id="51" idx="2"/>
            <a:endCxn id="60" idx="1"/>
          </p:cNvCxnSpPr>
          <p:nvPr/>
        </p:nvCxnSpPr>
        <p:spPr>
          <a:xfrm rot="16200000" flipH="1">
            <a:off x="798987" y="994675"/>
            <a:ext cx="1460955"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816855" y="2249886"/>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USAGE</a:t>
            </a:r>
            <a:endParaRPr lang="sv-SE" sz="1200" dirty="0">
              <a:solidFill>
                <a:schemeClr val="bg1"/>
              </a:solidFill>
              <a:latin typeface="Rockwell" panose="02060603020205020403" pitchFamily="18" charset="0"/>
            </a:endParaRPr>
          </a:p>
        </p:txBody>
      </p:sp>
      <p:cxnSp>
        <p:nvCxnSpPr>
          <p:cNvPr id="67" name="Elbow Connector 66"/>
          <p:cNvCxnSpPr>
            <a:stCxn id="51" idx="2"/>
            <a:endCxn id="63" idx="1"/>
          </p:cNvCxnSpPr>
          <p:nvPr/>
        </p:nvCxnSpPr>
        <p:spPr>
          <a:xfrm rot="16200000" flipH="1">
            <a:off x="609430" y="1184233"/>
            <a:ext cx="1839626" cy="57522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816855" y="2634359"/>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CHANGE</a:t>
            </a:r>
            <a:endParaRPr lang="sv-SE" sz="1200" dirty="0">
              <a:solidFill>
                <a:schemeClr val="bg1"/>
              </a:solidFill>
              <a:latin typeface="Rockwell" panose="02060603020205020403" pitchFamily="18" charset="0"/>
            </a:endParaRPr>
          </a:p>
        </p:txBody>
      </p:sp>
      <p:cxnSp>
        <p:nvCxnSpPr>
          <p:cNvPr id="69" name="Elbow Connector 68"/>
          <p:cNvCxnSpPr>
            <a:stCxn id="51" idx="2"/>
            <a:endCxn id="68" idx="1"/>
          </p:cNvCxnSpPr>
          <p:nvPr/>
        </p:nvCxnSpPr>
        <p:spPr>
          <a:xfrm rot="16200000" flipH="1">
            <a:off x="417194" y="1376469"/>
            <a:ext cx="2224099" cy="57522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6136" y="291535"/>
            <a:ext cx="3051631" cy="400110"/>
          </a:xfrm>
          <a:prstGeom prst="rect">
            <a:avLst/>
          </a:prstGeom>
          <a:noFill/>
        </p:spPr>
        <p:txBody>
          <a:bodyPr wrap="square" rtlCol="0">
            <a:spAutoFit/>
          </a:bodyPr>
          <a:lstStyle/>
          <a:p>
            <a:pPr algn="r"/>
            <a:r>
              <a:rPr lang="sv-SE" sz="2000" b="1" u="sng" dirty="0" smtClean="0"/>
              <a:t>SEQUENCES</a:t>
            </a:r>
            <a:endParaRPr lang="sv-SE" sz="2000" b="1" u="sng" dirty="0"/>
          </a:p>
        </p:txBody>
      </p:sp>
      <p:sp>
        <p:nvSpPr>
          <p:cNvPr id="74" name="TextBox 73"/>
          <p:cNvSpPr txBox="1"/>
          <p:nvPr/>
        </p:nvSpPr>
        <p:spPr>
          <a:xfrm>
            <a:off x="1247458" y="3790873"/>
            <a:ext cx="5268758" cy="1600438"/>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A sequence contains test cases. A sequence can belong to different groups. (Default / Dev / etc). And a sequence can be private, only visible to you. When doing development tests, before they are ready etc.</a:t>
            </a:r>
          </a:p>
          <a:p>
            <a:r>
              <a:rPr lang="sv-SE" sz="1400" dirty="0" smtClean="0">
                <a:latin typeface="Arial" panose="020B0604020202020204" pitchFamily="34" charset="0"/>
                <a:cs typeface="Arial" panose="020B0604020202020204" pitchFamily="34" charset="0"/>
              </a:rPr>
              <a:t>There should be a possibility for a sequence to be strict, driver is only able to follow the list exactly as it is without sorting or searching.  </a:t>
            </a:r>
            <a:endParaRPr lang="sv-SE" sz="1400" dirty="0">
              <a:latin typeface="Arial" panose="020B0604020202020204" pitchFamily="34" charset="0"/>
              <a:cs typeface="Arial" panose="020B0604020202020204" pitchFamily="34" charset="0"/>
            </a:endParaRPr>
          </a:p>
        </p:txBody>
      </p:sp>
      <p:sp>
        <p:nvSpPr>
          <p:cNvPr id="76" name="Rectangle 75"/>
          <p:cNvSpPr/>
          <p:nvPr/>
        </p:nvSpPr>
        <p:spPr>
          <a:xfrm>
            <a:off x="1823590" y="3015635"/>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TEST CASES</a:t>
            </a:r>
            <a:endParaRPr lang="sv-SE" sz="1200" dirty="0">
              <a:solidFill>
                <a:schemeClr val="bg1"/>
              </a:solidFill>
              <a:latin typeface="Rockwell" panose="02060603020205020403" pitchFamily="18" charset="0"/>
            </a:endParaRPr>
          </a:p>
        </p:txBody>
      </p:sp>
      <p:cxnSp>
        <p:nvCxnSpPr>
          <p:cNvPr id="77" name="Elbow Connector 76"/>
          <p:cNvCxnSpPr>
            <a:stCxn id="51" idx="2"/>
            <a:endCxn id="76" idx="1"/>
          </p:cNvCxnSpPr>
          <p:nvPr/>
        </p:nvCxnSpPr>
        <p:spPr>
          <a:xfrm rot="16200000" flipH="1">
            <a:off x="229923" y="1563739"/>
            <a:ext cx="2605375" cy="581959"/>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22911" y="3393660"/>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STRICT</a:t>
            </a:r>
            <a:endParaRPr lang="sv-SE" sz="1200" dirty="0">
              <a:solidFill>
                <a:schemeClr val="bg1"/>
              </a:solidFill>
              <a:latin typeface="Rockwell" panose="02060603020205020403" pitchFamily="18" charset="0"/>
            </a:endParaRPr>
          </a:p>
        </p:txBody>
      </p:sp>
      <p:cxnSp>
        <p:nvCxnSpPr>
          <p:cNvPr id="25" name="Elbow Connector 24"/>
          <p:cNvCxnSpPr>
            <a:stCxn id="51" idx="2"/>
            <a:endCxn id="24" idx="1"/>
          </p:cNvCxnSpPr>
          <p:nvPr/>
        </p:nvCxnSpPr>
        <p:spPr>
          <a:xfrm rot="16200000" flipH="1">
            <a:off x="40571" y="1753092"/>
            <a:ext cx="2983400" cy="58128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5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812347" y="73998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48" name="Elbow Connector 47"/>
          <p:cNvCxnSpPr>
            <a:stCxn id="51" idx="2"/>
            <a:endCxn id="47" idx="1"/>
          </p:cNvCxnSpPr>
          <p:nvPr/>
        </p:nvCxnSpPr>
        <p:spPr>
          <a:xfrm rot="16200000" flipH="1">
            <a:off x="1362126" y="431537"/>
            <a:ext cx="329727"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9552" y="191992"/>
            <a:ext cx="1404157" cy="36004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
        <p:nvSpPr>
          <p:cNvPr id="52" name="Rectangle 51"/>
          <p:cNvSpPr/>
          <p:nvPr/>
        </p:nvSpPr>
        <p:spPr>
          <a:xfrm>
            <a:off x="1817298" y="1118902"/>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NAME</a:t>
            </a:r>
            <a:endParaRPr lang="sv-SE" sz="1200" dirty="0">
              <a:solidFill>
                <a:schemeClr val="bg1"/>
              </a:solidFill>
              <a:latin typeface="Rockwell" panose="02060603020205020403" pitchFamily="18" charset="0"/>
            </a:endParaRPr>
          </a:p>
        </p:txBody>
      </p:sp>
      <p:cxnSp>
        <p:nvCxnSpPr>
          <p:cNvPr id="55" name="Elbow Connector 54"/>
          <p:cNvCxnSpPr>
            <a:stCxn id="51" idx="2"/>
            <a:endCxn id="52" idx="1"/>
          </p:cNvCxnSpPr>
          <p:nvPr/>
        </p:nvCxnSpPr>
        <p:spPr>
          <a:xfrm rot="16200000" flipH="1">
            <a:off x="1175143" y="618519"/>
            <a:ext cx="708642"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17298" y="149464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PROTOCOL</a:t>
            </a:r>
            <a:endParaRPr lang="sv-SE" sz="1200" dirty="0">
              <a:solidFill>
                <a:schemeClr val="bg1"/>
              </a:solidFill>
              <a:latin typeface="Rockwell" panose="02060603020205020403" pitchFamily="18" charset="0"/>
            </a:endParaRPr>
          </a:p>
        </p:txBody>
      </p:sp>
      <p:cxnSp>
        <p:nvCxnSpPr>
          <p:cNvPr id="59" name="Elbow Connector 58"/>
          <p:cNvCxnSpPr>
            <a:stCxn id="51" idx="2"/>
            <a:endCxn id="56" idx="1"/>
          </p:cNvCxnSpPr>
          <p:nvPr/>
        </p:nvCxnSpPr>
        <p:spPr>
          <a:xfrm rot="16200000" flipH="1">
            <a:off x="987271" y="806391"/>
            <a:ext cx="1084387"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17298" y="1871215"/>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DESCRIPTION</a:t>
            </a:r>
            <a:endParaRPr lang="sv-SE" sz="1200" dirty="0">
              <a:solidFill>
                <a:schemeClr val="bg1"/>
              </a:solidFill>
              <a:latin typeface="Rockwell" panose="02060603020205020403" pitchFamily="18" charset="0"/>
            </a:endParaRPr>
          </a:p>
        </p:txBody>
      </p:sp>
      <p:cxnSp>
        <p:nvCxnSpPr>
          <p:cNvPr id="61" name="Elbow Connector 60"/>
          <p:cNvCxnSpPr>
            <a:stCxn id="51" idx="2"/>
            <a:endCxn id="60" idx="1"/>
          </p:cNvCxnSpPr>
          <p:nvPr/>
        </p:nvCxnSpPr>
        <p:spPr>
          <a:xfrm rot="16200000" flipH="1">
            <a:off x="798987" y="994675"/>
            <a:ext cx="1460955"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819205" y="2249886"/>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USAGE</a:t>
            </a:r>
            <a:endParaRPr lang="sv-SE" sz="1200" dirty="0">
              <a:solidFill>
                <a:schemeClr val="bg1"/>
              </a:solidFill>
              <a:latin typeface="Rockwell" panose="02060603020205020403" pitchFamily="18" charset="0"/>
            </a:endParaRPr>
          </a:p>
        </p:txBody>
      </p:sp>
      <p:cxnSp>
        <p:nvCxnSpPr>
          <p:cNvPr id="67" name="Elbow Connector 66"/>
          <p:cNvCxnSpPr>
            <a:stCxn id="51" idx="2"/>
            <a:endCxn id="63" idx="1"/>
          </p:cNvCxnSpPr>
          <p:nvPr/>
        </p:nvCxnSpPr>
        <p:spPr>
          <a:xfrm rot="16200000" flipH="1">
            <a:off x="610605" y="1183058"/>
            <a:ext cx="1839626" cy="57757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819205" y="2634359"/>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CHANGE</a:t>
            </a:r>
            <a:endParaRPr lang="sv-SE" sz="1200" dirty="0">
              <a:solidFill>
                <a:schemeClr val="bg1"/>
              </a:solidFill>
              <a:latin typeface="Rockwell" panose="02060603020205020403" pitchFamily="18" charset="0"/>
            </a:endParaRPr>
          </a:p>
        </p:txBody>
      </p:sp>
      <p:cxnSp>
        <p:nvCxnSpPr>
          <p:cNvPr id="69" name="Elbow Connector 68"/>
          <p:cNvCxnSpPr>
            <a:stCxn id="51" idx="2"/>
            <a:endCxn id="68" idx="1"/>
          </p:cNvCxnSpPr>
          <p:nvPr/>
        </p:nvCxnSpPr>
        <p:spPr>
          <a:xfrm rot="16200000" flipH="1">
            <a:off x="418369" y="1375294"/>
            <a:ext cx="2224099" cy="57757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6136" y="291535"/>
            <a:ext cx="3051631" cy="400110"/>
          </a:xfrm>
          <a:prstGeom prst="rect">
            <a:avLst/>
          </a:prstGeom>
          <a:noFill/>
        </p:spPr>
        <p:txBody>
          <a:bodyPr wrap="square" rtlCol="0">
            <a:spAutoFit/>
          </a:bodyPr>
          <a:lstStyle/>
          <a:p>
            <a:pPr algn="r"/>
            <a:r>
              <a:rPr lang="sv-SE" sz="2000" b="1" u="sng" dirty="0" smtClean="0"/>
              <a:t>ROUTINE</a:t>
            </a:r>
            <a:endParaRPr lang="sv-SE" sz="2000" b="1" u="sng" dirty="0"/>
          </a:p>
        </p:txBody>
      </p:sp>
      <p:sp>
        <p:nvSpPr>
          <p:cNvPr id="74" name="TextBox 73"/>
          <p:cNvSpPr txBox="1"/>
          <p:nvPr/>
        </p:nvSpPr>
        <p:spPr>
          <a:xfrm>
            <a:off x="1241629" y="3937620"/>
            <a:ext cx="5562619" cy="1600438"/>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A routine is an activity you do once, or periodically (daily/weekly etc). A routine can contain a protocol. A list of things you have to check off. The routine also contains a description.</a:t>
            </a:r>
          </a:p>
          <a:p>
            <a:endParaRPr lang="sv-SE" sz="1400" dirty="0">
              <a:latin typeface="Arial" panose="020B0604020202020204" pitchFamily="34" charset="0"/>
              <a:cs typeface="Arial" panose="020B0604020202020204" pitchFamily="34" charset="0"/>
            </a:endParaRPr>
          </a:p>
          <a:p>
            <a:r>
              <a:rPr lang="sv-SE" sz="1400" dirty="0" smtClean="0">
                <a:latin typeface="Arial" panose="020B0604020202020204" pitchFamily="34" charset="0"/>
                <a:cs typeface="Arial" panose="020B0604020202020204" pitchFamily="34" charset="0"/>
              </a:rPr>
              <a:t>The result of a routine during a test is an acknowledgement that the routine is done, and the protocol if it’s part of the routine, and comments from the driver.  </a:t>
            </a:r>
            <a:endParaRPr lang="sv-SE" sz="1400" dirty="0">
              <a:latin typeface="Arial" panose="020B0604020202020204" pitchFamily="34" charset="0"/>
              <a:cs typeface="Arial" panose="020B0604020202020204" pitchFamily="34" charset="0"/>
            </a:endParaRPr>
          </a:p>
        </p:txBody>
      </p:sp>
      <p:sp>
        <p:nvSpPr>
          <p:cNvPr id="76" name="Rectangle 75"/>
          <p:cNvSpPr/>
          <p:nvPr/>
        </p:nvSpPr>
        <p:spPr>
          <a:xfrm>
            <a:off x="1825940" y="3015635"/>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VERSION</a:t>
            </a:r>
            <a:endParaRPr lang="sv-SE" sz="1200" dirty="0">
              <a:solidFill>
                <a:schemeClr val="bg1"/>
              </a:solidFill>
              <a:latin typeface="Rockwell" panose="02060603020205020403" pitchFamily="18" charset="0"/>
            </a:endParaRPr>
          </a:p>
        </p:txBody>
      </p:sp>
      <p:cxnSp>
        <p:nvCxnSpPr>
          <p:cNvPr id="77" name="Elbow Connector 76"/>
          <p:cNvCxnSpPr>
            <a:stCxn id="51" idx="2"/>
            <a:endCxn id="76" idx="1"/>
          </p:cNvCxnSpPr>
          <p:nvPr/>
        </p:nvCxnSpPr>
        <p:spPr>
          <a:xfrm rot="16200000" flipH="1">
            <a:off x="231098" y="1562564"/>
            <a:ext cx="2605375" cy="584309"/>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52712" y="1118902"/>
            <a:ext cx="2664296" cy="150989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rPr>
              <a:t>DAILY INSPECTION</a:t>
            </a:r>
          </a:p>
          <a:p>
            <a:r>
              <a:rPr lang="sv-SE" sz="1200" dirty="0" smtClean="0">
                <a:solidFill>
                  <a:schemeClr val="tx1"/>
                </a:solidFill>
              </a:rPr>
              <a:t>Make a daily inspection of the vehicle, check the following things.</a:t>
            </a:r>
          </a:p>
          <a:p>
            <a:endParaRPr lang="sv-SE" sz="1200" dirty="0">
              <a:solidFill>
                <a:schemeClr val="tx1"/>
              </a:solidFill>
            </a:endParaRPr>
          </a:p>
          <a:p>
            <a:r>
              <a:rPr lang="sv-SE" sz="1200" dirty="0" smtClean="0">
                <a:solidFill>
                  <a:schemeClr val="tx1"/>
                </a:solidFill>
              </a:rPr>
              <a:t>Fluids</a:t>
            </a:r>
          </a:p>
          <a:p>
            <a:r>
              <a:rPr lang="sv-SE" sz="1200" dirty="0" smtClean="0">
                <a:solidFill>
                  <a:schemeClr val="tx1"/>
                </a:solidFill>
              </a:rPr>
              <a:t>Tires</a:t>
            </a:r>
          </a:p>
          <a:p>
            <a:r>
              <a:rPr lang="sv-SE" sz="1200" dirty="0" smtClean="0">
                <a:solidFill>
                  <a:schemeClr val="tx1"/>
                </a:solidFill>
              </a:rPr>
              <a:t>Lights</a:t>
            </a:r>
          </a:p>
          <a:p>
            <a:endParaRPr lang="sv-SE" sz="1200" dirty="0">
              <a:solidFill>
                <a:schemeClr val="tx1"/>
              </a:solidFill>
            </a:endParaRPr>
          </a:p>
        </p:txBody>
      </p:sp>
      <p:sp>
        <p:nvSpPr>
          <p:cNvPr id="25" name="Rectangle 24"/>
          <p:cNvSpPr/>
          <p:nvPr/>
        </p:nvSpPr>
        <p:spPr>
          <a:xfrm>
            <a:off x="6350721" y="2033758"/>
            <a:ext cx="103820" cy="1132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200" dirty="0">
              <a:solidFill>
                <a:schemeClr val="tx1"/>
              </a:solidFill>
            </a:endParaRPr>
          </a:p>
        </p:txBody>
      </p:sp>
      <p:sp>
        <p:nvSpPr>
          <p:cNvPr id="27" name="Rectangle 26"/>
          <p:cNvSpPr/>
          <p:nvPr/>
        </p:nvSpPr>
        <p:spPr>
          <a:xfrm>
            <a:off x="6344612" y="2209908"/>
            <a:ext cx="103820" cy="1132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200" dirty="0">
              <a:solidFill>
                <a:schemeClr val="tx1"/>
              </a:solidFill>
            </a:endParaRPr>
          </a:p>
        </p:txBody>
      </p:sp>
      <p:sp>
        <p:nvSpPr>
          <p:cNvPr id="28" name="Rectangle 27"/>
          <p:cNvSpPr/>
          <p:nvPr/>
        </p:nvSpPr>
        <p:spPr>
          <a:xfrm>
            <a:off x="6344612" y="2386058"/>
            <a:ext cx="103820" cy="113258"/>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200" dirty="0">
              <a:solidFill>
                <a:schemeClr val="tx1"/>
              </a:solidFill>
            </a:endParaRPr>
          </a:p>
        </p:txBody>
      </p:sp>
      <p:sp>
        <p:nvSpPr>
          <p:cNvPr id="3" name="Freeform 2"/>
          <p:cNvSpPr/>
          <p:nvPr/>
        </p:nvSpPr>
        <p:spPr>
          <a:xfrm>
            <a:off x="6369802" y="2001163"/>
            <a:ext cx="77190" cy="107777"/>
          </a:xfrm>
          <a:custGeom>
            <a:avLst/>
            <a:gdLst>
              <a:gd name="connsiteX0" fmla="*/ 0 w 154379"/>
              <a:gd name="connsiteY0" fmla="*/ 95003 h 215553"/>
              <a:gd name="connsiteX1" fmla="*/ 35626 w 154379"/>
              <a:gd name="connsiteY1" fmla="*/ 154379 h 215553"/>
              <a:gd name="connsiteX2" fmla="*/ 47501 w 154379"/>
              <a:gd name="connsiteY2" fmla="*/ 213756 h 215553"/>
              <a:gd name="connsiteX3" fmla="*/ 83127 w 154379"/>
              <a:gd name="connsiteY3" fmla="*/ 190005 h 215553"/>
              <a:gd name="connsiteX4" fmla="*/ 95003 w 154379"/>
              <a:gd name="connsiteY4" fmla="*/ 106878 h 215553"/>
              <a:gd name="connsiteX5" fmla="*/ 142504 w 154379"/>
              <a:gd name="connsiteY5" fmla="*/ 35626 h 215553"/>
              <a:gd name="connsiteX6" fmla="*/ 154379 w 154379"/>
              <a:gd name="connsiteY6" fmla="*/ 0 h 21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79" h="215553">
                <a:moveTo>
                  <a:pt x="0" y="95003"/>
                </a:moveTo>
                <a:cubicBezTo>
                  <a:pt x="11875" y="114795"/>
                  <a:pt x="27054" y="132949"/>
                  <a:pt x="35626" y="154379"/>
                </a:cubicBezTo>
                <a:cubicBezTo>
                  <a:pt x="43122" y="173120"/>
                  <a:pt x="31354" y="201645"/>
                  <a:pt x="47501" y="213756"/>
                </a:cubicBezTo>
                <a:cubicBezTo>
                  <a:pt x="58919" y="222320"/>
                  <a:pt x="71252" y="197922"/>
                  <a:pt x="83127" y="190005"/>
                </a:cubicBezTo>
                <a:cubicBezTo>
                  <a:pt x="87086" y="162296"/>
                  <a:pt x="84955" y="133003"/>
                  <a:pt x="95003" y="106878"/>
                </a:cubicBezTo>
                <a:cubicBezTo>
                  <a:pt x="105250" y="80236"/>
                  <a:pt x="142504" y="35626"/>
                  <a:pt x="142504" y="35626"/>
                </a:cubicBezTo>
                <a:lnTo>
                  <a:pt x="154379" y="0"/>
                </a:ln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sv-SE"/>
          </a:p>
        </p:txBody>
      </p:sp>
      <p:sp>
        <p:nvSpPr>
          <p:cNvPr id="30" name="Rectangle 29"/>
          <p:cNvSpPr/>
          <p:nvPr/>
        </p:nvSpPr>
        <p:spPr>
          <a:xfrm>
            <a:off x="5556936" y="2762370"/>
            <a:ext cx="2664296" cy="7739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rPr>
              <a:t>OVERNIGHT STAY</a:t>
            </a:r>
          </a:p>
          <a:p>
            <a:r>
              <a:rPr lang="sv-SE" sz="1200" dirty="0" smtClean="0">
                <a:solidFill>
                  <a:schemeClr val="tx1"/>
                </a:solidFill>
              </a:rPr>
              <a:t>Sleep in the cab. Evaluate cab heater, curtains, living enviroment.</a:t>
            </a:r>
          </a:p>
          <a:p>
            <a:endParaRPr lang="sv-SE" sz="1200" dirty="0">
              <a:solidFill>
                <a:schemeClr val="tx1"/>
              </a:solidFill>
            </a:endParaRPr>
          </a:p>
        </p:txBody>
      </p:sp>
      <p:sp>
        <p:nvSpPr>
          <p:cNvPr id="31" name="Rectangle 30"/>
          <p:cNvSpPr/>
          <p:nvPr/>
        </p:nvSpPr>
        <p:spPr>
          <a:xfrm>
            <a:off x="1825941" y="3400666"/>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REPEAT EVERY</a:t>
            </a:r>
            <a:endParaRPr lang="sv-SE" sz="1200" dirty="0">
              <a:solidFill>
                <a:schemeClr val="bg1"/>
              </a:solidFill>
              <a:latin typeface="Rockwell" panose="02060603020205020403" pitchFamily="18" charset="0"/>
            </a:endParaRPr>
          </a:p>
        </p:txBody>
      </p:sp>
      <p:cxnSp>
        <p:nvCxnSpPr>
          <p:cNvPr id="33" name="Elbow Connector 32"/>
          <p:cNvCxnSpPr>
            <a:stCxn id="51" idx="2"/>
            <a:endCxn id="31" idx="1"/>
          </p:cNvCxnSpPr>
          <p:nvPr/>
        </p:nvCxnSpPr>
        <p:spPr>
          <a:xfrm rot="16200000" flipH="1">
            <a:off x="38583" y="1755080"/>
            <a:ext cx="2990406" cy="58431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a:spLocks noChangeArrowheads="1"/>
          </p:cNvSpPr>
          <p:nvPr/>
        </p:nvSpPr>
        <p:spPr bwMode="auto">
          <a:xfrm>
            <a:off x="2111375" y="285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
        <p:nvSpPr>
          <p:cNvPr id="9" name="Rectangle 2"/>
          <p:cNvSpPr>
            <a:spLocks noChangeArrowheads="1"/>
          </p:cNvSpPr>
          <p:nvPr/>
        </p:nvSpPr>
        <p:spPr bwMode="auto">
          <a:xfrm>
            <a:off x="2111375" y="285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77671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812347" y="739987"/>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48" name="Elbow Connector 47"/>
          <p:cNvCxnSpPr>
            <a:stCxn id="51" idx="2"/>
            <a:endCxn id="47" idx="1"/>
          </p:cNvCxnSpPr>
          <p:nvPr/>
        </p:nvCxnSpPr>
        <p:spPr>
          <a:xfrm rot="16200000" flipH="1">
            <a:off x="1362126" y="431537"/>
            <a:ext cx="329727"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9552" y="191992"/>
            <a:ext cx="1404157" cy="36004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PROCEDURE</a:t>
            </a:r>
            <a:endParaRPr lang="sv-SE" sz="1600" dirty="0">
              <a:solidFill>
                <a:schemeClr val="bg1"/>
              </a:solidFill>
              <a:latin typeface="Rockwell" panose="02060603020205020403" pitchFamily="18" charset="0"/>
              <a:cs typeface="Arial" panose="020B0604020202020204" pitchFamily="34" charset="0"/>
            </a:endParaRPr>
          </a:p>
        </p:txBody>
      </p:sp>
      <p:sp>
        <p:nvSpPr>
          <p:cNvPr id="52" name="Rectangle 51"/>
          <p:cNvSpPr/>
          <p:nvPr/>
        </p:nvSpPr>
        <p:spPr>
          <a:xfrm>
            <a:off x="1817298" y="1118902"/>
            <a:ext cx="1729102" cy="2835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NAME</a:t>
            </a:r>
            <a:endParaRPr lang="sv-SE" sz="1200" dirty="0">
              <a:solidFill>
                <a:schemeClr val="bg1"/>
              </a:solidFill>
              <a:latin typeface="Rockwell" panose="02060603020205020403" pitchFamily="18" charset="0"/>
            </a:endParaRPr>
          </a:p>
        </p:txBody>
      </p:sp>
      <p:cxnSp>
        <p:nvCxnSpPr>
          <p:cNvPr id="55" name="Elbow Connector 54"/>
          <p:cNvCxnSpPr>
            <a:stCxn id="51" idx="2"/>
            <a:endCxn id="52" idx="1"/>
          </p:cNvCxnSpPr>
          <p:nvPr/>
        </p:nvCxnSpPr>
        <p:spPr>
          <a:xfrm rot="16200000" flipH="1">
            <a:off x="1175143" y="618519"/>
            <a:ext cx="708642"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6136" y="291535"/>
            <a:ext cx="3051631" cy="400110"/>
          </a:xfrm>
          <a:prstGeom prst="rect">
            <a:avLst/>
          </a:prstGeom>
          <a:noFill/>
        </p:spPr>
        <p:txBody>
          <a:bodyPr wrap="square" rtlCol="0">
            <a:spAutoFit/>
          </a:bodyPr>
          <a:lstStyle/>
          <a:p>
            <a:pPr algn="r"/>
            <a:r>
              <a:rPr lang="sv-SE" sz="2000" b="1" u="sng" dirty="0" smtClean="0"/>
              <a:t>PROCEDURE</a:t>
            </a:r>
            <a:endParaRPr lang="sv-SE" sz="2000" b="1" u="sng" dirty="0"/>
          </a:p>
        </p:txBody>
      </p:sp>
      <p:sp>
        <p:nvSpPr>
          <p:cNvPr id="74" name="TextBox 73"/>
          <p:cNvSpPr txBox="1"/>
          <p:nvPr/>
        </p:nvSpPr>
        <p:spPr>
          <a:xfrm>
            <a:off x="539551" y="4513684"/>
            <a:ext cx="8064897" cy="738664"/>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A procedure is a container for sequences and routines. A list where you place sequences and routines in the order you want them. Also the ability to add repeating routines, performed without connection to the order. Ex. Daily inspection </a:t>
            </a:r>
            <a:endParaRPr lang="sv-SE" sz="1400" dirty="0">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2111375" y="285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
        <p:nvSpPr>
          <p:cNvPr id="9" name="Rectangle 2"/>
          <p:cNvSpPr>
            <a:spLocks noChangeArrowheads="1"/>
          </p:cNvSpPr>
          <p:nvPr/>
        </p:nvSpPr>
        <p:spPr bwMode="auto">
          <a:xfrm>
            <a:off x="2111375" y="285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a:xfrm>
            <a:off x="3828062" y="748320"/>
            <a:ext cx="3312368" cy="361080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PROCEDURE</a:t>
            </a:r>
            <a:endParaRPr lang="sv-SE" sz="1600" dirty="0">
              <a:solidFill>
                <a:schemeClr val="bg1"/>
              </a:solidFill>
              <a:latin typeface="Rockwell" panose="02060603020205020403" pitchFamily="18" charset="0"/>
              <a:cs typeface="Arial" panose="020B0604020202020204" pitchFamily="34" charset="0"/>
            </a:endParaRPr>
          </a:p>
        </p:txBody>
      </p:sp>
      <p:sp>
        <p:nvSpPr>
          <p:cNvPr id="32" name="Rectangle 31"/>
          <p:cNvSpPr/>
          <p:nvPr/>
        </p:nvSpPr>
        <p:spPr>
          <a:xfrm>
            <a:off x="4020857" y="1550056"/>
            <a:ext cx="2927407"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1</a:t>
            </a:r>
            <a:endParaRPr lang="sv-SE" sz="1600" dirty="0">
              <a:solidFill>
                <a:schemeClr val="bg1"/>
              </a:solidFill>
              <a:latin typeface="Rockwell" panose="02060603020205020403" pitchFamily="18" charset="0"/>
              <a:cs typeface="Arial" panose="020B0604020202020204" pitchFamily="34" charset="0"/>
            </a:endParaRPr>
          </a:p>
        </p:txBody>
      </p:sp>
      <p:sp>
        <p:nvSpPr>
          <p:cNvPr id="34" name="Rectangle 33"/>
          <p:cNvSpPr/>
          <p:nvPr/>
        </p:nvSpPr>
        <p:spPr>
          <a:xfrm>
            <a:off x="4020545" y="2003121"/>
            <a:ext cx="2927407"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2</a:t>
            </a:r>
            <a:endParaRPr lang="sv-SE" sz="1600" dirty="0">
              <a:solidFill>
                <a:schemeClr val="bg1"/>
              </a:solidFill>
              <a:latin typeface="Rockwell" panose="02060603020205020403" pitchFamily="18" charset="0"/>
              <a:cs typeface="Arial" panose="020B0604020202020204" pitchFamily="34" charset="0"/>
            </a:endParaRPr>
          </a:p>
        </p:txBody>
      </p:sp>
      <p:sp>
        <p:nvSpPr>
          <p:cNvPr id="35" name="Rectangle 34"/>
          <p:cNvSpPr/>
          <p:nvPr/>
        </p:nvSpPr>
        <p:spPr>
          <a:xfrm>
            <a:off x="4020857" y="2444953"/>
            <a:ext cx="2927407" cy="36004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
        <p:nvSpPr>
          <p:cNvPr id="36" name="Rectangle 35"/>
          <p:cNvSpPr/>
          <p:nvPr/>
        </p:nvSpPr>
        <p:spPr>
          <a:xfrm>
            <a:off x="4020544" y="1106891"/>
            <a:ext cx="2927407" cy="36004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
        <p:nvSpPr>
          <p:cNvPr id="37" name="Rectangle 36"/>
          <p:cNvSpPr/>
          <p:nvPr/>
        </p:nvSpPr>
        <p:spPr>
          <a:xfrm>
            <a:off x="4020543" y="2883341"/>
            <a:ext cx="2927407"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2</a:t>
            </a:r>
            <a:endParaRPr lang="sv-SE" sz="1600" dirty="0">
              <a:solidFill>
                <a:schemeClr val="bg1"/>
              </a:solidFill>
              <a:latin typeface="Rockwell" panose="02060603020205020403" pitchFamily="18" charset="0"/>
              <a:cs typeface="Arial" panose="020B0604020202020204" pitchFamily="34" charset="0"/>
            </a:endParaRPr>
          </a:p>
        </p:txBody>
      </p:sp>
      <p:sp>
        <p:nvSpPr>
          <p:cNvPr id="38" name="Rectangle 37"/>
          <p:cNvSpPr/>
          <p:nvPr/>
        </p:nvSpPr>
        <p:spPr>
          <a:xfrm>
            <a:off x="4020857" y="3328393"/>
            <a:ext cx="2927407"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3</a:t>
            </a:r>
            <a:endParaRPr lang="sv-SE" sz="1600" dirty="0">
              <a:solidFill>
                <a:schemeClr val="bg1"/>
              </a:solidFill>
              <a:latin typeface="Rockwell" panose="02060603020205020403" pitchFamily="18" charset="0"/>
              <a:cs typeface="Arial" panose="020B0604020202020204" pitchFamily="34" charset="0"/>
            </a:endParaRPr>
          </a:p>
        </p:txBody>
      </p:sp>
      <p:sp>
        <p:nvSpPr>
          <p:cNvPr id="39" name="Rectangle 38"/>
          <p:cNvSpPr/>
          <p:nvPr/>
        </p:nvSpPr>
        <p:spPr>
          <a:xfrm>
            <a:off x="4020857" y="3771643"/>
            <a:ext cx="2927407" cy="36004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Tree>
    <p:extLst>
      <p:ext uri="{BB962C8B-B14F-4D97-AF65-F5344CB8AC3E}">
        <p14:creationId xmlns:p14="http://schemas.microsoft.com/office/powerpoint/2010/main" val="934494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92510"/>
            <a:ext cx="4320480" cy="369332"/>
          </a:xfrm>
          <a:prstGeom prst="rect">
            <a:avLst/>
          </a:prstGeom>
          <a:noFill/>
        </p:spPr>
        <p:txBody>
          <a:bodyPr wrap="square" rtlCol="0">
            <a:spAutoFit/>
          </a:bodyPr>
          <a:lstStyle/>
          <a:p>
            <a:r>
              <a:rPr lang="sv-SE" dirty="0" smtClean="0">
                <a:latin typeface="Segoe UI Light" panose="020B0502040204020203" pitchFamily="34" charset="0"/>
              </a:rPr>
              <a:t>ADMIN</a:t>
            </a:r>
            <a:endParaRPr lang="sv-SE" dirty="0">
              <a:latin typeface="Segoe UI Light" panose="020B0502040204020203" pitchFamily="34" charset="0"/>
            </a:endParaRPr>
          </a:p>
        </p:txBody>
      </p:sp>
      <p:sp>
        <p:nvSpPr>
          <p:cNvPr id="5" name="Rectangle 4"/>
          <p:cNvSpPr/>
          <p:nvPr/>
        </p:nvSpPr>
        <p:spPr>
          <a:xfrm>
            <a:off x="179512" y="107311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sub-groups</a:t>
            </a:r>
            <a:endParaRPr lang="sv-SE" sz="1000" dirty="0">
              <a:latin typeface="Segoe UI Light" panose="020B0502040204020203" pitchFamily="34" charset="0"/>
            </a:endParaRPr>
          </a:p>
        </p:txBody>
      </p:sp>
      <p:sp>
        <p:nvSpPr>
          <p:cNvPr id="6" name="Rectangle 5"/>
          <p:cNvSpPr/>
          <p:nvPr/>
        </p:nvSpPr>
        <p:spPr>
          <a:xfrm>
            <a:off x="1979712" y="107311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users</a:t>
            </a:r>
            <a:endParaRPr lang="sv-SE" sz="1000" dirty="0">
              <a:latin typeface="Segoe UI Light" panose="020B0502040204020203" pitchFamily="34" charset="0"/>
            </a:endParaRPr>
          </a:p>
        </p:txBody>
      </p:sp>
      <p:sp>
        <p:nvSpPr>
          <p:cNvPr id="7" name="Rectangle 6"/>
          <p:cNvSpPr/>
          <p:nvPr/>
        </p:nvSpPr>
        <p:spPr>
          <a:xfrm>
            <a:off x="179512" y="3049863"/>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default sequences</a:t>
            </a:r>
            <a:endParaRPr lang="sv-SE" sz="1000" dirty="0">
              <a:latin typeface="Segoe UI Light" panose="020B0502040204020203" pitchFamily="34" charset="0"/>
            </a:endParaRPr>
          </a:p>
        </p:txBody>
      </p:sp>
      <p:sp>
        <p:nvSpPr>
          <p:cNvPr id="8" name="Rectangle 7"/>
          <p:cNvSpPr/>
          <p:nvPr/>
        </p:nvSpPr>
        <p:spPr>
          <a:xfrm>
            <a:off x="1979712" y="3049863"/>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default routines</a:t>
            </a:r>
            <a:endParaRPr lang="sv-SE" sz="1000" dirty="0">
              <a:latin typeface="Segoe UI Light" panose="020B0502040204020203" pitchFamily="34" charset="0"/>
            </a:endParaRPr>
          </a:p>
        </p:txBody>
      </p:sp>
      <p:sp>
        <p:nvSpPr>
          <p:cNvPr id="9" name="Rectangle 8"/>
          <p:cNvSpPr/>
          <p:nvPr/>
        </p:nvSpPr>
        <p:spPr>
          <a:xfrm>
            <a:off x="3779912" y="3049863"/>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TAGS</a:t>
            </a:r>
            <a:endParaRPr lang="sv-SE" sz="1000" dirty="0">
              <a:latin typeface="Segoe UI Light" panose="020B0502040204020203" pitchFamily="34" charset="0"/>
            </a:endParaRPr>
          </a:p>
        </p:txBody>
      </p:sp>
      <p:sp>
        <p:nvSpPr>
          <p:cNvPr id="10" name="Rectangle 9"/>
          <p:cNvSpPr/>
          <p:nvPr/>
        </p:nvSpPr>
        <p:spPr>
          <a:xfrm>
            <a:off x="5581997" y="3049863"/>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TOOLS</a:t>
            </a:r>
            <a:endParaRPr lang="sv-SE" sz="1000" dirty="0">
              <a:latin typeface="Segoe UI Light" panose="020B0502040204020203" pitchFamily="34" charset="0"/>
            </a:endParaRPr>
          </a:p>
        </p:txBody>
      </p:sp>
      <p:sp>
        <p:nvSpPr>
          <p:cNvPr id="11" name="Rectangle 10"/>
          <p:cNvSpPr/>
          <p:nvPr/>
        </p:nvSpPr>
        <p:spPr>
          <a:xfrm>
            <a:off x="7375723" y="3049863"/>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acronym translations</a:t>
            </a:r>
            <a:endParaRPr lang="sv-SE" sz="1000" dirty="0">
              <a:latin typeface="Segoe UI Light" panose="020B0502040204020203" pitchFamily="34" charset="0"/>
            </a:endParaRPr>
          </a:p>
        </p:txBody>
      </p:sp>
      <p:sp>
        <p:nvSpPr>
          <p:cNvPr id="12" name="Rectangle 11"/>
          <p:cNvSpPr/>
          <p:nvPr/>
        </p:nvSpPr>
        <p:spPr>
          <a:xfrm>
            <a:off x="5581997" y="107311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rights</a:t>
            </a:r>
            <a:endParaRPr lang="sv-SE" sz="1000" dirty="0">
              <a:latin typeface="Segoe UI Light" panose="020B0502040204020203" pitchFamily="34" charset="0"/>
            </a:endParaRPr>
          </a:p>
        </p:txBody>
      </p:sp>
      <p:sp>
        <p:nvSpPr>
          <p:cNvPr id="13" name="Rectangle 12"/>
          <p:cNvSpPr/>
          <p:nvPr/>
        </p:nvSpPr>
        <p:spPr>
          <a:xfrm>
            <a:off x="3780656" y="107311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roles</a:t>
            </a:r>
            <a:endParaRPr lang="sv-SE" sz="1000" dirty="0">
              <a:latin typeface="Segoe UI Light" panose="020B0502040204020203" pitchFamily="34" charset="0"/>
            </a:endParaRPr>
          </a:p>
        </p:txBody>
      </p:sp>
      <p:sp>
        <p:nvSpPr>
          <p:cNvPr id="14" name="TextBox 13"/>
          <p:cNvSpPr txBox="1"/>
          <p:nvPr/>
        </p:nvSpPr>
        <p:spPr>
          <a:xfrm>
            <a:off x="179512" y="2617815"/>
            <a:ext cx="4320480" cy="369332"/>
          </a:xfrm>
          <a:prstGeom prst="rect">
            <a:avLst/>
          </a:prstGeom>
          <a:noFill/>
        </p:spPr>
        <p:txBody>
          <a:bodyPr wrap="square" rtlCol="0">
            <a:spAutoFit/>
          </a:bodyPr>
          <a:lstStyle/>
          <a:p>
            <a:r>
              <a:rPr lang="sv-SE" dirty="0" smtClean="0">
                <a:latin typeface="Segoe UI Light" panose="020B0502040204020203" pitchFamily="34" charset="0"/>
              </a:rPr>
              <a:t>TEST ADMIN</a:t>
            </a:r>
            <a:endParaRPr lang="sv-SE" dirty="0">
              <a:latin typeface="Segoe UI Light" panose="020B0502040204020203" pitchFamily="34" charset="0"/>
            </a:endParaRPr>
          </a:p>
        </p:txBody>
      </p:sp>
      <p:sp>
        <p:nvSpPr>
          <p:cNvPr id="15" name="Rectangle 14"/>
          <p:cNvSpPr/>
          <p:nvPr/>
        </p:nvSpPr>
        <p:spPr>
          <a:xfrm>
            <a:off x="179512" y="1609914"/>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16" name="Rectangle 15"/>
          <p:cNvSpPr/>
          <p:nvPr/>
        </p:nvSpPr>
        <p:spPr>
          <a:xfrm>
            <a:off x="179512" y="1870326"/>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17" name="Rectangle 16"/>
          <p:cNvSpPr/>
          <p:nvPr/>
        </p:nvSpPr>
        <p:spPr>
          <a:xfrm>
            <a:off x="1979712" y="1609914"/>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18" name="Rectangle 17"/>
          <p:cNvSpPr/>
          <p:nvPr/>
        </p:nvSpPr>
        <p:spPr>
          <a:xfrm>
            <a:off x="1979712" y="1870326"/>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19" name="Rectangle 18"/>
          <p:cNvSpPr/>
          <p:nvPr/>
        </p:nvSpPr>
        <p:spPr>
          <a:xfrm>
            <a:off x="3780656" y="1609914"/>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0" name="Rectangle 19"/>
          <p:cNvSpPr/>
          <p:nvPr/>
        </p:nvSpPr>
        <p:spPr>
          <a:xfrm>
            <a:off x="3780656" y="1875870"/>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1" name="Rectangle 20"/>
          <p:cNvSpPr/>
          <p:nvPr/>
        </p:nvSpPr>
        <p:spPr>
          <a:xfrm>
            <a:off x="179512" y="3572247"/>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2" name="Rectangle 21"/>
          <p:cNvSpPr/>
          <p:nvPr/>
        </p:nvSpPr>
        <p:spPr>
          <a:xfrm>
            <a:off x="179512" y="3832659"/>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3" name="Rectangle 22"/>
          <p:cNvSpPr/>
          <p:nvPr/>
        </p:nvSpPr>
        <p:spPr>
          <a:xfrm>
            <a:off x="1978993" y="3572247"/>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4" name="Rectangle 23"/>
          <p:cNvSpPr/>
          <p:nvPr/>
        </p:nvSpPr>
        <p:spPr>
          <a:xfrm>
            <a:off x="1978993" y="3832659"/>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5" name="Rectangle 24"/>
          <p:cNvSpPr/>
          <p:nvPr/>
        </p:nvSpPr>
        <p:spPr>
          <a:xfrm>
            <a:off x="3779912" y="3572247"/>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6" name="Rectangle 25"/>
          <p:cNvSpPr/>
          <p:nvPr/>
        </p:nvSpPr>
        <p:spPr>
          <a:xfrm>
            <a:off x="3779912" y="3832659"/>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7" name="Rectangle 26"/>
          <p:cNvSpPr/>
          <p:nvPr/>
        </p:nvSpPr>
        <p:spPr>
          <a:xfrm>
            <a:off x="5581997" y="3572247"/>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8" name="Rectangle 27"/>
          <p:cNvSpPr/>
          <p:nvPr/>
        </p:nvSpPr>
        <p:spPr>
          <a:xfrm>
            <a:off x="5581997" y="3832659"/>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9" name="Rectangle 28"/>
          <p:cNvSpPr/>
          <p:nvPr/>
        </p:nvSpPr>
        <p:spPr>
          <a:xfrm>
            <a:off x="7375723" y="3572247"/>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30" name="Rectangle 29"/>
          <p:cNvSpPr/>
          <p:nvPr/>
        </p:nvSpPr>
        <p:spPr>
          <a:xfrm>
            <a:off x="7375723" y="3832659"/>
            <a:ext cx="1584176" cy="2160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31" name="Rectangle 30"/>
          <p:cNvSpPr/>
          <p:nvPr/>
        </p:nvSpPr>
        <p:spPr>
          <a:xfrm>
            <a:off x="7375723" y="107311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structure</a:t>
            </a:r>
            <a:endParaRPr lang="sv-SE" sz="1000" dirty="0">
              <a:latin typeface="Segoe UI Light" panose="020B0502040204020203" pitchFamily="34" charset="0"/>
            </a:endParaRPr>
          </a:p>
        </p:txBody>
      </p:sp>
      <p:sp>
        <p:nvSpPr>
          <p:cNvPr id="32" name="Rectangle 31"/>
          <p:cNvSpPr/>
          <p:nvPr/>
        </p:nvSpPr>
        <p:spPr>
          <a:xfrm>
            <a:off x="179512" y="4315988"/>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PRODUCT CLASS</a:t>
            </a:r>
          </a:p>
          <a:p>
            <a:pPr algn="ctr"/>
            <a:r>
              <a:rPr lang="sv-SE" sz="1000" dirty="0" smtClean="0">
                <a:latin typeface="Segoe UI Light" panose="020B0502040204020203" pitchFamily="34" charset="0"/>
              </a:rPr>
              <a:t>GJX / CKX ?</a:t>
            </a:r>
            <a:endParaRPr lang="sv-SE" sz="1000" dirty="0">
              <a:latin typeface="Segoe UI Light" panose="020B0502040204020203" pitchFamily="34" charset="0"/>
            </a:endParaRPr>
          </a:p>
        </p:txBody>
      </p:sp>
    </p:spTree>
    <p:extLst>
      <p:ext uri="{BB962C8B-B14F-4D97-AF65-F5344CB8AC3E}">
        <p14:creationId xmlns:p14="http://schemas.microsoft.com/office/powerpoint/2010/main" val="279552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1196"/>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sub-groups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748357"/>
            <a:ext cx="8712968" cy="3508653"/>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/PVT/</a:t>
            </a:r>
            <a:endParaRPr lang="sv-SE" dirty="0">
              <a:latin typeface="Arial" panose="020B0604020202020204" pitchFamily="34" charset="0"/>
              <a:cs typeface="Arial" panose="020B0604020202020204" pitchFamily="34" charset="0"/>
            </a:endParaRPr>
          </a:p>
          <a:p>
            <a:r>
              <a:rPr lang="sv-SE" dirty="0" smtClean="0">
                <a:latin typeface="Arial" panose="020B0604020202020204" pitchFamily="34" charset="0"/>
                <a:cs typeface="Arial" panose="020B0604020202020204" pitchFamily="34" charset="0"/>
              </a:rPr>
              <a:t>Add sub-groups</a:t>
            </a:r>
          </a:p>
          <a:p>
            <a:endParaRPr lang="sv-SE" dirty="0" smtClean="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Ex. </a:t>
            </a:r>
          </a:p>
          <a:p>
            <a:r>
              <a:rPr lang="sv-SE" sz="1200" dirty="0" smtClean="0">
                <a:latin typeface="Arial" panose="020B0604020202020204" pitchFamily="34" charset="0"/>
                <a:cs typeface="Arial" panose="020B0604020202020204" pitchFamily="34" charset="0"/>
              </a:rPr>
              <a:t>/PVT AGO</a:t>
            </a:r>
          </a:p>
          <a:p>
            <a:r>
              <a:rPr lang="sv-SE" sz="1200" dirty="0" smtClean="0">
                <a:latin typeface="Arial" panose="020B0604020202020204" pitchFamily="34" charset="0"/>
                <a:cs typeface="Arial" panose="020B0604020202020204" pitchFamily="34" charset="0"/>
              </a:rPr>
              <a:t>/PVT BLR</a:t>
            </a:r>
          </a:p>
          <a:p>
            <a:r>
              <a:rPr lang="sv-SE" sz="1200" dirty="0" smtClean="0">
                <a:latin typeface="Arial" panose="020B0604020202020204" pitchFamily="34" charset="0"/>
                <a:cs typeface="Arial" panose="020B0604020202020204" pitchFamily="34" charset="0"/>
              </a:rPr>
              <a:t>/PVT CUR</a:t>
            </a:r>
          </a:p>
          <a:p>
            <a:r>
              <a:rPr lang="sv-SE" sz="1200" dirty="0" smtClean="0">
                <a:latin typeface="Arial" panose="020B0604020202020204" pitchFamily="34" charset="0"/>
                <a:cs typeface="Arial" panose="020B0604020202020204" pitchFamily="34" charset="0"/>
              </a:rPr>
              <a:t>/PVT GOT</a:t>
            </a:r>
          </a:p>
          <a:p>
            <a:r>
              <a:rPr lang="sv-SE" sz="1200" dirty="0" smtClean="0">
                <a:latin typeface="Arial" panose="020B0604020202020204" pitchFamily="34" charset="0"/>
                <a:cs typeface="Arial" panose="020B0604020202020204" pitchFamily="34" charset="0"/>
              </a:rPr>
              <a:t>/PVT GSO</a:t>
            </a:r>
          </a:p>
          <a:p>
            <a:r>
              <a:rPr lang="sv-SE" sz="1200" dirty="0" smtClean="0">
                <a:latin typeface="Arial" panose="020B0604020202020204" pitchFamily="34" charset="0"/>
                <a:cs typeface="Arial" panose="020B0604020202020204" pitchFamily="34" charset="0"/>
              </a:rPr>
              <a:t>/PVT LYS</a:t>
            </a:r>
          </a:p>
          <a:p>
            <a:endParaRPr lang="sv-SE" sz="1200"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And assign users to that sub-group. </a:t>
            </a:r>
          </a:p>
          <a:p>
            <a:endParaRPr lang="sv-SE" sz="1200"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For example if a driver is assigned to /PVT/PVT GOT only tests created for PVT GOT will be showed and selectable. </a:t>
            </a:r>
          </a:p>
          <a:p>
            <a:endParaRPr lang="sv-SE" sz="1200"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Also used for default locations and views.  </a:t>
            </a:r>
          </a:p>
          <a:p>
            <a:endParaRPr lang="sv-SE" sz="1200" dirty="0">
              <a:latin typeface="Segoe UI Light" panose="020B0502040204020203" pitchFamily="34" charset="0"/>
            </a:endParaRPr>
          </a:p>
        </p:txBody>
      </p:sp>
    </p:spTree>
    <p:extLst>
      <p:ext uri="{BB962C8B-B14F-4D97-AF65-F5344CB8AC3E}">
        <p14:creationId xmlns:p14="http://schemas.microsoft.com/office/powerpoint/2010/main" val="3389703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5508</TotalTime>
  <Words>2740</Words>
  <Application>Microsoft Office PowerPoint</Application>
  <PresentationFormat>On-screen Show (16:10)</PresentationFormat>
  <Paragraphs>698</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Mattila Arto</dc:creator>
  <cp:lastModifiedBy>Lövdinger Per</cp:lastModifiedBy>
  <cp:revision>192</cp:revision>
  <dcterms:created xsi:type="dcterms:W3CDTF">2016-02-08T13:22:08Z</dcterms:created>
  <dcterms:modified xsi:type="dcterms:W3CDTF">2016-10-10T14:17:46Z</dcterms:modified>
</cp:coreProperties>
</file>