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0.xml" ContentType="application/vnd.openxmlformats-officedocument.theme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2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3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5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6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7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4" r:id="rId4"/>
    <p:sldMasterId id="2147483648" r:id="rId5"/>
    <p:sldMasterId id="2147483659" r:id="rId6"/>
    <p:sldMasterId id="2147483755" r:id="rId7"/>
    <p:sldMasterId id="2147483763" r:id="rId8"/>
    <p:sldMasterId id="2147483779" r:id="rId9"/>
    <p:sldMasterId id="2147483730" r:id="rId10"/>
    <p:sldMasterId id="2147483738" r:id="rId11"/>
    <p:sldMasterId id="2147483722" r:id="rId12"/>
    <p:sldMasterId id="2147483746" r:id="rId13"/>
    <p:sldMasterId id="2147483675" r:id="rId14"/>
    <p:sldMasterId id="2147483787" r:id="rId15"/>
    <p:sldMasterId id="2147483799" r:id="rId16"/>
    <p:sldMasterId id="2147483811" r:id="rId17"/>
    <p:sldMasterId id="2147483823" r:id="rId18"/>
    <p:sldMasterId id="2147483835" r:id="rId19"/>
    <p:sldMasterId id="2147483847" r:id="rId20"/>
    <p:sldMasterId id="2147483859" r:id="rId21"/>
  </p:sldMasterIdLst>
  <p:notesMasterIdLst>
    <p:notesMasterId r:id="rId54"/>
  </p:notesMasterIdLst>
  <p:handoutMasterIdLst>
    <p:handoutMasterId r:id="rId55"/>
  </p:handoutMasterIdLst>
  <p:sldIdLst>
    <p:sldId id="309" r:id="rId22"/>
    <p:sldId id="296" r:id="rId23"/>
    <p:sldId id="297" r:id="rId24"/>
    <p:sldId id="308" r:id="rId25"/>
    <p:sldId id="298" r:id="rId26"/>
    <p:sldId id="316" r:id="rId27"/>
    <p:sldId id="317" r:id="rId28"/>
    <p:sldId id="318" r:id="rId29"/>
    <p:sldId id="319" r:id="rId30"/>
    <p:sldId id="320" r:id="rId31"/>
    <p:sldId id="321" r:id="rId32"/>
    <p:sldId id="301" r:id="rId33"/>
    <p:sldId id="311" r:id="rId34"/>
    <p:sldId id="312" r:id="rId35"/>
    <p:sldId id="313" r:id="rId36"/>
    <p:sldId id="314" r:id="rId37"/>
    <p:sldId id="315" r:id="rId38"/>
    <p:sldId id="304" r:id="rId39"/>
    <p:sldId id="322" r:id="rId40"/>
    <p:sldId id="310" r:id="rId41"/>
    <p:sldId id="305" r:id="rId42"/>
    <p:sldId id="306" r:id="rId43"/>
    <p:sldId id="307" r:id="rId44"/>
    <p:sldId id="283" r:id="rId45"/>
    <p:sldId id="284" r:id="rId46"/>
    <p:sldId id="285" r:id="rId47"/>
    <p:sldId id="286" r:id="rId48"/>
    <p:sldId id="287" r:id="rId49"/>
    <p:sldId id="288" r:id="rId50"/>
    <p:sldId id="293" r:id="rId51"/>
    <p:sldId id="289" r:id="rId52"/>
    <p:sldId id="323" r:id="rId53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96B"/>
    <a:srgbClr val="ECE5CB"/>
    <a:srgbClr val="D4BEBF"/>
    <a:srgbClr val="E1D6AC"/>
    <a:srgbClr val="BB9799"/>
    <a:srgbClr val="A5B9B3"/>
    <a:srgbClr val="B1B1B0"/>
    <a:srgbClr val="819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97208" autoAdjust="0"/>
  </p:normalViewPr>
  <p:slideViewPr>
    <p:cSldViewPr snapToGrid="0">
      <p:cViewPr>
        <p:scale>
          <a:sx n="80" d="100"/>
          <a:sy n="80" d="100"/>
        </p:scale>
        <p:origin x="-1368" y="-30"/>
      </p:cViewPr>
      <p:guideLst>
        <p:guide orient="horz" pos="1252"/>
        <p:guide orient="horz" pos="809"/>
        <p:guide orient="horz" pos="3862"/>
        <p:guide pos="288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5" d="100"/>
          <a:sy n="65" d="100"/>
        </p:scale>
        <p:origin x="-232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8.xml"/><Relationship Id="rId41" Type="http://schemas.openxmlformats.org/officeDocument/2006/relationships/slide" Target="slides/slide20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commentAuthors" Target="commentAuthor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30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78838-0104-4889-8E3F-8792CC69BBF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126EA8-D6C4-437E-B4BD-324A66AD5076}">
      <dgm:prSet phldrT="[Text]"/>
      <dgm:spPr/>
      <dgm:t>
        <a:bodyPr/>
        <a:lstStyle/>
        <a:p>
          <a:r>
            <a:rPr lang="sv-SE" dirty="0" smtClean="0"/>
            <a:t>Test Cases</a:t>
          </a:r>
          <a:endParaRPr lang="en-US" dirty="0"/>
        </a:p>
      </dgm:t>
    </dgm:pt>
    <dgm:pt modelId="{4A8E4851-A53A-4DAD-ACC2-4F098473851E}" type="parTrans" cxnId="{3ACDB114-0FAA-4D05-9A25-48B2A441C096}">
      <dgm:prSet/>
      <dgm:spPr/>
      <dgm:t>
        <a:bodyPr/>
        <a:lstStyle/>
        <a:p>
          <a:endParaRPr lang="en-US"/>
        </a:p>
      </dgm:t>
    </dgm:pt>
    <dgm:pt modelId="{850A2487-CAD0-44BA-92DC-CE5E82236213}" type="sibTrans" cxnId="{3ACDB114-0FAA-4D05-9A25-48B2A441C096}">
      <dgm:prSet/>
      <dgm:spPr/>
      <dgm:t>
        <a:bodyPr/>
        <a:lstStyle/>
        <a:p>
          <a:endParaRPr lang="en-US"/>
        </a:p>
      </dgm:t>
    </dgm:pt>
    <dgm:pt modelId="{91EB32B8-4E85-4CDD-B394-5C0368354C75}">
      <dgm:prSet phldrT="[Text]"/>
      <dgm:spPr/>
      <dgm:t>
        <a:bodyPr/>
        <a:lstStyle/>
        <a:p>
          <a:r>
            <a:rPr lang="sv-SE" dirty="0" smtClean="0"/>
            <a:t>Test Sequences</a:t>
          </a:r>
        </a:p>
      </dgm:t>
    </dgm:pt>
    <dgm:pt modelId="{289AE246-0F07-415C-BA91-FB1A46D70721}" type="parTrans" cxnId="{A7020B69-E2E5-4CE2-87FB-C5CC7A173943}">
      <dgm:prSet/>
      <dgm:spPr/>
      <dgm:t>
        <a:bodyPr/>
        <a:lstStyle/>
        <a:p>
          <a:endParaRPr lang="en-US"/>
        </a:p>
      </dgm:t>
    </dgm:pt>
    <dgm:pt modelId="{1D3D2523-0DF4-435A-9035-71B6530BCD5A}" type="sibTrans" cxnId="{A7020B69-E2E5-4CE2-87FB-C5CC7A173943}">
      <dgm:prSet/>
      <dgm:spPr/>
      <dgm:t>
        <a:bodyPr/>
        <a:lstStyle/>
        <a:p>
          <a:endParaRPr lang="en-US"/>
        </a:p>
      </dgm:t>
    </dgm:pt>
    <dgm:pt modelId="{526827CD-54F4-4B35-A6E7-21C4E475A1AA}">
      <dgm:prSet phldrT="[Text]"/>
      <dgm:spPr/>
      <dgm:t>
        <a:bodyPr/>
        <a:lstStyle/>
        <a:p>
          <a:r>
            <a:rPr lang="sv-SE" dirty="0" smtClean="0"/>
            <a:t>Test Routines</a:t>
          </a:r>
          <a:endParaRPr lang="en-US" dirty="0"/>
        </a:p>
      </dgm:t>
    </dgm:pt>
    <dgm:pt modelId="{08E4BF72-DE92-4710-9F29-7E657B284D05}" type="parTrans" cxnId="{DCAD34E1-6ABC-4631-8C1F-CD8CEB36C15F}">
      <dgm:prSet/>
      <dgm:spPr/>
      <dgm:t>
        <a:bodyPr/>
        <a:lstStyle/>
        <a:p>
          <a:endParaRPr lang="en-US"/>
        </a:p>
      </dgm:t>
    </dgm:pt>
    <dgm:pt modelId="{EF334B38-419A-4EAE-AA28-C8BEE52245A4}" type="sibTrans" cxnId="{DCAD34E1-6ABC-4631-8C1F-CD8CEB36C15F}">
      <dgm:prSet/>
      <dgm:spPr/>
      <dgm:t>
        <a:bodyPr/>
        <a:lstStyle/>
        <a:p>
          <a:endParaRPr lang="en-US"/>
        </a:p>
      </dgm:t>
    </dgm:pt>
    <dgm:pt modelId="{1C558396-6F99-473D-8354-B68618A05101}">
      <dgm:prSet/>
      <dgm:spPr/>
      <dgm:t>
        <a:bodyPr/>
        <a:lstStyle/>
        <a:p>
          <a:r>
            <a:rPr lang="sv-SE" dirty="0" smtClean="0"/>
            <a:t>Test Procedures</a:t>
          </a:r>
        </a:p>
      </dgm:t>
    </dgm:pt>
    <dgm:pt modelId="{F577134E-0187-4D38-8221-80D13590B625}" type="parTrans" cxnId="{C38482E8-0F55-4A21-92B4-41FA3F7C2253}">
      <dgm:prSet/>
      <dgm:spPr/>
      <dgm:t>
        <a:bodyPr/>
        <a:lstStyle/>
        <a:p>
          <a:endParaRPr lang="en-US"/>
        </a:p>
      </dgm:t>
    </dgm:pt>
    <dgm:pt modelId="{B786E401-327C-4E61-A2F7-09770455B3D0}" type="sibTrans" cxnId="{C38482E8-0F55-4A21-92B4-41FA3F7C2253}">
      <dgm:prSet/>
      <dgm:spPr/>
      <dgm:t>
        <a:bodyPr/>
        <a:lstStyle/>
        <a:p>
          <a:endParaRPr lang="en-US"/>
        </a:p>
      </dgm:t>
    </dgm:pt>
    <dgm:pt modelId="{611CC9D9-CBFD-4629-B99A-09929DFE3489}" type="pres">
      <dgm:prSet presAssocID="{AC078838-0104-4889-8E3F-8792CC69BBFC}" presName="Name0" presStyleCnt="0">
        <dgm:presLayoutVars>
          <dgm:dir/>
          <dgm:resizeHandles val="exact"/>
        </dgm:presLayoutVars>
      </dgm:prSet>
      <dgm:spPr/>
    </dgm:pt>
    <dgm:pt modelId="{5D2099A5-7801-4F21-8460-84D64C179386}" type="pres">
      <dgm:prSet presAssocID="{32126EA8-D6C4-437E-B4BD-324A66AD5076}" presName="node" presStyleLbl="node1" presStyleIdx="0" presStyleCnt="4" custLinFactY="-8898" custLinFactNeighborX="2065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451E0-4B20-451F-BEB1-34EF2531AADC}" type="pres">
      <dgm:prSet presAssocID="{850A2487-CAD0-44BA-92DC-CE5E82236213}" presName="sibTrans" presStyleLbl="sibTrans2D1" presStyleIdx="0" presStyleCnt="3" custLinFactX="900000" custLinFactY="199736" custLinFactNeighborX="968289" custLinFactNeighborY="200000"/>
      <dgm:spPr/>
      <dgm:t>
        <a:bodyPr/>
        <a:lstStyle/>
        <a:p>
          <a:endParaRPr lang="en-US"/>
        </a:p>
      </dgm:t>
    </dgm:pt>
    <dgm:pt modelId="{E542D572-5E52-4BA3-A5A2-1EB02FF4A93E}" type="pres">
      <dgm:prSet presAssocID="{850A2487-CAD0-44BA-92DC-CE5E8223621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B2EE790-9039-4C77-8ACF-5425E53F5EF0}" type="pres">
      <dgm:prSet presAssocID="{91EB32B8-4E85-4CDD-B394-5C0368354C75}" presName="node" presStyleLbl="node1" presStyleIdx="1" presStyleCnt="4" custLinFactX="-90678" custLinFactNeighborX="-100000" custLinFactNeighborY="150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D5316-7AD7-4E61-8611-7997E2E4A8B1}" type="pres">
      <dgm:prSet presAssocID="{1D3D2523-0DF4-435A-9035-71B6530BCD5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8E3B3F6-7488-4B86-A0AA-23C9B865D184}" type="pres">
      <dgm:prSet presAssocID="{1D3D2523-0DF4-435A-9035-71B6530BCD5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CC5BD99-0CCC-4226-9469-7AFC62BD59AC}" type="pres">
      <dgm:prSet presAssocID="{526827CD-54F4-4B35-A6E7-21C4E475A1AA}" presName="node" presStyleLbl="node1" presStyleIdx="2" presStyleCnt="4" custLinFactX="-191119" custLinFactY="51456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38D08-9BE4-4E8E-BEDE-5DECBACFF741}" type="pres">
      <dgm:prSet presAssocID="{EF334B38-419A-4EAE-AA28-C8BEE52245A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4764132-EC42-475D-9FE5-5340E2820FAE}" type="pres">
      <dgm:prSet presAssocID="{EF334B38-419A-4EAE-AA28-C8BEE52245A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852E43B-B57F-4D65-B7B4-3FDF758E9499}" type="pres">
      <dgm:prSet presAssocID="{1C558396-6F99-473D-8354-B68618A05101}" presName="node" presStyleLbl="node1" presStyleIdx="3" presStyleCnt="4" custLinFactX="-154318" custLinFactNeighborX="-200000" custLinFactNeighborY="18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973E3-0006-446F-BCC3-379796104394}" type="presOf" srcId="{1D3D2523-0DF4-435A-9035-71B6530BCD5A}" destId="{D0BD5316-7AD7-4E61-8611-7997E2E4A8B1}" srcOrd="0" destOrd="0" presId="urn:microsoft.com/office/officeart/2005/8/layout/process1"/>
    <dgm:cxn modelId="{CF65E1A8-B71F-4EE4-ADBF-9542A06646A3}" type="presOf" srcId="{850A2487-CAD0-44BA-92DC-CE5E82236213}" destId="{E542D572-5E52-4BA3-A5A2-1EB02FF4A93E}" srcOrd="1" destOrd="0" presId="urn:microsoft.com/office/officeart/2005/8/layout/process1"/>
    <dgm:cxn modelId="{A7020B69-E2E5-4CE2-87FB-C5CC7A173943}" srcId="{AC078838-0104-4889-8E3F-8792CC69BBFC}" destId="{91EB32B8-4E85-4CDD-B394-5C0368354C75}" srcOrd="1" destOrd="0" parTransId="{289AE246-0F07-415C-BA91-FB1A46D70721}" sibTransId="{1D3D2523-0DF4-435A-9035-71B6530BCD5A}"/>
    <dgm:cxn modelId="{44F35E72-0A56-4F6B-A653-E7EB61F4BE9F}" type="presOf" srcId="{1C558396-6F99-473D-8354-B68618A05101}" destId="{E852E43B-B57F-4D65-B7B4-3FDF758E9499}" srcOrd="0" destOrd="0" presId="urn:microsoft.com/office/officeart/2005/8/layout/process1"/>
    <dgm:cxn modelId="{E95A00C1-E8A8-4A90-8FF0-DF82EE637E7A}" type="presOf" srcId="{850A2487-CAD0-44BA-92DC-CE5E82236213}" destId="{423451E0-4B20-451F-BEB1-34EF2531AADC}" srcOrd="0" destOrd="0" presId="urn:microsoft.com/office/officeart/2005/8/layout/process1"/>
    <dgm:cxn modelId="{CEC6F1A8-8945-4180-B350-4457E467E8D4}" type="presOf" srcId="{EF334B38-419A-4EAE-AA28-C8BEE52245A4}" destId="{54764132-EC42-475D-9FE5-5340E2820FAE}" srcOrd="1" destOrd="0" presId="urn:microsoft.com/office/officeart/2005/8/layout/process1"/>
    <dgm:cxn modelId="{1B9860CB-2F14-47C5-845A-5611EC8CA1E0}" type="presOf" srcId="{32126EA8-D6C4-437E-B4BD-324A66AD5076}" destId="{5D2099A5-7801-4F21-8460-84D64C179386}" srcOrd="0" destOrd="0" presId="urn:microsoft.com/office/officeart/2005/8/layout/process1"/>
    <dgm:cxn modelId="{156FDFC0-E8DE-4931-B016-25F7D4DE3206}" type="presOf" srcId="{1D3D2523-0DF4-435A-9035-71B6530BCD5A}" destId="{58E3B3F6-7488-4B86-A0AA-23C9B865D184}" srcOrd="1" destOrd="0" presId="urn:microsoft.com/office/officeart/2005/8/layout/process1"/>
    <dgm:cxn modelId="{37879509-74E4-4A68-A71A-DFD57083EC67}" type="presOf" srcId="{91EB32B8-4E85-4CDD-B394-5C0368354C75}" destId="{DB2EE790-9039-4C77-8ACF-5425E53F5EF0}" srcOrd="0" destOrd="0" presId="urn:microsoft.com/office/officeart/2005/8/layout/process1"/>
    <dgm:cxn modelId="{DCAD34E1-6ABC-4631-8C1F-CD8CEB36C15F}" srcId="{AC078838-0104-4889-8E3F-8792CC69BBFC}" destId="{526827CD-54F4-4B35-A6E7-21C4E475A1AA}" srcOrd="2" destOrd="0" parTransId="{08E4BF72-DE92-4710-9F29-7E657B284D05}" sibTransId="{EF334B38-419A-4EAE-AA28-C8BEE52245A4}"/>
    <dgm:cxn modelId="{C89549EA-7CF0-46D5-B63A-2AA510969945}" type="presOf" srcId="{526827CD-54F4-4B35-A6E7-21C4E475A1AA}" destId="{FCC5BD99-0CCC-4226-9469-7AFC62BD59AC}" srcOrd="0" destOrd="0" presId="urn:microsoft.com/office/officeart/2005/8/layout/process1"/>
    <dgm:cxn modelId="{4E93DB3F-451C-453A-8925-C72BACC6729A}" type="presOf" srcId="{AC078838-0104-4889-8E3F-8792CC69BBFC}" destId="{611CC9D9-CBFD-4629-B99A-09929DFE3489}" srcOrd="0" destOrd="0" presId="urn:microsoft.com/office/officeart/2005/8/layout/process1"/>
    <dgm:cxn modelId="{3ACDB114-0FAA-4D05-9A25-48B2A441C096}" srcId="{AC078838-0104-4889-8E3F-8792CC69BBFC}" destId="{32126EA8-D6C4-437E-B4BD-324A66AD5076}" srcOrd="0" destOrd="0" parTransId="{4A8E4851-A53A-4DAD-ACC2-4F098473851E}" sibTransId="{850A2487-CAD0-44BA-92DC-CE5E82236213}"/>
    <dgm:cxn modelId="{C38482E8-0F55-4A21-92B4-41FA3F7C2253}" srcId="{AC078838-0104-4889-8E3F-8792CC69BBFC}" destId="{1C558396-6F99-473D-8354-B68618A05101}" srcOrd="3" destOrd="0" parTransId="{F577134E-0187-4D38-8221-80D13590B625}" sibTransId="{B786E401-327C-4E61-A2F7-09770455B3D0}"/>
    <dgm:cxn modelId="{4E0DB7D6-2346-450D-AAD1-BAC0C5DD59F7}" type="presOf" srcId="{EF334B38-419A-4EAE-AA28-C8BEE52245A4}" destId="{9AF38D08-9BE4-4E8E-BEDE-5DECBACFF741}" srcOrd="0" destOrd="0" presId="urn:microsoft.com/office/officeart/2005/8/layout/process1"/>
    <dgm:cxn modelId="{DF025360-2CA9-47DD-8AE2-ACC2D24644FD}" type="presParOf" srcId="{611CC9D9-CBFD-4629-B99A-09929DFE3489}" destId="{5D2099A5-7801-4F21-8460-84D64C179386}" srcOrd="0" destOrd="0" presId="urn:microsoft.com/office/officeart/2005/8/layout/process1"/>
    <dgm:cxn modelId="{C69B5128-54A8-4820-98B5-1B5B6D8C1D64}" type="presParOf" srcId="{611CC9D9-CBFD-4629-B99A-09929DFE3489}" destId="{423451E0-4B20-451F-BEB1-34EF2531AADC}" srcOrd="1" destOrd="0" presId="urn:microsoft.com/office/officeart/2005/8/layout/process1"/>
    <dgm:cxn modelId="{7CB447BD-775C-462E-BF3C-E7922850146A}" type="presParOf" srcId="{423451E0-4B20-451F-BEB1-34EF2531AADC}" destId="{E542D572-5E52-4BA3-A5A2-1EB02FF4A93E}" srcOrd="0" destOrd="0" presId="urn:microsoft.com/office/officeart/2005/8/layout/process1"/>
    <dgm:cxn modelId="{7B0D2913-0636-4826-9A93-611F5E2A032C}" type="presParOf" srcId="{611CC9D9-CBFD-4629-B99A-09929DFE3489}" destId="{DB2EE790-9039-4C77-8ACF-5425E53F5EF0}" srcOrd="2" destOrd="0" presId="urn:microsoft.com/office/officeart/2005/8/layout/process1"/>
    <dgm:cxn modelId="{DEE774C5-2F88-4BA4-8049-F0CC67C75D51}" type="presParOf" srcId="{611CC9D9-CBFD-4629-B99A-09929DFE3489}" destId="{D0BD5316-7AD7-4E61-8611-7997E2E4A8B1}" srcOrd="3" destOrd="0" presId="urn:microsoft.com/office/officeart/2005/8/layout/process1"/>
    <dgm:cxn modelId="{5677B442-78D4-4C4D-B526-A1D520BC461A}" type="presParOf" srcId="{D0BD5316-7AD7-4E61-8611-7997E2E4A8B1}" destId="{58E3B3F6-7488-4B86-A0AA-23C9B865D184}" srcOrd="0" destOrd="0" presId="urn:microsoft.com/office/officeart/2005/8/layout/process1"/>
    <dgm:cxn modelId="{21B685BA-755C-4E36-9985-B36BC909ABC0}" type="presParOf" srcId="{611CC9D9-CBFD-4629-B99A-09929DFE3489}" destId="{FCC5BD99-0CCC-4226-9469-7AFC62BD59AC}" srcOrd="4" destOrd="0" presId="urn:microsoft.com/office/officeart/2005/8/layout/process1"/>
    <dgm:cxn modelId="{03764ADC-189F-45C2-BA80-E46AA1EF26AA}" type="presParOf" srcId="{611CC9D9-CBFD-4629-B99A-09929DFE3489}" destId="{9AF38D08-9BE4-4E8E-BEDE-5DECBACFF741}" srcOrd="5" destOrd="0" presId="urn:microsoft.com/office/officeart/2005/8/layout/process1"/>
    <dgm:cxn modelId="{E69824A5-336D-45C1-AFB4-C2910406872B}" type="presParOf" srcId="{9AF38D08-9BE4-4E8E-BEDE-5DECBACFF741}" destId="{54764132-EC42-475D-9FE5-5340E2820FAE}" srcOrd="0" destOrd="0" presId="urn:microsoft.com/office/officeart/2005/8/layout/process1"/>
    <dgm:cxn modelId="{31E9EE5E-E80D-4293-B881-74BEB2BB2D99}" type="presParOf" srcId="{611CC9D9-CBFD-4629-B99A-09929DFE3489}" destId="{E852E43B-B57F-4D65-B7B4-3FDF758E949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099A5-7801-4F21-8460-84D64C179386}">
      <dsp:nvSpPr>
        <dsp:cNvPr id="0" name=""/>
        <dsp:cNvSpPr/>
      </dsp:nvSpPr>
      <dsp:spPr>
        <a:xfrm>
          <a:off x="134244" y="558610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100" kern="1200" dirty="0" smtClean="0"/>
            <a:t>Test Cases</a:t>
          </a:r>
          <a:endParaRPr lang="en-US" sz="2100" kern="1200" dirty="0"/>
        </a:p>
      </dsp:txBody>
      <dsp:txXfrm>
        <a:off x="162031" y="586397"/>
        <a:ext cx="1525650" cy="893160"/>
      </dsp:txXfrm>
    </dsp:sp>
    <dsp:sp modelId="{423451E0-4B20-451F-BEB1-34EF2531AADC}">
      <dsp:nvSpPr>
        <dsp:cNvPr id="0" name=""/>
        <dsp:cNvSpPr/>
      </dsp:nvSpPr>
      <dsp:spPr>
        <a:xfrm rot="5350955">
          <a:off x="3120311" y="2995675"/>
          <a:ext cx="120278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138095" y="3056064"/>
        <a:ext cx="84195" cy="235285"/>
      </dsp:txXfrm>
    </dsp:sp>
    <dsp:sp modelId="{DB2EE790-9039-4C77-8ACF-5425E53F5EF0}">
      <dsp:nvSpPr>
        <dsp:cNvPr id="0" name=""/>
        <dsp:cNvSpPr/>
      </dsp:nvSpPr>
      <dsp:spPr>
        <a:xfrm>
          <a:off x="151018" y="1734263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100" kern="1200" dirty="0" smtClean="0"/>
            <a:t>Test Sequences</a:t>
          </a:r>
        </a:p>
      </dsp:txBody>
      <dsp:txXfrm>
        <a:off x="178805" y="1762050"/>
        <a:ext cx="1525650" cy="893160"/>
      </dsp:txXfrm>
    </dsp:sp>
    <dsp:sp modelId="{D0BD5316-7AD7-4E61-8611-7997E2E4A8B1}">
      <dsp:nvSpPr>
        <dsp:cNvPr id="0" name=""/>
        <dsp:cNvSpPr/>
      </dsp:nvSpPr>
      <dsp:spPr>
        <a:xfrm rot="5418519">
          <a:off x="846509" y="2664952"/>
          <a:ext cx="183213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874139" y="2715899"/>
        <a:ext cx="128249" cy="235285"/>
      </dsp:txXfrm>
    </dsp:sp>
    <dsp:sp modelId="{FCC5BD99-0CCC-4226-9469-7AFC62BD59AC}">
      <dsp:nvSpPr>
        <dsp:cNvPr id="0" name=""/>
        <dsp:cNvSpPr/>
      </dsp:nvSpPr>
      <dsp:spPr>
        <a:xfrm>
          <a:off x="144045" y="3028679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100" kern="1200" dirty="0" smtClean="0"/>
            <a:t>Test Routines</a:t>
          </a:r>
          <a:endParaRPr lang="en-US" sz="2100" kern="1200" dirty="0"/>
        </a:p>
      </dsp:txBody>
      <dsp:txXfrm>
        <a:off x="171832" y="3056466"/>
        <a:ext cx="1525650" cy="893160"/>
      </dsp:txXfrm>
    </dsp:sp>
    <dsp:sp modelId="{9AF38D08-9BE4-4E8E-BEDE-5DECBACFF741}">
      <dsp:nvSpPr>
        <dsp:cNvPr id="0" name=""/>
        <dsp:cNvSpPr/>
      </dsp:nvSpPr>
      <dsp:spPr>
        <a:xfrm rot="20145566">
          <a:off x="1997750" y="2669382"/>
          <a:ext cx="705866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02936" y="2771961"/>
        <a:ext cx="588223" cy="235285"/>
      </dsp:txXfrm>
    </dsp:sp>
    <dsp:sp modelId="{E852E43B-B57F-4D65-B7B4-3FDF758E9499}">
      <dsp:nvSpPr>
        <dsp:cNvPr id="0" name=""/>
        <dsp:cNvSpPr/>
      </dsp:nvSpPr>
      <dsp:spPr>
        <a:xfrm>
          <a:off x="2939665" y="1769898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100" kern="1200" dirty="0" smtClean="0"/>
            <a:t>Test Procedures</a:t>
          </a:r>
        </a:p>
      </dsp:txBody>
      <dsp:txXfrm>
        <a:off x="2967452" y="1797685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48" cy="49585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227" y="1"/>
            <a:ext cx="2944869" cy="495858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>
              <a:defRPr sz="1200"/>
            </a:lvl1pPr>
          </a:lstStyle>
          <a:p>
            <a:fld id="{2E32AD0D-FCE4-4AC3-80E4-391363750BC0}" type="datetimeFigureOut">
              <a:rPr lang="sv-SE" sz="1100">
                <a:latin typeface="Arial" pitchFamily="34" charset="0"/>
                <a:cs typeface="Arial" pitchFamily="34" charset="0"/>
              </a:rPr>
              <a:t>2016-09-16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202"/>
            <a:ext cx="2946448" cy="495858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227" y="9429202"/>
            <a:ext cx="2944869" cy="495858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>
              <a:defRPr sz="1200"/>
            </a:lvl1pPr>
          </a:lstStyle>
          <a:p>
            <a:fld id="{04EFD27F-DCDB-4D3B-B6DE-946B7D4F34DB}" type="slidenum">
              <a:rPr lang="sv-SE" sz="1100">
                <a:latin typeface="Arial" pitchFamily="34" charset="0"/>
                <a:cs typeface="Arial" pitchFamily="34" charset="0"/>
              </a:rPr>
              <a:t>‹#›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0955" tIns="45478" rIns="90955" bIns="45478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B35A79AD-8434-4456-9B6E-2D4F4A74A796}" type="datetimeFigureOut">
              <a:rPr lang="sv-SE" smtClean="0"/>
              <a:pPr/>
              <a:t>2016-09-16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55" tIns="45478" rIns="90955" bIns="45478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0955" tIns="45478" rIns="90955" bIns="45478" rtlCol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0955" tIns="45478" rIns="90955" bIns="45478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68186CD8-2B5F-47D2-B024-69831587248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42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54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A6804-7775-4096-BDD3-3519CB04904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927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1944E-1737-4DCB-AAA2-47EBED23FC3E}" type="slidenum">
              <a:rPr lang="sv-SE" smtClean="0">
                <a:solidFill>
                  <a:prstClr val="black"/>
                </a:solidFill>
              </a:rPr>
              <a:pPr/>
              <a:t>14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7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1944E-1737-4DCB-AAA2-47EBED23FC3E}" type="slidenum">
              <a:rPr lang="sv-SE" smtClean="0">
                <a:solidFill>
                  <a:prstClr val="black"/>
                </a:solidFill>
              </a:rPr>
              <a:pPr/>
              <a:t>15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74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A6804-7775-4096-BDD3-3519CB049040}" type="slidenum">
              <a:rPr lang="sv-SE" smtClean="0">
                <a:solidFill>
                  <a:prstClr val="black"/>
                </a:solidFill>
              </a:rPr>
              <a:pPr/>
              <a:t>20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7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2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04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5518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313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7908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4003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4710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424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9292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7298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9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4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4510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5329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6470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654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6719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0546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1504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8628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9471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4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16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3819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6823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9523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3756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114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849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247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813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5542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6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63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2041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6552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2599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1324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29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0089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9820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4880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6139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14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227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31820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5634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532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7888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9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3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3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07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6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7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2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5371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80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8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3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09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7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2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86030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93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64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45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23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37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3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4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06526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00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9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31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74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35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01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22708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31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8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82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41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410895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648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4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109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9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77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808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9370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21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073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03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445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6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88" y="3705226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1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57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3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76" y="959146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56923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4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4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36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42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8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77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2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40" y="6619877"/>
            <a:ext cx="503239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17" y="6618292"/>
            <a:ext cx="240506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104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2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40" y="6619877"/>
            <a:ext cx="503239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17" y="6618292"/>
            <a:ext cx="240506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6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45" y="1891055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6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364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52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571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415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373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69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286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786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2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6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65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sv-SE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77"/>
            <a:ext cx="2133600" cy="365125"/>
          </a:xfrm>
          <a:prstGeom prst="rect">
            <a:avLst/>
          </a:prstGeom>
        </p:spPr>
        <p:txBody>
          <a:bodyPr/>
          <a:lstStyle/>
          <a:p>
            <a:fld id="{259C2060-71DC-45A6-BC01-40BBA74DE5A1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691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0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96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9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284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456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523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303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597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945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0990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6857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313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9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third picture</a:t>
            </a:r>
            <a:endParaRPr lang="en-US" noProof="0" dirty="0"/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first picture</a:t>
            </a:r>
            <a:endParaRPr lang="en-US" noProof="0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 smtClean="0"/>
              <a:t>Click icon to add second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7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96" y="349884"/>
            <a:ext cx="3961967" cy="11430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05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5891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116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511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7359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263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165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6395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477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159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5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11.jpeg"/><Relationship Id="rId5" Type="http://schemas.openxmlformats.org/officeDocument/2006/relationships/slideLayout" Target="../slideLayouts/slideLayout6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3.xml"/><Relationship Id="rId9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12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6.jpeg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7.jpeg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image" Target="../media/image8.jpeg"/><Relationship Id="rId5" Type="http://schemas.openxmlformats.org/officeDocument/2006/relationships/slideLayout" Target="../slideLayouts/slideLayout4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9.jpeg"/><Relationship Id="rId5" Type="http://schemas.openxmlformats.org/officeDocument/2006/relationships/slideLayout" Target="../slideLayouts/slideLayout5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Click to edit Master text styles</a:t>
            </a:r>
          </a:p>
          <a:p>
            <a:pPr marL="234950" lvl="1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Second level</a:t>
            </a:r>
          </a:p>
          <a:p>
            <a:pPr marL="234950" lvl="2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Third level</a:t>
            </a:r>
          </a:p>
          <a:p>
            <a:pPr marL="234950" lvl="3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Fourth level</a:t>
            </a:r>
          </a:p>
          <a:p>
            <a:pPr marL="234950" lvl="4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86533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5" name="Picture 13" descr="Volvo_Trucks_Eicher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48" y="0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5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grpSp>
        <p:nvGrpSpPr>
          <p:cNvPr id="7" name="Group 20"/>
          <p:cNvGrpSpPr>
            <a:grpSpLocks/>
          </p:cNvGrpSpPr>
          <p:nvPr userDrawn="1"/>
        </p:nvGrpSpPr>
        <p:grpSpPr bwMode="auto">
          <a:xfrm>
            <a:off x="0" y="6229355"/>
            <a:ext cx="9144000" cy="628650"/>
            <a:chOff x="0" y="3924"/>
            <a:chExt cx="5760" cy="396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4"/>
              <a:ext cx="5022" cy="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3924"/>
              <a:ext cx="576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10" name="Picture 12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" y="4076"/>
              <a:ext cx="587" cy="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dirty="0" smtClean="0">
                <a:solidFill>
                  <a:prstClr val="black"/>
                </a:solidFill>
              </a:rPr>
              <a:t>Volvo Group Trucks Technology</a:t>
            </a:r>
            <a:endParaRPr lang="en-US" sz="900" dirty="0">
              <a:solidFill>
                <a:prstClr val="black"/>
              </a:solidFill>
            </a:endParaRP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2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40" y="6619877"/>
            <a:ext cx="503239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17" y="6618292"/>
            <a:ext cx="240506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9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7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A8E3-941E-4F74-AE4A-40B83B46CE71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55E4-0E79-4B30-B4A5-013A40300FBB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4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44DD-6AB0-40D4-9703-894CAE2F2C9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2016-09-16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A1E7C-CF67-4B49-8A91-9AD70AA4381C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3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2050" name="Picture 2" descr="01_VolvoAB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48" y="0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8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3074" name="Picture 2" descr="10_Trucks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48" y="0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6" name="Picture 33" descr="01_VolvoAB_IronMark_ppt_V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48" y="0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23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5" name="Picture 2" descr="06_Trucks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3" y="-9525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5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5" name="Picture 14" descr="01_Trucks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3" y="-9525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6" name="Picture 16" descr="02_Trucks_pp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48" y="0"/>
            <a:ext cx="475297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1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91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6" name="Picture 3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-5742"/>
            <a:ext cx="6026150" cy="613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38" y="6426201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42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 smtClean="0"/>
              <a:t>Volvo Group Trucks Technology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9203" y="6618292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70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9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37.png"/><Relationship Id="rId11" Type="http://schemas.openxmlformats.org/officeDocument/2006/relationships/image" Target="../media/image46.png"/><Relationship Id="rId5" Type="http://schemas.openxmlformats.org/officeDocument/2006/relationships/image" Target="../media/image36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35.png"/><Relationship Id="rId21" Type="http://schemas.openxmlformats.org/officeDocument/2006/relationships/image" Target="../media/image66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0.png"/><Relationship Id="rId2" Type="http://schemas.openxmlformats.org/officeDocument/2006/relationships/image" Target="../media/image34.png"/><Relationship Id="rId16" Type="http://schemas.openxmlformats.org/officeDocument/2006/relationships/image" Target="../media/image63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13.xml"/><Relationship Id="rId6" Type="http://schemas.openxmlformats.org/officeDocument/2006/relationships/image" Target="../media/image45.png"/><Relationship Id="rId11" Type="http://schemas.openxmlformats.org/officeDocument/2006/relationships/image" Target="../media/image58.png"/><Relationship Id="rId24" Type="http://schemas.openxmlformats.org/officeDocument/2006/relationships/image" Target="../media/image69.png"/><Relationship Id="rId5" Type="http://schemas.openxmlformats.org/officeDocument/2006/relationships/image" Target="../media/image37.png"/><Relationship Id="rId15" Type="http://schemas.openxmlformats.org/officeDocument/2006/relationships/image" Target="../media/image62.png"/><Relationship Id="rId23" Type="http://schemas.openxmlformats.org/officeDocument/2006/relationships/image" Target="../media/image68.png"/><Relationship Id="rId10" Type="http://schemas.openxmlformats.org/officeDocument/2006/relationships/image" Target="../media/image57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42.png"/><Relationship Id="rId18" Type="http://schemas.openxmlformats.org/officeDocument/2006/relationships/image" Target="../media/image77.png"/><Relationship Id="rId3" Type="http://schemas.openxmlformats.org/officeDocument/2006/relationships/image" Target="../media/image35.png"/><Relationship Id="rId7" Type="http://schemas.openxmlformats.org/officeDocument/2006/relationships/image" Target="../media/image54.png"/><Relationship Id="rId12" Type="http://schemas.openxmlformats.org/officeDocument/2006/relationships/image" Target="../media/image66.png"/><Relationship Id="rId17" Type="http://schemas.openxmlformats.org/officeDocument/2006/relationships/image" Target="../media/image76.png"/><Relationship Id="rId2" Type="http://schemas.openxmlformats.org/officeDocument/2006/relationships/image" Target="../media/image34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24.xml"/><Relationship Id="rId6" Type="http://schemas.openxmlformats.org/officeDocument/2006/relationships/image" Target="../media/image45.png"/><Relationship Id="rId11" Type="http://schemas.openxmlformats.org/officeDocument/2006/relationships/image" Target="../media/image55.png"/><Relationship Id="rId5" Type="http://schemas.openxmlformats.org/officeDocument/2006/relationships/image" Target="../media/image37.png"/><Relationship Id="rId15" Type="http://schemas.openxmlformats.org/officeDocument/2006/relationships/image" Target="../media/image74.png"/><Relationship Id="rId10" Type="http://schemas.openxmlformats.org/officeDocument/2006/relationships/image" Target="../media/image72.png"/><Relationship Id="rId19" Type="http://schemas.openxmlformats.org/officeDocument/2006/relationships/image" Target="../media/image78.png"/><Relationship Id="rId4" Type="http://schemas.openxmlformats.org/officeDocument/2006/relationships/image" Target="../media/image36.png"/><Relationship Id="rId9" Type="http://schemas.openxmlformats.org/officeDocument/2006/relationships/image" Target="../media/image65.png"/><Relationship Id="rId14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hyperlink" Target="http://www.google.se/url?sa=i&amp;rct=j&amp;q=&amp;esrc=s&amp;source=images&amp;cd=&amp;cad=rja&amp;uact=8&amp;ved=0ahUKEwjkwoLKtOjKAhVrP5oKHVdzAxEQjRwIBw&amp;url=http://www.123rf.com/stock-photo/conclusion.html&amp;bvm=bv.113370389,d.bGg&amp;psig=AFQjCNEutUauYwhCvFYj8f1EJweHE25pUw&amp;ust=145502923262491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hyperlink" Target="http://www.google.se/url?sa=i&amp;rct=j&amp;q=&amp;esrc=s&amp;source=images&amp;cd=&amp;cad=rja&amp;uact=8&amp;ved=0ahUKEwjayLrmtOjKAhVySZoKHRwOAiIQjRwIBw&amp;url=http://profslusos.blogspot.com/2011_11_01_archive.html&amp;bvm=bv.113370389,d.bGg&amp;psig=AFQjCNEn5E19B00p_eH6TXqyqXKdJtQ76w&amp;ust=145502932203404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9.jpeg"/><Relationship Id="rId10" Type="http://schemas.openxmlformats.org/officeDocument/2006/relationships/image" Target="../media/image20.png"/><Relationship Id="rId4" Type="http://schemas.openxmlformats.org/officeDocument/2006/relationships/hyperlink" Target="http://segotn2191.vcn.ds.volvo.net/volvonet/DMA/html/20140813_GTT_PVT_movie_internal.htm" TargetMode="External"/><Relationship Id="rId9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google.se/url?sa=i&amp;rct=j&amp;q=&amp;esrc=s&amp;source=images&amp;cd=&amp;cad=rja&amp;uact=8&amp;ved=0ahUKEwjMiMb8g-jKAhXhZpoKHQGrCRUQjRwIBw&amp;url=http://worldartsme.com/current-status-clipart.html&amp;bvm=bv.113370389,d.bGg&amp;psig=AFQjCNEwT-WQRNMfplITEwC4pZu2zPpSTw&amp;ust=145501621641454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1" y="1149797"/>
            <a:ext cx="8229600" cy="1143000"/>
          </a:xfrm>
        </p:spPr>
        <p:txBody>
          <a:bodyPr/>
          <a:lstStyle/>
          <a:p>
            <a:pPr algn="ctr"/>
            <a:r>
              <a:rPr lang="sv-SE" dirty="0" smtClean="0"/>
              <a:t>PVT Step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48B6B9-208B-4632-BEF9-204970A2537F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6" y="2556003"/>
            <a:ext cx="3412560" cy="1374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244" y="2611919"/>
            <a:ext cx="1683787" cy="1262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ubtitle 7"/>
          <p:cNvSpPr txBox="1">
            <a:spLocks/>
          </p:cNvSpPr>
          <p:nvPr/>
        </p:nvSpPr>
        <p:spPr>
          <a:xfrm>
            <a:off x="1360488" y="4960422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Symbol" pitchFamily="18" charset="2"/>
              <a:buChar char=""/>
              <a:defRPr lang="en-US" sz="2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3238" indent="-2508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0425" indent="-317500" algn="l" defTabSz="914400" rtl="0" eaLnBrk="1" latinLnBrk="0" hangingPunct="1">
              <a:spcBef>
                <a:spcPts val="1800"/>
              </a:spcBef>
              <a:buSzPct val="90000"/>
              <a:buFont typeface="Arial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93775" indent="-252413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19200" indent="-212725" algn="l" defTabSz="914400" rtl="0" eaLnBrk="1" latinLnBrk="0" hangingPunct="1">
              <a:spcBef>
                <a:spcPts val="1800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v-SE" sz="1800" dirty="0" smtClean="0"/>
              <a:t>PVT Global Team through Tim Jansson, Arto Mattila and Jessica Erlandsson</a:t>
            </a:r>
          </a:p>
          <a:p>
            <a:pPr marL="0" indent="0" algn="ctr">
              <a:buNone/>
            </a:pPr>
            <a:r>
              <a:rPr lang="sv-SE" sz="1800" dirty="0" smtClean="0"/>
              <a:t>February 2016</a:t>
            </a:r>
            <a:endParaRPr lang="sv-SE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0" y="6080166"/>
            <a:ext cx="9298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2000" dirty="0" smtClean="0"/>
          </a:p>
          <a:p>
            <a:endParaRPr lang="sv-SE" sz="2000" dirty="0"/>
          </a:p>
          <a:p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3" y="2586958"/>
            <a:ext cx="2056662" cy="1312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ight Arrow 9"/>
          <p:cNvSpPr/>
          <p:nvPr/>
        </p:nvSpPr>
        <p:spPr>
          <a:xfrm>
            <a:off x="2588819" y="2956956"/>
            <a:ext cx="688769" cy="53438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/>
          <p:cNvCxnSpPr>
            <a:stCxn id="51" idx="2"/>
          </p:cNvCxnSpPr>
          <p:nvPr/>
        </p:nvCxnSpPr>
        <p:spPr>
          <a:xfrm flipV="1">
            <a:off x="1611046" y="1885723"/>
            <a:ext cx="1784" cy="18411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043608" y="4091790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4. Create PROTUS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1611046" y="2096852"/>
            <a:ext cx="1784" cy="19384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045100" y="3171806"/>
            <a:ext cx="1130400" cy="73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>
                <a:solidFill>
                  <a:prstClr val="black"/>
                </a:solidFill>
              </a:rPr>
              <a:t>3</a:t>
            </a:r>
            <a:r>
              <a:rPr lang="sv-SE" sz="1050" dirty="0" smtClean="0">
                <a:solidFill>
                  <a:prstClr val="black"/>
                </a:solidFill>
              </a:rPr>
              <a:t>. Tool support for using several videos files  in refiner</a:t>
            </a:r>
            <a:endParaRPr lang="sv-SE" sz="1050" dirty="0">
              <a:solidFill>
                <a:prstClr val="black"/>
              </a:solidFill>
            </a:endParaRPr>
          </a:p>
        </p:txBody>
      </p:sp>
      <p:cxnSp>
        <p:nvCxnSpPr>
          <p:cNvPr id="100" name="Straight Connector 99"/>
          <p:cNvCxnSpPr>
            <a:stCxn id="53" idx="2"/>
            <a:endCxn id="99" idx="0"/>
          </p:cNvCxnSpPr>
          <p:nvPr/>
        </p:nvCxnSpPr>
        <p:spPr>
          <a:xfrm flipH="1">
            <a:off x="1610300" y="2989823"/>
            <a:ext cx="746" cy="18198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563839" y="3171806"/>
            <a:ext cx="1131892" cy="1280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prstClr val="black"/>
                </a:solidFill>
              </a:rPr>
              <a:t>5</a:t>
            </a:r>
            <a:r>
              <a:rPr lang="sv-SE" sz="1100" dirty="0" smtClean="0">
                <a:solidFill>
                  <a:prstClr val="black"/>
                </a:solidFill>
              </a:rPr>
              <a:t>.  Tool support for automatic connect information and values from Refiner to PROTUS</a:t>
            </a:r>
          </a:p>
        </p:txBody>
      </p:sp>
      <p:sp>
        <p:nvSpPr>
          <p:cNvPr id="121" name="Text Box 42"/>
          <p:cNvSpPr txBox="1">
            <a:spLocks noChangeArrowheads="1"/>
          </p:cNvSpPr>
          <p:nvPr/>
        </p:nvSpPr>
        <p:spPr bwMode="auto">
          <a:xfrm>
            <a:off x="1583030" y="332654"/>
            <a:ext cx="59073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2000" b="1" dirty="0" smtClean="0">
                <a:solidFill>
                  <a:prstClr val="black"/>
                </a:solidFill>
              </a:rPr>
              <a:t>Fault reporting, expected workflow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1200" b="1" dirty="0" smtClean="0">
                <a:solidFill>
                  <a:prstClr val="black"/>
                </a:solidFill>
              </a:rPr>
              <a:t>Best scenario</a:t>
            </a:r>
            <a:r>
              <a:rPr lang="sv-SE" altLang="sv-SE" sz="1200" b="1" dirty="0">
                <a:solidFill>
                  <a:prstClr val="black"/>
                </a:solidFill>
              </a:rPr>
              <a:t> </a:t>
            </a:r>
            <a:r>
              <a:rPr lang="sv-SE" altLang="sv-SE" sz="1200" b="1" dirty="0" smtClean="0">
                <a:solidFill>
                  <a:prstClr val="black"/>
                </a:solidFill>
              </a:rPr>
              <a:t>with ideal tool: Working on one fault report with Monday tool</a:t>
            </a:r>
          </a:p>
        </p:txBody>
      </p:sp>
      <p:sp>
        <p:nvSpPr>
          <p:cNvPr id="122" name="Text Box 42"/>
          <p:cNvSpPr txBox="1">
            <a:spLocks noChangeArrowheads="1"/>
          </p:cNvSpPr>
          <p:nvPr/>
        </p:nvSpPr>
        <p:spPr bwMode="auto">
          <a:xfrm>
            <a:off x="3160642" y="5091984"/>
            <a:ext cx="57316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1600" b="1" dirty="0" smtClean="0">
                <a:solidFill>
                  <a:schemeClr val="accent3">
                    <a:lumMod val="75000"/>
                  </a:schemeClr>
                </a:solidFill>
              </a:rPr>
              <a:t>TIME SPENT ON WORKING WITH ONE FAULT REPORT: </a:t>
            </a:r>
            <a:br>
              <a:rPr lang="sv-SE" altLang="sv-SE" sz="16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sv-SE" altLang="sv-SE" sz="1600" b="1" dirty="0" smtClean="0">
                <a:solidFill>
                  <a:schemeClr val="accent3">
                    <a:lumMod val="75000"/>
                  </a:schemeClr>
                </a:solidFill>
              </a:rPr>
              <a:t>5 min!</a:t>
            </a:r>
          </a:p>
        </p:txBody>
      </p:sp>
      <p:sp>
        <p:nvSpPr>
          <p:cNvPr id="123" name="Right Arrow 122"/>
          <p:cNvSpPr/>
          <p:nvPr/>
        </p:nvSpPr>
        <p:spPr>
          <a:xfrm>
            <a:off x="4110319" y="2697422"/>
            <a:ext cx="940558" cy="51248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379887" y="1645220"/>
            <a:ext cx="1203127" cy="6230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1. </a:t>
            </a:r>
            <a:br>
              <a:rPr lang="sv-SE" sz="1000" dirty="0" smtClean="0">
                <a:solidFill>
                  <a:prstClr val="black"/>
                </a:solidFill>
              </a:rPr>
            </a:br>
            <a:r>
              <a:rPr lang="sv-SE" sz="1000" dirty="0" smtClean="0">
                <a:solidFill>
                  <a:prstClr val="black"/>
                </a:solidFill>
              </a:rPr>
              <a:t>Extracting and uploading logfiles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380614" y="2618672"/>
            <a:ext cx="1202400" cy="62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2 to 5. </a:t>
            </a:r>
            <a:br>
              <a:rPr lang="sv-SE" sz="1050" dirty="0" smtClean="0">
                <a:solidFill>
                  <a:prstClr val="black"/>
                </a:solidFill>
              </a:rPr>
            </a:br>
            <a:r>
              <a:rPr lang="sv-SE" sz="1050" dirty="0" smtClean="0">
                <a:solidFill>
                  <a:prstClr val="black"/>
                </a:solidFill>
              </a:rPr>
              <a:t>Working with logfiles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5380614" y="3591897"/>
            <a:ext cx="1202400" cy="62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Working with incomplete report</a:t>
            </a:r>
          </a:p>
        </p:txBody>
      </p:sp>
      <p:sp>
        <p:nvSpPr>
          <p:cNvPr id="195" name="Right Brace 194"/>
          <p:cNvSpPr/>
          <p:nvPr/>
        </p:nvSpPr>
        <p:spPr>
          <a:xfrm>
            <a:off x="6667755" y="1638708"/>
            <a:ext cx="162021" cy="62280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721508" y="1853525"/>
            <a:ext cx="702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chemeClr val="accent3">
                    <a:lumMod val="75000"/>
                  </a:schemeClr>
                </a:solidFill>
              </a:rPr>
              <a:t>0 min 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7" name="Right Brace 196"/>
          <p:cNvSpPr/>
          <p:nvPr/>
        </p:nvSpPr>
        <p:spPr>
          <a:xfrm>
            <a:off x="6667754" y="2632067"/>
            <a:ext cx="162021" cy="62280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820774" y="2838248"/>
            <a:ext cx="543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sv-SE" sz="900" dirty="0" smtClean="0">
                <a:solidFill>
                  <a:schemeClr val="accent3">
                    <a:lumMod val="75000"/>
                  </a:schemeClr>
                </a:solidFill>
              </a:rPr>
              <a:t>  min 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9" name="Right Brace 198"/>
          <p:cNvSpPr/>
          <p:nvPr/>
        </p:nvSpPr>
        <p:spPr>
          <a:xfrm>
            <a:off x="6667755" y="3591897"/>
            <a:ext cx="162021" cy="62280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748039" y="3789160"/>
            <a:ext cx="702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chemeClr val="accent3">
                    <a:lumMod val="75000"/>
                  </a:schemeClr>
                </a:solidFill>
              </a:rPr>
              <a:t>0 min</a:t>
            </a:r>
            <a:endParaRPr lang="sv-S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2" name="Right Brace 201"/>
          <p:cNvSpPr/>
          <p:nvPr/>
        </p:nvSpPr>
        <p:spPr>
          <a:xfrm>
            <a:off x="7280372" y="1638708"/>
            <a:ext cx="477985" cy="2591934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686349" y="2823989"/>
            <a:ext cx="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b="1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sv-SE" sz="1000" b="1" dirty="0" smtClean="0">
                <a:solidFill>
                  <a:schemeClr val="accent3">
                    <a:lumMod val="75000"/>
                  </a:schemeClr>
                </a:solidFill>
              </a:rPr>
              <a:t> min</a:t>
            </a:r>
            <a:endParaRPr lang="sv-S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23357" y="5676760"/>
            <a:ext cx="2502024" cy="69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sv-SE" altLang="sv-SE" sz="1200" b="1" dirty="0" smtClean="0">
                <a:solidFill>
                  <a:prstClr val="black"/>
                </a:solidFill>
              </a:rPr>
              <a:t>*Best scenario with ideal tool: </a:t>
            </a:r>
            <a:r>
              <a:rPr lang="sv-SE" altLang="sv-SE" b="1" dirty="0" smtClean="0">
                <a:solidFill>
                  <a:prstClr val="black"/>
                </a:solidFill>
              </a:rPr>
              <a:t/>
            </a:r>
            <a:br>
              <a:rPr lang="sv-SE" altLang="sv-SE" b="1" dirty="0" smtClean="0">
                <a:solidFill>
                  <a:prstClr val="black"/>
                </a:solidFill>
              </a:rPr>
            </a:br>
            <a:r>
              <a:rPr lang="sv-SE" altLang="sv-SE" sz="900" b="1" dirty="0" smtClean="0">
                <a:solidFill>
                  <a:prstClr val="black"/>
                </a:solidFill>
              </a:rPr>
              <a:t>Several steps are automated and does not longer require time. The tool works without delays and waiting time. </a:t>
            </a:r>
            <a:endParaRPr lang="sv-SE" altLang="sv-SE" sz="900" b="1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45100" y="1331840"/>
            <a:ext cx="1131892" cy="73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1. Tool support for automatic, reliable, fast and  wireless transfer and upload of logfiles</a:t>
            </a:r>
            <a:endParaRPr lang="sv-SE" sz="1050" dirty="0" smtClean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45100" y="2251823"/>
            <a:ext cx="1131892" cy="73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prstClr val="black"/>
                </a:solidFill>
              </a:rPr>
              <a:t>2</a:t>
            </a:r>
            <a:r>
              <a:rPr lang="sv-SE" sz="1000" dirty="0" smtClean="0">
                <a:solidFill>
                  <a:prstClr val="black"/>
                </a:solidFill>
              </a:rPr>
              <a:t>. Tool support for working with  logfiles  easily </a:t>
            </a:r>
            <a:r>
              <a:rPr lang="sv-SE" sz="1000" smtClean="0">
                <a:solidFill>
                  <a:prstClr val="black"/>
                </a:solidFill>
              </a:rPr>
              <a:t>in Refiner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61" name="Straight Connector 60"/>
          <p:cNvCxnSpPr>
            <a:stCxn id="99" idx="2"/>
            <a:endCxn id="93" idx="0"/>
          </p:cNvCxnSpPr>
          <p:nvPr/>
        </p:nvCxnSpPr>
        <p:spPr>
          <a:xfrm flipH="1">
            <a:off x="1609554" y="3909806"/>
            <a:ext cx="746" cy="18198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5454221" y="3357112"/>
            <a:ext cx="1080000" cy="1080000"/>
          </a:xfrm>
          <a:prstGeom prst="mathMultiply">
            <a:avLst>
              <a:gd name="adj1" fmla="val 393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31" name="Elbow Connector 30"/>
          <p:cNvCxnSpPr>
            <a:stCxn id="93" idx="2"/>
            <a:endCxn id="107" idx="2"/>
          </p:cNvCxnSpPr>
          <p:nvPr/>
        </p:nvCxnSpPr>
        <p:spPr>
          <a:xfrm rot="16200000" flipH="1">
            <a:off x="2369669" y="3691714"/>
            <a:ext cx="12700" cy="152023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563839" y="2618672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prstClr val="black"/>
                </a:solidFill>
              </a:rPr>
              <a:t>6</a:t>
            </a:r>
            <a:r>
              <a:rPr lang="sv-SE" sz="1100" dirty="0" smtClean="0">
                <a:solidFill>
                  <a:prstClr val="black"/>
                </a:solidFill>
              </a:rPr>
              <a:t>. Distribute PROTUS</a:t>
            </a:r>
          </a:p>
        </p:txBody>
      </p:sp>
      <p:cxnSp>
        <p:nvCxnSpPr>
          <p:cNvPr id="125" name="Straight Connector 124"/>
          <p:cNvCxnSpPr>
            <a:stCxn id="107" idx="0"/>
            <a:endCxn id="120" idx="2"/>
          </p:cNvCxnSpPr>
          <p:nvPr/>
        </p:nvCxnSpPr>
        <p:spPr>
          <a:xfrm flipV="1">
            <a:off x="3129785" y="2978712"/>
            <a:ext cx="0" cy="1930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7" idx="1"/>
            <a:endCxn id="204" idx="0"/>
          </p:cNvCxnSpPr>
          <p:nvPr/>
        </p:nvCxnSpPr>
        <p:spPr>
          <a:xfrm flipH="1">
            <a:off x="8037387" y="2204174"/>
            <a:ext cx="463550" cy="619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loud 126"/>
          <p:cNvSpPr/>
          <p:nvPr/>
        </p:nvSpPr>
        <p:spPr>
          <a:xfrm>
            <a:off x="8037386" y="1556792"/>
            <a:ext cx="927102" cy="6480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>
                <a:solidFill>
                  <a:prstClr val="black"/>
                </a:solidFill>
              </a:rPr>
              <a:t>B</a:t>
            </a:r>
            <a:r>
              <a:rPr lang="sv-SE" sz="800" dirty="0" smtClean="0">
                <a:solidFill>
                  <a:prstClr val="black"/>
                </a:solidFill>
              </a:rPr>
              <a:t>lue boxes are not included!</a:t>
            </a:r>
            <a:endParaRPr lang="sv-SE" sz="800" dirty="0">
              <a:solidFill>
                <a:prstClr val="black"/>
              </a:solidFill>
            </a:endParaRPr>
          </a:p>
        </p:txBody>
      </p:sp>
      <p:sp>
        <p:nvSpPr>
          <p:cNvPr id="128" name="Multiply 127"/>
          <p:cNvSpPr/>
          <p:nvPr/>
        </p:nvSpPr>
        <p:spPr>
          <a:xfrm>
            <a:off x="5454221" y="1428941"/>
            <a:ext cx="1080000" cy="1080000"/>
          </a:xfrm>
          <a:prstGeom prst="mathMultiply">
            <a:avLst>
              <a:gd name="adj1" fmla="val 393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69718" y="967758"/>
            <a:ext cx="3932757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Need new meeting including Tim </a:t>
            </a:r>
            <a:r>
              <a:rPr lang="sv-SE" sz="1200" dirty="0"/>
              <a:t>Jansson who has done the </a:t>
            </a:r>
            <a:r>
              <a:rPr lang="sv-SE" sz="1200" dirty="0" smtClean="0"/>
              <a:t>analysis to discuss the workflow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54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0648"/>
            <a:ext cx="8424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prstClr val="black"/>
                </a:solidFill>
              </a:rPr>
              <a:t>Fault Reporting Tool Efficiency in numbers</a:t>
            </a:r>
          </a:p>
          <a:p>
            <a:pPr algn="ctr"/>
            <a:endParaRPr lang="sv-SE" dirty="0" smtClean="0">
              <a:solidFill>
                <a:prstClr val="black"/>
              </a:solidFill>
            </a:endParaRPr>
          </a:p>
          <a:p>
            <a:r>
              <a:rPr lang="sv-SE" sz="1600" b="1" dirty="0" smtClean="0">
                <a:solidFill>
                  <a:prstClr val="black"/>
                </a:solidFill>
              </a:rPr>
              <a:t>One PVT test engineer created 900 fault reports last year</a:t>
            </a:r>
            <a:r>
              <a:rPr lang="sv-SE" sz="1600" dirty="0" smtClean="0">
                <a:solidFill>
                  <a:prstClr val="black"/>
                </a:solidFill>
              </a:rPr>
              <a:t>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prstClr val="black"/>
                </a:solidFill>
              </a:rPr>
              <a:t>10%</a:t>
            </a:r>
            <a:r>
              <a:rPr lang="sv-SE" sz="1400" dirty="0" smtClean="0">
                <a:solidFill>
                  <a:prstClr val="black"/>
                </a:solidFill>
              </a:rPr>
              <a:t> of the reports were ”Normal Failure Scenario reports” (7h 40 min)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prstClr val="black"/>
                </a:solidFill>
              </a:rPr>
              <a:t>15%</a:t>
            </a:r>
            <a:r>
              <a:rPr lang="sv-SE" sz="1400" dirty="0" smtClean="0">
                <a:solidFill>
                  <a:prstClr val="black"/>
                </a:solidFill>
              </a:rPr>
              <a:t> of the of the reports were ”Best Scenario reports” (36 min)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prstClr val="black"/>
                </a:solidFill>
              </a:rPr>
              <a:t>75%</a:t>
            </a:r>
            <a:r>
              <a:rPr lang="sv-SE" sz="1400" dirty="0" smtClean="0">
                <a:solidFill>
                  <a:prstClr val="black"/>
                </a:solidFill>
              </a:rPr>
              <a:t> of the reports were ”Normal reports” (1h)</a:t>
            </a:r>
            <a:endParaRPr lang="sv-SE" sz="14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dirty="0" smtClean="0">
                <a:solidFill>
                  <a:prstClr val="black"/>
                </a:solidFill>
              </a:rPr>
              <a:t>The </a:t>
            </a:r>
            <a:r>
              <a:rPr lang="sv-SE" sz="1400" b="1" dirty="0" smtClean="0">
                <a:solidFill>
                  <a:prstClr val="black"/>
                </a:solidFill>
              </a:rPr>
              <a:t>approximated average time</a:t>
            </a:r>
            <a:r>
              <a:rPr lang="sv-SE" sz="1400" dirty="0" smtClean="0">
                <a:solidFill>
                  <a:prstClr val="black"/>
                </a:solidFill>
              </a:rPr>
              <a:t> spend on each report was </a:t>
            </a:r>
            <a:r>
              <a:rPr lang="sv-SE" sz="1400" b="1" dirty="0" smtClean="0">
                <a:solidFill>
                  <a:prstClr val="black"/>
                </a:solidFill>
              </a:rPr>
              <a:t>96 minutes</a:t>
            </a:r>
            <a:r>
              <a:rPr lang="sv-SE" sz="1400" dirty="0" smtClean="0">
                <a:solidFill>
                  <a:prstClr val="black"/>
                </a:solidFill>
              </a:rPr>
              <a:t>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prstClr val="black"/>
                </a:solidFill>
              </a:rPr>
              <a:t>1440 hours </a:t>
            </a:r>
            <a:r>
              <a:rPr lang="sv-SE" sz="1400" dirty="0" smtClean="0">
                <a:solidFill>
                  <a:prstClr val="black"/>
                </a:solidFill>
              </a:rPr>
              <a:t>were spent on fault reports from the logfile was taken until the reports were complete with sufficient information. Testing, solving and solution verification were not included in this. </a:t>
            </a:r>
            <a:br>
              <a:rPr lang="sv-SE" sz="1400" dirty="0" smtClean="0">
                <a:solidFill>
                  <a:prstClr val="black"/>
                </a:solidFill>
              </a:rPr>
            </a:br>
            <a:r>
              <a:rPr lang="sv-SE" sz="1400" dirty="0" smtClean="0">
                <a:solidFill>
                  <a:prstClr val="black"/>
                </a:solidFill>
              </a:rPr>
              <a:t>And of course, the test leader was assisted by test drivers and co-workers in several of the steps.</a:t>
            </a:r>
          </a:p>
          <a:p>
            <a:endParaRPr lang="sv-SE" dirty="0">
              <a:solidFill>
                <a:prstClr val="black"/>
              </a:solidFill>
            </a:endParaRPr>
          </a:p>
          <a:p>
            <a:r>
              <a:rPr lang="sv-SE" sz="1600" b="1" dirty="0" smtClean="0">
                <a:solidFill>
                  <a:prstClr val="black"/>
                </a:solidFill>
              </a:rPr>
              <a:t>The test leader believed that an efficient tool with ideal functional support, traceability </a:t>
            </a:r>
            <a:r>
              <a:rPr lang="sv-SE" sz="1600" b="1" dirty="0">
                <a:solidFill>
                  <a:prstClr val="black"/>
                </a:solidFill>
              </a:rPr>
              <a:t>and </a:t>
            </a:r>
            <a:r>
              <a:rPr lang="sv-SE" sz="1600" b="1" dirty="0" smtClean="0">
                <a:solidFill>
                  <a:prstClr val="black"/>
                </a:solidFill>
              </a:rPr>
              <a:t>transparency could: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srgbClr val="92D050"/>
                </a:solidFill>
              </a:rPr>
              <a:t>Reduce</a:t>
            </a:r>
            <a:r>
              <a:rPr lang="sv-SE" sz="1400" b="1" dirty="0" smtClean="0">
                <a:solidFill>
                  <a:prstClr val="black"/>
                </a:solidFill>
              </a:rPr>
              <a:t> </a:t>
            </a:r>
            <a:r>
              <a:rPr lang="sv-SE" sz="1400" dirty="0" smtClean="0">
                <a:solidFill>
                  <a:prstClr val="black"/>
                </a:solidFill>
              </a:rPr>
              <a:t>the amount of  ”Normal Failure Scenario reports” to </a:t>
            </a:r>
            <a:r>
              <a:rPr lang="sv-SE" sz="1400" b="1" dirty="0" smtClean="0">
                <a:solidFill>
                  <a:prstClr val="black"/>
                </a:solidFill>
              </a:rPr>
              <a:t>2%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(-8%)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srgbClr val="92D050"/>
                </a:solidFill>
              </a:rPr>
              <a:t>Reduce</a:t>
            </a:r>
            <a:r>
              <a:rPr lang="sv-SE" sz="1400" b="1" dirty="0" smtClean="0">
                <a:solidFill>
                  <a:prstClr val="black"/>
                </a:solidFill>
              </a:rPr>
              <a:t> </a:t>
            </a:r>
            <a:r>
              <a:rPr lang="sv-SE" sz="1400" dirty="0">
                <a:solidFill>
                  <a:prstClr val="black"/>
                </a:solidFill>
              </a:rPr>
              <a:t>the </a:t>
            </a:r>
            <a:r>
              <a:rPr lang="sv-SE" sz="1400" dirty="0" smtClean="0">
                <a:solidFill>
                  <a:prstClr val="black"/>
                </a:solidFill>
              </a:rPr>
              <a:t>average time spent on”Normal </a:t>
            </a:r>
            <a:r>
              <a:rPr lang="sv-SE" sz="1400" dirty="0">
                <a:solidFill>
                  <a:prstClr val="black"/>
                </a:solidFill>
              </a:rPr>
              <a:t>Failure Scenario reports” to </a:t>
            </a:r>
            <a:r>
              <a:rPr lang="sv-SE" sz="1400" b="1" dirty="0">
                <a:solidFill>
                  <a:prstClr val="black"/>
                </a:solidFill>
              </a:rPr>
              <a:t>4 </a:t>
            </a:r>
            <a:r>
              <a:rPr lang="sv-SE" sz="1400" b="1" dirty="0" smtClean="0">
                <a:solidFill>
                  <a:prstClr val="black"/>
                </a:solidFill>
              </a:rPr>
              <a:t>hours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(-3h 40min)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srgbClr val="92D050"/>
                </a:solidFill>
              </a:rPr>
              <a:t>Increase</a:t>
            </a:r>
            <a:r>
              <a:rPr lang="sv-SE" sz="1400" dirty="0" smtClean="0">
                <a:solidFill>
                  <a:srgbClr val="92D050"/>
                </a:solidFill>
              </a:rPr>
              <a:t> </a:t>
            </a:r>
            <a:r>
              <a:rPr lang="sv-SE" sz="1400" dirty="0" smtClean="0">
                <a:solidFill>
                  <a:prstClr val="black"/>
                </a:solidFill>
              </a:rPr>
              <a:t>the amount </a:t>
            </a:r>
            <a:r>
              <a:rPr lang="sv-SE" sz="1400" dirty="0">
                <a:solidFill>
                  <a:prstClr val="black"/>
                </a:solidFill>
              </a:rPr>
              <a:t>of  </a:t>
            </a:r>
            <a:r>
              <a:rPr lang="sv-SE" sz="1400" dirty="0" smtClean="0">
                <a:solidFill>
                  <a:prstClr val="black"/>
                </a:solidFill>
              </a:rPr>
              <a:t>”Best Scenario </a:t>
            </a:r>
            <a:r>
              <a:rPr lang="sv-SE" sz="1400" dirty="0">
                <a:solidFill>
                  <a:prstClr val="black"/>
                </a:solidFill>
              </a:rPr>
              <a:t>reports” to </a:t>
            </a:r>
            <a:r>
              <a:rPr lang="sv-SE" sz="1400" b="1" dirty="0" smtClean="0">
                <a:solidFill>
                  <a:prstClr val="black"/>
                </a:solidFill>
              </a:rPr>
              <a:t>75%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(+60%)</a:t>
            </a:r>
            <a:endParaRPr lang="sv-SE" sz="1400" dirty="0">
              <a:solidFill>
                <a:srgbClr val="9BBB59">
                  <a:lumMod val="75000"/>
                </a:srgbClr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>
                <a:solidFill>
                  <a:srgbClr val="92D050"/>
                </a:solidFill>
              </a:rPr>
              <a:t>Reduce</a:t>
            </a:r>
            <a:r>
              <a:rPr lang="sv-SE" sz="1400" b="1" dirty="0">
                <a:solidFill>
                  <a:prstClr val="black"/>
                </a:solidFill>
              </a:rPr>
              <a:t> </a:t>
            </a:r>
            <a:r>
              <a:rPr lang="sv-SE" sz="1400" dirty="0">
                <a:solidFill>
                  <a:prstClr val="black"/>
                </a:solidFill>
              </a:rPr>
              <a:t>the average time spent </a:t>
            </a:r>
            <a:r>
              <a:rPr lang="sv-SE" sz="1400" dirty="0" smtClean="0">
                <a:solidFill>
                  <a:prstClr val="black"/>
                </a:solidFill>
              </a:rPr>
              <a:t>on”Best Scenario reports” </a:t>
            </a:r>
            <a:r>
              <a:rPr lang="sv-SE" sz="1400" dirty="0">
                <a:solidFill>
                  <a:prstClr val="black"/>
                </a:solidFill>
              </a:rPr>
              <a:t>to </a:t>
            </a:r>
            <a:r>
              <a:rPr lang="sv-SE" sz="1400" b="1" dirty="0" smtClean="0">
                <a:solidFill>
                  <a:prstClr val="black"/>
                </a:solidFill>
              </a:rPr>
              <a:t>5 minutes 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(-31 min)</a:t>
            </a:r>
            <a:endParaRPr lang="sv-SE" sz="1400" dirty="0">
              <a:solidFill>
                <a:srgbClr val="9BBB59">
                  <a:lumMod val="75000"/>
                </a:srgbClr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>
                <a:solidFill>
                  <a:srgbClr val="92D050"/>
                </a:solidFill>
              </a:rPr>
              <a:t>Reduce</a:t>
            </a:r>
            <a:r>
              <a:rPr lang="sv-SE" sz="1400" b="1" dirty="0">
                <a:solidFill>
                  <a:prstClr val="black"/>
                </a:solidFill>
              </a:rPr>
              <a:t> </a:t>
            </a:r>
            <a:r>
              <a:rPr lang="sv-SE" sz="1400" dirty="0">
                <a:solidFill>
                  <a:prstClr val="black"/>
                </a:solidFill>
              </a:rPr>
              <a:t>the amount of  </a:t>
            </a:r>
            <a:r>
              <a:rPr lang="sv-SE" sz="1400" dirty="0" smtClean="0">
                <a:solidFill>
                  <a:prstClr val="black"/>
                </a:solidFill>
              </a:rPr>
              <a:t>”Normal reports” </a:t>
            </a:r>
            <a:r>
              <a:rPr lang="sv-SE" sz="1400" dirty="0">
                <a:solidFill>
                  <a:prstClr val="black"/>
                </a:solidFill>
              </a:rPr>
              <a:t>to </a:t>
            </a:r>
            <a:r>
              <a:rPr lang="sv-SE" sz="1400" b="1" dirty="0" smtClean="0">
                <a:solidFill>
                  <a:prstClr val="black"/>
                </a:solidFill>
              </a:rPr>
              <a:t>23%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(-52%)</a:t>
            </a:r>
            <a:endParaRPr lang="sv-SE" sz="1400" dirty="0">
              <a:solidFill>
                <a:srgbClr val="9BBB59">
                  <a:lumMod val="75000"/>
                </a:srgbClr>
              </a:solidFill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>
                <a:solidFill>
                  <a:srgbClr val="92D050"/>
                </a:solidFill>
              </a:rPr>
              <a:t>Reduce</a:t>
            </a:r>
            <a:r>
              <a:rPr lang="sv-SE" sz="1400" b="1" dirty="0">
                <a:solidFill>
                  <a:prstClr val="black"/>
                </a:solidFill>
              </a:rPr>
              <a:t> </a:t>
            </a:r>
            <a:r>
              <a:rPr lang="sv-SE" sz="1400" dirty="0">
                <a:solidFill>
                  <a:prstClr val="black"/>
                </a:solidFill>
              </a:rPr>
              <a:t>the average time spent </a:t>
            </a:r>
            <a:r>
              <a:rPr lang="sv-SE" sz="1400" dirty="0" smtClean="0">
                <a:solidFill>
                  <a:prstClr val="black"/>
                </a:solidFill>
              </a:rPr>
              <a:t>on ”Normal reports</a:t>
            </a:r>
            <a:r>
              <a:rPr lang="sv-SE" sz="1400" dirty="0">
                <a:solidFill>
                  <a:prstClr val="black"/>
                </a:solidFill>
              </a:rPr>
              <a:t>” to </a:t>
            </a:r>
            <a:r>
              <a:rPr lang="sv-SE" sz="1400" b="1" dirty="0" smtClean="0">
                <a:solidFill>
                  <a:prstClr val="black"/>
                </a:solidFill>
              </a:rPr>
              <a:t>25 minutes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(-35 min)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srgbClr val="92D050"/>
                </a:solidFill>
              </a:rPr>
              <a:t>Reduce</a:t>
            </a:r>
            <a:r>
              <a:rPr lang="sv-SE" sz="1400" dirty="0" smtClean="0">
                <a:solidFill>
                  <a:srgbClr val="92D050"/>
                </a:solidFill>
              </a:rPr>
              <a:t> </a:t>
            </a:r>
            <a:r>
              <a:rPr lang="sv-SE" sz="1400" dirty="0" smtClean="0">
                <a:solidFill>
                  <a:prstClr val="black"/>
                </a:solidFill>
              </a:rPr>
              <a:t>the average time spent on each report to </a:t>
            </a:r>
            <a:r>
              <a:rPr lang="sv-SE" sz="1400" b="1" dirty="0" smtClean="0">
                <a:solidFill>
                  <a:prstClr val="black"/>
                </a:solidFill>
              </a:rPr>
              <a:t>14 minutes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(-82 minutes)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sv-SE" sz="1400" b="1" dirty="0" smtClean="0">
                <a:solidFill>
                  <a:srgbClr val="92D050"/>
                </a:solidFill>
              </a:rPr>
              <a:t>Reduce</a:t>
            </a:r>
            <a:r>
              <a:rPr lang="sv-SE" sz="1400" b="1" dirty="0" smtClean="0">
                <a:solidFill>
                  <a:prstClr val="black"/>
                </a:solidFill>
              </a:rPr>
              <a:t> </a:t>
            </a:r>
            <a:r>
              <a:rPr lang="sv-SE" sz="1400" dirty="0" smtClean="0">
                <a:solidFill>
                  <a:prstClr val="black"/>
                </a:solidFill>
              </a:rPr>
              <a:t>the time spent on creating 900 fault reports to </a:t>
            </a:r>
            <a:r>
              <a:rPr lang="sv-SE" sz="1400" b="1" dirty="0" smtClean="0">
                <a:solidFill>
                  <a:prstClr val="black"/>
                </a:solidFill>
              </a:rPr>
              <a:t>215 hours </a:t>
            </a:r>
            <a:r>
              <a:rPr lang="sv-SE" sz="1400" dirty="0" smtClean="0">
                <a:solidFill>
                  <a:srgbClr val="9BBB59">
                    <a:lumMod val="75000"/>
                  </a:srgbClr>
                </a:solidFill>
              </a:rPr>
              <a:t>(-1225 hours yearly)</a:t>
            </a:r>
          </a:p>
          <a:p>
            <a:pPr>
              <a:spcBef>
                <a:spcPts val="600"/>
              </a:spcBef>
            </a:pPr>
            <a:r>
              <a:rPr lang="sv-SE" b="1" dirty="0" smtClean="0">
                <a:solidFill>
                  <a:srgbClr val="FF0000"/>
                </a:solidFill>
              </a:rPr>
              <a:t>An efficient tool could reduce the time spent on fault reporting with 85%!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1312" y="647916"/>
            <a:ext cx="1927152" cy="10156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Need new meeting including Tim </a:t>
            </a:r>
            <a:r>
              <a:rPr lang="sv-SE" sz="1200" dirty="0"/>
              <a:t>Jansson who has done the </a:t>
            </a:r>
            <a:r>
              <a:rPr lang="sv-SE" sz="1200" dirty="0" smtClean="0"/>
              <a:t>analysis to discuss the potential numbers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68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709" y="1175658"/>
            <a:ext cx="7372657" cy="4948696"/>
          </a:xfrm>
        </p:spPr>
        <p:txBody>
          <a:bodyPr>
            <a:normAutofit/>
          </a:bodyPr>
          <a:lstStyle/>
          <a:p>
            <a:r>
              <a:rPr lang="en-US" dirty="0" smtClean="0"/>
              <a:t>The system shall support flexibility, efficiency </a:t>
            </a:r>
            <a:r>
              <a:rPr lang="en-US" dirty="0"/>
              <a:t>and </a:t>
            </a:r>
            <a:r>
              <a:rPr lang="en-US" dirty="0" smtClean="0"/>
              <a:t>shall be easy </a:t>
            </a:r>
            <a:r>
              <a:rPr lang="en-US" dirty="0"/>
              <a:t>to adapt to global diversity, rapid technology growth in </a:t>
            </a:r>
            <a:r>
              <a:rPr lang="en-US" dirty="0" smtClean="0"/>
              <a:t>products </a:t>
            </a:r>
            <a:r>
              <a:rPr lang="en-US" dirty="0"/>
              <a:t>and unique project demands</a:t>
            </a:r>
          </a:p>
          <a:p>
            <a:pPr lvl="1"/>
            <a:r>
              <a:rPr lang="sv-SE" sz="1800" dirty="0" smtClean="0"/>
              <a:t>Test cases are frequently edited, added and deleted at all six sites, new setup needed to keep global test value (Q, D, C, F)</a:t>
            </a:r>
          </a:p>
          <a:p>
            <a:pPr lvl="1"/>
            <a:r>
              <a:rPr lang="sv-SE" sz="1800" dirty="0" smtClean="0"/>
              <a:t>The tools need to support new test methods and test execution. More </a:t>
            </a:r>
            <a:r>
              <a:rPr lang="sv-SE" sz="1800" dirty="0"/>
              <a:t>efficient work flow and quality of information to describe symptons in products to developers and suppliers</a:t>
            </a:r>
          </a:p>
          <a:p>
            <a:pPr lvl="1"/>
            <a:r>
              <a:rPr lang="sv-SE" sz="1800" dirty="0" smtClean="0"/>
              <a:t>The tools need to offer stability, performance, traceability, chain of activities and connections to other tools used within GTT during the development process </a:t>
            </a:r>
          </a:p>
          <a:p>
            <a:pPr lvl="2"/>
            <a:r>
              <a:rPr lang="sv-SE" sz="1600" dirty="0"/>
              <a:t>Known changes: New </a:t>
            </a:r>
            <a:r>
              <a:rPr lang="sv-SE" sz="1600" dirty="0" smtClean="0"/>
              <a:t>functional </a:t>
            </a:r>
            <a:r>
              <a:rPr lang="sv-SE" sz="1600" dirty="0"/>
              <a:t>structure, Protus (Jira?), Protom, Ghost, Collaboration platform, ITS, ISO 26262, Data Protection Law</a:t>
            </a:r>
          </a:p>
          <a:p>
            <a:endParaRPr lang="sv-SE" sz="1800" dirty="0" smtClean="0"/>
          </a:p>
          <a:p>
            <a:endParaRPr lang="sv-SE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is needed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69" y="275232"/>
            <a:ext cx="1248074" cy="936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76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175887" y="4400658"/>
            <a:ext cx="1122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9BBB59">
                    <a:lumMod val="75000"/>
                  </a:srgbClr>
                </a:solidFill>
                <a:latin typeface="Segoe UI Light" panose="020B0502040204020203" pitchFamily="34" charset="0"/>
              </a:rPr>
              <a:t>DRIVER INTERFACE</a:t>
            </a:r>
            <a:endParaRPr lang="sv-SE" sz="800" dirty="0">
              <a:solidFill>
                <a:srgbClr val="9BBB59">
                  <a:lumMod val="75000"/>
                </a:srgb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18287" y="3919736"/>
            <a:ext cx="0" cy="39317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55636" y="3197020"/>
            <a:ext cx="1122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TEST DATABASE</a:t>
            </a:r>
            <a:endParaRPr lang="sv-SE" sz="80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5472" y="4372085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LOCAL SERVER  / HDD</a:t>
            </a:r>
            <a:endParaRPr lang="sv-SE" sz="80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82937" y="1601218"/>
            <a:ext cx="1122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TEST LEADER</a:t>
            </a:r>
            <a:endParaRPr lang="sv-SE" sz="80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76460" y="3847398"/>
            <a:ext cx="2412" cy="4677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84322" y="3502229"/>
            <a:ext cx="7122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9BBB59">
                    <a:lumMod val="75000"/>
                  </a:srgbClr>
                </a:solidFill>
                <a:latin typeface="Segoe UI Light" panose="020B0502040204020203" pitchFamily="34" charset="0"/>
              </a:rPr>
              <a:t>REFINER</a:t>
            </a:r>
            <a:endParaRPr lang="sv-SE" sz="800" dirty="0">
              <a:solidFill>
                <a:srgbClr val="9BBB59">
                  <a:lumMod val="75000"/>
                </a:srgb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134485" y="2099042"/>
            <a:ext cx="0" cy="3656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27220" y="2488174"/>
            <a:ext cx="1130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9BBB59">
                    <a:lumMod val="75000"/>
                  </a:srgbClr>
                </a:solidFill>
                <a:latin typeface="Segoe UI Light" panose="020B0502040204020203" pitchFamily="34" charset="0"/>
              </a:rPr>
              <a:t>TEST MANAGER</a:t>
            </a:r>
            <a:endParaRPr lang="sv-SE" sz="800" dirty="0">
              <a:solidFill>
                <a:srgbClr val="9BBB59">
                  <a:lumMod val="75000"/>
                </a:srgbClr>
              </a:solidFill>
              <a:latin typeface="Segoe UI Light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26679" y="3216521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CENTRAL SERVER</a:t>
            </a:r>
            <a:endParaRPr lang="sv-SE" sz="80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56157" y="1275371"/>
            <a:ext cx="1122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FAULT REPORT</a:t>
            </a:r>
            <a:endParaRPr lang="sv-SE" sz="8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6984722" y="2580446"/>
            <a:ext cx="1640" cy="612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139466" y="2781688"/>
            <a:ext cx="0" cy="36801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122744" y="4708915"/>
            <a:ext cx="0" cy="393178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10800000">
            <a:off x="3456475" y="1912949"/>
            <a:ext cx="1620029" cy="1413340"/>
          </a:xfrm>
          <a:prstGeom prst="bentConnector3">
            <a:avLst>
              <a:gd name="adj1" fmla="val -54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984722" y="1698200"/>
            <a:ext cx="1640" cy="51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2" name="Straight Arrow Connector 8211"/>
          <p:cNvCxnSpPr>
            <a:stCxn id="69" idx="3"/>
          </p:cNvCxnSpPr>
          <p:nvPr/>
        </p:nvCxnSpPr>
        <p:spPr>
          <a:xfrm>
            <a:off x="5796528" y="3609951"/>
            <a:ext cx="908988" cy="1884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4" name="Elbow Connector 8213"/>
          <p:cNvCxnSpPr/>
          <p:nvPr/>
        </p:nvCxnSpPr>
        <p:spPr>
          <a:xfrm flipV="1">
            <a:off x="3296410" y="5102093"/>
            <a:ext cx="1807134" cy="199646"/>
          </a:xfrm>
          <a:prstGeom prst="bentConnector3">
            <a:avLst>
              <a:gd name="adj1" fmla="val 100011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711197" y="5095781"/>
            <a:ext cx="1122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LOG DATA</a:t>
            </a:r>
            <a:endParaRPr lang="sv-SE" sz="8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8217" name="Elbow Connector 8216"/>
          <p:cNvCxnSpPr>
            <a:stCxn id="56" idx="0"/>
          </p:cNvCxnSpPr>
          <p:nvPr/>
        </p:nvCxnSpPr>
        <p:spPr>
          <a:xfrm rot="5400000" flipH="1" flipV="1">
            <a:off x="4860138" y="-244158"/>
            <a:ext cx="129252" cy="356150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16200000" flipV="1">
            <a:off x="1418394" y="2223505"/>
            <a:ext cx="1924003" cy="873394"/>
          </a:xfrm>
          <a:prstGeom prst="bentConnector3">
            <a:avLst>
              <a:gd name="adj1" fmla="val 264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 rot="16200000">
            <a:off x="1192681" y="2587670"/>
            <a:ext cx="1346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STATISTICS, HISTORY</a:t>
            </a:r>
            <a:endParaRPr lang="sv-SE" sz="8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644337" y="1133149"/>
            <a:ext cx="680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PROTUS</a:t>
            </a:r>
            <a:endParaRPr lang="sv-SE" sz="8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11197" y="1706924"/>
            <a:ext cx="1122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VIEW, SORT, USE</a:t>
            </a:r>
            <a:endParaRPr lang="sv-SE" sz="8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rot="5400000">
            <a:off x="4651199" y="2517148"/>
            <a:ext cx="1011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LOG DATA</a:t>
            </a:r>
            <a:endParaRPr lang="sv-SE" sz="8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9220" name="Picture 4" descr="\\Vcn.ds.volvo.net\cli-hm\hm0114\A022595\My Documents\Icons\PNG\64px\101-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362" y="3430213"/>
            <a:ext cx="3060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\\Vcn.ds.volvo.net\cli-hm\hm0114\A022595\My Documents\Icons\PNG\64px\101-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544" y="4615786"/>
            <a:ext cx="3060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\\Vcn.ds.volvo.net\cli-hm\hm0114\A022595\My Documents\Icons\PNG\64px\101-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941" y="3452046"/>
            <a:ext cx="3060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\\Vcn.ds.volvo.net\cli-hm\hm0114\A022595\My Documents\Icons\PNG\64px\114-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460" y="5457516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5" descr="\\Vcn.ds.volvo.net\cli-hm\hm0114\A022595\My Documents\Icons\PNG\64px\114-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09" y="5452579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\\Vcn.ds.volvo.net\cli-hm\hm0114\A022595\My Documents\Icons\PNG\64px\177-tru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05" y="5225047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\\Vcn.ds.volvo.net\cli-hm\hm0114\A022595\My Documents\Icons\PNG\64px\119-user-t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48" y="1184651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" descr="\\Vcn.ds.volvo.net\cli-hm\hm0114\A022595\My Documents\Icons\PNG\64px\119-user-t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93" y="1853825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\\Vcn.ds.volvo.net\cli-hm\hm0114\A022595\My Documents\Icons\PNG\64px\035-file-tex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62" y="1404433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\\Vcn.ds.volvo.net\cli-hm\hm0114\A022595\My Documents\Icons\PNG\64px\087-displa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72" y="3544926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9" descr="\\Vcn.ds.volvo.net\cli-hm\hm0114\A022595\My Documents\Icons\PNG\64px\087-displa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68" y="2540981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\\Vcn.ds.volvo.net\cli-hm\hm0114\A022595\My Documents\Icons\PNG\64px\090-mobile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16" y="4434346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\\Vcn.ds.volvo.net\cli-hm\hm0114\A022595\My Documents\Icons\PNG\64px\204-lin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69" y="2311742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\\Vcn.ds.volvo.net\cli-hm\hm0114\A022595\My Documents\Icons\PNG\64px\157-stats-bar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80" y="1386042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" name="Picture 13" descr="\\Vcn.ds.volvo.net\cli-hm\hm0114\A022595\My Documents\Icons\PNG\64px\207-ey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324" y="1403652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\\Vcn.ds.volvo.net\cli-hm\hm0114\A022595\My Documents\Icons\PNG\64px\078-histor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59" y="1403652"/>
            <a:ext cx="16065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1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934878"/>
            <a:ext cx="9144000" cy="9231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sv-SE" sz="1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PVT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DRIVER INTERFACE		</a:t>
            </a:r>
            <a:r>
              <a:rPr lang="sv-SE" sz="1400" dirty="0">
                <a:solidFill>
                  <a:srgbClr val="92D050"/>
                </a:solidFill>
                <a:latin typeface="Segoe UI Light" panose="020B0502040204020203" pitchFamily="34" charset="0"/>
              </a:rPr>
              <a:t>FH-1824 Total w1623 </a:t>
            </a:r>
            <a:r>
              <a:rPr lang="sv-SE" sz="1400" dirty="0" smtClean="0">
                <a:solidFill>
                  <a:srgbClr val="92D050"/>
                </a:solidFill>
                <a:latin typeface="Segoe UI Light" panose="020B0502040204020203" pitchFamily="34" charset="0"/>
              </a:rPr>
              <a:t>IB                        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Tester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Arto Mattila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3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9364" y="5934878"/>
            <a:ext cx="1043608" cy="9231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</a:t>
            </a:r>
            <a:endParaRPr lang="sv-SE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8" y="6087576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6451760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43608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61511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3608" y="6462798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TEST CODE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8" name="Picture 4" descr="\\Vcn.ds.volvo.net\cli-hm\hm0114\A022595\My Documents\Icons\PNG\32px\199-upload2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96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100392" y="6451758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CHECK IN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093373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\\Vcn.ds.volvo.net\cli-hm\hm0114\A022595\My Documents\Icons\PNG\32px\016-camera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082271" y="646277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CAMERA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028656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3768" y="491075"/>
            <a:ext cx="143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MESSAGES</a:t>
            </a:r>
            <a:endParaRPr lang="sv-SE" sz="16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520" y="1780838"/>
            <a:ext cx="4176464" cy="8034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</a:rPr>
              <a:t>I activated the engine heater with a timer, check that it starts by 07:00</a:t>
            </a:r>
          </a:p>
          <a:p>
            <a:r>
              <a:rPr lang="sv-SE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THE HOOK | 2016-08-23 14:23</a:t>
            </a:r>
            <a:endParaRPr lang="sv-SE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1520" y="2658195"/>
            <a:ext cx="4176464" cy="8034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</a:rPr>
              <a:t>Could you please take a picture of that problem you found yesterday.</a:t>
            </a:r>
          </a:p>
          <a:p>
            <a:r>
              <a:rPr lang="sv-SE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TESTLEADER| 2016-08-23 12:00</a:t>
            </a:r>
            <a:endParaRPr lang="sv-SE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520" y="893706"/>
            <a:ext cx="4176464" cy="80347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</a:rPr>
              <a:t>Don’t remove driver card or change it to rest, tachograph test running over time. Check ongoing test cases.</a:t>
            </a:r>
          </a:p>
          <a:p>
            <a:r>
              <a:rPr lang="sv-SE" sz="14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KALLE ANKA| 2016-08-23 14:23</a:t>
            </a:r>
            <a:endParaRPr lang="sv-SE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51876" y="488357"/>
            <a:ext cx="143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TEST STATUS</a:t>
            </a:r>
            <a:endParaRPr lang="sv-SE" sz="16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04048" y="893705"/>
            <a:ext cx="3888432" cy="401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ROUTINE 	      | START OF TEST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04048" y="1379102"/>
            <a:ext cx="3888340" cy="4017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SEQUENCE     | CHECK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04048" y="1867705"/>
            <a:ext cx="3888432" cy="401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ROUTINE        | READ OUT FAULTCODES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04048" y="2354941"/>
            <a:ext cx="3888340" cy="4017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SEQUENCE     | BASE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04048" y="2830562"/>
            <a:ext cx="3888340" cy="4017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SEQUENCE     | BASE LOOP 2 | [20%]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04048" y="3315000"/>
            <a:ext cx="3888432" cy="4017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ROUTINE        | READ OUT FAULTCODES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04048" y="3811495"/>
            <a:ext cx="3888340" cy="4017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ROUTINE        | MINI EXPEDITION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04048" y="4309158"/>
            <a:ext cx="3888432" cy="4017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SEQUENCE     | TOTAL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0" name="Picture 6" descr="\\Vcn.ds.volvo.net\cli-hm\hm0114\A022595\My Documents\Icons\PNG\16px\309-arrow-right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2954240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1003133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1488530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1977133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7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2464369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3424428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8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3920923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78" y="4418586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230664" y="3999600"/>
            <a:ext cx="4218229" cy="15275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2389" y="3608363"/>
            <a:ext cx="1435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STATS</a:t>
            </a:r>
            <a:endParaRPr lang="sv-SE" sz="16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57403" y="4026633"/>
            <a:ext cx="1156861" cy="11305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srgbClr val="9BBB59"/>
                </a:solidFill>
                <a:latin typeface="Segoe UI Semibold" panose="020B0702040204020203" pitchFamily="34" charset="0"/>
              </a:rPr>
              <a:t>OK</a:t>
            </a:r>
            <a:br>
              <a:rPr lang="sv-SE" sz="2800" dirty="0" smtClean="0">
                <a:solidFill>
                  <a:srgbClr val="9BBB59"/>
                </a:solidFill>
                <a:latin typeface="Segoe UI Semibold" panose="020B0702040204020203" pitchFamily="34" charset="0"/>
              </a:rPr>
            </a:br>
            <a:r>
              <a:rPr lang="sv-SE" sz="2800" dirty="0" smtClean="0">
                <a:solidFill>
                  <a:srgbClr val="9BBB59"/>
                </a:solidFill>
                <a:latin typeface="Segoe UI Light" panose="020B0502040204020203" pitchFamily="34" charset="0"/>
              </a:rPr>
              <a:t>230</a:t>
            </a:r>
            <a:endParaRPr lang="sv-SE" sz="2000" dirty="0">
              <a:solidFill>
                <a:srgbClr val="9BBB59"/>
              </a:solidFill>
              <a:latin typeface="Segoe UI Ligh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14275" y="4026613"/>
            <a:ext cx="1156861" cy="11425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srgbClr val="C0504D"/>
                </a:solidFill>
                <a:latin typeface="Segoe UI Semibold" panose="020B0702040204020203" pitchFamily="34" charset="0"/>
              </a:rPr>
              <a:t>NOK</a:t>
            </a:r>
            <a:br>
              <a:rPr lang="sv-SE" sz="2800" dirty="0" smtClean="0">
                <a:solidFill>
                  <a:srgbClr val="C0504D"/>
                </a:solidFill>
                <a:latin typeface="Segoe UI Semibold" panose="020B0702040204020203" pitchFamily="34" charset="0"/>
              </a:rPr>
            </a:br>
            <a:r>
              <a:rPr lang="sv-SE" sz="2800" dirty="0" smtClean="0">
                <a:solidFill>
                  <a:srgbClr val="C0504D"/>
                </a:solidFill>
                <a:latin typeface="Segoe UI Light" panose="020B0502040204020203" pitchFamily="34" charset="0"/>
              </a:rPr>
              <a:t>22</a:t>
            </a:r>
            <a:endParaRPr lang="sv-SE" sz="2000" dirty="0">
              <a:solidFill>
                <a:srgbClr val="C0504D"/>
              </a:solidFill>
              <a:latin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71142" y="4026613"/>
            <a:ext cx="1156861" cy="11425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 smtClean="0">
                <a:solidFill>
                  <a:prstClr val="white">
                    <a:lumMod val="65000"/>
                  </a:prstClr>
                </a:solidFill>
                <a:latin typeface="Segoe UI Semibold" panose="020B0702040204020203" pitchFamily="34" charset="0"/>
              </a:rPr>
              <a:t>REM</a:t>
            </a:r>
            <a:br>
              <a:rPr lang="sv-SE" sz="2800" dirty="0" smtClean="0">
                <a:solidFill>
                  <a:prstClr val="white">
                    <a:lumMod val="65000"/>
                  </a:prstClr>
                </a:solidFill>
                <a:latin typeface="Segoe UI Semibold" panose="020B0702040204020203" pitchFamily="34" charset="0"/>
              </a:rPr>
            </a:br>
            <a:r>
              <a:rPr lang="sv-SE" sz="2800" dirty="0" smtClean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</a:rPr>
              <a:t>300</a:t>
            </a:r>
            <a:endParaRPr lang="sv-SE" sz="2000" dirty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3" name="Picture 9" descr="\\Vcn.ds.volvo.net\cli-hm\hm0114\A022595\My Documents\Icons\PNG\48px\157-stats-bars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9" y="4327146"/>
            <a:ext cx="4572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251520" y="5217217"/>
            <a:ext cx="4176464" cy="2948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4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1536" y="5217217"/>
            <a:ext cx="1862741" cy="2948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44% DONE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04048" y="4801110"/>
            <a:ext cx="3888340" cy="4017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ROUTINE        | END OF TEST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3" name="Picture 8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646" y="4910538"/>
            <a:ext cx="152400" cy="182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\\Vcn.ds.volvo.net\cli-hm\hm0114\A022595\My Documents\Icons\PNG\32px\047-stack.png"/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12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2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987052" y="6444856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5987052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\\Vcn.ds.volvo.net\cli-hm\hm0114\A022595\My Documents\Icons\PNG\32px\006-pencil.png"/>
          <p:cNvPicPr>
            <a:picLocks noChangeAspect="1" noChangeArrowheads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079072"/>
            <a:ext cx="304800" cy="365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968316" y="6444833"/>
            <a:ext cx="1224136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1200" b="1" dirty="0" smtClean="0">
                <a:solidFill>
                  <a:srgbClr val="C0504D">
                    <a:lumMod val="75000"/>
                  </a:srgbClr>
                </a:solidFill>
                <a:latin typeface="Segoe UI Semibold" panose="020B0702040204020203" pitchFamily="34" charset="0"/>
              </a:rPr>
              <a:t>FAULT REPORT</a:t>
            </a:r>
            <a:endParaRPr lang="sv-SE" sz="1100" b="1" dirty="0">
              <a:solidFill>
                <a:srgbClr val="C0504D">
                  <a:lumMod val="75000"/>
                </a:srgbClr>
              </a:solidFill>
              <a:latin typeface="Segoe UI Semibold" panose="020B0702040204020203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106259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62651" y="6462798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AUTO MODE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6" name="Picture 12" descr="\\Vcn.ds.volvo.net\cli-hm\hm0114\A022595\My Documents\Icons\PNG\32px\278-play2.png"/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5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1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722533" y="3456336"/>
            <a:ext cx="5496012" cy="419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40284" y="2177815"/>
            <a:ext cx="5496012" cy="757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PVT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DRIVER INTERFACE		</a:t>
            </a:r>
            <a:r>
              <a:rPr lang="sv-SE" sz="1400" dirty="0">
                <a:solidFill>
                  <a:srgbClr val="92D050"/>
                </a:solidFill>
                <a:latin typeface="Segoe UI Light" panose="020B0502040204020203" pitchFamily="34" charset="0"/>
              </a:rPr>
              <a:t>FH-1824 Total w1623 </a:t>
            </a:r>
            <a:r>
              <a:rPr lang="sv-SE" sz="1400" dirty="0" smtClean="0">
                <a:solidFill>
                  <a:srgbClr val="92D050"/>
                </a:solidFill>
                <a:latin typeface="Segoe UI Light" panose="020B0502040204020203" pitchFamily="34" charset="0"/>
              </a:rPr>
              <a:t>IB                        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Tester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Arto Mattila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3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934878"/>
            <a:ext cx="9144000" cy="9231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sv-SE" sz="1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90187" y="5934878"/>
            <a:ext cx="1016072" cy="9231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</a:t>
            </a:r>
            <a:endParaRPr lang="sv-SE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68" y="6087576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043608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6451754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061511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43608" y="6462792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TEST CODE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8" name="Picture 4" descr="\\Vcn.ds.volvo.net\cli-hm\hm0114\A022595\My Documents\Icons\PNG\32px\199-upload2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796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100392" y="6451752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CHECK IN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093373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\\Vcn.ds.volvo.net\cli-hm\hm0114\A022595\My Documents\Icons\PNG\32px\016-camera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082271" y="6462773"/>
            <a:ext cx="104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CAMERA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028656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\\Vcn.ds.volvo.net\cli-hm\hm0114\A022595\My Documents\Icons\PNG\32px\047-stack.png"/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12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25" y="6085974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5987052" y="6444850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5987052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\\Vcn.ds.volvo.net\cli-hm\hm0114\A022595\My Documents\Icons\PNG\32px\006-pencil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079072"/>
            <a:ext cx="304800" cy="365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3968316" y="6444833"/>
            <a:ext cx="1224136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1200" b="1" dirty="0" smtClean="0">
                <a:solidFill>
                  <a:srgbClr val="C0504D">
                    <a:lumMod val="75000"/>
                  </a:srgbClr>
                </a:solidFill>
                <a:latin typeface="Segoe UI Semibold" panose="020B0702040204020203" pitchFamily="34" charset="0"/>
              </a:rPr>
              <a:t>FAULT REPORT</a:t>
            </a:r>
            <a:endParaRPr lang="sv-SE" sz="1100" b="1" dirty="0">
              <a:solidFill>
                <a:srgbClr val="C0504D">
                  <a:lumMod val="75000"/>
                </a:srgbClr>
              </a:solidFill>
              <a:latin typeface="Segoe UI Semibold" panose="020B0702040204020203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106259" y="5934878"/>
            <a:ext cx="0" cy="9231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12700" dist="12700" algn="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62651" y="6462792"/>
            <a:ext cx="104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AUTO MODE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36" name="Picture 12" descr="\\Vcn.ds.volvo.net\cli-hm\hm0114\A022595\My Documents\Icons\PNG\32px\278-play2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5" y="607907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1717813" y="2156551"/>
            <a:ext cx="5733862" cy="116116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>
                <a:solidFill>
                  <a:prstClr val="white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Depress brake pedal, and keep brake pedal depressed. Hold resume button for two seconds.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7813" y="3452695"/>
            <a:ext cx="5733862" cy="116116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dirty="0" smtClean="0">
                <a:solidFill>
                  <a:prstClr val="white"/>
                </a:solidFill>
                <a:latin typeface="Segoe UI Light" panose="020B0502040204020203" pitchFamily="34" charset="0"/>
                <a:cs typeface="Arial" panose="020B0604020202020204" pitchFamily="34" charset="0"/>
              </a:rPr>
              <a:t>The new idle speed should be saved.</a:t>
            </a:r>
            <a:endParaRPr lang="sv-SE" dirty="0">
              <a:solidFill>
                <a:prstClr val="white"/>
              </a:solidFill>
              <a:latin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67536" y="4465915"/>
            <a:ext cx="1261409" cy="51845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OK</a:t>
            </a:r>
            <a:endParaRPr lang="sv-SE" sz="2400" dirty="0">
              <a:solidFill>
                <a:prstClr val="whit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78005" y="4465915"/>
            <a:ext cx="1261409" cy="518458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NOK</a:t>
            </a:r>
            <a:endParaRPr lang="sv-SE" sz="2400" dirty="0">
              <a:solidFill>
                <a:prstClr val="whit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20874" y="4465915"/>
            <a:ext cx="1261409" cy="518458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NT</a:t>
            </a:r>
            <a:endParaRPr lang="sv-SE" sz="2400" dirty="0">
              <a:solidFill>
                <a:prstClr val="white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722533" y="620233"/>
            <a:ext cx="1131206" cy="2729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STANDSTILL</a:t>
            </a:r>
            <a:endParaRPr lang="sv-SE" sz="105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988506" y="620233"/>
            <a:ext cx="958620" cy="2729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RUNNING</a:t>
            </a:r>
            <a:endParaRPr lang="sv-SE" sz="105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520" y="577498"/>
            <a:ext cx="146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SORT BY TAGS:</a:t>
            </a:r>
            <a:endParaRPr lang="sv-SE" sz="14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32398" y="1787233"/>
            <a:ext cx="177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</a:rPr>
              <a:t>DESCRIPTION</a:t>
            </a:r>
            <a:endParaRPr lang="sv-SE" sz="1400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32397" y="3097627"/>
            <a:ext cx="177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</a:rPr>
              <a:t>EXPECTED RESULT</a:t>
            </a:r>
            <a:endParaRPr lang="sv-SE" sz="1400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7634" y="620233"/>
            <a:ext cx="710390" cy="27294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ADD</a:t>
            </a:r>
            <a:endParaRPr lang="sv-SE" sz="105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4785" y="953741"/>
            <a:ext cx="4481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</a:rPr>
              <a:t>POWERTRAIN / IDLE ADJUST / ADJUST IDLE SPEED</a:t>
            </a:r>
            <a:endParaRPr lang="sv-SE" sz="1200" dirty="0">
              <a:solidFill>
                <a:prstClr val="black">
                  <a:lumMod val="75000"/>
                  <a:lumOff val="2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19683" y="1787812"/>
            <a:ext cx="177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 Light" panose="020B0502040204020203" pitchFamily="34" charset="0"/>
              </a:rPr>
              <a:t>VERSION: </a:t>
            </a:r>
            <a:r>
              <a:rPr lang="sv-SE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Light" panose="020B0502040204020203" pitchFamily="34" charset="0"/>
              </a:rPr>
              <a:t>023_1.0</a:t>
            </a:r>
            <a:endParaRPr lang="sv-SE" sz="1400" dirty="0">
              <a:solidFill>
                <a:prstClr val="black">
                  <a:lumMod val="50000"/>
                  <a:lumOff val="50000"/>
                </a:prst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174626" y="1579545"/>
            <a:ext cx="895140" cy="956588"/>
            <a:chOff x="827393" y="1057299"/>
            <a:chExt cx="895140" cy="797157"/>
          </a:xfrm>
        </p:grpSpPr>
        <p:sp>
          <p:nvSpPr>
            <p:cNvPr id="8" name="Rectangle 7"/>
            <p:cNvSpPr/>
            <p:nvPr/>
          </p:nvSpPr>
          <p:spPr>
            <a:xfrm>
              <a:off x="827393" y="1057299"/>
              <a:ext cx="890419" cy="79715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3131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pic>
          <p:nvPicPr>
            <p:cNvPr id="3074" name="Picture 2" descr="\\Vcn.ds.volvo.net\cli-hm\hm0114\A022595\My Documents\Icons\PNG\32px\078-history.png"/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677" y="1157278"/>
              <a:ext cx="323850" cy="304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827393" y="1454346"/>
              <a:ext cx="895140" cy="33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00" dirty="0" smtClean="0">
                  <a:solidFill>
                    <a:srgbClr val="4BACC6"/>
                  </a:solidFill>
                  <a:latin typeface="Segoe UI Light" panose="020B0502040204020203" pitchFamily="34" charset="0"/>
                </a:rPr>
                <a:t>WAIT 10 MINUTES</a:t>
              </a:r>
              <a:endParaRPr lang="sv-SE" sz="900" dirty="0">
                <a:solidFill>
                  <a:srgbClr val="4BACC6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74626" y="2601538"/>
            <a:ext cx="895140" cy="956588"/>
            <a:chOff x="380710" y="1909990"/>
            <a:chExt cx="895140" cy="797157"/>
          </a:xfrm>
        </p:grpSpPr>
        <p:sp>
          <p:nvSpPr>
            <p:cNvPr id="113" name="Rectangle 112"/>
            <p:cNvSpPr/>
            <p:nvPr/>
          </p:nvSpPr>
          <p:spPr>
            <a:xfrm>
              <a:off x="380710" y="1909990"/>
              <a:ext cx="890419" cy="79715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3131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10" y="2387560"/>
              <a:ext cx="895140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50" dirty="0" smtClean="0">
                  <a:solidFill>
                    <a:srgbClr val="4BACC6"/>
                  </a:solidFill>
                  <a:latin typeface="Segoe UI Light" panose="020B0502040204020203" pitchFamily="34" charset="0"/>
                </a:rPr>
                <a:t>BOOKMARK</a:t>
              </a:r>
              <a:endParaRPr lang="sv-SE" sz="1000" dirty="0">
                <a:solidFill>
                  <a:srgbClr val="4BACC6"/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3075" name="Picture 3" descr="\\Vcn.ds.volvo.net\cli-hm\hm0114\A022595\My Documents\Icons\PNG\32px\212-bookmarks.png"/>
            <p:cNvPicPr>
              <a:picLocks noChangeAspect="1" noChangeArrowheads="1"/>
            </p:cNvPicPr>
            <p:nvPr/>
          </p:nvPicPr>
          <p:blipFill>
            <a:blip r:embed="rId1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71" y="2082039"/>
              <a:ext cx="304800" cy="304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8174626" y="4680320"/>
            <a:ext cx="895140" cy="956590"/>
            <a:chOff x="36383" y="2857500"/>
            <a:chExt cx="895140" cy="797157"/>
          </a:xfrm>
        </p:grpSpPr>
        <p:sp>
          <p:nvSpPr>
            <p:cNvPr id="117" name="Rectangle 116"/>
            <p:cNvSpPr/>
            <p:nvPr/>
          </p:nvSpPr>
          <p:spPr>
            <a:xfrm>
              <a:off x="36383" y="2857500"/>
              <a:ext cx="890419" cy="79715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3131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pic>
          <p:nvPicPr>
            <p:cNvPr id="3076" name="Picture 4" descr="\\Vcn.ds.volvo.net\cli-hm\hm0114\A022595\My Documents\Icons\PNG\32px\154-bug.png"/>
            <p:cNvPicPr>
              <a:picLocks noChangeAspect="1" noChangeArrowheads="1"/>
            </p:cNvPicPr>
            <p:nvPr/>
          </p:nvPicPr>
          <p:blipFill>
            <a:blip r:embed="rId1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53" y="2965133"/>
              <a:ext cx="304800" cy="304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TextBox 117"/>
            <p:cNvSpPr txBox="1"/>
            <p:nvPr/>
          </p:nvSpPr>
          <p:spPr>
            <a:xfrm>
              <a:off x="36383" y="3265140"/>
              <a:ext cx="895140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50" dirty="0" smtClean="0">
                  <a:solidFill>
                    <a:srgbClr val="4BACC6"/>
                  </a:solidFill>
                  <a:latin typeface="Segoe UI Light" panose="020B0502040204020203" pitchFamily="34" charset="0"/>
                </a:rPr>
                <a:t>REPORT TC FAULT</a:t>
              </a:r>
              <a:endParaRPr lang="sv-SE" sz="1000" dirty="0">
                <a:solidFill>
                  <a:srgbClr val="4BACC6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3636933" y="5240099"/>
            <a:ext cx="1777893" cy="47829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1313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prstClr val="white">
                    <a:lumMod val="50000"/>
                  </a:prstClr>
                </a:solidFill>
                <a:latin typeface="Segoe UI Light" panose="020B0502040204020203" pitchFamily="34" charset="0"/>
              </a:rPr>
              <a:t>SKIP</a:t>
            </a:r>
            <a:endParaRPr lang="sv-SE" dirty="0">
              <a:solidFill>
                <a:prstClr val="white">
                  <a:lumMod val="50000"/>
                </a:prst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164296" y="3634212"/>
            <a:ext cx="895140" cy="956590"/>
            <a:chOff x="8164296" y="2740505"/>
            <a:chExt cx="895140" cy="797157"/>
          </a:xfrm>
        </p:grpSpPr>
        <p:sp>
          <p:nvSpPr>
            <p:cNvPr id="125" name="Rectangle 124"/>
            <p:cNvSpPr/>
            <p:nvPr/>
          </p:nvSpPr>
          <p:spPr>
            <a:xfrm>
              <a:off x="8164296" y="2740505"/>
              <a:ext cx="890419" cy="79715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3131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164296" y="3148145"/>
              <a:ext cx="895140" cy="3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050" dirty="0" smtClean="0">
                  <a:solidFill>
                    <a:srgbClr val="4BACC6"/>
                  </a:solidFill>
                  <a:latin typeface="Segoe UI Light" panose="020B0502040204020203" pitchFamily="34" charset="0"/>
                </a:rPr>
                <a:t>READ IT TO ME</a:t>
              </a:r>
              <a:endParaRPr lang="sv-SE" sz="1000" dirty="0">
                <a:solidFill>
                  <a:srgbClr val="4BACC6"/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3078" name="Picture 6" descr="\\Vcn.ds.volvo.net\cli-hm\hm0114\A022595\My Documents\Icons\PNG\32px\296-volume-medium.png"/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8980" y="2877245"/>
              <a:ext cx="304800" cy="3048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9" name="Rectangle 128"/>
          <p:cNvSpPr/>
          <p:nvPr/>
        </p:nvSpPr>
        <p:spPr>
          <a:xfrm>
            <a:off x="8174651" y="550678"/>
            <a:ext cx="890419" cy="9565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13131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174626" y="1027134"/>
            <a:ext cx="89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SELECT ON LOCATION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3079" name="Picture 7" descr="\\Vcn.ds.volvo.net\cli-hm\hm0114\A022595\My Documents\Icons\PNG\32px\073-location2.png"/>
          <p:cNvPicPr>
            <a:picLocks noChangeAspect="1" noChangeArrowheads="1"/>
          </p:cNvPicPr>
          <p:nvPr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960" y="661374"/>
            <a:ext cx="304800" cy="365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\\Vcn.ds.volvo.net\cli-hm\hm0114\A022595\My Documents\Icons\PNG\32px\015-images.png"/>
          <p:cNvPicPr>
            <a:picLocks noChangeAspect="1" noChangeArrowheads="1"/>
          </p:cNvPicPr>
          <p:nvPr/>
        </p:nvPicPr>
        <p:blipFill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7" y="2651314"/>
            <a:ext cx="342900" cy="3657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extBox 132"/>
          <p:cNvSpPr txBox="1"/>
          <p:nvPr/>
        </p:nvSpPr>
        <p:spPr>
          <a:xfrm>
            <a:off x="361707" y="3037982"/>
            <a:ext cx="89514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105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VIEW IMAGE</a:t>
            </a:r>
            <a:endParaRPr lang="sv-SE" sz="10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899606" y="468155"/>
            <a:ext cx="8136905" cy="6244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4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View</a:t>
            </a:r>
            <a:endParaRPr lang="sv-SE" sz="14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254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endParaRPr lang="sv-SE" sz="1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sv-SE" sz="14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DATA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REFINER					                   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Test leader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Johan J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" y="1313661"/>
            <a:ext cx="755571" cy="6578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</a:t>
            </a:r>
            <a:endParaRPr lang="sv-SE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1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01298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5238890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" y="867427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4" y="5618436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21" name="Picture 7" descr="\\Vcn.ds.volvo.net\cli-hm\hm0114\A022595\My Documents\Icons\PNG\32px\269-info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98729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5" y="6353052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HELP &amp; INFO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379" y="5070782"/>
            <a:ext cx="656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9606" y="836712"/>
            <a:ext cx="8136905" cy="237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FH-1407 / </a:t>
            </a:r>
            <a:r>
              <a:rPr lang="sv-SE" sz="1100" dirty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MEA_0415 / 01    </a:t>
            </a:r>
            <a:r>
              <a:rPr lang="sv-SE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100" dirty="0">
                <a:solidFill>
                  <a:prstClr val="white"/>
                </a:solidFill>
                <a:latin typeface="Segoe UI Light" panose="020B0502040204020203" pitchFamily="34" charset="0"/>
              </a:rPr>
              <a:t> </a:t>
            </a:r>
            <a:r>
              <a:rPr lang="sv-SE" sz="1100" dirty="0">
                <a:solidFill>
                  <a:prstClr val="black"/>
                </a:solidFill>
                <a:latin typeface="Segoe UI Light" panose="020B0502040204020203" pitchFamily="34" charset="0"/>
              </a:rPr>
              <a:t>23:15:05 – </a:t>
            </a:r>
            <a:r>
              <a:rPr lang="sv-SE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100" dirty="0">
                <a:solidFill>
                  <a:prstClr val="white"/>
                </a:solidFill>
                <a:latin typeface="Segoe UI Light" panose="020B0502040204020203" pitchFamily="34" charset="0"/>
              </a:rPr>
              <a:t> </a:t>
            </a:r>
            <a:r>
              <a:rPr lang="sv-SE" sz="11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23:15:35</a:t>
            </a:r>
            <a:endParaRPr lang="sv-SE" sz="11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101" name="Picture 5" descr="\\Vcn.ds.volvo.net\cli-hm\hm0114\A022595\My Documents\Icons\PNG\32px\008-quill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1368576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" y="1734336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VIEW</a:t>
            </a:r>
            <a:endParaRPr lang="sv-SE" sz="9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102" name="Picture 6" descr="\\Vcn.ds.volvo.net\cli-hm\hm0114\A022595\My Documents\Icons\PNG\16px\207-ey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83" y="56987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1186483" y="1182350"/>
            <a:ext cx="7561982" cy="3283565"/>
            <a:chOff x="-3566045" y="1140480"/>
            <a:chExt cx="7561982" cy="2736304"/>
          </a:xfrm>
        </p:grpSpPr>
        <p:sp>
          <p:nvSpPr>
            <p:cNvPr id="41" name="Rectangle 40"/>
            <p:cNvSpPr/>
            <p:nvPr/>
          </p:nvSpPr>
          <p:spPr>
            <a:xfrm>
              <a:off x="-3566045" y="1140480"/>
              <a:ext cx="7561982" cy="2736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pic>
          <p:nvPicPr>
            <p:cNvPr id="4103" name="Picture 7" descr="C:\Users\a022595\Desktop\TEST4to1\thumb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084" y="1220509"/>
              <a:ext cx="2845848" cy="22766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\\Vcn.ds.volvo.net\cli-hm\hm0114\A022595\My Documents\Icons\PNG\16px\278-play2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3617327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\\Vcn.ds.volvo.net\cli-hm\hm0114\A022595\My Documents\Icons\PNG\16px\296-volume-medium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602" y="3617327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\\Vcn.ds.volvo.net\cli-hm\hm0114\A022595\My Documents\Icons\PNG\16px\138-enlarge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82" y="358875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1259632" y="3645902"/>
              <a:ext cx="2082899" cy="807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59633" y="3645902"/>
              <a:ext cx="936104" cy="807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31640" y="1295856"/>
            <a:ext cx="3705226" cy="3007303"/>
            <a:chOff x="4788346" y="1235066"/>
            <a:chExt cx="3705226" cy="2506086"/>
          </a:xfrm>
        </p:grpSpPr>
        <p:pic>
          <p:nvPicPr>
            <p:cNvPr id="4107" name="Picture 11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71" t="25692" r="9765" b="18349"/>
            <a:stretch/>
          </p:blipFill>
          <p:spPr bwMode="auto">
            <a:xfrm>
              <a:off x="4788346" y="1235066"/>
              <a:ext cx="3705226" cy="22621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109" name="Picture 13" descr="\\Vcn.ds.volvo.net\cli-hm\hm0114\A022595\My Documents\Icons\PNG\16px\267-plus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964" y="358875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\\Vcn.ds.volvo.net\cli-hm\hm0114\A022595\My Documents\Icons\PNG\16px\268-minus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2808" y="358875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Rectangle 73"/>
          <p:cNvSpPr/>
          <p:nvPr/>
        </p:nvSpPr>
        <p:spPr>
          <a:xfrm>
            <a:off x="1186484" y="4621503"/>
            <a:ext cx="7561980" cy="1990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76640" y="4738877"/>
            <a:ext cx="3441372" cy="865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Comment ...</a:t>
            </a:r>
            <a:endParaRPr lang="sv-SE" sz="120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195696" y="6167307"/>
            <a:ext cx="1491478" cy="299204"/>
            <a:chOff x="1768144" y="4777333"/>
            <a:chExt cx="1491478" cy="249337"/>
          </a:xfrm>
        </p:grpSpPr>
        <p:sp>
          <p:nvSpPr>
            <p:cNvPr id="76" name="Rectangle 75"/>
            <p:cNvSpPr/>
            <p:nvPr/>
          </p:nvSpPr>
          <p:spPr>
            <a:xfrm>
              <a:off x="1768144" y="4777333"/>
              <a:ext cx="1483592" cy="249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Light" panose="020B0502040204020203" pitchFamily="34" charset="0"/>
                </a:rPr>
                <a:t>Sorting category...</a:t>
              </a:r>
              <a:endParaRPr lang="sv-SE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035016" y="4777333"/>
              <a:ext cx="224606" cy="249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78" name="Picture 6" descr="\\Vcn.ds.volvo.net\cli-hm\hm0114\A022595\My Documents\Icons\PNG\16px\324-circle-down.png"/>
            <p:cNvPicPr>
              <a:picLocks noChangeAspect="1" noChangeArrowheads="1"/>
            </p:cNvPicPr>
            <p:nvPr/>
          </p:nvPicPr>
          <p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613" y="4807159"/>
              <a:ext cx="183687" cy="183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ounded Rectangle 78"/>
          <p:cNvSpPr/>
          <p:nvPr/>
        </p:nvSpPr>
        <p:spPr>
          <a:xfrm>
            <a:off x="7744544" y="6139012"/>
            <a:ext cx="871916" cy="358290"/>
          </a:xfrm>
          <a:prstGeom prst="round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SAVE</a:t>
            </a:r>
            <a:endParaRPr lang="sv-SE" sz="14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86500" y="4621503"/>
            <a:ext cx="3850381" cy="199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4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57191" y="4768043"/>
            <a:ext cx="1702642" cy="302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Protus ID ...</a:t>
            </a:r>
            <a:endParaRPr lang="sv-SE" sz="1200" dirty="0">
              <a:solidFill>
                <a:prstClr val="black">
                  <a:lumMod val="65000"/>
                  <a:lumOff val="3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19636" y="4927010"/>
            <a:ext cx="2537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     AUDIO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5176654" y="6145210"/>
            <a:ext cx="960037" cy="35829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DISCARD</a:t>
            </a:r>
            <a:endParaRPr lang="sv-SE" sz="14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11475" y="5243602"/>
            <a:ext cx="2324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If protus id is entered, the log will be uploaded to central server and be attached as a link in protus report automatically. </a:t>
            </a:r>
          </a:p>
          <a:p>
            <a:endParaRPr lang="sv-SE" sz="900" dirty="0" smtClean="0">
              <a:solidFill>
                <a:prstClr val="black"/>
              </a:solidFill>
              <a:latin typeface="Segoe UI Light" panose="020B0502040204020203" pitchFamily="34" charset="0"/>
            </a:endParaRPr>
          </a:p>
          <a:p>
            <a:r>
              <a:rPr lang="sv-SE" sz="9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If you don’t enter protus id the log is saved and stored on local server for later use.  </a:t>
            </a:r>
            <a:endParaRPr lang="sv-SE" sz="9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05214" y="1506593"/>
            <a:ext cx="584448" cy="1084648"/>
            <a:chOff x="5148064" y="1255494"/>
            <a:chExt cx="584448" cy="903873"/>
          </a:xfrm>
        </p:grpSpPr>
        <p:pic>
          <p:nvPicPr>
            <p:cNvPr id="1027" name="Picture 3" descr="\\Vcn.ds.volvo.net\cli-hm\hm0114\A022595\My Documents\Icons\PNG\16px\021-video-camera.png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129895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" descr="\\Vcn.ds.volvo.net\cli-hm\hm0114\A022595\My Documents\Icons\PNG\16px\021-video-camera.png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147385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5253980" y="1255494"/>
              <a:ext cx="470148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 smtClean="0">
                  <a:solidFill>
                    <a:srgbClr val="9BBB59">
                      <a:lumMod val="75000"/>
                    </a:srgbClr>
                  </a:solidFill>
                  <a:latin typeface="Segoe UI Light" panose="020B0502040204020203" pitchFamily="34" charset="0"/>
                </a:rPr>
                <a:t>ALL</a:t>
              </a:r>
              <a:endParaRPr lang="sv-SE" sz="1000" dirty="0">
                <a:solidFill>
                  <a:srgbClr val="9BBB59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62364" y="1418769"/>
              <a:ext cx="470148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 smtClean="0">
                  <a:solidFill>
                    <a:srgbClr val="8064A2">
                      <a:lumMod val="75000"/>
                    </a:srgbClr>
                  </a:solidFill>
                  <a:latin typeface="Segoe UI Light" panose="020B0502040204020203" pitchFamily="34" charset="0"/>
                </a:rPr>
                <a:t>V 1</a:t>
              </a:r>
              <a:endParaRPr lang="sv-SE" sz="1000" dirty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55" name="Picture 3" descr="\\Vcn.ds.volvo.net\cli-hm\hm0114\A022595\My Documents\Icons\PNG\16px\021-video-camera.png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164825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5262364" y="1593166"/>
              <a:ext cx="470148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 smtClean="0">
                  <a:solidFill>
                    <a:srgbClr val="8064A2">
                      <a:lumMod val="75000"/>
                    </a:srgbClr>
                  </a:solidFill>
                  <a:latin typeface="Segoe UI Light" panose="020B0502040204020203" pitchFamily="34" charset="0"/>
                </a:rPr>
                <a:t>V 2</a:t>
              </a:r>
              <a:endParaRPr lang="sv-SE" sz="1000" dirty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57" name="Picture 3" descr="\\Vcn.ds.volvo.net\cli-hm\hm0114\A022595\My Documents\Icons\PNG\16px\021-video-camera.png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183257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5262364" y="1777484"/>
              <a:ext cx="470148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 smtClean="0">
                  <a:solidFill>
                    <a:srgbClr val="8064A2">
                      <a:lumMod val="75000"/>
                    </a:srgbClr>
                  </a:solidFill>
                  <a:latin typeface="Segoe UI Light" panose="020B0502040204020203" pitchFamily="34" charset="0"/>
                </a:rPr>
                <a:t>V 3</a:t>
              </a:r>
              <a:endParaRPr lang="sv-SE" sz="1000" dirty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  <p:pic>
          <p:nvPicPr>
            <p:cNvPr id="64" name="Picture 3" descr="\\Vcn.ds.volvo.net\cli-hm\hm0114\A022595\My Documents\Icons\PNG\16px\021-video-camera.png"/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2006967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5262364" y="1951881"/>
              <a:ext cx="470148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dirty="0" smtClean="0">
                  <a:solidFill>
                    <a:srgbClr val="8064A2">
                      <a:lumMod val="75000"/>
                    </a:srgbClr>
                  </a:solidFill>
                  <a:latin typeface="Segoe UI Light" panose="020B0502040204020203" pitchFamily="34" charset="0"/>
                </a:rPr>
                <a:t>V 4</a:t>
              </a:r>
              <a:endParaRPr lang="sv-SE" sz="1000" dirty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176639" y="1255455"/>
            <a:ext cx="470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VIEW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19636" y="5121320"/>
            <a:ext cx="2537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     VIDEO [CAM 1]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0" name="Picture 16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18" y="5181551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3019636" y="5327060"/>
            <a:ext cx="2537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     VIDEO [CAM 2]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2" name="Picture 16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18" y="5387291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3023843" y="5521370"/>
            <a:ext cx="2540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     VIDEO [CAM 3]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3" name="Picture 15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18" y="5588520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6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18" y="498329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3023828" y="5738632"/>
            <a:ext cx="2537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     VIDEO [CAM 4]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86" name="Picture 16" descr="\\Vcn.ds.volvo.net\cli-hm\hm0114\A022595\My Documents\Icons\PNG\16px\339-checkbox-checked.png"/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10" y="579886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3019636" y="4692234"/>
            <a:ext cx="2537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INCLUDE: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19636" y="6058672"/>
            <a:ext cx="2537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                 2X2 GRID INCL AUD</a:t>
            </a:r>
            <a:endParaRPr lang="sv-SE" sz="10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91" name="Picture 15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2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10" y="611861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\\Vcn.ds.volvo.net\cli-hm\hm0114\A022595\My Documents\Icons\PNG\32px\101-database.png"/>
          <p:cNvPicPr>
            <a:picLocks noChangeAspect="1" noChangeArrowheads="1"/>
          </p:cNvPicPr>
          <p:nvPr/>
        </p:nvPicPr>
        <p:blipFill>
          <a:blip r:embed="rId2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2233189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2" y="2598949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LOGS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312912" y="4120286"/>
            <a:ext cx="895615" cy="27606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\\Vcn.ds.volvo.net\cli-hm\hm0114\A022595\My Documents\Icons\PNG\16px\156-stats-dots.png"/>
          <p:cNvPicPr>
            <a:picLocks noChangeAspect="1" noChangeArrowheads="1"/>
          </p:cNvPicPr>
          <p:nvPr/>
        </p:nvPicPr>
        <p:blipFill>
          <a:blip r:embed="rId2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70" y="417742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490457" y="4120288"/>
            <a:ext cx="849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smtClean="0">
                <a:solidFill>
                  <a:srgbClr val="C0504D">
                    <a:lumMod val="50000"/>
                  </a:srgbClr>
                </a:solidFill>
                <a:latin typeface="Segoe UI Light" panose="020B0502040204020203" pitchFamily="34" charset="0"/>
              </a:rPr>
              <a:t>CANalyzer</a:t>
            </a:r>
            <a:endParaRPr lang="sv-SE" sz="1000" dirty="0">
              <a:solidFill>
                <a:srgbClr val="C0504D">
                  <a:lumMod val="50000"/>
                </a:srgb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8" name="Picture 4" descr="\\Vcn.ds.volvo.net\cli-hm\hm0114\A022595\My Documents\Icons\PNG\16px\070-envelop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064" y="568255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Vcn.ds.volvo.net\cli-hm\hm0114\A022595\My Documents\Icons\PNG\16px\066-lifebuoy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301" y="58130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\\Vcn.ds.volvo.net\cli-hm\hm0114\A022595\My Documents\Icons\PNG\64px\269-info.png"/>
          <p:cNvPicPr>
            <a:picLocks noChangeAspect="1" noChangeArrowheads="1"/>
          </p:cNvPicPr>
          <p:nvPr/>
        </p:nvPicPr>
        <p:blipFill>
          <a:blip r:embed="rId2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04" y="4156007"/>
            <a:ext cx="151200" cy="1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ounded Rectangle 94"/>
          <p:cNvSpPr/>
          <p:nvPr/>
        </p:nvSpPr>
        <p:spPr>
          <a:xfrm>
            <a:off x="5893277" y="5668530"/>
            <a:ext cx="670759" cy="168408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NAVI</a:t>
            </a:r>
            <a:endParaRPr lang="sv-SE" sz="8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176655" y="5669090"/>
            <a:ext cx="670759" cy="168408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NO VOICE</a:t>
            </a:r>
            <a:endParaRPr lang="sv-SE" sz="8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606071" y="5674928"/>
            <a:ext cx="670759" cy="16840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ADD TAG</a:t>
            </a:r>
            <a:endParaRPr lang="sv-SE" sz="8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254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endParaRPr lang="sv-SE" sz="1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pPr>
              <a:lnSpc>
                <a:spcPct val="200000"/>
              </a:lnSpc>
            </a:pPr>
            <a:endParaRPr lang="sv-SE" sz="14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182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</a:t>
            </a:r>
            <a:r>
              <a:rPr lang="sv-SE" sz="1600" dirty="0" smtClean="0">
                <a:solidFill>
                  <a:prstClr val="white"/>
                </a:solidFill>
                <a:latin typeface="Segoe UI Semibold" panose="020B0702040204020203" pitchFamily="34" charset="0"/>
              </a:rPr>
              <a:t>DATA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REFINER					                   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Test leader</a:t>
            </a:r>
            <a:r>
              <a:rPr lang="sv-SE" sz="16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   </a:t>
            </a:r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Johan J</a:t>
            </a:r>
            <a:endParaRPr lang="sv-SE" sz="12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3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0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\\Vcn.ds.volvo.net\cli-hm\hm0114\A022595\My Documents\Icons\PNG\16px\114-us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768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\\Vcn.ds.volvo.net\cli-hm\hm0114\A022595\My Documents\Icons\PNG\16px\142-key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902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" y="2166327"/>
            <a:ext cx="755571" cy="6578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     </a:t>
            </a:r>
            <a:endParaRPr lang="sv-SE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1" name="Picture 2" descr="\\Vcn.ds.volvo.net\cli-hm\hm0114\A022595\My Documents\Icons\PNG\32px\001-home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01298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\\Vcn.ds.volvo.net\cli-hm\hm0114\A022595\My Documents\Icons\PNG\32px\149-cog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5238890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" y="867427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OVERVIEW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4" y="5618436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SETTINGS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pic>
        <p:nvPicPr>
          <p:cNvPr id="21" name="Picture 7" descr="\\Vcn.ds.volvo.net\cli-hm\hm0114\A022595\My Documents\Icons\PNG\32px\269-info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5987292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-5" y="6353052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HELP &amp; INFO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376" y="5070782"/>
            <a:ext cx="65644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9596" y="468155"/>
            <a:ext cx="8136905" cy="6244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4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LOGS / </a:t>
            </a:r>
            <a:r>
              <a:rPr lang="sv-SE" sz="1400" b="1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FH-1407 SEM w1607</a:t>
            </a:r>
            <a:endParaRPr lang="sv-SE" sz="1400" b="1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098" name="Picture 2" descr="\\Vcn.ds.volvo.net\cli-hm\hm0114\A022595\My Documents\Icons\PNG\16px\095-box-ad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24" y="56993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899596" y="2011824"/>
            <a:ext cx="8136905" cy="237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Radio</a:t>
            </a:r>
            <a:endParaRPr lang="sv-SE" sz="12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9596" y="3191538"/>
            <a:ext cx="8136905" cy="237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Launcher Crash</a:t>
            </a:r>
            <a:endParaRPr lang="sv-SE" sz="12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2468" y="2327441"/>
            <a:ext cx="7992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MEA_0415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23:15:05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23:15:35    4                           </a:t>
            </a:r>
            <a:r>
              <a:rPr lang="sv-SE" sz="1050" dirty="0" smtClean="0">
                <a:solidFill>
                  <a:srgbClr val="F79646">
                    <a:lumMod val="75000"/>
                  </a:srgbClr>
                </a:solidFill>
                <a:latin typeface="Segoe UI Light" panose="020B0502040204020203" pitchFamily="34" charset="0"/>
              </a:rPr>
              <a:t>[L561612] </a:t>
            </a:r>
            <a:r>
              <a:rPr lang="sv-SE" sz="1050" dirty="0" smtClean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rPr>
              <a:t>[STATUS 21] [5p]</a:t>
            </a:r>
            <a:endParaRPr lang="sv-SE" sz="1050" dirty="0">
              <a:solidFill>
                <a:srgbClr val="8064A2">
                  <a:lumMod val="75000"/>
                </a:srgbClr>
              </a:solidFill>
              <a:latin typeface="Segoe UI Light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40373" y="2544611"/>
            <a:ext cx="7850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MEA_0415 / 02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23:16:15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23:16:45    4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2471" y="2762585"/>
            <a:ext cx="8136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MEA_0416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23:30:10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23:30:40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2471" y="3503295"/>
            <a:ext cx="8136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MEA_0415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23:15:05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23:15:35    1                           </a:t>
            </a:r>
            <a:r>
              <a:rPr lang="sv-SE" sz="1050" dirty="0" smtClean="0">
                <a:solidFill>
                  <a:srgbClr val="F79646">
                    <a:lumMod val="75000"/>
                  </a:srgbClr>
                </a:solidFill>
                <a:latin typeface="Segoe UI Light" panose="020B0502040204020203" pitchFamily="34" charset="0"/>
              </a:rPr>
              <a:t>[L234556] </a:t>
            </a:r>
            <a:r>
              <a:rPr lang="sv-SE" sz="1050" dirty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rPr>
              <a:t>[STATUS 21</a:t>
            </a:r>
            <a:r>
              <a:rPr lang="sv-SE" sz="1050" dirty="0" smtClean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rPr>
              <a:t>] [25p]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0373" y="3737257"/>
            <a:ext cx="7994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MEA_0415 / 02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23:16:15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23:16:45    1                           </a:t>
            </a:r>
            <a:r>
              <a:rPr lang="sv-SE" sz="1050" dirty="0" smtClean="0">
                <a:solidFill>
                  <a:srgbClr val="F79646">
                    <a:lumMod val="75000"/>
                  </a:srgbClr>
                </a:solidFill>
                <a:latin typeface="Segoe UI Light" panose="020B0502040204020203" pitchFamily="34" charset="0"/>
              </a:rPr>
              <a:t>[L234556] </a:t>
            </a:r>
            <a:r>
              <a:rPr lang="sv-SE" sz="1050" dirty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rPr>
              <a:t>[STATUS 21</a:t>
            </a:r>
            <a:r>
              <a:rPr lang="sv-SE" sz="1050" dirty="0" smtClean="0">
                <a:solidFill>
                  <a:srgbClr val="8064A2">
                    <a:lumMod val="75000"/>
                  </a:srgbClr>
                </a:solidFill>
                <a:latin typeface="Segoe UI Light" panose="020B0502040204020203" pitchFamily="34" charset="0"/>
              </a:rPr>
              <a:t>] [25p]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2470" y="3955231"/>
            <a:ext cx="547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MEA_0416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2016-01-15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23:30:10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23:30:40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2470" y="4158120"/>
            <a:ext cx="547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MEA_0416 / 02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2016-01-15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14:15:05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14:15:35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0371" y="4375290"/>
            <a:ext cx="547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MEA_0416 / 03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2016-01-15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23:16:15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23:16:45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2470" y="4593264"/>
            <a:ext cx="547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MEA_1416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2016-02-01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15:30:10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15:30:40    2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4099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21" y="239296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23" y="239296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14" y="261013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16" y="261013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14" y="283568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16" y="283568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21" y="357824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23" y="357824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14" y="379541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16" y="379541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14" y="4020960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16" y="4020960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21" y="422364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23" y="422364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14" y="444081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16" y="444081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514" y="466636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16" y="466636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\\Vcn.ds.volvo.net\cli-hm\hm0114\A022595\My Documents\Icons\PNG\32px\008-quill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2" y="1368576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" y="1734336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srgbClr val="4BACC6"/>
                </a:solidFill>
                <a:latin typeface="Segoe UI Light" panose="020B0502040204020203" pitchFamily="34" charset="0"/>
              </a:rPr>
              <a:t>VIEW</a:t>
            </a:r>
            <a:endParaRPr lang="sv-SE" sz="900" dirty="0">
              <a:solidFill>
                <a:srgbClr val="4BACC6"/>
              </a:solidFill>
              <a:latin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99596" y="5006141"/>
            <a:ext cx="8136905" cy="237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I-SEE / No pre-speed</a:t>
            </a:r>
            <a:endParaRPr lang="sv-SE" sz="12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2050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239296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Vcn.ds.volvo.net\cli-hm\hm0114\A022595\My Documents\Icons\PNG\32px\101-database.png"/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" y="2233189"/>
            <a:ext cx="3048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" y="2598949"/>
            <a:ext cx="755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LOGS</a:t>
            </a:r>
            <a:endParaRPr lang="sv-SE" sz="900" dirty="0">
              <a:solidFill>
                <a:prstClr val="white"/>
              </a:solidFill>
              <a:latin typeface="Segoe UI Light" panose="020B0502040204020203" pitchFamily="34" charset="0"/>
            </a:endParaRPr>
          </a:p>
        </p:txBody>
      </p:sp>
      <p:pic>
        <p:nvPicPr>
          <p:cNvPr id="63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261013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283084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465417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4016141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422364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444081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19" y="358561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380278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3578244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379178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4004711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67" y="421906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" y="4437000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" y="464197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2410501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2624039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283696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899596" y="953143"/>
            <a:ext cx="8136905" cy="2374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10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Unhandled events</a:t>
            </a:r>
            <a:endParaRPr lang="sv-SE" sz="120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99593" y="1268760"/>
            <a:ext cx="7992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    MEA_0415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23:15:05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23:15:35    1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97498" y="1485930"/>
            <a:ext cx="7850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    MEA_0415 / 02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23:16:15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23:16:45    1    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9596" y="1703904"/>
            <a:ext cx="8136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rPr>
              <a:t>    MEA_0416 / 01   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23:30:10 – </a:t>
            </a:r>
            <a:r>
              <a:rPr lang="sv-SE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</a:rPr>
              <a:t>2016-01-14</a:t>
            </a:r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23:30:40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62" y="133428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664" y="133428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55" y="155145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657" y="155145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\\Vcn.ds.volvo.net\cli-hm\hm0114\A022595\My Documents\Icons\PNG\16px\021-video-camera.png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55" y="177700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\\Vcn.ds.volvo.net\cli-hm\hm0114\A022595\My Documents\Icons\PNG\16px\018-musi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657" y="177700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\\Vcn.ds.volvo.net\cli-hm\hm0114\A022595\My Documents\Icons\PNG\16px\333-sort-amount-asc.png"/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80435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\\Vcn.ds.volvo.net\cli-hm\hm0114\A022595\My Documents\Icons\PNG\16px\334-sort-amount-desc.png"/>
          <p:cNvPicPr>
            <a:picLocks noChangeAspect="1" noChangeArrowheads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0435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1342345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155588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\\Vcn.ds.volvo.net\cli-hm\hm0114\A022595\My Documents\Icons\PNG\16px\340-checkbox-unchecked.png"/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4" y="176881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132540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47" y="1550978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319" y="1768812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99591" y="6229353"/>
            <a:ext cx="8135764" cy="483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99595" y="6321456"/>
            <a:ext cx="54726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prstClr val="black"/>
                </a:solidFill>
                <a:latin typeface="Segoe UI Light" panose="020B0502040204020203" pitchFamily="34" charset="0"/>
              </a:rPr>
              <a:t>     CENTRAL SERVER           LOCAL SERVER          OWN HDD</a:t>
            </a:r>
            <a:endParaRPr lang="sv-SE" sz="1050" dirty="0">
              <a:solidFill>
                <a:prstClr val="black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1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93" y="638236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44" y="6382366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\\Vcn.ds.volvo.net\cli-hm\hm0114\A022595\My Documents\Icons\PNG\16px\101-databas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95" y="6381080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/>
          <p:cNvSpPr/>
          <p:nvPr/>
        </p:nvSpPr>
        <p:spPr>
          <a:xfrm>
            <a:off x="897125" y="5421771"/>
            <a:ext cx="8139375" cy="807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01600" dist="25400" dir="16200000">
              <a:schemeClr val="tx1">
                <a:lumMod val="50000"/>
                <a:lumOff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6634" y="5416428"/>
            <a:ext cx="2630016" cy="726370"/>
            <a:chOff x="846634" y="4374147"/>
            <a:chExt cx="2630016" cy="605307"/>
          </a:xfrm>
        </p:grpSpPr>
        <p:pic>
          <p:nvPicPr>
            <p:cNvPr id="2053" name="Picture 5" descr="\\Vcn.ds.volvo.net\cli-hm\hm0114\A022595\My Documents\Icons\PNG\16px\076-map.png"/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168" y="4622994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\\Vcn.ds.volvo.net\cli-hm\hm0114\A022595\My Documents\Icons\PNG\16px\079-clock.png"/>
            <p:cNvPicPr>
              <a:picLocks noChangeAspect="1" noChangeArrowheads="1"/>
            </p:cNvPicPr>
            <p:nvPr/>
          </p:nvPicPr>
          <p:blipFill>
            <a:blip r:embed="rId1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168" y="4827054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846634" y="4374147"/>
              <a:ext cx="2418903" cy="21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50" dirty="0" smtClean="0">
                  <a:solidFill>
                    <a:prstClr val="black"/>
                  </a:solidFill>
                  <a:latin typeface="Segoe UI Semibold" panose="020B0702040204020203" pitchFamily="34" charset="0"/>
                </a:rPr>
                <a:t>SELECTED EVENTS:</a:t>
              </a:r>
              <a:endParaRPr lang="sv-SE" sz="1050" dirty="0">
                <a:solidFill>
                  <a:prstClr val="black"/>
                </a:solidFill>
                <a:latin typeface="Segoe UI Semibold" panose="020B0702040204020203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56184" y="4564647"/>
              <a:ext cx="2418903" cy="21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50" dirty="0" smtClean="0">
                  <a:solidFill>
                    <a:srgbClr val="4F81BD">
                      <a:lumMod val="75000"/>
                    </a:srgbClr>
                  </a:solidFill>
                  <a:latin typeface="Segoe UI Light" panose="020B0502040204020203" pitchFamily="34" charset="0"/>
                </a:rPr>
                <a:t>ON MAP</a:t>
              </a:r>
              <a:endParaRPr lang="sv-SE" sz="1050" dirty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57747" y="4763824"/>
              <a:ext cx="2418903" cy="21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50" dirty="0" smtClean="0">
                  <a:solidFill>
                    <a:srgbClr val="4F81BD">
                      <a:lumMod val="75000"/>
                    </a:srgbClr>
                  </a:solidFill>
                  <a:latin typeface="Segoe UI Light" panose="020B0502040204020203" pitchFamily="34" charset="0"/>
                </a:rPr>
                <a:t>ON TIMELINE</a:t>
              </a:r>
              <a:endParaRPr lang="sv-SE" sz="1050" dirty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458616" y="5645017"/>
            <a:ext cx="2420466" cy="492929"/>
            <a:chOff x="1056184" y="4564647"/>
            <a:chExt cx="2420466" cy="410774"/>
          </a:xfrm>
        </p:grpSpPr>
        <p:sp>
          <p:nvSpPr>
            <p:cNvPr id="121" name="TextBox 120"/>
            <p:cNvSpPr txBox="1"/>
            <p:nvPr/>
          </p:nvSpPr>
          <p:spPr>
            <a:xfrm>
              <a:off x="1056184" y="4564647"/>
              <a:ext cx="2418903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50" dirty="0" smtClean="0">
                  <a:solidFill>
                    <a:srgbClr val="4F81BD">
                      <a:lumMod val="75000"/>
                    </a:srgbClr>
                  </a:solidFill>
                  <a:latin typeface="Segoe UI Light" panose="020B0502040204020203" pitchFamily="34" charset="0"/>
                </a:rPr>
                <a:t>CONNECT TO PROTUS</a:t>
              </a:r>
              <a:endParaRPr lang="sv-SE" sz="1050" dirty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57747" y="4763824"/>
              <a:ext cx="2418903" cy="211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50" dirty="0" smtClean="0">
                  <a:solidFill>
                    <a:srgbClr val="4F81BD">
                      <a:lumMod val="75000"/>
                    </a:srgbClr>
                  </a:solidFill>
                  <a:latin typeface="Segoe UI Light" panose="020B0502040204020203" pitchFamily="34" charset="0"/>
                </a:rPr>
                <a:t>STATS</a:t>
              </a:r>
              <a:endParaRPr lang="sv-SE" sz="1050" dirty="0">
                <a:solidFill>
                  <a:srgbClr val="4F81BD">
                    <a:lumMod val="75000"/>
                  </a:srgbClr>
                </a:solidFill>
                <a:latin typeface="Segoe UI Light" panose="020B0502040204020203" pitchFamily="34" charset="0"/>
              </a:endParaRPr>
            </a:p>
          </p:txBody>
        </p:sp>
      </p:grpSp>
      <p:pic>
        <p:nvPicPr>
          <p:cNvPr id="6149" name="Picture 5" descr="\\Vcn.ds.volvo.net\cli-hm\hm0114\A022595\My Documents\Icons\PNG\16px\206-attachment.png"/>
          <p:cNvPicPr>
            <a:picLocks noChangeAspect="1" noChangeArrowheads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5715037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\\Vcn.ds.volvo.net\cli-hm\hm0114\A022595\My Documents\Icons\PNG\16px\157-stats-bars.png"/>
          <p:cNvPicPr>
            <a:picLocks noChangeAspect="1" noChangeArrowheads="1"/>
          </p:cNvPicPr>
          <p:nvPr/>
        </p:nvPicPr>
        <p:blipFill>
          <a:blip r:embed="rId1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5944943"/>
            <a:ext cx="15240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current tools have enabled a tremendous saving for the Volvo Group (refering to the Volvo Group Quality Award 2014)</a:t>
            </a:r>
          </a:p>
          <a:p>
            <a:pPr lvl="1"/>
            <a:r>
              <a:rPr lang="sv-SE" dirty="0" smtClean="0"/>
              <a:t>Enormous amounts of data have passed these tools and they are falling apart due to increased loads </a:t>
            </a:r>
          </a:p>
          <a:p>
            <a:r>
              <a:rPr lang="sv-SE" dirty="0" smtClean="0"/>
              <a:t>Next generation of tools would enable</a:t>
            </a:r>
          </a:p>
          <a:p>
            <a:pPr lvl="2"/>
            <a:r>
              <a:rPr lang="sv-SE" dirty="0" smtClean="0"/>
              <a:t>Efficiency – 85% reduction of workload</a:t>
            </a:r>
          </a:p>
          <a:p>
            <a:pPr lvl="2"/>
            <a:r>
              <a:rPr lang="sv-SE" dirty="0" smtClean="0"/>
              <a:t>New creative ways of working</a:t>
            </a:r>
          </a:p>
          <a:p>
            <a:pPr lvl="2"/>
            <a:r>
              <a:rPr lang="sv-SE" dirty="0" smtClean="0"/>
              <a:t>Trust, reliability and traceability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Conclusion</a:t>
            </a:r>
            <a:endParaRPr lang="en-US" dirty="0"/>
          </a:p>
        </p:txBody>
      </p:sp>
      <p:pic>
        <p:nvPicPr>
          <p:cNvPr id="3074" name="Picture 2" descr="http://previews.123rf.com/images/dskdesign/dskdesign1207/dskdesign120700024/14369922-business-hand-writing-five-component-and-conclusion-diagram-in-blank-Stock-Photo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47" y="518621"/>
            <a:ext cx="944578" cy="8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17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4" y="2752965"/>
            <a:ext cx="8229600" cy="1143000"/>
          </a:xfrm>
        </p:spPr>
        <p:txBody>
          <a:bodyPr/>
          <a:lstStyle/>
          <a:p>
            <a:r>
              <a:rPr lang="sv-SE" dirty="0" smtClean="0"/>
              <a:t>Back-up slides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48B6B9-208B-4632-BEF9-204970A2537F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6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1623" y="1761508"/>
            <a:ext cx="7544877" cy="3584682"/>
          </a:xfrm>
        </p:spPr>
        <p:txBody>
          <a:bodyPr>
            <a:normAutofit/>
          </a:bodyPr>
          <a:lstStyle/>
          <a:p>
            <a:r>
              <a:rPr lang="sv-SE" dirty="0" smtClean="0"/>
              <a:t>Background</a:t>
            </a:r>
          </a:p>
          <a:p>
            <a:r>
              <a:rPr lang="sv-SE" dirty="0" smtClean="0"/>
              <a:t>Current status</a:t>
            </a:r>
          </a:p>
          <a:p>
            <a:r>
              <a:rPr lang="sv-SE" dirty="0" smtClean="0"/>
              <a:t>What is needed</a:t>
            </a:r>
          </a:p>
          <a:p>
            <a:r>
              <a:rPr lang="sv-SE" dirty="0" smtClean="0"/>
              <a:t>Possibility examples</a:t>
            </a:r>
          </a:p>
          <a:p>
            <a:r>
              <a:rPr lang="sv-SE" dirty="0" smtClean="0"/>
              <a:t>Conclusion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189" y="1761507"/>
            <a:ext cx="3367315" cy="2525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3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17168" y="5373216"/>
            <a:ext cx="139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</a:endParaRPr>
          </a:p>
        </p:txBody>
      </p:sp>
      <p:pic>
        <p:nvPicPr>
          <p:cNvPr id="13" name="Picture 2" descr="C:\Users\t022314\AppData\Local\Microsoft\Windows\Temporary Internet Files\Content.IE5\U3BU9H8F\DVP_project_handbook_symbol_2014-01-1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48884"/>
            <a:ext cx="6264696" cy="35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251520" y="3645024"/>
            <a:ext cx="2232248" cy="1912858"/>
          </a:xfrm>
          <a:prstGeom prst="ellipse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Discussions using experience from previous PVT testing, PROTUS status 7, ER recommendations etc</a:t>
            </a:r>
          </a:p>
          <a:p>
            <a:pPr algn="ctr"/>
            <a:endParaRPr lang="sv-SE" sz="1100" dirty="0">
              <a:solidFill>
                <a:prstClr val="black"/>
              </a:solidFill>
            </a:endParaRP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Competitor Benchmark</a:t>
            </a: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Concept Evaluations</a:t>
            </a: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TRL evaluations</a:t>
            </a:r>
          </a:p>
          <a:p>
            <a:pPr algn="ctr"/>
            <a:r>
              <a:rPr lang="sv-SE" sz="1100" dirty="0">
                <a:solidFill>
                  <a:prstClr val="black"/>
                </a:solidFill>
              </a:rPr>
              <a:t>Clinics (Usability study)</a:t>
            </a:r>
          </a:p>
        </p:txBody>
      </p:sp>
      <p:sp>
        <p:nvSpPr>
          <p:cNvPr id="15" name="Oval 14"/>
          <p:cNvSpPr/>
          <p:nvPr/>
        </p:nvSpPr>
        <p:spPr>
          <a:xfrm>
            <a:off x="4355976" y="1268760"/>
            <a:ext cx="2088232" cy="1840850"/>
          </a:xfrm>
          <a:prstGeom prst="ellipse">
            <a:avLst/>
          </a:prstGeom>
          <a:gradFill>
            <a:gsLst>
              <a:gs pos="0">
                <a:schemeClr val="accent6"/>
              </a:gs>
              <a:gs pos="45000">
                <a:srgbClr val="FFC000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PVT Development with simulations in rig and truck</a:t>
            </a:r>
          </a:p>
          <a:p>
            <a:pPr algn="ctr"/>
            <a:endParaRPr lang="sv-SE" sz="1100" dirty="0" smtClean="0">
              <a:solidFill>
                <a:prstClr val="black"/>
              </a:solidFill>
            </a:endParaRP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Reviews of FRSs by Functional Walk Throughs, Driver Involvement in PD,</a:t>
            </a: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Clinics (Usability study)</a:t>
            </a:r>
            <a:endParaRPr lang="sv-SE" sz="1100" dirty="0">
              <a:solidFill>
                <a:prstClr val="black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19672" y="1268760"/>
            <a:ext cx="2088232" cy="1840850"/>
          </a:xfrm>
          <a:prstGeom prst="ellipse">
            <a:avLst/>
          </a:prstGeom>
          <a:gradFill>
            <a:gsLst>
              <a:gs pos="0">
                <a:srgbClr val="000082">
                  <a:lumMod val="50000"/>
                  <a:alpha val="61000"/>
                </a:srgb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</a:gsLst>
            <a:lin ang="5400000" scaled="0"/>
          </a:gra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white"/>
                </a:solidFill>
              </a:rPr>
              <a:t>Discussions, Functional Walk Throughs, Sprint reviews</a:t>
            </a:r>
          </a:p>
          <a:p>
            <a:pPr algn="ctr"/>
            <a:endParaRPr lang="sv-SE" sz="1100" dirty="0" smtClean="0">
              <a:solidFill>
                <a:prstClr val="white"/>
              </a:solidFill>
            </a:endParaRPr>
          </a:p>
          <a:p>
            <a:pPr algn="ctr"/>
            <a:r>
              <a:rPr lang="sv-SE" sz="11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reviews together with Functional Owners</a:t>
            </a:r>
            <a:endParaRPr lang="sv-SE" sz="11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sv-SE" sz="11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Clinics </a:t>
            </a:r>
            <a:r>
              <a:rPr lang="sv-SE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(Usability study)</a:t>
            </a:r>
          </a:p>
        </p:txBody>
      </p:sp>
      <p:sp>
        <p:nvSpPr>
          <p:cNvPr id="17" name="Oval 16"/>
          <p:cNvSpPr/>
          <p:nvPr/>
        </p:nvSpPr>
        <p:spPr>
          <a:xfrm>
            <a:off x="6884743" y="1299387"/>
            <a:ext cx="2088232" cy="1840850"/>
          </a:xfrm>
          <a:prstGeom prst="ellipse">
            <a:avLst/>
          </a:prstGeom>
          <a:gradFill>
            <a:gsLst>
              <a:gs pos="0">
                <a:srgbClr val="FFFF00"/>
              </a:gs>
              <a:gs pos="64999">
                <a:srgbClr val="30A033"/>
              </a:gs>
              <a:gs pos="100000">
                <a:schemeClr val="accent3">
                  <a:lumMod val="50000"/>
                </a:schemeClr>
              </a:gs>
            </a:gsLst>
            <a:lin ang="54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PVT Check</a:t>
            </a: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PVT Base</a:t>
            </a: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PVT Total</a:t>
            </a: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PVT EU/US/SA/Asia</a:t>
            </a:r>
          </a:p>
          <a:p>
            <a:pPr algn="ctr"/>
            <a:endParaRPr lang="sv-SE" sz="1100" dirty="0">
              <a:solidFill>
                <a:prstClr val="black"/>
              </a:solidFill>
            </a:endParaRPr>
          </a:p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Protus Verification</a:t>
            </a:r>
            <a:endParaRPr lang="sv-SE" sz="1100" dirty="0">
              <a:solidFill>
                <a:prstClr val="black"/>
              </a:solidFill>
            </a:endParaRPr>
          </a:p>
        </p:txBody>
      </p:sp>
      <p:sp>
        <p:nvSpPr>
          <p:cNvPr id="18" name="Title 5"/>
          <p:cNvSpPr txBox="1">
            <a:spLocks/>
          </p:cNvSpPr>
          <p:nvPr/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 dirty="0">
                <a:solidFill>
                  <a:srgbClr val="616161"/>
                </a:solidFill>
              </a:rPr>
              <a:t>PVT Activities Tool Box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February 2016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FVV, PVT Global Team through TJ, AM, JE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0FB22A-A709-4A20-9453-BB141F39FCB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1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To be added</a:t>
            </a:r>
          </a:p>
          <a:p>
            <a:r>
              <a:rPr lang="sv-SE" dirty="0" smtClean="0"/>
              <a:t>...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Test cases</a:t>
            </a:r>
          </a:p>
          <a:p>
            <a:r>
              <a:rPr lang="sv-SE" dirty="0"/>
              <a:t>Step 1 Work in current tool</a:t>
            </a:r>
          </a:p>
          <a:p>
            <a:pPr lvl="1"/>
            <a:r>
              <a:rPr lang="sv-SE" dirty="0"/>
              <a:t>Update all test cases</a:t>
            </a:r>
          </a:p>
          <a:p>
            <a:r>
              <a:rPr lang="sv-SE" dirty="0"/>
              <a:t>Step 2 New tool with current data</a:t>
            </a:r>
          </a:p>
          <a:p>
            <a:r>
              <a:rPr lang="sv-SE" dirty="0"/>
              <a:t>Step 3 New tool with automated way of working</a:t>
            </a:r>
          </a:p>
          <a:p>
            <a:endParaRPr lang="sv-S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Next Step </a:t>
            </a:r>
            <a:endParaRPr lang="en-US" dirty="0"/>
          </a:p>
        </p:txBody>
      </p:sp>
      <p:pic>
        <p:nvPicPr>
          <p:cNvPr id="4100" name="Picture 4" descr="http://3.bp.blogspot.com/-Za9_EnOP4JM/ThV--MNs9QI/AAAAAAAAEKU/RDh22LWsAac/s1600/steps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94" y="258124"/>
            <a:ext cx="2927075" cy="21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7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0" y="984738"/>
            <a:ext cx="8229600" cy="5013559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PVT Step 1.5 (Short-Term Mid 2016)</a:t>
            </a:r>
            <a:endParaRPr lang="en-US" dirty="0"/>
          </a:p>
          <a:p>
            <a:pPr lvl="1"/>
            <a:r>
              <a:rPr lang="en-US" dirty="0"/>
              <a:t>Test Case Structure</a:t>
            </a:r>
          </a:p>
          <a:p>
            <a:pPr lvl="1"/>
            <a:r>
              <a:rPr lang="en-US" dirty="0"/>
              <a:t>Methods for PVT Development Test Cases</a:t>
            </a:r>
          </a:p>
          <a:p>
            <a:pPr lvl="1"/>
            <a:r>
              <a:rPr lang="en-US" dirty="0"/>
              <a:t>Stable EFACTS + better video support (Maintenance)</a:t>
            </a:r>
          </a:p>
          <a:p>
            <a:pPr lvl="1"/>
            <a:r>
              <a:rPr lang="en-US" dirty="0"/>
              <a:t>Stable Collector + Manager</a:t>
            </a:r>
          </a:p>
          <a:p>
            <a:pPr lvl="1"/>
            <a:r>
              <a:rPr lang="en-US" dirty="0"/>
              <a:t>PVT Manual </a:t>
            </a:r>
          </a:p>
          <a:p>
            <a:pPr lvl="1"/>
            <a:r>
              <a:rPr lang="en-US" dirty="0"/>
              <a:t>ER/Test Reports</a:t>
            </a:r>
          </a:p>
          <a:p>
            <a:pPr lvl="1"/>
            <a:r>
              <a:rPr lang="en-US" dirty="0"/>
              <a:t>Define the need &amp; requirements for PVT Step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PVT Step 2 (Long-Term IT-Dependent)</a:t>
            </a:r>
            <a:endParaRPr lang="en-US" dirty="0"/>
          </a:p>
          <a:p>
            <a:pPr lvl="1"/>
            <a:r>
              <a:rPr lang="en-US" dirty="0"/>
              <a:t>New EFACTS </a:t>
            </a:r>
          </a:p>
          <a:p>
            <a:pPr lvl="1"/>
            <a:r>
              <a:rPr lang="en-US" dirty="0"/>
              <a:t>New Manager</a:t>
            </a:r>
          </a:p>
          <a:p>
            <a:pPr lvl="1"/>
            <a:r>
              <a:rPr lang="en-US" dirty="0"/>
              <a:t>New Collector</a:t>
            </a:r>
          </a:p>
          <a:p>
            <a:pPr lvl="1"/>
            <a:r>
              <a:rPr lang="en-US" dirty="0"/>
              <a:t>Change M-Logger to P blue </a:t>
            </a:r>
            <a:r>
              <a:rPr lang="en-US" dirty="0" err="1"/>
              <a:t>piraT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10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6062" y="2016696"/>
            <a:ext cx="8229600" cy="1143000"/>
          </a:xfrm>
        </p:spPr>
        <p:txBody>
          <a:bodyPr/>
          <a:lstStyle/>
          <a:p>
            <a:r>
              <a:rPr lang="sv-SE" dirty="0" smtClean="0"/>
              <a:t>Background material/brain storm minutes</a:t>
            </a:r>
            <a:br>
              <a:rPr lang="sv-SE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2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0" y="1084729"/>
            <a:ext cx="4639206" cy="5119123"/>
          </a:xfrm>
        </p:spPr>
        <p:txBody>
          <a:bodyPr>
            <a:normAutofit fontScale="55000" lnSpcReduction="20000"/>
          </a:bodyPr>
          <a:lstStyle/>
          <a:p>
            <a:pPr marL="225425" lvl="1" indent="-225425">
              <a:buFont typeface="Symbol" pitchFamily="18" charset="2"/>
              <a:buChar char=""/>
            </a:pPr>
            <a:r>
              <a:rPr lang="sv-SE" dirty="0" smtClean="0"/>
              <a:t>Prototype tools, created from blank paper with a lot of added functionality</a:t>
            </a:r>
            <a:endParaRPr lang="sv-SE" dirty="0"/>
          </a:p>
          <a:p>
            <a:pPr marL="225425" lvl="1" indent="-225425">
              <a:buFont typeface="Symbol" pitchFamily="18" charset="2"/>
              <a:buChar char=""/>
            </a:pPr>
            <a:r>
              <a:rPr lang="sv-SE" dirty="0" smtClean="0"/>
              <a:t>Collector and Refiner </a:t>
            </a:r>
            <a:r>
              <a:rPr lang="sv-SE" dirty="0"/>
              <a:t>unreliable, </a:t>
            </a:r>
            <a:endParaRPr lang="sv-SE" dirty="0" smtClean="0"/>
          </a:p>
          <a:p>
            <a:pPr marL="703262" lvl="3" indent="-225425">
              <a:buFont typeface="Symbol" pitchFamily="18" charset="2"/>
              <a:buChar char=""/>
            </a:pPr>
            <a:r>
              <a:rPr lang="sv-SE" dirty="0" smtClean="0"/>
              <a:t>Problems start with MLOG</a:t>
            </a:r>
          </a:p>
          <a:p>
            <a:pPr lvl="2"/>
            <a:r>
              <a:rPr lang="sv-SE" dirty="0" smtClean="0"/>
              <a:t>When too many files are taken</a:t>
            </a:r>
          </a:p>
          <a:p>
            <a:pPr lvl="2"/>
            <a:r>
              <a:rPr lang="sv-SE" dirty="0" smtClean="0"/>
              <a:t>When too big files (increased video) are taken</a:t>
            </a:r>
          </a:p>
          <a:p>
            <a:pPr lvl="2"/>
            <a:r>
              <a:rPr lang="sv-SE" dirty="0" smtClean="0"/>
              <a:t>Different formats of logfiles if loaded manually or automatically (offline mode would solve this issue)</a:t>
            </a:r>
          </a:p>
          <a:p>
            <a:pPr lvl="2"/>
            <a:r>
              <a:rPr lang="sv-SE" dirty="0" smtClean="0"/>
              <a:t>Sensitive to exact data available, if something is missing the system crashes. E.g. Impossible to check in a log file without a video file if there should be a video (but the video file was accidentily missed during the test)</a:t>
            </a:r>
          </a:p>
          <a:p>
            <a:pPr lvl="1"/>
            <a:r>
              <a:rPr lang="sv-SE" dirty="0" smtClean="0"/>
              <a:t>In education material for E-FACTS there are many ”don’t”s (!) – the tools should not allow actions that create a mess</a:t>
            </a:r>
          </a:p>
          <a:p>
            <a:pPr lvl="2"/>
            <a:r>
              <a:rPr lang="sv-SE" dirty="0" smtClean="0"/>
              <a:t>Instead of warning the user, the system crashes today, the system is very unstable. A small mistake can cause a crash. Users have a feeling of distrubing the system by the smallest mistake. Point of no return. </a:t>
            </a:r>
          </a:p>
          <a:p>
            <a:pPr lvl="2"/>
            <a:r>
              <a:rPr lang="sv-SE" dirty="0" smtClean="0"/>
              <a:t>Not user friendly in many ways</a:t>
            </a:r>
          </a:p>
          <a:p>
            <a:pPr lvl="1"/>
            <a:endParaRPr lang="sv-SE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Current tools status</a:t>
            </a:r>
            <a:br>
              <a:rPr lang="sv-SE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4521" y="1175657"/>
            <a:ext cx="357447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3238" lvl="1" indent="-250825">
              <a:spcBef>
                <a:spcPts val="1800"/>
              </a:spcBef>
              <a:buClr>
                <a:srgbClr val="616161"/>
              </a:buClr>
              <a:buFont typeface="Arial" pitchFamily="34" charset="0"/>
              <a:buChar char="–"/>
            </a:pPr>
            <a:r>
              <a:rPr lang="sv-SE" sz="1200" dirty="0">
                <a:latin typeface="Arial" pitchFamily="34" charset="0"/>
                <a:cs typeface="Arial" pitchFamily="34" charset="0"/>
              </a:rPr>
              <a:t>Test Engineers work outside/around the tools since they can not be trusted</a:t>
            </a:r>
          </a:p>
          <a:p>
            <a:pPr marL="503238" lvl="1" indent="-250825">
              <a:spcBef>
                <a:spcPts val="1800"/>
              </a:spcBef>
              <a:buClr>
                <a:srgbClr val="616161"/>
              </a:buClr>
              <a:buFont typeface="Arial" pitchFamily="34" charset="0"/>
              <a:buChar char="–"/>
            </a:pPr>
            <a:r>
              <a:rPr lang="sv-SE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Development has been standing still several years</a:t>
            </a:r>
          </a:p>
          <a:p>
            <a:pPr marL="728663" lvl="2" indent="-211138">
              <a:spcBef>
                <a:spcPts val="1800"/>
              </a:spcBef>
              <a:buClr>
                <a:srgbClr val="616161"/>
              </a:buClr>
              <a:buSzPct val="90000"/>
              <a:buFont typeface="Symbol" pitchFamily="18" charset="2"/>
              <a:buChar char="·"/>
            </a:pPr>
            <a:r>
              <a:rPr lang="sv-SE" sz="1200" dirty="0">
                <a:latin typeface="Arial" pitchFamily="34" charset="0"/>
                <a:cs typeface="Arial" pitchFamily="34" charset="0"/>
              </a:rPr>
              <a:t>The tools needs adaptations to projects (P2967 needs new ways of working)</a:t>
            </a:r>
          </a:p>
          <a:p>
            <a:pPr marL="728663" lvl="2" indent="-211138">
              <a:spcBef>
                <a:spcPts val="1800"/>
              </a:spcBef>
              <a:buClr>
                <a:srgbClr val="616161"/>
              </a:buClr>
              <a:buSzPct val="90000"/>
              <a:buFont typeface="Symbol" pitchFamily="18" charset="2"/>
              <a:buChar char="·"/>
            </a:pPr>
            <a:r>
              <a:rPr lang="sv-SE" sz="1200" dirty="0">
                <a:latin typeface="Arial" pitchFamily="34" charset="0"/>
                <a:cs typeface="Arial" pitchFamily="34" charset="0"/>
              </a:rPr>
              <a:t>No support for multiple video</a:t>
            </a:r>
          </a:p>
          <a:p>
            <a:pPr marL="503238" lvl="1" indent="-250825">
              <a:spcBef>
                <a:spcPts val="1800"/>
              </a:spcBef>
              <a:buClr>
                <a:srgbClr val="616161"/>
              </a:buClr>
              <a:buFont typeface="Arial" pitchFamily="34" charset="0"/>
              <a:buChar char="–"/>
            </a:pPr>
            <a:r>
              <a:rPr lang="sv-SE" sz="1200" dirty="0">
                <a:latin typeface="Arial" pitchFamily="34" charset="0"/>
                <a:cs typeface="Arial" pitchFamily="34" charset="0"/>
              </a:rPr>
              <a:t>No trace of logfiles connected to a test engineer (small mistakes cause many hours of work )</a:t>
            </a:r>
          </a:p>
          <a:p>
            <a:pPr marL="728663" lvl="2" indent="-211138">
              <a:spcBef>
                <a:spcPts val="1800"/>
              </a:spcBef>
              <a:buClr>
                <a:srgbClr val="616161"/>
              </a:buClr>
              <a:buSzPct val="90000"/>
              <a:buFont typeface="Symbol" pitchFamily="18" charset="2"/>
              <a:buChar char="·"/>
            </a:pPr>
            <a:r>
              <a:rPr lang="sv-SE" sz="1200" dirty="0">
                <a:latin typeface="Arial" pitchFamily="34" charset="0"/>
                <a:cs typeface="Arial" pitchFamily="34" charset="0"/>
              </a:rPr>
              <a:t>Many files get lost</a:t>
            </a:r>
          </a:p>
          <a:p>
            <a:pPr marL="728663" lvl="2" indent="-211138">
              <a:spcBef>
                <a:spcPts val="1800"/>
              </a:spcBef>
              <a:buClr>
                <a:srgbClr val="616161"/>
              </a:buClr>
              <a:buSzPct val="90000"/>
              <a:buFont typeface="Symbol" pitchFamily="18" charset="2"/>
              <a:buChar char="·"/>
            </a:pPr>
            <a:r>
              <a:rPr lang="sv-SE" sz="1200" dirty="0">
                <a:latin typeface="Arial" pitchFamily="34" charset="0"/>
                <a:cs typeface="Arial" pitchFamily="34" charset="0"/>
              </a:rPr>
              <a:t>When crashed, very hard to find log files (lost in database)</a:t>
            </a:r>
          </a:p>
          <a:p>
            <a:pPr marL="503238" lvl="1" indent="-250825">
              <a:spcBef>
                <a:spcPts val="1800"/>
              </a:spcBef>
              <a:buClr>
                <a:srgbClr val="616161"/>
              </a:buClr>
              <a:buFont typeface="Arial" pitchFamily="34" charset="0"/>
              <a:buChar char="–"/>
            </a:pPr>
            <a:r>
              <a:rPr lang="sv-SE" sz="1200" dirty="0">
                <a:latin typeface="Arial" pitchFamily="34" charset="0"/>
                <a:cs typeface="Arial" pitchFamily="34" charset="0"/>
              </a:rPr>
              <a:t>Resources have not been granted </a:t>
            </a:r>
          </a:p>
          <a:p>
            <a:pPr marL="503238" lvl="1" indent="-250825">
              <a:spcBef>
                <a:spcPts val="1800"/>
              </a:spcBef>
              <a:buClr>
                <a:srgbClr val="616161"/>
              </a:buClr>
              <a:buFont typeface="Arial" pitchFamily="34" charset="0"/>
              <a:buChar char="–"/>
            </a:pPr>
            <a:r>
              <a:rPr lang="sv-SE" sz="1200" dirty="0">
                <a:latin typeface="Arial" pitchFamily="34" charset="0"/>
                <a:cs typeface="Arial" pitchFamily="34" charset="0"/>
              </a:rPr>
              <a:t>Now we can use the prototype tools and create a stable solution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317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0" y="1280165"/>
            <a:ext cx="3891060" cy="4718137"/>
          </a:xfrm>
        </p:spPr>
        <p:txBody>
          <a:bodyPr>
            <a:normAutofit fontScale="40000" lnSpcReduction="20000"/>
          </a:bodyPr>
          <a:lstStyle/>
          <a:p>
            <a:r>
              <a:rPr lang="sv-SE" dirty="0" smtClean="0"/>
              <a:t>Stable tools that can be trusted</a:t>
            </a:r>
          </a:p>
          <a:p>
            <a:pPr lvl="1"/>
            <a:r>
              <a:rPr lang="sv-SE" dirty="0" smtClean="0"/>
              <a:t>Traceability of what has been done by one user (e.g. See what log files that I have checked in in several vehicles or projects and also what reports that have been written). </a:t>
            </a:r>
          </a:p>
          <a:p>
            <a:pPr lvl="2"/>
            <a:r>
              <a:rPr lang="sv-SE" dirty="0" smtClean="0"/>
              <a:t>E.g. Protus status 21 – wrong log file connected =&gt; need to find the correct log file and add that to the protus</a:t>
            </a:r>
          </a:p>
          <a:p>
            <a:pPr lvl="1"/>
            <a:r>
              <a:rPr lang="sv-SE" dirty="0" smtClean="0"/>
              <a:t>Overview - Create, edit, delete, search (what log files have been connected to PROTUS)</a:t>
            </a:r>
          </a:p>
          <a:p>
            <a:pPr lvl="2"/>
            <a:r>
              <a:rPr lang="sv-SE" dirty="0" smtClean="0"/>
              <a:t>Protus verification – the old log file connected to the fault shall be easily accessed to compare</a:t>
            </a:r>
          </a:p>
          <a:p>
            <a:pPr lvl="3"/>
            <a:r>
              <a:rPr lang="sv-SE" dirty="0" smtClean="0"/>
              <a:t>Involve in next test with ”one click”’</a:t>
            </a:r>
          </a:p>
          <a:p>
            <a:pPr lvl="2"/>
            <a:r>
              <a:rPr lang="sv-SE" dirty="0" smtClean="0"/>
              <a:t>Load several MEAs at the same time</a:t>
            </a:r>
          </a:p>
          <a:p>
            <a:pPr lvl="2"/>
            <a:r>
              <a:rPr lang="sv-SE" dirty="0" smtClean="0"/>
              <a:t>Tag many log files at the same time (sort several log files with filters, e.g. No radio reception )</a:t>
            </a:r>
          </a:p>
          <a:p>
            <a:pPr lvl="2"/>
            <a:r>
              <a:rPr lang="sv-SE" dirty="0" smtClean="0"/>
              <a:t>Possibility to search and overview tags (and to create new/unique tags needed for a project)</a:t>
            </a:r>
          </a:p>
          <a:p>
            <a:pPr lvl="2"/>
            <a:r>
              <a:rPr lang="sv-SE" dirty="0" smtClean="0"/>
              <a:t>Possibility to work with a checked-in logfile (add new tags, use in new report, listen again etc)</a:t>
            </a:r>
          </a:p>
          <a:p>
            <a:pPr lvl="2"/>
            <a:r>
              <a:rPr lang="sv-SE" dirty="0" smtClean="0"/>
              <a:t>Use one logfile in several reports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is needed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3252" y="1175684"/>
            <a:ext cx="394260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3238" lvl="1" indent="-250825">
              <a:spcBef>
                <a:spcPts val="1800"/>
              </a:spcBef>
              <a:buClr>
                <a:srgbClr val="616161"/>
              </a:buClr>
              <a:buFont typeface="Arial" pitchFamily="34" charset="0"/>
              <a:buChar char="–"/>
            </a:pPr>
            <a:r>
              <a:rPr lang="sv-SE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Video and audio connected when available</a:t>
            </a:r>
          </a:p>
          <a:p>
            <a:pPr marL="503238" lvl="1" indent="-250825">
              <a:spcBef>
                <a:spcPts val="1800"/>
              </a:spcBef>
              <a:buClr>
                <a:srgbClr val="616161"/>
              </a:buClr>
              <a:buFont typeface="Arial" pitchFamily="34" charset="0"/>
              <a:buChar char="–"/>
            </a:pPr>
            <a:r>
              <a:rPr lang="sv-SE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Reports connected to projects to compare SW issues (in addition to vehicle &amp; baseline comparison) and projects</a:t>
            </a:r>
          </a:p>
          <a:p>
            <a:pPr marL="728663" lvl="2" indent="-211138">
              <a:spcBef>
                <a:spcPts val="1800"/>
              </a:spcBef>
              <a:buClr>
                <a:srgbClr val="616161"/>
              </a:buClr>
              <a:buSzPct val="90000"/>
              <a:buFont typeface="Symbol" pitchFamily="18" charset="2"/>
              <a:buChar char="·"/>
            </a:pPr>
            <a:r>
              <a:rPr lang="sv-SE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What tests were run in the project</a:t>
            </a:r>
          </a:p>
          <a:p>
            <a:pPr marL="728663" lvl="2" indent="-211138">
              <a:spcBef>
                <a:spcPts val="1800"/>
              </a:spcBef>
              <a:buClr>
                <a:srgbClr val="616161"/>
              </a:buClr>
              <a:buSzPct val="90000"/>
              <a:buFont typeface="Symbol" pitchFamily="18" charset="2"/>
              <a:buChar char="·"/>
            </a:pPr>
            <a:r>
              <a:rPr lang="sv-SE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How much was ”found” in each test during the project =&gt; use as white book</a:t>
            </a:r>
          </a:p>
          <a:p>
            <a:pPr marL="503238" lvl="1" indent="-250825">
              <a:spcBef>
                <a:spcPts val="1800"/>
              </a:spcBef>
              <a:buClr>
                <a:srgbClr val="616161"/>
              </a:buClr>
              <a:buFont typeface="Arial" pitchFamily="34" charset="0"/>
              <a:buChar char="–"/>
            </a:pPr>
            <a:r>
              <a:rPr lang="sv-SE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Have everything in this tool (avoid Excel)</a:t>
            </a:r>
          </a:p>
          <a:p>
            <a:pPr marL="503238" lvl="1" indent="-250825">
              <a:spcBef>
                <a:spcPts val="1800"/>
              </a:spcBef>
              <a:buClr>
                <a:srgbClr val="616161"/>
              </a:buClr>
              <a:buFont typeface="Arial" pitchFamily="34" charset="0"/>
              <a:buChar char="–"/>
            </a:pPr>
            <a:r>
              <a:rPr lang="sv-SE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Independent </a:t>
            </a:r>
            <a:r>
              <a:rPr lang="sv-SE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wifi – offline mode available (sync automatically when wifi available)</a:t>
            </a:r>
          </a:p>
          <a:p>
            <a:pPr marL="503238" lvl="1" indent="-250825">
              <a:spcBef>
                <a:spcPts val="1800"/>
              </a:spcBef>
              <a:buClr>
                <a:srgbClr val="616161"/>
              </a:buClr>
              <a:buFont typeface="Arial" pitchFamily="34" charset="0"/>
              <a:buChar char="–"/>
            </a:pPr>
            <a:r>
              <a:rPr lang="sv-SE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Easy accessible and user </a:t>
            </a:r>
            <a:r>
              <a:rPr lang="sv-SE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friendly</a:t>
            </a:r>
          </a:p>
          <a:p>
            <a:pPr marL="225425" lvl="0" indent="-225425">
              <a:spcBef>
                <a:spcPts val="1800"/>
              </a:spcBef>
              <a:buClr>
                <a:srgbClr val="616161"/>
              </a:buClr>
              <a:buFont typeface="Symbol" pitchFamily="18" charset="2"/>
              <a:buChar char=""/>
            </a:pPr>
            <a:r>
              <a:rPr lang="sv-SE" sz="9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Same </a:t>
            </a:r>
            <a:r>
              <a:rPr lang="sv-SE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tool for the whole PVT process (create test, everything is connected)</a:t>
            </a:r>
          </a:p>
          <a:p>
            <a:pPr marL="225425" lvl="0" indent="-225425">
              <a:spcBef>
                <a:spcPts val="1800"/>
              </a:spcBef>
              <a:buClr>
                <a:srgbClr val="616161"/>
              </a:buClr>
              <a:buFont typeface="Symbol" pitchFamily="18" charset="2"/>
              <a:buChar char=""/>
            </a:pPr>
            <a:r>
              <a:rPr lang="sv-SE" sz="9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MLOG update</a:t>
            </a:r>
          </a:p>
          <a:p>
            <a:pPr marL="225425" lvl="0" indent="-225425">
              <a:spcBef>
                <a:spcPts val="1800"/>
              </a:spcBef>
              <a:buClr>
                <a:srgbClr val="616161"/>
              </a:buClr>
              <a:buFont typeface="Symbol" pitchFamily="18" charset="2"/>
              <a:buChar char=""/>
            </a:pPr>
            <a:r>
              <a:rPr lang="sv-SE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Adaption to new techniques</a:t>
            </a:r>
          </a:p>
          <a:p>
            <a:pPr marL="503238" lvl="1" indent="-250825">
              <a:spcBef>
                <a:spcPts val="1800"/>
              </a:spcBef>
              <a:buClr>
                <a:srgbClr val="616161"/>
              </a:buClr>
              <a:buFont typeface="Arial" pitchFamily="34" charset="0"/>
              <a:buChar char="–"/>
            </a:pPr>
            <a:r>
              <a:rPr lang="sv-SE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Watch CAN signals in separate e.g. iPad or phone via WIFI</a:t>
            </a:r>
          </a:p>
          <a:p>
            <a:pPr marL="503238" lvl="1" indent="-250825">
              <a:spcBef>
                <a:spcPts val="1800"/>
              </a:spcBef>
              <a:buClr>
                <a:srgbClr val="616161"/>
              </a:buClr>
              <a:buFont typeface="Arial" pitchFamily="34" charset="0"/>
              <a:buChar char="–"/>
            </a:pPr>
            <a:r>
              <a:rPr lang="sv-SE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 large amount of data with many video signals and long log files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285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1" y="1336431"/>
            <a:ext cx="6362991" cy="4661866"/>
          </a:xfrm>
        </p:spPr>
        <p:txBody>
          <a:bodyPr>
            <a:normAutofit fontScale="40000" lnSpcReduction="20000"/>
          </a:bodyPr>
          <a:lstStyle/>
          <a:p>
            <a:r>
              <a:rPr lang="sv-SE" dirty="0" smtClean="0"/>
              <a:t>Work flow Efficiency</a:t>
            </a:r>
          </a:p>
          <a:p>
            <a:pPr lvl="1"/>
            <a:r>
              <a:rPr lang="sv-SE" sz="1500" dirty="0" smtClean="0"/>
              <a:t>Show where Excel should be avoided and what is not working today, will be a good support for understanding, traceability, time spent measurement</a:t>
            </a:r>
          </a:p>
          <a:p>
            <a:pPr lvl="1"/>
            <a:r>
              <a:rPr lang="sv-SE" sz="1500" dirty="0" smtClean="0"/>
              <a:t>Add new tests, e.g. PVT City, PVT North America, PVT Japan...</a:t>
            </a:r>
          </a:p>
          <a:p>
            <a:pPr lvl="1"/>
            <a:r>
              <a:rPr lang="sv-SE" sz="1500" dirty="0" smtClean="0"/>
              <a:t>PVT Development – new way of working, choose a number of test cases, run them, add new, delete, create new...</a:t>
            </a:r>
          </a:p>
          <a:p>
            <a:r>
              <a:rPr lang="sv-SE" dirty="0" smtClean="0"/>
              <a:t>Increase test quality</a:t>
            </a:r>
          </a:p>
          <a:p>
            <a:pPr lvl="1"/>
            <a:r>
              <a:rPr lang="sv-SE" dirty="0" smtClean="0"/>
              <a:t>Test engineer control through the test process, test process overview and progress easily followed</a:t>
            </a:r>
          </a:p>
          <a:p>
            <a:pPr lvl="1"/>
            <a:r>
              <a:rPr lang="sv-SE" dirty="0" smtClean="0"/>
              <a:t>Good tool for the testing improves efficency, creativity and test quality ingeneral</a:t>
            </a:r>
          </a:p>
          <a:p>
            <a:r>
              <a:rPr lang="sv-SE" dirty="0" smtClean="0"/>
              <a:t>Increase product quality</a:t>
            </a:r>
          </a:p>
          <a:p>
            <a:pPr lvl="1"/>
            <a:r>
              <a:rPr lang="sv-SE" dirty="0" smtClean="0"/>
              <a:t>Protus reports are sometimes closed since the log file cannot be found</a:t>
            </a:r>
          </a:p>
          <a:p>
            <a:r>
              <a:rPr lang="sv-SE" dirty="0" smtClean="0"/>
              <a:t>Avoid frustration (creates inefficiency)</a:t>
            </a:r>
          </a:p>
          <a:p>
            <a:pPr lvl="1"/>
            <a:r>
              <a:rPr lang="sv-SE" dirty="0" smtClean="0"/>
              <a:t>The current tools are very good when they work but when something fails, it creates a lot of frustration and more workload</a:t>
            </a:r>
          </a:p>
          <a:p>
            <a:pPr lvl="1"/>
            <a:r>
              <a:rPr lang="sv-SE" dirty="0" smtClean="0"/>
              <a:t>The possibilities are fantastic but increased stability, usability and structure are needed</a:t>
            </a:r>
          </a:p>
          <a:p>
            <a:pPr lvl="1"/>
            <a:r>
              <a:rPr lang="sv-SE" dirty="0" smtClean="0"/>
              <a:t>Current tools seems to make the user adapt to the tools, not the other way (adapt to the tool capabilities, not make the tools do the needed work)</a:t>
            </a:r>
          </a:p>
          <a:p>
            <a:pPr lvl="1"/>
            <a:r>
              <a:rPr lang="sv-SE" dirty="0" smtClean="0"/>
              <a:t>Ideas of improvement have not been possible to implement due to current code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is a new tool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6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Improved </a:t>
            </a:r>
            <a:r>
              <a:rPr lang="sv-SE" dirty="0" smtClean="0"/>
              <a:t>quality </a:t>
            </a:r>
            <a:r>
              <a:rPr lang="sv-SE" dirty="0"/>
              <a:t>of tests</a:t>
            </a:r>
            <a:endParaRPr lang="en-US" dirty="0"/>
          </a:p>
          <a:p>
            <a:r>
              <a:rPr lang="sv-SE" dirty="0" smtClean="0"/>
              <a:t>Better information =&gt; improved PROTUS =&gt; improved understanding</a:t>
            </a:r>
          </a:p>
          <a:p>
            <a:r>
              <a:rPr lang="sv-SE" dirty="0" smtClean="0"/>
              <a:t>=&gt; Improved product </a:t>
            </a:r>
          </a:p>
          <a:p>
            <a:r>
              <a:rPr lang="sv-SE" dirty="0" smtClean="0"/>
              <a:t>Efficiency! Decreased Leadtime the whole way from a fault is found to when the fault is solved</a:t>
            </a:r>
          </a:p>
          <a:p>
            <a:r>
              <a:rPr lang="sv-SE" dirty="0" smtClean="0"/>
              <a:t>Traceability – red thread through the tool chain</a:t>
            </a:r>
          </a:p>
          <a:p>
            <a:pPr lvl="1"/>
            <a:r>
              <a:rPr lang="sv-SE" dirty="0" smtClean="0"/>
              <a:t>For a user</a:t>
            </a:r>
          </a:p>
          <a:p>
            <a:pPr lvl="1"/>
            <a:r>
              <a:rPr lang="sv-SE" dirty="0" smtClean="0"/>
              <a:t>In between users</a:t>
            </a:r>
          </a:p>
          <a:p>
            <a:pPr lvl="1"/>
            <a:r>
              <a:rPr lang="sv-SE" dirty="0" smtClean="0"/>
              <a:t>For a fault</a:t>
            </a:r>
          </a:p>
          <a:p>
            <a:pPr lvl="1"/>
            <a:r>
              <a:rPr lang="sv-SE" dirty="0" smtClean="0"/>
              <a:t>For a test case/Truck Function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can be achieved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05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236" y="1041009"/>
            <a:ext cx="7948246" cy="5069830"/>
          </a:xfrm>
        </p:spPr>
        <p:txBody>
          <a:bodyPr>
            <a:noAutofit/>
          </a:bodyPr>
          <a:lstStyle/>
          <a:p>
            <a:r>
              <a:rPr lang="sv-SE" sz="1400" dirty="0" smtClean="0"/>
              <a:t>Simplify the texts to make them faster to read when performing the tests</a:t>
            </a:r>
          </a:p>
          <a:p>
            <a:r>
              <a:rPr lang="sv-SE" sz="1400" dirty="0" smtClean="0"/>
              <a:t>”Columns” (Example in Visio of Seat Belt Reminder &amp; Cruise Control)</a:t>
            </a:r>
          </a:p>
          <a:p>
            <a:pPr lvl="1"/>
            <a:r>
              <a:rPr lang="sv-SE" sz="1100" dirty="0" smtClean="0"/>
              <a:t>Truck Function Area</a:t>
            </a:r>
          </a:p>
          <a:p>
            <a:pPr lvl="1"/>
            <a:r>
              <a:rPr lang="sv-SE" sz="1100" dirty="0" smtClean="0"/>
              <a:t>Truck Function</a:t>
            </a:r>
          </a:p>
          <a:p>
            <a:pPr lvl="1"/>
            <a:r>
              <a:rPr lang="sv-SE" sz="1100" dirty="0" smtClean="0"/>
              <a:t>Test </a:t>
            </a:r>
            <a:r>
              <a:rPr lang="sv-SE" sz="1100" dirty="0" smtClean="0">
                <a:solidFill>
                  <a:srgbClr val="FF0000"/>
                </a:solidFill>
              </a:rPr>
              <a:t>Title/Suite/Header/Area </a:t>
            </a:r>
            <a:r>
              <a:rPr lang="sv-SE" sz="1100" dirty="0" smtClean="0"/>
              <a:t>(</a:t>
            </a:r>
            <a:r>
              <a:rPr lang="sv-SE" sz="1100" dirty="0"/>
              <a:t>as generic as possible for all product classes</a:t>
            </a:r>
            <a:r>
              <a:rPr lang="sv-SE" sz="1100" dirty="0" smtClean="0"/>
              <a:t>)</a:t>
            </a:r>
          </a:p>
          <a:p>
            <a:pPr lvl="2"/>
            <a:r>
              <a:rPr lang="sv-SE" sz="1100" dirty="0" smtClean="0">
                <a:solidFill>
                  <a:srgbClr val="FF0000"/>
                </a:solidFill>
              </a:rPr>
              <a:t>Requirement connection</a:t>
            </a:r>
          </a:p>
          <a:p>
            <a:pPr lvl="1"/>
            <a:r>
              <a:rPr lang="sv-SE" sz="1400" dirty="0" smtClean="0"/>
              <a:t>Test Case Description (to enable validation, product class and variant dependent)</a:t>
            </a:r>
          </a:p>
          <a:p>
            <a:pPr lvl="1"/>
            <a:r>
              <a:rPr lang="sv-SE" sz="1400" dirty="0" smtClean="0"/>
              <a:t>Test Case </a:t>
            </a:r>
            <a:r>
              <a:rPr lang="sv-SE" sz="1400" dirty="0" smtClean="0">
                <a:solidFill>
                  <a:srgbClr val="FF0000"/>
                </a:solidFill>
              </a:rPr>
              <a:t>Expected Result/Additional information</a:t>
            </a:r>
            <a:r>
              <a:rPr lang="sv-SE" sz="1400" dirty="0" smtClean="0"/>
              <a:t> (product class and variant dependent)</a:t>
            </a:r>
          </a:p>
          <a:p>
            <a:pPr lvl="1"/>
            <a:r>
              <a:rPr lang="sv-SE" sz="1400" dirty="0" smtClean="0"/>
              <a:t>OK/NOK/Blocked/NA </a:t>
            </a:r>
          </a:p>
          <a:p>
            <a:pPr lvl="2"/>
            <a:r>
              <a:rPr lang="sv-SE" sz="1400" dirty="0" smtClean="0"/>
              <a:t>Comment/Driver</a:t>
            </a:r>
          </a:p>
          <a:p>
            <a:pPr lvl="1"/>
            <a:r>
              <a:rPr lang="sv-SE" sz="1400" dirty="0" smtClean="0"/>
              <a:t>Variant string</a:t>
            </a:r>
          </a:p>
          <a:p>
            <a:pPr lvl="1"/>
            <a:r>
              <a:rPr lang="sv-SE" sz="1400" dirty="0" smtClean="0"/>
              <a:t>Test preconditions (e.g. Hilly, Trailer, Standstill...t be sorted on)</a:t>
            </a:r>
            <a:endParaRPr lang="sv-SE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Test Cases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29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50" y="745436"/>
            <a:ext cx="5711483" cy="534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58275" y="520505"/>
            <a:ext cx="3052689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Drag-and-drop product classes and other tags</a:t>
            </a:r>
            <a:endParaRPr lang="en-US" sz="2000" dirty="0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257281" y="166117"/>
            <a:ext cx="7317927" cy="1062274"/>
          </a:xfrm>
        </p:spPr>
        <p:txBody>
          <a:bodyPr/>
          <a:lstStyle/>
          <a:p>
            <a:r>
              <a:rPr lang="sv-SE" dirty="0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5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1" y="1579422"/>
            <a:ext cx="6563008" cy="4418879"/>
          </a:xfrm>
        </p:spPr>
        <p:txBody>
          <a:bodyPr>
            <a:normAutofit fontScale="85000" lnSpcReduction="20000"/>
          </a:bodyPr>
          <a:lstStyle/>
          <a:p>
            <a:r>
              <a:rPr lang="sv-SE" dirty="0"/>
              <a:t>Designed and created from a blank paper without requirements </a:t>
            </a:r>
          </a:p>
          <a:p>
            <a:pPr lvl="1"/>
            <a:r>
              <a:rPr lang="sv-SE" dirty="0" smtClean="0"/>
              <a:t>Started work after FDCG had passed in P2540 = a lot of pressure to deliver fast</a:t>
            </a:r>
          </a:p>
          <a:p>
            <a:pPr lvl="1"/>
            <a:r>
              <a:rPr lang="sv-SE" dirty="0" smtClean="0"/>
              <a:t>Developed from </a:t>
            </a:r>
            <a:r>
              <a:rPr lang="sv-SE" dirty="0"/>
              <a:t>start </a:t>
            </a:r>
            <a:r>
              <a:rPr lang="sv-SE" dirty="0" smtClean="0"/>
              <a:t>2009 to </a:t>
            </a:r>
            <a:r>
              <a:rPr lang="sv-SE" dirty="0"/>
              <a:t>be used at one site with a small number of users working with </a:t>
            </a:r>
            <a:r>
              <a:rPr lang="sv-SE" dirty="0" smtClean="0"/>
              <a:t>few vehicles from one </a:t>
            </a:r>
            <a:r>
              <a:rPr lang="sv-SE" dirty="0"/>
              <a:t>brand</a:t>
            </a:r>
          </a:p>
          <a:p>
            <a:pPr lvl="1"/>
            <a:r>
              <a:rPr lang="sv-SE" dirty="0" smtClean="0"/>
              <a:t>Status 2012: 2 </a:t>
            </a:r>
            <a:r>
              <a:rPr lang="sv-SE" dirty="0"/>
              <a:t>sites, </a:t>
            </a:r>
            <a:r>
              <a:rPr lang="sv-SE" dirty="0" smtClean="0"/>
              <a:t>130 users</a:t>
            </a:r>
            <a:r>
              <a:rPr lang="sv-SE" dirty="0"/>
              <a:t>, </a:t>
            </a:r>
            <a:r>
              <a:rPr lang="sv-SE" dirty="0" smtClean="0"/>
              <a:t>2 brands, 3 languages</a:t>
            </a:r>
          </a:p>
          <a:p>
            <a:pPr lvl="1"/>
            <a:r>
              <a:rPr lang="sv-SE" dirty="0" smtClean="0"/>
              <a:t>Current status: 6 sites, 76 users, 19 </a:t>
            </a:r>
            <a:r>
              <a:rPr lang="sv-SE" dirty="0"/>
              <a:t>product classes incl buses and VCE, </a:t>
            </a:r>
            <a:r>
              <a:rPr lang="sv-SE" dirty="0" smtClean="0"/>
              <a:t>&gt;200 000 </a:t>
            </a:r>
            <a:r>
              <a:rPr lang="sv-SE" dirty="0"/>
              <a:t>logfiles have been taken, </a:t>
            </a:r>
            <a:r>
              <a:rPr lang="sv-SE" dirty="0" smtClean="0"/>
              <a:t>approx 20% have been linked to &gt;27600 Protus reports</a:t>
            </a:r>
            <a:endParaRPr lang="sv-SE" dirty="0"/>
          </a:p>
          <a:p>
            <a:pPr lvl="1"/>
            <a:r>
              <a:rPr lang="sv-SE" dirty="0" smtClean="0"/>
              <a:t>New functionality have </a:t>
            </a:r>
            <a:r>
              <a:rPr lang="sv-SE" dirty="0"/>
              <a:t>been frequently added as well as the global complexity</a:t>
            </a:r>
          </a:p>
          <a:p>
            <a:pPr lvl="1"/>
            <a:r>
              <a:rPr lang="sv-SE" dirty="0"/>
              <a:t>The current tools can be used as a good </a:t>
            </a:r>
            <a:r>
              <a:rPr lang="sv-SE" dirty="0" smtClean="0"/>
              <a:t>reference, </a:t>
            </a:r>
            <a:r>
              <a:rPr lang="sv-SE" dirty="0"/>
              <a:t>new foundation is critical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eFACTS Background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3"/>
          <a:stretch/>
        </p:blipFill>
        <p:spPr bwMode="auto">
          <a:xfrm>
            <a:off x="7112205" y="221384"/>
            <a:ext cx="1850127" cy="125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80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current tools have enabled a tremendous saving for the Volvo Group (refering to the Volvo Group Quality Award 2014)</a:t>
            </a:r>
          </a:p>
          <a:p>
            <a:pPr lvl="1"/>
            <a:r>
              <a:rPr lang="sv-SE" dirty="0" smtClean="0"/>
              <a:t>Enormous amounts of data have passed these tools and they are falling apart due to increased loads </a:t>
            </a:r>
          </a:p>
          <a:p>
            <a:pPr lvl="1"/>
            <a:r>
              <a:rPr lang="sv-SE" dirty="0" smtClean="0"/>
              <a:t>Next generation of tools would enable</a:t>
            </a:r>
          </a:p>
          <a:p>
            <a:pPr lvl="2"/>
            <a:r>
              <a:rPr lang="sv-SE" dirty="0" smtClean="0"/>
              <a:t>Efficiency (can be measured in kilo man hours)</a:t>
            </a:r>
          </a:p>
          <a:p>
            <a:pPr lvl="2"/>
            <a:r>
              <a:rPr lang="sv-SE" dirty="0" smtClean="0"/>
              <a:t>New creative ways of working</a:t>
            </a:r>
          </a:p>
          <a:p>
            <a:pPr lvl="2"/>
            <a:r>
              <a:rPr lang="sv-SE" dirty="0" smtClean="0"/>
              <a:t>Trust, reliability and traceability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23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Connect test cases and log files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Next Step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9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636435"/>
              </p:ext>
            </p:extLst>
          </p:nvPr>
        </p:nvGraphicFramePr>
        <p:xfrm>
          <a:off x="325438" y="1865313"/>
          <a:ext cx="8229600" cy="4132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PVT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6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4258816" cy="4525963"/>
          </a:xfrm>
        </p:spPr>
        <p:txBody>
          <a:bodyPr>
            <a:normAutofit/>
          </a:bodyPr>
          <a:lstStyle/>
          <a:p>
            <a:r>
              <a:rPr lang="sv-SE" sz="2400" dirty="0" smtClean="0"/>
              <a:t>Structured </a:t>
            </a:r>
            <a:r>
              <a:rPr lang="sv-SE" sz="2400" dirty="0"/>
              <a:t>t</a:t>
            </a:r>
            <a:r>
              <a:rPr lang="sv-SE" sz="2400" dirty="0" smtClean="0"/>
              <a:t>est </a:t>
            </a:r>
            <a:r>
              <a:rPr lang="sv-SE" sz="2400" dirty="0"/>
              <a:t>m</a:t>
            </a:r>
            <a:r>
              <a:rPr lang="sv-SE" sz="2400" dirty="0" smtClean="0"/>
              <a:t>ethod for Truck Functions</a:t>
            </a:r>
          </a:p>
          <a:p>
            <a:endParaRPr lang="sv-SE" sz="2400" dirty="0" smtClean="0"/>
          </a:p>
          <a:p>
            <a:r>
              <a:rPr lang="sv-SE" sz="2400" dirty="0" smtClean="0"/>
              <a:t>Efficient tool for test and data management</a:t>
            </a:r>
          </a:p>
          <a:p>
            <a:endParaRPr lang="sv-SE" sz="2400" dirty="0" smtClean="0"/>
          </a:p>
          <a:p>
            <a:r>
              <a:rPr lang="sv-SE" sz="2400" dirty="0" smtClean="0"/>
              <a:t>Agile team with driver perspective</a:t>
            </a:r>
          </a:p>
          <a:p>
            <a:endParaRPr lang="sv-S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39738" y="6426202"/>
            <a:ext cx="6873875" cy="215900"/>
          </a:xfrm>
          <a:prstGeom prst="rect">
            <a:avLst/>
          </a:prstGeom>
        </p:spPr>
        <p:txBody>
          <a:bodyPr/>
          <a:lstStyle/>
          <a:p>
            <a:r>
              <a:rPr lang="en-US" sz="1000" smtClean="0"/>
              <a:t>FVV, PVT Global Team through TJ, AM, JE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39740" y="6608003"/>
            <a:ext cx="503239" cy="207964"/>
          </a:xfrm>
          <a:prstGeom prst="rect">
            <a:avLst/>
          </a:prstGeom>
        </p:spPr>
        <p:txBody>
          <a:bodyPr/>
          <a:lstStyle/>
          <a:p>
            <a:fld id="{240FB22A-A709-4A20-9453-BB141F39FCBB}" type="slidenum">
              <a:rPr lang="en-US" sz="1000"/>
              <a:pPr/>
              <a:t>4</a:t>
            </a:fld>
            <a:endParaRPr lang="en-US" sz="1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689217" y="6606413"/>
            <a:ext cx="2405063" cy="209550"/>
          </a:xfrm>
          <a:prstGeom prst="rect">
            <a:avLst/>
          </a:prstGeom>
        </p:spPr>
        <p:txBody>
          <a:bodyPr/>
          <a:lstStyle/>
          <a:p>
            <a:r>
              <a:rPr lang="en-US" sz="1000" smtClean="0"/>
              <a:t>February 2016</a:t>
            </a:r>
            <a:endParaRPr lang="en-US" sz="1000" dirty="0"/>
          </a:p>
        </p:txBody>
      </p:sp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47" y="3157619"/>
            <a:ext cx="3600400" cy="2400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5940155" y="5605891"/>
            <a:ext cx="21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PVT movie on Violin</a:t>
            </a:r>
            <a:endParaRPr lang="sv-SE" sz="16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94872"/>
              </p:ext>
            </p:extLst>
          </p:nvPr>
        </p:nvGraphicFramePr>
        <p:xfrm>
          <a:off x="5368846" y="1937395"/>
          <a:ext cx="914400" cy="77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showAsIcon="1" r:id="rId7" imgW="914400" imgH="771480" progId="Excel.Sheet.8">
                  <p:embed/>
                </p:oleObj>
              </mc:Choice>
              <mc:Fallback>
                <p:oleObj name="Worksheet" showAsIcon="1" r:id="rId7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8846" y="1937395"/>
                        <a:ext cx="914400" cy="77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17168" y="5373216"/>
            <a:ext cx="139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3074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98" y="2009403"/>
            <a:ext cx="1143000" cy="285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378711" y="354150"/>
            <a:ext cx="8148119" cy="1143000"/>
          </a:xfrm>
        </p:spPr>
        <p:txBody>
          <a:bodyPr/>
          <a:lstStyle/>
          <a:p>
            <a:r>
              <a:rPr lang="sv-SE" dirty="0" smtClean="0"/>
              <a:t>PVT, Performance Validation Test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20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7" y="1049573"/>
            <a:ext cx="6754211" cy="5089972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Tools are not reliable and stops to work quite frequently, users have started to work outside tools</a:t>
            </a:r>
            <a:endParaRPr lang="en-US" dirty="0"/>
          </a:p>
          <a:p>
            <a:r>
              <a:rPr lang="sv-SE" dirty="0"/>
              <a:t>Continuous improvements and new ways of working not supported</a:t>
            </a:r>
          </a:p>
          <a:p>
            <a:pPr lvl="1"/>
            <a:r>
              <a:rPr lang="sv-SE" sz="1600" dirty="0"/>
              <a:t>PVT test methods hard to add. PVT Development, PVT </a:t>
            </a:r>
            <a:r>
              <a:rPr lang="sv-SE" sz="1600" dirty="0" smtClean="0"/>
              <a:t>Distribution and </a:t>
            </a:r>
            <a:r>
              <a:rPr lang="sv-SE" sz="1600" dirty="0"/>
              <a:t>PVT Road Approval needs to be added, more coming</a:t>
            </a:r>
          </a:p>
          <a:p>
            <a:pPr lvl="1"/>
            <a:r>
              <a:rPr lang="sv-SE" sz="1600" dirty="0"/>
              <a:t>New setup of test cases is needed mainly due to global diversity, efficiency and maturity. Projects are unique and the product technical content keeps changing rapidly. </a:t>
            </a:r>
          </a:p>
          <a:p>
            <a:r>
              <a:rPr lang="sv-SE" dirty="0" smtClean="0"/>
              <a:t>Inefficient work flow</a:t>
            </a:r>
          </a:p>
          <a:p>
            <a:pPr lvl="1"/>
            <a:r>
              <a:rPr lang="sv-SE" sz="1600" dirty="0" smtClean="0"/>
              <a:t>Require a lot of manual work </a:t>
            </a:r>
          </a:p>
          <a:p>
            <a:pPr lvl="1"/>
            <a:r>
              <a:rPr lang="sv-SE" sz="1600" dirty="0" smtClean="0"/>
              <a:t>Many hours can be spent to correct a single mistake by a user done during the manual work. </a:t>
            </a:r>
          </a:p>
          <a:p>
            <a:pPr lvl="1"/>
            <a:r>
              <a:rPr lang="sv-SE" sz="1600" dirty="0" smtClean="0"/>
              <a:t>Tools are hard to understand (developed for approx 10 users)</a:t>
            </a:r>
          </a:p>
          <a:p>
            <a:pPr lvl="1"/>
            <a:r>
              <a:rPr lang="sv-SE" sz="1600" dirty="0" smtClean="0"/>
              <a:t>Managing test cases require more than one resource 100%</a:t>
            </a:r>
            <a:endParaRPr lang="sv-SE" sz="19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FVV, PVT Global Team through TJ, AM, JE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February 2016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Current status</a:t>
            </a:r>
            <a:endParaRPr lang="en-US" dirty="0"/>
          </a:p>
        </p:txBody>
      </p:sp>
      <p:pic>
        <p:nvPicPr>
          <p:cNvPr id="1026" name="Picture 2" descr="http://www.clipartbest.com/cliparts/biy/azG/biyazG6iL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98" y="239981"/>
            <a:ext cx="1708851" cy="170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2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574" y="548679"/>
            <a:ext cx="884334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Project meetings</a:t>
            </a:r>
            <a:endParaRPr lang="sv-SE" dirty="0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7503" y="548679"/>
            <a:ext cx="884334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Functional Requirements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7432" y="548679"/>
            <a:ext cx="884334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Existing Test cases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2" idx="2"/>
            <a:endCxn id="20" idx="1"/>
          </p:cNvCxnSpPr>
          <p:nvPr/>
        </p:nvCxnSpPr>
        <p:spPr>
          <a:xfrm rot="16200000" flipH="1">
            <a:off x="1194103" y="990360"/>
            <a:ext cx="457730" cy="36645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20" idx="3"/>
          </p:cNvCxnSpPr>
          <p:nvPr/>
        </p:nvCxnSpPr>
        <p:spPr>
          <a:xfrm rot="5400000">
            <a:off x="2748033" y="990887"/>
            <a:ext cx="457730" cy="3654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2"/>
            <a:endCxn id="20" idx="0"/>
          </p:cNvCxnSpPr>
          <p:nvPr/>
        </p:nvCxnSpPr>
        <p:spPr>
          <a:xfrm>
            <a:off x="2199670" y="944723"/>
            <a:ext cx="526" cy="2597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6196" y="1204431"/>
            <a:ext cx="1188000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Develop New &amp; Unverified Test Cases  and Test methods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5844" y="1850361"/>
            <a:ext cx="884334" cy="4531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Existing Test Code Extraction (xls)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81750" y="1850360"/>
            <a:ext cx="884334" cy="4531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Separate test code for unverified test cases</a:t>
            </a:r>
          </a:p>
        </p:txBody>
      </p:sp>
      <p:cxnSp>
        <p:nvCxnSpPr>
          <p:cNvPr id="30" name="Elbow Connector 29"/>
          <p:cNvCxnSpPr>
            <a:stCxn id="20" idx="2"/>
            <a:endCxn id="28" idx="0"/>
          </p:cNvCxnSpPr>
          <p:nvPr/>
        </p:nvCxnSpPr>
        <p:spPr>
          <a:xfrm rot="5400000">
            <a:off x="1749161" y="1399326"/>
            <a:ext cx="249886" cy="6521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2"/>
            <a:endCxn id="29" idx="0"/>
          </p:cNvCxnSpPr>
          <p:nvPr/>
        </p:nvCxnSpPr>
        <p:spPr>
          <a:xfrm rot="16200000" flipH="1">
            <a:off x="2387114" y="1413556"/>
            <a:ext cx="249885" cy="6237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8" idx="3"/>
            <a:endCxn id="42" idx="0"/>
          </p:cNvCxnSpPr>
          <p:nvPr/>
        </p:nvCxnSpPr>
        <p:spPr>
          <a:xfrm>
            <a:off x="1990178" y="2076946"/>
            <a:ext cx="209492" cy="34394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757503" y="2420888"/>
            <a:ext cx="884334" cy="453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Test Code Execution (testing)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45" name="Elbow Connector 44"/>
          <p:cNvCxnSpPr>
            <a:stCxn id="29" idx="1"/>
            <a:endCxn id="42" idx="0"/>
          </p:cNvCxnSpPr>
          <p:nvPr/>
        </p:nvCxnSpPr>
        <p:spPr>
          <a:xfrm rot="10800000" flipV="1">
            <a:off x="2199670" y="2076944"/>
            <a:ext cx="182080" cy="3439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34251" y="2996952"/>
            <a:ext cx="1131892" cy="22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ISSUE FOUND!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62" name="Straight Connector 61"/>
          <p:cNvCxnSpPr>
            <a:stCxn id="42" idx="2"/>
            <a:endCxn id="54" idx="0"/>
          </p:cNvCxnSpPr>
          <p:nvPr/>
        </p:nvCxnSpPr>
        <p:spPr>
          <a:xfrm>
            <a:off x="2199670" y="2874488"/>
            <a:ext cx="527" cy="122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399634" y="1850361"/>
            <a:ext cx="884334" cy="45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Video Extender installation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7504" y="1849926"/>
            <a:ext cx="884334" cy="45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M-Logger Installation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129" name="Elbow Connector 128"/>
          <p:cNvCxnSpPr>
            <a:stCxn id="78" idx="2"/>
            <a:endCxn id="42" idx="3"/>
          </p:cNvCxnSpPr>
          <p:nvPr/>
        </p:nvCxnSpPr>
        <p:spPr>
          <a:xfrm rot="5400000">
            <a:off x="3069956" y="1875842"/>
            <a:ext cx="343727" cy="119996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4" idx="2"/>
            <a:endCxn id="42" idx="1"/>
          </p:cNvCxnSpPr>
          <p:nvPr/>
        </p:nvCxnSpPr>
        <p:spPr>
          <a:xfrm rot="16200000" flipH="1">
            <a:off x="981506" y="1871691"/>
            <a:ext cx="344162" cy="120783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52212" y="2996952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Trigger logfile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909055" y="2996952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NOK in Test Code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149" name="Straight Connector 148"/>
          <p:cNvCxnSpPr>
            <a:stCxn id="54" idx="1"/>
            <a:endCxn id="146" idx="3"/>
          </p:cNvCxnSpPr>
          <p:nvPr/>
        </p:nvCxnSpPr>
        <p:spPr>
          <a:xfrm flipH="1">
            <a:off x="1484104" y="3110352"/>
            <a:ext cx="15014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54" idx="3"/>
            <a:endCxn id="147" idx="1"/>
          </p:cNvCxnSpPr>
          <p:nvPr/>
        </p:nvCxnSpPr>
        <p:spPr>
          <a:xfrm>
            <a:off x="2766143" y="3110352"/>
            <a:ext cx="1429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352212" y="3394010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Extract logfile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52212" y="4188126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Upload logfile in Collector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157" name="Straight Connector 156"/>
          <p:cNvCxnSpPr>
            <a:stCxn id="146" idx="2"/>
            <a:endCxn id="155" idx="0"/>
          </p:cNvCxnSpPr>
          <p:nvPr/>
        </p:nvCxnSpPr>
        <p:spPr>
          <a:xfrm>
            <a:off x="918158" y="3223752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5" idx="2"/>
            <a:endCxn id="186" idx="0"/>
          </p:cNvCxnSpPr>
          <p:nvPr/>
        </p:nvCxnSpPr>
        <p:spPr>
          <a:xfrm>
            <a:off x="918158" y="3620810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352212" y="4718424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Listen to logfiles in Refiner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52212" y="5248722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Analyze logfiles and videos</a:t>
            </a:r>
          </a:p>
        </p:txBody>
      </p:sp>
      <p:cxnSp>
        <p:nvCxnSpPr>
          <p:cNvPr id="165" name="Straight Connector 164"/>
          <p:cNvCxnSpPr>
            <a:stCxn id="156" idx="2"/>
            <a:endCxn id="163" idx="0"/>
          </p:cNvCxnSpPr>
          <p:nvPr/>
        </p:nvCxnSpPr>
        <p:spPr>
          <a:xfrm>
            <a:off x="918158" y="4548166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63" idx="2"/>
            <a:endCxn id="164" idx="0"/>
          </p:cNvCxnSpPr>
          <p:nvPr/>
        </p:nvCxnSpPr>
        <p:spPr>
          <a:xfrm>
            <a:off x="918158" y="5078464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52212" y="5779020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Create PROTUS</a:t>
            </a:r>
          </a:p>
        </p:txBody>
      </p:sp>
      <p:cxnSp>
        <p:nvCxnSpPr>
          <p:cNvPr id="173" name="Straight Connector 172"/>
          <p:cNvCxnSpPr>
            <a:stCxn id="164" idx="2"/>
            <a:endCxn id="171" idx="0"/>
          </p:cNvCxnSpPr>
          <p:nvPr/>
        </p:nvCxnSpPr>
        <p:spPr>
          <a:xfrm>
            <a:off x="918158" y="5608762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2"/>
            <a:endCxn id="177" idx="0"/>
          </p:cNvCxnSpPr>
          <p:nvPr/>
        </p:nvCxnSpPr>
        <p:spPr>
          <a:xfrm>
            <a:off x="918158" y="6139060"/>
            <a:ext cx="0" cy="17026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352212" y="6309320"/>
            <a:ext cx="1131892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Add values in Refiner and connect logfile  to PROTUS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52212" y="3791068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Extract video files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194" name="Straight Connector 193"/>
          <p:cNvCxnSpPr>
            <a:stCxn id="186" idx="2"/>
            <a:endCxn id="156" idx="0"/>
          </p:cNvCxnSpPr>
          <p:nvPr/>
        </p:nvCxnSpPr>
        <p:spPr>
          <a:xfrm>
            <a:off x="918158" y="4017868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1635743" y="6309320"/>
            <a:ext cx="11304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>
                <a:solidFill>
                  <a:prstClr val="black"/>
                </a:solidFill>
              </a:rPr>
              <a:t>Add videos  to PROTUS</a:t>
            </a:r>
          </a:p>
        </p:txBody>
      </p:sp>
      <p:cxnSp>
        <p:nvCxnSpPr>
          <p:cNvPr id="211" name="Straight Connector 210"/>
          <p:cNvCxnSpPr>
            <a:stCxn id="177" idx="3"/>
            <a:endCxn id="209" idx="1"/>
          </p:cNvCxnSpPr>
          <p:nvPr/>
        </p:nvCxnSpPr>
        <p:spPr>
          <a:xfrm>
            <a:off x="1484104" y="6489320"/>
            <a:ext cx="15163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1634251" y="5248722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Add to PROTUS list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976898" y="5779060"/>
            <a:ext cx="11304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Investigation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267405" y="5779060"/>
            <a:ext cx="11304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Solved</a:t>
            </a:r>
          </a:p>
        </p:txBody>
      </p:sp>
      <p:cxnSp>
        <p:nvCxnSpPr>
          <p:cNvPr id="225" name="Straight Connector 224"/>
          <p:cNvCxnSpPr>
            <a:stCxn id="278" idx="3"/>
            <a:endCxn id="222" idx="1"/>
          </p:cNvCxnSpPr>
          <p:nvPr/>
        </p:nvCxnSpPr>
        <p:spPr>
          <a:xfrm>
            <a:off x="2766143" y="5959040"/>
            <a:ext cx="210755" cy="2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22" idx="3"/>
            <a:endCxn id="223" idx="1"/>
          </p:cNvCxnSpPr>
          <p:nvPr/>
        </p:nvCxnSpPr>
        <p:spPr>
          <a:xfrm>
            <a:off x="4107298" y="5959060"/>
            <a:ext cx="16010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23" idx="3"/>
            <a:endCxn id="236" idx="1"/>
          </p:cNvCxnSpPr>
          <p:nvPr/>
        </p:nvCxnSpPr>
        <p:spPr>
          <a:xfrm>
            <a:off x="5397805" y="5959060"/>
            <a:ext cx="16772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8100496" y="5779020"/>
            <a:ext cx="936000" cy="36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Verification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5565527" y="5779060"/>
            <a:ext cx="11304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Verification Meetings</a:t>
            </a:r>
          </a:p>
        </p:txBody>
      </p:sp>
      <p:cxnSp>
        <p:nvCxnSpPr>
          <p:cNvPr id="237" name="Straight Connector 236"/>
          <p:cNvCxnSpPr>
            <a:stCxn id="236" idx="3"/>
            <a:endCxn id="297" idx="1"/>
          </p:cNvCxnSpPr>
          <p:nvPr/>
        </p:nvCxnSpPr>
        <p:spPr>
          <a:xfrm>
            <a:off x="6695927" y="5959060"/>
            <a:ext cx="2523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09" idx="0"/>
            <a:endCxn id="278" idx="2"/>
          </p:cNvCxnSpPr>
          <p:nvPr/>
        </p:nvCxnSpPr>
        <p:spPr>
          <a:xfrm flipH="1" flipV="1">
            <a:off x="2200197" y="6139060"/>
            <a:ext cx="746" cy="17026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3783828" y="4188126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Compile Test Result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2909055" y="3394010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Connect PROTUS to test case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261" name="Elbow Connector 260"/>
          <p:cNvCxnSpPr>
            <a:stCxn id="219" idx="0"/>
            <a:endCxn id="258" idx="1"/>
          </p:cNvCxnSpPr>
          <p:nvPr/>
        </p:nvCxnSpPr>
        <p:spPr>
          <a:xfrm rot="5400000" flipH="1" flipV="1">
            <a:off x="1717280" y="4056947"/>
            <a:ext cx="1674692" cy="70885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47" idx="2"/>
            <a:endCxn id="258" idx="0"/>
          </p:cNvCxnSpPr>
          <p:nvPr/>
        </p:nvCxnSpPr>
        <p:spPr>
          <a:xfrm>
            <a:off x="3475001" y="3223752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258" idx="2"/>
            <a:endCxn id="252" idx="1"/>
          </p:cNvCxnSpPr>
          <p:nvPr/>
        </p:nvCxnSpPr>
        <p:spPr>
          <a:xfrm rot="16200000" flipH="1">
            <a:off x="3322366" y="3906684"/>
            <a:ext cx="614096" cy="30882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1634251" y="5779020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Distribute Report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6948264" y="5779060"/>
            <a:ext cx="936104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Verification List Extraction</a:t>
            </a:r>
          </a:p>
        </p:txBody>
      </p:sp>
      <p:cxnSp>
        <p:nvCxnSpPr>
          <p:cNvPr id="300" name="Straight Connector 299"/>
          <p:cNvCxnSpPr>
            <a:stCxn id="297" idx="3"/>
            <a:endCxn id="235" idx="1"/>
          </p:cNvCxnSpPr>
          <p:nvPr/>
        </p:nvCxnSpPr>
        <p:spPr>
          <a:xfrm flipV="1">
            <a:off x="7884368" y="5959020"/>
            <a:ext cx="216128" cy="4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5564035" y="3828086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Engineering Report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5565527" y="4548166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Italian flag</a:t>
            </a:r>
          </a:p>
        </p:txBody>
      </p:sp>
      <p:cxnSp>
        <p:nvCxnSpPr>
          <p:cNvPr id="306" name="Elbow Connector 305"/>
          <p:cNvCxnSpPr>
            <a:stCxn id="252" idx="3"/>
            <a:endCxn id="303" idx="1"/>
          </p:cNvCxnSpPr>
          <p:nvPr/>
        </p:nvCxnSpPr>
        <p:spPr>
          <a:xfrm flipV="1">
            <a:off x="4915720" y="4008106"/>
            <a:ext cx="648315" cy="360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Elbow Connector 308"/>
          <p:cNvCxnSpPr>
            <a:stCxn id="252" idx="3"/>
            <a:endCxn id="304" idx="1"/>
          </p:cNvCxnSpPr>
          <p:nvPr/>
        </p:nvCxnSpPr>
        <p:spPr>
          <a:xfrm>
            <a:off x="4915720" y="4368146"/>
            <a:ext cx="649807" cy="360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278" idx="0"/>
            <a:endCxn id="219" idx="2"/>
          </p:cNvCxnSpPr>
          <p:nvPr/>
        </p:nvCxnSpPr>
        <p:spPr>
          <a:xfrm flipV="1">
            <a:off x="2200197" y="5608762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674895" y="332655"/>
            <a:ext cx="3052095" cy="727759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455785" y="332656"/>
            <a:ext cx="174806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prstClr val="black"/>
                </a:solidFill>
              </a:rPr>
              <a:t>Test case and method input</a:t>
            </a:r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2837599" y="5581561"/>
            <a:ext cx="6270905" cy="727759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4976289" y="5301784"/>
            <a:ext cx="174806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prstClr val="black"/>
                </a:solidFill>
              </a:rPr>
              <a:t>Next test loop</a:t>
            </a:r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321" name="Text Box 42"/>
          <p:cNvSpPr txBox="1">
            <a:spLocks noChangeArrowheads="1"/>
          </p:cNvSpPr>
          <p:nvPr/>
        </p:nvSpPr>
        <p:spPr bwMode="auto">
          <a:xfrm>
            <a:off x="4969485" y="332655"/>
            <a:ext cx="27991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2400" b="1" dirty="0" smtClean="0">
                <a:solidFill>
                  <a:prstClr val="black"/>
                </a:solidFill>
              </a:rPr>
              <a:t>PVT Test</a:t>
            </a:r>
            <a:br>
              <a:rPr lang="sv-SE" altLang="sv-SE" sz="2400" b="1" dirty="0" smtClean="0">
                <a:solidFill>
                  <a:prstClr val="black"/>
                </a:solidFill>
              </a:rPr>
            </a:br>
            <a:r>
              <a:rPr lang="sv-SE" altLang="sv-SE" sz="2400" b="1" dirty="0" smtClean="0">
                <a:solidFill>
                  <a:prstClr val="black"/>
                </a:solidFill>
              </a:rPr>
              <a:t>Current workflow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2400" b="1" dirty="0" smtClean="0">
                <a:solidFill>
                  <a:prstClr val="black"/>
                </a:solidFill>
              </a:rPr>
              <a:t>”Best Scenario”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2639" y="2139856"/>
            <a:ext cx="3577940" cy="10156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Need new meeting including Tim </a:t>
            </a:r>
            <a:r>
              <a:rPr lang="sv-SE" sz="2000" dirty="0"/>
              <a:t>Jansson who has done the </a:t>
            </a:r>
            <a:r>
              <a:rPr lang="sv-SE" sz="2000" dirty="0" smtClean="0"/>
              <a:t>analysis to discuss the workflow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3185" y="1418847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1. Extract logfile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3185" y="2212963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3. Upload logfile in Collector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6" idx="2"/>
            <a:endCxn id="18" idx="0"/>
          </p:cNvCxnSpPr>
          <p:nvPr/>
        </p:nvCxnSpPr>
        <p:spPr>
          <a:xfrm>
            <a:off x="1599131" y="1645647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33185" y="2743261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4. Listen to logfiles in Refiner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3185" y="3273559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5. Analyze logfiles and videos</a:t>
            </a:r>
          </a:p>
        </p:txBody>
      </p:sp>
      <p:cxnSp>
        <p:nvCxnSpPr>
          <p:cNvPr id="12" name="Straight Connector 11"/>
          <p:cNvCxnSpPr>
            <a:stCxn id="7" idx="2"/>
            <a:endCxn id="10" idx="0"/>
          </p:cNvCxnSpPr>
          <p:nvPr/>
        </p:nvCxnSpPr>
        <p:spPr>
          <a:xfrm>
            <a:off x="1599131" y="2573003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11" idx="0"/>
          </p:cNvCxnSpPr>
          <p:nvPr/>
        </p:nvCxnSpPr>
        <p:spPr>
          <a:xfrm>
            <a:off x="1599131" y="3103301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33185" y="3803857"/>
            <a:ext cx="113189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6. Create PROTUS</a:t>
            </a:r>
          </a:p>
        </p:txBody>
      </p:sp>
      <p:cxnSp>
        <p:nvCxnSpPr>
          <p:cNvPr id="15" name="Straight Connector 14"/>
          <p:cNvCxnSpPr>
            <a:stCxn id="11" idx="2"/>
            <a:endCxn id="14" idx="0"/>
          </p:cNvCxnSpPr>
          <p:nvPr/>
        </p:nvCxnSpPr>
        <p:spPr>
          <a:xfrm>
            <a:off x="1599131" y="3633599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2"/>
            <a:endCxn id="17" idx="0"/>
          </p:cNvCxnSpPr>
          <p:nvPr/>
        </p:nvCxnSpPr>
        <p:spPr>
          <a:xfrm>
            <a:off x="1599131" y="4163897"/>
            <a:ext cx="0" cy="17026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3185" y="4334157"/>
            <a:ext cx="1131892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7. Add values in Refiner and connect logfile  to PROTUS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3185" y="1815905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2. Extract video files</a:t>
            </a:r>
            <a:endParaRPr lang="sv-SE" sz="1050" dirty="0" smtClean="0">
              <a:solidFill>
                <a:prstClr val="black"/>
              </a:solidFill>
            </a:endParaRPr>
          </a:p>
        </p:txBody>
      </p:sp>
      <p:cxnSp>
        <p:nvCxnSpPr>
          <p:cNvPr id="19" name="Straight Connector 18"/>
          <p:cNvCxnSpPr>
            <a:stCxn id="18" idx="2"/>
            <a:endCxn id="7" idx="0"/>
          </p:cNvCxnSpPr>
          <p:nvPr/>
        </p:nvCxnSpPr>
        <p:spPr>
          <a:xfrm>
            <a:off x="1599131" y="2042705"/>
            <a:ext cx="0" cy="17025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16716" y="4334157"/>
            <a:ext cx="11304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8. Add </a:t>
            </a:r>
            <a:r>
              <a:rPr lang="sv-SE" sz="900" dirty="0">
                <a:solidFill>
                  <a:prstClr val="black"/>
                </a:solidFill>
              </a:rPr>
              <a:t>videos  to PROTUS</a:t>
            </a:r>
          </a:p>
        </p:txBody>
      </p:sp>
      <p:cxnSp>
        <p:nvCxnSpPr>
          <p:cNvPr id="21" name="Straight Connector 20"/>
          <p:cNvCxnSpPr>
            <a:stCxn id="17" idx="3"/>
            <a:endCxn id="20" idx="1"/>
          </p:cNvCxnSpPr>
          <p:nvPr/>
        </p:nvCxnSpPr>
        <p:spPr>
          <a:xfrm>
            <a:off x="2165077" y="4514157"/>
            <a:ext cx="15163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0"/>
            <a:endCxn id="26" idx="2"/>
          </p:cNvCxnSpPr>
          <p:nvPr/>
        </p:nvCxnSpPr>
        <p:spPr>
          <a:xfrm flipH="1" flipV="1">
            <a:off x="2881170" y="4163897"/>
            <a:ext cx="746" cy="17026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315224" y="3803857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9. Distribute Report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2232033" y="332654"/>
            <a:ext cx="4609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2000" b="1" dirty="0" smtClean="0">
                <a:solidFill>
                  <a:prstClr val="black"/>
                </a:solidFill>
              </a:rPr>
              <a:t>Fault reporting, current workflow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1200" b="1" dirty="0" smtClean="0">
                <a:solidFill>
                  <a:prstClr val="black"/>
                </a:solidFill>
              </a:rPr>
              <a:t>Best Scenario*: Working on one fault report with Friday tools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9512" y="4941168"/>
            <a:ext cx="250202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sv-SE" altLang="sv-SE" sz="1200" b="1" dirty="0" smtClean="0">
                <a:solidFill>
                  <a:prstClr val="black"/>
                </a:solidFill>
              </a:rPr>
              <a:t>*Best scenario: </a:t>
            </a:r>
            <a:r>
              <a:rPr lang="sv-SE" altLang="sv-SE" b="1" dirty="0" smtClean="0">
                <a:solidFill>
                  <a:prstClr val="black"/>
                </a:solidFill>
              </a:rPr>
              <a:t/>
            </a:r>
            <a:br>
              <a:rPr lang="sv-SE" altLang="sv-SE" b="1" dirty="0" smtClean="0">
                <a:solidFill>
                  <a:prstClr val="black"/>
                </a:solidFill>
              </a:rPr>
            </a:br>
            <a:r>
              <a:rPr lang="sv-SE" altLang="sv-SE" sz="900" b="1" dirty="0" smtClean="0">
                <a:solidFill>
                  <a:prstClr val="black"/>
                </a:solidFill>
              </a:rPr>
              <a:t>When </a:t>
            </a:r>
            <a:r>
              <a:rPr lang="sv-SE" altLang="sv-SE" sz="900" b="1" dirty="0">
                <a:solidFill>
                  <a:prstClr val="black"/>
                </a:solidFill>
              </a:rPr>
              <a:t>the test leader does not need to work with the </a:t>
            </a:r>
            <a:r>
              <a:rPr lang="sv-SE" altLang="sv-SE" sz="900" b="1" dirty="0" smtClean="0">
                <a:solidFill>
                  <a:prstClr val="black"/>
                </a:solidFill>
              </a:rPr>
              <a:t>logfiles  after reporting . Requires flawless logfile, flawless report and easy-to-verify-issue”</a:t>
            </a:r>
            <a:endParaRPr lang="sv-SE" altLang="sv-SE" sz="900" b="1" dirty="0">
              <a:solidFill>
                <a:prstClr val="black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792423" y="2484215"/>
            <a:ext cx="940558" cy="51248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64302" y="1995706"/>
            <a:ext cx="1203127" cy="623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1 to 3.</a:t>
            </a:r>
            <a:br>
              <a:rPr lang="sv-SE" sz="1000" dirty="0" smtClean="0">
                <a:solidFill>
                  <a:prstClr val="black"/>
                </a:solidFill>
              </a:rPr>
            </a:br>
            <a:r>
              <a:rPr lang="sv-SE" sz="1000" dirty="0" smtClean="0">
                <a:solidFill>
                  <a:prstClr val="black"/>
                </a:solidFill>
              </a:rPr>
              <a:t>Extracting and uploading logfiles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65029" y="2969158"/>
            <a:ext cx="1202400" cy="622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4 to 8.</a:t>
            </a:r>
            <a:br>
              <a:rPr lang="sv-SE" sz="1050" dirty="0" smtClean="0">
                <a:solidFill>
                  <a:prstClr val="black"/>
                </a:solidFill>
              </a:rPr>
            </a:br>
            <a:r>
              <a:rPr lang="sv-SE" sz="1050" dirty="0" smtClean="0">
                <a:solidFill>
                  <a:prstClr val="black"/>
                </a:solidFill>
              </a:rPr>
              <a:t> Working with logfiles</a:t>
            </a:r>
          </a:p>
        </p:txBody>
      </p:sp>
      <p:sp>
        <p:nvSpPr>
          <p:cNvPr id="35" name="Right Brace 34"/>
          <p:cNvSpPr/>
          <p:nvPr/>
        </p:nvSpPr>
        <p:spPr>
          <a:xfrm>
            <a:off x="6452170" y="1989194"/>
            <a:ext cx="162021" cy="622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41548" y="2204011"/>
            <a:ext cx="702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4F81BD"/>
                </a:solidFill>
              </a:rPr>
              <a:t>15 min</a:t>
            </a:r>
            <a:endParaRPr lang="sv-SE" dirty="0">
              <a:solidFill>
                <a:srgbClr val="4F81BD"/>
              </a:solidFill>
            </a:endParaRPr>
          </a:p>
        </p:txBody>
      </p:sp>
      <p:sp>
        <p:nvSpPr>
          <p:cNvPr id="37" name="Right Brace 36"/>
          <p:cNvSpPr/>
          <p:nvPr/>
        </p:nvSpPr>
        <p:spPr>
          <a:xfrm>
            <a:off x="6452169" y="2982553"/>
            <a:ext cx="162021" cy="622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05189" y="3188734"/>
            <a:ext cx="543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4F81BD"/>
                </a:solidFill>
              </a:rPr>
              <a:t>21min</a:t>
            </a:r>
            <a:endParaRPr lang="sv-SE" dirty="0">
              <a:solidFill>
                <a:srgbClr val="4F81BD"/>
              </a:solidFill>
            </a:endParaRPr>
          </a:p>
        </p:txBody>
      </p:sp>
      <p:sp>
        <p:nvSpPr>
          <p:cNvPr id="41" name="Right Brace 40"/>
          <p:cNvSpPr/>
          <p:nvPr/>
        </p:nvSpPr>
        <p:spPr>
          <a:xfrm>
            <a:off x="7064787" y="1989194"/>
            <a:ext cx="477985" cy="16444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24328" y="2677060"/>
            <a:ext cx="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b="1" dirty="0" smtClean="0">
                <a:solidFill>
                  <a:srgbClr val="4F81BD"/>
                </a:solidFill>
              </a:rPr>
              <a:t>36 min</a:t>
            </a:r>
            <a:endParaRPr lang="sv-SE" sz="2000" b="1" dirty="0">
              <a:solidFill>
                <a:srgbClr val="4F81BD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70772" y="5033500"/>
            <a:ext cx="4841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sv-SE" altLang="sv-SE" sz="16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TIME SPENT ON WORKING </a:t>
            </a:r>
            <a:r>
              <a:rPr lang="sv-SE" altLang="sv-SE" sz="16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ONE FAULT REPORT: </a:t>
            </a:r>
            <a:br>
              <a:rPr lang="sv-SE" altLang="sv-SE" sz="16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</a:br>
            <a:r>
              <a:rPr lang="sv-SE" altLang="sv-SE" sz="1600" b="1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36 min</a:t>
            </a:r>
            <a:endParaRPr lang="sv-SE" altLang="sv-SE" sz="16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69367" y="3837147"/>
            <a:ext cx="30126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200" b="1" dirty="0" smtClean="0">
                <a:solidFill>
                  <a:prstClr val="black"/>
                </a:solidFill>
              </a:rPr>
              <a:t>Best scenario frequency</a:t>
            </a:r>
            <a:r>
              <a:rPr lang="sv-SE" sz="1200" dirty="0" smtClean="0">
                <a:solidFill>
                  <a:prstClr val="black"/>
                </a:solidFill>
              </a:rPr>
              <a:t> </a:t>
            </a:r>
            <a:br>
              <a:rPr lang="sv-SE" sz="1200" dirty="0" smtClean="0">
                <a:solidFill>
                  <a:prstClr val="black"/>
                </a:solidFill>
              </a:rPr>
            </a:br>
            <a:r>
              <a:rPr lang="sv-SE" sz="1200" dirty="0" smtClean="0">
                <a:solidFill>
                  <a:prstClr val="black"/>
                </a:solidFill>
              </a:rPr>
              <a:t>Around 15% of the fault reports in P2967</a:t>
            </a:r>
            <a:endParaRPr lang="sv-SE" sz="1200" dirty="0">
              <a:solidFill>
                <a:prstClr val="black"/>
              </a:solidFill>
            </a:endParaRPr>
          </a:p>
        </p:txBody>
      </p:sp>
      <p:cxnSp>
        <p:nvCxnSpPr>
          <p:cNvPr id="34" name="Straight Arrow Connector 33"/>
          <p:cNvCxnSpPr>
            <a:stCxn id="39" idx="1"/>
            <a:endCxn id="42" idx="0"/>
          </p:cNvCxnSpPr>
          <p:nvPr/>
        </p:nvCxnSpPr>
        <p:spPr>
          <a:xfrm flipH="1">
            <a:off x="7875366" y="1988586"/>
            <a:ext cx="621070" cy="688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loud 38"/>
          <p:cNvSpPr/>
          <p:nvPr/>
        </p:nvSpPr>
        <p:spPr>
          <a:xfrm>
            <a:off x="7956376" y="1418847"/>
            <a:ext cx="1080120" cy="570346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Grey boxes are not included!</a:t>
            </a:r>
            <a:endParaRPr lang="sv-SE" sz="8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6601" y="1188014"/>
            <a:ext cx="3932757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Need new meeting including Tim </a:t>
            </a:r>
            <a:r>
              <a:rPr lang="sv-SE" sz="1200" dirty="0"/>
              <a:t>Jansson who has done the </a:t>
            </a:r>
            <a:r>
              <a:rPr lang="sv-SE" sz="1200" dirty="0" smtClean="0"/>
              <a:t>analysis to discuss the workflow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58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574" y="548679"/>
            <a:ext cx="884334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1.1. Project meetings</a:t>
            </a:r>
            <a:endParaRPr lang="sv-SE" dirty="0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7503" y="548679"/>
            <a:ext cx="884334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1.2. Functional Requirements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7432" y="548679"/>
            <a:ext cx="884334" cy="396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1.3. Existing Test cases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2" idx="2"/>
            <a:endCxn id="20" idx="1"/>
          </p:cNvCxnSpPr>
          <p:nvPr/>
        </p:nvCxnSpPr>
        <p:spPr>
          <a:xfrm rot="16200000" flipH="1">
            <a:off x="1194103" y="990360"/>
            <a:ext cx="457730" cy="36645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20" idx="3"/>
          </p:cNvCxnSpPr>
          <p:nvPr/>
        </p:nvCxnSpPr>
        <p:spPr>
          <a:xfrm rot="5400000">
            <a:off x="2748033" y="990887"/>
            <a:ext cx="457730" cy="36540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2"/>
            <a:endCxn id="20" idx="0"/>
          </p:cNvCxnSpPr>
          <p:nvPr/>
        </p:nvCxnSpPr>
        <p:spPr>
          <a:xfrm>
            <a:off x="2199670" y="944723"/>
            <a:ext cx="526" cy="2597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6196" y="1204431"/>
            <a:ext cx="1188000" cy="3960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2. Develop new &amp; unverified </a:t>
            </a:r>
            <a:r>
              <a:rPr lang="sv-SE" sz="900" dirty="0">
                <a:solidFill>
                  <a:prstClr val="black"/>
                </a:solidFill>
              </a:rPr>
              <a:t>t</a:t>
            </a:r>
            <a:r>
              <a:rPr lang="sv-SE" sz="900" dirty="0" smtClean="0">
                <a:solidFill>
                  <a:prstClr val="black"/>
                </a:solidFill>
              </a:rPr>
              <a:t>est </a:t>
            </a:r>
            <a:r>
              <a:rPr lang="sv-SE" sz="900" dirty="0">
                <a:solidFill>
                  <a:prstClr val="black"/>
                </a:solidFill>
              </a:rPr>
              <a:t>c</a:t>
            </a:r>
            <a:r>
              <a:rPr lang="sv-SE" sz="900" dirty="0" smtClean="0">
                <a:solidFill>
                  <a:prstClr val="black"/>
                </a:solidFill>
              </a:rPr>
              <a:t>ases  and test methods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05844" y="1850361"/>
            <a:ext cx="884334" cy="4531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3.2.Existing Test Code Extraction (xls)</a:t>
            </a:r>
            <a:endParaRPr lang="sv-SE" sz="1400" dirty="0" smtClean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81750" y="1850360"/>
            <a:ext cx="884334" cy="4531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3.3 Separate test code for unverified test cases</a:t>
            </a:r>
          </a:p>
        </p:txBody>
      </p:sp>
      <p:cxnSp>
        <p:nvCxnSpPr>
          <p:cNvPr id="30" name="Elbow Connector 29"/>
          <p:cNvCxnSpPr>
            <a:stCxn id="20" idx="2"/>
            <a:endCxn id="28" idx="0"/>
          </p:cNvCxnSpPr>
          <p:nvPr/>
        </p:nvCxnSpPr>
        <p:spPr>
          <a:xfrm rot="5400000">
            <a:off x="1749161" y="1399326"/>
            <a:ext cx="249886" cy="6521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2"/>
            <a:endCxn id="29" idx="0"/>
          </p:cNvCxnSpPr>
          <p:nvPr/>
        </p:nvCxnSpPr>
        <p:spPr>
          <a:xfrm rot="16200000" flipH="1">
            <a:off x="2387114" y="1413556"/>
            <a:ext cx="249885" cy="6237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8" idx="3"/>
            <a:endCxn id="42" idx="0"/>
          </p:cNvCxnSpPr>
          <p:nvPr/>
        </p:nvCxnSpPr>
        <p:spPr>
          <a:xfrm>
            <a:off x="1990178" y="2076946"/>
            <a:ext cx="209492" cy="34394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757503" y="2420888"/>
            <a:ext cx="884334" cy="453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4. Test Code Execution (testing)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45" name="Elbow Connector 44"/>
          <p:cNvCxnSpPr>
            <a:stCxn id="29" idx="1"/>
            <a:endCxn id="42" idx="0"/>
          </p:cNvCxnSpPr>
          <p:nvPr/>
        </p:nvCxnSpPr>
        <p:spPr>
          <a:xfrm rot="10800000" flipV="1">
            <a:off x="2199670" y="2076944"/>
            <a:ext cx="182080" cy="3439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34251" y="2996952"/>
            <a:ext cx="1131892" cy="22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ISSUE FOUND!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62" name="Straight Connector 61"/>
          <p:cNvCxnSpPr>
            <a:stCxn id="42" idx="2"/>
            <a:endCxn id="54" idx="0"/>
          </p:cNvCxnSpPr>
          <p:nvPr/>
        </p:nvCxnSpPr>
        <p:spPr>
          <a:xfrm>
            <a:off x="2199670" y="2874488"/>
            <a:ext cx="527" cy="122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399634" y="1850361"/>
            <a:ext cx="884334" cy="45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3.4. Video Extender installation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07504" y="1849926"/>
            <a:ext cx="884334" cy="453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3.1.M-Logger Installation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129" name="Elbow Connector 128"/>
          <p:cNvCxnSpPr>
            <a:stCxn id="78" idx="2"/>
            <a:endCxn id="42" idx="3"/>
          </p:cNvCxnSpPr>
          <p:nvPr/>
        </p:nvCxnSpPr>
        <p:spPr>
          <a:xfrm rot="5400000">
            <a:off x="3069956" y="1875842"/>
            <a:ext cx="343727" cy="119996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4" idx="2"/>
            <a:endCxn id="42" idx="1"/>
          </p:cNvCxnSpPr>
          <p:nvPr/>
        </p:nvCxnSpPr>
        <p:spPr>
          <a:xfrm rot="16200000" flipH="1">
            <a:off x="981506" y="1871691"/>
            <a:ext cx="344162" cy="120783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52212" y="2996952"/>
            <a:ext cx="1131892" cy="226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5.1 Trigger logfile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909055" y="2996952"/>
            <a:ext cx="1131892" cy="22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5.2 NOK in Test Code</a:t>
            </a:r>
            <a:endParaRPr lang="sv-SE" sz="1000" dirty="0" smtClean="0">
              <a:solidFill>
                <a:prstClr val="black"/>
              </a:solidFill>
            </a:endParaRPr>
          </a:p>
        </p:txBody>
      </p:sp>
      <p:cxnSp>
        <p:nvCxnSpPr>
          <p:cNvPr id="149" name="Straight Connector 148"/>
          <p:cNvCxnSpPr>
            <a:stCxn id="54" idx="1"/>
            <a:endCxn id="146" idx="3"/>
          </p:cNvCxnSpPr>
          <p:nvPr/>
        </p:nvCxnSpPr>
        <p:spPr>
          <a:xfrm flipH="1">
            <a:off x="1484104" y="3110352"/>
            <a:ext cx="15014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54" idx="3"/>
            <a:endCxn id="147" idx="1"/>
          </p:cNvCxnSpPr>
          <p:nvPr/>
        </p:nvCxnSpPr>
        <p:spPr>
          <a:xfrm>
            <a:off x="2766143" y="3110352"/>
            <a:ext cx="14291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352212" y="3417595"/>
            <a:ext cx="1131892" cy="22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6.1 Extract logfile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52212" y="4258881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7.1 Upload logfile in Collector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157" name="Straight Connector 156"/>
          <p:cNvCxnSpPr>
            <a:stCxn id="146" idx="2"/>
            <a:endCxn id="155" idx="0"/>
          </p:cNvCxnSpPr>
          <p:nvPr/>
        </p:nvCxnSpPr>
        <p:spPr>
          <a:xfrm>
            <a:off x="918158" y="3223752"/>
            <a:ext cx="0" cy="19384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5" idx="2"/>
            <a:endCxn id="323" idx="0"/>
          </p:cNvCxnSpPr>
          <p:nvPr/>
        </p:nvCxnSpPr>
        <p:spPr>
          <a:xfrm>
            <a:off x="918158" y="3644395"/>
            <a:ext cx="1784" cy="19384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353996" y="5787292"/>
            <a:ext cx="1131892" cy="738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8.1. Refiner stopped responding when loading MEA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639565" y="6165304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8.2. ”Assist me” to send logfiles</a:t>
            </a:r>
          </a:p>
        </p:txBody>
      </p:sp>
      <p:cxnSp>
        <p:nvCxnSpPr>
          <p:cNvPr id="165" name="Straight Connector 164"/>
          <p:cNvCxnSpPr>
            <a:stCxn id="156" idx="2"/>
            <a:endCxn id="340" idx="0"/>
          </p:cNvCxnSpPr>
          <p:nvPr/>
        </p:nvCxnSpPr>
        <p:spPr>
          <a:xfrm>
            <a:off x="918158" y="4618921"/>
            <a:ext cx="1784" cy="19384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1639565" y="5099553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8.4. Create PROTUS</a:t>
            </a:r>
          </a:p>
        </p:txBody>
      </p:sp>
      <p:cxnSp>
        <p:nvCxnSpPr>
          <p:cNvPr id="173" name="Straight Connector 172"/>
          <p:cNvCxnSpPr>
            <a:stCxn id="367" idx="0"/>
            <a:endCxn id="171" idx="2"/>
          </p:cNvCxnSpPr>
          <p:nvPr/>
        </p:nvCxnSpPr>
        <p:spPr>
          <a:xfrm flipV="1">
            <a:off x="2205511" y="5459593"/>
            <a:ext cx="0" cy="1728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71" idx="0"/>
            <a:endCxn id="177" idx="2"/>
          </p:cNvCxnSpPr>
          <p:nvPr/>
        </p:nvCxnSpPr>
        <p:spPr>
          <a:xfrm flipV="1">
            <a:off x="2205511" y="4926718"/>
            <a:ext cx="0" cy="1728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1639565" y="4566718"/>
            <a:ext cx="1131892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8.5. Add values in Refiner and connect logfile  to PROTUS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53996" y="5366647"/>
            <a:ext cx="1131892" cy="22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7.3 MEA correction</a:t>
            </a:r>
            <a:endParaRPr lang="sv-SE" sz="1050" dirty="0" smtClean="0">
              <a:solidFill>
                <a:prstClr val="black"/>
              </a:solidFill>
            </a:endParaRPr>
          </a:p>
        </p:txBody>
      </p:sp>
      <p:cxnSp>
        <p:nvCxnSpPr>
          <p:cNvPr id="194" name="Straight Connector 193"/>
          <p:cNvCxnSpPr>
            <a:stCxn id="323" idx="2"/>
            <a:endCxn id="156" idx="0"/>
          </p:cNvCxnSpPr>
          <p:nvPr/>
        </p:nvCxnSpPr>
        <p:spPr>
          <a:xfrm flipH="1">
            <a:off x="918158" y="4065038"/>
            <a:ext cx="1784" cy="19384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1640311" y="4033883"/>
            <a:ext cx="11304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8.6. Add </a:t>
            </a:r>
            <a:r>
              <a:rPr lang="sv-SE" sz="900" dirty="0">
                <a:solidFill>
                  <a:prstClr val="black"/>
                </a:solidFill>
              </a:rPr>
              <a:t>videos  to PROTUS</a:t>
            </a:r>
          </a:p>
        </p:txBody>
      </p:sp>
      <p:cxnSp>
        <p:nvCxnSpPr>
          <p:cNvPr id="211" name="Straight Connector 210"/>
          <p:cNvCxnSpPr>
            <a:stCxn id="177" idx="0"/>
            <a:endCxn id="209" idx="2"/>
          </p:cNvCxnSpPr>
          <p:nvPr/>
        </p:nvCxnSpPr>
        <p:spPr>
          <a:xfrm flipV="1">
            <a:off x="2205511" y="4393883"/>
            <a:ext cx="0" cy="1728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4232196" y="5102198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prstClr val="black"/>
                </a:solidFill>
              </a:rPr>
              <a:t>9</a:t>
            </a:r>
            <a:r>
              <a:rPr lang="sv-SE" sz="1100" dirty="0" smtClean="0">
                <a:solidFill>
                  <a:prstClr val="black"/>
                </a:solidFill>
              </a:rPr>
              <a:t>. Add to PROTUS list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910547" y="3507410"/>
            <a:ext cx="11304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8.8. PROTUS Investigation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2910547" y="4033883"/>
            <a:ext cx="11304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8.9. PROTUS Incomplete</a:t>
            </a:r>
          </a:p>
        </p:txBody>
      </p:sp>
      <p:cxnSp>
        <p:nvCxnSpPr>
          <p:cNvPr id="225" name="Straight Connector 224"/>
          <p:cNvCxnSpPr>
            <a:stCxn id="278" idx="3"/>
            <a:endCxn id="222" idx="1"/>
          </p:cNvCxnSpPr>
          <p:nvPr/>
        </p:nvCxnSpPr>
        <p:spPr>
          <a:xfrm>
            <a:off x="2771457" y="3681028"/>
            <a:ext cx="139090" cy="638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22" idx="2"/>
            <a:endCxn id="223" idx="0"/>
          </p:cNvCxnSpPr>
          <p:nvPr/>
        </p:nvCxnSpPr>
        <p:spPr>
          <a:xfrm>
            <a:off x="3475747" y="3867410"/>
            <a:ext cx="0" cy="16647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23" idx="2"/>
            <a:endCxn id="375" idx="0"/>
          </p:cNvCxnSpPr>
          <p:nvPr/>
        </p:nvCxnSpPr>
        <p:spPr>
          <a:xfrm flipH="1">
            <a:off x="3475001" y="4393883"/>
            <a:ext cx="746" cy="1728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8060167" y="5643017"/>
            <a:ext cx="9360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15.3. PROTUS Verification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5536622" y="5643017"/>
            <a:ext cx="1130400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15.1. PROTUS Verification Meetings</a:t>
            </a:r>
          </a:p>
        </p:txBody>
      </p:sp>
      <p:cxnSp>
        <p:nvCxnSpPr>
          <p:cNvPr id="237" name="Straight Connector 236"/>
          <p:cNvCxnSpPr>
            <a:stCxn id="460" idx="3"/>
            <a:endCxn id="523" idx="1"/>
          </p:cNvCxnSpPr>
          <p:nvPr/>
        </p:nvCxnSpPr>
        <p:spPr>
          <a:xfrm>
            <a:off x="4040947" y="5823017"/>
            <a:ext cx="19274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09" idx="0"/>
            <a:endCxn id="278" idx="2"/>
          </p:cNvCxnSpPr>
          <p:nvPr/>
        </p:nvCxnSpPr>
        <p:spPr>
          <a:xfrm flipV="1">
            <a:off x="2205511" y="3861048"/>
            <a:ext cx="0" cy="1728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5493573" y="2935720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11.1. Compile Test Result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4211960" y="2930332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10. Connect PROTUS to test case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cxnSp>
        <p:nvCxnSpPr>
          <p:cNvPr id="266" name="Straight Connector 265"/>
          <p:cNvCxnSpPr>
            <a:stCxn id="219" idx="0"/>
            <a:endCxn id="258" idx="2"/>
          </p:cNvCxnSpPr>
          <p:nvPr/>
        </p:nvCxnSpPr>
        <p:spPr>
          <a:xfrm flipH="1" flipV="1">
            <a:off x="4777906" y="3290372"/>
            <a:ext cx="20236" cy="181182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1639565" y="3501008"/>
            <a:ext cx="113189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8.7. Distribute Report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6857342" y="5643017"/>
            <a:ext cx="936104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15.2. PROTUS Verification List Extraction</a:t>
            </a:r>
          </a:p>
        </p:txBody>
      </p:sp>
      <p:cxnSp>
        <p:nvCxnSpPr>
          <p:cNvPr id="300" name="Straight Connector 299"/>
          <p:cNvCxnSpPr>
            <a:stCxn id="297" idx="3"/>
            <a:endCxn id="235" idx="1"/>
          </p:cNvCxnSpPr>
          <p:nvPr/>
        </p:nvCxnSpPr>
        <p:spPr>
          <a:xfrm>
            <a:off x="7793446" y="5823017"/>
            <a:ext cx="26672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7118542" y="2570292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11.2. Engineering Report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7118542" y="3295760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prstClr val="black"/>
                </a:solidFill>
              </a:rPr>
              <a:t>11.3. Italian flag</a:t>
            </a:r>
          </a:p>
        </p:txBody>
      </p:sp>
      <p:cxnSp>
        <p:nvCxnSpPr>
          <p:cNvPr id="306" name="Elbow Connector 305"/>
          <p:cNvCxnSpPr>
            <a:stCxn id="252" idx="3"/>
            <a:endCxn id="303" idx="1"/>
          </p:cNvCxnSpPr>
          <p:nvPr/>
        </p:nvCxnSpPr>
        <p:spPr>
          <a:xfrm flipV="1">
            <a:off x="6625465" y="2750312"/>
            <a:ext cx="493077" cy="3654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Rounded Rectangle 314"/>
          <p:cNvSpPr/>
          <p:nvPr/>
        </p:nvSpPr>
        <p:spPr>
          <a:xfrm>
            <a:off x="674895" y="332655"/>
            <a:ext cx="3052095" cy="727759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cxnSp>
        <p:nvCxnSpPr>
          <p:cNvPr id="312" name="Straight Connector 311"/>
          <p:cNvCxnSpPr>
            <a:stCxn id="419" idx="3"/>
            <a:endCxn id="219" idx="1"/>
          </p:cNvCxnSpPr>
          <p:nvPr/>
        </p:nvCxnSpPr>
        <p:spPr>
          <a:xfrm>
            <a:off x="4040947" y="5279553"/>
            <a:ext cx="191249" cy="266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1455785" y="332656"/>
            <a:ext cx="174806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prstClr val="black"/>
                </a:solidFill>
              </a:rPr>
              <a:t>Test case and method input</a:t>
            </a:r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318" name="Rounded Rectangle 317"/>
          <p:cNvSpPr/>
          <p:nvPr/>
        </p:nvSpPr>
        <p:spPr>
          <a:xfrm>
            <a:off x="4139952" y="5517232"/>
            <a:ext cx="4932000" cy="64800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280321" y="5268802"/>
            <a:ext cx="174806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1050" dirty="0" smtClean="0">
                <a:solidFill>
                  <a:prstClr val="black"/>
                </a:solidFill>
              </a:rPr>
              <a:t>Next test loop</a:t>
            </a:r>
            <a:endParaRPr lang="sv-SE" sz="1050" dirty="0">
              <a:solidFill>
                <a:prstClr val="black"/>
              </a:solidFill>
            </a:endParaRPr>
          </a:p>
        </p:txBody>
      </p:sp>
      <p:sp>
        <p:nvSpPr>
          <p:cNvPr id="321" name="Text Box 42"/>
          <p:cNvSpPr txBox="1">
            <a:spLocks noChangeArrowheads="1"/>
          </p:cNvSpPr>
          <p:nvPr/>
        </p:nvSpPr>
        <p:spPr bwMode="auto">
          <a:xfrm>
            <a:off x="4293017" y="332655"/>
            <a:ext cx="41520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2400" b="1" dirty="0" smtClean="0">
                <a:solidFill>
                  <a:prstClr val="black"/>
                </a:solidFill>
              </a:rPr>
              <a:t>PVT Test, Current workflow</a:t>
            </a:r>
            <a:br>
              <a:rPr lang="sv-SE" altLang="sv-SE" sz="2400" b="1" dirty="0" smtClean="0">
                <a:solidFill>
                  <a:prstClr val="black"/>
                </a:solidFill>
              </a:rPr>
            </a:br>
            <a:r>
              <a:rPr lang="sv-SE" altLang="sv-SE" sz="2400" b="1" dirty="0" smtClean="0">
                <a:solidFill>
                  <a:prstClr val="black"/>
                </a:solidFill>
              </a:rPr>
              <a:t>”Normal Failure Scenario”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353996" y="3838238"/>
            <a:ext cx="1131892" cy="22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6.2 Extraction Failed</a:t>
            </a:r>
            <a:endParaRPr lang="sv-SE" sz="1050" dirty="0" smtClean="0">
              <a:solidFill>
                <a:prstClr val="black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353996" y="4812764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7.2 Logfile upload failed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1639565" y="5632428"/>
            <a:ext cx="113189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8.3. Analyze logfiles and videos</a:t>
            </a:r>
          </a:p>
        </p:txBody>
      </p:sp>
      <p:sp>
        <p:nvSpPr>
          <p:cNvPr id="375" name="Rectangle 374"/>
          <p:cNvSpPr/>
          <p:nvPr/>
        </p:nvSpPr>
        <p:spPr>
          <a:xfrm>
            <a:off x="2909055" y="4566718"/>
            <a:ext cx="1131892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8.10. Investigation started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2909055" y="5099553"/>
            <a:ext cx="1131892" cy="36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8.11. Information added in PROTUS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2910547" y="5643017"/>
            <a:ext cx="11304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Investigation</a:t>
            </a:r>
          </a:p>
        </p:txBody>
      </p:sp>
      <p:cxnSp>
        <p:nvCxnSpPr>
          <p:cNvPr id="482" name="Straight Connector 481"/>
          <p:cNvCxnSpPr>
            <a:stCxn id="340" idx="2"/>
            <a:endCxn id="186" idx="0"/>
          </p:cNvCxnSpPr>
          <p:nvPr/>
        </p:nvCxnSpPr>
        <p:spPr>
          <a:xfrm>
            <a:off x="919942" y="5172804"/>
            <a:ext cx="0" cy="19384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186" idx="2"/>
            <a:endCxn id="163" idx="0"/>
          </p:cNvCxnSpPr>
          <p:nvPr/>
        </p:nvCxnSpPr>
        <p:spPr>
          <a:xfrm>
            <a:off x="919942" y="5593447"/>
            <a:ext cx="0" cy="19384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8" name="Elbow Connector 487"/>
          <p:cNvCxnSpPr>
            <a:stCxn id="163" idx="2"/>
            <a:endCxn id="164" idx="2"/>
          </p:cNvCxnSpPr>
          <p:nvPr/>
        </p:nvCxnSpPr>
        <p:spPr>
          <a:xfrm rot="16200000" flipH="1">
            <a:off x="1562726" y="5882559"/>
            <a:ext cx="12700" cy="1285569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164" idx="0"/>
            <a:endCxn id="367" idx="2"/>
          </p:cNvCxnSpPr>
          <p:nvPr/>
        </p:nvCxnSpPr>
        <p:spPr>
          <a:xfrm flipV="1">
            <a:off x="2205511" y="5992468"/>
            <a:ext cx="0" cy="1728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375" idx="2"/>
            <a:endCxn id="419" idx="0"/>
          </p:cNvCxnSpPr>
          <p:nvPr/>
        </p:nvCxnSpPr>
        <p:spPr>
          <a:xfrm>
            <a:off x="3475001" y="4926718"/>
            <a:ext cx="0" cy="1728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>
            <a:stCxn id="419" idx="2"/>
            <a:endCxn id="460" idx="0"/>
          </p:cNvCxnSpPr>
          <p:nvPr/>
        </p:nvCxnSpPr>
        <p:spPr>
          <a:xfrm>
            <a:off x="3475001" y="5459553"/>
            <a:ext cx="746" cy="1834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3" name="Rectangle 522"/>
          <p:cNvSpPr/>
          <p:nvPr/>
        </p:nvSpPr>
        <p:spPr>
          <a:xfrm>
            <a:off x="4233688" y="5643017"/>
            <a:ext cx="11304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00" dirty="0" smtClean="0">
                <a:solidFill>
                  <a:prstClr val="black"/>
                </a:solidFill>
              </a:rPr>
              <a:t>PROTUS Solved</a:t>
            </a:r>
          </a:p>
        </p:txBody>
      </p:sp>
      <p:cxnSp>
        <p:nvCxnSpPr>
          <p:cNvPr id="531" name="Straight Connector 530"/>
          <p:cNvCxnSpPr>
            <a:stCxn id="236" idx="3"/>
            <a:endCxn id="297" idx="1"/>
          </p:cNvCxnSpPr>
          <p:nvPr/>
        </p:nvCxnSpPr>
        <p:spPr>
          <a:xfrm>
            <a:off x="6667022" y="5823017"/>
            <a:ext cx="19032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>
            <a:stCxn id="523" idx="3"/>
            <a:endCxn id="236" idx="1"/>
          </p:cNvCxnSpPr>
          <p:nvPr/>
        </p:nvCxnSpPr>
        <p:spPr>
          <a:xfrm>
            <a:off x="5364088" y="5823017"/>
            <a:ext cx="17253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>
            <a:stCxn id="147" idx="3"/>
            <a:endCxn id="258" idx="1"/>
          </p:cNvCxnSpPr>
          <p:nvPr/>
        </p:nvCxnSpPr>
        <p:spPr>
          <a:xfrm>
            <a:off x="4040947" y="3110352"/>
            <a:ext cx="17101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7" name="Elbow Connector 546"/>
          <p:cNvCxnSpPr>
            <a:stCxn id="252" idx="3"/>
            <a:endCxn id="304" idx="1"/>
          </p:cNvCxnSpPr>
          <p:nvPr/>
        </p:nvCxnSpPr>
        <p:spPr>
          <a:xfrm>
            <a:off x="6625465" y="3115740"/>
            <a:ext cx="493077" cy="360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>
            <a:stCxn id="258" idx="3"/>
            <a:endCxn id="252" idx="1"/>
          </p:cNvCxnSpPr>
          <p:nvPr/>
        </p:nvCxnSpPr>
        <p:spPr>
          <a:xfrm>
            <a:off x="5343852" y="3110352"/>
            <a:ext cx="149721" cy="53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5015699" y="1204431"/>
            <a:ext cx="270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b="1" dirty="0" smtClean="0">
                <a:solidFill>
                  <a:srgbClr val="C0504D"/>
                </a:solidFill>
              </a:rPr>
              <a:t>Red boxes = Tool inefficiency</a:t>
            </a:r>
            <a:endParaRPr lang="sv-SE" sz="1200" b="1" dirty="0">
              <a:solidFill>
                <a:srgbClr val="C0504D"/>
              </a:solidFill>
            </a:endParaRPr>
          </a:p>
        </p:txBody>
      </p:sp>
      <p:sp>
        <p:nvSpPr>
          <p:cNvPr id="571" name="L-Shape 570"/>
          <p:cNvSpPr/>
          <p:nvPr/>
        </p:nvSpPr>
        <p:spPr>
          <a:xfrm rot="-5400000">
            <a:off x="491097" y="3178017"/>
            <a:ext cx="3395781" cy="3874935"/>
          </a:xfrm>
          <a:prstGeom prst="corner">
            <a:avLst>
              <a:gd name="adj1" fmla="val 75299"/>
              <a:gd name="adj2" fmla="val 3375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572" name="TextBox 571"/>
          <p:cNvSpPr txBox="1"/>
          <p:nvPr/>
        </p:nvSpPr>
        <p:spPr>
          <a:xfrm>
            <a:off x="2883121" y="6309320"/>
            <a:ext cx="1328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prstClr val="black"/>
                </a:solidFill>
              </a:rPr>
              <a:t>PROTUS handling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76" name="TextBox 575"/>
          <p:cNvSpPr txBox="1"/>
          <p:nvPr/>
        </p:nvSpPr>
        <p:spPr>
          <a:xfrm>
            <a:off x="4862723" y="1600475"/>
            <a:ext cx="30126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1200" b="1" dirty="0" smtClean="0">
                <a:solidFill>
                  <a:prstClr val="black"/>
                </a:solidFill>
              </a:rPr>
              <a:t>Normal failure scenario frequency in P2967</a:t>
            </a:r>
            <a:r>
              <a:rPr lang="sv-SE" sz="1200" dirty="0" smtClean="0">
                <a:solidFill>
                  <a:prstClr val="black"/>
                </a:solidFill>
              </a:rPr>
              <a:t> </a:t>
            </a:r>
            <a:br>
              <a:rPr lang="sv-SE" sz="1200" dirty="0" smtClean="0">
                <a:solidFill>
                  <a:prstClr val="black"/>
                </a:solidFill>
              </a:rPr>
            </a:br>
            <a:r>
              <a:rPr lang="sv-SE" sz="1200" dirty="0" smtClean="0">
                <a:solidFill>
                  <a:prstClr val="black"/>
                </a:solidFill>
              </a:rPr>
              <a:t>Around 10% of the fault reports</a:t>
            </a:r>
            <a:endParaRPr lang="sv-SE" sz="1200" dirty="0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63410" y="4105053"/>
            <a:ext cx="3932757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smtClean="0"/>
              <a:t>Need new meeting including Tim </a:t>
            </a:r>
            <a:r>
              <a:rPr lang="sv-SE" sz="1200" b="1" dirty="0"/>
              <a:t>Jansson who has done the </a:t>
            </a:r>
            <a:r>
              <a:rPr lang="sv-SE" sz="1200" b="1" dirty="0" smtClean="0"/>
              <a:t>analysis to discuss the workflow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688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644034" y="1645100"/>
            <a:ext cx="3688735" cy="3114099"/>
            <a:chOff x="213465" y="1645100"/>
            <a:chExt cx="3688735" cy="3114099"/>
          </a:xfrm>
        </p:grpSpPr>
        <p:sp>
          <p:nvSpPr>
            <p:cNvPr id="87" name="Rectangle 86"/>
            <p:cNvSpPr/>
            <p:nvPr/>
          </p:nvSpPr>
          <p:spPr>
            <a:xfrm>
              <a:off x="213465" y="1645100"/>
              <a:ext cx="1131892" cy="226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prstClr val="black"/>
                  </a:solidFill>
                </a:rPr>
                <a:t>1.1.  Extract logfile</a:t>
              </a:r>
              <a:endParaRPr lang="sv-SE" sz="1050" dirty="0" smtClean="0"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13465" y="2486386"/>
              <a:ext cx="1131892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>
                  <a:solidFill>
                    <a:prstClr val="black"/>
                  </a:solidFill>
                </a:rPr>
                <a:t>2.1. Upload logfile in Collector</a:t>
              </a:r>
              <a:endParaRPr lang="sv-SE" sz="110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89" name="Straight Connector 88"/>
            <p:cNvCxnSpPr>
              <a:stCxn id="87" idx="2"/>
              <a:endCxn id="108" idx="0"/>
            </p:cNvCxnSpPr>
            <p:nvPr/>
          </p:nvCxnSpPr>
          <p:spPr>
            <a:xfrm>
              <a:off x="779411" y="1871900"/>
              <a:ext cx="1784" cy="193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249" y="4014797"/>
              <a:ext cx="1131892" cy="7380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50" dirty="0">
                  <a:solidFill>
                    <a:prstClr val="black"/>
                  </a:solidFill>
                </a:rPr>
                <a:t>3</a:t>
              </a:r>
              <a:r>
                <a:rPr lang="sv-SE" sz="1050" dirty="0" smtClean="0">
                  <a:solidFill>
                    <a:prstClr val="black"/>
                  </a:solidFill>
                </a:rPr>
                <a:t>.1. Refiner stopped responding when loading MEA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00818" y="4392809"/>
              <a:ext cx="1131892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100" dirty="0" smtClean="0">
                  <a:solidFill>
                    <a:prstClr val="black"/>
                  </a:solidFill>
                </a:rPr>
                <a:t>3.2. ”Assist me” to send logfiles</a:t>
              </a:r>
            </a:p>
          </p:txBody>
        </p:sp>
        <p:cxnSp>
          <p:nvCxnSpPr>
            <p:cNvPr id="92" name="Straight Connector 91"/>
            <p:cNvCxnSpPr>
              <a:stCxn id="88" idx="2"/>
              <a:endCxn id="109" idx="0"/>
            </p:cNvCxnSpPr>
            <p:nvPr/>
          </p:nvCxnSpPr>
          <p:spPr>
            <a:xfrm>
              <a:off x="779411" y="2846426"/>
              <a:ext cx="1784" cy="193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1500818" y="3293694"/>
              <a:ext cx="1131892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100" dirty="0">
                  <a:solidFill>
                    <a:prstClr val="black"/>
                  </a:solidFill>
                </a:rPr>
                <a:t>3</a:t>
              </a:r>
              <a:r>
                <a:rPr lang="sv-SE" sz="1100" dirty="0" smtClean="0">
                  <a:solidFill>
                    <a:prstClr val="black"/>
                  </a:solidFill>
                </a:rPr>
                <a:t>.4. Create PROTUS</a:t>
              </a:r>
            </a:p>
          </p:txBody>
        </p:sp>
        <p:cxnSp>
          <p:nvCxnSpPr>
            <p:cNvPr id="94" name="Straight Connector 93"/>
            <p:cNvCxnSpPr>
              <a:stCxn id="110" idx="0"/>
              <a:endCxn id="93" idx="2"/>
            </p:cNvCxnSpPr>
            <p:nvPr/>
          </p:nvCxnSpPr>
          <p:spPr>
            <a:xfrm flipV="1">
              <a:off x="2066764" y="3653734"/>
              <a:ext cx="0" cy="1895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3" idx="0"/>
              <a:endCxn id="96" idx="2"/>
            </p:cNvCxnSpPr>
            <p:nvPr/>
          </p:nvCxnSpPr>
          <p:spPr>
            <a:xfrm flipV="1">
              <a:off x="2066764" y="3104176"/>
              <a:ext cx="0" cy="1895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1500818" y="2744176"/>
              <a:ext cx="1131892" cy="36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800" dirty="0">
                  <a:solidFill>
                    <a:prstClr val="black"/>
                  </a:solidFill>
                </a:rPr>
                <a:t>3</a:t>
              </a:r>
              <a:r>
                <a:rPr lang="sv-SE" sz="800" dirty="0" smtClean="0">
                  <a:solidFill>
                    <a:prstClr val="black"/>
                  </a:solidFill>
                </a:rPr>
                <a:t>.5. Add values in Refiner and connect logfile  to PROTUS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15249" y="3594152"/>
              <a:ext cx="1131892" cy="226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prstClr val="black"/>
                  </a:solidFill>
                </a:rPr>
                <a:t>2.3. MEA correction</a:t>
              </a:r>
              <a:endParaRPr lang="sv-SE" sz="105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98" name="Straight Connector 97"/>
            <p:cNvCxnSpPr>
              <a:stCxn id="108" idx="2"/>
              <a:endCxn id="88" idx="0"/>
            </p:cNvCxnSpPr>
            <p:nvPr/>
          </p:nvCxnSpPr>
          <p:spPr>
            <a:xfrm flipH="1">
              <a:off x="779411" y="2292543"/>
              <a:ext cx="1784" cy="193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501564" y="2194658"/>
              <a:ext cx="1130400" cy="36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>
                  <a:solidFill>
                    <a:prstClr val="black"/>
                  </a:solidFill>
                </a:rPr>
                <a:t>3</a:t>
              </a:r>
              <a:r>
                <a:rPr lang="sv-SE" sz="900" dirty="0" smtClean="0">
                  <a:solidFill>
                    <a:prstClr val="black"/>
                  </a:solidFill>
                </a:rPr>
                <a:t>.6. Add </a:t>
              </a:r>
              <a:r>
                <a:rPr lang="sv-SE" sz="900" dirty="0">
                  <a:solidFill>
                    <a:prstClr val="black"/>
                  </a:solidFill>
                </a:rPr>
                <a:t>videos  to PROTUS</a:t>
              </a:r>
            </a:p>
          </p:txBody>
        </p:sp>
        <p:cxnSp>
          <p:nvCxnSpPr>
            <p:cNvPr id="100" name="Straight Connector 99"/>
            <p:cNvCxnSpPr>
              <a:stCxn id="96" idx="0"/>
              <a:endCxn id="99" idx="2"/>
            </p:cNvCxnSpPr>
            <p:nvPr/>
          </p:nvCxnSpPr>
          <p:spPr>
            <a:xfrm flipV="1">
              <a:off x="2066764" y="2554658"/>
              <a:ext cx="0" cy="1895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2771800" y="1645100"/>
              <a:ext cx="1130400" cy="360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prstClr val="black"/>
                  </a:solidFill>
                </a:rPr>
                <a:t>4.1. PROTUS Investigation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771800" y="2194658"/>
              <a:ext cx="1130400" cy="360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prstClr val="black"/>
                  </a:solidFill>
                </a:rPr>
                <a:t>4.2. PROTUS Incomplete</a:t>
              </a:r>
            </a:p>
          </p:txBody>
        </p:sp>
        <p:cxnSp>
          <p:nvCxnSpPr>
            <p:cNvPr id="103" name="Straight Connector 102"/>
            <p:cNvCxnSpPr>
              <a:stCxn id="107" idx="3"/>
              <a:endCxn id="101" idx="1"/>
            </p:cNvCxnSpPr>
            <p:nvPr/>
          </p:nvCxnSpPr>
          <p:spPr>
            <a:xfrm flipV="1">
              <a:off x="2632710" y="1825100"/>
              <a:ext cx="139090" cy="2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01" idx="2"/>
              <a:endCxn id="102" idx="0"/>
            </p:cNvCxnSpPr>
            <p:nvPr/>
          </p:nvCxnSpPr>
          <p:spPr>
            <a:xfrm>
              <a:off x="3337000" y="2005100"/>
              <a:ext cx="0" cy="18955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02" idx="2"/>
              <a:endCxn id="111" idx="0"/>
            </p:cNvCxnSpPr>
            <p:nvPr/>
          </p:nvCxnSpPr>
          <p:spPr>
            <a:xfrm flipH="1">
              <a:off x="3336254" y="2554658"/>
              <a:ext cx="746" cy="1895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9" idx="0"/>
              <a:endCxn id="107" idx="2"/>
            </p:cNvCxnSpPr>
            <p:nvPr/>
          </p:nvCxnSpPr>
          <p:spPr>
            <a:xfrm flipV="1">
              <a:off x="2066764" y="2005140"/>
              <a:ext cx="0" cy="1895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1500818" y="1645100"/>
              <a:ext cx="1131892" cy="3600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100" dirty="0">
                  <a:solidFill>
                    <a:prstClr val="black"/>
                  </a:solidFill>
                </a:rPr>
                <a:t>3</a:t>
              </a:r>
              <a:r>
                <a:rPr lang="sv-SE" sz="1100" dirty="0" smtClean="0">
                  <a:solidFill>
                    <a:prstClr val="black"/>
                  </a:solidFill>
                </a:rPr>
                <a:t>.7. Distribute Report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15249" y="2065743"/>
              <a:ext cx="1131892" cy="226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>
                  <a:solidFill>
                    <a:prstClr val="black"/>
                  </a:solidFill>
                </a:rPr>
                <a:t>1.2. Extraction Failed</a:t>
              </a:r>
              <a:endParaRPr lang="sv-SE" sz="10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5249" y="3040269"/>
              <a:ext cx="1131892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00" dirty="0" smtClean="0">
                  <a:solidFill>
                    <a:prstClr val="black"/>
                  </a:solidFill>
                </a:rPr>
                <a:t>2.2. Logfile upload failed</a:t>
              </a:r>
              <a:endParaRPr lang="sv-SE" sz="11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500818" y="3843252"/>
              <a:ext cx="1131892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00" dirty="0">
                  <a:solidFill>
                    <a:prstClr val="black"/>
                  </a:solidFill>
                </a:rPr>
                <a:t>3</a:t>
              </a:r>
              <a:r>
                <a:rPr lang="sv-SE" sz="1000" dirty="0" smtClean="0">
                  <a:solidFill>
                    <a:prstClr val="black"/>
                  </a:solidFill>
                </a:rPr>
                <a:t>.3. Analyze logfiles and videos 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770308" y="2744176"/>
              <a:ext cx="1131892" cy="36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prstClr val="black"/>
                  </a:solidFill>
                </a:rPr>
                <a:t>4.3. Investigation started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770308" y="3293694"/>
              <a:ext cx="1131892" cy="36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050" dirty="0" smtClean="0">
                  <a:solidFill>
                    <a:prstClr val="black"/>
                  </a:solidFill>
                </a:rPr>
                <a:t>4.4. Information added in PROTUS</a:t>
              </a:r>
              <a:endParaRPr lang="sv-SE" sz="110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71800" y="3843252"/>
              <a:ext cx="1130400" cy="360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900" dirty="0" smtClean="0">
                  <a:solidFill>
                    <a:prstClr val="black"/>
                  </a:solidFill>
                </a:rPr>
                <a:t>5. PROTUS Investigation</a:t>
              </a:r>
            </a:p>
          </p:txBody>
        </p:sp>
        <p:cxnSp>
          <p:nvCxnSpPr>
            <p:cNvPr id="114" name="Straight Connector 113"/>
            <p:cNvCxnSpPr>
              <a:stCxn id="109" idx="2"/>
              <a:endCxn id="97" idx="0"/>
            </p:cNvCxnSpPr>
            <p:nvPr/>
          </p:nvCxnSpPr>
          <p:spPr>
            <a:xfrm>
              <a:off x="781195" y="3400309"/>
              <a:ext cx="0" cy="1938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97" idx="2"/>
              <a:endCxn id="90" idx="0"/>
            </p:cNvCxnSpPr>
            <p:nvPr/>
          </p:nvCxnSpPr>
          <p:spPr>
            <a:xfrm>
              <a:off x="781195" y="3820952"/>
              <a:ext cx="0" cy="19384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90" idx="2"/>
              <a:endCxn id="91" idx="2"/>
            </p:cNvCxnSpPr>
            <p:nvPr/>
          </p:nvCxnSpPr>
          <p:spPr>
            <a:xfrm rot="16200000" flipH="1">
              <a:off x="1423979" y="4110064"/>
              <a:ext cx="12700" cy="1285569"/>
            </a:xfrm>
            <a:prstGeom prst="bentConnector3">
              <a:avLst>
                <a:gd name="adj1" fmla="val 180000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1" idx="0"/>
              <a:endCxn id="110" idx="2"/>
            </p:cNvCxnSpPr>
            <p:nvPr/>
          </p:nvCxnSpPr>
          <p:spPr>
            <a:xfrm flipV="1">
              <a:off x="2066764" y="4203292"/>
              <a:ext cx="0" cy="18951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1" idx="2"/>
              <a:endCxn id="112" idx="0"/>
            </p:cNvCxnSpPr>
            <p:nvPr/>
          </p:nvCxnSpPr>
          <p:spPr>
            <a:xfrm>
              <a:off x="3336254" y="3104176"/>
              <a:ext cx="0" cy="1895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2" idx="2"/>
              <a:endCxn id="113" idx="0"/>
            </p:cNvCxnSpPr>
            <p:nvPr/>
          </p:nvCxnSpPr>
          <p:spPr>
            <a:xfrm>
              <a:off x="3336254" y="3653694"/>
              <a:ext cx="746" cy="18955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1" name="Text Box 42"/>
          <p:cNvSpPr txBox="1">
            <a:spLocks noChangeArrowheads="1"/>
          </p:cNvSpPr>
          <p:nvPr/>
        </p:nvSpPr>
        <p:spPr bwMode="auto">
          <a:xfrm>
            <a:off x="1868130" y="332654"/>
            <a:ext cx="53371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2000" b="1" dirty="0" smtClean="0">
                <a:solidFill>
                  <a:prstClr val="black"/>
                </a:solidFill>
              </a:rPr>
              <a:t>Fault reporting, current workflow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1200" b="1" dirty="0" smtClean="0">
                <a:solidFill>
                  <a:prstClr val="black"/>
                </a:solidFill>
              </a:rPr>
              <a:t>Normal failure scenario*: Working on one fault report with Friday tools</a:t>
            </a:r>
          </a:p>
        </p:txBody>
      </p:sp>
      <p:sp>
        <p:nvSpPr>
          <p:cNvPr id="122" name="Text Box 42"/>
          <p:cNvSpPr txBox="1">
            <a:spLocks noChangeArrowheads="1"/>
          </p:cNvSpPr>
          <p:nvPr/>
        </p:nvSpPr>
        <p:spPr bwMode="auto">
          <a:xfrm>
            <a:off x="3200877" y="5091984"/>
            <a:ext cx="56512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sv-SE" altLang="sv-SE" sz="1600" b="1" dirty="0" smtClean="0">
                <a:solidFill>
                  <a:srgbClr val="FF0000"/>
                </a:solidFill>
              </a:rPr>
              <a:t>TIME SPENT ON WORKING WITH ONE FAULT REPORT: </a:t>
            </a:r>
            <a:br>
              <a:rPr lang="sv-SE" altLang="sv-SE" sz="1600" b="1" dirty="0" smtClean="0">
                <a:solidFill>
                  <a:srgbClr val="FF0000"/>
                </a:solidFill>
              </a:rPr>
            </a:br>
            <a:r>
              <a:rPr lang="sv-SE" altLang="sv-SE" sz="1600" b="1" dirty="0" smtClean="0">
                <a:solidFill>
                  <a:srgbClr val="FF0000"/>
                </a:solidFill>
              </a:rPr>
              <a:t>7h40min</a:t>
            </a:r>
          </a:p>
        </p:txBody>
      </p:sp>
      <p:sp>
        <p:nvSpPr>
          <p:cNvPr id="123" name="Right Arrow 122"/>
          <p:cNvSpPr/>
          <p:nvPr/>
        </p:nvSpPr>
        <p:spPr>
          <a:xfrm>
            <a:off x="4710083" y="2707805"/>
            <a:ext cx="940558" cy="512484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081962" y="1645100"/>
            <a:ext cx="1203127" cy="6230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>
                <a:solidFill>
                  <a:prstClr val="black"/>
                </a:solidFill>
              </a:rPr>
              <a:t>1.1. to 2.3. </a:t>
            </a:r>
            <a:br>
              <a:rPr lang="sv-SE" sz="1000" dirty="0" smtClean="0">
                <a:solidFill>
                  <a:prstClr val="black"/>
                </a:solidFill>
              </a:rPr>
            </a:br>
            <a:r>
              <a:rPr lang="sv-SE" sz="1000" dirty="0" smtClean="0">
                <a:solidFill>
                  <a:prstClr val="black"/>
                </a:solidFill>
              </a:rPr>
              <a:t>Extracting and uploading logfiles</a:t>
            </a:r>
            <a:endParaRPr lang="sv-SE" sz="1100" dirty="0" smtClean="0">
              <a:solidFill>
                <a:prstClr val="black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082689" y="2618552"/>
            <a:ext cx="1202400" cy="622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3.1  to 3.7. Working with logfiles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6082689" y="3591777"/>
            <a:ext cx="1202400" cy="622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50" dirty="0" smtClean="0">
                <a:solidFill>
                  <a:prstClr val="black"/>
                </a:solidFill>
              </a:rPr>
              <a:t>4.1. to 4.4. </a:t>
            </a:r>
            <a:br>
              <a:rPr lang="sv-SE" sz="1050" dirty="0" smtClean="0">
                <a:solidFill>
                  <a:prstClr val="black"/>
                </a:solidFill>
              </a:rPr>
            </a:br>
            <a:r>
              <a:rPr lang="sv-SE" sz="1050" dirty="0" smtClean="0">
                <a:solidFill>
                  <a:prstClr val="black"/>
                </a:solidFill>
              </a:rPr>
              <a:t>Working with incomplete report</a:t>
            </a:r>
          </a:p>
        </p:txBody>
      </p:sp>
      <p:sp>
        <p:nvSpPr>
          <p:cNvPr id="195" name="Right Brace 194"/>
          <p:cNvSpPr/>
          <p:nvPr/>
        </p:nvSpPr>
        <p:spPr>
          <a:xfrm>
            <a:off x="7369830" y="1638588"/>
            <a:ext cx="162021" cy="622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542333" y="1853405"/>
            <a:ext cx="702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C00000"/>
                </a:solidFill>
              </a:rPr>
              <a:t>3h 15 min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197" name="Right Brace 196"/>
          <p:cNvSpPr/>
          <p:nvPr/>
        </p:nvSpPr>
        <p:spPr>
          <a:xfrm>
            <a:off x="7369829" y="2631947"/>
            <a:ext cx="162021" cy="622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522849" y="2838128"/>
            <a:ext cx="543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C00000"/>
                </a:solidFill>
              </a:rPr>
              <a:t>55 min 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199" name="Right Brace 198"/>
          <p:cNvSpPr/>
          <p:nvPr/>
        </p:nvSpPr>
        <p:spPr>
          <a:xfrm>
            <a:off x="7369830" y="3591777"/>
            <a:ext cx="162021" cy="6228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522849" y="3789040"/>
            <a:ext cx="702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" dirty="0" smtClean="0">
                <a:solidFill>
                  <a:srgbClr val="C00000"/>
                </a:solidFill>
              </a:rPr>
              <a:t>3h 30 min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202" name="Right Brace 201"/>
          <p:cNvSpPr/>
          <p:nvPr/>
        </p:nvSpPr>
        <p:spPr>
          <a:xfrm>
            <a:off x="7982447" y="1638588"/>
            <a:ext cx="477985" cy="259193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black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415442" y="2823869"/>
            <a:ext cx="747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b="1" dirty="0">
                <a:solidFill>
                  <a:srgbClr val="C00000"/>
                </a:solidFill>
              </a:rPr>
              <a:t>7</a:t>
            </a:r>
            <a:r>
              <a:rPr lang="sv-SE" sz="1000" b="1" dirty="0" smtClean="0">
                <a:solidFill>
                  <a:srgbClr val="C00000"/>
                </a:solidFill>
              </a:rPr>
              <a:t>h 40 min</a:t>
            </a:r>
            <a:endParaRPr lang="sv-SE" sz="2000" b="1" dirty="0">
              <a:solidFill>
                <a:srgbClr val="C00000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23357" y="5676760"/>
            <a:ext cx="2502024" cy="96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sv-SE" altLang="sv-SE" sz="1200" b="1" dirty="0" smtClean="0">
                <a:solidFill>
                  <a:prstClr val="black"/>
                </a:solidFill>
              </a:rPr>
              <a:t>*Normal Failure Scenario: </a:t>
            </a:r>
            <a:r>
              <a:rPr lang="sv-SE" altLang="sv-SE" b="1" dirty="0" smtClean="0">
                <a:solidFill>
                  <a:prstClr val="black"/>
                </a:solidFill>
              </a:rPr>
              <a:t/>
            </a:r>
            <a:br>
              <a:rPr lang="sv-SE" altLang="sv-SE" b="1" dirty="0" smtClean="0">
                <a:solidFill>
                  <a:prstClr val="black"/>
                </a:solidFill>
              </a:rPr>
            </a:br>
            <a:r>
              <a:rPr lang="sv-SE" altLang="sv-SE" sz="900" b="1" dirty="0" smtClean="0">
                <a:solidFill>
                  <a:prstClr val="black"/>
                </a:solidFill>
              </a:rPr>
              <a:t>A highly recurring scenario when the test leader needs to work more with the logfiles after the  fault report has been created. </a:t>
            </a:r>
            <a:br>
              <a:rPr lang="sv-SE" altLang="sv-SE" sz="900" b="1" dirty="0" smtClean="0">
                <a:solidFill>
                  <a:prstClr val="black"/>
                </a:solidFill>
              </a:rPr>
            </a:br>
            <a:r>
              <a:rPr lang="sv-SE" altLang="sv-SE" sz="900" b="1" dirty="0" smtClean="0">
                <a:solidFill>
                  <a:prstClr val="black"/>
                </a:solidFill>
              </a:rPr>
              <a:t>The logfile extraction/uploading also needed modification and support</a:t>
            </a:r>
            <a:endParaRPr lang="sv-SE" altLang="sv-SE" sz="900" b="1" dirty="0">
              <a:solidFill>
                <a:prstClr val="black"/>
              </a:solidFill>
            </a:endParaRPr>
          </a:p>
        </p:txBody>
      </p:sp>
      <p:cxnSp>
        <p:nvCxnSpPr>
          <p:cNvPr id="5" name="Straight Arrow Connector 4"/>
          <p:cNvCxnSpPr>
            <a:stCxn id="7" idx="1"/>
            <a:endCxn id="204" idx="0"/>
          </p:cNvCxnSpPr>
          <p:nvPr/>
        </p:nvCxnSpPr>
        <p:spPr>
          <a:xfrm>
            <a:off x="8595325" y="1564812"/>
            <a:ext cx="193650" cy="1259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loud 6"/>
          <p:cNvSpPr/>
          <p:nvPr/>
        </p:nvSpPr>
        <p:spPr>
          <a:xfrm>
            <a:off x="8104304" y="917429"/>
            <a:ext cx="982042" cy="648073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prstClr val="black"/>
                </a:solidFill>
              </a:rPr>
              <a:t>Grey &amp; blue boxes are not included!</a:t>
            </a:r>
            <a:endParaRPr lang="sv-SE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70334" y="1010632"/>
            <a:ext cx="3932757" cy="46166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Need new meeting including Tim </a:t>
            </a:r>
            <a:r>
              <a:rPr lang="sv-SE" sz="1200" dirty="0"/>
              <a:t>Jansson who has done the </a:t>
            </a:r>
            <a:r>
              <a:rPr lang="sv-SE" sz="1200" dirty="0" smtClean="0"/>
              <a:t>analysis to discuss the workflow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48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dscape_Volvo_Group_Trucks_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Eicher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Black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20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lob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Bridge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Volvo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Front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Renault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Mack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UD Trucks_Volvo Group Trucks Technology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B26F17A74D3846970251A6C8A17E62" ma:contentTypeVersion="0" ma:contentTypeDescription="Create a new document." ma:contentTypeScope="" ma:versionID="6bbfe837119e8130e0d1a3f49c4d420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D3467D-7973-4BC2-974D-EDA368AA9B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3C5E4C-C8A4-4783-A42E-28C9BD3338E6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77A7C19-2E10-4F5A-A69B-C1379DD5F9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Landscape_Volvo_Group_Trucks_Technology</Template>
  <TotalTime>0</TotalTime>
  <Words>3517</Words>
  <Application>Microsoft Office PowerPoint</Application>
  <PresentationFormat>On-screen Show (4:3)</PresentationFormat>
  <Paragraphs>570</Paragraphs>
  <Slides>32</Slides>
  <Notes>6</Notes>
  <HiddenSlides>2</HiddenSlides>
  <MMClips>0</MMClips>
  <ScaleCrop>false</ScaleCrop>
  <HeadingPairs>
    <vt:vector size="6" baseType="variant">
      <vt:variant>
        <vt:lpstr>Theme</vt:lpstr>
      </vt:variant>
      <vt:variant>
        <vt:i4>18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51" baseType="lpstr">
      <vt:lpstr>Landscape_Volvo_Group_Trucks_Technology</vt:lpstr>
      <vt:lpstr>White_Volvo Group Trucks Technology</vt:lpstr>
      <vt:lpstr>Globe_Volvo Group Trucks Technology</vt:lpstr>
      <vt:lpstr>Bridge_Volvo Group Trucks Technology</vt:lpstr>
      <vt:lpstr>Volvo Trucks_Volvo Group Trucks Technology</vt:lpstr>
      <vt:lpstr>Front_Volvo Group Trucks Technology</vt:lpstr>
      <vt:lpstr>Renault Trucks_Volvo Group Trucks Technology</vt:lpstr>
      <vt:lpstr>Mack Trucks_Volvo Group Trucks Technology</vt:lpstr>
      <vt:lpstr>UD Trucks_Volvo Group Trucks Technology</vt:lpstr>
      <vt:lpstr>Eicher_Volvo Group Trucks Technology</vt:lpstr>
      <vt:lpstr>Black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Worksheet</vt:lpstr>
      <vt:lpstr>PVT Step 2</vt:lpstr>
      <vt:lpstr>Agenda</vt:lpstr>
      <vt:lpstr>eFACTS Background</vt:lpstr>
      <vt:lpstr>PVT, Performance Validation Test</vt:lpstr>
      <vt:lpstr>Current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needed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Back-up slides</vt:lpstr>
      <vt:lpstr>PowerPoint Presentation</vt:lpstr>
      <vt:lpstr>Next Step </vt:lpstr>
      <vt:lpstr>PowerPoint Presentation</vt:lpstr>
      <vt:lpstr>Background material/brain storm minutes </vt:lpstr>
      <vt:lpstr>Current tools status </vt:lpstr>
      <vt:lpstr>What is needed</vt:lpstr>
      <vt:lpstr>Why is a new tool needed</vt:lpstr>
      <vt:lpstr>What can be achieved</vt:lpstr>
      <vt:lpstr>Test Cases structure</vt:lpstr>
      <vt:lpstr>Proposal</vt:lpstr>
      <vt:lpstr>Conclusion</vt:lpstr>
      <vt:lpstr>Next Step </vt:lpstr>
      <vt:lpstr>PVT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2015-12-17T08:00:05Z</dcterms:created>
  <dcterms:modified xsi:type="dcterms:W3CDTF">2016-09-16T08:51:16Z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0x010100BBB26F17A74D3846970251A6C8A17E62</vt:lpwstr>
  </property>
</Properties>
</file>