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7"/>
  </p:notesMasterIdLst>
  <p:sldIdLst>
    <p:sldId id="256" r:id="rId6"/>
    <p:sldId id="257" r:id="rId7"/>
    <p:sldId id="258" r:id="rId8"/>
    <p:sldId id="264" r:id="rId9"/>
    <p:sldId id="263" r:id="rId10"/>
    <p:sldId id="265" r:id="rId11"/>
    <p:sldId id="259" r:id="rId12"/>
    <p:sldId id="266" r:id="rId13"/>
    <p:sldId id="262" r:id="rId14"/>
    <p:sldId id="260" r:id="rId15"/>
    <p:sldId id="261" r:id="rId1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5453E-3AB1-4C8F-9704-C1B31363DF2D}" type="datetimeFigureOut">
              <a:rPr lang="sv-SE" smtClean="0"/>
              <a:t>2016-11-04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C2A05-AD3D-4E84-A733-BDCFBC152A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88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C2A05-AD3D-4E84-A733-BDCFBC152A37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740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CDD3-0A2D-49E0-9A34-F083DC582111}" type="datetimeFigureOut">
              <a:rPr lang="sv-SE" smtClean="0"/>
              <a:t>2016-11-04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483-17CE-4DBF-9278-D95E1409B4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648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CDD3-0A2D-49E0-9A34-F083DC582111}" type="datetimeFigureOut">
              <a:rPr lang="sv-SE" smtClean="0"/>
              <a:t>2016-11-04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483-17CE-4DBF-9278-D95E1409B4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56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CDD3-0A2D-49E0-9A34-F083DC582111}" type="datetimeFigureOut">
              <a:rPr lang="sv-SE" smtClean="0"/>
              <a:t>2016-11-04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483-17CE-4DBF-9278-D95E1409B4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3872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A8202-68BB-44EF-8DCE-7FD036A75C12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32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B5F3E-E92F-4B69-B01F-7BF43FA8EC45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71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C11FC-259D-498B-A72D-B0CFBC007746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38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9727F-4D36-4EA7-A0B2-FE398144519A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D5F7A-41BA-4EE9-8928-F104FD490858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86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EE724-39B7-4B16-9533-D52C43D5B4D6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372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403A8-10B8-4250-A5EF-E4E4B1F88AD4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143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02949-6ACD-4C22-ADE7-4D1E5E45CB85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0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CDD3-0A2D-49E0-9A34-F083DC582111}" type="datetimeFigureOut">
              <a:rPr lang="sv-SE" smtClean="0"/>
              <a:t>2016-11-04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483-17CE-4DBF-9278-D95E1409B4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9988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CC804-741C-4982-91D8-EF28C9394722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33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E5507-A18A-4831-9D9E-43587242E44E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36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99E52-89C3-4C9D-928B-C271C387E18A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6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CDD3-0A2D-49E0-9A34-F083DC582111}" type="datetimeFigureOut">
              <a:rPr lang="sv-SE" smtClean="0"/>
              <a:t>2016-11-04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483-17CE-4DBF-9278-D95E1409B4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494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CDD3-0A2D-49E0-9A34-F083DC582111}" type="datetimeFigureOut">
              <a:rPr lang="sv-SE" smtClean="0"/>
              <a:t>2016-11-04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483-17CE-4DBF-9278-D95E1409B4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736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CDD3-0A2D-49E0-9A34-F083DC582111}" type="datetimeFigureOut">
              <a:rPr lang="sv-SE" smtClean="0"/>
              <a:t>2016-11-04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483-17CE-4DBF-9278-D95E1409B4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868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CDD3-0A2D-49E0-9A34-F083DC582111}" type="datetimeFigureOut">
              <a:rPr lang="sv-SE" smtClean="0"/>
              <a:t>2016-11-04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483-17CE-4DBF-9278-D95E1409B4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976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CDD3-0A2D-49E0-9A34-F083DC582111}" type="datetimeFigureOut">
              <a:rPr lang="sv-SE" smtClean="0"/>
              <a:t>2016-11-04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483-17CE-4DBF-9278-D95E1409B4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358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CDD3-0A2D-49E0-9A34-F083DC582111}" type="datetimeFigureOut">
              <a:rPr lang="sv-SE" smtClean="0"/>
              <a:t>2016-11-04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483-17CE-4DBF-9278-D95E1409B4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78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CDD3-0A2D-49E0-9A34-F083DC582111}" type="datetimeFigureOut">
              <a:rPr lang="sv-SE" smtClean="0"/>
              <a:t>2016-11-04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5483-17CE-4DBF-9278-D95E1409B4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333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9CDD3-0A2D-49E0-9A34-F083DC582111}" type="datetimeFigureOut">
              <a:rPr lang="sv-SE" smtClean="0"/>
              <a:t>2016-11-04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C5483-17CE-4DBF-9278-D95E1409B4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48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sv-S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sv-SE" smtClean="0"/>
              <a:t>Click to edit Master text styles</a:t>
            </a:r>
          </a:p>
          <a:p>
            <a:pPr lvl="1"/>
            <a:r>
              <a:rPr lang="sv-SE" altLang="sv-SE" smtClean="0"/>
              <a:t>Second level</a:t>
            </a:r>
          </a:p>
          <a:p>
            <a:pPr lvl="2"/>
            <a:r>
              <a:rPr lang="sv-SE" altLang="sv-SE" smtClean="0"/>
              <a:t>Third level</a:t>
            </a:r>
          </a:p>
          <a:p>
            <a:pPr lvl="3"/>
            <a:r>
              <a:rPr lang="sv-SE" altLang="sv-SE" smtClean="0"/>
              <a:t>Fourth level</a:t>
            </a:r>
          </a:p>
          <a:p>
            <a:pPr lvl="4"/>
            <a:r>
              <a:rPr lang="sv-SE" altLang="sv-SE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432457-33DC-427A-8616-AF53CA2A804A}" type="slidenum">
              <a:rPr lang="sv-SE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11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PVT Manager 1.4.0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Release info</a:t>
            </a:r>
          </a:p>
          <a:p>
            <a:r>
              <a:rPr lang="sv-SE" dirty="0" smtClean="0"/>
              <a:t>2014-10-07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9638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1152128"/>
          </a:xfrm>
        </p:spPr>
        <p:txBody>
          <a:bodyPr>
            <a:normAutofit fontScale="70000" lnSpcReduction="20000"/>
          </a:bodyPr>
          <a:lstStyle/>
          <a:p>
            <a:r>
              <a:rPr lang="sv-SE" dirty="0" smtClean="0"/>
              <a:t>Default translation language will be according to user site setting. </a:t>
            </a:r>
            <a:endParaRPr lang="sv-SE" dirty="0"/>
          </a:p>
          <a:p>
            <a:r>
              <a:rPr lang="sv-SE" dirty="0" smtClean="0"/>
              <a:t>Site editor responsible for correct translation. It should be identical as the English text.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066881" cy="446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4211959" y="1556792"/>
            <a:ext cx="4322465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103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040979"/>
          </a:xfrm>
        </p:spPr>
        <p:txBody>
          <a:bodyPr>
            <a:normAutofit fontScale="77500" lnSpcReduction="20000"/>
          </a:bodyPr>
          <a:lstStyle/>
          <a:p>
            <a:r>
              <a:rPr lang="sv-SE" dirty="0" smtClean="0"/>
              <a:t>Master Editor view – will indicate if translation done for local language. </a:t>
            </a:r>
            <a:br>
              <a:rPr lang="sv-SE" dirty="0" smtClean="0"/>
            </a:br>
            <a:endParaRPr lang="sv-SE" dirty="0"/>
          </a:p>
        </p:txBody>
      </p:sp>
      <p:pic>
        <p:nvPicPr>
          <p:cNvPr id="5122" name="Picture 2" descr="C:\Users\t015458\AppData\Local\Temp\SNAGHTML10311d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281461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6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114425"/>
            <a:ext cx="645795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16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45224"/>
            <a:ext cx="8229600" cy="968971"/>
          </a:xfrm>
        </p:spPr>
        <p:txBody>
          <a:bodyPr/>
          <a:lstStyle/>
          <a:p>
            <a:r>
              <a:rPr lang="sv-SE" dirty="0" smtClean="0"/>
              <a:t>Less icons when you start and new icon style</a:t>
            </a:r>
            <a:endParaRPr lang="sv-S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8217024" cy="513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395536" y="548680"/>
            <a:ext cx="172819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896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301208"/>
            <a:ext cx="8229600" cy="1112987"/>
          </a:xfrm>
        </p:spPr>
        <p:txBody>
          <a:bodyPr/>
          <a:lstStyle/>
          <a:p>
            <a:r>
              <a:rPr lang="sv-SE" dirty="0" smtClean="0"/>
              <a:t>Select TC and right click to get action options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7487816" cy="467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35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1224136"/>
          </a:xfrm>
        </p:spPr>
        <p:txBody>
          <a:bodyPr>
            <a:normAutofit fontScale="62500" lnSpcReduction="20000"/>
          </a:bodyPr>
          <a:lstStyle/>
          <a:p>
            <a:r>
              <a:rPr lang="sv-SE" dirty="0" smtClean="0"/>
              <a:t>Master and Site editor menu changed</a:t>
            </a:r>
          </a:p>
          <a:p>
            <a:r>
              <a:rPr lang="sv-SE" dirty="0" smtClean="0"/>
              <a:t>Possible to copy old test case (but a test case have to be selected first)</a:t>
            </a:r>
          </a:p>
          <a:p>
            <a:r>
              <a:rPr lang="sv-SE" dirty="0" smtClean="0"/>
              <a:t>When test case is copied, the local translations, PROTUS points and PROTUS text are not included</a:t>
            </a:r>
            <a:endParaRPr lang="sv-S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8695"/>
            <a:ext cx="7568951" cy="473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39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968971"/>
          </a:xfrm>
        </p:spPr>
        <p:txBody>
          <a:bodyPr>
            <a:normAutofit fontScale="92500" lnSpcReduction="10000"/>
          </a:bodyPr>
          <a:lstStyle/>
          <a:p>
            <a:r>
              <a:rPr lang="sv-SE" dirty="0" smtClean="0"/>
              <a:t>If copying TC some mandatory fields will be empty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7845128" cy="4786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716016" y="1412776"/>
            <a:ext cx="3144415" cy="792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686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015458\AppData\Local\Temp\SNAGHTML97240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7488832" cy="456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301208"/>
            <a:ext cx="8229600" cy="824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Only English is possible to edit in the Test Case Request Form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578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301208"/>
            <a:ext cx="8229600" cy="1040979"/>
          </a:xfrm>
        </p:spPr>
        <p:txBody>
          <a:bodyPr>
            <a:normAutofit fontScale="92500" lnSpcReduction="10000"/>
          </a:bodyPr>
          <a:lstStyle/>
          <a:p>
            <a:r>
              <a:rPr lang="sv-SE" dirty="0" smtClean="0"/>
              <a:t>Site Editor can now create own sequences</a:t>
            </a:r>
          </a:p>
          <a:p>
            <a:r>
              <a:rPr lang="sv-SE" dirty="0" smtClean="0"/>
              <a:t>Contact Master Editor, to get guideline for this</a:t>
            </a:r>
            <a:endParaRPr lang="sv-S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7655362" cy="478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03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3"/>
          <p:cNvSpPr txBox="1">
            <a:spLocks noChangeArrowheads="1"/>
          </p:cNvSpPr>
          <p:nvPr/>
        </p:nvSpPr>
        <p:spPr bwMode="auto">
          <a:xfrm rot="-5400000">
            <a:off x="-292100" y="2579688"/>
            <a:ext cx="1082675" cy="2603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altLang="sv-SE" sz="1100" b="1">
                <a:solidFill>
                  <a:srgbClr val="FFFFFF"/>
                </a:solidFill>
              </a:rPr>
              <a:t>Master Editor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414338" y="4754563"/>
            <a:ext cx="8532812" cy="12668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sv-SE" altLang="sv-SE">
              <a:solidFill>
                <a:srgbClr val="000000"/>
              </a:solidFill>
            </a:endParaRPr>
          </a:p>
        </p:txBody>
      </p:sp>
      <p:sp>
        <p:nvSpPr>
          <p:cNvPr id="2052" name="Text Box 24"/>
          <p:cNvSpPr txBox="1">
            <a:spLocks noChangeArrowheads="1"/>
          </p:cNvSpPr>
          <p:nvPr/>
        </p:nvSpPr>
        <p:spPr bwMode="auto">
          <a:xfrm rot="-5400000">
            <a:off x="-398462" y="3908425"/>
            <a:ext cx="1295400" cy="2603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altLang="sv-SE" sz="1100" b="1">
                <a:solidFill>
                  <a:srgbClr val="FFFFFF"/>
                </a:solidFill>
              </a:rPr>
              <a:t>Local Site Editor</a:t>
            </a:r>
          </a:p>
        </p:txBody>
      </p:sp>
      <p:sp>
        <p:nvSpPr>
          <p:cNvPr id="2053" name="Text Box 42"/>
          <p:cNvSpPr txBox="1">
            <a:spLocks noChangeArrowheads="1"/>
          </p:cNvSpPr>
          <p:nvPr/>
        </p:nvSpPr>
        <p:spPr bwMode="auto">
          <a:xfrm>
            <a:off x="998568" y="273050"/>
            <a:ext cx="60769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altLang="sv-SE" sz="2400" b="1" dirty="0" smtClean="0">
                <a:solidFill>
                  <a:srgbClr val="000000"/>
                </a:solidFill>
              </a:rPr>
              <a:t>New work flow - PVT  </a:t>
            </a:r>
            <a:r>
              <a:rPr lang="sv-SE" altLang="sv-SE" sz="2400" b="1" dirty="0">
                <a:solidFill>
                  <a:srgbClr val="000000"/>
                </a:solidFill>
              </a:rPr>
              <a:t>Test Case Process</a:t>
            </a:r>
          </a:p>
        </p:txBody>
      </p:sp>
      <p:sp>
        <p:nvSpPr>
          <p:cNvPr id="2055" name="AutoShape 10"/>
          <p:cNvSpPr>
            <a:spLocks noChangeArrowheads="1"/>
          </p:cNvSpPr>
          <p:nvPr/>
        </p:nvSpPr>
        <p:spPr bwMode="auto">
          <a:xfrm>
            <a:off x="684213" y="5095875"/>
            <a:ext cx="1181100" cy="596900"/>
          </a:xfrm>
          <a:prstGeom prst="homePlate">
            <a:avLst>
              <a:gd name="adj" fmla="val 46983"/>
            </a:avLst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sv-SE" sz="1050" dirty="0">
                <a:solidFill>
                  <a:srgbClr val="000000"/>
                </a:solidFill>
              </a:rPr>
              <a:t>Change or </a:t>
            </a:r>
            <a:br>
              <a:rPr lang="sv-SE" sz="1050" dirty="0">
                <a:solidFill>
                  <a:srgbClr val="000000"/>
                </a:solidFill>
              </a:rPr>
            </a:br>
            <a:r>
              <a:rPr lang="sv-SE" sz="1050" dirty="0">
                <a:solidFill>
                  <a:srgbClr val="000000"/>
                </a:solidFill>
              </a:rPr>
              <a:t>New Test Case</a:t>
            </a:r>
          </a:p>
        </p:txBody>
      </p:sp>
      <p:sp>
        <p:nvSpPr>
          <p:cNvPr id="2" name="Text Box 113"/>
          <p:cNvSpPr txBox="1">
            <a:spLocks noChangeArrowheads="1"/>
          </p:cNvSpPr>
          <p:nvPr/>
        </p:nvSpPr>
        <p:spPr bwMode="auto">
          <a:xfrm rot="-5400000">
            <a:off x="-300831" y="1351756"/>
            <a:ext cx="1079500" cy="3381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altLang="sv-SE" sz="800" b="1">
                <a:solidFill>
                  <a:srgbClr val="FFFFFF"/>
                </a:solidFill>
              </a:rPr>
              <a:t>Truck Function Specialist</a:t>
            </a:r>
          </a:p>
        </p:txBody>
      </p:sp>
      <p:sp>
        <p:nvSpPr>
          <p:cNvPr id="2056" name="AutoShape 18"/>
          <p:cNvSpPr>
            <a:spLocks noChangeArrowheads="1"/>
          </p:cNvSpPr>
          <p:nvPr/>
        </p:nvSpPr>
        <p:spPr bwMode="auto">
          <a:xfrm>
            <a:off x="4513263" y="2276475"/>
            <a:ext cx="1201737" cy="904875"/>
          </a:xfrm>
          <a:prstGeom prst="diamond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altLang="sv-SE" sz="1000">
                <a:solidFill>
                  <a:srgbClr val="000000"/>
                </a:solidFill>
              </a:rPr>
              <a:t>Update </a:t>
            </a:r>
            <a:br>
              <a:rPr lang="sv-SE" altLang="sv-SE" sz="1000">
                <a:solidFill>
                  <a:srgbClr val="000000"/>
                </a:solidFill>
              </a:rPr>
            </a:br>
            <a:r>
              <a:rPr lang="sv-SE" altLang="sv-SE" sz="1000">
                <a:solidFill>
                  <a:srgbClr val="000000"/>
                </a:solidFill>
              </a:rPr>
              <a:t>PVT Manager</a:t>
            </a:r>
          </a:p>
        </p:txBody>
      </p:sp>
      <p:sp>
        <p:nvSpPr>
          <p:cNvPr id="2057" name="Rectangle 4"/>
          <p:cNvSpPr>
            <a:spLocks noChangeArrowheads="1"/>
          </p:cNvSpPr>
          <p:nvPr/>
        </p:nvSpPr>
        <p:spPr bwMode="auto">
          <a:xfrm>
            <a:off x="414338" y="3322638"/>
            <a:ext cx="8532812" cy="14319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sv-SE" altLang="sv-SE">
              <a:solidFill>
                <a:srgbClr val="000000"/>
              </a:solidFill>
            </a:endParaRPr>
          </a:p>
        </p:txBody>
      </p:sp>
      <p:sp>
        <p:nvSpPr>
          <p:cNvPr id="2058" name="Rectangle 4"/>
          <p:cNvSpPr>
            <a:spLocks noChangeArrowheads="1"/>
          </p:cNvSpPr>
          <p:nvPr/>
        </p:nvSpPr>
        <p:spPr bwMode="auto">
          <a:xfrm>
            <a:off x="414338" y="2097088"/>
            <a:ext cx="8532812" cy="12255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sv-SE" altLang="sv-SE">
              <a:solidFill>
                <a:srgbClr val="000000"/>
              </a:solidFill>
            </a:endParaRPr>
          </a:p>
        </p:txBody>
      </p:sp>
      <p:sp>
        <p:nvSpPr>
          <p:cNvPr id="2059" name="Rectangle 4"/>
          <p:cNvSpPr>
            <a:spLocks noChangeArrowheads="1"/>
          </p:cNvSpPr>
          <p:nvPr/>
        </p:nvSpPr>
        <p:spPr bwMode="auto">
          <a:xfrm>
            <a:off x="414338" y="981075"/>
            <a:ext cx="8532812" cy="11160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sv-SE" altLang="sv-SE">
              <a:solidFill>
                <a:srgbClr val="000000"/>
              </a:solidFill>
            </a:endParaRPr>
          </a:p>
        </p:txBody>
      </p:sp>
      <p:sp>
        <p:nvSpPr>
          <p:cNvPr id="2060" name="Text Box 24"/>
          <p:cNvSpPr txBox="1">
            <a:spLocks noChangeArrowheads="1"/>
          </p:cNvSpPr>
          <p:nvPr/>
        </p:nvSpPr>
        <p:spPr bwMode="auto">
          <a:xfrm rot="-5400000">
            <a:off x="-328612" y="5172075"/>
            <a:ext cx="1155700" cy="431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altLang="sv-SE" sz="1100" b="1">
                <a:solidFill>
                  <a:srgbClr val="FFFFFF"/>
                </a:solidFill>
              </a:rPr>
              <a:t>Test Leader or</a:t>
            </a:r>
            <a:br>
              <a:rPr lang="sv-SE" altLang="sv-SE" sz="1100" b="1">
                <a:solidFill>
                  <a:srgbClr val="FFFFFF"/>
                </a:solidFill>
              </a:rPr>
            </a:br>
            <a:r>
              <a:rPr lang="sv-SE" altLang="sv-SE" sz="1100" b="1">
                <a:solidFill>
                  <a:srgbClr val="FFFFFF"/>
                </a:solidFill>
              </a:rPr>
              <a:t>Site Editor</a:t>
            </a:r>
          </a:p>
        </p:txBody>
      </p:sp>
      <p:sp>
        <p:nvSpPr>
          <p:cNvPr id="2062" name="TextBox 40"/>
          <p:cNvSpPr txBox="1">
            <a:spLocks noChangeArrowheads="1"/>
          </p:cNvSpPr>
          <p:nvPr/>
        </p:nvSpPr>
        <p:spPr bwMode="auto">
          <a:xfrm>
            <a:off x="1258888" y="2652713"/>
            <a:ext cx="2349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altLang="sv-SE" sz="700" b="1">
                <a:solidFill>
                  <a:srgbClr val="000000"/>
                </a:solidFill>
              </a:rPr>
              <a:t>2</a:t>
            </a:r>
            <a:endParaRPr lang="sv-SE" altLang="sv-SE" sz="700">
              <a:solidFill>
                <a:srgbClr val="000000"/>
              </a:solidFill>
            </a:endParaRPr>
          </a:p>
        </p:txBody>
      </p:sp>
      <p:cxnSp>
        <p:nvCxnSpPr>
          <p:cNvPr id="2063" name="AutoShape 86"/>
          <p:cNvCxnSpPr>
            <a:cxnSpLocks noChangeShapeType="1"/>
            <a:stCxn id="2055" idx="3"/>
            <a:endCxn id="56" idx="1"/>
          </p:cNvCxnSpPr>
          <p:nvPr/>
        </p:nvCxnSpPr>
        <p:spPr bwMode="auto">
          <a:xfrm flipV="1">
            <a:off x="1865313" y="5210175"/>
            <a:ext cx="339725" cy="1841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Rectangle 55"/>
          <p:cNvSpPr/>
          <p:nvPr/>
        </p:nvSpPr>
        <p:spPr>
          <a:xfrm>
            <a:off x="2205038" y="5089525"/>
            <a:ext cx="796925" cy="241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sv-SE" sz="800" dirty="0">
                <a:solidFill>
                  <a:srgbClr val="FFFFFF"/>
                </a:solidFill>
              </a:rPr>
              <a:t>Change Req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05038" y="5468938"/>
            <a:ext cx="796925" cy="2428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sv-SE" sz="800" dirty="0">
                <a:solidFill>
                  <a:srgbClr val="FFFFFF"/>
                </a:solidFill>
              </a:rPr>
              <a:t>New</a:t>
            </a:r>
          </a:p>
        </p:txBody>
      </p:sp>
      <p:cxnSp>
        <p:nvCxnSpPr>
          <p:cNvPr id="20" name="Elbow Connector 19"/>
          <p:cNvCxnSpPr>
            <a:stCxn id="2055" idx="3"/>
            <a:endCxn id="58" idx="1"/>
          </p:cNvCxnSpPr>
          <p:nvPr/>
        </p:nvCxnSpPr>
        <p:spPr>
          <a:xfrm>
            <a:off x="1865313" y="5394325"/>
            <a:ext cx="339725" cy="1968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AutoShape 18"/>
          <p:cNvSpPr>
            <a:spLocks noChangeArrowheads="1"/>
          </p:cNvSpPr>
          <p:nvPr/>
        </p:nvSpPr>
        <p:spPr bwMode="auto">
          <a:xfrm>
            <a:off x="3065463" y="3667125"/>
            <a:ext cx="1196975" cy="847725"/>
          </a:xfrm>
          <a:prstGeom prst="diamond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sv-SE" altLang="sv-SE" sz="1000">
              <a:solidFill>
                <a:srgbClr val="000000"/>
              </a:solidFill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altLang="sv-SE" sz="1000">
                <a:solidFill>
                  <a:srgbClr val="000000"/>
                </a:solidFill>
              </a:rPr>
              <a:t>Approve</a:t>
            </a:r>
            <a:r>
              <a:rPr lang="sv-SE" altLang="sv-SE" sz="1000" baseline="30000">
                <a:solidFill>
                  <a:srgbClr val="000000"/>
                </a:solidFill>
              </a:rPr>
              <a:t>2</a:t>
            </a:r>
            <a:r>
              <a:rPr lang="sv-SE" altLang="sv-SE" sz="1000">
                <a:solidFill>
                  <a:srgbClr val="000000"/>
                </a:solidFill>
              </a:rPr>
              <a:t/>
            </a:r>
            <a:br>
              <a:rPr lang="sv-SE" altLang="sv-SE" sz="1000">
                <a:solidFill>
                  <a:srgbClr val="000000"/>
                </a:solidFill>
              </a:rPr>
            </a:br>
            <a:r>
              <a:rPr lang="sv-SE" altLang="sv-SE" sz="1000">
                <a:solidFill>
                  <a:srgbClr val="000000"/>
                </a:solidFill>
              </a:rPr>
              <a:t>Remark</a:t>
            </a:r>
          </a:p>
        </p:txBody>
      </p:sp>
      <p:cxnSp>
        <p:nvCxnSpPr>
          <p:cNvPr id="24" name="Elbow Connector 23"/>
          <p:cNvCxnSpPr>
            <a:stCxn id="56" idx="3"/>
          </p:cNvCxnSpPr>
          <p:nvPr/>
        </p:nvCxnSpPr>
        <p:spPr>
          <a:xfrm>
            <a:off x="3001963" y="5210175"/>
            <a:ext cx="382587" cy="2063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8" idx="3"/>
          </p:cNvCxnSpPr>
          <p:nvPr/>
        </p:nvCxnSpPr>
        <p:spPr>
          <a:xfrm flipV="1">
            <a:off x="3001963" y="5416550"/>
            <a:ext cx="382587" cy="1746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Elbow Connector 2048"/>
          <p:cNvCxnSpPr>
            <a:endCxn id="2067" idx="2"/>
          </p:cNvCxnSpPr>
          <p:nvPr/>
        </p:nvCxnSpPr>
        <p:spPr>
          <a:xfrm rot="5400000" flipH="1" flipV="1">
            <a:off x="3062288" y="4833937"/>
            <a:ext cx="920750" cy="282575"/>
          </a:xfrm>
          <a:prstGeom prst="bentConnector3">
            <a:avLst>
              <a:gd name="adj1" fmla="val 15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AutoShape 18"/>
          <p:cNvSpPr>
            <a:spLocks noChangeArrowheads="1"/>
          </p:cNvSpPr>
          <p:nvPr/>
        </p:nvSpPr>
        <p:spPr bwMode="auto">
          <a:xfrm>
            <a:off x="3065463" y="2306638"/>
            <a:ext cx="1196975" cy="847725"/>
          </a:xfrm>
          <a:prstGeom prst="diamond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altLang="sv-SE" sz="1000">
                <a:solidFill>
                  <a:srgbClr val="000000"/>
                </a:solidFill>
              </a:rPr>
              <a:t>Approve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altLang="sv-SE" sz="1000">
                <a:solidFill>
                  <a:srgbClr val="000000"/>
                </a:solidFill>
              </a:rPr>
              <a:t>Remark</a:t>
            </a:r>
          </a:p>
        </p:txBody>
      </p:sp>
      <p:sp>
        <p:nvSpPr>
          <p:cNvPr id="2072" name="AutoShape 18"/>
          <p:cNvSpPr>
            <a:spLocks noChangeArrowheads="1"/>
          </p:cNvSpPr>
          <p:nvPr/>
        </p:nvSpPr>
        <p:spPr bwMode="auto">
          <a:xfrm>
            <a:off x="3065463" y="1114425"/>
            <a:ext cx="1196975" cy="847725"/>
          </a:xfrm>
          <a:prstGeom prst="diamond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altLang="sv-SE" sz="1000">
                <a:solidFill>
                  <a:srgbClr val="000000"/>
                </a:solidFill>
              </a:rPr>
              <a:t>Approve</a:t>
            </a:r>
            <a:br>
              <a:rPr lang="sv-SE" altLang="sv-SE" sz="1000">
                <a:solidFill>
                  <a:srgbClr val="000000"/>
                </a:solidFill>
              </a:rPr>
            </a:br>
            <a:r>
              <a:rPr lang="sv-SE" altLang="sv-SE" sz="1000">
                <a:solidFill>
                  <a:srgbClr val="000000"/>
                </a:solidFill>
              </a:rPr>
              <a:t>Remark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2463" y="2422525"/>
            <a:ext cx="977900" cy="574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sv-SE" sz="1100" dirty="0">
                <a:solidFill>
                  <a:srgbClr val="000000"/>
                </a:solidFill>
              </a:rPr>
              <a:t>Remark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52463" y="3803650"/>
            <a:ext cx="993775" cy="5762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sv-SE" sz="1100" dirty="0">
                <a:solidFill>
                  <a:srgbClr val="000000"/>
                </a:solidFill>
              </a:rPr>
              <a:t>Remark</a:t>
            </a:r>
          </a:p>
        </p:txBody>
      </p:sp>
      <p:cxnSp>
        <p:nvCxnSpPr>
          <p:cNvPr id="35" name="Straight Arrow Connector 34"/>
          <p:cNvCxnSpPr>
            <a:stCxn id="2067" idx="0"/>
            <a:endCxn id="2071" idx="2"/>
          </p:cNvCxnSpPr>
          <p:nvPr/>
        </p:nvCxnSpPr>
        <p:spPr>
          <a:xfrm flipV="1">
            <a:off x="3663950" y="3154363"/>
            <a:ext cx="0" cy="512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071" idx="0"/>
            <a:endCxn id="2072" idx="2"/>
          </p:cNvCxnSpPr>
          <p:nvPr/>
        </p:nvCxnSpPr>
        <p:spPr>
          <a:xfrm flipH="1" flipV="1">
            <a:off x="3663950" y="1962150"/>
            <a:ext cx="0" cy="3444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4746625" y="4373563"/>
            <a:ext cx="784225" cy="241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sv-SE" sz="800" dirty="0">
                <a:solidFill>
                  <a:srgbClr val="FFFFFF"/>
                </a:solidFill>
              </a:rPr>
              <a:t>Review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615906" y="4379913"/>
            <a:ext cx="782638" cy="242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sv-SE" sz="800" dirty="0">
                <a:solidFill>
                  <a:srgbClr val="FFFFFF"/>
                </a:solidFill>
              </a:rPr>
              <a:t>Translate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588125" y="2436813"/>
            <a:ext cx="838200" cy="576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sv-SE" sz="1100" dirty="0">
                <a:solidFill>
                  <a:srgbClr val="000000"/>
                </a:solidFill>
              </a:rPr>
              <a:t>TC Released</a:t>
            </a:r>
          </a:p>
        </p:txBody>
      </p:sp>
      <p:cxnSp>
        <p:nvCxnSpPr>
          <p:cNvPr id="50" name="Straight Arrow Connector 49"/>
          <p:cNvCxnSpPr>
            <a:stCxn id="2071" idx="3"/>
          </p:cNvCxnSpPr>
          <p:nvPr/>
        </p:nvCxnSpPr>
        <p:spPr>
          <a:xfrm flipV="1">
            <a:off x="4262438" y="2730500"/>
            <a:ext cx="236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067" idx="1"/>
            <a:endCxn id="103" idx="3"/>
          </p:cNvCxnSpPr>
          <p:nvPr/>
        </p:nvCxnSpPr>
        <p:spPr>
          <a:xfrm flipH="1">
            <a:off x="1646238" y="4090988"/>
            <a:ext cx="14192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071" idx="1"/>
          </p:cNvCxnSpPr>
          <p:nvPr/>
        </p:nvCxnSpPr>
        <p:spPr>
          <a:xfrm flipH="1" flipV="1">
            <a:off x="1646238" y="2730500"/>
            <a:ext cx="14192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3" idx="2"/>
            <a:endCxn id="103" idx="0"/>
          </p:cNvCxnSpPr>
          <p:nvPr/>
        </p:nvCxnSpPr>
        <p:spPr>
          <a:xfrm>
            <a:off x="1141413" y="2997200"/>
            <a:ext cx="7937" cy="806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03" idx="2"/>
            <a:endCxn id="2055" idx="0"/>
          </p:cNvCxnSpPr>
          <p:nvPr/>
        </p:nvCxnSpPr>
        <p:spPr>
          <a:xfrm flipH="1">
            <a:off x="1133475" y="4379913"/>
            <a:ext cx="15875" cy="715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056" idx="2"/>
          </p:cNvCxnSpPr>
          <p:nvPr/>
        </p:nvCxnSpPr>
        <p:spPr>
          <a:xfrm>
            <a:off x="5113338" y="3181350"/>
            <a:ext cx="25400" cy="1198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8" name="AutoShape 18"/>
          <p:cNvSpPr>
            <a:spLocks noChangeArrowheads="1"/>
          </p:cNvSpPr>
          <p:nvPr/>
        </p:nvSpPr>
        <p:spPr bwMode="auto">
          <a:xfrm>
            <a:off x="5715000" y="3490913"/>
            <a:ext cx="857250" cy="647700"/>
          </a:xfrm>
          <a:prstGeom prst="diamond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altLang="sv-SE" sz="1000">
                <a:solidFill>
                  <a:srgbClr val="000000"/>
                </a:solidFill>
              </a:rPr>
              <a:t>Approve</a:t>
            </a:r>
            <a:br>
              <a:rPr lang="sv-SE" altLang="sv-SE" sz="1000">
                <a:solidFill>
                  <a:srgbClr val="000000"/>
                </a:solidFill>
              </a:rPr>
            </a:br>
            <a:r>
              <a:rPr lang="sv-SE" altLang="sv-SE" sz="1000">
                <a:solidFill>
                  <a:srgbClr val="000000"/>
                </a:solidFill>
              </a:rPr>
              <a:t>Remark</a:t>
            </a:r>
          </a:p>
        </p:txBody>
      </p:sp>
      <p:cxnSp>
        <p:nvCxnSpPr>
          <p:cNvPr id="111" name="Elbow Connector 110"/>
          <p:cNvCxnSpPr>
            <a:stCxn id="117" idx="3"/>
            <a:endCxn id="2088" idx="2"/>
          </p:cNvCxnSpPr>
          <p:nvPr/>
        </p:nvCxnSpPr>
        <p:spPr>
          <a:xfrm flipV="1">
            <a:off x="5530850" y="4138613"/>
            <a:ext cx="612775" cy="3556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7740650" y="2449513"/>
            <a:ext cx="935038" cy="574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sv-SE" sz="1100" dirty="0">
                <a:solidFill>
                  <a:srgbClr val="000000"/>
                </a:solidFill>
              </a:rPr>
              <a:t>Translation </a:t>
            </a:r>
            <a:r>
              <a:rPr lang="sv-SE" sz="1100" dirty="0" smtClean="0">
                <a:solidFill>
                  <a:srgbClr val="000000"/>
                </a:solidFill>
              </a:rPr>
              <a:t>Done</a:t>
            </a:r>
            <a:endParaRPr lang="sv-SE" sz="1100" dirty="0">
              <a:solidFill>
                <a:srgbClr val="000000"/>
              </a:solidFill>
            </a:endParaRPr>
          </a:p>
        </p:txBody>
      </p:sp>
      <p:cxnSp>
        <p:nvCxnSpPr>
          <p:cNvPr id="115" name="Elbow Connector 114"/>
          <p:cNvCxnSpPr>
            <a:stCxn id="118" idx="3"/>
            <a:endCxn id="188" idx="2"/>
          </p:cNvCxnSpPr>
          <p:nvPr/>
        </p:nvCxnSpPr>
        <p:spPr>
          <a:xfrm flipV="1">
            <a:off x="7398544" y="3024188"/>
            <a:ext cx="809625" cy="14771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4" name="TextBox 140"/>
          <p:cNvSpPr txBox="1">
            <a:spLocks noChangeArrowheads="1"/>
          </p:cNvSpPr>
          <p:nvPr/>
        </p:nvSpPr>
        <p:spPr bwMode="auto">
          <a:xfrm>
            <a:off x="590550" y="6202363"/>
            <a:ext cx="16621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altLang="sv-SE" sz="800" b="1">
                <a:solidFill>
                  <a:srgbClr val="000000"/>
                </a:solidFill>
              </a:rPr>
              <a:t>1 Performance Validation Test</a:t>
            </a:r>
          </a:p>
        </p:txBody>
      </p:sp>
      <p:sp>
        <p:nvSpPr>
          <p:cNvPr id="142" name="Oval 141"/>
          <p:cNvSpPr/>
          <p:nvPr/>
        </p:nvSpPr>
        <p:spPr>
          <a:xfrm>
            <a:off x="3605213" y="4972050"/>
            <a:ext cx="117475" cy="117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sv-SE">
              <a:solidFill>
                <a:srgbClr val="FFFFFF"/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3606800" y="3373438"/>
            <a:ext cx="117475" cy="117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sv-SE">
              <a:solidFill>
                <a:srgbClr val="FFFFFF"/>
              </a:solidFill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5067300" y="3697288"/>
            <a:ext cx="117475" cy="117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sv-SE">
              <a:solidFill>
                <a:srgbClr val="FFFFFF"/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6958013" y="3181350"/>
            <a:ext cx="117475" cy="115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sv-SE">
              <a:solidFill>
                <a:srgbClr val="FFFFFF"/>
              </a:solidFill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4151313" y="6249988"/>
            <a:ext cx="117475" cy="117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sv-SE">
              <a:solidFill>
                <a:srgbClr val="FFFFFF"/>
              </a:solidFill>
            </a:endParaRPr>
          </a:p>
        </p:txBody>
      </p:sp>
      <p:sp>
        <p:nvSpPr>
          <p:cNvPr id="2101" name="TextBox 215"/>
          <p:cNvSpPr txBox="1">
            <a:spLocks noChangeArrowheads="1"/>
          </p:cNvSpPr>
          <p:nvPr/>
        </p:nvSpPr>
        <p:spPr bwMode="auto">
          <a:xfrm>
            <a:off x="4379913" y="6202363"/>
            <a:ext cx="24669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altLang="sv-SE" sz="800" b="1">
                <a:solidFill>
                  <a:srgbClr val="000000"/>
                </a:solidFill>
              </a:rPr>
              <a:t>Change of Status of Job inside PVT Manager</a:t>
            </a:r>
          </a:p>
        </p:txBody>
      </p:sp>
      <p:sp>
        <p:nvSpPr>
          <p:cNvPr id="54" name="Oval 53"/>
          <p:cNvSpPr/>
          <p:nvPr/>
        </p:nvSpPr>
        <p:spPr>
          <a:xfrm>
            <a:off x="6092825" y="3186113"/>
            <a:ext cx="117475" cy="117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sv-SE">
              <a:solidFill>
                <a:srgbClr val="FFFFFF"/>
              </a:solidFill>
            </a:endParaRPr>
          </a:p>
        </p:txBody>
      </p:sp>
      <p:sp>
        <p:nvSpPr>
          <p:cNvPr id="2103" name="TextBox 140"/>
          <p:cNvSpPr txBox="1">
            <a:spLocks noChangeArrowheads="1"/>
          </p:cNvSpPr>
          <p:nvPr/>
        </p:nvSpPr>
        <p:spPr bwMode="auto">
          <a:xfrm>
            <a:off x="590550" y="6410325"/>
            <a:ext cx="3486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sv-SE" altLang="sv-SE" sz="800" b="1">
                <a:solidFill>
                  <a:srgbClr val="000000"/>
                </a:solidFill>
              </a:rPr>
              <a:t>2 If TC is sent by Site Editor, the TC is sent directly to Master Editor</a:t>
            </a:r>
          </a:p>
        </p:txBody>
      </p:sp>
      <p:cxnSp>
        <p:nvCxnSpPr>
          <p:cNvPr id="10" name="Elbow Connector 9"/>
          <p:cNvCxnSpPr>
            <a:stCxn id="2088" idx="0"/>
            <a:endCxn id="2056" idx="3"/>
          </p:cNvCxnSpPr>
          <p:nvPr/>
        </p:nvCxnSpPr>
        <p:spPr>
          <a:xfrm rot="16200000" flipV="1">
            <a:off x="5548313" y="2895600"/>
            <a:ext cx="762000" cy="4286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056" idx="3"/>
            <a:endCxn id="121" idx="1"/>
          </p:cNvCxnSpPr>
          <p:nvPr/>
        </p:nvCxnSpPr>
        <p:spPr>
          <a:xfrm flipV="1">
            <a:off x="5715000" y="2724944"/>
            <a:ext cx="873125" cy="39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1" idx="2"/>
            <a:endCxn id="118" idx="0"/>
          </p:cNvCxnSpPr>
          <p:nvPr/>
        </p:nvCxnSpPr>
        <p:spPr>
          <a:xfrm>
            <a:off x="7007225" y="3013075"/>
            <a:ext cx="0" cy="13668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379913" y="1196752"/>
            <a:ext cx="4567237" cy="45150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94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C91EF8A094DB4695E97238B18CAC82" ma:contentTypeVersion="1" ma:contentTypeDescription="Create a new document." ma:contentTypeScope="" ma:versionID="f52b341127d27e232af5758a87b2f0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3B7EEC-ADEC-4476-B483-7D2E9419E2A7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122833D-F3A1-4332-9570-A66AC23351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DAAB329-0346-4F0F-B2A2-C8EBCDEAE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211</Words>
  <Application>Microsoft Office PowerPoint</Application>
  <PresentationFormat>On-screen Show (4:3)</PresentationFormat>
  <Paragraphs>41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Default Design</vt:lpstr>
      <vt:lpstr>PVT Manager 1.4.0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PVT Manager 1.4.0</dc:title>
  <dc:creator>Svennungsson Martin</dc:creator>
  <cp:lastModifiedBy>Lövdinger Per</cp:lastModifiedBy>
  <cp:revision>13</cp:revision>
  <dcterms:created xsi:type="dcterms:W3CDTF">2014-09-23T08:47:46Z</dcterms:created>
  <dcterms:modified xsi:type="dcterms:W3CDTF">2016-11-04T14:19:26Z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0x01010074C91EF8A094DB4695E97238B18CAC82</vt:lpwstr>
  </property>
</Properties>
</file>