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
  </p:sldMasterIdLst>
  <p:notesMasterIdLst>
    <p:notesMasterId r:id="rId31"/>
  </p:notesMasterIdLst>
  <p:sldIdLst>
    <p:sldId id="320" r:id="rId5"/>
    <p:sldId id="286" r:id="rId6"/>
    <p:sldId id="323" r:id="rId7"/>
    <p:sldId id="319" r:id="rId8"/>
    <p:sldId id="287" r:id="rId9"/>
    <p:sldId id="288" r:id="rId10"/>
    <p:sldId id="326" r:id="rId11"/>
    <p:sldId id="327" r:id="rId12"/>
    <p:sldId id="328" r:id="rId13"/>
    <p:sldId id="289" r:id="rId14"/>
    <p:sldId id="290" r:id="rId15"/>
    <p:sldId id="291" r:id="rId16"/>
    <p:sldId id="329" r:id="rId17"/>
    <p:sldId id="292" r:id="rId18"/>
    <p:sldId id="330" r:id="rId19"/>
    <p:sldId id="331" r:id="rId20"/>
    <p:sldId id="294" r:id="rId21"/>
    <p:sldId id="295" r:id="rId22"/>
    <p:sldId id="296" r:id="rId23"/>
    <p:sldId id="297" r:id="rId24"/>
    <p:sldId id="298" r:id="rId25"/>
    <p:sldId id="299" r:id="rId26"/>
    <p:sldId id="300" r:id="rId27"/>
    <p:sldId id="301" r:id="rId28"/>
    <p:sldId id="332" r:id="rId29"/>
    <p:sldId id="335" r:id="rId30"/>
  </p:sldIdLst>
  <p:sldSz cx="9144000" cy="6858000" type="screen4x3"/>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4" autoAdjust="0"/>
    <p:restoredTop sz="83276" autoAdjust="0"/>
  </p:normalViewPr>
  <p:slideViewPr>
    <p:cSldViewPr>
      <p:cViewPr>
        <p:scale>
          <a:sx n="77" d="100"/>
          <a:sy n="77" d="100"/>
        </p:scale>
        <p:origin x="-1182" y="306"/>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B110ACD-5BB4-4DCB-BA74-E546D66D48C1}" type="datetimeFigureOut">
              <a:rPr lang="sv-SE" smtClean="0"/>
              <a:t>2016-12-08</a:t>
            </a:fld>
            <a:endParaRPr lang="sv-S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DA20477-FA1A-4F5E-9A18-B7B44AC979A6}" type="slidenum">
              <a:rPr lang="sv-SE" smtClean="0"/>
              <a:t>‹#›</a:t>
            </a:fld>
            <a:endParaRPr lang="sv-SE"/>
          </a:p>
        </p:txBody>
      </p:sp>
    </p:spTree>
    <p:extLst>
      <p:ext uri="{BB962C8B-B14F-4D97-AF65-F5344CB8AC3E}">
        <p14:creationId xmlns:p14="http://schemas.microsoft.com/office/powerpoint/2010/main" val="366704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2</a:t>
            </a:fld>
            <a:endParaRPr lang="en-US"/>
          </a:p>
        </p:txBody>
      </p:sp>
    </p:spTree>
    <p:extLst>
      <p:ext uri="{BB962C8B-B14F-4D97-AF65-F5344CB8AC3E}">
        <p14:creationId xmlns:p14="http://schemas.microsoft.com/office/powerpoint/2010/main" val="405633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12</a:t>
            </a:fld>
            <a:endParaRPr lang="en-US"/>
          </a:p>
        </p:txBody>
      </p:sp>
    </p:spTree>
    <p:extLst>
      <p:ext uri="{BB962C8B-B14F-4D97-AF65-F5344CB8AC3E}">
        <p14:creationId xmlns:p14="http://schemas.microsoft.com/office/powerpoint/2010/main" val="49950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BRs will most often be specified in 2 or 3 levels:</a:t>
            </a:r>
          </a:p>
          <a:p>
            <a:pPr eaLnBrk="1" hangingPunct="1"/>
            <a:r>
              <a:rPr lang="en-US" dirty="0" smtClean="0">
                <a:solidFill>
                  <a:srgbClr val="000000"/>
                </a:solidFill>
              </a:rPr>
              <a:t>1. VG or TD/BA/GF </a:t>
            </a:r>
            <a:r>
              <a:rPr lang="en-US" b="1" dirty="0" smtClean="0">
                <a:solidFill>
                  <a:srgbClr val="000000"/>
                </a:solidFill>
              </a:rPr>
              <a:t>Strategic Target</a:t>
            </a:r>
          </a:p>
          <a:p>
            <a:pPr eaLnBrk="1" hangingPunct="1"/>
            <a:r>
              <a:rPr lang="en-US" dirty="0" smtClean="0">
                <a:solidFill>
                  <a:srgbClr val="000000"/>
                </a:solidFill>
              </a:rPr>
              <a:t>2.</a:t>
            </a:r>
            <a:r>
              <a:rPr lang="en-US" b="1" dirty="0" smtClean="0">
                <a:solidFill>
                  <a:srgbClr val="000000"/>
                </a:solidFill>
              </a:rPr>
              <a:t> </a:t>
            </a:r>
            <a:r>
              <a:rPr lang="en-US" dirty="0" smtClean="0">
                <a:solidFill>
                  <a:srgbClr val="000000"/>
                </a:solidFill>
              </a:rPr>
              <a:t>The </a:t>
            </a:r>
            <a:r>
              <a:rPr lang="en-US" b="1" dirty="0" smtClean="0">
                <a:solidFill>
                  <a:srgbClr val="000000"/>
                </a:solidFill>
              </a:rPr>
              <a:t>main</a:t>
            </a:r>
            <a:r>
              <a:rPr lang="en-US" dirty="0" smtClean="0">
                <a:solidFill>
                  <a:srgbClr val="000000"/>
                </a:solidFill>
              </a:rPr>
              <a:t> </a:t>
            </a:r>
            <a:r>
              <a:rPr lang="en-US" b="1" dirty="0" smtClean="0">
                <a:solidFill>
                  <a:srgbClr val="000000"/>
                </a:solidFill>
              </a:rPr>
              <a:t>objective</a:t>
            </a:r>
            <a:r>
              <a:rPr lang="en-US" dirty="0" smtClean="0">
                <a:solidFill>
                  <a:srgbClr val="000000"/>
                </a:solidFill>
              </a:rPr>
              <a:t> of this specific proposed IT investment/this organization</a:t>
            </a:r>
          </a:p>
          <a:p>
            <a:pPr eaLnBrk="1" hangingPunct="1"/>
            <a:r>
              <a:rPr lang="en-US" dirty="0" smtClean="0">
                <a:solidFill>
                  <a:srgbClr val="000000"/>
                </a:solidFill>
              </a:rPr>
              <a:t>3. Business scope on a </a:t>
            </a:r>
            <a:r>
              <a:rPr lang="en-US" b="1" dirty="0" smtClean="0">
                <a:solidFill>
                  <a:srgbClr val="000000"/>
                </a:solidFill>
              </a:rPr>
              <a:t>what</a:t>
            </a:r>
            <a:r>
              <a:rPr lang="en-US" dirty="0" smtClean="0">
                <a:solidFill>
                  <a:srgbClr val="000000"/>
                </a:solidFill>
              </a:rPr>
              <a:t> level of the proposed IT investment</a:t>
            </a:r>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13</a:t>
            </a:fld>
            <a:endParaRPr lang="en-US"/>
          </a:p>
        </p:txBody>
      </p:sp>
    </p:spTree>
    <p:extLst>
      <p:ext uri="{BB962C8B-B14F-4D97-AF65-F5344CB8AC3E}">
        <p14:creationId xmlns:p14="http://schemas.microsoft.com/office/powerpoint/2010/main" val="338294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14</a:t>
            </a:fld>
            <a:endParaRPr lang="en-US"/>
          </a:p>
        </p:txBody>
      </p:sp>
    </p:spTree>
    <p:extLst>
      <p:ext uri="{BB962C8B-B14F-4D97-AF65-F5344CB8AC3E}">
        <p14:creationId xmlns:p14="http://schemas.microsoft.com/office/powerpoint/2010/main" val="49950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Business capabilities needed to achieve a BR</a:t>
            </a:r>
            <a:endParaRPr lang="pt-BR" dirty="0" smtClean="0"/>
          </a:p>
          <a:p>
            <a:pPr marL="171450" indent="-171450">
              <a:buFont typeface="Arial" panose="020B0604020202020204" pitchFamily="34" charset="0"/>
              <a:buChar char="•"/>
            </a:pPr>
            <a:r>
              <a:rPr lang="pl-PL" dirty="0" smtClean="0"/>
              <a:t>Everything (from the business perspective) what is needed to achieve BR</a:t>
            </a:r>
          </a:p>
          <a:p>
            <a:pPr marL="171450" indent="-171450">
              <a:buFont typeface="Arial" panose="020B0604020202020204" pitchFamily="34" charset="0"/>
              <a:buChar char="•"/>
              <a:defRPr/>
            </a:pPr>
            <a:r>
              <a:rPr lang="sv-SE" dirty="0" err="1" smtClean="0"/>
              <a:t>ABRs</a:t>
            </a:r>
            <a:r>
              <a:rPr lang="sv-SE" dirty="0" smtClean="0"/>
              <a:t> </a:t>
            </a:r>
            <a:r>
              <a:rPr lang="sv-SE" dirty="0" err="1" smtClean="0"/>
              <a:t>that</a:t>
            </a:r>
            <a:r>
              <a:rPr lang="sv-SE" dirty="0" smtClean="0"/>
              <a:t> not </a:t>
            </a:r>
            <a:r>
              <a:rPr lang="sv-SE" dirty="0" err="1" smtClean="0"/>
              <a:t>affect</a:t>
            </a:r>
            <a:r>
              <a:rPr lang="sv-SE" dirty="0" smtClean="0"/>
              <a:t> the </a:t>
            </a:r>
            <a:r>
              <a:rPr lang="sv-SE" dirty="0" err="1" smtClean="0"/>
              <a:t>architectural</a:t>
            </a:r>
            <a:r>
              <a:rPr lang="sv-SE" dirty="0" smtClean="0"/>
              <a:t> solution </a:t>
            </a:r>
            <a:r>
              <a:rPr lang="sv-SE" dirty="0" err="1" smtClean="0"/>
              <a:t>will</a:t>
            </a:r>
            <a:r>
              <a:rPr lang="sv-SE" dirty="0" smtClean="0"/>
              <a:t> not </a:t>
            </a:r>
            <a:r>
              <a:rPr lang="sv-SE" dirty="0" err="1" smtClean="0"/>
              <a:t>need</a:t>
            </a:r>
            <a:r>
              <a:rPr lang="sv-SE" dirty="0" smtClean="0"/>
              <a:t> to be </a:t>
            </a:r>
            <a:r>
              <a:rPr lang="sv-SE" dirty="0" err="1" smtClean="0"/>
              <a:t>further</a:t>
            </a:r>
            <a:r>
              <a:rPr lang="sv-SE" dirty="0" smtClean="0"/>
              <a:t> </a:t>
            </a:r>
            <a:r>
              <a:rPr lang="sv-SE" dirty="0" err="1" smtClean="0"/>
              <a:t>detailed</a:t>
            </a:r>
            <a:endParaRPr lang="sv-SE" dirty="0" smtClean="0"/>
          </a:p>
          <a:p>
            <a:pPr marL="171450" indent="-171450">
              <a:buFont typeface="Arial" panose="020B0604020202020204" pitchFamily="34" charset="0"/>
              <a:buChar char="•"/>
            </a:pPr>
            <a:r>
              <a:rPr lang="sv-SE" dirty="0" smtClean="0"/>
              <a:t>Most SoR/TRs will drive IT-solution needs and technical requirements (ATRs)</a:t>
            </a:r>
          </a:p>
          <a:p>
            <a:pPr>
              <a:defRPr/>
            </a:pPr>
            <a:endParaRPr lang="en-US" b="1" dirty="0" smtClean="0"/>
          </a:p>
          <a:p>
            <a:pPr>
              <a:defRPr/>
            </a:pPr>
            <a:r>
              <a:rPr lang="en-US" b="1" dirty="0" smtClean="0"/>
              <a:t>ABRs can be:</a:t>
            </a:r>
          </a:p>
          <a:p>
            <a:pPr>
              <a:defRPr/>
            </a:pPr>
            <a:r>
              <a:rPr lang="en-US" dirty="0" smtClean="0"/>
              <a:t>* Activities from business processes</a:t>
            </a:r>
          </a:p>
          <a:p>
            <a:pPr>
              <a:defRPr/>
            </a:pPr>
            <a:r>
              <a:rPr lang="en-US" dirty="0" smtClean="0"/>
              <a:t>* Business solution features</a:t>
            </a:r>
          </a:p>
          <a:p>
            <a:pPr>
              <a:defRPr/>
            </a:pPr>
            <a:r>
              <a:rPr lang="en-US" dirty="0" smtClean="0"/>
              <a:t>* Functional requirements</a:t>
            </a:r>
          </a:p>
          <a:p>
            <a:pPr>
              <a:defRPr/>
            </a:pPr>
            <a:r>
              <a:rPr lang="en-US" dirty="0" smtClean="0"/>
              <a:t>* End user study documentation</a:t>
            </a:r>
          </a:p>
          <a:p>
            <a:pPr>
              <a:defRPr/>
            </a:pPr>
            <a:r>
              <a:rPr lang="en-US" dirty="0" smtClean="0"/>
              <a:t>* Non-functional requirements</a:t>
            </a:r>
          </a:p>
          <a:p>
            <a:pPr>
              <a:defRPr/>
            </a:pPr>
            <a:r>
              <a:rPr lang="en-US" dirty="0" smtClean="0"/>
              <a:t>* Business Rules</a:t>
            </a:r>
          </a:p>
          <a:p>
            <a:pPr>
              <a:defRPr/>
            </a:pPr>
            <a:r>
              <a:rPr lang="en-US" dirty="0" smtClean="0"/>
              <a:t>* Security requirements</a:t>
            </a:r>
          </a:p>
          <a:p>
            <a:pPr>
              <a:defRPr/>
            </a:pPr>
            <a:r>
              <a:rPr lang="en-US" dirty="0" smtClean="0"/>
              <a:t>…</a:t>
            </a:r>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15</a:t>
            </a:fld>
            <a:endParaRPr lang="en-US"/>
          </a:p>
        </p:txBody>
      </p:sp>
    </p:spTree>
    <p:extLst>
      <p:ext uri="{BB962C8B-B14F-4D97-AF65-F5344CB8AC3E}">
        <p14:creationId xmlns:p14="http://schemas.microsoft.com/office/powerpoint/2010/main" val="976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b="1" dirty="0" smtClean="0"/>
              <a:t>Capability</a:t>
            </a:r>
            <a:r>
              <a:rPr lang="en-US" dirty="0" smtClean="0"/>
              <a:t> is the ability to perform actions.</a:t>
            </a:r>
          </a:p>
          <a:p>
            <a:endParaRPr lang="en-US" dirty="0" smtClean="0"/>
          </a:p>
          <a:p>
            <a:r>
              <a:rPr lang="en-US" b="1" dirty="0" smtClean="0"/>
              <a:t>Requirement</a:t>
            </a:r>
            <a:r>
              <a:rPr lang="en-US" dirty="0" smtClean="0"/>
              <a:t> is a singular documented functional need that a particular solution must be able to perform</a:t>
            </a:r>
            <a:r>
              <a:rPr lang="en-US" dirty="0" smtClean="0">
                <a:solidFill>
                  <a:srgbClr val="000000"/>
                </a:solidFill>
              </a:rPr>
              <a:t>.</a:t>
            </a:r>
          </a:p>
          <a:p>
            <a:endParaRPr lang="en-US" dirty="0" smtClean="0">
              <a:solidFill>
                <a:srgbClr val="000000"/>
              </a:solidFill>
            </a:endParaRPr>
          </a:p>
        </p:txBody>
      </p:sp>
      <p:sp>
        <p:nvSpPr>
          <p:cNvPr id="4" name="Slide Number Placeholder 3"/>
          <p:cNvSpPr>
            <a:spLocks noGrp="1"/>
          </p:cNvSpPr>
          <p:nvPr>
            <p:ph type="sldNum" sz="quarter" idx="10"/>
          </p:nvPr>
        </p:nvSpPr>
        <p:spPr/>
        <p:txBody>
          <a:bodyPr/>
          <a:lstStyle/>
          <a:p>
            <a:fld id="{E38B07BE-2B81-41FE-BBE7-B9D27B291EDB}" type="slidenum">
              <a:rPr lang="en-US" smtClean="0"/>
              <a:t>16</a:t>
            </a:fld>
            <a:endParaRPr lang="en-US"/>
          </a:p>
        </p:txBody>
      </p:sp>
    </p:spTree>
    <p:extLst>
      <p:ext uri="{BB962C8B-B14F-4D97-AF65-F5344CB8AC3E}">
        <p14:creationId xmlns:p14="http://schemas.microsoft.com/office/powerpoint/2010/main" val="428045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Capability = the ability to perform actions.</a:t>
            </a:r>
          </a:p>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17</a:t>
            </a:fld>
            <a:endParaRPr lang="en-US"/>
          </a:p>
        </p:txBody>
      </p:sp>
    </p:spTree>
    <p:extLst>
      <p:ext uri="{BB962C8B-B14F-4D97-AF65-F5344CB8AC3E}">
        <p14:creationId xmlns:p14="http://schemas.microsoft.com/office/powerpoint/2010/main" val="49950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18</a:t>
            </a:fld>
            <a:endParaRPr lang="en-US"/>
          </a:p>
        </p:txBody>
      </p:sp>
    </p:spTree>
    <p:extLst>
      <p:ext uri="{BB962C8B-B14F-4D97-AF65-F5344CB8AC3E}">
        <p14:creationId xmlns:p14="http://schemas.microsoft.com/office/powerpoint/2010/main" val="49950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19</a:t>
            </a:fld>
            <a:endParaRPr lang="en-US"/>
          </a:p>
        </p:txBody>
      </p:sp>
    </p:spTree>
    <p:extLst>
      <p:ext uri="{BB962C8B-B14F-4D97-AF65-F5344CB8AC3E}">
        <p14:creationId xmlns:p14="http://schemas.microsoft.com/office/powerpoint/2010/main" val="30593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dirty="0" smtClean="0"/>
              <a:t>Specify the technical requirements on the IT-Solution</a:t>
            </a:r>
          </a:p>
          <a:p>
            <a:pPr eaLnBrk="1" hangingPunct="1">
              <a:defRPr/>
            </a:pPr>
            <a:endParaRPr lang="en-US" dirty="0" smtClean="0"/>
          </a:p>
          <a:p>
            <a:pPr eaLnBrk="1" hangingPunct="1">
              <a:defRPr/>
            </a:pPr>
            <a:r>
              <a:rPr lang="en-US" b="1" dirty="0" smtClean="0">
                <a:solidFill>
                  <a:srgbClr val="00B050"/>
                </a:solidFill>
              </a:rPr>
              <a:t>Architecturally significant</a:t>
            </a:r>
          </a:p>
          <a:p>
            <a:pPr eaLnBrk="1" hangingPunct="1">
              <a:defRPr/>
            </a:pPr>
            <a:r>
              <a:rPr lang="en-US" dirty="0" smtClean="0">
                <a:solidFill>
                  <a:srgbClr val="00B050"/>
                </a:solidFill>
              </a:rPr>
              <a:t>Challenges the architecture and may impact the technical architecture/drive the architecture of the solution</a:t>
            </a:r>
            <a:endParaRPr lang="en-US" dirty="0" smtClean="0"/>
          </a:p>
          <a:p>
            <a:pPr eaLnBrk="1" hangingPunct="1">
              <a:defRPr/>
            </a:pPr>
            <a:endParaRPr lang="en-US" dirty="0" smtClean="0"/>
          </a:p>
          <a:p>
            <a:pPr eaLnBrk="1" hangingPunct="1">
              <a:defRPr/>
            </a:pPr>
            <a:r>
              <a:rPr lang="en-US" b="1" dirty="0" smtClean="0"/>
              <a:t>IT owns </a:t>
            </a:r>
          </a:p>
          <a:p>
            <a:pPr eaLnBrk="1" hangingPunct="1">
              <a:defRPr/>
            </a:pPr>
            <a:r>
              <a:rPr lang="en-US" dirty="0" smtClean="0"/>
              <a:t>Specified by the Lead architect and the IT-solution team (together!)</a:t>
            </a:r>
          </a:p>
          <a:p>
            <a:pPr eaLnBrk="1" hangingPunct="1">
              <a:defRPr/>
            </a:pPr>
            <a:endParaRPr lang="en-US" dirty="0" smtClean="0"/>
          </a:p>
          <a:p>
            <a:pPr eaLnBrk="1" hangingPunct="1">
              <a:defRPr/>
            </a:pPr>
            <a:r>
              <a:rPr lang="en-US" b="1" dirty="0" smtClean="0"/>
              <a:t>Challenge the </a:t>
            </a:r>
            <a:r>
              <a:rPr lang="en-US" b="1" dirty="0" err="1" smtClean="0"/>
              <a:t>StR</a:t>
            </a:r>
            <a:r>
              <a:rPr lang="en-US" b="1" dirty="0" smtClean="0"/>
              <a:t>/</a:t>
            </a:r>
            <a:r>
              <a:rPr lang="en-US" b="1" dirty="0" err="1" smtClean="0"/>
              <a:t>StO</a:t>
            </a:r>
            <a:r>
              <a:rPr lang="en-US" b="1" dirty="0" smtClean="0"/>
              <a:t>/TR’s</a:t>
            </a:r>
            <a:r>
              <a:rPr lang="en-US" dirty="0" smtClean="0"/>
              <a:t>, making sure they have the right level of details AND that all non-functional requirements have been found.</a:t>
            </a:r>
          </a:p>
          <a:p>
            <a:pPr eaLnBrk="1" hangingPunct="1">
              <a:defRPr/>
            </a:pPr>
            <a:r>
              <a:rPr lang="en-US" dirty="0" smtClean="0"/>
              <a:t>Input from the Analysis artifacts, and the End User Study also</a:t>
            </a:r>
          </a:p>
          <a:p>
            <a:pPr eaLnBrk="1" hangingPunct="1">
              <a:defRPr/>
            </a:pPr>
            <a:endParaRPr lang="en-US" dirty="0" smtClean="0"/>
          </a:p>
          <a:p>
            <a:pPr eaLnBrk="1" hangingPunct="1">
              <a:defRPr/>
            </a:pPr>
            <a:r>
              <a:rPr lang="en-US" dirty="0" smtClean="0"/>
              <a:t>The Architectural Technical Requirements will be possible to solve in several different ways </a:t>
            </a:r>
          </a:p>
          <a:p>
            <a:pPr eaLnBrk="1" hangingPunct="1">
              <a:defRPr/>
            </a:pPr>
            <a:r>
              <a:rPr lang="en-US" dirty="0" smtClean="0"/>
              <a:t>-&gt; It is important that the business prioritizes the non-functional requirements e.g. Performance vs. Robustness vs. Speed of Change etc. </a:t>
            </a:r>
          </a:p>
          <a:p>
            <a:pPr marL="325438" lvl="1" eaLnBrk="1" hangingPunct="1">
              <a:defRPr/>
            </a:pPr>
            <a:endParaRPr lang="en-US" dirty="0" smtClean="0"/>
          </a:p>
          <a:p>
            <a:pPr eaLnBrk="1" hangingPunct="1">
              <a:defRPr/>
            </a:pPr>
            <a:r>
              <a:rPr lang="en-US" dirty="0" smtClean="0"/>
              <a:t>Broken down into</a:t>
            </a:r>
          </a:p>
          <a:p>
            <a:pPr lvl="1" eaLnBrk="1" hangingPunct="1">
              <a:defRPr/>
            </a:pPr>
            <a:r>
              <a:rPr lang="en-US" dirty="0" smtClean="0"/>
              <a:t>More detailed ATR’s if needed</a:t>
            </a:r>
          </a:p>
          <a:p>
            <a:pPr lvl="1" eaLnBrk="1" hangingPunct="1">
              <a:defRPr/>
            </a:pPr>
            <a:r>
              <a:rPr lang="en-US" dirty="0" smtClean="0"/>
              <a:t>Architectural Solution Proposals (ASP)</a:t>
            </a:r>
            <a:endParaRPr lang="en-US" dirty="0"/>
          </a:p>
        </p:txBody>
      </p:sp>
      <p:sp>
        <p:nvSpPr>
          <p:cNvPr id="60420" name="Slide Number Placeholder 3"/>
          <p:cNvSpPr>
            <a:spLocks noGrp="1"/>
          </p:cNvSpPr>
          <p:nvPr>
            <p:ph type="sldNum" sz="quarter" idx="5"/>
          </p:nvPr>
        </p:nvSpPr>
        <p:spPr>
          <a:noFill/>
        </p:spPr>
        <p:txBody>
          <a:bodyPr/>
          <a:lstStyle>
            <a:lvl1pPr defTabSz="915988" eaLnBrk="0" hangingPunct="0">
              <a:defRPr sz="2000">
                <a:solidFill>
                  <a:schemeClr val="tx1"/>
                </a:solidFill>
                <a:latin typeface="Arial" charset="0"/>
              </a:defRPr>
            </a:lvl1pPr>
            <a:lvl2pPr marL="742950" indent="-285750" defTabSz="915988" eaLnBrk="0" hangingPunct="0">
              <a:defRPr sz="2000">
                <a:solidFill>
                  <a:schemeClr val="tx1"/>
                </a:solidFill>
                <a:latin typeface="Arial" charset="0"/>
              </a:defRPr>
            </a:lvl2pPr>
            <a:lvl3pPr marL="1143000" indent="-228600" defTabSz="915988" eaLnBrk="0" hangingPunct="0">
              <a:defRPr sz="2000">
                <a:solidFill>
                  <a:schemeClr val="tx1"/>
                </a:solidFill>
                <a:latin typeface="Arial" charset="0"/>
              </a:defRPr>
            </a:lvl3pPr>
            <a:lvl4pPr marL="1600200" indent="-228600" defTabSz="915988" eaLnBrk="0" hangingPunct="0">
              <a:defRPr sz="2000">
                <a:solidFill>
                  <a:schemeClr val="tx1"/>
                </a:solidFill>
                <a:latin typeface="Arial" charset="0"/>
              </a:defRPr>
            </a:lvl4pPr>
            <a:lvl5pPr marL="2057400" indent="-228600" defTabSz="915988" eaLnBrk="0" hangingPunct="0">
              <a:defRPr sz="2000">
                <a:solidFill>
                  <a:schemeClr val="tx1"/>
                </a:solidFill>
                <a:latin typeface="Arial" charset="0"/>
              </a:defRPr>
            </a:lvl5pPr>
            <a:lvl6pPr marL="2514600" indent="-228600" defTabSz="915988" eaLnBrk="0" fontAlgn="base" hangingPunct="0">
              <a:spcBef>
                <a:spcPct val="50000"/>
              </a:spcBef>
              <a:spcAft>
                <a:spcPct val="0"/>
              </a:spcAft>
              <a:defRPr sz="2000">
                <a:solidFill>
                  <a:schemeClr val="tx1"/>
                </a:solidFill>
                <a:latin typeface="Arial" charset="0"/>
              </a:defRPr>
            </a:lvl6pPr>
            <a:lvl7pPr marL="2971800" indent="-228600" defTabSz="915988" eaLnBrk="0" fontAlgn="base" hangingPunct="0">
              <a:spcBef>
                <a:spcPct val="50000"/>
              </a:spcBef>
              <a:spcAft>
                <a:spcPct val="0"/>
              </a:spcAft>
              <a:defRPr sz="2000">
                <a:solidFill>
                  <a:schemeClr val="tx1"/>
                </a:solidFill>
                <a:latin typeface="Arial" charset="0"/>
              </a:defRPr>
            </a:lvl7pPr>
            <a:lvl8pPr marL="3429000" indent="-228600" defTabSz="915988" eaLnBrk="0" fontAlgn="base" hangingPunct="0">
              <a:spcBef>
                <a:spcPct val="50000"/>
              </a:spcBef>
              <a:spcAft>
                <a:spcPct val="0"/>
              </a:spcAft>
              <a:defRPr sz="2000">
                <a:solidFill>
                  <a:schemeClr val="tx1"/>
                </a:solidFill>
                <a:latin typeface="Arial" charset="0"/>
              </a:defRPr>
            </a:lvl8pPr>
            <a:lvl9pPr marL="3886200" indent="-228600" defTabSz="915988" eaLnBrk="0" fontAlgn="base" hangingPunct="0">
              <a:spcBef>
                <a:spcPct val="50000"/>
              </a:spcBef>
              <a:spcAft>
                <a:spcPct val="0"/>
              </a:spcAft>
              <a:defRPr sz="2000">
                <a:solidFill>
                  <a:schemeClr val="tx1"/>
                </a:solidFill>
                <a:latin typeface="Arial" charset="0"/>
              </a:defRPr>
            </a:lvl9pPr>
          </a:lstStyle>
          <a:p>
            <a:pPr eaLnBrk="1" hangingPunct="1"/>
            <a:fld id="{448BE79E-65CF-42F1-B7A6-6F1D259497C3}" type="slidenum">
              <a:rPr lang="en-GB" sz="1200" smtClean="0">
                <a:latin typeface="Times New Roman" pitchFamily="18" charset="0"/>
              </a:rPr>
              <a:pPr eaLnBrk="1" hangingPunct="1"/>
              <a:t>20</a:t>
            </a:fld>
            <a:endParaRPr lang="en-GB" sz="1200" smtClean="0">
              <a:latin typeface="Times New Roman" pitchFamily="18" charset="0"/>
            </a:endParaRPr>
          </a:p>
        </p:txBody>
      </p:sp>
    </p:spTree>
    <p:extLst>
      <p:ext uri="{BB962C8B-B14F-4D97-AF65-F5344CB8AC3E}">
        <p14:creationId xmlns:p14="http://schemas.microsoft.com/office/powerpoint/2010/main" val="1916846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r>
              <a:rPr lang="en-US" dirty="0" smtClean="0"/>
              <a:t>Some of the new requirements (e.g. Documents should be archived after being stored for 5 years) will have their own ATR and ASP(s) – but this animation was difficult enough anyway </a:t>
            </a:r>
            <a:r>
              <a:rPr lang="en-US" dirty="0" smtClean="0">
                <a:sym typeface="Wingdings" pitchFamily="2" charset="2"/>
              </a:rPr>
              <a:t> </a:t>
            </a:r>
          </a:p>
          <a:p>
            <a:endParaRPr lang="en-US" dirty="0" smtClean="0">
              <a:sym typeface="Wingdings" pitchFamily="2" charset="2"/>
            </a:endParaRPr>
          </a:p>
          <a:p>
            <a:r>
              <a:rPr lang="en-US" b="1" dirty="0" smtClean="0">
                <a:sym typeface="Wingdings" pitchFamily="2" charset="2"/>
              </a:rPr>
              <a:t>Extensibility</a:t>
            </a:r>
            <a:r>
              <a:rPr lang="en-US" dirty="0" smtClean="0">
                <a:sym typeface="Wingdings" pitchFamily="2" charset="2"/>
              </a:rPr>
              <a:t> (the </a:t>
            </a:r>
            <a:r>
              <a:rPr lang="en-US" dirty="0" smtClean="0"/>
              <a:t>implementation takes future growth into consideration. It is a systemic measure of the ability to extend a system and the level of effort required to implement the extension</a:t>
            </a:r>
            <a:r>
              <a:rPr lang="en-US" dirty="0" smtClean="0">
                <a:sym typeface="Wingdings" pitchFamily="2" charset="2"/>
              </a:rPr>
              <a:t>)</a:t>
            </a:r>
          </a:p>
          <a:p>
            <a:r>
              <a:rPr lang="en-US" b="1" dirty="0" smtClean="0">
                <a:sym typeface="Wingdings" pitchFamily="2" charset="2"/>
              </a:rPr>
              <a:t>Scalability</a:t>
            </a:r>
            <a:r>
              <a:rPr lang="en-US" dirty="0" smtClean="0">
                <a:sym typeface="Wingdings" pitchFamily="2" charset="2"/>
              </a:rPr>
              <a:t> (</a:t>
            </a:r>
            <a:r>
              <a:rPr lang="en-US" dirty="0" smtClean="0"/>
              <a:t>the ability of a system, network, or process to handle a growing amount of work in a capable manner or its ability to be enlarged to accommodate that growth</a:t>
            </a:r>
            <a:r>
              <a:rPr lang="en-US" dirty="0" smtClean="0">
                <a:sym typeface="Wingdings" pitchFamily="2" charset="2"/>
              </a:rPr>
              <a:t>)</a:t>
            </a:r>
          </a:p>
          <a:p>
            <a:r>
              <a:rPr lang="en-US" b="1" dirty="0" smtClean="0">
                <a:sym typeface="Wingdings" pitchFamily="2" charset="2"/>
              </a:rPr>
              <a:t>Backup</a:t>
            </a:r>
            <a:r>
              <a:rPr lang="en-US" dirty="0" smtClean="0">
                <a:sym typeface="Wingdings" pitchFamily="2" charset="2"/>
              </a:rPr>
              <a:t> (</a:t>
            </a:r>
            <a:r>
              <a:rPr lang="en-US" dirty="0" smtClean="0"/>
              <a:t>copying and archiving of computer data so it may be used to </a:t>
            </a:r>
            <a:r>
              <a:rPr lang="en-US" i="1" dirty="0" smtClean="0"/>
              <a:t>restore</a:t>
            </a:r>
            <a:r>
              <a:rPr lang="en-US" dirty="0" smtClean="0"/>
              <a:t> the original data</a:t>
            </a:r>
            <a:r>
              <a:rPr lang="en-US" dirty="0" smtClean="0">
                <a:sym typeface="Wingdings" pitchFamily="2" charset="2"/>
              </a:rPr>
              <a:t>)</a:t>
            </a:r>
          </a:p>
          <a:p>
            <a:r>
              <a:rPr lang="en-US" b="1" dirty="0" smtClean="0">
                <a:sym typeface="Wingdings" pitchFamily="2" charset="2"/>
              </a:rPr>
              <a:t>Modifiability</a:t>
            </a:r>
            <a:r>
              <a:rPr lang="en-US" dirty="0" smtClean="0">
                <a:sym typeface="Wingdings" pitchFamily="2" charset="2"/>
              </a:rPr>
              <a:t> (cost of change)</a:t>
            </a:r>
          </a:p>
          <a:p>
            <a:r>
              <a:rPr lang="en-US" b="1" dirty="0" smtClean="0">
                <a:sym typeface="Wingdings" pitchFamily="2" charset="2"/>
              </a:rPr>
              <a:t>Maintainability</a:t>
            </a:r>
            <a:r>
              <a:rPr lang="en-US" dirty="0" smtClean="0">
                <a:sym typeface="Wingdings" pitchFamily="2" charset="2"/>
              </a:rPr>
              <a:t> (</a:t>
            </a:r>
            <a:r>
              <a:rPr lang="en-US" dirty="0" smtClean="0"/>
              <a:t>the ease with which a product can be maintained to e.g. meet new requirements</a:t>
            </a:r>
            <a:r>
              <a:rPr lang="en-US" dirty="0" smtClean="0">
                <a:sym typeface="Wingdings" pitchFamily="2" charset="2"/>
              </a:rPr>
              <a:t>)</a:t>
            </a:r>
          </a:p>
          <a:p>
            <a:r>
              <a:rPr lang="en-US" b="1" dirty="0" smtClean="0">
                <a:sym typeface="Wingdings" pitchFamily="2" charset="2"/>
              </a:rPr>
              <a:t>Portability</a:t>
            </a:r>
            <a:r>
              <a:rPr lang="en-US" dirty="0" smtClean="0">
                <a:sym typeface="Wingdings" pitchFamily="2" charset="2"/>
              </a:rPr>
              <a:t> (</a:t>
            </a:r>
            <a:r>
              <a:rPr lang="en-US" dirty="0" smtClean="0"/>
              <a:t>the usability of the same software in different environments</a:t>
            </a:r>
            <a:r>
              <a:rPr lang="en-US" dirty="0" smtClean="0">
                <a:sym typeface="Wingdings" pitchFamily="2" charset="2"/>
              </a:rPr>
              <a:t>)</a:t>
            </a:r>
          </a:p>
          <a:p>
            <a:r>
              <a:rPr lang="en-US" b="1" dirty="0" smtClean="0">
                <a:sym typeface="Wingdings" pitchFamily="2" charset="2"/>
              </a:rPr>
              <a:t>Capacity</a:t>
            </a:r>
            <a:r>
              <a:rPr lang="en-US" dirty="0" smtClean="0">
                <a:sym typeface="Wingdings" pitchFamily="2" charset="2"/>
              </a:rPr>
              <a:t> (current and forecast)</a:t>
            </a:r>
          </a:p>
          <a:p>
            <a:r>
              <a:rPr lang="en-US" b="1" dirty="0" smtClean="0">
                <a:sym typeface="Wingdings" pitchFamily="2" charset="2"/>
              </a:rPr>
              <a:t>Security</a:t>
            </a:r>
            <a:r>
              <a:rPr lang="en-US" dirty="0" smtClean="0">
                <a:sym typeface="Wingdings" pitchFamily="2" charset="2"/>
              </a:rPr>
              <a:t> (</a:t>
            </a:r>
            <a:r>
              <a:rPr lang="en-US" dirty="0" smtClean="0"/>
              <a:t>the degree of resistance to, or protection from, harm</a:t>
            </a:r>
            <a:r>
              <a:rPr lang="en-US" dirty="0" smtClean="0">
                <a:sym typeface="Wingdings" pitchFamily="2" charset="2"/>
              </a:rPr>
              <a:t>)</a:t>
            </a:r>
          </a:p>
          <a:p>
            <a:r>
              <a:rPr lang="en-US" b="1" dirty="0" smtClean="0">
                <a:sym typeface="Wingdings" pitchFamily="2" charset="2"/>
              </a:rPr>
              <a:t>Quality</a:t>
            </a:r>
            <a:r>
              <a:rPr lang="en-US" dirty="0" smtClean="0">
                <a:sym typeface="Wingdings" pitchFamily="2" charset="2"/>
              </a:rPr>
              <a:t> (the </a:t>
            </a:r>
            <a:r>
              <a:rPr lang="en-US" dirty="0" smtClean="0"/>
              <a:t>non-inferiority or superiority of something; it is also defined as </a:t>
            </a:r>
            <a:r>
              <a:rPr lang="en-US" i="1" dirty="0" smtClean="0"/>
              <a:t>fitness for purpose</a:t>
            </a:r>
            <a:r>
              <a:rPr lang="en-US" dirty="0" smtClean="0">
                <a:sym typeface="Wingdings" pitchFamily="2" charset="2"/>
              </a:rPr>
              <a:t>)</a:t>
            </a:r>
          </a:p>
          <a:p>
            <a:r>
              <a:rPr lang="en-US" b="1" dirty="0" smtClean="0">
                <a:sym typeface="Wingdings" pitchFamily="2" charset="2"/>
              </a:rPr>
              <a:t>Reliability</a:t>
            </a:r>
            <a:r>
              <a:rPr lang="en-US" dirty="0" smtClean="0">
                <a:sym typeface="Wingdings" pitchFamily="2" charset="2"/>
              </a:rPr>
              <a:t> (mean time between failures)</a:t>
            </a:r>
          </a:p>
          <a:p>
            <a:r>
              <a:rPr lang="en-US" b="1" dirty="0" smtClean="0">
                <a:sym typeface="Wingdings" pitchFamily="2" charset="2"/>
              </a:rPr>
              <a:t>Performance</a:t>
            </a:r>
            <a:r>
              <a:rPr lang="en-US" dirty="0" smtClean="0">
                <a:sym typeface="Wingdings" pitchFamily="2" charset="2"/>
              </a:rPr>
              <a:t> (</a:t>
            </a:r>
            <a:r>
              <a:rPr lang="en-US" dirty="0" smtClean="0"/>
              <a:t>the amount of useful work accomplished by a computer system compared to the time and resources used)</a:t>
            </a:r>
            <a:endParaRPr lang="en-US" dirty="0" smtClean="0">
              <a:sym typeface="Wingdings" pitchFamily="2" charset="2"/>
            </a:endParaRPr>
          </a:p>
          <a:p>
            <a:r>
              <a:rPr lang="en-US" b="1" dirty="0" smtClean="0">
                <a:sym typeface="Wingdings" pitchFamily="2" charset="2"/>
              </a:rPr>
              <a:t>Recoverability</a:t>
            </a:r>
            <a:r>
              <a:rPr lang="en-US" dirty="0" smtClean="0">
                <a:sym typeface="Wingdings" pitchFamily="2" charset="2"/>
              </a:rPr>
              <a:t> (mean time to recover)</a:t>
            </a:r>
          </a:p>
          <a:p>
            <a:r>
              <a:rPr lang="en-US" b="1" dirty="0" smtClean="0">
                <a:sym typeface="Wingdings" pitchFamily="2" charset="2"/>
              </a:rPr>
              <a:t>Efficiency</a:t>
            </a:r>
            <a:r>
              <a:rPr lang="en-US" dirty="0" smtClean="0">
                <a:sym typeface="Wingdings" pitchFamily="2" charset="2"/>
              </a:rPr>
              <a:t> (</a:t>
            </a:r>
            <a:r>
              <a:rPr lang="en-US" dirty="0" smtClean="0"/>
              <a:t>resource consumption for given load</a:t>
            </a:r>
            <a:r>
              <a:rPr lang="en-US" dirty="0" smtClean="0">
                <a:sym typeface="Wingdings" pitchFamily="2" charset="2"/>
              </a:rPr>
              <a:t>)</a:t>
            </a:r>
            <a:endParaRPr lang="en-US" dirty="0" smtClean="0"/>
          </a:p>
        </p:txBody>
      </p:sp>
      <p:sp>
        <p:nvSpPr>
          <p:cNvPr id="63492" name="Slide Number Placeholder 3"/>
          <p:cNvSpPr>
            <a:spLocks noGrp="1"/>
          </p:cNvSpPr>
          <p:nvPr>
            <p:ph type="sldNum" sz="quarter" idx="5"/>
          </p:nvPr>
        </p:nvSpPr>
        <p:spPr>
          <a:noFill/>
        </p:spPr>
        <p:txBody>
          <a:bodyPr/>
          <a:lstStyle>
            <a:lvl1pPr defTabSz="915988" eaLnBrk="0" hangingPunct="0">
              <a:defRPr sz="2000">
                <a:solidFill>
                  <a:schemeClr val="tx1"/>
                </a:solidFill>
                <a:latin typeface="Arial" charset="0"/>
              </a:defRPr>
            </a:lvl1pPr>
            <a:lvl2pPr marL="742950" indent="-285750" defTabSz="915988" eaLnBrk="0" hangingPunct="0">
              <a:defRPr sz="2000">
                <a:solidFill>
                  <a:schemeClr val="tx1"/>
                </a:solidFill>
                <a:latin typeface="Arial" charset="0"/>
              </a:defRPr>
            </a:lvl2pPr>
            <a:lvl3pPr marL="1143000" indent="-228600" defTabSz="915988" eaLnBrk="0" hangingPunct="0">
              <a:defRPr sz="2000">
                <a:solidFill>
                  <a:schemeClr val="tx1"/>
                </a:solidFill>
                <a:latin typeface="Arial" charset="0"/>
              </a:defRPr>
            </a:lvl3pPr>
            <a:lvl4pPr marL="1600200" indent="-228600" defTabSz="915988" eaLnBrk="0" hangingPunct="0">
              <a:defRPr sz="2000">
                <a:solidFill>
                  <a:schemeClr val="tx1"/>
                </a:solidFill>
                <a:latin typeface="Arial" charset="0"/>
              </a:defRPr>
            </a:lvl4pPr>
            <a:lvl5pPr marL="2057400" indent="-228600" defTabSz="915988" eaLnBrk="0" hangingPunct="0">
              <a:defRPr sz="2000">
                <a:solidFill>
                  <a:schemeClr val="tx1"/>
                </a:solidFill>
                <a:latin typeface="Arial" charset="0"/>
              </a:defRPr>
            </a:lvl5pPr>
            <a:lvl6pPr marL="2514600" indent="-228600" defTabSz="915988" eaLnBrk="0" fontAlgn="base" hangingPunct="0">
              <a:spcBef>
                <a:spcPct val="50000"/>
              </a:spcBef>
              <a:spcAft>
                <a:spcPct val="0"/>
              </a:spcAft>
              <a:defRPr sz="2000">
                <a:solidFill>
                  <a:schemeClr val="tx1"/>
                </a:solidFill>
                <a:latin typeface="Arial" charset="0"/>
              </a:defRPr>
            </a:lvl6pPr>
            <a:lvl7pPr marL="2971800" indent="-228600" defTabSz="915988" eaLnBrk="0" fontAlgn="base" hangingPunct="0">
              <a:spcBef>
                <a:spcPct val="50000"/>
              </a:spcBef>
              <a:spcAft>
                <a:spcPct val="0"/>
              </a:spcAft>
              <a:defRPr sz="2000">
                <a:solidFill>
                  <a:schemeClr val="tx1"/>
                </a:solidFill>
                <a:latin typeface="Arial" charset="0"/>
              </a:defRPr>
            </a:lvl7pPr>
            <a:lvl8pPr marL="3429000" indent="-228600" defTabSz="915988" eaLnBrk="0" fontAlgn="base" hangingPunct="0">
              <a:spcBef>
                <a:spcPct val="50000"/>
              </a:spcBef>
              <a:spcAft>
                <a:spcPct val="0"/>
              </a:spcAft>
              <a:defRPr sz="2000">
                <a:solidFill>
                  <a:schemeClr val="tx1"/>
                </a:solidFill>
                <a:latin typeface="Arial" charset="0"/>
              </a:defRPr>
            </a:lvl8pPr>
            <a:lvl9pPr marL="3886200" indent="-228600" defTabSz="915988" eaLnBrk="0" fontAlgn="base" hangingPunct="0">
              <a:spcBef>
                <a:spcPct val="50000"/>
              </a:spcBef>
              <a:spcAft>
                <a:spcPct val="0"/>
              </a:spcAft>
              <a:defRPr sz="2000">
                <a:solidFill>
                  <a:schemeClr val="tx1"/>
                </a:solidFill>
                <a:latin typeface="Arial" charset="0"/>
              </a:defRPr>
            </a:lvl9pPr>
          </a:lstStyle>
          <a:p>
            <a:pPr eaLnBrk="1" hangingPunct="1"/>
            <a:fld id="{A2E1352A-39ED-4423-8422-DD4771470407}" type="slidenum">
              <a:rPr lang="en-GB" sz="1200" smtClean="0">
                <a:latin typeface="Times New Roman" pitchFamily="18" charset="0"/>
              </a:rPr>
              <a:pPr eaLnBrk="1" hangingPunct="1"/>
              <a:t>21</a:t>
            </a:fld>
            <a:endParaRPr lang="en-GB" sz="1200" smtClean="0">
              <a:latin typeface="Times New Roman" pitchFamily="18" charset="0"/>
            </a:endParaRPr>
          </a:p>
        </p:txBody>
      </p:sp>
    </p:spTree>
    <p:extLst>
      <p:ext uri="{BB962C8B-B14F-4D97-AF65-F5344CB8AC3E}">
        <p14:creationId xmlns:p14="http://schemas.microsoft.com/office/powerpoint/2010/main" val="322761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20477-FA1A-4F5E-9A18-B7B44AC979A6}" type="slidenum">
              <a:rPr lang="sv-SE" smtClean="0"/>
              <a:t>4</a:t>
            </a:fld>
            <a:endParaRPr lang="sv-SE"/>
          </a:p>
        </p:txBody>
      </p:sp>
    </p:spTree>
    <p:extLst>
      <p:ext uri="{BB962C8B-B14F-4D97-AF65-F5344CB8AC3E}">
        <p14:creationId xmlns:p14="http://schemas.microsoft.com/office/powerpoint/2010/main" val="1695082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pPr eaLnBrk="1" hangingPunct="1"/>
            <a:r>
              <a:rPr lang="en-US" dirty="0" smtClean="0"/>
              <a:t>A set of ASPs combined can in some cases support a specific quality i.e. Short time to market, robustness and reliability or high performance. It is important to discuss these qualities with the business to find the right set of ASPs to solve a specific ATR.</a:t>
            </a:r>
          </a:p>
          <a:p>
            <a:pPr eaLnBrk="1" hangingPunct="1"/>
            <a:endParaRPr lang="sv-SE" dirty="0" smtClean="0"/>
          </a:p>
          <a:p>
            <a:r>
              <a:rPr lang="en-US" dirty="0" smtClean="0"/>
              <a:t>There can be several ”competing” suggested solutions (ASP’s) to one ATR (1-many relation). When adding the 10 principles to the ASP it is a help in deciding which solution is the best alternative.</a:t>
            </a:r>
          </a:p>
          <a:p>
            <a:r>
              <a:rPr lang="en-US" dirty="0" smtClean="0"/>
              <a:t>-&gt; Keep also the discarded alternatives, and add a text describing why this solution was not chosen.</a:t>
            </a:r>
          </a:p>
          <a:p>
            <a:endParaRPr lang="en-US" dirty="0" smtClean="0"/>
          </a:p>
          <a:p>
            <a:r>
              <a:rPr lang="en-US" dirty="0" smtClean="0"/>
              <a:t>Each ASP should be evaluated against the 10 Architectural Principles</a:t>
            </a:r>
          </a:p>
          <a:p>
            <a:endParaRPr lang="sv-SE" dirty="0" smtClean="0"/>
          </a:p>
          <a:p>
            <a:r>
              <a:rPr lang="en-US" dirty="0" smtClean="0"/>
              <a:t>Specified by the Lead architect and the IT-solution team</a:t>
            </a:r>
          </a:p>
          <a:p>
            <a:endParaRPr lang="en-US" dirty="0" smtClean="0"/>
          </a:p>
        </p:txBody>
      </p:sp>
      <p:sp>
        <p:nvSpPr>
          <p:cNvPr id="64516" name="Slide Number Placeholder 3"/>
          <p:cNvSpPr>
            <a:spLocks noGrp="1"/>
          </p:cNvSpPr>
          <p:nvPr>
            <p:ph type="sldNum" sz="quarter" idx="5"/>
          </p:nvPr>
        </p:nvSpPr>
        <p:spPr>
          <a:noFill/>
        </p:spPr>
        <p:txBody>
          <a:bodyPr/>
          <a:lstStyle>
            <a:lvl1pPr defTabSz="915988" eaLnBrk="0" hangingPunct="0">
              <a:defRPr sz="2000">
                <a:solidFill>
                  <a:schemeClr val="tx1"/>
                </a:solidFill>
                <a:latin typeface="Arial" charset="0"/>
              </a:defRPr>
            </a:lvl1pPr>
            <a:lvl2pPr marL="742950" indent="-285750" defTabSz="915988" eaLnBrk="0" hangingPunct="0">
              <a:defRPr sz="2000">
                <a:solidFill>
                  <a:schemeClr val="tx1"/>
                </a:solidFill>
                <a:latin typeface="Arial" charset="0"/>
              </a:defRPr>
            </a:lvl2pPr>
            <a:lvl3pPr marL="1143000" indent="-228600" defTabSz="915988" eaLnBrk="0" hangingPunct="0">
              <a:defRPr sz="2000">
                <a:solidFill>
                  <a:schemeClr val="tx1"/>
                </a:solidFill>
                <a:latin typeface="Arial" charset="0"/>
              </a:defRPr>
            </a:lvl3pPr>
            <a:lvl4pPr marL="1600200" indent="-228600" defTabSz="915988" eaLnBrk="0" hangingPunct="0">
              <a:defRPr sz="2000">
                <a:solidFill>
                  <a:schemeClr val="tx1"/>
                </a:solidFill>
                <a:latin typeface="Arial" charset="0"/>
              </a:defRPr>
            </a:lvl4pPr>
            <a:lvl5pPr marL="2057400" indent="-228600" defTabSz="915988" eaLnBrk="0" hangingPunct="0">
              <a:defRPr sz="2000">
                <a:solidFill>
                  <a:schemeClr val="tx1"/>
                </a:solidFill>
                <a:latin typeface="Arial" charset="0"/>
              </a:defRPr>
            </a:lvl5pPr>
            <a:lvl6pPr marL="2514600" indent="-228600" defTabSz="915988" eaLnBrk="0" fontAlgn="base" hangingPunct="0">
              <a:spcBef>
                <a:spcPct val="50000"/>
              </a:spcBef>
              <a:spcAft>
                <a:spcPct val="0"/>
              </a:spcAft>
              <a:defRPr sz="2000">
                <a:solidFill>
                  <a:schemeClr val="tx1"/>
                </a:solidFill>
                <a:latin typeface="Arial" charset="0"/>
              </a:defRPr>
            </a:lvl6pPr>
            <a:lvl7pPr marL="2971800" indent="-228600" defTabSz="915988" eaLnBrk="0" fontAlgn="base" hangingPunct="0">
              <a:spcBef>
                <a:spcPct val="50000"/>
              </a:spcBef>
              <a:spcAft>
                <a:spcPct val="0"/>
              </a:spcAft>
              <a:defRPr sz="2000">
                <a:solidFill>
                  <a:schemeClr val="tx1"/>
                </a:solidFill>
                <a:latin typeface="Arial" charset="0"/>
              </a:defRPr>
            </a:lvl7pPr>
            <a:lvl8pPr marL="3429000" indent="-228600" defTabSz="915988" eaLnBrk="0" fontAlgn="base" hangingPunct="0">
              <a:spcBef>
                <a:spcPct val="50000"/>
              </a:spcBef>
              <a:spcAft>
                <a:spcPct val="0"/>
              </a:spcAft>
              <a:defRPr sz="2000">
                <a:solidFill>
                  <a:schemeClr val="tx1"/>
                </a:solidFill>
                <a:latin typeface="Arial" charset="0"/>
              </a:defRPr>
            </a:lvl8pPr>
            <a:lvl9pPr marL="3886200" indent="-228600" defTabSz="915988" eaLnBrk="0" fontAlgn="base" hangingPunct="0">
              <a:spcBef>
                <a:spcPct val="50000"/>
              </a:spcBef>
              <a:spcAft>
                <a:spcPct val="0"/>
              </a:spcAft>
              <a:defRPr sz="2000">
                <a:solidFill>
                  <a:schemeClr val="tx1"/>
                </a:solidFill>
                <a:latin typeface="Arial" charset="0"/>
              </a:defRPr>
            </a:lvl9pPr>
          </a:lstStyle>
          <a:p>
            <a:pPr eaLnBrk="1" hangingPunct="1"/>
            <a:fld id="{A51A977E-2592-4719-BD57-0D2F53B57D4D}" type="slidenum">
              <a:rPr lang="en-GB" sz="1200" smtClean="0">
                <a:latin typeface="Times New Roman" pitchFamily="18" charset="0"/>
              </a:rPr>
              <a:pPr eaLnBrk="1" hangingPunct="1"/>
              <a:t>22</a:t>
            </a:fld>
            <a:endParaRPr lang="en-GB" sz="1200" smtClean="0">
              <a:latin typeface="Times New Roman" pitchFamily="18" charset="0"/>
            </a:endParaRPr>
          </a:p>
        </p:txBody>
      </p:sp>
    </p:spTree>
    <p:extLst>
      <p:ext uri="{BB962C8B-B14F-4D97-AF65-F5344CB8AC3E}">
        <p14:creationId xmlns:p14="http://schemas.microsoft.com/office/powerpoint/2010/main" val="1213791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eaLnBrk="1" hangingPunct="1">
              <a:defRPr/>
            </a:pPr>
            <a:r>
              <a:rPr lang="sv-SE" sz="1200" dirty="0" smtClean="0"/>
              <a:t>The reason for the evaluation is to be aware of the implication an ASP will have for each of the 10 principles. This awareness should then drive deliberate decisions regarding which ASPs to utilize to best support the ATR and SoR/TR it is derived from.</a:t>
            </a:r>
          </a:p>
        </p:txBody>
      </p:sp>
      <p:sp>
        <p:nvSpPr>
          <p:cNvPr id="4" name="Slide Number Placeholder 3"/>
          <p:cNvSpPr>
            <a:spLocks noGrp="1"/>
          </p:cNvSpPr>
          <p:nvPr>
            <p:ph type="sldNum" sz="quarter" idx="10"/>
          </p:nvPr>
        </p:nvSpPr>
        <p:spPr/>
        <p:txBody>
          <a:bodyPr/>
          <a:lstStyle/>
          <a:p>
            <a:fld id="{E38B07BE-2B81-41FE-BBE7-B9D27B291EDB}" type="slidenum">
              <a:rPr lang="en-US" smtClean="0"/>
              <a:t>23</a:t>
            </a:fld>
            <a:endParaRPr lang="en-US"/>
          </a:p>
        </p:txBody>
      </p:sp>
    </p:spTree>
    <p:extLst>
      <p:ext uri="{BB962C8B-B14F-4D97-AF65-F5344CB8AC3E}">
        <p14:creationId xmlns:p14="http://schemas.microsoft.com/office/powerpoint/2010/main" val="2006241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r>
              <a:rPr lang="en-US" dirty="0" smtClean="0"/>
              <a:t>ASP is the solutions to ATR’s. BUT sometimes you end up with having several ”competing” suggested solutions (ASP’s) to one ATR (1-many relation). When adding the 10 principles to the ASP it is a help in deciding which solution is the best alternative.</a:t>
            </a:r>
          </a:p>
          <a:p>
            <a:endParaRPr lang="en-US" dirty="0" smtClean="0"/>
          </a:p>
          <a:p>
            <a:r>
              <a:rPr lang="en-US" dirty="0" smtClean="0"/>
              <a:t>It is good to show the also the disregarded/rejected alternatives in the Requirement Breakdown. </a:t>
            </a:r>
          </a:p>
          <a:p>
            <a:r>
              <a:rPr lang="en-US" dirty="0" smtClean="0"/>
              <a:t>This kind of fact log should be a help to remember why a certain decision was made. Lot of design decision will be challenged at a later stage (in project or maintenance) then it is important to be able to understand why a certain solution was chosen.</a:t>
            </a:r>
          </a:p>
          <a:p>
            <a:endParaRPr lang="en-US" dirty="0" smtClean="0"/>
          </a:p>
        </p:txBody>
      </p:sp>
      <p:sp>
        <p:nvSpPr>
          <p:cNvPr id="66564" name="Slide Number Placeholder 3"/>
          <p:cNvSpPr>
            <a:spLocks noGrp="1"/>
          </p:cNvSpPr>
          <p:nvPr>
            <p:ph type="sldNum" sz="quarter" idx="5"/>
          </p:nvPr>
        </p:nvSpPr>
        <p:spPr>
          <a:noFill/>
        </p:spPr>
        <p:txBody>
          <a:bodyPr/>
          <a:lstStyle>
            <a:lvl1pPr defTabSz="915988" eaLnBrk="0" hangingPunct="0">
              <a:defRPr sz="2000">
                <a:solidFill>
                  <a:schemeClr val="tx1"/>
                </a:solidFill>
                <a:latin typeface="Arial" charset="0"/>
              </a:defRPr>
            </a:lvl1pPr>
            <a:lvl2pPr marL="742950" indent="-285750" defTabSz="915988" eaLnBrk="0" hangingPunct="0">
              <a:defRPr sz="2000">
                <a:solidFill>
                  <a:schemeClr val="tx1"/>
                </a:solidFill>
                <a:latin typeface="Arial" charset="0"/>
              </a:defRPr>
            </a:lvl2pPr>
            <a:lvl3pPr marL="1143000" indent="-228600" defTabSz="915988" eaLnBrk="0" hangingPunct="0">
              <a:defRPr sz="2000">
                <a:solidFill>
                  <a:schemeClr val="tx1"/>
                </a:solidFill>
                <a:latin typeface="Arial" charset="0"/>
              </a:defRPr>
            </a:lvl3pPr>
            <a:lvl4pPr marL="1600200" indent="-228600" defTabSz="915988" eaLnBrk="0" hangingPunct="0">
              <a:defRPr sz="2000">
                <a:solidFill>
                  <a:schemeClr val="tx1"/>
                </a:solidFill>
                <a:latin typeface="Arial" charset="0"/>
              </a:defRPr>
            </a:lvl4pPr>
            <a:lvl5pPr marL="2057400" indent="-228600" defTabSz="915988" eaLnBrk="0" hangingPunct="0">
              <a:defRPr sz="2000">
                <a:solidFill>
                  <a:schemeClr val="tx1"/>
                </a:solidFill>
                <a:latin typeface="Arial" charset="0"/>
              </a:defRPr>
            </a:lvl5pPr>
            <a:lvl6pPr marL="2514600" indent="-228600" defTabSz="915988" eaLnBrk="0" fontAlgn="base" hangingPunct="0">
              <a:spcBef>
                <a:spcPct val="50000"/>
              </a:spcBef>
              <a:spcAft>
                <a:spcPct val="0"/>
              </a:spcAft>
              <a:defRPr sz="2000">
                <a:solidFill>
                  <a:schemeClr val="tx1"/>
                </a:solidFill>
                <a:latin typeface="Arial" charset="0"/>
              </a:defRPr>
            </a:lvl6pPr>
            <a:lvl7pPr marL="2971800" indent="-228600" defTabSz="915988" eaLnBrk="0" fontAlgn="base" hangingPunct="0">
              <a:spcBef>
                <a:spcPct val="50000"/>
              </a:spcBef>
              <a:spcAft>
                <a:spcPct val="0"/>
              </a:spcAft>
              <a:defRPr sz="2000">
                <a:solidFill>
                  <a:schemeClr val="tx1"/>
                </a:solidFill>
                <a:latin typeface="Arial" charset="0"/>
              </a:defRPr>
            </a:lvl7pPr>
            <a:lvl8pPr marL="3429000" indent="-228600" defTabSz="915988" eaLnBrk="0" fontAlgn="base" hangingPunct="0">
              <a:spcBef>
                <a:spcPct val="50000"/>
              </a:spcBef>
              <a:spcAft>
                <a:spcPct val="0"/>
              </a:spcAft>
              <a:defRPr sz="2000">
                <a:solidFill>
                  <a:schemeClr val="tx1"/>
                </a:solidFill>
                <a:latin typeface="Arial" charset="0"/>
              </a:defRPr>
            </a:lvl8pPr>
            <a:lvl9pPr marL="3886200" indent="-228600" defTabSz="915988" eaLnBrk="0" fontAlgn="base" hangingPunct="0">
              <a:spcBef>
                <a:spcPct val="50000"/>
              </a:spcBef>
              <a:spcAft>
                <a:spcPct val="0"/>
              </a:spcAft>
              <a:defRPr sz="2000">
                <a:solidFill>
                  <a:schemeClr val="tx1"/>
                </a:solidFill>
                <a:latin typeface="Arial" charset="0"/>
              </a:defRPr>
            </a:lvl9pPr>
          </a:lstStyle>
          <a:p>
            <a:pPr eaLnBrk="1" hangingPunct="1"/>
            <a:fld id="{7A66ED6B-3AA0-428C-A26F-9BC5F442CFBC}" type="slidenum">
              <a:rPr lang="en-GB" sz="1200" smtClean="0">
                <a:latin typeface="Times New Roman" pitchFamily="18" charset="0"/>
              </a:rPr>
              <a:pPr eaLnBrk="1" hangingPunct="1"/>
              <a:t>24</a:t>
            </a:fld>
            <a:endParaRPr lang="en-GB" sz="1200" smtClean="0">
              <a:latin typeface="Times New Roman" pitchFamily="18" charset="0"/>
            </a:endParaRPr>
          </a:p>
        </p:txBody>
      </p:sp>
    </p:spTree>
    <p:extLst>
      <p:ext uri="{BB962C8B-B14F-4D97-AF65-F5344CB8AC3E}">
        <p14:creationId xmlns:p14="http://schemas.microsoft.com/office/powerpoint/2010/main" val="1616451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700" kern="0" dirty="0">
              <a:solidFill>
                <a:srgbClr val="000000"/>
              </a:solidFill>
              <a:latin typeface="+mn-lt"/>
              <a:ea typeface="+mn-ea"/>
              <a:cs typeface="+mn-cs"/>
            </a:endParaRPr>
          </a:p>
        </p:txBody>
      </p:sp>
      <p:sp>
        <p:nvSpPr>
          <p:cNvPr id="4" name="Slide Number Placeholder 3"/>
          <p:cNvSpPr>
            <a:spLocks noGrp="1"/>
          </p:cNvSpPr>
          <p:nvPr>
            <p:ph type="sldNum" sz="quarter" idx="10"/>
          </p:nvPr>
        </p:nvSpPr>
        <p:spPr/>
        <p:txBody>
          <a:bodyPr/>
          <a:lstStyle/>
          <a:p>
            <a:fld id="{E38B07BE-2B81-41FE-BBE7-B9D27B291EDB}" type="slidenum">
              <a:rPr lang="en-US" smtClean="0"/>
              <a:t>26</a:t>
            </a:fld>
            <a:endParaRPr lang="en-US"/>
          </a:p>
        </p:txBody>
      </p:sp>
    </p:spTree>
    <p:extLst>
      <p:ext uri="{BB962C8B-B14F-4D97-AF65-F5344CB8AC3E}">
        <p14:creationId xmlns:p14="http://schemas.microsoft.com/office/powerpoint/2010/main" val="508497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l-PL" dirty="0" smtClean="0"/>
              <a:t>Build</a:t>
            </a:r>
            <a:r>
              <a:rPr lang="pl-PL" baseline="0" dirty="0" smtClean="0"/>
              <a:t> from PRODUCT perspective!</a:t>
            </a:r>
            <a:endParaRPr lang="pl-PL" dirty="0" smtClean="0"/>
          </a:p>
          <a:p>
            <a:pPr marL="171450" indent="-171450">
              <a:buFont typeface="Arial" pitchFamily="34" charset="0"/>
              <a:buChar char="•"/>
            </a:pPr>
            <a:r>
              <a:rPr lang="pl-PL" dirty="0" smtClean="0"/>
              <a:t>Hierarchical structure: </a:t>
            </a:r>
            <a:r>
              <a:rPr lang="en-US" dirty="0" smtClean="0"/>
              <a:t>high-level </a:t>
            </a:r>
            <a:r>
              <a:rPr lang="pl-PL" dirty="0" smtClean="0"/>
              <a:t>business goals </a:t>
            </a:r>
            <a:r>
              <a:rPr lang="en-US" dirty="0" smtClean="0"/>
              <a:t>broken down into more detailed requirements and</a:t>
            </a:r>
            <a:r>
              <a:rPr lang="pl-PL" dirty="0" smtClean="0"/>
              <a:t> </a:t>
            </a:r>
            <a:r>
              <a:rPr lang="en-US" dirty="0" smtClean="0"/>
              <a:t>eventually architectural decisions </a:t>
            </a:r>
            <a:endParaRPr lang="pl-PL" dirty="0" smtClean="0"/>
          </a:p>
          <a:p>
            <a:pPr marL="171450" indent="-171450">
              <a:buFont typeface="Arial" pitchFamily="34" charset="0"/>
              <a:buChar char="•"/>
            </a:pPr>
            <a:r>
              <a:rPr lang="pl-PL" dirty="0" smtClean="0"/>
              <a:t>P</a:t>
            </a:r>
            <a:r>
              <a:rPr lang="en-US" dirty="0" err="1" smtClean="0"/>
              <a:t>uts</a:t>
            </a:r>
            <a:r>
              <a:rPr lang="en-US" dirty="0" smtClean="0"/>
              <a:t> the IT requirements in a business goals context</a:t>
            </a:r>
            <a:endParaRPr lang="pl-PL" dirty="0" smtClean="0"/>
          </a:p>
          <a:p>
            <a:pPr marL="171450" indent="-171450">
              <a:buFont typeface="Arial" pitchFamily="34" charset="0"/>
              <a:buChar char="•"/>
            </a:pPr>
            <a:r>
              <a:rPr lang="pl-PL" dirty="0" smtClean="0"/>
              <a:t>C</a:t>
            </a:r>
            <a:r>
              <a:rPr lang="en-US" dirty="0" smtClean="0"/>
              <a:t>overs functional, non-functional requirements and business rules</a:t>
            </a:r>
            <a:endParaRPr lang="pl-PL" dirty="0" smtClean="0"/>
          </a:p>
          <a:p>
            <a:pPr marL="171450" indent="-171450">
              <a:buFont typeface="Arial" pitchFamily="34" charset="0"/>
              <a:buChar char="•"/>
            </a:pPr>
            <a:r>
              <a:rPr lang="pl-PL" dirty="0" smtClean="0"/>
              <a:t>The business pre-study is a necessary input to establish the Requirements Breakdown</a:t>
            </a:r>
          </a:p>
          <a:p>
            <a:pPr marL="171450" indent="-171450">
              <a:buFont typeface="Arial" pitchFamily="34" charset="0"/>
              <a:buChar char="•"/>
            </a:pPr>
            <a:r>
              <a:rPr lang="pl-PL" dirty="0" smtClean="0"/>
              <a:t>Reflects business processes, objectives and capabilities</a:t>
            </a:r>
          </a:p>
          <a:p>
            <a:pPr marL="171450" indent="-171450">
              <a:buFont typeface="Arial" pitchFamily="34" charset="0"/>
              <a:buChar char="•"/>
            </a:pPr>
            <a:r>
              <a:rPr lang="en-US" dirty="0" smtClean="0"/>
              <a:t>When considering COTS, breakdown is used when comparing and approving the solution(s)</a:t>
            </a:r>
          </a:p>
          <a:p>
            <a:pPr marL="171450" indent="-171450">
              <a:buFont typeface="Arial" pitchFamily="34" charset="0"/>
              <a:buChar char="•"/>
            </a:pPr>
            <a:r>
              <a:rPr lang="en-US" dirty="0" smtClean="0"/>
              <a:t>Comparison of alternative architectural approaches by mapping to the 10 AP – clarifying business implications between the alternatives.</a:t>
            </a:r>
          </a:p>
          <a:p>
            <a:pPr marL="171450" indent="-171450">
              <a:buFont typeface="Arial" pitchFamily="34" charset="0"/>
              <a:buChar char="•"/>
            </a:pPr>
            <a:endParaRPr lang="en-US" dirty="0" smtClean="0"/>
          </a:p>
          <a:p>
            <a:pPr marL="171450" indent="-171450">
              <a:buFont typeface="Arial" pitchFamily="34" charset="0"/>
              <a:buChar char="•"/>
            </a:pPr>
            <a:endParaRPr lang="pl-PL" dirty="0" smtClean="0"/>
          </a:p>
          <a:p>
            <a:pPr marL="0" indent="0">
              <a:buFont typeface="Arial" pitchFamily="34" charset="0"/>
              <a:buNone/>
            </a:pPr>
            <a:endParaRPr lang="en-US" dirty="0" smtClean="0"/>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E38B07BE-2B81-41FE-BBE7-B9D27B291EDB}" type="slidenum">
              <a:rPr lang="en-US" smtClean="0"/>
              <a:t>5</a:t>
            </a:fld>
            <a:endParaRPr lang="en-US"/>
          </a:p>
        </p:txBody>
      </p:sp>
    </p:spTree>
    <p:extLst>
      <p:ext uri="{BB962C8B-B14F-4D97-AF65-F5344CB8AC3E}">
        <p14:creationId xmlns:p14="http://schemas.microsoft.com/office/powerpoint/2010/main" val="144836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6</a:t>
            </a:fld>
            <a:endParaRPr lang="en-US"/>
          </a:p>
        </p:txBody>
      </p:sp>
    </p:spTree>
    <p:extLst>
      <p:ext uri="{BB962C8B-B14F-4D97-AF65-F5344CB8AC3E}">
        <p14:creationId xmlns:p14="http://schemas.microsoft.com/office/powerpoint/2010/main" val="51501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pl-PL" dirty="0" smtClean="0"/>
              <a:t>Copied from EA Guide</a:t>
            </a:r>
            <a:endParaRPr lang="pt-BR" dirty="0" smtClean="0"/>
          </a:p>
          <a:p>
            <a:endParaRPr lang="pt-BR" dirty="0" smtClean="0"/>
          </a:p>
          <a:p>
            <a:endParaRPr lang="pt-BR" dirty="0" smtClean="0"/>
          </a:p>
          <a:p>
            <a:endParaRPr lang="pt-BR" b="1" dirty="0" smtClean="0"/>
          </a:p>
          <a:p>
            <a:endParaRPr lang="en-US" dirty="0"/>
          </a:p>
        </p:txBody>
      </p:sp>
      <p:sp>
        <p:nvSpPr>
          <p:cNvPr id="4" name="Slide Number Placeholder 3"/>
          <p:cNvSpPr>
            <a:spLocks noGrp="1"/>
          </p:cNvSpPr>
          <p:nvPr>
            <p:ph type="sldNum" sz="quarter" idx="10"/>
          </p:nvPr>
        </p:nvSpPr>
        <p:spPr/>
        <p:txBody>
          <a:bodyPr/>
          <a:lstStyle/>
          <a:p>
            <a:fld id="{E38B07BE-2B81-41FE-BBE7-B9D27B291EDB}" type="slidenum">
              <a:rPr lang="en-US" smtClean="0"/>
              <a:t>7</a:t>
            </a:fld>
            <a:endParaRPr lang="en-US"/>
          </a:p>
        </p:txBody>
      </p:sp>
    </p:spTree>
    <p:extLst>
      <p:ext uri="{BB962C8B-B14F-4D97-AF65-F5344CB8AC3E}">
        <p14:creationId xmlns:p14="http://schemas.microsoft.com/office/powerpoint/2010/main" val="572541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9FDC865C-84D3-47F9-A11B-BFDE609251B0}" type="slidenum">
              <a:rPr lang="sv-SE" smtClean="0">
                <a:solidFill>
                  <a:prstClr val="black"/>
                </a:solidFill>
              </a:rPr>
              <a:pPr/>
              <a:t>8</a:t>
            </a:fld>
            <a:endParaRPr lang="sv-SE">
              <a:solidFill>
                <a:prstClr val="black"/>
              </a:solidFill>
            </a:endParaRPr>
          </a:p>
        </p:txBody>
      </p:sp>
    </p:spTree>
    <p:extLst>
      <p:ext uri="{BB962C8B-B14F-4D97-AF65-F5344CB8AC3E}">
        <p14:creationId xmlns:p14="http://schemas.microsoft.com/office/powerpoint/2010/main" val="75326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Tracing Business Requirements to Architectural Solutions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Comparison of alternative architectural approaches by mapping to the 10 AP – clarifying business implications between the alternatives.</a:t>
            </a:r>
          </a:p>
          <a:p>
            <a:r>
              <a:rPr lang="en-US" dirty="0" smtClean="0"/>
              <a:t>3</a:t>
            </a:r>
            <a:r>
              <a:rPr lang="en-US" baseline="0" dirty="0" smtClean="0"/>
              <a:t> - </a:t>
            </a:r>
            <a:r>
              <a:rPr lang="en-US" dirty="0" smtClean="0"/>
              <a:t>Support conscious and explicit architectural decisions derived from Business Needs</a:t>
            </a:r>
          </a:p>
          <a:p>
            <a:r>
              <a:rPr lang="en-US" dirty="0" smtClean="0"/>
              <a:t>4 - Ensure fulfillment of both functional and non-functional requirements in the same context</a:t>
            </a:r>
          </a:p>
          <a:p>
            <a:r>
              <a:rPr lang="en-US" dirty="0" smtClean="0"/>
              <a:t>5 - When considering COTS, breakdown is used when comparing and approving the solution(s)</a:t>
            </a:r>
          </a:p>
          <a:p>
            <a:endParaRPr lang="en-US" dirty="0" smtClean="0"/>
          </a:p>
          <a:p>
            <a:r>
              <a:rPr lang="en-US" dirty="0" smtClean="0"/>
              <a:t>(the slide animation supports</a:t>
            </a:r>
            <a:r>
              <a:rPr lang="en-US" baseline="0" dirty="0" smtClean="0"/>
              <a:t> this speaker notes)</a:t>
            </a:r>
            <a:endParaRPr lang="en-US" dirty="0" smtClean="0"/>
          </a:p>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9</a:t>
            </a:fld>
            <a:endParaRPr lang="en-US"/>
          </a:p>
        </p:txBody>
      </p:sp>
    </p:spTree>
    <p:extLst>
      <p:ext uri="{BB962C8B-B14F-4D97-AF65-F5344CB8AC3E}">
        <p14:creationId xmlns:p14="http://schemas.microsoft.com/office/powerpoint/2010/main" val="226542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Business objectives and needs</a:t>
            </a:r>
          </a:p>
          <a:p>
            <a:pPr marL="171450" indent="-171450">
              <a:buFont typeface="Arial" panose="020B0604020202020204" pitchFamily="34" charset="0"/>
              <a:buChar char="•"/>
            </a:pPr>
            <a:r>
              <a:rPr lang="en-US" dirty="0" smtClean="0"/>
              <a:t>Derived from the Volvo AB Business Strategy</a:t>
            </a:r>
          </a:p>
          <a:p>
            <a:pPr marL="171450" indent="-171450">
              <a:buFont typeface="Arial" panose="020B0604020202020204" pitchFamily="34" charset="0"/>
              <a:buChar char="•"/>
            </a:pPr>
            <a:r>
              <a:rPr lang="en-US" dirty="0" smtClean="0"/>
              <a:t>Formulated by the business (during business pre-study)</a:t>
            </a:r>
          </a:p>
          <a:p>
            <a:pPr marL="171450" indent="-171450">
              <a:buFont typeface="Arial" panose="020B0604020202020204" pitchFamily="34" charset="0"/>
              <a:buChar char="•"/>
            </a:pPr>
            <a:r>
              <a:rPr lang="en-US" dirty="0" smtClean="0"/>
              <a:t>The reason for why the investment/project is executed</a:t>
            </a:r>
          </a:p>
          <a:p>
            <a:pPr marL="171450" indent="-171450">
              <a:buFont typeface="Arial" panose="020B0604020202020204" pitchFamily="34" charset="0"/>
              <a:buChar char="•"/>
            </a:pPr>
            <a:r>
              <a:rPr lang="en-US" dirty="0" smtClean="0"/>
              <a:t>The effects the business want to get in the scope of the project/investment</a:t>
            </a:r>
          </a:p>
          <a:p>
            <a:pPr marL="171450" indent="-171450">
              <a:buFont typeface="Arial" panose="020B0604020202020204" pitchFamily="34" charset="0"/>
              <a:buChar char="•"/>
            </a:pPr>
            <a:r>
              <a:rPr lang="en-US" dirty="0" smtClean="0"/>
              <a:t>Explaining WHAT business value the intended IT investment shall bring to business</a:t>
            </a:r>
          </a:p>
          <a:p>
            <a:endParaRPr lang="sv-SE" dirty="0"/>
          </a:p>
        </p:txBody>
      </p:sp>
      <p:sp>
        <p:nvSpPr>
          <p:cNvPr id="4" name="Slide Number Placeholder 3"/>
          <p:cNvSpPr>
            <a:spLocks noGrp="1"/>
          </p:cNvSpPr>
          <p:nvPr>
            <p:ph type="sldNum" sz="quarter" idx="10"/>
          </p:nvPr>
        </p:nvSpPr>
        <p:spPr/>
        <p:txBody>
          <a:bodyPr/>
          <a:lstStyle/>
          <a:p>
            <a:fld id="{E38B07BE-2B81-41FE-BBE7-B9D27B291EDB}" type="slidenum">
              <a:rPr lang="en-US" smtClean="0"/>
              <a:t>10</a:t>
            </a:fld>
            <a:endParaRPr lang="en-US"/>
          </a:p>
        </p:txBody>
      </p:sp>
    </p:spTree>
    <p:extLst>
      <p:ext uri="{BB962C8B-B14F-4D97-AF65-F5344CB8AC3E}">
        <p14:creationId xmlns:p14="http://schemas.microsoft.com/office/powerpoint/2010/main" val="377118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E38B07BE-2B81-41FE-BBE7-B9D27B291EDB}" type="slidenum">
              <a:rPr lang="en-US" smtClean="0"/>
              <a:t>11</a:t>
            </a:fld>
            <a:endParaRPr lang="en-US"/>
          </a:p>
        </p:txBody>
      </p:sp>
    </p:spTree>
    <p:extLst>
      <p:ext uri="{BB962C8B-B14F-4D97-AF65-F5344CB8AC3E}">
        <p14:creationId xmlns:p14="http://schemas.microsoft.com/office/powerpoint/2010/main" val="499503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2995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2015-11-04</a:t>
            </a:r>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2" name="Title 1"/>
          <p:cNvSpPr>
            <a:spLocks noGrp="1"/>
          </p:cNvSpPr>
          <p:nvPr>
            <p:ph type="title"/>
          </p:nvPr>
        </p:nvSpPr>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9013303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solidFill>
                  <a:srgbClr val="000000"/>
                </a:solidFill>
              </a:rPr>
              <a:t>Requirement Management</a:t>
            </a:r>
            <a:endParaRPr lang="sv-SE">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54EBFAFC-41DC-49BF-8913-4831690737A6}" type="slidenum">
              <a:rPr lang="sv-SE">
                <a:solidFill>
                  <a:srgbClr val="000000"/>
                </a:solidFill>
              </a:rPr>
              <a:pPr/>
              <a:t>‹#›</a:t>
            </a:fld>
            <a:endParaRPr lang="sv-SE">
              <a:solidFill>
                <a:srgbClr val="000000"/>
              </a:solidFill>
            </a:endParaRPr>
          </a:p>
        </p:txBody>
      </p:sp>
      <p:sp>
        <p:nvSpPr>
          <p:cNvPr id="9" name="Date Placeholder 8"/>
          <p:cNvSpPr>
            <a:spLocks noGrp="1"/>
          </p:cNvSpPr>
          <p:nvPr>
            <p:ph type="dt" sz="half" idx="12"/>
          </p:nvPr>
        </p:nvSpPr>
        <p:spPr/>
        <p:txBody>
          <a:bodyPr/>
          <a:lstStyle>
            <a:lvl1pPr>
              <a:defRPr/>
            </a:lvl1pPr>
          </a:lstStyle>
          <a:p>
            <a:fld id="{8DF29FF5-5584-400E-8C24-BD320B1AC4FA}" type="datetime1">
              <a:rPr lang="sv-SE" smtClean="0">
                <a:solidFill>
                  <a:srgbClr val="000000"/>
                </a:solidFill>
              </a:rPr>
              <a:t>2016-12-08</a:t>
            </a:fld>
            <a:endParaRPr lang="sv-SE">
              <a:solidFill>
                <a:srgbClr val="000000"/>
              </a:solidFill>
            </a:endParaRPr>
          </a:p>
        </p:txBody>
      </p:sp>
    </p:spTree>
    <p:extLst>
      <p:ext uri="{BB962C8B-B14F-4D97-AF65-F5344CB8AC3E}">
        <p14:creationId xmlns:p14="http://schemas.microsoft.com/office/powerpoint/2010/main" val="256489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sv-SE" smtClean="0">
                <a:solidFill>
                  <a:srgbClr val="000000"/>
                </a:solidFill>
              </a:rPr>
              <a:t>2015-11-04</a:t>
            </a:r>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5268467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2015-11-04</a:t>
            </a:r>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568944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r>
              <a:rPr lang="sv-SE" smtClean="0">
                <a:solidFill>
                  <a:srgbClr val="000000"/>
                </a:solidFill>
              </a:rPr>
              <a:t>2015-11-04</a:t>
            </a:r>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6114391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r>
              <a:rPr lang="sv-SE" smtClean="0">
                <a:solidFill>
                  <a:srgbClr val="000000"/>
                </a:solidFill>
              </a:rPr>
              <a:t>2015-11-04</a:t>
            </a:r>
            <a:endParaRPr lang="en-US" dirty="0">
              <a:solidFill>
                <a:srgbClr val="000000"/>
              </a:solidFill>
            </a:endParaRPr>
          </a:p>
        </p:txBody>
      </p:sp>
    </p:spTree>
    <p:extLst>
      <p:ext uri="{BB962C8B-B14F-4D97-AF65-F5344CB8AC3E}">
        <p14:creationId xmlns:p14="http://schemas.microsoft.com/office/powerpoint/2010/main" val="37911254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r>
              <a:rPr lang="sv-SE" smtClean="0">
                <a:solidFill>
                  <a:srgbClr val="000000"/>
                </a:solidFill>
              </a:rPr>
              <a:t>2015-11-04</a:t>
            </a:r>
            <a:endParaRPr lang="en-US" dirty="0">
              <a:solidFill>
                <a:srgbClr val="000000"/>
              </a:solidFill>
            </a:endParaRPr>
          </a:p>
        </p:txBody>
      </p:sp>
    </p:spTree>
    <p:extLst>
      <p:ext uri="{BB962C8B-B14F-4D97-AF65-F5344CB8AC3E}">
        <p14:creationId xmlns:p14="http://schemas.microsoft.com/office/powerpoint/2010/main" val="1031356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2015-11-04</a:t>
            </a:r>
            <a:endParaRPr lang="en-US" dirty="0">
              <a:solidFill>
                <a:srgbClr val="000000"/>
              </a:solidFill>
            </a:endParaRPr>
          </a:p>
        </p:txBody>
      </p:sp>
      <p:sp>
        <p:nvSpPr>
          <p:cNvPr id="6" name="Rectangle 4"/>
          <p:cNvSpPr>
            <a:spLocks noChangeArrowheads="1"/>
          </p:cNvSpPr>
          <p:nvPr userDrawn="1"/>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dirty="0">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322585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2015-11-04</a:t>
            </a:r>
            <a:endParaRPr lang="en-US" dirty="0">
              <a:solidFill>
                <a:srgbClr val="000000"/>
              </a:solidFill>
            </a:endParaRPr>
          </a:p>
        </p:txBody>
      </p:sp>
      <p:sp>
        <p:nvSpPr>
          <p:cNvPr id="6"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9390929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2015-11-04</a:t>
            </a:r>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third picture</a:t>
            </a:r>
            <a:endParaRPr lang="en-US" noProof="0" dirty="0"/>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first picture</a:t>
            </a:r>
            <a:endParaRPr lang="en-US" noProof="0" dirty="0"/>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second picture</a:t>
            </a:r>
            <a:endParaRPr lang="en-US" noProof="0" dirty="0"/>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6277043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smtClean="0"/>
              <a:t>Click to edit Master text styles</a:t>
            </a:r>
          </a:p>
          <a:p>
            <a:pPr lvl="1"/>
            <a:r>
              <a:rPr lang="en-US" noProof="0" dirty="0" smtClean="0"/>
              <a:t>Second level</a:t>
            </a:r>
          </a:p>
          <a:p>
            <a:pPr marL="860425" lvl="2" indent="-207963" algn="l" rtl="0" fontAlgn="base">
              <a:spcBef>
                <a:spcPct val="40000"/>
              </a:spcBef>
              <a:spcAft>
                <a:spcPct val="0"/>
              </a:spcAft>
              <a:buClr>
                <a:schemeClr val="tx2"/>
              </a:buClr>
              <a:buFont typeface="Symbol" pitchFamily="18" charset="2"/>
              <a:buChar char="·"/>
            </a:pPr>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endParaRPr>
            </a:p>
          </p:txBody>
        </p:sp>
        <p:pic>
          <p:nvPicPr>
            <p:cNvPr id="10" name="Picture 1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dirty="0">
                <a:solidFill>
                  <a:srgbClr val="000000"/>
                </a:solidFill>
              </a:rPr>
              <a:t>Volvo Group Headquarters</a:t>
            </a:r>
            <a:endParaRPr lang="en-US" sz="900" dirty="0">
              <a:solidFill>
                <a:srgbClr val="000000"/>
              </a:solidFill>
            </a:endParaRPr>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smtClean="0">
                <a:solidFill>
                  <a:srgbClr val="000000"/>
                </a:solidFill>
              </a:rPr>
              <a:t>2015-11-04</a:t>
            </a:r>
            <a:endParaRPr lang="en-US" dirty="0">
              <a:solidFill>
                <a:srgbClr val="000000"/>
              </a:solidFill>
            </a:endParaRPr>
          </a:p>
        </p:txBody>
      </p:sp>
    </p:spTree>
    <p:extLst>
      <p:ext uri="{BB962C8B-B14F-4D97-AF65-F5344CB8AC3E}">
        <p14:creationId xmlns:p14="http://schemas.microsoft.com/office/powerpoint/2010/main" val="64796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teamplace.volvo.com/sites/DRS/Development/Shared%20Documents/Requirements_Management_Introduction.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teamplace.volvo.com/sites/DRS/Development/Shared%20Documents/Requirements_Management_Introduction.ppt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Interim draft </a:t>
            </a:r>
            <a:br>
              <a:rPr lang="sv-SE" dirty="0" smtClean="0"/>
            </a:br>
            <a:r>
              <a:rPr lang="sv-SE" dirty="0" smtClean="0"/>
              <a:t>Requirements Breakdown</a:t>
            </a:r>
            <a:br>
              <a:rPr lang="sv-SE" dirty="0" smtClean="0"/>
            </a:br>
            <a:r>
              <a:rPr lang="sv-SE" dirty="0" smtClean="0"/>
              <a:t>2015-11-11</a:t>
            </a:r>
            <a:endParaRPr lang="sv-SE" dirty="0"/>
          </a:p>
        </p:txBody>
      </p:sp>
      <p:sp>
        <p:nvSpPr>
          <p:cNvPr id="3" name="Subtitle 2"/>
          <p:cNvSpPr>
            <a:spLocks noGrp="1"/>
          </p:cNvSpPr>
          <p:nvPr>
            <p:ph type="subTitle" idx="1"/>
          </p:nvPr>
        </p:nvSpPr>
        <p:spPr>
          <a:xfrm>
            <a:off x="1360487" y="5373216"/>
            <a:ext cx="6400800" cy="1752600"/>
          </a:xfrm>
        </p:spPr>
        <p:txBody>
          <a:bodyPr>
            <a:normAutofit fontScale="55000" lnSpcReduction="20000"/>
          </a:bodyPr>
          <a:lstStyle/>
          <a:p>
            <a:r>
              <a:rPr lang="sv-SE" i="1" dirty="0" smtClean="0"/>
              <a:t>Slide 3 is updated from ”old” guide </a:t>
            </a:r>
          </a:p>
          <a:p>
            <a:r>
              <a:rPr lang="sv-SE" i="1" dirty="0" err="1" smtClean="0"/>
              <a:t>Other</a:t>
            </a:r>
            <a:r>
              <a:rPr lang="sv-SE" i="1" dirty="0" smtClean="0"/>
              <a:t> </a:t>
            </a:r>
            <a:r>
              <a:rPr lang="sv-SE" i="1" dirty="0" err="1" smtClean="0"/>
              <a:t>slides</a:t>
            </a:r>
            <a:r>
              <a:rPr lang="sv-SE" i="1" dirty="0" smtClean="0"/>
              <a:t> </a:t>
            </a:r>
            <a:r>
              <a:rPr lang="sv-SE" i="1" dirty="0" err="1" smtClean="0"/>
              <a:t>are</a:t>
            </a:r>
            <a:r>
              <a:rPr lang="sv-SE" i="1" dirty="0" smtClean="0"/>
              <a:t>  from Community material by Göran Frank &amp; Erika Janemyr and from </a:t>
            </a:r>
          </a:p>
          <a:p>
            <a:r>
              <a:rPr lang="en-US" i="1" dirty="0"/>
              <a:t> “</a:t>
            </a:r>
            <a:r>
              <a:rPr lang="en-US" i="1" u="sng" dirty="0">
                <a:hlinkClick r:id="rId2"/>
              </a:rPr>
              <a:t>Requirements management Intro</a:t>
            </a:r>
            <a:r>
              <a:rPr lang="en-US" i="1" dirty="0"/>
              <a:t>”  </a:t>
            </a:r>
            <a:r>
              <a:rPr lang="en-US" i="1" dirty="0" smtClean="0"/>
              <a:t>by DRS</a:t>
            </a:r>
            <a:r>
              <a:rPr lang="sv-SE" i="1" dirty="0" smtClean="0"/>
              <a:t/>
            </a:r>
            <a:br>
              <a:rPr lang="sv-SE" i="1" dirty="0" smtClean="0"/>
            </a:br>
            <a:r>
              <a:rPr lang="sv-SE" i="1" dirty="0" smtClean="0"/>
              <a:t/>
            </a:r>
            <a:br>
              <a:rPr lang="sv-SE" i="1" dirty="0" smtClean="0"/>
            </a:br>
            <a:r>
              <a:rPr lang="sv-SE" i="1" dirty="0" smtClean="0"/>
              <a:t>Assembled by Peter N</a:t>
            </a:r>
            <a:br>
              <a:rPr lang="sv-SE" i="1" dirty="0" smtClean="0"/>
            </a:br>
            <a:r>
              <a:rPr lang="sv-SE" dirty="0" smtClean="0"/>
              <a:t> </a:t>
            </a:r>
            <a:endParaRPr lang="sv-SE" dirty="0"/>
          </a:p>
        </p:txBody>
      </p:sp>
    </p:spTree>
    <p:extLst>
      <p:ext uri="{BB962C8B-B14F-4D97-AF65-F5344CB8AC3E}">
        <p14:creationId xmlns:p14="http://schemas.microsoft.com/office/powerpoint/2010/main" val="3587619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39725" y="6426200"/>
            <a:ext cx="6873875" cy="215900"/>
          </a:xfrm>
        </p:spPr>
        <p:txBody>
          <a:bodyPr/>
          <a:lstStyle/>
          <a:p>
            <a:r>
              <a:rPr lang="en-US" smtClean="0"/>
              <a:t>Requirement Management</a:t>
            </a:r>
            <a:endParaRPr lang="en-US"/>
          </a:p>
        </p:txBody>
      </p:sp>
      <p:sp>
        <p:nvSpPr>
          <p:cNvPr id="20" name="Slide Number Placeholder 19"/>
          <p:cNvSpPr>
            <a:spLocks noGrp="1"/>
          </p:cNvSpPr>
          <p:nvPr>
            <p:ph type="sldNum" sz="quarter" idx="12"/>
          </p:nvPr>
        </p:nvSpPr>
        <p:spPr>
          <a:xfrm>
            <a:off x="339725" y="6619875"/>
            <a:ext cx="503238" cy="207963"/>
          </a:xfrm>
        </p:spPr>
        <p:txBody>
          <a:bodyPr/>
          <a:lstStyle/>
          <a:p>
            <a:fld id="{E702BE03-1423-473D-A59A-BB725B4CFF14}" type="slidenum">
              <a:rPr lang="en-US" smtClean="0"/>
              <a:t>10</a:t>
            </a:fld>
            <a:endParaRPr lang="en-US"/>
          </a:p>
        </p:txBody>
      </p:sp>
      <p:sp>
        <p:nvSpPr>
          <p:cNvPr id="3" name="Title 2"/>
          <p:cNvSpPr>
            <a:spLocks noGrp="1"/>
          </p:cNvSpPr>
          <p:nvPr>
            <p:ph type="title"/>
          </p:nvPr>
        </p:nvSpPr>
        <p:spPr>
          <a:xfrm>
            <a:off x="337932" y="332656"/>
            <a:ext cx="8554548" cy="1143000"/>
          </a:xfrm>
        </p:spPr>
        <p:txBody>
          <a:bodyPr/>
          <a:lstStyle/>
          <a:p>
            <a:r>
              <a:rPr lang="sv-SE" dirty="0" smtClean="0"/>
              <a:t>Strategic Objectives &amp; Business Requirements</a:t>
            </a:r>
            <a:r>
              <a:rPr lang="pl-PL" dirty="0" smtClean="0"/>
              <a:t> (</a:t>
            </a:r>
            <a:r>
              <a:rPr lang="sv-SE" dirty="0" smtClean="0"/>
              <a:t>SO &amp; BR</a:t>
            </a:r>
            <a:r>
              <a:rPr lang="pl-PL" dirty="0" smtClean="0"/>
              <a:t>)</a:t>
            </a:r>
            <a:r>
              <a:rPr lang="sv-SE" dirty="0" smtClean="0"/>
              <a:t> - Input</a:t>
            </a:r>
            <a:endParaRPr lang="en-US" dirty="0"/>
          </a:p>
        </p:txBody>
      </p:sp>
      <p:grpSp>
        <p:nvGrpSpPr>
          <p:cNvPr id="4" name="Group 3"/>
          <p:cNvGrpSpPr/>
          <p:nvPr/>
        </p:nvGrpSpPr>
        <p:grpSpPr>
          <a:xfrm>
            <a:off x="321775" y="1649886"/>
            <a:ext cx="2626235" cy="771002"/>
            <a:chOff x="166739" y="1017766"/>
            <a:chExt cx="2626235" cy="771002"/>
          </a:xfrm>
        </p:grpSpPr>
        <p:pic>
          <p:nvPicPr>
            <p:cNvPr id="5" name="Picture 5" descr="Group Trucks strate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39" y="1017766"/>
              <a:ext cx="1640321" cy="5973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858" y="1441503"/>
              <a:ext cx="1682116" cy="347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 name="TextBox 6"/>
            <p:cNvSpPr txBox="1"/>
            <p:nvPr/>
          </p:nvSpPr>
          <p:spPr>
            <a:xfrm>
              <a:off x="1807060" y="1061998"/>
              <a:ext cx="696024" cy="246221"/>
            </a:xfrm>
            <a:prstGeom prst="rect">
              <a:avLst/>
            </a:prstGeom>
            <a:noFill/>
          </p:spPr>
          <p:txBody>
            <a:bodyPr wrap="none" rtlCol="0">
              <a:spAutoFit/>
            </a:bodyPr>
            <a:lstStyle/>
            <a:p>
              <a:r>
                <a:rPr lang="sv-SE" sz="1000" b="1" dirty="0" smtClean="0"/>
                <a:t>Strategy</a:t>
              </a:r>
              <a:endParaRPr lang="en-US" sz="1000" b="1" dirty="0"/>
            </a:p>
          </p:txBody>
        </p:sp>
      </p:grpSp>
      <p:grpSp>
        <p:nvGrpSpPr>
          <p:cNvPr id="8" name="Group 7"/>
          <p:cNvGrpSpPr/>
          <p:nvPr/>
        </p:nvGrpSpPr>
        <p:grpSpPr>
          <a:xfrm>
            <a:off x="467096" y="2852936"/>
            <a:ext cx="3672856" cy="1386002"/>
            <a:chOff x="-1217549" y="1907976"/>
            <a:chExt cx="3672856" cy="1386002"/>
          </a:xfrm>
        </p:grpSpPr>
        <p:pic>
          <p:nvPicPr>
            <p:cNvPr id="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429" y="1907976"/>
              <a:ext cx="2038878" cy="1386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17549" y="2549969"/>
              <a:ext cx="1856598" cy="246221"/>
            </a:xfrm>
            <a:prstGeom prst="rect">
              <a:avLst/>
            </a:prstGeom>
            <a:noFill/>
          </p:spPr>
          <p:txBody>
            <a:bodyPr wrap="none" rtlCol="0">
              <a:spAutoFit/>
            </a:bodyPr>
            <a:lstStyle/>
            <a:p>
              <a:r>
                <a:rPr lang="sv-SE" sz="1000" b="1" dirty="0" smtClean="0"/>
                <a:t>CAMP</a:t>
              </a:r>
              <a:r>
                <a:rPr lang="pl-PL" sz="1000" b="1" dirty="0" smtClean="0"/>
                <a:t> (business pre-study)</a:t>
              </a:r>
              <a:endParaRPr lang="en-US" sz="1000" b="1" dirty="0"/>
            </a:p>
          </p:txBody>
        </p:sp>
      </p:grpSp>
      <p:cxnSp>
        <p:nvCxnSpPr>
          <p:cNvPr id="19" name="Straight Arrow Connector 18"/>
          <p:cNvCxnSpPr/>
          <p:nvPr/>
        </p:nvCxnSpPr>
        <p:spPr>
          <a:xfrm>
            <a:off x="2230771" y="2350600"/>
            <a:ext cx="724291" cy="5023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0"/>
          </p:cNvCxnSpPr>
          <p:nvPr/>
        </p:nvCxnSpPr>
        <p:spPr>
          <a:xfrm flipH="1">
            <a:off x="1349642" y="4238938"/>
            <a:ext cx="1598368" cy="113427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827584" y="4581128"/>
            <a:ext cx="7848872" cy="1161458"/>
            <a:chOff x="827584" y="4581128"/>
            <a:chExt cx="7848872" cy="1161458"/>
          </a:xfrm>
        </p:grpSpPr>
        <p:grpSp>
          <p:nvGrpSpPr>
            <p:cNvPr id="11" name="Group 10"/>
            <p:cNvGrpSpPr/>
            <p:nvPr/>
          </p:nvGrpSpPr>
          <p:grpSpPr>
            <a:xfrm>
              <a:off x="827584" y="4965847"/>
              <a:ext cx="7848872" cy="776739"/>
              <a:chOff x="2362164" y="3142201"/>
              <a:chExt cx="5883595" cy="545492"/>
            </a:xfrm>
          </p:grpSpPr>
          <p:sp>
            <p:nvSpPr>
              <p:cNvPr id="12" name="Rounded Rectangle 11"/>
              <p:cNvSpPr/>
              <p:nvPr/>
            </p:nvSpPr>
            <p:spPr bwMode="auto">
              <a:xfrm>
                <a:off x="2362164" y="3428291"/>
                <a:ext cx="782680" cy="259401"/>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a:t>
                </a:r>
                <a:endParaRPr kumimoji="0" lang="en-US" sz="2000" b="0" i="0" u="none" strike="noStrike" cap="none" normalizeH="0" baseline="0" dirty="0" smtClean="0">
                  <a:ln>
                    <a:noFill/>
                  </a:ln>
                  <a:solidFill>
                    <a:schemeClr val="tx1"/>
                  </a:solidFill>
                  <a:effectLst/>
                  <a:latin typeface="Arial" charset="0"/>
                </a:endParaRPr>
              </a:p>
            </p:txBody>
          </p:sp>
          <p:sp>
            <p:nvSpPr>
              <p:cNvPr id="13" name="Rounded Rectangle 12"/>
              <p:cNvSpPr/>
              <p:nvPr/>
            </p:nvSpPr>
            <p:spPr bwMode="auto">
              <a:xfrm>
                <a:off x="4279084" y="3142201"/>
                <a:ext cx="835955" cy="286091"/>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14" name="Rounded Rectangle 13"/>
              <p:cNvSpPr/>
              <p:nvPr/>
            </p:nvSpPr>
            <p:spPr bwMode="auto">
              <a:xfrm>
                <a:off x="6412548" y="3400154"/>
                <a:ext cx="807630" cy="28753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15" name="Rounded Rectangle 14"/>
              <p:cNvSpPr/>
              <p:nvPr/>
            </p:nvSpPr>
            <p:spPr bwMode="auto">
              <a:xfrm>
                <a:off x="7458926" y="3395229"/>
                <a:ext cx="786833" cy="292464"/>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16" name="Curved Connector 15"/>
              <p:cNvCxnSpPr>
                <a:stCxn id="22" idx="3"/>
                <a:endCxn id="13" idx="1"/>
              </p:cNvCxnSpPr>
              <p:nvPr/>
            </p:nvCxnSpPr>
            <p:spPr bwMode="auto">
              <a:xfrm flipV="1">
                <a:off x="4103222" y="3285247"/>
                <a:ext cx="175862" cy="12500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40" idx="3"/>
                <a:endCxn id="14" idx="1"/>
              </p:cNvCxnSpPr>
              <p:nvPr/>
            </p:nvCxnSpPr>
            <p:spPr bwMode="auto">
              <a:xfrm>
                <a:off x="6140620" y="3442355"/>
                <a:ext cx="271929" cy="10156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a:stCxn id="14" idx="3"/>
                <a:endCxn id="15" idx="1"/>
              </p:cNvCxnSpPr>
              <p:nvPr/>
            </p:nvCxnSpPr>
            <p:spPr bwMode="auto">
              <a:xfrm flipV="1">
                <a:off x="7220178" y="3541461"/>
                <a:ext cx="238748" cy="246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 name="Rounded Rectangle 21"/>
            <p:cNvSpPr/>
            <p:nvPr/>
          </p:nvSpPr>
          <p:spPr bwMode="auto">
            <a:xfrm>
              <a:off x="2051719" y="5157194"/>
              <a:ext cx="1098483" cy="380676"/>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cxnSp>
          <p:nvCxnSpPr>
            <p:cNvPr id="29" name="Curved Connector 28"/>
            <p:cNvCxnSpPr>
              <a:stCxn id="12" idx="3"/>
              <a:endCxn id="22" idx="1"/>
            </p:cNvCxnSpPr>
            <p:nvPr/>
          </p:nvCxnSpPr>
          <p:spPr bwMode="auto">
            <a:xfrm flipV="1">
              <a:off x="1871700" y="5347532"/>
              <a:ext cx="180019" cy="210369"/>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urved Connector 38"/>
            <p:cNvCxnSpPr>
              <a:stCxn id="13" idx="3"/>
              <a:endCxn id="41" idx="1"/>
            </p:cNvCxnSpPr>
            <p:nvPr/>
          </p:nvCxnSpPr>
          <p:spPr bwMode="auto">
            <a:xfrm flipV="1">
              <a:off x="4499992" y="4932482"/>
              <a:ext cx="294269" cy="237051"/>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ounded Rectangle 39"/>
            <p:cNvSpPr/>
            <p:nvPr/>
          </p:nvSpPr>
          <p:spPr bwMode="auto">
            <a:xfrm>
              <a:off x="4794261" y="5209560"/>
              <a:ext cx="1073883" cy="367366"/>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sp>
          <p:nvSpPr>
            <p:cNvPr id="41" name="Rounded Rectangle 40"/>
            <p:cNvSpPr/>
            <p:nvPr/>
          </p:nvSpPr>
          <p:spPr bwMode="auto">
            <a:xfrm>
              <a:off x="4794261" y="4748799"/>
              <a:ext cx="1073883" cy="367366"/>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67" name="Rounded Rectangle 66"/>
            <p:cNvSpPr/>
            <p:nvPr/>
          </p:nvSpPr>
          <p:spPr bwMode="auto">
            <a:xfrm>
              <a:off x="6230904" y="4581128"/>
              <a:ext cx="1077400" cy="409432"/>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68" name="Rounded Rectangle 67"/>
            <p:cNvSpPr/>
            <p:nvPr/>
          </p:nvSpPr>
          <p:spPr bwMode="auto">
            <a:xfrm>
              <a:off x="7626800" y="4581128"/>
              <a:ext cx="1049656" cy="416446"/>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69" name="Curved Connector 68"/>
            <p:cNvCxnSpPr>
              <a:stCxn id="41" idx="3"/>
              <a:endCxn id="67" idx="1"/>
            </p:cNvCxnSpPr>
            <p:nvPr/>
          </p:nvCxnSpPr>
          <p:spPr bwMode="auto">
            <a:xfrm flipV="1">
              <a:off x="5868144" y="4785844"/>
              <a:ext cx="362760" cy="14663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Curved Connector 71"/>
            <p:cNvCxnSpPr>
              <a:stCxn id="67" idx="3"/>
              <a:endCxn id="68" idx="1"/>
            </p:cNvCxnSpPr>
            <p:nvPr/>
          </p:nvCxnSpPr>
          <p:spPr bwMode="auto">
            <a:xfrm>
              <a:off x="7308304" y="4785844"/>
              <a:ext cx="318496" cy="3507"/>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Curved Connector 74"/>
            <p:cNvCxnSpPr>
              <a:stCxn id="13" idx="3"/>
              <a:endCxn id="40" idx="1"/>
            </p:cNvCxnSpPr>
            <p:nvPr/>
          </p:nvCxnSpPr>
          <p:spPr bwMode="auto">
            <a:xfrm>
              <a:off x="4499992" y="5169533"/>
              <a:ext cx="294269" cy="22371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6" name="Straight Arrow Connector 85"/>
          <p:cNvCxnSpPr>
            <a:endCxn id="22" idx="0"/>
          </p:cNvCxnSpPr>
          <p:nvPr/>
        </p:nvCxnSpPr>
        <p:spPr>
          <a:xfrm flipH="1">
            <a:off x="2600961" y="4238938"/>
            <a:ext cx="354101" cy="9182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3" idx="0"/>
          </p:cNvCxnSpPr>
          <p:nvPr/>
        </p:nvCxnSpPr>
        <p:spPr>
          <a:xfrm>
            <a:off x="2955062" y="4238938"/>
            <a:ext cx="987337" cy="726909"/>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 name="Date Placeholder 23"/>
          <p:cNvSpPr>
            <a:spLocks noGrp="1"/>
          </p:cNvSpPr>
          <p:nvPr>
            <p:ph type="dt" sz="half" idx="10"/>
          </p:nvPr>
        </p:nvSpPr>
        <p:spPr>
          <a:xfrm>
            <a:off x="689203" y="6618288"/>
            <a:ext cx="2405062" cy="209550"/>
          </a:xfrm>
        </p:spPr>
        <p:txBody>
          <a:bodyPr/>
          <a:lstStyle/>
          <a:p>
            <a:fld id="{9E4546A1-FE72-410B-BA5D-C3C111B1D4A0}" type="datetime1">
              <a:rPr lang="sv-SE" smtClean="0"/>
              <a:t>2016-12-08</a:t>
            </a:fld>
            <a:endParaRPr lang="en-US"/>
          </a:p>
        </p:txBody>
      </p:sp>
    </p:spTree>
    <p:extLst>
      <p:ext uri="{BB962C8B-B14F-4D97-AF65-F5344CB8AC3E}">
        <p14:creationId xmlns:p14="http://schemas.microsoft.com/office/powerpoint/2010/main" val="969014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2536304"/>
            <a:ext cx="8229600" cy="748680"/>
          </a:xfrm>
        </p:spPr>
        <p:txBody>
          <a:bodyPr>
            <a:normAutofit fontScale="85000" lnSpcReduction="20000"/>
          </a:bodyPr>
          <a:lstStyle/>
          <a:p>
            <a:r>
              <a:rPr lang="en-US" dirty="0" smtClean="0"/>
              <a:t>Originating from Top Prioritized Business Requirements</a:t>
            </a:r>
          </a:p>
          <a:p>
            <a:r>
              <a:rPr lang="en-US" dirty="0" smtClean="0"/>
              <a:t>Different Business Areas might have different sets of Requirements</a:t>
            </a:r>
            <a:endParaRPr lang="en-US" dirty="0"/>
          </a:p>
        </p:txBody>
      </p:sp>
      <p:sp>
        <p:nvSpPr>
          <p:cNvPr id="4" name="Footer Placeholder 3"/>
          <p:cNvSpPr>
            <a:spLocks noGrp="1"/>
          </p:cNvSpPr>
          <p:nvPr>
            <p:ph type="ftr" sz="quarter" idx="11"/>
          </p:nvPr>
        </p:nvSpPr>
        <p:spPr>
          <a:xfrm>
            <a:off x="339725" y="6426200"/>
            <a:ext cx="6873875" cy="215900"/>
          </a:xfrm>
        </p:spPr>
        <p:txBody>
          <a:bodyPr/>
          <a:lstStyle/>
          <a:p>
            <a:r>
              <a:rPr lang="en-US" smtClean="0"/>
              <a:t>Requirement Management</a:t>
            </a:r>
            <a:endParaRPr lang="en-US"/>
          </a:p>
        </p:txBody>
      </p:sp>
      <p:sp>
        <p:nvSpPr>
          <p:cNvPr id="5" name="Slide Number Placeholder 4"/>
          <p:cNvSpPr>
            <a:spLocks noGrp="1"/>
          </p:cNvSpPr>
          <p:nvPr>
            <p:ph type="sldNum" sz="quarter" idx="12"/>
          </p:nvPr>
        </p:nvSpPr>
        <p:spPr>
          <a:xfrm>
            <a:off x="339725" y="6619875"/>
            <a:ext cx="503238" cy="207963"/>
          </a:xfrm>
        </p:spPr>
        <p:txBody>
          <a:bodyPr/>
          <a:lstStyle/>
          <a:p>
            <a:fld id="{E702BE03-1423-473D-A59A-BB725B4CFF14}" type="slidenum">
              <a:rPr lang="en-US" smtClean="0"/>
              <a:t>11</a:t>
            </a:fld>
            <a:endParaRPr lang="en-US"/>
          </a:p>
        </p:txBody>
      </p:sp>
      <p:sp>
        <p:nvSpPr>
          <p:cNvPr id="3" name="Title 2"/>
          <p:cNvSpPr>
            <a:spLocks noGrp="1"/>
          </p:cNvSpPr>
          <p:nvPr>
            <p:ph type="title"/>
          </p:nvPr>
        </p:nvSpPr>
        <p:spPr/>
        <p:txBody>
          <a:bodyPr/>
          <a:lstStyle/>
          <a:p>
            <a:r>
              <a:rPr lang="sv-SE" dirty="0" smtClean="0"/>
              <a:t>Strategic Objectives</a:t>
            </a:r>
            <a:r>
              <a:rPr lang="pl-PL" dirty="0" smtClean="0"/>
              <a:t> (</a:t>
            </a:r>
            <a:r>
              <a:rPr lang="sv-SE" dirty="0" smtClean="0"/>
              <a:t>SO</a:t>
            </a:r>
            <a:r>
              <a:rPr lang="pl-PL" dirty="0" smtClean="0"/>
              <a:t>)</a:t>
            </a:r>
            <a:endParaRPr lang="en-US" dirty="0"/>
          </a:p>
        </p:txBody>
      </p:sp>
      <p:grpSp>
        <p:nvGrpSpPr>
          <p:cNvPr id="6" name="Group 5"/>
          <p:cNvGrpSpPr/>
          <p:nvPr/>
        </p:nvGrpSpPr>
        <p:grpSpPr>
          <a:xfrm>
            <a:off x="4264262" y="1124744"/>
            <a:ext cx="4536504" cy="786642"/>
            <a:chOff x="4264262" y="2132856"/>
            <a:chExt cx="4536504" cy="786642"/>
          </a:xfrm>
        </p:grpSpPr>
        <p:sp>
          <p:nvSpPr>
            <p:cNvPr id="19" name="Rounded Rectangle 18"/>
            <p:cNvSpPr/>
            <p:nvPr/>
          </p:nvSpPr>
          <p:spPr bwMode="auto">
            <a:xfrm>
              <a:off x="5079768" y="2388794"/>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20" name="Rounded Rectangle 19"/>
            <p:cNvSpPr/>
            <p:nvPr/>
          </p:nvSpPr>
          <p:spPr bwMode="auto">
            <a:xfrm>
              <a:off x="5846944" y="2273855"/>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1" name="Rounded Rectangle 20"/>
            <p:cNvSpPr/>
            <p:nvPr/>
          </p:nvSpPr>
          <p:spPr bwMode="auto">
            <a:xfrm>
              <a:off x="7330973" y="2167135"/>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8156142" y="2132856"/>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3" name="Curved Connector 22"/>
            <p:cNvCxnSpPr>
              <a:stCxn id="28" idx="3"/>
              <a:endCxn id="21" idx="1"/>
            </p:cNvCxnSpPr>
            <p:nvPr/>
          </p:nvCxnSpPr>
          <p:spPr bwMode="auto">
            <a:xfrm flipV="1">
              <a:off x="7199797" y="2282074"/>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a:stCxn id="21" idx="3"/>
              <a:endCxn id="22" idx="1"/>
            </p:cNvCxnSpPr>
            <p:nvPr/>
          </p:nvCxnSpPr>
          <p:spPr bwMode="auto">
            <a:xfrm flipV="1">
              <a:off x="7972928" y="2247795"/>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ounded Rectangle 24"/>
            <p:cNvSpPr/>
            <p:nvPr/>
          </p:nvSpPr>
          <p:spPr bwMode="auto">
            <a:xfrm>
              <a:off x="4264262" y="2542171"/>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6" name="Curved Connector 25"/>
            <p:cNvCxnSpPr>
              <a:stCxn id="25" idx="3"/>
              <a:endCxn id="19" idx="1"/>
            </p:cNvCxnSpPr>
            <p:nvPr/>
          </p:nvCxnSpPr>
          <p:spPr bwMode="auto">
            <a:xfrm flipV="1">
              <a:off x="4906217" y="2508194"/>
              <a:ext cx="173551"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stCxn id="19" idx="3"/>
              <a:endCxn id="20" idx="1"/>
            </p:cNvCxnSpPr>
            <p:nvPr/>
          </p:nvCxnSpPr>
          <p:spPr bwMode="auto">
            <a:xfrm flipV="1">
              <a:off x="5721723" y="2388794"/>
              <a:ext cx="125221" cy="11939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ounded Rectangle 27"/>
            <p:cNvSpPr/>
            <p:nvPr/>
          </p:nvSpPr>
          <p:spPr bwMode="auto">
            <a:xfrm>
              <a:off x="6620074" y="2234831"/>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29" name="Rounded Rectangle 28"/>
            <p:cNvSpPr/>
            <p:nvPr/>
          </p:nvSpPr>
          <p:spPr bwMode="auto">
            <a:xfrm>
              <a:off x="6613271" y="2655094"/>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0" name="Curved Connector 29"/>
            <p:cNvCxnSpPr>
              <a:stCxn id="20" idx="3"/>
              <a:endCxn id="28" idx="1"/>
            </p:cNvCxnSpPr>
            <p:nvPr/>
          </p:nvCxnSpPr>
          <p:spPr bwMode="auto">
            <a:xfrm flipV="1">
              <a:off x="6488899" y="2353886"/>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a:stCxn id="20" idx="3"/>
              <a:endCxn id="29" idx="1"/>
            </p:cNvCxnSpPr>
            <p:nvPr/>
          </p:nvCxnSpPr>
          <p:spPr bwMode="auto">
            <a:xfrm>
              <a:off x="6488899" y="2388794"/>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ounded Rectangle 31"/>
            <p:cNvSpPr/>
            <p:nvPr/>
          </p:nvSpPr>
          <p:spPr bwMode="auto">
            <a:xfrm>
              <a:off x="7330972" y="2559841"/>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3" name="Rounded Rectangle 32"/>
            <p:cNvSpPr/>
            <p:nvPr/>
          </p:nvSpPr>
          <p:spPr bwMode="auto">
            <a:xfrm>
              <a:off x="8158811" y="2512655"/>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4" name="Curved Connector 33"/>
            <p:cNvCxnSpPr>
              <a:stCxn id="32" idx="3"/>
              <a:endCxn id="33" idx="1"/>
            </p:cNvCxnSpPr>
            <p:nvPr/>
          </p:nvCxnSpPr>
          <p:spPr bwMode="auto">
            <a:xfrm flipV="1">
              <a:off x="7972927" y="2627594"/>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urved Connector 34"/>
            <p:cNvCxnSpPr>
              <a:stCxn id="29" idx="3"/>
              <a:endCxn id="32" idx="1"/>
            </p:cNvCxnSpPr>
            <p:nvPr/>
          </p:nvCxnSpPr>
          <p:spPr bwMode="auto">
            <a:xfrm flipV="1">
              <a:off x="7206600" y="2674780"/>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Rounded Rectangle 35"/>
          <p:cNvSpPr/>
          <p:nvPr/>
        </p:nvSpPr>
        <p:spPr>
          <a:xfrm>
            <a:off x="4275317" y="1506445"/>
            <a:ext cx="656723" cy="266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
        <p:nvSpPr>
          <p:cNvPr id="7" name="Date Placeholder 6"/>
          <p:cNvSpPr>
            <a:spLocks noGrp="1"/>
          </p:cNvSpPr>
          <p:nvPr>
            <p:ph type="dt" sz="half" idx="10"/>
          </p:nvPr>
        </p:nvSpPr>
        <p:spPr>
          <a:xfrm>
            <a:off x="689203" y="6618288"/>
            <a:ext cx="2405062" cy="209550"/>
          </a:xfrm>
        </p:spPr>
        <p:txBody>
          <a:bodyPr/>
          <a:lstStyle/>
          <a:p>
            <a:fld id="{14A711BF-9F29-4F96-B5A1-929D68319A96}" type="datetime1">
              <a:rPr lang="sv-SE" smtClean="0"/>
              <a:t>2016-12-08</a:t>
            </a:fld>
            <a:endParaRPr lang="en-US"/>
          </a:p>
        </p:txBody>
      </p:sp>
    </p:spTree>
    <p:extLst>
      <p:ext uri="{BB962C8B-B14F-4D97-AF65-F5344CB8AC3E}">
        <p14:creationId xmlns:p14="http://schemas.microsoft.com/office/powerpoint/2010/main" val="1367027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2204864"/>
            <a:ext cx="8229600" cy="4133056"/>
          </a:xfrm>
        </p:spPr>
        <p:txBody>
          <a:bodyPr>
            <a:normAutofit/>
          </a:bodyPr>
          <a:lstStyle/>
          <a:p>
            <a:r>
              <a:rPr lang="en-US" dirty="0"/>
              <a:t>Statements of goals and objectives to support the </a:t>
            </a:r>
            <a:r>
              <a:rPr lang="en-US" dirty="0" smtClean="0"/>
              <a:t>SO’s.</a:t>
            </a:r>
            <a:endParaRPr lang="en-US" dirty="0"/>
          </a:p>
          <a:p>
            <a:r>
              <a:rPr lang="en-US" dirty="0"/>
              <a:t>S</a:t>
            </a:r>
            <a:r>
              <a:rPr lang="en-US" dirty="0" smtClean="0"/>
              <a:t>tatements of goals, objectives, and outcomes that describe why a change has been initiated. </a:t>
            </a:r>
          </a:p>
          <a:p>
            <a:r>
              <a:rPr lang="en-US" dirty="0"/>
              <a:t>Describe the metrics that will be used to measure the projects success</a:t>
            </a:r>
            <a:r>
              <a:rPr lang="en-US" dirty="0" smtClean="0"/>
              <a:t>.</a:t>
            </a:r>
          </a:p>
          <a:p>
            <a:r>
              <a:rPr lang="en-US" dirty="0" smtClean="0"/>
              <a:t>Applies to the whole of an enterprise, a business area, or a specific initiative.</a:t>
            </a:r>
          </a:p>
          <a:p>
            <a:r>
              <a:rPr lang="en-US" dirty="0" smtClean="0"/>
              <a:t>Describe the needs </a:t>
            </a:r>
            <a:r>
              <a:rPr lang="en-US" dirty="0"/>
              <a:t>of the organization as a </a:t>
            </a:r>
            <a:r>
              <a:rPr lang="en-US" dirty="0" smtClean="0"/>
              <a:t>whole </a:t>
            </a:r>
            <a:r>
              <a:rPr lang="en-US" dirty="0"/>
              <a:t>and not groups or stakeholders within it.</a:t>
            </a:r>
            <a:r>
              <a:rPr lang="en-US" dirty="0" smtClean="0"/>
              <a:t> </a:t>
            </a:r>
            <a:endParaRPr lang="en-US" dirty="0"/>
          </a:p>
          <a:p>
            <a:endParaRPr lang="en-US" dirty="0"/>
          </a:p>
        </p:txBody>
      </p:sp>
      <p:sp>
        <p:nvSpPr>
          <p:cNvPr id="4" name="Footer Placeholder 3"/>
          <p:cNvSpPr>
            <a:spLocks noGrp="1"/>
          </p:cNvSpPr>
          <p:nvPr>
            <p:ph type="ftr" sz="quarter" idx="11"/>
          </p:nvPr>
        </p:nvSpPr>
        <p:spPr>
          <a:xfrm>
            <a:off x="339725" y="6426200"/>
            <a:ext cx="6873875" cy="215900"/>
          </a:xfrm>
        </p:spPr>
        <p:txBody>
          <a:bodyPr/>
          <a:lstStyle/>
          <a:p>
            <a:r>
              <a:rPr lang="en-US" smtClean="0"/>
              <a:t>Requirement Management</a:t>
            </a:r>
            <a:endParaRPr lang="en-US" dirty="0"/>
          </a:p>
        </p:txBody>
      </p:sp>
      <p:sp>
        <p:nvSpPr>
          <p:cNvPr id="5" name="Slide Number Placeholder 4"/>
          <p:cNvSpPr>
            <a:spLocks noGrp="1"/>
          </p:cNvSpPr>
          <p:nvPr>
            <p:ph type="sldNum" sz="quarter" idx="12"/>
          </p:nvPr>
        </p:nvSpPr>
        <p:spPr>
          <a:xfrm>
            <a:off x="339725" y="6619875"/>
            <a:ext cx="503238" cy="207963"/>
          </a:xfrm>
        </p:spPr>
        <p:txBody>
          <a:bodyPr/>
          <a:lstStyle/>
          <a:p>
            <a:fld id="{E702BE03-1423-473D-A59A-BB725B4CFF14}" type="slidenum">
              <a:rPr lang="en-US" smtClean="0"/>
              <a:t>12</a:t>
            </a:fld>
            <a:endParaRPr lang="en-US"/>
          </a:p>
        </p:txBody>
      </p:sp>
      <p:sp>
        <p:nvSpPr>
          <p:cNvPr id="3" name="Title 2"/>
          <p:cNvSpPr>
            <a:spLocks noGrp="1"/>
          </p:cNvSpPr>
          <p:nvPr>
            <p:ph type="title"/>
          </p:nvPr>
        </p:nvSpPr>
        <p:spPr/>
        <p:txBody>
          <a:bodyPr/>
          <a:lstStyle/>
          <a:p>
            <a:r>
              <a:rPr lang="sv-SE" dirty="0" smtClean="0"/>
              <a:t>Business Requirements</a:t>
            </a:r>
            <a:r>
              <a:rPr lang="pl-PL" dirty="0" smtClean="0"/>
              <a:t> (</a:t>
            </a:r>
            <a:r>
              <a:rPr lang="sv-SE" dirty="0" smtClean="0"/>
              <a:t>BR</a:t>
            </a:r>
            <a:r>
              <a:rPr lang="pl-PL" dirty="0" smtClean="0"/>
              <a:t>)</a:t>
            </a:r>
            <a:endParaRPr lang="en-US" dirty="0"/>
          </a:p>
        </p:txBody>
      </p:sp>
      <p:grpSp>
        <p:nvGrpSpPr>
          <p:cNvPr id="6" name="Group 5"/>
          <p:cNvGrpSpPr/>
          <p:nvPr/>
        </p:nvGrpSpPr>
        <p:grpSpPr>
          <a:xfrm>
            <a:off x="4264262" y="1124744"/>
            <a:ext cx="4536504" cy="786642"/>
            <a:chOff x="4264262" y="2132856"/>
            <a:chExt cx="4536504" cy="786642"/>
          </a:xfrm>
        </p:grpSpPr>
        <p:sp>
          <p:nvSpPr>
            <p:cNvPr id="19" name="Rounded Rectangle 18"/>
            <p:cNvSpPr/>
            <p:nvPr/>
          </p:nvSpPr>
          <p:spPr bwMode="auto">
            <a:xfrm>
              <a:off x="5079768" y="2388794"/>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20" name="Rounded Rectangle 19"/>
            <p:cNvSpPr/>
            <p:nvPr/>
          </p:nvSpPr>
          <p:spPr bwMode="auto">
            <a:xfrm>
              <a:off x="5846944" y="2273855"/>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1" name="Rounded Rectangle 20"/>
            <p:cNvSpPr/>
            <p:nvPr/>
          </p:nvSpPr>
          <p:spPr bwMode="auto">
            <a:xfrm>
              <a:off x="7330973" y="2167135"/>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8156142" y="2132856"/>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3" name="Curved Connector 22"/>
            <p:cNvCxnSpPr>
              <a:stCxn id="28" idx="3"/>
              <a:endCxn id="21" idx="1"/>
            </p:cNvCxnSpPr>
            <p:nvPr/>
          </p:nvCxnSpPr>
          <p:spPr bwMode="auto">
            <a:xfrm flipV="1">
              <a:off x="7199797" y="2282074"/>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a:stCxn id="21" idx="3"/>
              <a:endCxn id="22" idx="1"/>
            </p:cNvCxnSpPr>
            <p:nvPr/>
          </p:nvCxnSpPr>
          <p:spPr bwMode="auto">
            <a:xfrm flipV="1">
              <a:off x="7972928" y="2247795"/>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ounded Rectangle 24"/>
            <p:cNvSpPr/>
            <p:nvPr/>
          </p:nvSpPr>
          <p:spPr bwMode="auto">
            <a:xfrm>
              <a:off x="4264262" y="2542171"/>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6" name="Curved Connector 25"/>
            <p:cNvCxnSpPr>
              <a:stCxn id="25" idx="3"/>
              <a:endCxn id="19" idx="1"/>
            </p:cNvCxnSpPr>
            <p:nvPr/>
          </p:nvCxnSpPr>
          <p:spPr bwMode="auto">
            <a:xfrm flipV="1">
              <a:off x="4906217" y="2508194"/>
              <a:ext cx="173551"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stCxn id="19" idx="3"/>
              <a:endCxn id="20" idx="1"/>
            </p:cNvCxnSpPr>
            <p:nvPr/>
          </p:nvCxnSpPr>
          <p:spPr bwMode="auto">
            <a:xfrm flipV="1">
              <a:off x="5721723" y="2388794"/>
              <a:ext cx="125221" cy="11939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ounded Rectangle 27"/>
            <p:cNvSpPr/>
            <p:nvPr/>
          </p:nvSpPr>
          <p:spPr bwMode="auto">
            <a:xfrm>
              <a:off x="6620074" y="2234831"/>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29" name="Rounded Rectangle 28"/>
            <p:cNvSpPr/>
            <p:nvPr/>
          </p:nvSpPr>
          <p:spPr bwMode="auto">
            <a:xfrm>
              <a:off x="6613271" y="2655094"/>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0" name="Curved Connector 29"/>
            <p:cNvCxnSpPr>
              <a:stCxn id="20" idx="3"/>
              <a:endCxn id="28" idx="1"/>
            </p:cNvCxnSpPr>
            <p:nvPr/>
          </p:nvCxnSpPr>
          <p:spPr bwMode="auto">
            <a:xfrm flipV="1">
              <a:off x="6488899" y="2353886"/>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a:stCxn id="20" idx="3"/>
              <a:endCxn id="29" idx="1"/>
            </p:cNvCxnSpPr>
            <p:nvPr/>
          </p:nvCxnSpPr>
          <p:spPr bwMode="auto">
            <a:xfrm>
              <a:off x="6488899" y="2388794"/>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ounded Rectangle 31"/>
            <p:cNvSpPr/>
            <p:nvPr/>
          </p:nvSpPr>
          <p:spPr bwMode="auto">
            <a:xfrm>
              <a:off x="7330972" y="2559841"/>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3" name="Rounded Rectangle 32"/>
            <p:cNvSpPr/>
            <p:nvPr/>
          </p:nvSpPr>
          <p:spPr bwMode="auto">
            <a:xfrm>
              <a:off x="8158811" y="2512655"/>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4" name="Curved Connector 33"/>
            <p:cNvCxnSpPr>
              <a:stCxn id="32" idx="3"/>
              <a:endCxn id="33" idx="1"/>
            </p:cNvCxnSpPr>
            <p:nvPr/>
          </p:nvCxnSpPr>
          <p:spPr bwMode="auto">
            <a:xfrm flipV="1">
              <a:off x="7972927" y="2627594"/>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urved Connector 34"/>
            <p:cNvCxnSpPr>
              <a:stCxn id="29" idx="3"/>
              <a:endCxn id="32" idx="1"/>
            </p:cNvCxnSpPr>
            <p:nvPr/>
          </p:nvCxnSpPr>
          <p:spPr bwMode="auto">
            <a:xfrm flipV="1">
              <a:off x="7206600" y="2674780"/>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Rounded Rectangle 35"/>
          <p:cNvSpPr/>
          <p:nvPr/>
        </p:nvSpPr>
        <p:spPr>
          <a:xfrm>
            <a:off x="5087763" y="1362429"/>
            <a:ext cx="656723" cy="266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
        <p:nvSpPr>
          <p:cNvPr id="7" name="Date Placeholder 6"/>
          <p:cNvSpPr>
            <a:spLocks noGrp="1"/>
          </p:cNvSpPr>
          <p:nvPr>
            <p:ph type="dt" sz="half" idx="10"/>
          </p:nvPr>
        </p:nvSpPr>
        <p:spPr>
          <a:xfrm>
            <a:off x="689203" y="6618288"/>
            <a:ext cx="2405062" cy="209550"/>
          </a:xfrm>
        </p:spPr>
        <p:txBody>
          <a:bodyPr/>
          <a:lstStyle/>
          <a:p>
            <a:fld id="{E1CEF733-B7F0-4B4F-A737-5AF262DF5FA7}" type="datetime1">
              <a:rPr lang="sv-SE" smtClean="0"/>
              <a:t>2016-12-08</a:t>
            </a:fld>
            <a:endParaRPr lang="en-US"/>
          </a:p>
        </p:txBody>
      </p:sp>
    </p:spTree>
    <p:extLst>
      <p:ext uri="{BB962C8B-B14F-4D97-AF65-F5344CB8AC3E}">
        <p14:creationId xmlns:p14="http://schemas.microsoft.com/office/powerpoint/2010/main" val="2969939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Requirements Management Introduction, DRS</a:t>
            </a:r>
            <a:endParaRPr lang="en-US"/>
          </a:p>
        </p:txBody>
      </p:sp>
      <p:sp>
        <p:nvSpPr>
          <p:cNvPr id="7" name="Slide Number Placeholder 6"/>
          <p:cNvSpPr>
            <a:spLocks noGrp="1"/>
          </p:cNvSpPr>
          <p:nvPr>
            <p:ph type="sldNum" sz="quarter" idx="11"/>
          </p:nvPr>
        </p:nvSpPr>
        <p:spPr/>
        <p:txBody>
          <a:bodyPr/>
          <a:lstStyle/>
          <a:p>
            <a:fld id="{E702BE03-1423-473D-A59A-BB725B4CFF14}" type="slidenum">
              <a:rPr lang="en-US" smtClean="0"/>
              <a:t>13</a:t>
            </a:fld>
            <a:endParaRPr lang="en-US"/>
          </a:p>
        </p:txBody>
      </p:sp>
      <p:sp>
        <p:nvSpPr>
          <p:cNvPr id="3" name="Title 2"/>
          <p:cNvSpPr>
            <a:spLocks noGrp="1"/>
          </p:cNvSpPr>
          <p:nvPr>
            <p:ph type="title"/>
          </p:nvPr>
        </p:nvSpPr>
        <p:spPr/>
        <p:txBody>
          <a:bodyPr/>
          <a:lstStyle/>
          <a:p>
            <a:r>
              <a:rPr lang="sv-SE" dirty="0" smtClean="0"/>
              <a:t>SO </a:t>
            </a:r>
            <a:r>
              <a:rPr lang="sv-SE" dirty="0"/>
              <a:t>&amp; </a:t>
            </a:r>
            <a:r>
              <a:rPr lang="sv-SE" dirty="0" smtClean="0"/>
              <a:t>BR compared to the old terminology (BSR) </a:t>
            </a:r>
            <a:endParaRPr lang="en-US" dirty="0"/>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6144"/>
            <a:ext cx="9037122" cy="124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0" name="Group 89"/>
          <p:cNvGrpSpPr/>
          <p:nvPr/>
        </p:nvGrpSpPr>
        <p:grpSpPr>
          <a:xfrm>
            <a:off x="4287026" y="1202198"/>
            <a:ext cx="4536504" cy="786642"/>
            <a:chOff x="4287026" y="1016800"/>
            <a:chExt cx="4536504" cy="786642"/>
          </a:xfrm>
        </p:grpSpPr>
        <p:sp>
          <p:nvSpPr>
            <p:cNvPr id="12" name="Rounded Rectangle 11"/>
            <p:cNvSpPr/>
            <p:nvPr/>
          </p:nvSpPr>
          <p:spPr bwMode="auto">
            <a:xfrm>
              <a:off x="5102532" y="1272738"/>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13" name="Rounded Rectangle 12"/>
            <p:cNvSpPr/>
            <p:nvPr/>
          </p:nvSpPr>
          <p:spPr bwMode="auto">
            <a:xfrm>
              <a:off x="5869708" y="1157799"/>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14" name="Rounded Rectangle 13"/>
            <p:cNvSpPr/>
            <p:nvPr/>
          </p:nvSpPr>
          <p:spPr bwMode="auto">
            <a:xfrm>
              <a:off x="7353737" y="105107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15" name="Rounded Rectangle 14"/>
            <p:cNvSpPr/>
            <p:nvPr/>
          </p:nvSpPr>
          <p:spPr bwMode="auto">
            <a:xfrm>
              <a:off x="8178906" y="1016800"/>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17" name="Curved Connector 16"/>
            <p:cNvCxnSpPr>
              <a:stCxn id="35" idx="3"/>
              <a:endCxn id="14" idx="1"/>
            </p:cNvCxnSpPr>
            <p:nvPr/>
          </p:nvCxnSpPr>
          <p:spPr bwMode="auto">
            <a:xfrm flipV="1">
              <a:off x="7222561" y="1166018"/>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a:stCxn id="14" idx="3"/>
              <a:endCxn id="15" idx="1"/>
            </p:cNvCxnSpPr>
            <p:nvPr/>
          </p:nvCxnSpPr>
          <p:spPr bwMode="auto">
            <a:xfrm flipV="1">
              <a:off x="7995692" y="1131739"/>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ounded Rectangle 28"/>
            <p:cNvSpPr/>
            <p:nvPr/>
          </p:nvSpPr>
          <p:spPr bwMode="auto">
            <a:xfrm>
              <a:off x="4287026" y="1426115"/>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30" name="Curved Connector 29"/>
            <p:cNvCxnSpPr>
              <a:stCxn id="29" idx="3"/>
              <a:endCxn id="12" idx="1"/>
            </p:cNvCxnSpPr>
            <p:nvPr/>
          </p:nvCxnSpPr>
          <p:spPr bwMode="auto">
            <a:xfrm flipV="1">
              <a:off x="4928981" y="1392138"/>
              <a:ext cx="173551"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a:stCxn id="12" idx="3"/>
              <a:endCxn id="13" idx="1"/>
            </p:cNvCxnSpPr>
            <p:nvPr/>
          </p:nvCxnSpPr>
          <p:spPr bwMode="auto">
            <a:xfrm flipV="1">
              <a:off x="5744487" y="1272738"/>
              <a:ext cx="125221" cy="11939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ounded Rectangle 34"/>
            <p:cNvSpPr/>
            <p:nvPr/>
          </p:nvSpPr>
          <p:spPr bwMode="auto">
            <a:xfrm>
              <a:off x="6642838" y="1118775"/>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36" name="Rounded Rectangle 35"/>
            <p:cNvSpPr/>
            <p:nvPr/>
          </p:nvSpPr>
          <p:spPr bwMode="auto">
            <a:xfrm>
              <a:off x="6636035" y="1539038"/>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8" name="Curved Connector 37"/>
            <p:cNvCxnSpPr>
              <a:stCxn id="13" idx="3"/>
              <a:endCxn id="35" idx="1"/>
            </p:cNvCxnSpPr>
            <p:nvPr/>
          </p:nvCxnSpPr>
          <p:spPr bwMode="auto">
            <a:xfrm flipV="1">
              <a:off x="6511663" y="1237830"/>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urved Connector 42"/>
            <p:cNvCxnSpPr>
              <a:stCxn id="13" idx="3"/>
              <a:endCxn id="36" idx="1"/>
            </p:cNvCxnSpPr>
            <p:nvPr/>
          </p:nvCxnSpPr>
          <p:spPr bwMode="auto">
            <a:xfrm>
              <a:off x="6511663" y="1272738"/>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ounded Rectangle 45"/>
            <p:cNvSpPr/>
            <p:nvPr/>
          </p:nvSpPr>
          <p:spPr bwMode="auto">
            <a:xfrm>
              <a:off x="7353736" y="1443785"/>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47" name="Rounded Rectangle 46"/>
            <p:cNvSpPr/>
            <p:nvPr/>
          </p:nvSpPr>
          <p:spPr bwMode="auto">
            <a:xfrm>
              <a:off x="8181575" y="1396599"/>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48" name="Curved Connector 47"/>
            <p:cNvCxnSpPr>
              <a:stCxn id="46" idx="3"/>
              <a:endCxn id="47" idx="1"/>
            </p:cNvCxnSpPr>
            <p:nvPr/>
          </p:nvCxnSpPr>
          <p:spPr bwMode="auto">
            <a:xfrm flipV="1">
              <a:off x="7995691" y="1511538"/>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Curved Connector 48"/>
            <p:cNvCxnSpPr>
              <a:stCxn id="36" idx="3"/>
              <a:endCxn id="46" idx="1"/>
            </p:cNvCxnSpPr>
            <p:nvPr/>
          </p:nvCxnSpPr>
          <p:spPr bwMode="auto">
            <a:xfrm flipV="1">
              <a:off x="7229364" y="1558724"/>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ounded Rectangle 83"/>
          <p:cNvSpPr/>
          <p:nvPr/>
        </p:nvSpPr>
        <p:spPr bwMode="auto">
          <a:xfrm>
            <a:off x="899592" y="4336003"/>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sp>
        <p:nvSpPr>
          <p:cNvPr id="86" name="Rounded Rectangle 85"/>
          <p:cNvSpPr/>
          <p:nvPr/>
        </p:nvSpPr>
        <p:spPr bwMode="auto">
          <a:xfrm>
            <a:off x="5039641" y="4486344"/>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88" name="Rounded Rectangle 87"/>
          <p:cNvSpPr/>
          <p:nvPr/>
        </p:nvSpPr>
        <p:spPr bwMode="auto">
          <a:xfrm>
            <a:off x="7392522" y="4486344"/>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cxnSp>
        <p:nvCxnSpPr>
          <p:cNvPr id="91" name="Straight Arrow Connector 16"/>
          <p:cNvCxnSpPr>
            <a:cxnSpLocks noChangeShapeType="1"/>
          </p:cNvCxnSpPr>
          <p:nvPr/>
        </p:nvCxnSpPr>
        <p:spPr bwMode="auto">
          <a:xfrm flipV="1">
            <a:off x="1187624" y="3861048"/>
            <a:ext cx="0" cy="37068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92" name="Straight Arrow Connector 16"/>
          <p:cNvCxnSpPr>
            <a:cxnSpLocks noChangeShapeType="1"/>
          </p:cNvCxnSpPr>
          <p:nvPr/>
        </p:nvCxnSpPr>
        <p:spPr bwMode="auto">
          <a:xfrm flipV="1">
            <a:off x="3131840" y="4077072"/>
            <a:ext cx="0" cy="37068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93" name="Straight Arrow Connector 16"/>
          <p:cNvCxnSpPr>
            <a:cxnSpLocks noChangeShapeType="1"/>
          </p:cNvCxnSpPr>
          <p:nvPr/>
        </p:nvCxnSpPr>
        <p:spPr bwMode="auto">
          <a:xfrm flipV="1">
            <a:off x="5364088" y="3933056"/>
            <a:ext cx="0" cy="37068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94" name="Straight Arrow Connector 16"/>
          <p:cNvCxnSpPr>
            <a:cxnSpLocks noChangeShapeType="1"/>
          </p:cNvCxnSpPr>
          <p:nvPr/>
        </p:nvCxnSpPr>
        <p:spPr bwMode="auto">
          <a:xfrm flipV="1">
            <a:off x="7740352" y="3994421"/>
            <a:ext cx="0" cy="37068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sp>
        <p:nvSpPr>
          <p:cNvPr id="5" name="Date Placeholder 4"/>
          <p:cNvSpPr>
            <a:spLocks noGrp="1"/>
          </p:cNvSpPr>
          <p:nvPr>
            <p:ph type="dt" sz="half" idx="12"/>
          </p:nvPr>
        </p:nvSpPr>
        <p:spPr/>
        <p:txBody>
          <a:bodyPr/>
          <a:lstStyle/>
          <a:p>
            <a:fld id="{BBF49522-F9D6-4295-83A6-39885B61B170}" type="datetime1">
              <a:rPr lang="sv-SE" smtClean="0"/>
              <a:t>2016-12-08</a:t>
            </a:fld>
            <a:endParaRPr lang="en-US"/>
          </a:p>
        </p:txBody>
      </p:sp>
      <p:sp>
        <p:nvSpPr>
          <p:cNvPr id="33" name="Rounded Rectangle 32"/>
          <p:cNvSpPr/>
          <p:nvPr/>
        </p:nvSpPr>
        <p:spPr bwMode="auto">
          <a:xfrm>
            <a:off x="2810862" y="4488403"/>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spTree>
    <p:extLst>
      <p:ext uri="{BB962C8B-B14F-4D97-AF65-F5344CB8AC3E}">
        <p14:creationId xmlns:p14="http://schemas.microsoft.com/office/powerpoint/2010/main" val="302812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2348880"/>
            <a:ext cx="8229600" cy="4133056"/>
          </a:xfrm>
        </p:spPr>
        <p:txBody>
          <a:bodyPr>
            <a:normAutofit/>
          </a:bodyPr>
          <a:lstStyle/>
          <a:p>
            <a:r>
              <a:rPr lang="en-US" dirty="0" smtClean="0"/>
              <a:t>Stakeholder </a:t>
            </a:r>
            <a:r>
              <a:rPr lang="en-US" dirty="0"/>
              <a:t>needs </a:t>
            </a:r>
            <a:r>
              <a:rPr lang="en-US" dirty="0" smtClean="0"/>
              <a:t>that must </a:t>
            </a:r>
            <a:r>
              <a:rPr lang="en-US" dirty="0"/>
              <a:t>be </a:t>
            </a:r>
            <a:r>
              <a:rPr lang="en-US" dirty="0" smtClean="0"/>
              <a:t>met </a:t>
            </a:r>
            <a:r>
              <a:rPr lang="en-US" dirty="0"/>
              <a:t>in </a:t>
            </a:r>
            <a:r>
              <a:rPr lang="en-US" dirty="0" smtClean="0"/>
              <a:t>order to </a:t>
            </a:r>
            <a:r>
              <a:rPr lang="en-US" dirty="0"/>
              <a:t>support the </a:t>
            </a:r>
            <a:r>
              <a:rPr lang="en-US" dirty="0" smtClean="0"/>
              <a:t>BR’s.</a:t>
            </a:r>
            <a:endParaRPr lang="en-US" dirty="0"/>
          </a:p>
          <a:p>
            <a:r>
              <a:rPr lang="en-US" dirty="0" smtClean="0"/>
              <a:t>Statements </a:t>
            </a:r>
            <a:r>
              <a:rPr lang="en-US" dirty="0"/>
              <a:t>of the needs of a particular stakeholder or class of stakeholders</a:t>
            </a:r>
            <a:r>
              <a:rPr lang="en-US" dirty="0" smtClean="0"/>
              <a:t>.</a:t>
            </a:r>
          </a:p>
          <a:p>
            <a:r>
              <a:rPr lang="en-US" dirty="0" smtClean="0"/>
              <a:t>Describes </a:t>
            </a:r>
            <a:r>
              <a:rPr lang="en-US" dirty="0"/>
              <a:t>the needs that a given stakeholder has and how that stakeholder will interact with a solution</a:t>
            </a:r>
            <a:r>
              <a:rPr lang="en-US" dirty="0" smtClean="0"/>
              <a:t>.</a:t>
            </a:r>
          </a:p>
          <a:p>
            <a:r>
              <a:rPr lang="en-US" dirty="0" smtClean="0"/>
              <a:t>Serve </a:t>
            </a:r>
            <a:r>
              <a:rPr lang="en-US" dirty="0"/>
              <a:t>as a bridge between </a:t>
            </a:r>
            <a:r>
              <a:rPr lang="en-US" dirty="0" smtClean="0"/>
              <a:t>BR </a:t>
            </a:r>
            <a:r>
              <a:rPr lang="en-US" dirty="0"/>
              <a:t>and the various classes of </a:t>
            </a:r>
            <a:r>
              <a:rPr lang="en-US" dirty="0" err="1" smtClean="0"/>
              <a:t>SoR</a:t>
            </a:r>
            <a:r>
              <a:rPr lang="en-US" dirty="0" smtClean="0"/>
              <a:t>/TR.</a:t>
            </a:r>
            <a:endParaRPr lang="en-US" dirty="0"/>
          </a:p>
        </p:txBody>
      </p:sp>
      <p:sp>
        <p:nvSpPr>
          <p:cNvPr id="4" name="Footer Placeholder 3"/>
          <p:cNvSpPr>
            <a:spLocks noGrp="1"/>
          </p:cNvSpPr>
          <p:nvPr>
            <p:ph type="ftr" sz="quarter" idx="11"/>
          </p:nvPr>
        </p:nvSpPr>
        <p:spPr>
          <a:xfrm>
            <a:off x="339725" y="6426200"/>
            <a:ext cx="6873875" cy="215900"/>
          </a:xfrm>
        </p:spPr>
        <p:txBody>
          <a:bodyPr/>
          <a:lstStyle/>
          <a:p>
            <a:r>
              <a:rPr lang="en-US" smtClean="0"/>
              <a:t>Requirement Management</a:t>
            </a:r>
            <a:endParaRPr lang="en-US" dirty="0"/>
          </a:p>
        </p:txBody>
      </p:sp>
      <p:sp>
        <p:nvSpPr>
          <p:cNvPr id="5" name="Slide Number Placeholder 4"/>
          <p:cNvSpPr>
            <a:spLocks noGrp="1"/>
          </p:cNvSpPr>
          <p:nvPr>
            <p:ph type="sldNum" sz="quarter" idx="12"/>
          </p:nvPr>
        </p:nvSpPr>
        <p:spPr>
          <a:xfrm>
            <a:off x="339725" y="6619875"/>
            <a:ext cx="503238" cy="207963"/>
          </a:xfrm>
        </p:spPr>
        <p:txBody>
          <a:bodyPr/>
          <a:lstStyle/>
          <a:p>
            <a:fld id="{E702BE03-1423-473D-A59A-BB725B4CFF14}" type="slidenum">
              <a:rPr lang="en-US" smtClean="0"/>
              <a:t>14</a:t>
            </a:fld>
            <a:endParaRPr lang="en-US"/>
          </a:p>
        </p:txBody>
      </p:sp>
      <p:sp>
        <p:nvSpPr>
          <p:cNvPr id="3" name="Title 2"/>
          <p:cNvSpPr>
            <a:spLocks noGrp="1"/>
          </p:cNvSpPr>
          <p:nvPr>
            <p:ph type="title"/>
          </p:nvPr>
        </p:nvSpPr>
        <p:spPr/>
        <p:txBody>
          <a:bodyPr/>
          <a:lstStyle/>
          <a:p>
            <a:r>
              <a:rPr lang="sv-SE" dirty="0" smtClean="0"/>
              <a:t>Stakeholder Requirements</a:t>
            </a:r>
            <a:r>
              <a:rPr lang="pl-PL" dirty="0" smtClean="0"/>
              <a:t> (</a:t>
            </a:r>
            <a:r>
              <a:rPr lang="sv-SE" dirty="0" smtClean="0"/>
              <a:t>StR</a:t>
            </a:r>
            <a:r>
              <a:rPr lang="pl-PL" dirty="0" smtClean="0"/>
              <a:t>)</a:t>
            </a:r>
            <a:endParaRPr lang="en-US" dirty="0"/>
          </a:p>
        </p:txBody>
      </p:sp>
      <p:sp>
        <p:nvSpPr>
          <p:cNvPr id="19" name="Rounded Rectangle 18"/>
          <p:cNvSpPr/>
          <p:nvPr/>
        </p:nvSpPr>
        <p:spPr bwMode="auto">
          <a:xfrm>
            <a:off x="5076056" y="1380682"/>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BR</a:t>
            </a:r>
            <a:endParaRPr lang="en-US" sz="2000" dirty="0">
              <a:latin typeface="Arial" charset="0"/>
            </a:endParaRPr>
          </a:p>
        </p:txBody>
      </p:sp>
      <p:sp>
        <p:nvSpPr>
          <p:cNvPr id="20" name="Rounded Rectangle 19"/>
          <p:cNvSpPr/>
          <p:nvPr/>
        </p:nvSpPr>
        <p:spPr bwMode="auto">
          <a:xfrm>
            <a:off x="5846944" y="1265743"/>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1" name="Rounded Rectangle 20"/>
          <p:cNvSpPr/>
          <p:nvPr/>
        </p:nvSpPr>
        <p:spPr bwMode="auto">
          <a:xfrm>
            <a:off x="7330973" y="1159023"/>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8156142" y="1124744"/>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3" name="Curved Connector 22"/>
          <p:cNvCxnSpPr>
            <a:stCxn id="28" idx="3"/>
            <a:endCxn id="21" idx="1"/>
          </p:cNvCxnSpPr>
          <p:nvPr/>
        </p:nvCxnSpPr>
        <p:spPr bwMode="auto">
          <a:xfrm flipV="1">
            <a:off x="7199797" y="1273962"/>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a:stCxn id="21" idx="3"/>
            <a:endCxn id="22" idx="1"/>
          </p:cNvCxnSpPr>
          <p:nvPr/>
        </p:nvCxnSpPr>
        <p:spPr bwMode="auto">
          <a:xfrm flipV="1">
            <a:off x="7972928" y="1239683"/>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ounded Rectangle 24"/>
          <p:cNvSpPr/>
          <p:nvPr/>
        </p:nvSpPr>
        <p:spPr bwMode="auto">
          <a:xfrm>
            <a:off x="4264262" y="1534059"/>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6" name="Curved Connector 25"/>
          <p:cNvCxnSpPr>
            <a:stCxn id="25" idx="3"/>
            <a:endCxn id="19" idx="1"/>
          </p:cNvCxnSpPr>
          <p:nvPr/>
        </p:nvCxnSpPr>
        <p:spPr bwMode="auto">
          <a:xfrm flipV="1">
            <a:off x="4906217" y="1500082"/>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stCxn id="19" idx="3"/>
            <a:endCxn id="20" idx="1"/>
          </p:cNvCxnSpPr>
          <p:nvPr/>
        </p:nvCxnSpPr>
        <p:spPr bwMode="auto">
          <a:xfrm flipV="1">
            <a:off x="5718011" y="1380682"/>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ounded Rectangle 27"/>
          <p:cNvSpPr/>
          <p:nvPr/>
        </p:nvSpPr>
        <p:spPr bwMode="auto">
          <a:xfrm>
            <a:off x="6620074" y="1226719"/>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29" name="Rounded Rectangle 28"/>
          <p:cNvSpPr/>
          <p:nvPr/>
        </p:nvSpPr>
        <p:spPr bwMode="auto">
          <a:xfrm>
            <a:off x="6613271" y="1646982"/>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0" name="Curved Connector 29"/>
          <p:cNvCxnSpPr>
            <a:stCxn id="20" idx="3"/>
            <a:endCxn id="28" idx="1"/>
          </p:cNvCxnSpPr>
          <p:nvPr/>
        </p:nvCxnSpPr>
        <p:spPr bwMode="auto">
          <a:xfrm flipV="1">
            <a:off x="6488899" y="1345774"/>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a:stCxn id="20" idx="3"/>
            <a:endCxn id="29" idx="1"/>
          </p:cNvCxnSpPr>
          <p:nvPr/>
        </p:nvCxnSpPr>
        <p:spPr bwMode="auto">
          <a:xfrm>
            <a:off x="6488899" y="1380682"/>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ounded Rectangle 31"/>
          <p:cNvSpPr/>
          <p:nvPr/>
        </p:nvSpPr>
        <p:spPr bwMode="auto">
          <a:xfrm>
            <a:off x="7330972" y="155172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3" name="Rounded Rectangle 32"/>
          <p:cNvSpPr/>
          <p:nvPr/>
        </p:nvSpPr>
        <p:spPr bwMode="auto">
          <a:xfrm>
            <a:off x="8158811" y="1504543"/>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4" name="Curved Connector 33"/>
          <p:cNvCxnSpPr>
            <a:stCxn id="32" idx="3"/>
            <a:endCxn id="33" idx="1"/>
          </p:cNvCxnSpPr>
          <p:nvPr/>
        </p:nvCxnSpPr>
        <p:spPr bwMode="auto">
          <a:xfrm flipV="1">
            <a:off x="7972927" y="1619482"/>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urved Connector 34"/>
          <p:cNvCxnSpPr>
            <a:stCxn id="29" idx="3"/>
            <a:endCxn id="32" idx="1"/>
          </p:cNvCxnSpPr>
          <p:nvPr/>
        </p:nvCxnSpPr>
        <p:spPr bwMode="auto">
          <a:xfrm flipV="1">
            <a:off x="7206600" y="1666668"/>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ounded Rectangle 35"/>
          <p:cNvSpPr/>
          <p:nvPr/>
        </p:nvSpPr>
        <p:spPr>
          <a:xfrm>
            <a:off x="5859493" y="1268760"/>
            <a:ext cx="656723" cy="266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
        <p:nvSpPr>
          <p:cNvPr id="6" name="Date Placeholder 5"/>
          <p:cNvSpPr>
            <a:spLocks noGrp="1"/>
          </p:cNvSpPr>
          <p:nvPr>
            <p:ph type="dt" sz="half" idx="10"/>
          </p:nvPr>
        </p:nvSpPr>
        <p:spPr>
          <a:xfrm>
            <a:off x="689203" y="6618288"/>
            <a:ext cx="2405062" cy="209550"/>
          </a:xfrm>
        </p:spPr>
        <p:txBody>
          <a:bodyPr/>
          <a:lstStyle/>
          <a:p>
            <a:fld id="{6CB5C9C5-3626-4DE6-ADF6-B6969B8FAF88}" type="datetime1">
              <a:rPr lang="sv-SE" smtClean="0"/>
              <a:t>2016-12-08</a:t>
            </a:fld>
            <a:endParaRPr lang="en-US"/>
          </a:p>
        </p:txBody>
      </p:sp>
    </p:spTree>
    <p:extLst>
      <p:ext uri="{BB962C8B-B14F-4D97-AF65-F5344CB8AC3E}">
        <p14:creationId xmlns:p14="http://schemas.microsoft.com/office/powerpoint/2010/main" val="46929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2635803" y="3089031"/>
            <a:ext cx="6450458" cy="3027486"/>
          </a:xfrm>
          <a:prstGeom prst="rect">
            <a:avLst/>
          </a:prstGeom>
        </p:spPr>
      </p:pic>
      <p:sp>
        <p:nvSpPr>
          <p:cNvPr id="2" name="Content Placeholder 1"/>
          <p:cNvSpPr>
            <a:spLocks noGrp="1"/>
          </p:cNvSpPr>
          <p:nvPr>
            <p:ph idx="1"/>
          </p:nvPr>
        </p:nvSpPr>
        <p:spPr>
          <a:xfrm>
            <a:off x="324680" y="2464296"/>
            <a:ext cx="8229600" cy="4133056"/>
          </a:xfrm>
        </p:spPr>
        <p:txBody>
          <a:bodyPr/>
          <a:lstStyle/>
          <a:p>
            <a:pPr marL="0" indent="0">
              <a:buNone/>
            </a:pPr>
            <a:endParaRPr lang="en-US" dirty="0"/>
          </a:p>
          <a:p>
            <a:endParaRPr lang="en-US" dirty="0"/>
          </a:p>
        </p:txBody>
      </p:sp>
      <p:sp>
        <p:nvSpPr>
          <p:cNvPr id="3" name="Title 2"/>
          <p:cNvSpPr>
            <a:spLocks noGrp="1"/>
          </p:cNvSpPr>
          <p:nvPr>
            <p:ph type="title"/>
          </p:nvPr>
        </p:nvSpPr>
        <p:spPr/>
        <p:txBody>
          <a:bodyPr/>
          <a:lstStyle/>
          <a:p>
            <a:r>
              <a:rPr lang="sv-SE" dirty="0" smtClean="0"/>
              <a:t>Solution/Transition </a:t>
            </a:r>
            <a:r>
              <a:rPr lang="pl-PL" dirty="0" smtClean="0"/>
              <a:t>Requirements (</a:t>
            </a:r>
            <a:r>
              <a:rPr lang="sv-SE" dirty="0" smtClean="0"/>
              <a:t>SoR/TR)</a:t>
            </a:r>
            <a:endParaRPr lang="en-US" dirty="0"/>
          </a:p>
        </p:txBody>
      </p:sp>
      <p:sp>
        <p:nvSpPr>
          <p:cNvPr id="17" name="Rectangle 16"/>
          <p:cNvSpPr/>
          <p:nvPr/>
        </p:nvSpPr>
        <p:spPr>
          <a:xfrm>
            <a:off x="283982" y="1516722"/>
            <a:ext cx="4942379" cy="400110"/>
          </a:xfrm>
          <a:prstGeom prst="rect">
            <a:avLst/>
          </a:prstGeom>
        </p:spPr>
        <p:txBody>
          <a:bodyPr wrap="none">
            <a:spAutoFit/>
          </a:bodyPr>
          <a:lstStyle/>
          <a:p>
            <a:r>
              <a:rPr lang="pl-PL" sz="2000" b="1" dirty="0">
                <a:solidFill>
                  <a:schemeClr val="accent1">
                    <a:lumMod val="75000"/>
                  </a:schemeClr>
                </a:solidFill>
              </a:rPr>
              <a:t>Business </a:t>
            </a:r>
            <a:r>
              <a:rPr lang="pt-BR" sz="2000" b="1" dirty="0" smtClean="0">
                <a:solidFill>
                  <a:schemeClr val="accent1">
                    <a:lumMod val="75000"/>
                  </a:schemeClr>
                </a:solidFill>
              </a:rPr>
              <a:t>capabilities to achieve a BR</a:t>
            </a:r>
            <a:endParaRPr lang="pl-PL" sz="2000" b="1" dirty="0">
              <a:solidFill>
                <a:schemeClr val="accent1">
                  <a:lumMod val="75000"/>
                </a:schemeClr>
              </a:solidFill>
            </a:endParaRPr>
          </a:p>
        </p:txBody>
      </p:sp>
      <p:sp>
        <p:nvSpPr>
          <p:cNvPr id="19" name="Rectangle 18"/>
          <p:cNvSpPr/>
          <p:nvPr/>
        </p:nvSpPr>
        <p:spPr>
          <a:xfrm>
            <a:off x="131263" y="2177736"/>
            <a:ext cx="8266826" cy="369332"/>
          </a:xfrm>
          <a:prstGeom prst="rect">
            <a:avLst/>
          </a:prstGeom>
        </p:spPr>
        <p:txBody>
          <a:bodyPr wrap="square">
            <a:spAutoFit/>
          </a:bodyPr>
          <a:lstStyle/>
          <a:p>
            <a:pPr marL="285750" indent="-285750">
              <a:buFont typeface="Arial" panose="020B0604020202020204" pitchFamily="34" charset="0"/>
              <a:buChar char="•"/>
            </a:pPr>
            <a:r>
              <a:rPr lang="sv-SE" dirty="0" smtClean="0"/>
              <a:t>SoR/TRs can </a:t>
            </a:r>
            <a:r>
              <a:rPr lang="sv-SE" dirty="0"/>
              <a:t>affect the architectural solution </a:t>
            </a:r>
            <a:r>
              <a:rPr lang="sv-SE" dirty="0" smtClean="0"/>
              <a:t>or not</a:t>
            </a:r>
            <a:endParaRPr lang="pt-BR" dirty="0"/>
          </a:p>
        </p:txBody>
      </p:sp>
      <p:sp>
        <p:nvSpPr>
          <p:cNvPr id="21" name="AutoShape 6"/>
          <p:cNvSpPr>
            <a:spLocks noChangeArrowheads="1"/>
          </p:cNvSpPr>
          <p:nvPr/>
        </p:nvSpPr>
        <p:spPr bwMode="auto">
          <a:xfrm rot="659499">
            <a:off x="369264" y="3388606"/>
            <a:ext cx="3169400" cy="2801464"/>
          </a:xfrm>
          <a:prstGeom prst="foldedCorner">
            <a:avLst>
              <a:gd name="adj" fmla="val 125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defRPr/>
            </a:pPr>
            <a:r>
              <a:rPr lang="en-US" sz="1600" b="1" dirty="0" err="1" smtClean="0"/>
              <a:t>SoR</a:t>
            </a:r>
            <a:r>
              <a:rPr lang="en-US" sz="1600" b="1" dirty="0" smtClean="0"/>
              <a:t>/TRs can </a:t>
            </a:r>
            <a:r>
              <a:rPr lang="en-US" sz="1600" b="1" dirty="0"/>
              <a:t>be</a:t>
            </a:r>
            <a:r>
              <a:rPr lang="en-US" sz="1600" b="1" dirty="0" smtClean="0"/>
              <a:t>:</a:t>
            </a:r>
            <a:endParaRPr lang="en-US" sz="1600" b="1" dirty="0"/>
          </a:p>
          <a:p>
            <a:pPr>
              <a:defRPr/>
            </a:pPr>
            <a:r>
              <a:rPr lang="en-US" sz="1600" dirty="0"/>
              <a:t>* </a:t>
            </a:r>
            <a:r>
              <a:rPr lang="en-US" sz="1600" dirty="0" smtClean="0"/>
              <a:t>Activities </a:t>
            </a:r>
            <a:r>
              <a:rPr lang="en-US" sz="1600" dirty="0"/>
              <a:t>from business processes</a:t>
            </a:r>
          </a:p>
          <a:p>
            <a:pPr>
              <a:defRPr/>
            </a:pPr>
            <a:r>
              <a:rPr lang="en-US" sz="1600" dirty="0"/>
              <a:t>* Business solution </a:t>
            </a:r>
            <a:r>
              <a:rPr lang="en-US" sz="1600" dirty="0" smtClean="0"/>
              <a:t>features</a:t>
            </a:r>
            <a:endParaRPr lang="en-US" sz="1600" dirty="0"/>
          </a:p>
          <a:p>
            <a:pPr>
              <a:defRPr/>
            </a:pPr>
            <a:r>
              <a:rPr lang="en-US" sz="1600" dirty="0"/>
              <a:t>* Functional </a:t>
            </a:r>
            <a:r>
              <a:rPr lang="en-US" sz="1600" dirty="0" smtClean="0"/>
              <a:t>requirements</a:t>
            </a:r>
            <a:endParaRPr lang="en-US" sz="1600" dirty="0"/>
          </a:p>
          <a:p>
            <a:pPr>
              <a:defRPr/>
            </a:pPr>
            <a:r>
              <a:rPr lang="en-US" sz="1600" dirty="0"/>
              <a:t>* End user study documentation</a:t>
            </a:r>
          </a:p>
          <a:p>
            <a:pPr>
              <a:defRPr/>
            </a:pPr>
            <a:r>
              <a:rPr lang="en-US" sz="1600" dirty="0"/>
              <a:t>* Non-functional </a:t>
            </a:r>
            <a:r>
              <a:rPr lang="en-US" sz="1600" dirty="0" smtClean="0"/>
              <a:t>requirements</a:t>
            </a:r>
            <a:endParaRPr lang="en-US" sz="1600" dirty="0"/>
          </a:p>
          <a:p>
            <a:pPr>
              <a:defRPr/>
            </a:pPr>
            <a:r>
              <a:rPr lang="en-US" sz="1600" dirty="0"/>
              <a:t>* Business </a:t>
            </a:r>
            <a:r>
              <a:rPr lang="en-US" sz="1600" dirty="0" smtClean="0"/>
              <a:t>Rules</a:t>
            </a:r>
            <a:endParaRPr lang="en-US" sz="1600" dirty="0"/>
          </a:p>
          <a:p>
            <a:pPr>
              <a:defRPr/>
            </a:pPr>
            <a:r>
              <a:rPr lang="en-US" sz="1600" dirty="0" smtClean="0"/>
              <a:t>* Security requirements</a:t>
            </a:r>
          </a:p>
          <a:p>
            <a:pPr>
              <a:defRPr/>
            </a:pPr>
            <a:r>
              <a:rPr lang="en-US" sz="1600" dirty="0" smtClean="0"/>
              <a:t>* …</a:t>
            </a:r>
            <a:endParaRPr lang="en-US" sz="1600" dirty="0"/>
          </a:p>
        </p:txBody>
      </p:sp>
      <p:sp>
        <p:nvSpPr>
          <p:cNvPr id="7" name="Footer Placeholder 6"/>
          <p:cNvSpPr>
            <a:spLocks noGrp="1"/>
          </p:cNvSpPr>
          <p:nvPr>
            <p:ph type="ftr" sz="quarter" idx="10"/>
          </p:nvPr>
        </p:nvSpPr>
        <p:spPr/>
        <p:txBody>
          <a:bodyPr/>
          <a:lstStyle/>
          <a:p>
            <a:r>
              <a:rPr lang="en-US" smtClean="0"/>
              <a:t>Requirements Management Introduction, DRS</a:t>
            </a:r>
            <a:endParaRPr lang="en-US"/>
          </a:p>
        </p:txBody>
      </p:sp>
      <p:sp>
        <p:nvSpPr>
          <p:cNvPr id="18" name="Slide Number Placeholder 17"/>
          <p:cNvSpPr>
            <a:spLocks noGrp="1"/>
          </p:cNvSpPr>
          <p:nvPr>
            <p:ph type="sldNum" sz="quarter" idx="11"/>
          </p:nvPr>
        </p:nvSpPr>
        <p:spPr/>
        <p:txBody>
          <a:bodyPr/>
          <a:lstStyle/>
          <a:p>
            <a:fld id="{E702BE03-1423-473D-A59A-BB725B4CFF14}" type="slidenum">
              <a:rPr lang="en-US" smtClean="0"/>
              <a:t>15</a:t>
            </a:fld>
            <a:endParaRPr lang="en-US"/>
          </a:p>
        </p:txBody>
      </p:sp>
      <p:sp>
        <p:nvSpPr>
          <p:cNvPr id="20" name="Rounded Rectangle 19"/>
          <p:cNvSpPr/>
          <p:nvPr/>
        </p:nvSpPr>
        <p:spPr bwMode="auto">
          <a:xfrm>
            <a:off x="4584406" y="1164658"/>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5355294" y="1049719"/>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3" name="Rounded Rectangle 22"/>
          <p:cNvSpPr/>
          <p:nvPr/>
        </p:nvSpPr>
        <p:spPr bwMode="auto">
          <a:xfrm>
            <a:off x="6839323" y="94299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4" name="Rounded Rectangle 23"/>
          <p:cNvSpPr/>
          <p:nvPr/>
        </p:nvSpPr>
        <p:spPr bwMode="auto">
          <a:xfrm>
            <a:off x="7664492" y="908720"/>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5" name="Curved Connector 24"/>
          <p:cNvCxnSpPr>
            <a:stCxn id="30" idx="3"/>
            <a:endCxn id="23" idx="1"/>
          </p:cNvCxnSpPr>
          <p:nvPr/>
        </p:nvCxnSpPr>
        <p:spPr bwMode="auto">
          <a:xfrm flipV="1">
            <a:off x="6708147" y="1057938"/>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a:stCxn id="23" idx="3"/>
            <a:endCxn id="24" idx="1"/>
          </p:cNvCxnSpPr>
          <p:nvPr/>
        </p:nvCxnSpPr>
        <p:spPr bwMode="auto">
          <a:xfrm flipV="1">
            <a:off x="7481278" y="1023659"/>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ounded Rectangle 26"/>
          <p:cNvSpPr/>
          <p:nvPr/>
        </p:nvSpPr>
        <p:spPr bwMode="auto">
          <a:xfrm>
            <a:off x="3772612" y="1318035"/>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8" name="Curved Connector 27"/>
          <p:cNvCxnSpPr>
            <a:stCxn id="27" idx="3"/>
            <a:endCxn id="20" idx="1"/>
          </p:cNvCxnSpPr>
          <p:nvPr/>
        </p:nvCxnSpPr>
        <p:spPr bwMode="auto">
          <a:xfrm flipV="1">
            <a:off x="4414567" y="1284058"/>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a:stCxn id="20" idx="3"/>
            <a:endCxn id="22" idx="1"/>
          </p:cNvCxnSpPr>
          <p:nvPr/>
        </p:nvCxnSpPr>
        <p:spPr bwMode="auto">
          <a:xfrm flipV="1">
            <a:off x="5226361" y="1164658"/>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ounded Rectangle 29"/>
          <p:cNvSpPr/>
          <p:nvPr/>
        </p:nvSpPr>
        <p:spPr bwMode="auto">
          <a:xfrm>
            <a:off x="6128424" y="1010695"/>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31" name="Rounded Rectangle 30"/>
          <p:cNvSpPr/>
          <p:nvPr/>
        </p:nvSpPr>
        <p:spPr bwMode="auto">
          <a:xfrm>
            <a:off x="6121621" y="1430958"/>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2" name="Curved Connector 31"/>
          <p:cNvCxnSpPr/>
          <p:nvPr/>
        </p:nvCxnSpPr>
        <p:spPr bwMode="auto">
          <a:xfrm flipV="1">
            <a:off x="6068718" y="1129750"/>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urved Connector 32"/>
          <p:cNvCxnSpPr>
            <a:stCxn id="22" idx="3"/>
            <a:endCxn id="31" idx="1"/>
          </p:cNvCxnSpPr>
          <p:nvPr/>
        </p:nvCxnSpPr>
        <p:spPr bwMode="auto">
          <a:xfrm>
            <a:off x="5997249" y="1164658"/>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ounded Rectangle 33"/>
          <p:cNvSpPr/>
          <p:nvPr/>
        </p:nvSpPr>
        <p:spPr bwMode="auto">
          <a:xfrm>
            <a:off x="6839322" y="1335705"/>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5" name="Rounded Rectangle 34"/>
          <p:cNvSpPr/>
          <p:nvPr/>
        </p:nvSpPr>
        <p:spPr bwMode="auto">
          <a:xfrm>
            <a:off x="7667161" y="1288519"/>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6" name="Curved Connector 35"/>
          <p:cNvCxnSpPr>
            <a:stCxn id="34" idx="3"/>
            <a:endCxn id="35" idx="1"/>
          </p:cNvCxnSpPr>
          <p:nvPr/>
        </p:nvCxnSpPr>
        <p:spPr bwMode="auto">
          <a:xfrm flipV="1">
            <a:off x="7481277" y="1403458"/>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Curved Connector 36"/>
          <p:cNvCxnSpPr>
            <a:stCxn id="31" idx="3"/>
            <a:endCxn id="34" idx="1"/>
          </p:cNvCxnSpPr>
          <p:nvPr/>
        </p:nvCxnSpPr>
        <p:spPr bwMode="auto">
          <a:xfrm flipV="1">
            <a:off x="6714950" y="1450644"/>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ounded Rectangle 37"/>
          <p:cNvSpPr/>
          <p:nvPr/>
        </p:nvSpPr>
        <p:spPr>
          <a:xfrm>
            <a:off x="6096574" y="1409051"/>
            <a:ext cx="656723" cy="266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
        <p:nvSpPr>
          <p:cNvPr id="39" name="Rounded Rectangle 38"/>
          <p:cNvSpPr/>
          <p:nvPr/>
        </p:nvSpPr>
        <p:spPr>
          <a:xfrm>
            <a:off x="6089924" y="1017687"/>
            <a:ext cx="656723" cy="266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
        <p:nvSpPr>
          <p:cNvPr id="5" name="Date Placeholder 4"/>
          <p:cNvSpPr>
            <a:spLocks noGrp="1"/>
          </p:cNvSpPr>
          <p:nvPr>
            <p:ph type="dt" sz="half" idx="12"/>
          </p:nvPr>
        </p:nvSpPr>
        <p:spPr/>
        <p:txBody>
          <a:bodyPr/>
          <a:lstStyle/>
          <a:p>
            <a:fld id="{EC093D21-85A3-44DA-920E-648E4AF15C2A}" type="datetime1">
              <a:rPr lang="sv-SE" smtClean="0"/>
              <a:t>2016-12-08</a:t>
            </a:fld>
            <a:endParaRPr lang="en-US"/>
          </a:p>
        </p:txBody>
      </p:sp>
    </p:spTree>
    <p:extLst>
      <p:ext uri="{BB962C8B-B14F-4D97-AF65-F5344CB8AC3E}">
        <p14:creationId xmlns:p14="http://schemas.microsoft.com/office/powerpoint/2010/main" val="1325519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Requirements Management Introduction, DRS</a:t>
            </a:r>
            <a:endParaRPr lang="en-US"/>
          </a:p>
        </p:txBody>
      </p:sp>
      <p:sp>
        <p:nvSpPr>
          <p:cNvPr id="4" name="Slide Number Placeholder 3"/>
          <p:cNvSpPr>
            <a:spLocks noGrp="1"/>
          </p:cNvSpPr>
          <p:nvPr>
            <p:ph type="sldNum" sz="quarter" idx="11"/>
          </p:nvPr>
        </p:nvSpPr>
        <p:spPr/>
        <p:txBody>
          <a:bodyPr/>
          <a:lstStyle/>
          <a:p>
            <a:fld id="{E702BE03-1423-473D-A59A-BB725B4CFF14}" type="slidenum">
              <a:rPr lang="en-US" smtClean="0"/>
              <a:t>16</a:t>
            </a:fld>
            <a:endParaRPr lang="en-US"/>
          </a:p>
        </p:txBody>
      </p:sp>
      <p:sp>
        <p:nvSpPr>
          <p:cNvPr id="3" name="Title 2"/>
          <p:cNvSpPr>
            <a:spLocks noGrp="1"/>
          </p:cNvSpPr>
          <p:nvPr>
            <p:ph type="title"/>
          </p:nvPr>
        </p:nvSpPr>
        <p:spPr/>
        <p:txBody>
          <a:bodyPr/>
          <a:lstStyle/>
          <a:p>
            <a:r>
              <a:rPr lang="sv-SE" dirty="0" smtClean="0"/>
              <a:t>StR &amp; SoR compared </a:t>
            </a:r>
            <a:r>
              <a:rPr lang="sv-SE" dirty="0"/>
              <a:t>to the old terminology </a:t>
            </a:r>
            <a:r>
              <a:rPr lang="sv-SE" dirty="0" smtClean="0"/>
              <a:t>(ABR</a:t>
            </a:r>
            <a:r>
              <a:rPr lang="sv-SE" dirty="0"/>
              <a:t>)</a:t>
            </a:r>
            <a:endParaRPr lang="en-US" dirty="0"/>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97732"/>
            <a:ext cx="9144000" cy="3491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16"/>
          <p:cNvCxnSpPr>
            <a:cxnSpLocks noChangeShapeType="1"/>
          </p:cNvCxnSpPr>
          <p:nvPr/>
        </p:nvCxnSpPr>
        <p:spPr bwMode="auto">
          <a:xfrm flipV="1">
            <a:off x="1086081" y="4224299"/>
            <a:ext cx="0" cy="37068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sp>
        <p:nvSpPr>
          <p:cNvPr id="22" name="Rounded Rectangle 21"/>
          <p:cNvSpPr/>
          <p:nvPr/>
        </p:nvSpPr>
        <p:spPr bwMode="auto">
          <a:xfrm>
            <a:off x="2976174" y="4783298"/>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3" name="Rounded Rectangle 22"/>
          <p:cNvSpPr/>
          <p:nvPr/>
        </p:nvSpPr>
        <p:spPr bwMode="auto">
          <a:xfrm>
            <a:off x="4903041" y="5855186"/>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25" name="Rounded Rectangle 24"/>
          <p:cNvSpPr/>
          <p:nvPr/>
        </p:nvSpPr>
        <p:spPr bwMode="auto">
          <a:xfrm>
            <a:off x="755576" y="4702368"/>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cxnSp>
        <p:nvCxnSpPr>
          <p:cNvPr id="26" name="Straight Arrow Connector 16"/>
          <p:cNvCxnSpPr>
            <a:cxnSpLocks noChangeShapeType="1"/>
          </p:cNvCxnSpPr>
          <p:nvPr/>
        </p:nvCxnSpPr>
        <p:spPr bwMode="auto">
          <a:xfrm flipV="1">
            <a:off x="3275856" y="4282453"/>
            <a:ext cx="0" cy="37068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27" name="Straight Arrow Connector 16"/>
          <p:cNvCxnSpPr>
            <a:cxnSpLocks noChangeShapeType="1"/>
          </p:cNvCxnSpPr>
          <p:nvPr/>
        </p:nvCxnSpPr>
        <p:spPr bwMode="auto">
          <a:xfrm flipV="1">
            <a:off x="5220072" y="5362573"/>
            <a:ext cx="0" cy="37068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grpSp>
        <p:nvGrpSpPr>
          <p:cNvPr id="28" name="Group 27"/>
          <p:cNvGrpSpPr/>
          <p:nvPr/>
        </p:nvGrpSpPr>
        <p:grpSpPr>
          <a:xfrm>
            <a:off x="4211960" y="908720"/>
            <a:ext cx="4536504" cy="786642"/>
            <a:chOff x="4264262" y="1124744"/>
            <a:chExt cx="4536504" cy="786642"/>
          </a:xfrm>
        </p:grpSpPr>
        <p:sp>
          <p:nvSpPr>
            <p:cNvPr id="29" name="Rounded Rectangle 28"/>
            <p:cNvSpPr/>
            <p:nvPr/>
          </p:nvSpPr>
          <p:spPr bwMode="auto">
            <a:xfrm>
              <a:off x="5076056" y="1380682"/>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30" name="Rounded Rectangle 29"/>
            <p:cNvSpPr/>
            <p:nvPr/>
          </p:nvSpPr>
          <p:spPr bwMode="auto">
            <a:xfrm>
              <a:off x="5846944" y="1265743"/>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31" name="Rounded Rectangle 30"/>
            <p:cNvSpPr/>
            <p:nvPr/>
          </p:nvSpPr>
          <p:spPr bwMode="auto">
            <a:xfrm>
              <a:off x="7330973" y="1159023"/>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2" name="Rounded Rectangle 31"/>
            <p:cNvSpPr/>
            <p:nvPr/>
          </p:nvSpPr>
          <p:spPr bwMode="auto">
            <a:xfrm>
              <a:off x="8156142" y="1124744"/>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3" name="Curved Connector 32"/>
            <p:cNvCxnSpPr>
              <a:stCxn id="38" idx="3"/>
              <a:endCxn id="31" idx="1"/>
            </p:cNvCxnSpPr>
            <p:nvPr/>
          </p:nvCxnSpPr>
          <p:spPr bwMode="auto">
            <a:xfrm flipV="1">
              <a:off x="7199797" y="1273962"/>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urved Connector 33"/>
            <p:cNvCxnSpPr>
              <a:stCxn id="31" idx="3"/>
              <a:endCxn id="32" idx="1"/>
            </p:cNvCxnSpPr>
            <p:nvPr/>
          </p:nvCxnSpPr>
          <p:spPr bwMode="auto">
            <a:xfrm flipV="1">
              <a:off x="7972928" y="1239683"/>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ounded Rectangle 34"/>
            <p:cNvSpPr/>
            <p:nvPr/>
          </p:nvSpPr>
          <p:spPr bwMode="auto">
            <a:xfrm>
              <a:off x="4264262" y="1534059"/>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36" name="Curved Connector 35"/>
            <p:cNvCxnSpPr>
              <a:stCxn id="35" idx="3"/>
              <a:endCxn id="29" idx="1"/>
            </p:cNvCxnSpPr>
            <p:nvPr/>
          </p:nvCxnSpPr>
          <p:spPr bwMode="auto">
            <a:xfrm flipV="1">
              <a:off x="4906217" y="1500082"/>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Curved Connector 36"/>
            <p:cNvCxnSpPr>
              <a:stCxn id="29" idx="3"/>
              <a:endCxn id="30" idx="1"/>
            </p:cNvCxnSpPr>
            <p:nvPr/>
          </p:nvCxnSpPr>
          <p:spPr bwMode="auto">
            <a:xfrm flipV="1">
              <a:off x="5718011" y="1380682"/>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ounded Rectangle 37"/>
            <p:cNvSpPr/>
            <p:nvPr/>
          </p:nvSpPr>
          <p:spPr bwMode="auto">
            <a:xfrm>
              <a:off x="6620074" y="1226719"/>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39" name="Rounded Rectangle 38"/>
            <p:cNvSpPr/>
            <p:nvPr/>
          </p:nvSpPr>
          <p:spPr bwMode="auto">
            <a:xfrm>
              <a:off x="6613271" y="1646982"/>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40" name="Curved Connector 39"/>
            <p:cNvCxnSpPr>
              <a:stCxn id="30" idx="3"/>
              <a:endCxn id="38" idx="1"/>
            </p:cNvCxnSpPr>
            <p:nvPr/>
          </p:nvCxnSpPr>
          <p:spPr bwMode="auto">
            <a:xfrm flipV="1">
              <a:off x="6488899" y="1345774"/>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Curved Connector 40"/>
            <p:cNvCxnSpPr>
              <a:stCxn id="30" idx="3"/>
              <a:endCxn id="39" idx="1"/>
            </p:cNvCxnSpPr>
            <p:nvPr/>
          </p:nvCxnSpPr>
          <p:spPr bwMode="auto">
            <a:xfrm>
              <a:off x="6488899" y="1380682"/>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ounded Rectangle 41"/>
            <p:cNvSpPr/>
            <p:nvPr/>
          </p:nvSpPr>
          <p:spPr bwMode="auto">
            <a:xfrm>
              <a:off x="7330972" y="155172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43" name="Rounded Rectangle 42"/>
            <p:cNvSpPr/>
            <p:nvPr/>
          </p:nvSpPr>
          <p:spPr bwMode="auto">
            <a:xfrm>
              <a:off x="8158811" y="1504543"/>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44" name="Curved Connector 43"/>
            <p:cNvCxnSpPr>
              <a:stCxn id="42" idx="3"/>
              <a:endCxn id="43" idx="1"/>
            </p:cNvCxnSpPr>
            <p:nvPr/>
          </p:nvCxnSpPr>
          <p:spPr bwMode="auto">
            <a:xfrm flipV="1">
              <a:off x="7972927" y="1619482"/>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Curved Connector 44"/>
            <p:cNvCxnSpPr>
              <a:stCxn id="39" idx="3"/>
              <a:endCxn id="42" idx="1"/>
            </p:cNvCxnSpPr>
            <p:nvPr/>
          </p:nvCxnSpPr>
          <p:spPr bwMode="auto">
            <a:xfrm flipV="1">
              <a:off x="7206600" y="1666668"/>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Date Placeholder 5"/>
          <p:cNvSpPr>
            <a:spLocks noGrp="1"/>
          </p:cNvSpPr>
          <p:nvPr>
            <p:ph type="dt" sz="half" idx="12"/>
          </p:nvPr>
        </p:nvSpPr>
        <p:spPr/>
        <p:txBody>
          <a:bodyPr/>
          <a:lstStyle/>
          <a:p>
            <a:fld id="{E3BAD533-335A-4DB5-8CC2-419CB31B7BE2}" type="datetime1">
              <a:rPr lang="sv-SE" smtClean="0"/>
              <a:t>2016-12-08</a:t>
            </a:fld>
            <a:endParaRPr lang="en-US"/>
          </a:p>
        </p:txBody>
      </p:sp>
    </p:spTree>
    <p:extLst>
      <p:ext uri="{BB962C8B-B14F-4D97-AF65-F5344CB8AC3E}">
        <p14:creationId xmlns:p14="http://schemas.microsoft.com/office/powerpoint/2010/main" val="145258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2348880"/>
            <a:ext cx="8229600" cy="4133056"/>
          </a:xfrm>
        </p:spPr>
        <p:txBody>
          <a:bodyPr>
            <a:normAutofit fontScale="92500" lnSpcReduction="20000"/>
          </a:bodyPr>
          <a:lstStyle/>
          <a:p>
            <a:r>
              <a:rPr lang="en-US" dirty="0" smtClean="0"/>
              <a:t>Solution </a:t>
            </a:r>
            <a:r>
              <a:rPr lang="en-US" dirty="0"/>
              <a:t>capability </a:t>
            </a:r>
            <a:r>
              <a:rPr lang="en-US" dirty="0" smtClean="0"/>
              <a:t>that is </a:t>
            </a:r>
            <a:r>
              <a:rPr lang="en-US" dirty="0"/>
              <a:t>needed to support the </a:t>
            </a:r>
            <a:r>
              <a:rPr lang="en-US" dirty="0" smtClean="0"/>
              <a:t>StR’s.</a:t>
            </a:r>
            <a:endParaRPr lang="en-US" dirty="0"/>
          </a:p>
          <a:p>
            <a:r>
              <a:rPr lang="en-US" dirty="0" smtClean="0"/>
              <a:t>Describes </a:t>
            </a:r>
            <a:r>
              <a:rPr lang="en-US" dirty="0"/>
              <a:t>the capabilities and qualities of </a:t>
            </a:r>
            <a:r>
              <a:rPr lang="en-US" dirty="0" smtClean="0"/>
              <a:t>a solution </a:t>
            </a:r>
            <a:r>
              <a:rPr lang="en-US" dirty="0"/>
              <a:t>that meets the stakeholder requirements</a:t>
            </a:r>
            <a:r>
              <a:rPr lang="en-US" dirty="0" smtClean="0"/>
              <a:t>.</a:t>
            </a:r>
          </a:p>
          <a:p>
            <a:r>
              <a:rPr lang="en-US" dirty="0" smtClean="0"/>
              <a:t>Provides the appropriate </a:t>
            </a:r>
            <a:r>
              <a:rPr lang="en-US" dirty="0"/>
              <a:t>level of detail to allow for the development </a:t>
            </a:r>
            <a:r>
              <a:rPr lang="en-US" dirty="0" smtClean="0"/>
              <a:t>and implementation </a:t>
            </a:r>
            <a:r>
              <a:rPr lang="en-US" dirty="0"/>
              <a:t>of the solution</a:t>
            </a:r>
            <a:r>
              <a:rPr lang="en-US" dirty="0" smtClean="0"/>
              <a:t>.</a:t>
            </a:r>
          </a:p>
          <a:p>
            <a:r>
              <a:rPr lang="en-US" dirty="0" smtClean="0"/>
              <a:t>Can be divided into two sub-categories, Functional requirements (system capabilities/functionality) and Non-functional requirements (system characteristics/</a:t>
            </a:r>
            <a:r>
              <a:rPr lang="en-US" dirty="0"/>
              <a:t>environmental </a:t>
            </a:r>
            <a:r>
              <a:rPr lang="en-US" dirty="0" smtClean="0"/>
              <a:t>conditions).</a:t>
            </a:r>
          </a:p>
          <a:p>
            <a:pPr>
              <a:defRPr/>
            </a:pPr>
            <a:r>
              <a:rPr lang="sv-SE" dirty="0" smtClean="0"/>
              <a:t>Will only need further detailing into ATR’s if they affect </a:t>
            </a:r>
            <a:r>
              <a:rPr lang="sv-SE" dirty="0"/>
              <a:t>the architectural </a:t>
            </a:r>
            <a:r>
              <a:rPr lang="sv-SE" dirty="0" smtClean="0"/>
              <a:t>solution. Most SoR’s will </a:t>
            </a:r>
            <a:r>
              <a:rPr lang="sv-SE" dirty="0"/>
              <a:t>drive IT-solution needs and technical requirements (</a:t>
            </a:r>
            <a:r>
              <a:rPr lang="sv-SE" dirty="0" smtClean="0"/>
              <a:t>ATR’s).</a:t>
            </a:r>
            <a:endParaRPr lang="sv-SE" dirty="0"/>
          </a:p>
          <a:p>
            <a:r>
              <a:rPr lang="en-US" dirty="0" smtClean="0"/>
              <a:t> </a:t>
            </a:r>
            <a:endParaRPr lang="en-US" dirty="0"/>
          </a:p>
        </p:txBody>
      </p:sp>
      <p:sp>
        <p:nvSpPr>
          <p:cNvPr id="4" name="Footer Placeholder 3"/>
          <p:cNvSpPr>
            <a:spLocks noGrp="1"/>
          </p:cNvSpPr>
          <p:nvPr>
            <p:ph type="ftr" sz="quarter" idx="11"/>
          </p:nvPr>
        </p:nvSpPr>
        <p:spPr>
          <a:xfrm>
            <a:off x="339725" y="6426200"/>
            <a:ext cx="6873875" cy="215900"/>
          </a:xfrm>
        </p:spPr>
        <p:txBody>
          <a:bodyPr/>
          <a:lstStyle/>
          <a:p>
            <a:r>
              <a:rPr lang="en-US" smtClean="0"/>
              <a:t>Requirement Management</a:t>
            </a:r>
            <a:endParaRPr lang="en-US" dirty="0"/>
          </a:p>
        </p:txBody>
      </p:sp>
      <p:sp>
        <p:nvSpPr>
          <p:cNvPr id="5" name="Slide Number Placeholder 4"/>
          <p:cNvSpPr>
            <a:spLocks noGrp="1"/>
          </p:cNvSpPr>
          <p:nvPr>
            <p:ph type="sldNum" sz="quarter" idx="12"/>
          </p:nvPr>
        </p:nvSpPr>
        <p:spPr>
          <a:xfrm>
            <a:off x="339725" y="6619875"/>
            <a:ext cx="503238" cy="207963"/>
          </a:xfrm>
        </p:spPr>
        <p:txBody>
          <a:bodyPr/>
          <a:lstStyle/>
          <a:p>
            <a:fld id="{E702BE03-1423-473D-A59A-BB725B4CFF14}" type="slidenum">
              <a:rPr lang="en-US" smtClean="0"/>
              <a:t>17</a:t>
            </a:fld>
            <a:endParaRPr lang="en-US"/>
          </a:p>
        </p:txBody>
      </p:sp>
      <p:sp>
        <p:nvSpPr>
          <p:cNvPr id="3" name="Title 2"/>
          <p:cNvSpPr>
            <a:spLocks noGrp="1"/>
          </p:cNvSpPr>
          <p:nvPr>
            <p:ph type="title"/>
          </p:nvPr>
        </p:nvSpPr>
        <p:spPr/>
        <p:txBody>
          <a:bodyPr/>
          <a:lstStyle/>
          <a:p>
            <a:r>
              <a:rPr lang="sv-SE" dirty="0" smtClean="0"/>
              <a:t>Solution Requirements</a:t>
            </a:r>
            <a:r>
              <a:rPr lang="pl-PL" dirty="0" smtClean="0"/>
              <a:t> (</a:t>
            </a:r>
            <a:r>
              <a:rPr lang="sv-SE" dirty="0" smtClean="0"/>
              <a:t>SoR</a:t>
            </a:r>
            <a:r>
              <a:rPr lang="pl-PL" dirty="0" smtClean="0"/>
              <a:t>)</a:t>
            </a:r>
            <a:endParaRPr lang="en-US" dirty="0"/>
          </a:p>
        </p:txBody>
      </p:sp>
      <p:sp>
        <p:nvSpPr>
          <p:cNvPr id="19" name="Rounded Rectangle 18"/>
          <p:cNvSpPr/>
          <p:nvPr/>
        </p:nvSpPr>
        <p:spPr bwMode="auto">
          <a:xfrm>
            <a:off x="5076056" y="1380682"/>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20" name="Rounded Rectangle 19"/>
          <p:cNvSpPr/>
          <p:nvPr/>
        </p:nvSpPr>
        <p:spPr bwMode="auto">
          <a:xfrm>
            <a:off x="5846944" y="1265743"/>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1" name="Rounded Rectangle 20"/>
          <p:cNvSpPr/>
          <p:nvPr/>
        </p:nvSpPr>
        <p:spPr bwMode="auto">
          <a:xfrm>
            <a:off x="7330973" y="1159023"/>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8156142" y="1124744"/>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3" name="Curved Connector 22"/>
          <p:cNvCxnSpPr>
            <a:stCxn id="28" idx="3"/>
            <a:endCxn id="21" idx="1"/>
          </p:cNvCxnSpPr>
          <p:nvPr/>
        </p:nvCxnSpPr>
        <p:spPr bwMode="auto">
          <a:xfrm flipV="1">
            <a:off x="7199797" y="1273962"/>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a:stCxn id="21" idx="3"/>
            <a:endCxn id="22" idx="1"/>
          </p:cNvCxnSpPr>
          <p:nvPr/>
        </p:nvCxnSpPr>
        <p:spPr bwMode="auto">
          <a:xfrm flipV="1">
            <a:off x="7972928" y="1239683"/>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ounded Rectangle 24"/>
          <p:cNvSpPr/>
          <p:nvPr/>
        </p:nvSpPr>
        <p:spPr bwMode="auto">
          <a:xfrm>
            <a:off x="4264262" y="1534059"/>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6" name="Curved Connector 25"/>
          <p:cNvCxnSpPr>
            <a:stCxn id="25" idx="3"/>
            <a:endCxn id="19" idx="1"/>
          </p:cNvCxnSpPr>
          <p:nvPr/>
        </p:nvCxnSpPr>
        <p:spPr bwMode="auto">
          <a:xfrm flipV="1">
            <a:off x="4906217" y="1500082"/>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stCxn id="19" idx="3"/>
            <a:endCxn id="20" idx="1"/>
          </p:cNvCxnSpPr>
          <p:nvPr/>
        </p:nvCxnSpPr>
        <p:spPr bwMode="auto">
          <a:xfrm flipV="1">
            <a:off x="5718011" y="1380682"/>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ounded Rectangle 27"/>
          <p:cNvSpPr/>
          <p:nvPr/>
        </p:nvSpPr>
        <p:spPr bwMode="auto">
          <a:xfrm>
            <a:off x="6620074" y="1226719"/>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29" name="Rounded Rectangle 28"/>
          <p:cNvSpPr/>
          <p:nvPr/>
        </p:nvSpPr>
        <p:spPr bwMode="auto">
          <a:xfrm>
            <a:off x="6613271" y="1646982"/>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0" name="Curved Connector 29"/>
          <p:cNvCxnSpPr>
            <a:stCxn id="20" idx="3"/>
            <a:endCxn id="28" idx="1"/>
          </p:cNvCxnSpPr>
          <p:nvPr/>
        </p:nvCxnSpPr>
        <p:spPr bwMode="auto">
          <a:xfrm flipV="1">
            <a:off x="6488899" y="1345774"/>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a:stCxn id="20" idx="3"/>
            <a:endCxn id="29" idx="1"/>
          </p:cNvCxnSpPr>
          <p:nvPr/>
        </p:nvCxnSpPr>
        <p:spPr bwMode="auto">
          <a:xfrm>
            <a:off x="6488899" y="1380682"/>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ounded Rectangle 31"/>
          <p:cNvSpPr/>
          <p:nvPr/>
        </p:nvSpPr>
        <p:spPr bwMode="auto">
          <a:xfrm>
            <a:off x="7330972" y="155172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3" name="Rounded Rectangle 32"/>
          <p:cNvSpPr/>
          <p:nvPr/>
        </p:nvSpPr>
        <p:spPr bwMode="auto">
          <a:xfrm>
            <a:off x="8158811" y="1504543"/>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4" name="Curved Connector 33"/>
          <p:cNvCxnSpPr>
            <a:stCxn id="32" idx="3"/>
            <a:endCxn id="33" idx="1"/>
          </p:cNvCxnSpPr>
          <p:nvPr/>
        </p:nvCxnSpPr>
        <p:spPr bwMode="auto">
          <a:xfrm flipV="1">
            <a:off x="7972927" y="1619482"/>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urved Connector 34"/>
          <p:cNvCxnSpPr>
            <a:stCxn id="29" idx="3"/>
            <a:endCxn id="32" idx="1"/>
          </p:cNvCxnSpPr>
          <p:nvPr/>
        </p:nvCxnSpPr>
        <p:spPr bwMode="auto">
          <a:xfrm flipV="1">
            <a:off x="7206600" y="1666668"/>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ounded Rectangle 35"/>
          <p:cNvSpPr/>
          <p:nvPr/>
        </p:nvSpPr>
        <p:spPr>
          <a:xfrm>
            <a:off x="6588224" y="1196752"/>
            <a:ext cx="656723" cy="266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
        <p:nvSpPr>
          <p:cNvPr id="6" name="Date Placeholder 5"/>
          <p:cNvSpPr>
            <a:spLocks noGrp="1"/>
          </p:cNvSpPr>
          <p:nvPr>
            <p:ph type="dt" sz="half" idx="10"/>
          </p:nvPr>
        </p:nvSpPr>
        <p:spPr>
          <a:xfrm>
            <a:off x="689203" y="6618288"/>
            <a:ext cx="2405062" cy="209550"/>
          </a:xfrm>
        </p:spPr>
        <p:txBody>
          <a:bodyPr/>
          <a:lstStyle/>
          <a:p>
            <a:fld id="{116E8C4E-20E7-4DEF-BF53-5CF00DFF8477}" type="datetime1">
              <a:rPr lang="sv-SE" smtClean="0"/>
              <a:t>2016-12-08</a:t>
            </a:fld>
            <a:endParaRPr lang="en-US"/>
          </a:p>
        </p:txBody>
      </p:sp>
    </p:spTree>
    <p:extLst>
      <p:ext uri="{BB962C8B-B14F-4D97-AF65-F5344CB8AC3E}">
        <p14:creationId xmlns:p14="http://schemas.microsoft.com/office/powerpoint/2010/main" val="132821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2060848"/>
            <a:ext cx="8229600" cy="4133056"/>
          </a:xfrm>
        </p:spPr>
        <p:txBody>
          <a:bodyPr>
            <a:normAutofit fontScale="92500" lnSpcReduction="20000"/>
          </a:bodyPr>
          <a:lstStyle/>
          <a:p>
            <a:r>
              <a:rPr lang="en-US" dirty="0" smtClean="0"/>
              <a:t>Transition capability that is </a:t>
            </a:r>
            <a:r>
              <a:rPr lang="en-US" dirty="0"/>
              <a:t>needed to support the </a:t>
            </a:r>
            <a:r>
              <a:rPr lang="en-US" dirty="0" smtClean="0"/>
              <a:t>StR’s.</a:t>
            </a:r>
            <a:endParaRPr lang="en-US" dirty="0"/>
          </a:p>
          <a:p>
            <a:r>
              <a:rPr lang="en-US" dirty="0" smtClean="0"/>
              <a:t>Describes </a:t>
            </a:r>
            <a:r>
              <a:rPr lang="en-US" dirty="0"/>
              <a:t>the capabilities that the solution must have and the conditions the solution must meet to facilitate transition from the current state to the future </a:t>
            </a:r>
            <a:r>
              <a:rPr lang="en-US" dirty="0" smtClean="0"/>
              <a:t>state.</a:t>
            </a:r>
          </a:p>
          <a:p>
            <a:r>
              <a:rPr lang="en-US" dirty="0" smtClean="0"/>
              <a:t>Differentiated </a:t>
            </a:r>
            <a:r>
              <a:rPr lang="en-US" dirty="0"/>
              <a:t>from other </a:t>
            </a:r>
            <a:r>
              <a:rPr lang="en-US" dirty="0" smtClean="0"/>
              <a:t>requirement </a:t>
            </a:r>
            <a:r>
              <a:rPr lang="en-US" dirty="0"/>
              <a:t>types because they are always temporary in nature and </a:t>
            </a:r>
            <a:r>
              <a:rPr lang="en-US" dirty="0" smtClean="0"/>
              <a:t>not </a:t>
            </a:r>
            <a:r>
              <a:rPr lang="en-US" dirty="0"/>
              <a:t>needed once the change is </a:t>
            </a:r>
            <a:r>
              <a:rPr lang="en-US" dirty="0" smtClean="0"/>
              <a:t>complete. </a:t>
            </a:r>
          </a:p>
          <a:p>
            <a:r>
              <a:rPr lang="en-US" dirty="0" smtClean="0"/>
              <a:t>Cannot </a:t>
            </a:r>
            <a:r>
              <a:rPr lang="en-US" dirty="0"/>
              <a:t>be developed until both an existing and new solution are defined</a:t>
            </a:r>
            <a:r>
              <a:rPr lang="en-US" dirty="0" smtClean="0"/>
              <a:t>.</a:t>
            </a:r>
          </a:p>
          <a:p>
            <a:r>
              <a:rPr lang="en-US" dirty="0"/>
              <a:t>A</a:t>
            </a:r>
            <a:r>
              <a:rPr lang="en-US" dirty="0" smtClean="0"/>
              <a:t>ddress </a:t>
            </a:r>
            <a:r>
              <a:rPr lang="en-US" dirty="0"/>
              <a:t>topics such as data conversion, </a:t>
            </a:r>
            <a:r>
              <a:rPr lang="en-US" dirty="0" smtClean="0"/>
              <a:t>training </a:t>
            </a:r>
            <a:r>
              <a:rPr lang="en-US" dirty="0"/>
              <a:t>and business continuity</a:t>
            </a:r>
            <a:r>
              <a:rPr lang="en-US" dirty="0" smtClean="0"/>
              <a:t>.</a:t>
            </a:r>
          </a:p>
          <a:p>
            <a:r>
              <a:rPr lang="sv-SE" dirty="0"/>
              <a:t>Will only need further detailing into ATR’s if they affect the architectural solution. Most </a:t>
            </a:r>
            <a:r>
              <a:rPr lang="sv-SE" dirty="0" smtClean="0"/>
              <a:t>TR’s </a:t>
            </a:r>
            <a:r>
              <a:rPr lang="sv-SE" dirty="0"/>
              <a:t>will drive IT-solution needs and technical requirements (ATR’s).</a:t>
            </a:r>
          </a:p>
          <a:p>
            <a:endParaRPr lang="en-US" dirty="0"/>
          </a:p>
        </p:txBody>
      </p:sp>
      <p:sp>
        <p:nvSpPr>
          <p:cNvPr id="4" name="Footer Placeholder 3"/>
          <p:cNvSpPr>
            <a:spLocks noGrp="1"/>
          </p:cNvSpPr>
          <p:nvPr>
            <p:ph type="ftr" sz="quarter" idx="11"/>
          </p:nvPr>
        </p:nvSpPr>
        <p:spPr>
          <a:xfrm>
            <a:off x="339725" y="6426200"/>
            <a:ext cx="6873875" cy="215900"/>
          </a:xfrm>
        </p:spPr>
        <p:txBody>
          <a:bodyPr/>
          <a:lstStyle/>
          <a:p>
            <a:r>
              <a:rPr lang="en-US" smtClean="0"/>
              <a:t>Requirement Management</a:t>
            </a:r>
            <a:endParaRPr lang="en-US" dirty="0"/>
          </a:p>
        </p:txBody>
      </p:sp>
      <p:sp>
        <p:nvSpPr>
          <p:cNvPr id="5" name="Slide Number Placeholder 4"/>
          <p:cNvSpPr>
            <a:spLocks noGrp="1"/>
          </p:cNvSpPr>
          <p:nvPr>
            <p:ph type="sldNum" sz="quarter" idx="12"/>
          </p:nvPr>
        </p:nvSpPr>
        <p:spPr>
          <a:xfrm>
            <a:off x="339725" y="6619875"/>
            <a:ext cx="503238" cy="207963"/>
          </a:xfrm>
        </p:spPr>
        <p:txBody>
          <a:bodyPr/>
          <a:lstStyle/>
          <a:p>
            <a:fld id="{E702BE03-1423-473D-A59A-BB725B4CFF14}" type="slidenum">
              <a:rPr lang="en-US" smtClean="0"/>
              <a:t>18</a:t>
            </a:fld>
            <a:endParaRPr lang="en-US"/>
          </a:p>
        </p:txBody>
      </p:sp>
      <p:sp>
        <p:nvSpPr>
          <p:cNvPr id="3" name="Title 2"/>
          <p:cNvSpPr>
            <a:spLocks noGrp="1"/>
          </p:cNvSpPr>
          <p:nvPr>
            <p:ph type="title"/>
          </p:nvPr>
        </p:nvSpPr>
        <p:spPr/>
        <p:txBody>
          <a:bodyPr/>
          <a:lstStyle/>
          <a:p>
            <a:r>
              <a:rPr lang="sv-SE" dirty="0" smtClean="0"/>
              <a:t>Transition Requirements</a:t>
            </a:r>
            <a:r>
              <a:rPr lang="pl-PL" dirty="0" smtClean="0"/>
              <a:t> (</a:t>
            </a:r>
            <a:r>
              <a:rPr lang="sv-SE" dirty="0" smtClean="0"/>
              <a:t>TR</a:t>
            </a:r>
            <a:r>
              <a:rPr lang="pl-PL" dirty="0" smtClean="0"/>
              <a:t>)</a:t>
            </a:r>
            <a:endParaRPr lang="en-US" dirty="0"/>
          </a:p>
        </p:txBody>
      </p:sp>
      <p:grpSp>
        <p:nvGrpSpPr>
          <p:cNvPr id="6" name="Group 5"/>
          <p:cNvGrpSpPr/>
          <p:nvPr/>
        </p:nvGrpSpPr>
        <p:grpSpPr>
          <a:xfrm>
            <a:off x="4264262" y="980728"/>
            <a:ext cx="4536504" cy="786642"/>
            <a:chOff x="4264262" y="1124744"/>
            <a:chExt cx="4536504" cy="786642"/>
          </a:xfrm>
        </p:grpSpPr>
        <p:sp>
          <p:nvSpPr>
            <p:cNvPr id="19" name="Rounded Rectangle 18"/>
            <p:cNvSpPr/>
            <p:nvPr/>
          </p:nvSpPr>
          <p:spPr bwMode="auto">
            <a:xfrm>
              <a:off x="5076056" y="1380682"/>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20" name="Rounded Rectangle 19"/>
            <p:cNvSpPr/>
            <p:nvPr/>
          </p:nvSpPr>
          <p:spPr bwMode="auto">
            <a:xfrm>
              <a:off x="5846944" y="1265743"/>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1" name="Rounded Rectangle 20"/>
            <p:cNvSpPr/>
            <p:nvPr/>
          </p:nvSpPr>
          <p:spPr bwMode="auto">
            <a:xfrm>
              <a:off x="7330973" y="1159023"/>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8156142" y="1124744"/>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3" name="Curved Connector 22"/>
            <p:cNvCxnSpPr>
              <a:stCxn id="28" idx="3"/>
              <a:endCxn id="21" idx="1"/>
            </p:cNvCxnSpPr>
            <p:nvPr/>
          </p:nvCxnSpPr>
          <p:spPr bwMode="auto">
            <a:xfrm flipV="1">
              <a:off x="7199797" y="1273962"/>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a:stCxn id="21" idx="3"/>
              <a:endCxn id="22" idx="1"/>
            </p:cNvCxnSpPr>
            <p:nvPr/>
          </p:nvCxnSpPr>
          <p:spPr bwMode="auto">
            <a:xfrm flipV="1">
              <a:off x="7972928" y="1239683"/>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ounded Rectangle 24"/>
            <p:cNvSpPr/>
            <p:nvPr/>
          </p:nvSpPr>
          <p:spPr bwMode="auto">
            <a:xfrm>
              <a:off x="4264262" y="1534059"/>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6" name="Curved Connector 25"/>
            <p:cNvCxnSpPr>
              <a:stCxn id="25" idx="3"/>
              <a:endCxn id="19" idx="1"/>
            </p:cNvCxnSpPr>
            <p:nvPr/>
          </p:nvCxnSpPr>
          <p:spPr bwMode="auto">
            <a:xfrm flipV="1">
              <a:off x="4906217" y="1500082"/>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stCxn id="19" idx="3"/>
              <a:endCxn id="20" idx="1"/>
            </p:cNvCxnSpPr>
            <p:nvPr/>
          </p:nvCxnSpPr>
          <p:spPr bwMode="auto">
            <a:xfrm flipV="1">
              <a:off x="5718011" y="1380682"/>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ounded Rectangle 27"/>
            <p:cNvSpPr/>
            <p:nvPr/>
          </p:nvSpPr>
          <p:spPr bwMode="auto">
            <a:xfrm>
              <a:off x="6620074" y="1226719"/>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29" name="Rounded Rectangle 28"/>
            <p:cNvSpPr/>
            <p:nvPr/>
          </p:nvSpPr>
          <p:spPr bwMode="auto">
            <a:xfrm>
              <a:off x="6613271" y="1646982"/>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0" name="Curved Connector 29"/>
            <p:cNvCxnSpPr>
              <a:stCxn id="20" idx="3"/>
              <a:endCxn id="28" idx="1"/>
            </p:cNvCxnSpPr>
            <p:nvPr/>
          </p:nvCxnSpPr>
          <p:spPr bwMode="auto">
            <a:xfrm flipV="1">
              <a:off x="6488899" y="1345774"/>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a:stCxn id="20" idx="3"/>
              <a:endCxn id="29" idx="1"/>
            </p:cNvCxnSpPr>
            <p:nvPr/>
          </p:nvCxnSpPr>
          <p:spPr bwMode="auto">
            <a:xfrm>
              <a:off x="6488899" y="1380682"/>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ounded Rectangle 31"/>
            <p:cNvSpPr/>
            <p:nvPr/>
          </p:nvSpPr>
          <p:spPr bwMode="auto">
            <a:xfrm>
              <a:off x="7330972" y="155172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3" name="Rounded Rectangle 32"/>
            <p:cNvSpPr/>
            <p:nvPr/>
          </p:nvSpPr>
          <p:spPr bwMode="auto">
            <a:xfrm>
              <a:off x="8158811" y="1504543"/>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4" name="Curved Connector 33"/>
            <p:cNvCxnSpPr>
              <a:stCxn id="32" idx="3"/>
              <a:endCxn id="33" idx="1"/>
            </p:cNvCxnSpPr>
            <p:nvPr/>
          </p:nvCxnSpPr>
          <p:spPr bwMode="auto">
            <a:xfrm flipV="1">
              <a:off x="7972927" y="1619482"/>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urved Connector 34"/>
            <p:cNvCxnSpPr>
              <a:stCxn id="29" idx="3"/>
              <a:endCxn id="32" idx="1"/>
            </p:cNvCxnSpPr>
            <p:nvPr/>
          </p:nvCxnSpPr>
          <p:spPr bwMode="auto">
            <a:xfrm flipV="1">
              <a:off x="7206600" y="1666668"/>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Rounded Rectangle 35"/>
          <p:cNvSpPr/>
          <p:nvPr/>
        </p:nvSpPr>
        <p:spPr>
          <a:xfrm>
            <a:off x="6588224" y="1484784"/>
            <a:ext cx="656723" cy="266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
        <p:nvSpPr>
          <p:cNvPr id="7" name="Date Placeholder 6"/>
          <p:cNvSpPr>
            <a:spLocks noGrp="1"/>
          </p:cNvSpPr>
          <p:nvPr>
            <p:ph type="dt" sz="half" idx="10"/>
          </p:nvPr>
        </p:nvSpPr>
        <p:spPr>
          <a:xfrm>
            <a:off x="689203" y="6618288"/>
            <a:ext cx="2405062" cy="209550"/>
          </a:xfrm>
        </p:spPr>
        <p:txBody>
          <a:bodyPr/>
          <a:lstStyle/>
          <a:p>
            <a:fld id="{4A1E2535-BB00-42F6-9424-3427FB4816B2}" type="datetime1">
              <a:rPr lang="sv-SE" smtClean="0"/>
              <a:t>2016-12-08</a:t>
            </a:fld>
            <a:endParaRPr lang="en-US"/>
          </a:p>
        </p:txBody>
      </p:sp>
    </p:spTree>
    <p:extLst>
      <p:ext uri="{BB962C8B-B14F-4D97-AF65-F5344CB8AC3E}">
        <p14:creationId xmlns:p14="http://schemas.microsoft.com/office/powerpoint/2010/main" val="217577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2608312"/>
            <a:ext cx="8229600" cy="2764904"/>
          </a:xfrm>
        </p:spPr>
        <p:txBody>
          <a:bodyPr/>
          <a:lstStyle/>
          <a:p>
            <a:r>
              <a:rPr lang="en-US" dirty="0"/>
              <a:t>What capabilities are needed from the IT solution to support the </a:t>
            </a:r>
            <a:r>
              <a:rPr lang="en-US" dirty="0" err="1" smtClean="0"/>
              <a:t>SoR’s</a:t>
            </a:r>
            <a:r>
              <a:rPr lang="en-US" dirty="0" smtClean="0"/>
              <a:t> and TR’s</a:t>
            </a:r>
            <a:endParaRPr lang="pl-PL" dirty="0" smtClean="0"/>
          </a:p>
          <a:p>
            <a:pPr lvl="1"/>
            <a:r>
              <a:rPr lang="en-US" dirty="0" smtClean="0"/>
              <a:t>what </a:t>
            </a:r>
            <a:r>
              <a:rPr lang="en-US" dirty="0"/>
              <a:t>are the technical requirements on the </a:t>
            </a:r>
            <a:r>
              <a:rPr lang="en-US" dirty="0" smtClean="0"/>
              <a:t>IT-Solution</a:t>
            </a:r>
            <a:endParaRPr lang="en-US" dirty="0"/>
          </a:p>
          <a:p>
            <a:r>
              <a:rPr lang="en-US" dirty="0"/>
              <a:t>Specified by the Lead architect and the IT-solution team, input from the </a:t>
            </a:r>
            <a:r>
              <a:rPr lang="en-US" dirty="0" err="1" smtClean="0"/>
              <a:t>SoR</a:t>
            </a:r>
            <a:r>
              <a:rPr lang="en-US" dirty="0" smtClean="0"/>
              <a:t>/TR’s </a:t>
            </a:r>
            <a:r>
              <a:rPr lang="en-US" dirty="0"/>
              <a:t>and </a:t>
            </a:r>
            <a:r>
              <a:rPr lang="sv-SE" dirty="0">
                <a:solidFill>
                  <a:srgbClr val="000000"/>
                </a:solidFill>
              </a:rPr>
              <a:t>Analysis </a:t>
            </a:r>
            <a:r>
              <a:rPr lang="sv-SE" dirty="0" smtClean="0">
                <a:solidFill>
                  <a:srgbClr val="000000"/>
                </a:solidFill>
              </a:rPr>
              <a:t>Artifacts </a:t>
            </a:r>
            <a:r>
              <a:rPr lang="sv-SE" dirty="0">
                <a:solidFill>
                  <a:srgbClr val="000000"/>
                </a:solidFill>
              </a:rPr>
              <a:t>(</a:t>
            </a:r>
            <a:r>
              <a:rPr lang="sv-SE" dirty="0" smtClean="0">
                <a:solidFill>
                  <a:srgbClr val="000000"/>
                </a:solidFill>
              </a:rPr>
              <a:t>MADI)</a:t>
            </a:r>
            <a:endParaRPr lang="en-US" dirty="0"/>
          </a:p>
        </p:txBody>
      </p:sp>
      <p:sp>
        <p:nvSpPr>
          <p:cNvPr id="4" name="Footer Placeholder 3"/>
          <p:cNvSpPr>
            <a:spLocks noGrp="1"/>
          </p:cNvSpPr>
          <p:nvPr>
            <p:ph type="ftr" sz="quarter" idx="11"/>
          </p:nvPr>
        </p:nvSpPr>
        <p:spPr>
          <a:xfrm>
            <a:off x="339725" y="6426200"/>
            <a:ext cx="6873875" cy="215900"/>
          </a:xfrm>
        </p:spPr>
        <p:txBody>
          <a:bodyPr/>
          <a:lstStyle/>
          <a:p>
            <a:r>
              <a:rPr lang="en-US" smtClean="0"/>
              <a:t>Requirement Management</a:t>
            </a:r>
            <a:endParaRPr lang="en-US"/>
          </a:p>
        </p:txBody>
      </p:sp>
      <p:sp>
        <p:nvSpPr>
          <p:cNvPr id="5" name="Slide Number Placeholder 4"/>
          <p:cNvSpPr>
            <a:spLocks noGrp="1"/>
          </p:cNvSpPr>
          <p:nvPr>
            <p:ph type="sldNum" sz="quarter" idx="12"/>
          </p:nvPr>
        </p:nvSpPr>
        <p:spPr>
          <a:xfrm>
            <a:off x="339725" y="6619875"/>
            <a:ext cx="503238" cy="207963"/>
          </a:xfrm>
        </p:spPr>
        <p:txBody>
          <a:bodyPr/>
          <a:lstStyle/>
          <a:p>
            <a:fld id="{E702BE03-1423-473D-A59A-BB725B4CFF14}" type="slidenum">
              <a:rPr lang="en-US" smtClean="0"/>
              <a:t>19</a:t>
            </a:fld>
            <a:endParaRPr lang="en-US"/>
          </a:p>
        </p:txBody>
      </p:sp>
      <p:sp>
        <p:nvSpPr>
          <p:cNvPr id="3" name="Title 2"/>
          <p:cNvSpPr>
            <a:spLocks noGrp="1"/>
          </p:cNvSpPr>
          <p:nvPr>
            <p:ph type="title"/>
          </p:nvPr>
        </p:nvSpPr>
        <p:spPr/>
        <p:txBody>
          <a:bodyPr/>
          <a:lstStyle/>
          <a:p>
            <a:r>
              <a:rPr lang="pl-PL" dirty="0" smtClean="0"/>
              <a:t>Architectural Technical Requirements (ATR)</a:t>
            </a:r>
            <a:endParaRPr lang="en-US" dirty="0"/>
          </a:p>
        </p:txBody>
      </p:sp>
      <p:grpSp>
        <p:nvGrpSpPr>
          <p:cNvPr id="6" name="Group 5"/>
          <p:cNvGrpSpPr/>
          <p:nvPr/>
        </p:nvGrpSpPr>
        <p:grpSpPr>
          <a:xfrm>
            <a:off x="4211960" y="1052736"/>
            <a:ext cx="4536504" cy="792088"/>
            <a:chOff x="4211960" y="1052736"/>
            <a:chExt cx="4536504" cy="792088"/>
          </a:xfrm>
        </p:grpSpPr>
        <p:sp>
          <p:nvSpPr>
            <p:cNvPr id="16" name="Rounded Rectangle 15"/>
            <p:cNvSpPr/>
            <p:nvPr/>
          </p:nvSpPr>
          <p:spPr>
            <a:xfrm>
              <a:off x="7236296" y="1052736"/>
              <a:ext cx="733563" cy="3210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smtClean="0">
                <a:solidFill>
                  <a:schemeClr val="tx1"/>
                </a:solidFill>
              </a:endParaRPr>
            </a:p>
          </p:txBody>
        </p:sp>
        <p:sp>
          <p:nvSpPr>
            <p:cNvPr id="18" name="Rounded Rectangle 17"/>
            <p:cNvSpPr/>
            <p:nvPr/>
          </p:nvSpPr>
          <p:spPr bwMode="auto">
            <a:xfrm>
              <a:off x="5023754" y="1314120"/>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19" name="Rounded Rectangle 18"/>
            <p:cNvSpPr/>
            <p:nvPr/>
          </p:nvSpPr>
          <p:spPr bwMode="auto">
            <a:xfrm>
              <a:off x="5794642" y="1199181"/>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0" name="Rounded Rectangle 19"/>
            <p:cNvSpPr/>
            <p:nvPr/>
          </p:nvSpPr>
          <p:spPr bwMode="auto">
            <a:xfrm>
              <a:off x="7278671" y="1092461"/>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1" name="Rounded Rectangle 20"/>
            <p:cNvSpPr/>
            <p:nvPr/>
          </p:nvSpPr>
          <p:spPr bwMode="auto">
            <a:xfrm>
              <a:off x="8103840" y="1058182"/>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2" name="Curved Connector 21"/>
            <p:cNvCxnSpPr>
              <a:stCxn id="27" idx="3"/>
              <a:endCxn id="20" idx="1"/>
            </p:cNvCxnSpPr>
            <p:nvPr/>
          </p:nvCxnSpPr>
          <p:spPr bwMode="auto">
            <a:xfrm flipV="1">
              <a:off x="7147495" y="1207400"/>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a:stCxn id="20" idx="3"/>
              <a:endCxn id="21" idx="1"/>
            </p:cNvCxnSpPr>
            <p:nvPr/>
          </p:nvCxnSpPr>
          <p:spPr bwMode="auto">
            <a:xfrm flipV="1">
              <a:off x="7920626" y="1173121"/>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ounded Rectangle 23"/>
            <p:cNvSpPr/>
            <p:nvPr/>
          </p:nvSpPr>
          <p:spPr bwMode="auto">
            <a:xfrm>
              <a:off x="4211960" y="1467497"/>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5" name="Curved Connector 24"/>
            <p:cNvCxnSpPr>
              <a:stCxn id="24" idx="3"/>
              <a:endCxn id="18" idx="1"/>
            </p:cNvCxnSpPr>
            <p:nvPr/>
          </p:nvCxnSpPr>
          <p:spPr bwMode="auto">
            <a:xfrm flipV="1">
              <a:off x="4853915" y="1433520"/>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a:stCxn id="18" idx="3"/>
              <a:endCxn id="19" idx="1"/>
            </p:cNvCxnSpPr>
            <p:nvPr/>
          </p:nvCxnSpPr>
          <p:spPr bwMode="auto">
            <a:xfrm flipV="1">
              <a:off x="5665709" y="1314120"/>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ounded Rectangle 26"/>
            <p:cNvSpPr/>
            <p:nvPr/>
          </p:nvSpPr>
          <p:spPr bwMode="auto">
            <a:xfrm>
              <a:off x="6567772" y="1160157"/>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28" name="Rounded Rectangle 27"/>
            <p:cNvSpPr/>
            <p:nvPr/>
          </p:nvSpPr>
          <p:spPr bwMode="auto">
            <a:xfrm>
              <a:off x="6560969" y="1580420"/>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29" name="Curved Connector 28"/>
            <p:cNvCxnSpPr>
              <a:stCxn id="19" idx="3"/>
              <a:endCxn id="27" idx="1"/>
            </p:cNvCxnSpPr>
            <p:nvPr/>
          </p:nvCxnSpPr>
          <p:spPr bwMode="auto">
            <a:xfrm flipV="1">
              <a:off x="6436597" y="1279212"/>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a:stCxn id="19" idx="3"/>
              <a:endCxn id="28" idx="1"/>
            </p:cNvCxnSpPr>
            <p:nvPr/>
          </p:nvCxnSpPr>
          <p:spPr bwMode="auto">
            <a:xfrm>
              <a:off x="6436597" y="1314120"/>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ounded Rectangle 30"/>
            <p:cNvSpPr/>
            <p:nvPr/>
          </p:nvSpPr>
          <p:spPr bwMode="auto">
            <a:xfrm>
              <a:off x="7278670" y="1485167"/>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2" name="Rounded Rectangle 31"/>
            <p:cNvSpPr/>
            <p:nvPr/>
          </p:nvSpPr>
          <p:spPr bwMode="auto">
            <a:xfrm>
              <a:off x="8106509" y="1437981"/>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3" name="Curved Connector 32"/>
            <p:cNvCxnSpPr>
              <a:stCxn id="31" idx="3"/>
              <a:endCxn id="32" idx="1"/>
            </p:cNvCxnSpPr>
            <p:nvPr/>
          </p:nvCxnSpPr>
          <p:spPr bwMode="auto">
            <a:xfrm flipV="1">
              <a:off x="7920625" y="1552920"/>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urved Connector 33"/>
            <p:cNvCxnSpPr>
              <a:stCxn id="28" idx="3"/>
              <a:endCxn id="31" idx="1"/>
            </p:cNvCxnSpPr>
            <p:nvPr/>
          </p:nvCxnSpPr>
          <p:spPr bwMode="auto">
            <a:xfrm flipV="1">
              <a:off x="7154298" y="1600106"/>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ounded Rectangle 34"/>
            <p:cNvSpPr/>
            <p:nvPr/>
          </p:nvSpPr>
          <p:spPr>
            <a:xfrm>
              <a:off x="7236296" y="1451732"/>
              <a:ext cx="733563" cy="3210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smtClean="0">
                <a:solidFill>
                  <a:schemeClr val="tx1"/>
                </a:solidFill>
              </a:endParaRPr>
            </a:p>
          </p:txBody>
        </p:sp>
      </p:grpSp>
      <p:sp>
        <p:nvSpPr>
          <p:cNvPr id="7" name="Date Placeholder 6"/>
          <p:cNvSpPr>
            <a:spLocks noGrp="1"/>
          </p:cNvSpPr>
          <p:nvPr>
            <p:ph type="dt" sz="half" idx="10"/>
          </p:nvPr>
        </p:nvSpPr>
        <p:spPr>
          <a:xfrm>
            <a:off x="689203" y="6618288"/>
            <a:ext cx="2405062" cy="209550"/>
          </a:xfrm>
        </p:spPr>
        <p:txBody>
          <a:bodyPr/>
          <a:lstStyle/>
          <a:p>
            <a:fld id="{BEF872C8-6A83-4AA0-A00F-4B92A7364796}" type="datetime1">
              <a:rPr lang="sv-SE" smtClean="0"/>
              <a:t>2016-12-08</a:t>
            </a:fld>
            <a:endParaRPr lang="en-US"/>
          </a:p>
        </p:txBody>
      </p:sp>
    </p:spTree>
    <p:extLst>
      <p:ext uri="{BB962C8B-B14F-4D97-AF65-F5344CB8AC3E}">
        <p14:creationId xmlns:p14="http://schemas.microsoft.com/office/powerpoint/2010/main" val="546777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39725" y="6426200"/>
            <a:ext cx="6873875" cy="215900"/>
          </a:xfrm>
        </p:spPr>
        <p:txBody>
          <a:bodyPr/>
          <a:lstStyle/>
          <a:p>
            <a:r>
              <a:rPr lang="en-US" smtClean="0"/>
              <a:t>Requirement Management</a:t>
            </a:r>
            <a:endParaRPr lang="en-US"/>
          </a:p>
        </p:txBody>
      </p:sp>
      <p:sp>
        <p:nvSpPr>
          <p:cNvPr id="4" name="Slide Number Placeholder 3"/>
          <p:cNvSpPr>
            <a:spLocks noGrp="1"/>
          </p:cNvSpPr>
          <p:nvPr>
            <p:ph type="sldNum" sz="quarter" idx="12"/>
          </p:nvPr>
        </p:nvSpPr>
        <p:spPr>
          <a:xfrm>
            <a:off x="339725" y="6619875"/>
            <a:ext cx="503238" cy="207963"/>
          </a:xfrm>
        </p:spPr>
        <p:txBody>
          <a:bodyPr/>
          <a:lstStyle/>
          <a:p>
            <a:fld id="{E702BE03-1423-473D-A59A-BB725B4CFF14}" type="slidenum">
              <a:rPr lang="en-US" smtClean="0"/>
              <a:t>2</a:t>
            </a:fld>
            <a:endParaRPr lang="en-US"/>
          </a:p>
        </p:txBody>
      </p:sp>
      <p:sp>
        <p:nvSpPr>
          <p:cNvPr id="3" name="Title 2"/>
          <p:cNvSpPr>
            <a:spLocks noGrp="1"/>
          </p:cNvSpPr>
          <p:nvPr>
            <p:ph type="title"/>
          </p:nvPr>
        </p:nvSpPr>
        <p:spPr/>
        <p:txBody>
          <a:bodyPr/>
          <a:lstStyle/>
          <a:p>
            <a:r>
              <a:rPr lang="pl-PL" dirty="0" smtClean="0"/>
              <a:t>Breakdown </a:t>
            </a:r>
            <a:r>
              <a:rPr lang="sv-SE" dirty="0" smtClean="0"/>
              <a:t>Requirements in ADF Context </a:t>
            </a:r>
            <a:endParaRPr lang="en-US" dirty="0"/>
          </a:p>
        </p:txBody>
      </p:sp>
      <p:sp>
        <p:nvSpPr>
          <p:cNvPr id="5" name="Date Placeholder 4"/>
          <p:cNvSpPr>
            <a:spLocks noGrp="1"/>
          </p:cNvSpPr>
          <p:nvPr>
            <p:ph type="dt" sz="half" idx="10"/>
          </p:nvPr>
        </p:nvSpPr>
        <p:spPr>
          <a:xfrm>
            <a:off x="689203" y="6618288"/>
            <a:ext cx="2405062" cy="209550"/>
          </a:xfrm>
        </p:spPr>
        <p:txBody>
          <a:bodyPr/>
          <a:lstStyle/>
          <a:p>
            <a:fld id="{08E79066-BE1E-400C-BD1F-09AF656385F1}" type="datetime1">
              <a:rPr lang="sv-SE" smtClean="0"/>
              <a:t>2016-12-08</a:t>
            </a:fld>
            <a:endParaRPr lang="en-US"/>
          </a:p>
        </p:txBody>
      </p:sp>
      <p:pic>
        <p:nvPicPr>
          <p:cNvPr id="5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864" y="1865313"/>
            <a:ext cx="8148748" cy="4132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ounded Rectangle 54"/>
          <p:cNvSpPr/>
          <p:nvPr/>
        </p:nvSpPr>
        <p:spPr>
          <a:xfrm>
            <a:off x="4427984" y="3068960"/>
            <a:ext cx="936104" cy="720080"/>
          </a:xfrm>
          <a:prstGeom prst="roundRect">
            <a:avLst>
              <a:gd name="adj"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sv-SE" sz="2000" dirty="0" smtClean="0">
              <a:solidFill>
                <a:schemeClr val="tx1"/>
              </a:solidFill>
            </a:endParaRPr>
          </a:p>
        </p:txBody>
      </p:sp>
    </p:spTree>
    <p:extLst>
      <p:ext uri="{BB962C8B-B14F-4D97-AF65-F5344CB8AC3E}">
        <p14:creationId xmlns:p14="http://schemas.microsoft.com/office/powerpoint/2010/main" val="110970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stretch>
            <a:fillRect/>
          </a:stretch>
        </p:blipFill>
        <p:spPr>
          <a:xfrm>
            <a:off x="2740380" y="1010757"/>
            <a:ext cx="2047875" cy="1524000"/>
          </a:xfrm>
          <a:prstGeom prst="rect">
            <a:avLst/>
          </a:prstGeom>
        </p:spPr>
      </p:pic>
      <p:sp>
        <p:nvSpPr>
          <p:cNvPr id="6" name="Footer Placeholder 5"/>
          <p:cNvSpPr>
            <a:spLocks noGrp="1"/>
          </p:cNvSpPr>
          <p:nvPr>
            <p:ph type="ftr" sz="quarter" idx="11"/>
          </p:nvPr>
        </p:nvSpPr>
        <p:spPr>
          <a:xfrm>
            <a:off x="339725" y="6426200"/>
            <a:ext cx="6873875" cy="215900"/>
          </a:xfrm>
        </p:spPr>
        <p:txBody>
          <a:bodyPr/>
          <a:lstStyle/>
          <a:p>
            <a:r>
              <a:rPr lang="en-US" smtClean="0"/>
              <a:t>Requirement Management</a:t>
            </a:r>
            <a:endParaRPr lang="en-US"/>
          </a:p>
        </p:txBody>
      </p:sp>
      <p:sp>
        <p:nvSpPr>
          <p:cNvPr id="7" name="Slide Number Placeholder 6"/>
          <p:cNvSpPr>
            <a:spLocks noGrp="1"/>
          </p:cNvSpPr>
          <p:nvPr>
            <p:ph type="sldNum" sz="quarter" idx="12"/>
          </p:nvPr>
        </p:nvSpPr>
        <p:spPr>
          <a:xfrm>
            <a:off x="339725" y="6619875"/>
            <a:ext cx="503238" cy="207963"/>
          </a:xfrm>
        </p:spPr>
        <p:txBody>
          <a:bodyPr/>
          <a:lstStyle/>
          <a:p>
            <a:fld id="{E702BE03-1423-473D-A59A-BB725B4CFF14}" type="slidenum">
              <a:rPr lang="en-US" smtClean="0"/>
              <a:t>20</a:t>
            </a:fld>
            <a:endParaRPr lang="en-US"/>
          </a:p>
        </p:txBody>
      </p:sp>
      <p:sp>
        <p:nvSpPr>
          <p:cNvPr id="22530" name="Title 1"/>
          <p:cNvSpPr>
            <a:spLocks noGrp="1"/>
          </p:cNvSpPr>
          <p:nvPr>
            <p:ph type="title"/>
          </p:nvPr>
        </p:nvSpPr>
        <p:spPr/>
        <p:txBody>
          <a:bodyPr/>
          <a:lstStyle/>
          <a:p>
            <a:r>
              <a:rPr lang="en-US" dirty="0" smtClean="0"/>
              <a:t>Architectural review to find ATR’s</a:t>
            </a:r>
          </a:p>
        </p:txBody>
      </p:sp>
      <p:cxnSp>
        <p:nvCxnSpPr>
          <p:cNvPr id="44" name="Straight Arrow Connector 43"/>
          <p:cNvCxnSpPr/>
          <p:nvPr/>
        </p:nvCxnSpPr>
        <p:spPr>
          <a:xfrm>
            <a:off x="4769828" y="4005264"/>
            <a:ext cx="437195" cy="647872"/>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grpSp>
        <p:nvGrpSpPr>
          <p:cNvPr id="46" name="Group 45"/>
          <p:cNvGrpSpPr>
            <a:grpSpLocks/>
          </p:cNvGrpSpPr>
          <p:nvPr/>
        </p:nvGrpSpPr>
        <p:grpSpPr bwMode="auto">
          <a:xfrm>
            <a:off x="5736982" y="2708276"/>
            <a:ext cx="1227992" cy="1038225"/>
            <a:chOff x="5210250" y="5192958"/>
            <a:chExt cx="997416" cy="692104"/>
          </a:xfrm>
        </p:grpSpPr>
        <p:pic>
          <p:nvPicPr>
            <p:cNvPr id="22577" name="Picture 4"/>
            <p:cNvPicPr>
              <a:picLocks noChangeAspect="1" noChangeArrowheads="1"/>
            </p:cNvPicPr>
            <p:nvPr/>
          </p:nvPicPr>
          <p:blipFill>
            <a:blip r:embed="rId4">
              <a:extLst>
                <a:ext uri="{28A0092B-C50C-407E-A947-70E740481C1C}">
                  <a14:useLocalDpi xmlns:a14="http://schemas.microsoft.com/office/drawing/2010/main" val="0"/>
                </a:ext>
              </a:extLst>
            </a:blip>
            <a:srcRect r="4874" b="6297"/>
            <a:stretch>
              <a:fillRect/>
            </a:stretch>
          </p:blipFill>
          <p:spPr bwMode="auto">
            <a:xfrm>
              <a:off x="5331075" y="5192958"/>
              <a:ext cx="760097" cy="43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8" name="TextBox 47"/>
            <p:cNvSpPr txBox="1">
              <a:spLocks noChangeArrowheads="1"/>
            </p:cNvSpPr>
            <p:nvPr/>
          </p:nvSpPr>
          <p:spPr bwMode="auto">
            <a:xfrm>
              <a:off x="5210250" y="5577350"/>
              <a:ext cx="997416" cy="30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sv-SE" sz="1200" dirty="0">
                  <a:solidFill>
                    <a:srgbClr val="000000"/>
                  </a:solidFill>
                </a:rPr>
                <a:t>Analysis Artifact (</a:t>
              </a:r>
              <a:r>
                <a:rPr lang="sv-SE" sz="1200" dirty="0" smtClean="0">
                  <a:solidFill>
                    <a:srgbClr val="000000"/>
                  </a:solidFill>
                </a:rPr>
                <a:t>MADI)</a:t>
              </a:r>
              <a:endParaRPr lang="en-US" sz="1200" dirty="0">
                <a:solidFill>
                  <a:srgbClr val="000000"/>
                </a:solidFill>
              </a:endParaRPr>
            </a:p>
          </p:txBody>
        </p:sp>
      </p:grpSp>
      <p:grpSp>
        <p:nvGrpSpPr>
          <p:cNvPr id="49" name="Group 48"/>
          <p:cNvGrpSpPr>
            <a:grpSpLocks/>
          </p:cNvGrpSpPr>
          <p:nvPr/>
        </p:nvGrpSpPr>
        <p:grpSpPr bwMode="auto">
          <a:xfrm>
            <a:off x="6724821" y="3275014"/>
            <a:ext cx="1303563" cy="1047728"/>
            <a:chOff x="1475482" y="4876970"/>
            <a:chExt cx="1320537" cy="801282"/>
          </a:xfrm>
        </p:grpSpPr>
        <p:pic>
          <p:nvPicPr>
            <p:cNvPr id="225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8385" y="4876970"/>
              <a:ext cx="660525" cy="48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76" name="TextBox 50"/>
            <p:cNvSpPr txBox="1">
              <a:spLocks noChangeArrowheads="1"/>
            </p:cNvSpPr>
            <p:nvPr/>
          </p:nvSpPr>
          <p:spPr bwMode="auto">
            <a:xfrm>
              <a:off x="1475482" y="5325180"/>
              <a:ext cx="1320537" cy="35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sz="1200">
                  <a:solidFill>
                    <a:srgbClr val="000000"/>
                  </a:solidFill>
                </a:rPr>
                <a:t>End User Study </a:t>
              </a:r>
              <a:br>
                <a:rPr lang="en-US" sz="1200">
                  <a:solidFill>
                    <a:srgbClr val="000000"/>
                  </a:solidFill>
                </a:rPr>
              </a:br>
              <a:r>
                <a:rPr lang="en-US" sz="1200">
                  <a:solidFill>
                    <a:srgbClr val="000000"/>
                  </a:solidFill>
                </a:rPr>
                <a:t>Documentation</a:t>
              </a:r>
            </a:p>
          </p:txBody>
        </p:sp>
      </p:grpSp>
      <p:sp>
        <p:nvSpPr>
          <p:cNvPr id="52" name="Rounded Rectangle 9"/>
          <p:cNvSpPr>
            <a:spLocks noChangeArrowheads="1"/>
          </p:cNvSpPr>
          <p:nvPr/>
        </p:nvSpPr>
        <p:spPr bwMode="auto">
          <a:xfrm>
            <a:off x="3340092" y="2156792"/>
            <a:ext cx="799860" cy="192088"/>
          </a:xfrm>
          <a:prstGeom prst="roundRect">
            <a:avLst>
              <a:gd name="adj" fmla="val 16667"/>
            </a:avLst>
          </a:prstGeom>
          <a:noFill/>
          <a:ln w="9525" algn="ctr">
            <a:solidFill>
              <a:schemeClr val="tx1"/>
            </a:solidFill>
            <a:round/>
            <a:headEnd/>
            <a:tailEnd/>
          </a:ln>
        </p:spPr>
        <p:txBody>
          <a:bodyPr wrap="none" lIns="90000" tIns="46800" rIns="90000" bIns="46800" anchor="ctr"/>
          <a:lstStyle/>
          <a:p>
            <a:pPr algn="ctr"/>
            <a:r>
              <a:rPr lang="sv-SE" sz="900" dirty="0" smtClean="0"/>
              <a:t>StR/SoR/TR</a:t>
            </a:r>
            <a:endParaRPr lang="en-US" sz="900" dirty="0"/>
          </a:p>
        </p:txBody>
      </p:sp>
      <p:sp>
        <p:nvSpPr>
          <p:cNvPr id="53" name="Rounded Rectangle 9"/>
          <p:cNvSpPr>
            <a:spLocks noChangeArrowheads="1"/>
          </p:cNvSpPr>
          <p:nvPr/>
        </p:nvSpPr>
        <p:spPr bwMode="auto">
          <a:xfrm>
            <a:off x="3608572" y="3213100"/>
            <a:ext cx="1467484" cy="382588"/>
          </a:xfrm>
          <a:prstGeom prst="roundRect">
            <a:avLst>
              <a:gd name="adj" fmla="val 16667"/>
            </a:avLst>
          </a:prstGeom>
          <a:noFill/>
          <a:ln w="9525" algn="ctr">
            <a:solidFill>
              <a:schemeClr val="tx1"/>
            </a:solidFill>
            <a:round/>
            <a:headEnd/>
            <a:tailEnd/>
          </a:ln>
        </p:spPr>
        <p:txBody>
          <a:bodyPr wrap="none" lIns="90000" tIns="46800" rIns="90000" bIns="46800" anchor="ctr"/>
          <a:lstStyle/>
          <a:p>
            <a:pPr algn="ctr"/>
            <a:r>
              <a:rPr lang="sv-SE" dirty="0" smtClean="0"/>
              <a:t>StR/SoR/TR</a:t>
            </a:r>
            <a:endParaRPr lang="en-US" dirty="0"/>
          </a:p>
        </p:txBody>
      </p:sp>
      <p:sp>
        <p:nvSpPr>
          <p:cNvPr id="54" name="TextBox 53"/>
          <p:cNvSpPr txBox="1">
            <a:spLocks noChangeArrowheads="1"/>
          </p:cNvSpPr>
          <p:nvPr/>
        </p:nvSpPr>
        <p:spPr bwMode="auto">
          <a:xfrm>
            <a:off x="3776097" y="3591768"/>
            <a:ext cx="11913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sz="1200" dirty="0">
                <a:solidFill>
                  <a:srgbClr val="000000"/>
                </a:solidFill>
              </a:rPr>
              <a:t>Architecturally </a:t>
            </a:r>
            <a:br>
              <a:rPr lang="en-US" sz="1200" dirty="0">
                <a:solidFill>
                  <a:srgbClr val="000000"/>
                </a:solidFill>
              </a:rPr>
            </a:br>
            <a:r>
              <a:rPr lang="en-US" sz="1200" dirty="0">
                <a:solidFill>
                  <a:srgbClr val="000000"/>
                </a:solidFill>
              </a:rPr>
              <a:t>significant</a:t>
            </a:r>
          </a:p>
        </p:txBody>
      </p:sp>
      <p:cxnSp>
        <p:nvCxnSpPr>
          <p:cNvPr id="55" name="Straight Arrow Connector 54"/>
          <p:cNvCxnSpPr/>
          <p:nvPr/>
        </p:nvCxnSpPr>
        <p:spPr>
          <a:xfrm>
            <a:off x="3906716" y="2514601"/>
            <a:ext cx="360485" cy="627063"/>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flipH="1">
            <a:off x="5636712" y="4005264"/>
            <a:ext cx="879504" cy="629366"/>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sp>
        <p:nvSpPr>
          <p:cNvPr id="51" name="Slide Number Placeholder 6"/>
          <p:cNvSpPr txBox="1">
            <a:spLocks/>
          </p:cNvSpPr>
          <p:nvPr/>
        </p:nvSpPr>
        <p:spPr bwMode="auto">
          <a:xfrm>
            <a:off x="339725" y="662001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02BE03-1423-473D-A59A-BB725B4CFF14}" type="slidenum">
              <a:rPr lang="en-US" smtClean="0"/>
              <a:pPr/>
              <a:t>20</a:t>
            </a:fld>
            <a:endParaRPr lang="en-US" dirty="0"/>
          </a:p>
        </p:txBody>
      </p:sp>
      <p:sp>
        <p:nvSpPr>
          <p:cNvPr id="3" name="Diamond 2"/>
          <p:cNvSpPr/>
          <p:nvPr/>
        </p:nvSpPr>
        <p:spPr>
          <a:xfrm>
            <a:off x="4250706" y="908720"/>
            <a:ext cx="519122" cy="504056"/>
          </a:xfrm>
          <a:prstGeom prst="diamond">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grpSp>
        <p:nvGrpSpPr>
          <p:cNvPr id="2" name="Group 1"/>
          <p:cNvGrpSpPr/>
          <p:nvPr/>
        </p:nvGrpSpPr>
        <p:grpSpPr>
          <a:xfrm>
            <a:off x="2051720" y="4797152"/>
            <a:ext cx="4536504" cy="792088"/>
            <a:chOff x="2051720" y="4797152"/>
            <a:chExt cx="4536504" cy="792088"/>
          </a:xfrm>
        </p:grpSpPr>
        <p:sp>
          <p:nvSpPr>
            <p:cNvPr id="56" name="Rounded Rectangle 55"/>
            <p:cNvSpPr/>
            <p:nvPr/>
          </p:nvSpPr>
          <p:spPr>
            <a:xfrm>
              <a:off x="5076056" y="4797152"/>
              <a:ext cx="733563" cy="3210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smtClean="0">
                <a:solidFill>
                  <a:schemeClr val="tx1"/>
                </a:solidFill>
              </a:endParaRPr>
            </a:p>
          </p:txBody>
        </p:sp>
        <p:sp>
          <p:nvSpPr>
            <p:cNvPr id="57" name="Rounded Rectangle 56"/>
            <p:cNvSpPr/>
            <p:nvPr/>
          </p:nvSpPr>
          <p:spPr bwMode="auto">
            <a:xfrm>
              <a:off x="2863514" y="5058536"/>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58" name="Rounded Rectangle 57"/>
            <p:cNvSpPr/>
            <p:nvPr/>
          </p:nvSpPr>
          <p:spPr bwMode="auto">
            <a:xfrm>
              <a:off x="3634402" y="4943597"/>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59" name="Rounded Rectangle 58"/>
            <p:cNvSpPr/>
            <p:nvPr/>
          </p:nvSpPr>
          <p:spPr bwMode="auto">
            <a:xfrm>
              <a:off x="5118431" y="4836877"/>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60" name="Rounded Rectangle 59"/>
            <p:cNvSpPr/>
            <p:nvPr/>
          </p:nvSpPr>
          <p:spPr bwMode="auto">
            <a:xfrm>
              <a:off x="5943600" y="4802598"/>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61" name="Curved Connector 60"/>
            <p:cNvCxnSpPr>
              <a:stCxn id="67" idx="3"/>
              <a:endCxn id="59" idx="1"/>
            </p:cNvCxnSpPr>
            <p:nvPr/>
          </p:nvCxnSpPr>
          <p:spPr bwMode="auto">
            <a:xfrm flipV="1">
              <a:off x="4987255" y="4951816"/>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Curved Connector 61"/>
            <p:cNvCxnSpPr>
              <a:stCxn id="59" idx="3"/>
              <a:endCxn id="60" idx="1"/>
            </p:cNvCxnSpPr>
            <p:nvPr/>
          </p:nvCxnSpPr>
          <p:spPr bwMode="auto">
            <a:xfrm flipV="1">
              <a:off x="5760386" y="4917537"/>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Rounded Rectangle 63"/>
            <p:cNvSpPr/>
            <p:nvPr/>
          </p:nvSpPr>
          <p:spPr bwMode="auto">
            <a:xfrm>
              <a:off x="2051720" y="5211913"/>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65" name="Curved Connector 64"/>
            <p:cNvCxnSpPr>
              <a:stCxn id="64" idx="3"/>
              <a:endCxn id="57" idx="1"/>
            </p:cNvCxnSpPr>
            <p:nvPr/>
          </p:nvCxnSpPr>
          <p:spPr bwMode="auto">
            <a:xfrm flipV="1">
              <a:off x="2693675" y="5177936"/>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Curved Connector 65"/>
            <p:cNvCxnSpPr>
              <a:stCxn id="57" idx="3"/>
              <a:endCxn id="58" idx="1"/>
            </p:cNvCxnSpPr>
            <p:nvPr/>
          </p:nvCxnSpPr>
          <p:spPr bwMode="auto">
            <a:xfrm flipV="1">
              <a:off x="3505469" y="5058536"/>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ounded Rectangle 66"/>
            <p:cNvSpPr/>
            <p:nvPr/>
          </p:nvSpPr>
          <p:spPr bwMode="auto">
            <a:xfrm>
              <a:off x="4407532" y="4904573"/>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68" name="Rounded Rectangle 67"/>
            <p:cNvSpPr/>
            <p:nvPr/>
          </p:nvSpPr>
          <p:spPr bwMode="auto">
            <a:xfrm>
              <a:off x="4400729" y="5324836"/>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69" name="Curved Connector 68"/>
            <p:cNvCxnSpPr>
              <a:stCxn id="58" idx="3"/>
              <a:endCxn id="67" idx="1"/>
            </p:cNvCxnSpPr>
            <p:nvPr/>
          </p:nvCxnSpPr>
          <p:spPr bwMode="auto">
            <a:xfrm flipV="1">
              <a:off x="4276357" y="5023628"/>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Curved Connector 69"/>
            <p:cNvCxnSpPr>
              <a:stCxn id="58" idx="3"/>
              <a:endCxn id="68" idx="1"/>
            </p:cNvCxnSpPr>
            <p:nvPr/>
          </p:nvCxnSpPr>
          <p:spPr bwMode="auto">
            <a:xfrm>
              <a:off x="4276357" y="5058536"/>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Rounded Rectangle 70"/>
            <p:cNvSpPr/>
            <p:nvPr/>
          </p:nvSpPr>
          <p:spPr bwMode="auto">
            <a:xfrm>
              <a:off x="5118430" y="5229583"/>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72" name="Rounded Rectangle 71"/>
            <p:cNvSpPr/>
            <p:nvPr/>
          </p:nvSpPr>
          <p:spPr bwMode="auto">
            <a:xfrm>
              <a:off x="5946269" y="5182397"/>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73" name="Curved Connector 72"/>
            <p:cNvCxnSpPr>
              <a:stCxn id="71" idx="3"/>
              <a:endCxn id="72" idx="1"/>
            </p:cNvCxnSpPr>
            <p:nvPr/>
          </p:nvCxnSpPr>
          <p:spPr bwMode="auto">
            <a:xfrm flipV="1">
              <a:off x="5760385" y="5297336"/>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Curved Connector 73"/>
            <p:cNvCxnSpPr>
              <a:stCxn id="68" idx="3"/>
              <a:endCxn id="71" idx="1"/>
            </p:cNvCxnSpPr>
            <p:nvPr/>
          </p:nvCxnSpPr>
          <p:spPr bwMode="auto">
            <a:xfrm flipV="1">
              <a:off x="4994058" y="5344522"/>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ounded Rectangle 74"/>
            <p:cNvSpPr/>
            <p:nvPr/>
          </p:nvSpPr>
          <p:spPr>
            <a:xfrm>
              <a:off x="5076056" y="5196148"/>
              <a:ext cx="733563" cy="3210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smtClean="0">
                <a:solidFill>
                  <a:schemeClr val="tx1"/>
                </a:solidFill>
              </a:endParaRPr>
            </a:p>
          </p:txBody>
        </p:sp>
      </p:grpSp>
      <p:sp>
        <p:nvSpPr>
          <p:cNvPr id="4" name="Date Placeholder 3"/>
          <p:cNvSpPr>
            <a:spLocks noGrp="1"/>
          </p:cNvSpPr>
          <p:nvPr>
            <p:ph type="dt" sz="half" idx="10"/>
          </p:nvPr>
        </p:nvSpPr>
        <p:spPr>
          <a:xfrm>
            <a:off x="689203" y="6618288"/>
            <a:ext cx="2405062" cy="209550"/>
          </a:xfrm>
        </p:spPr>
        <p:txBody>
          <a:bodyPr/>
          <a:lstStyle/>
          <a:p>
            <a:fld id="{A78B4A5C-260D-4655-983A-2F7350690EA3}" type="datetime1">
              <a:rPr lang="sv-SE" smtClean="0"/>
              <a:t>2016-12-08</a:t>
            </a:fld>
            <a:endParaRPr lang="en-US"/>
          </a:p>
        </p:txBody>
      </p:sp>
    </p:spTree>
    <p:extLst>
      <p:ext uri="{BB962C8B-B14F-4D97-AF65-F5344CB8AC3E}">
        <p14:creationId xmlns:p14="http://schemas.microsoft.com/office/powerpoint/2010/main" val="351974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Architectural Technical Requirement </a:t>
            </a:r>
            <a:br>
              <a:rPr lang="en-US" smtClean="0"/>
            </a:br>
            <a:r>
              <a:rPr lang="en-US" sz="2400" smtClean="0"/>
              <a:t>(ATR)</a:t>
            </a:r>
            <a:endParaRPr lang="en-US" smtClean="0"/>
          </a:p>
        </p:txBody>
      </p:sp>
      <p:sp>
        <p:nvSpPr>
          <p:cNvPr id="3" name="Footer Placeholder 2"/>
          <p:cNvSpPr>
            <a:spLocks noGrp="1"/>
          </p:cNvSpPr>
          <p:nvPr>
            <p:ph type="ftr" sz="quarter" idx="10"/>
          </p:nvPr>
        </p:nvSpPr>
        <p:spPr/>
        <p:txBody>
          <a:bodyPr/>
          <a:lstStyle/>
          <a:p>
            <a:r>
              <a:rPr lang="en-US" smtClean="0"/>
              <a:t>Requirement Management</a:t>
            </a:r>
            <a:endParaRPr lang="en-US"/>
          </a:p>
        </p:txBody>
      </p:sp>
      <p:sp>
        <p:nvSpPr>
          <p:cNvPr id="4" name="Slide Number Placeholder 3"/>
          <p:cNvSpPr>
            <a:spLocks noGrp="1"/>
          </p:cNvSpPr>
          <p:nvPr>
            <p:ph type="sldNum" sz="quarter" idx="11"/>
          </p:nvPr>
        </p:nvSpPr>
        <p:spPr/>
        <p:txBody>
          <a:bodyPr/>
          <a:lstStyle/>
          <a:p>
            <a:fld id="{E702BE03-1423-473D-A59A-BB725B4CFF14}" type="slidenum">
              <a:rPr lang="en-US" smtClean="0"/>
              <a:t>21</a:t>
            </a:fld>
            <a:endParaRPr lang="en-US"/>
          </a:p>
        </p:txBody>
      </p:sp>
      <p:sp>
        <p:nvSpPr>
          <p:cNvPr id="25606" name="Rounded Rectangle 10"/>
          <p:cNvSpPr>
            <a:spLocks noChangeArrowheads="1"/>
          </p:cNvSpPr>
          <p:nvPr/>
        </p:nvSpPr>
        <p:spPr bwMode="auto">
          <a:xfrm>
            <a:off x="2173166" y="2644775"/>
            <a:ext cx="1121019" cy="382588"/>
          </a:xfrm>
          <a:prstGeom prst="roundRect">
            <a:avLst>
              <a:gd name="adj" fmla="val 16667"/>
            </a:avLst>
          </a:prstGeom>
          <a:solidFill>
            <a:srgbClr val="CCECFF"/>
          </a:solidFill>
          <a:ln w="9525" algn="ctr">
            <a:solidFill>
              <a:schemeClr val="tx1"/>
            </a:solidFill>
            <a:round/>
            <a:headEnd/>
            <a:tailEnd/>
          </a:ln>
        </p:spPr>
        <p:txBody>
          <a:bodyPr wrap="none" lIns="90000" tIns="46800" rIns="90000" bIns="46800" anchor="ctr"/>
          <a:lstStyle/>
          <a:p>
            <a:r>
              <a:rPr lang="en-US" sz="800" b="1"/>
              <a:t>ATR</a:t>
            </a:r>
            <a:r>
              <a:rPr lang="en-US" sz="800"/>
              <a:t> – System has to </a:t>
            </a:r>
            <a:br>
              <a:rPr lang="en-US" sz="800"/>
            </a:br>
            <a:r>
              <a:rPr lang="en-US" sz="800"/>
              <a:t>support storing of files</a:t>
            </a:r>
          </a:p>
        </p:txBody>
      </p:sp>
      <p:sp>
        <p:nvSpPr>
          <p:cNvPr id="25607" name="Rounded Rectangle 11"/>
          <p:cNvSpPr>
            <a:spLocks noChangeArrowheads="1"/>
          </p:cNvSpPr>
          <p:nvPr/>
        </p:nvSpPr>
        <p:spPr bwMode="auto">
          <a:xfrm>
            <a:off x="3615104" y="3068639"/>
            <a:ext cx="1318846" cy="382587"/>
          </a:xfrm>
          <a:prstGeom prst="roundRect">
            <a:avLst>
              <a:gd name="adj" fmla="val 16667"/>
            </a:avLst>
          </a:prstGeom>
          <a:solidFill>
            <a:srgbClr val="FFCC99"/>
          </a:solidFill>
          <a:ln w="9525" algn="ctr">
            <a:solidFill>
              <a:schemeClr val="tx1"/>
            </a:solidFill>
            <a:round/>
            <a:headEnd/>
            <a:tailEnd/>
          </a:ln>
        </p:spPr>
        <p:txBody>
          <a:bodyPr wrap="none" lIns="90000" tIns="46800" rIns="90000" bIns="46800" anchor="ctr"/>
          <a:lstStyle/>
          <a:p>
            <a:r>
              <a:rPr lang="en-US" sz="800" b="1"/>
              <a:t>ASP</a:t>
            </a:r>
            <a:r>
              <a:rPr lang="en-US" sz="800"/>
              <a:t> – Store documents on </a:t>
            </a:r>
            <a:br>
              <a:rPr lang="en-US" sz="800"/>
            </a:br>
            <a:r>
              <a:rPr lang="en-US" sz="800"/>
              <a:t>the app server file system</a:t>
            </a:r>
          </a:p>
        </p:txBody>
      </p:sp>
      <p:cxnSp>
        <p:nvCxnSpPr>
          <p:cNvPr id="25608" name="Curved Connector 13"/>
          <p:cNvCxnSpPr>
            <a:cxnSpLocks noChangeShapeType="1"/>
            <a:stCxn id="25610" idx="3"/>
            <a:endCxn id="25606" idx="1"/>
          </p:cNvCxnSpPr>
          <p:nvPr/>
        </p:nvCxnSpPr>
        <p:spPr bwMode="auto">
          <a:xfrm>
            <a:off x="1913792" y="2833689"/>
            <a:ext cx="259374" cy="1587"/>
          </a:xfrm>
          <a:prstGeom prst="curved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9" name="Curved Connector 14"/>
          <p:cNvCxnSpPr>
            <a:cxnSpLocks noChangeShapeType="1"/>
            <a:stCxn id="25606" idx="3"/>
            <a:endCxn id="25607" idx="1"/>
          </p:cNvCxnSpPr>
          <p:nvPr/>
        </p:nvCxnSpPr>
        <p:spPr bwMode="auto">
          <a:xfrm>
            <a:off x="3294185" y="2835275"/>
            <a:ext cx="320920" cy="425450"/>
          </a:xfrm>
          <a:prstGeom prst="curved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0" name="Rounded Rectangle 8"/>
          <p:cNvSpPr>
            <a:spLocks noChangeArrowheads="1"/>
          </p:cNvSpPr>
          <p:nvPr/>
        </p:nvSpPr>
        <p:spPr bwMode="auto">
          <a:xfrm>
            <a:off x="383931" y="2597150"/>
            <a:ext cx="1529862" cy="471488"/>
          </a:xfrm>
          <a:prstGeom prst="roundRect">
            <a:avLst>
              <a:gd name="adj" fmla="val 16667"/>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800" b="1" dirty="0">
                <a:latin typeface="Arial" charset="0"/>
              </a:rPr>
              <a:t>SoR – Possibility to upload and </a:t>
            </a:r>
            <a:br>
              <a:rPr lang="en-US" sz="800" b="1" dirty="0">
                <a:latin typeface="Arial" charset="0"/>
              </a:rPr>
            </a:br>
            <a:r>
              <a:rPr lang="en-US" sz="800" b="1" dirty="0">
                <a:latin typeface="Arial" charset="0"/>
              </a:rPr>
              <a:t>attach any type of document to </a:t>
            </a:r>
            <a:br>
              <a:rPr lang="en-US" sz="800" b="1" dirty="0">
                <a:latin typeface="Arial" charset="0"/>
              </a:rPr>
            </a:br>
            <a:r>
              <a:rPr lang="en-US" sz="800" b="1" dirty="0">
                <a:latin typeface="Arial" charset="0"/>
              </a:rPr>
              <a:t>the spare part order</a:t>
            </a:r>
          </a:p>
        </p:txBody>
      </p:sp>
      <p:sp>
        <p:nvSpPr>
          <p:cNvPr id="25612" name="Rounded Rectangle 11"/>
          <p:cNvSpPr>
            <a:spLocks noChangeArrowheads="1"/>
          </p:cNvSpPr>
          <p:nvPr/>
        </p:nvSpPr>
        <p:spPr bwMode="auto">
          <a:xfrm>
            <a:off x="3609243" y="2636839"/>
            <a:ext cx="1324708" cy="382587"/>
          </a:xfrm>
          <a:prstGeom prst="roundRect">
            <a:avLst>
              <a:gd name="adj" fmla="val 16667"/>
            </a:avLst>
          </a:prstGeom>
          <a:solidFill>
            <a:srgbClr val="FFCC99"/>
          </a:solidFill>
          <a:ln w="9525" algn="ctr">
            <a:solidFill>
              <a:schemeClr val="tx1"/>
            </a:solidFill>
            <a:round/>
            <a:headEnd/>
            <a:tailEnd/>
          </a:ln>
        </p:spPr>
        <p:txBody>
          <a:bodyPr wrap="none" lIns="90000" tIns="46800" rIns="90000" bIns="46800" anchor="ctr"/>
          <a:lstStyle/>
          <a:p>
            <a:r>
              <a:rPr lang="en-US" sz="800" b="1"/>
              <a:t>ASP</a:t>
            </a:r>
            <a:r>
              <a:rPr lang="en-US" sz="800"/>
              <a:t> – Store documents in </a:t>
            </a:r>
            <a:br>
              <a:rPr lang="en-US" sz="800"/>
            </a:br>
            <a:r>
              <a:rPr lang="en-US" sz="800"/>
              <a:t>database as CLOBS</a:t>
            </a:r>
          </a:p>
        </p:txBody>
      </p:sp>
      <p:sp>
        <p:nvSpPr>
          <p:cNvPr id="25613" name="Rounded Rectangle 11"/>
          <p:cNvSpPr>
            <a:spLocks noChangeArrowheads="1"/>
          </p:cNvSpPr>
          <p:nvPr/>
        </p:nvSpPr>
        <p:spPr bwMode="auto">
          <a:xfrm>
            <a:off x="3609243" y="2205039"/>
            <a:ext cx="1324708" cy="382587"/>
          </a:xfrm>
          <a:prstGeom prst="roundRect">
            <a:avLst>
              <a:gd name="adj" fmla="val 16667"/>
            </a:avLst>
          </a:prstGeom>
          <a:solidFill>
            <a:srgbClr val="FFCC99"/>
          </a:solidFill>
          <a:ln w="9525" algn="ctr">
            <a:solidFill>
              <a:schemeClr val="tx1"/>
            </a:solidFill>
            <a:round/>
            <a:headEnd/>
            <a:tailEnd/>
          </a:ln>
        </p:spPr>
        <p:txBody>
          <a:bodyPr wrap="none" lIns="90000" tIns="46800" rIns="90000" bIns="46800" anchor="ctr"/>
          <a:lstStyle/>
          <a:p>
            <a:r>
              <a:rPr lang="en-US" sz="800" b="1"/>
              <a:t>ASP</a:t>
            </a:r>
            <a:r>
              <a:rPr lang="en-US" sz="800"/>
              <a:t> – Store documents in </a:t>
            </a:r>
            <a:br>
              <a:rPr lang="en-US" sz="800"/>
            </a:br>
            <a:r>
              <a:rPr lang="en-US" sz="800"/>
              <a:t>database as BLOBS</a:t>
            </a:r>
          </a:p>
        </p:txBody>
      </p:sp>
      <p:cxnSp>
        <p:nvCxnSpPr>
          <p:cNvPr id="25614" name="Curved Connector 14"/>
          <p:cNvCxnSpPr>
            <a:cxnSpLocks noChangeShapeType="1"/>
            <a:stCxn id="25606" idx="3"/>
            <a:endCxn id="25612" idx="1"/>
          </p:cNvCxnSpPr>
          <p:nvPr/>
        </p:nvCxnSpPr>
        <p:spPr bwMode="auto">
          <a:xfrm flipV="1">
            <a:off x="3294185" y="2828925"/>
            <a:ext cx="315058" cy="6350"/>
          </a:xfrm>
          <a:prstGeom prst="curved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5" name="Curved Connector 14"/>
          <p:cNvCxnSpPr>
            <a:cxnSpLocks noChangeShapeType="1"/>
            <a:stCxn id="25606" idx="3"/>
            <a:endCxn id="25613" idx="1"/>
          </p:cNvCxnSpPr>
          <p:nvPr/>
        </p:nvCxnSpPr>
        <p:spPr bwMode="auto">
          <a:xfrm flipV="1">
            <a:off x="3294185" y="2397125"/>
            <a:ext cx="315058" cy="438150"/>
          </a:xfrm>
          <a:prstGeom prst="curved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6" name="Curved Connector 13"/>
          <p:cNvCxnSpPr>
            <a:cxnSpLocks noChangeShapeType="1"/>
            <a:stCxn id="25610" idx="1"/>
          </p:cNvCxnSpPr>
          <p:nvPr/>
        </p:nvCxnSpPr>
        <p:spPr bwMode="auto">
          <a:xfrm rot="10800000" flipH="1">
            <a:off x="383931" y="1701800"/>
            <a:ext cx="8310197" cy="1130300"/>
          </a:xfrm>
          <a:prstGeom prst="curvedConnector5">
            <a:avLst>
              <a:gd name="adj1" fmla="val -2537"/>
              <a:gd name="adj2" fmla="val 69921"/>
              <a:gd name="adj3" fmla="val 102537"/>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a:spLocks noChangeArrowheads="1"/>
          </p:cNvSpPr>
          <p:nvPr/>
        </p:nvSpPr>
        <p:spPr bwMode="auto">
          <a:xfrm>
            <a:off x="5347189" y="5732464"/>
            <a:ext cx="10999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Extensibility</a:t>
            </a:r>
          </a:p>
        </p:txBody>
      </p:sp>
      <p:sp>
        <p:nvSpPr>
          <p:cNvPr id="58" name="TextBox 57"/>
          <p:cNvSpPr txBox="1">
            <a:spLocks noChangeArrowheads="1"/>
          </p:cNvSpPr>
          <p:nvPr/>
        </p:nvSpPr>
        <p:spPr bwMode="auto">
          <a:xfrm>
            <a:off x="5347189" y="5456239"/>
            <a:ext cx="9412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Scalability</a:t>
            </a:r>
          </a:p>
        </p:txBody>
      </p:sp>
      <p:sp>
        <p:nvSpPr>
          <p:cNvPr id="59" name="TextBox 58"/>
          <p:cNvSpPr txBox="1">
            <a:spLocks noChangeArrowheads="1"/>
          </p:cNvSpPr>
          <p:nvPr/>
        </p:nvSpPr>
        <p:spPr bwMode="auto">
          <a:xfrm>
            <a:off x="5347189" y="5180014"/>
            <a:ext cx="6848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Backup</a:t>
            </a:r>
          </a:p>
        </p:txBody>
      </p:sp>
      <p:sp>
        <p:nvSpPr>
          <p:cNvPr id="60" name="TextBox 59"/>
          <p:cNvSpPr txBox="1">
            <a:spLocks noChangeArrowheads="1"/>
          </p:cNvSpPr>
          <p:nvPr/>
        </p:nvSpPr>
        <p:spPr bwMode="auto">
          <a:xfrm>
            <a:off x="5347189" y="4902201"/>
            <a:ext cx="11063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Modifiability</a:t>
            </a:r>
          </a:p>
        </p:txBody>
      </p:sp>
      <p:sp>
        <p:nvSpPr>
          <p:cNvPr id="61" name="TextBox 60"/>
          <p:cNvSpPr txBox="1">
            <a:spLocks noChangeArrowheads="1"/>
          </p:cNvSpPr>
          <p:nvPr/>
        </p:nvSpPr>
        <p:spPr bwMode="auto">
          <a:xfrm>
            <a:off x="5347190" y="4621214"/>
            <a:ext cx="12474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Maintainability</a:t>
            </a:r>
          </a:p>
        </p:txBody>
      </p:sp>
      <p:sp>
        <p:nvSpPr>
          <p:cNvPr id="62" name="TextBox 61"/>
          <p:cNvSpPr txBox="1">
            <a:spLocks noChangeArrowheads="1"/>
          </p:cNvSpPr>
          <p:nvPr/>
        </p:nvSpPr>
        <p:spPr bwMode="auto">
          <a:xfrm>
            <a:off x="5347189" y="4346576"/>
            <a:ext cx="9412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Portability</a:t>
            </a:r>
          </a:p>
        </p:txBody>
      </p:sp>
      <p:sp>
        <p:nvSpPr>
          <p:cNvPr id="63" name="TextBox 62"/>
          <p:cNvSpPr txBox="1">
            <a:spLocks noChangeArrowheads="1"/>
          </p:cNvSpPr>
          <p:nvPr/>
        </p:nvSpPr>
        <p:spPr bwMode="auto">
          <a:xfrm>
            <a:off x="5348654" y="4068763"/>
            <a:ext cx="79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Capacity</a:t>
            </a:r>
          </a:p>
        </p:txBody>
      </p:sp>
      <p:sp>
        <p:nvSpPr>
          <p:cNvPr id="64" name="TextBox 63"/>
          <p:cNvSpPr txBox="1">
            <a:spLocks noChangeArrowheads="1"/>
          </p:cNvSpPr>
          <p:nvPr/>
        </p:nvSpPr>
        <p:spPr bwMode="auto">
          <a:xfrm>
            <a:off x="5347189" y="3792539"/>
            <a:ext cx="8050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Security</a:t>
            </a:r>
          </a:p>
        </p:txBody>
      </p:sp>
      <p:sp>
        <p:nvSpPr>
          <p:cNvPr id="49" name="Rounded Rectangle 48"/>
          <p:cNvSpPr/>
          <p:nvPr/>
        </p:nvSpPr>
        <p:spPr bwMode="auto">
          <a:xfrm>
            <a:off x="3615104" y="2204865"/>
            <a:ext cx="1318846" cy="814387"/>
          </a:xfrm>
          <a:prstGeom prst="roundRect">
            <a:avLst/>
          </a:prstGeom>
          <a:noFill/>
          <a:ln w="9525" cap="flat" cmpd="sng" algn="ctr">
            <a:solidFill>
              <a:schemeClr val="bg1">
                <a:alpha val="13000"/>
              </a:schemeClr>
            </a:solidFill>
            <a:prstDash val="solid"/>
            <a:round/>
            <a:headEnd type="none" w="med" len="med"/>
            <a:tailEnd type="none" w="med" len="med"/>
          </a:ln>
          <a:effectLst>
            <a:glow rad="139700">
              <a:srgbClr val="FF6699">
                <a:alpha val="40000"/>
              </a:srgbClr>
            </a:glow>
          </a:effectLst>
          <a:extLst/>
        </p:spPr>
        <p:txBody>
          <a:bodyPr wrap="none" lIns="90000" tIns="46800" rIns="90000" bIns="46800" anchor="ctr"/>
          <a:lstStyle/>
          <a:p>
            <a:pPr>
              <a:defRPr/>
            </a:pPr>
            <a:endParaRPr lang="en-US"/>
          </a:p>
        </p:txBody>
      </p:sp>
      <p:sp>
        <p:nvSpPr>
          <p:cNvPr id="25628" name="Rounded Rectangle 10"/>
          <p:cNvSpPr>
            <a:spLocks noChangeArrowheads="1"/>
          </p:cNvSpPr>
          <p:nvPr/>
        </p:nvSpPr>
        <p:spPr bwMode="auto">
          <a:xfrm>
            <a:off x="2173166" y="3429001"/>
            <a:ext cx="1334965" cy="371475"/>
          </a:xfrm>
          <a:prstGeom prst="roundRect">
            <a:avLst>
              <a:gd name="adj" fmla="val 16667"/>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800" b="1" dirty="0" smtClean="0">
                <a:latin typeface="Arial" charset="0"/>
              </a:rPr>
              <a:t>SoR – </a:t>
            </a:r>
            <a:r>
              <a:rPr lang="en-US" sz="800" b="1" dirty="0">
                <a:latin typeface="Arial" charset="0"/>
              </a:rPr>
              <a:t>Possibility to store </a:t>
            </a:r>
            <a:br>
              <a:rPr lang="en-US" sz="800" b="1" dirty="0">
                <a:latin typeface="Arial" charset="0"/>
              </a:rPr>
            </a:br>
            <a:r>
              <a:rPr lang="en-US" sz="800" b="1" dirty="0">
                <a:latin typeface="Arial" charset="0"/>
              </a:rPr>
              <a:t>documents of format Word, </a:t>
            </a:r>
            <a:br>
              <a:rPr lang="en-US" sz="800" b="1" dirty="0">
                <a:latin typeface="Arial" charset="0"/>
              </a:rPr>
            </a:br>
            <a:r>
              <a:rPr lang="en-US" sz="800" b="1" dirty="0">
                <a:latin typeface="Arial" charset="0"/>
              </a:rPr>
              <a:t>Excel, </a:t>
            </a:r>
            <a:r>
              <a:rPr lang="en-US" sz="800" b="1" dirty="0" err="1">
                <a:latin typeface="Arial" charset="0"/>
              </a:rPr>
              <a:t>ppt</a:t>
            </a:r>
            <a:r>
              <a:rPr lang="en-US" sz="800" b="1" dirty="0">
                <a:latin typeface="Arial" charset="0"/>
              </a:rPr>
              <a:t>, and PDF</a:t>
            </a:r>
          </a:p>
        </p:txBody>
      </p:sp>
      <p:sp>
        <p:nvSpPr>
          <p:cNvPr id="25629" name="Rounded Rectangle 10"/>
          <p:cNvSpPr>
            <a:spLocks noChangeArrowheads="1"/>
          </p:cNvSpPr>
          <p:nvPr/>
        </p:nvSpPr>
        <p:spPr bwMode="auto">
          <a:xfrm>
            <a:off x="2173166" y="3860800"/>
            <a:ext cx="1334965" cy="533400"/>
          </a:xfrm>
          <a:prstGeom prst="roundRect">
            <a:avLst>
              <a:gd name="adj" fmla="val 16667"/>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800" b="1" dirty="0" smtClean="0">
                <a:latin typeface="Arial" charset="0"/>
              </a:rPr>
              <a:t>SoR – </a:t>
            </a:r>
            <a:r>
              <a:rPr lang="en-US" sz="800" b="1" dirty="0">
                <a:latin typeface="Arial" charset="0"/>
              </a:rPr>
              <a:t>The solution must be </a:t>
            </a:r>
            <a:br>
              <a:rPr lang="en-US" sz="800" b="1" dirty="0">
                <a:latin typeface="Arial" charset="0"/>
              </a:rPr>
            </a:br>
            <a:r>
              <a:rPr lang="en-US" sz="800" b="1" dirty="0">
                <a:latin typeface="Arial" charset="0"/>
              </a:rPr>
              <a:t>able to handle storage of </a:t>
            </a:r>
            <a:br>
              <a:rPr lang="en-US" sz="800" b="1" dirty="0">
                <a:latin typeface="Arial" charset="0"/>
              </a:rPr>
            </a:br>
            <a:r>
              <a:rPr lang="en-US" sz="800" b="1" dirty="0">
                <a:latin typeface="Arial" charset="0"/>
              </a:rPr>
              <a:t>documents for at least 10 </a:t>
            </a:r>
            <a:br>
              <a:rPr lang="en-US" sz="800" b="1" dirty="0">
                <a:latin typeface="Arial" charset="0"/>
              </a:rPr>
            </a:br>
            <a:r>
              <a:rPr lang="en-US" sz="800" b="1" dirty="0">
                <a:latin typeface="Arial" charset="0"/>
              </a:rPr>
              <a:t>years</a:t>
            </a:r>
          </a:p>
        </p:txBody>
      </p:sp>
      <p:sp>
        <p:nvSpPr>
          <p:cNvPr id="25630" name="Rounded Rectangle 10"/>
          <p:cNvSpPr>
            <a:spLocks noChangeArrowheads="1"/>
          </p:cNvSpPr>
          <p:nvPr/>
        </p:nvSpPr>
        <p:spPr bwMode="auto">
          <a:xfrm>
            <a:off x="2179027" y="4868864"/>
            <a:ext cx="1334965" cy="382587"/>
          </a:xfrm>
          <a:prstGeom prst="roundRect">
            <a:avLst>
              <a:gd name="adj" fmla="val 16667"/>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800" b="1" dirty="0" smtClean="0">
                <a:latin typeface="Arial" charset="0"/>
              </a:rPr>
              <a:t>SoR – </a:t>
            </a:r>
            <a:r>
              <a:rPr lang="en-US" sz="800" b="1" dirty="0">
                <a:latin typeface="Arial" charset="0"/>
              </a:rPr>
              <a:t>Documents should </a:t>
            </a:r>
            <a:br>
              <a:rPr lang="en-US" sz="800" b="1" dirty="0">
                <a:latin typeface="Arial" charset="0"/>
              </a:rPr>
            </a:br>
            <a:r>
              <a:rPr lang="en-US" sz="800" b="1" dirty="0">
                <a:latin typeface="Arial" charset="0"/>
              </a:rPr>
              <a:t>be archived after being </a:t>
            </a:r>
            <a:br>
              <a:rPr lang="en-US" sz="800" b="1" dirty="0">
                <a:latin typeface="Arial" charset="0"/>
              </a:rPr>
            </a:br>
            <a:r>
              <a:rPr lang="en-US" sz="800" b="1" dirty="0">
                <a:latin typeface="Arial" charset="0"/>
              </a:rPr>
              <a:t>stored for 5 years</a:t>
            </a:r>
          </a:p>
        </p:txBody>
      </p:sp>
      <p:sp>
        <p:nvSpPr>
          <p:cNvPr id="25631" name="Rounded Rectangle 10"/>
          <p:cNvSpPr>
            <a:spLocks noChangeArrowheads="1"/>
          </p:cNvSpPr>
          <p:nvPr/>
        </p:nvSpPr>
        <p:spPr bwMode="auto">
          <a:xfrm>
            <a:off x="2179027" y="4437064"/>
            <a:ext cx="1334965" cy="384175"/>
          </a:xfrm>
          <a:prstGeom prst="roundRect">
            <a:avLst>
              <a:gd name="adj" fmla="val 16667"/>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800" b="1" dirty="0" smtClean="0">
                <a:latin typeface="Arial" charset="0"/>
              </a:rPr>
              <a:t>SoR – </a:t>
            </a:r>
            <a:r>
              <a:rPr lang="en-US" sz="800" b="1" dirty="0">
                <a:latin typeface="Arial" charset="0"/>
              </a:rPr>
              <a:t>Possibility to upload</a:t>
            </a:r>
            <a:br>
              <a:rPr lang="en-US" sz="800" b="1" dirty="0">
                <a:latin typeface="Arial" charset="0"/>
              </a:rPr>
            </a:br>
            <a:r>
              <a:rPr lang="en-US" sz="800" b="1" dirty="0">
                <a:latin typeface="Arial" charset="0"/>
              </a:rPr>
              <a:t>files with size up to 200 MB</a:t>
            </a:r>
          </a:p>
        </p:txBody>
      </p:sp>
      <p:sp>
        <p:nvSpPr>
          <p:cNvPr id="28705" name="Rounded Rectangle 10"/>
          <p:cNvSpPr>
            <a:spLocks noChangeArrowheads="1"/>
          </p:cNvSpPr>
          <p:nvPr/>
        </p:nvSpPr>
        <p:spPr bwMode="auto">
          <a:xfrm>
            <a:off x="2179028" y="5732464"/>
            <a:ext cx="2087264" cy="382587"/>
          </a:xfrm>
          <a:prstGeom prst="roundRect">
            <a:avLst>
              <a:gd name="adj" fmla="val 16667"/>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800" b="1" dirty="0" smtClean="0">
                <a:latin typeface="Arial" charset="0"/>
              </a:rPr>
              <a:t>SoR – </a:t>
            </a:r>
            <a:r>
              <a:rPr lang="en-US" sz="800" b="1" dirty="0">
                <a:latin typeface="Arial" charset="0"/>
              </a:rPr>
              <a:t>Solution must be scalable and able </a:t>
            </a:r>
            <a:br>
              <a:rPr lang="en-US" sz="800" b="1" dirty="0">
                <a:latin typeface="Arial" charset="0"/>
              </a:rPr>
            </a:br>
            <a:r>
              <a:rPr lang="en-US" sz="800" b="1" dirty="0">
                <a:latin typeface="Arial" charset="0"/>
              </a:rPr>
              <a:t>to handle a growth of 30 000 documents </a:t>
            </a:r>
            <a:br>
              <a:rPr lang="en-US" sz="800" b="1" dirty="0">
                <a:latin typeface="Arial" charset="0"/>
              </a:rPr>
            </a:br>
            <a:r>
              <a:rPr lang="en-US" sz="800" b="1" dirty="0">
                <a:latin typeface="Arial" charset="0"/>
              </a:rPr>
              <a:t>per year</a:t>
            </a:r>
          </a:p>
        </p:txBody>
      </p:sp>
      <p:cxnSp>
        <p:nvCxnSpPr>
          <p:cNvPr id="25633" name="Curved Connector 13"/>
          <p:cNvCxnSpPr>
            <a:cxnSpLocks noChangeShapeType="1"/>
            <a:stCxn id="25610" idx="3"/>
            <a:endCxn id="25628" idx="1"/>
          </p:cNvCxnSpPr>
          <p:nvPr/>
        </p:nvCxnSpPr>
        <p:spPr bwMode="auto">
          <a:xfrm>
            <a:off x="1913792" y="2832100"/>
            <a:ext cx="259374" cy="782638"/>
          </a:xfrm>
          <a:prstGeom prst="curved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4" name="Curved Connector 13"/>
          <p:cNvCxnSpPr>
            <a:cxnSpLocks noChangeShapeType="1"/>
            <a:endCxn id="25629" idx="1"/>
          </p:cNvCxnSpPr>
          <p:nvPr/>
        </p:nvCxnSpPr>
        <p:spPr bwMode="auto">
          <a:xfrm rot="16200000" flipH="1">
            <a:off x="1657045" y="3611380"/>
            <a:ext cx="903287" cy="128954"/>
          </a:xfrm>
          <a:prstGeom prst="curved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5" name="Curved Connector 13"/>
          <p:cNvCxnSpPr>
            <a:cxnSpLocks noChangeShapeType="1"/>
            <a:endCxn id="25631" idx="1"/>
          </p:cNvCxnSpPr>
          <p:nvPr/>
        </p:nvCxnSpPr>
        <p:spPr bwMode="auto">
          <a:xfrm rot="16200000" flipH="1">
            <a:off x="1409151" y="3859274"/>
            <a:ext cx="1404937" cy="134815"/>
          </a:xfrm>
          <a:prstGeom prst="curvedConnector2">
            <a:avLst/>
          </a:prstGeom>
          <a:solidFill>
            <a:srgbClr val="FFC000">
              <a:alpha val="40000"/>
            </a:srgbClr>
          </a:solidFill>
          <a:ln w="9525" cap="flat" cmpd="sng" algn="ctr">
            <a:solidFill>
              <a:schemeClr val="tx1"/>
            </a:solidFill>
            <a:prstDash val="solid"/>
            <a:round/>
            <a:headEnd type="none" w="med" len="med"/>
            <a:tailEnd type="none" w="med" len="med"/>
          </a:ln>
          <a:effectLst/>
          <a:extLst/>
        </p:spPr>
      </p:cxnSp>
      <p:cxnSp>
        <p:nvCxnSpPr>
          <p:cNvPr id="25636" name="Curved Connector 13"/>
          <p:cNvCxnSpPr>
            <a:cxnSpLocks noChangeShapeType="1"/>
            <a:endCxn id="25630" idx="1"/>
          </p:cNvCxnSpPr>
          <p:nvPr/>
        </p:nvCxnSpPr>
        <p:spPr bwMode="auto">
          <a:xfrm rot="16200000" flipH="1">
            <a:off x="1193984" y="4075907"/>
            <a:ext cx="1836737" cy="133350"/>
          </a:xfrm>
          <a:prstGeom prst="curvedConnector2">
            <a:avLst/>
          </a:prstGeom>
          <a:solidFill>
            <a:srgbClr val="FFC000">
              <a:alpha val="40000"/>
            </a:srgbClr>
          </a:solidFill>
          <a:ln w="9525" cap="flat" cmpd="sng" algn="ctr">
            <a:solidFill>
              <a:schemeClr val="tx1"/>
            </a:solidFill>
            <a:prstDash val="solid"/>
            <a:round/>
            <a:headEnd type="none" w="med" len="med"/>
            <a:tailEnd type="none" w="med" len="med"/>
          </a:ln>
          <a:effectLst/>
          <a:extLst/>
        </p:spPr>
      </p:cxnSp>
      <p:sp>
        <p:nvSpPr>
          <p:cNvPr id="67" name="TextBox 66"/>
          <p:cNvSpPr txBox="1">
            <a:spLocks noChangeArrowheads="1"/>
          </p:cNvSpPr>
          <p:nvPr/>
        </p:nvSpPr>
        <p:spPr bwMode="auto">
          <a:xfrm>
            <a:off x="5348654" y="3514726"/>
            <a:ext cx="7152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Quality</a:t>
            </a:r>
          </a:p>
        </p:txBody>
      </p:sp>
      <p:sp>
        <p:nvSpPr>
          <p:cNvPr id="69" name="TextBox 68"/>
          <p:cNvSpPr txBox="1">
            <a:spLocks noChangeArrowheads="1"/>
          </p:cNvSpPr>
          <p:nvPr/>
        </p:nvSpPr>
        <p:spPr bwMode="auto">
          <a:xfrm>
            <a:off x="5348654" y="3238501"/>
            <a:ext cx="9012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Reliability</a:t>
            </a:r>
          </a:p>
        </p:txBody>
      </p:sp>
      <p:sp>
        <p:nvSpPr>
          <p:cNvPr id="70" name="TextBox 69"/>
          <p:cNvSpPr txBox="1">
            <a:spLocks noChangeArrowheads="1"/>
          </p:cNvSpPr>
          <p:nvPr/>
        </p:nvSpPr>
        <p:spPr bwMode="auto">
          <a:xfrm>
            <a:off x="5348654" y="2960688"/>
            <a:ext cx="109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Performance</a:t>
            </a:r>
          </a:p>
        </p:txBody>
      </p:sp>
      <p:sp>
        <p:nvSpPr>
          <p:cNvPr id="71" name="TextBox 70"/>
          <p:cNvSpPr txBox="1">
            <a:spLocks noChangeArrowheads="1"/>
          </p:cNvSpPr>
          <p:nvPr/>
        </p:nvSpPr>
        <p:spPr bwMode="auto">
          <a:xfrm>
            <a:off x="5348654" y="2684464"/>
            <a:ext cx="12089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Recoverability</a:t>
            </a:r>
          </a:p>
        </p:txBody>
      </p:sp>
      <p:sp>
        <p:nvSpPr>
          <p:cNvPr id="72" name="TextBox 71"/>
          <p:cNvSpPr txBox="1">
            <a:spLocks noChangeArrowheads="1"/>
          </p:cNvSpPr>
          <p:nvPr/>
        </p:nvSpPr>
        <p:spPr bwMode="auto">
          <a:xfrm>
            <a:off x="5348654" y="2406651"/>
            <a:ext cx="9268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sz="1200">
                <a:latin typeface="Comic Sans MS" pitchFamily="66" charset="0"/>
              </a:rPr>
              <a:t>Efficiency</a:t>
            </a:r>
          </a:p>
        </p:txBody>
      </p:sp>
      <p:sp>
        <p:nvSpPr>
          <p:cNvPr id="65" name="Rounded Rectangle 10"/>
          <p:cNvSpPr>
            <a:spLocks noChangeArrowheads="1"/>
          </p:cNvSpPr>
          <p:nvPr/>
        </p:nvSpPr>
        <p:spPr bwMode="auto">
          <a:xfrm>
            <a:off x="2173165" y="5300664"/>
            <a:ext cx="2093127" cy="382587"/>
          </a:xfrm>
          <a:prstGeom prst="roundRect">
            <a:avLst>
              <a:gd name="adj" fmla="val 16667"/>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800" b="1" dirty="0" smtClean="0">
                <a:latin typeface="Arial" charset="0"/>
              </a:rPr>
              <a:t>SoR – </a:t>
            </a:r>
            <a:r>
              <a:rPr lang="en-US" sz="800" b="1" dirty="0">
                <a:latin typeface="Arial" charset="0"/>
              </a:rPr>
              <a:t>Solution must be easily extendable </a:t>
            </a:r>
            <a:br>
              <a:rPr lang="en-US" sz="800" b="1" dirty="0">
                <a:latin typeface="Arial" charset="0"/>
              </a:rPr>
            </a:br>
            <a:r>
              <a:rPr lang="en-US" sz="800" b="1" dirty="0">
                <a:latin typeface="Arial" charset="0"/>
              </a:rPr>
              <a:t>making sure future changes minimize </a:t>
            </a:r>
            <a:br>
              <a:rPr lang="en-US" sz="800" b="1" dirty="0">
                <a:latin typeface="Arial" charset="0"/>
              </a:rPr>
            </a:br>
            <a:r>
              <a:rPr lang="en-US" sz="800" b="1" dirty="0">
                <a:latin typeface="Arial" charset="0"/>
              </a:rPr>
              <a:t>impact to existing system functions</a:t>
            </a:r>
          </a:p>
        </p:txBody>
      </p:sp>
      <p:cxnSp>
        <p:nvCxnSpPr>
          <p:cNvPr id="66" name="Curved Connector 13"/>
          <p:cNvCxnSpPr>
            <a:cxnSpLocks noChangeShapeType="1"/>
            <a:endCxn id="65" idx="1"/>
          </p:cNvCxnSpPr>
          <p:nvPr/>
        </p:nvCxnSpPr>
        <p:spPr bwMode="auto">
          <a:xfrm rot="16200000" flipH="1">
            <a:off x="975732" y="4294525"/>
            <a:ext cx="2262982" cy="131884"/>
          </a:xfrm>
          <a:prstGeom prst="curved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Curved Connector 13"/>
          <p:cNvCxnSpPr>
            <a:cxnSpLocks noChangeShapeType="1"/>
            <a:endCxn id="28705" idx="1"/>
          </p:cNvCxnSpPr>
          <p:nvPr/>
        </p:nvCxnSpPr>
        <p:spPr bwMode="auto">
          <a:xfrm rot="16200000" flipH="1">
            <a:off x="776868" y="4521598"/>
            <a:ext cx="2670970" cy="133350"/>
          </a:xfrm>
          <a:prstGeom prst="curved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Rounded Rectangle 11"/>
          <p:cNvSpPr>
            <a:spLocks noChangeArrowheads="1"/>
          </p:cNvSpPr>
          <p:nvPr/>
        </p:nvSpPr>
        <p:spPr bwMode="auto">
          <a:xfrm>
            <a:off x="3615104" y="3500439"/>
            <a:ext cx="1488831" cy="382587"/>
          </a:xfrm>
          <a:prstGeom prst="roundRect">
            <a:avLst>
              <a:gd name="adj" fmla="val 16667"/>
            </a:avLst>
          </a:prstGeom>
          <a:solidFill>
            <a:srgbClr val="FFCC99"/>
          </a:solidFill>
          <a:ln w="9525" algn="ctr">
            <a:solidFill>
              <a:schemeClr val="tx1"/>
            </a:solidFill>
            <a:round/>
            <a:headEnd/>
            <a:tailEnd/>
          </a:ln>
        </p:spPr>
        <p:txBody>
          <a:bodyPr wrap="none" lIns="90000" tIns="46800" rIns="90000" bIns="46800" anchor="ctr"/>
          <a:lstStyle/>
          <a:p>
            <a:r>
              <a:rPr lang="en-US" sz="800" b="1"/>
              <a:t>ASP</a:t>
            </a:r>
            <a:r>
              <a:rPr lang="en-US" sz="800"/>
              <a:t> – Write in-house solution to </a:t>
            </a:r>
            <a:br>
              <a:rPr lang="en-US" sz="800"/>
            </a:br>
            <a:r>
              <a:rPr lang="en-US" sz="800"/>
              <a:t>store documents in file system </a:t>
            </a:r>
            <a:br>
              <a:rPr lang="en-US" sz="800"/>
            </a:br>
            <a:r>
              <a:rPr lang="en-US" sz="800"/>
              <a:t>outside of db and app server</a:t>
            </a:r>
          </a:p>
        </p:txBody>
      </p:sp>
      <p:sp>
        <p:nvSpPr>
          <p:cNvPr id="74" name="Rounded Rectangle 11"/>
          <p:cNvSpPr>
            <a:spLocks noChangeArrowheads="1"/>
          </p:cNvSpPr>
          <p:nvPr/>
        </p:nvSpPr>
        <p:spPr bwMode="auto">
          <a:xfrm>
            <a:off x="3615104" y="3933825"/>
            <a:ext cx="1318846" cy="382588"/>
          </a:xfrm>
          <a:prstGeom prst="roundRect">
            <a:avLst>
              <a:gd name="adj" fmla="val 16667"/>
            </a:avLst>
          </a:prstGeom>
          <a:solidFill>
            <a:srgbClr val="FFCC99"/>
          </a:solidFill>
          <a:ln w="9525" algn="ctr">
            <a:solidFill>
              <a:schemeClr val="tx1"/>
            </a:solidFill>
            <a:round/>
            <a:headEnd/>
            <a:tailEnd/>
          </a:ln>
        </p:spPr>
        <p:txBody>
          <a:bodyPr wrap="none" lIns="90000" tIns="46800" rIns="90000" bIns="46800" anchor="ctr"/>
          <a:lstStyle/>
          <a:p>
            <a:r>
              <a:rPr lang="en-US" sz="800" b="1"/>
              <a:t>ASP</a:t>
            </a:r>
            <a:r>
              <a:rPr lang="en-US" sz="800"/>
              <a:t> – Integrate to </a:t>
            </a:r>
            <a:br>
              <a:rPr lang="en-US" sz="800"/>
            </a:br>
            <a:r>
              <a:rPr lang="en-US" sz="800"/>
              <a:t>Teamplace and store the </a:t>
            </a:r>
            <a:br>
              <a:rPr lang="en-US" sz="800"/>
            </a:br>
            <a:r>
              <a:rPr lang="en-US" sz="800"/>
              <a:t>files there</a:t>
            </a:r>
          </a:p>
        </p:txBody>
      </p:sp>
      <p:sp>
        <p:nvSpPr>
          <p:cNvPr id="75" name="Rounded Rectangle 11"/>
          <p:cNvSpPr>
            <a:spLocks noChangeArrowheads="1"/>
          </p:cNvSpPr>
          <p:nvPr/>
        </p:nvSpPr>
        <p:spPr bwMode="auto">
          <a:xfrm>
            <a:off x="3618035" y="4365625"/>
            <a:ext cx="1318846" cy="382588"/>
          </a:xfrm>
          <a:prstGeom prst="roundRect">
            <a:avLst>
              <a:gd name="adj" fmla="val 16667"/>
            </a:avLst>
          </a:prstGeom>
          <a:solidFill>
            <a:srgbClr val="FFCC99"/>
          </a:solidFill>
          <a:ln w="9525" algn="ctr">
            <a:solidFill>
              <a:schemeClr val="tx1"/>
            </a:solidFill>
            <a:round/>
            <a:headEnd/>
            <a:tailEnd/>
          </a:ln>
        </p:spPr>
        <p:txBody>
          <a:bodyPr wrap="none" lIns="90000" tIns="46800" rIns="90000" bIns="46800" anchor="ctr"/>
          <a:lstStyle/>
          <a:p>
            <a:r>
              <a:rPr lang="en-US" sz="800" b="1"/>
              <a:t>ASP</a:t>
            </a:r>
            <a:r>
              <a:rPr lang="en-US" sz="800"/>
              <a:t> – VIAP appointed </a:t>
            </a:r>
            <a:br>
              <a:rPr lang="en-US" sz="800"/>
            </a:br>
            <a:r>
              <a:rPr lang="en-US" sz="800"/>
              <a:t>Document Management </a:t>
            </a:r>
            <a:br>
              <a:rPr lang="en-US" sz="800"/>
            </a:br>
            <a:r>
              <a:rPr lang="en-US" sz="800"/>
              <a:t>solution (Orion)</a:t>
            </a:r>
          </a:p>
        </p:txBody>
      </p:sp>
      <p:sp>
        <p:nvSpPr>
          <p:cNvPr id="76" name="Rounded Rectangle 11"/>
          <p:cNvSpPr>
            <a:spLocks noChangeArrowheads="1"/>
          </p:cNvSpPr>
          <p:nvPr/>
        </p:nvSpPr>
        <p:spPr bwMode="auto">
          <a:xfrm>
            <a:off x="3618035" y="4797425"/>
            <a:ext cx="1318846" cy="382588"/>
          </a:xfrm>
          <a:prstGeom prst="roundRect">
            <a:avLst>
              <a:gd name="adj" fmla="val 16667"/>
            </a:avLst>
          </a:prstGeom>
          <a:solidFill>
            <a:srgbClr val="FFCC99"/>
          </a:solidFill>
          <a:ln w="9525" algn="ctr">
            <a:solidFill>
              <a:schemeClr val="tx1"/>
            </a:solidFill>
            <a:round/>
            <a:headEnd/>
            <a:tailEnd/>
          </a:ln>
        </p:spPr>
        <p:txBody>
          <a:bodyPr wrap="none" lIns="90000" tIns="46800" rIns="90000" bIns="46800" anchor="ctr"/>
          <a:lstStyle/>
          <a:p>
            <a:r>
              <a:rPr lang="en-US" sz="800" b="1"/>
              <a:t>ASP</a:t>
            </a:r>
            <a:r>
              <a:rPr lang="en-US" sz="800"/>
              <a:t> – 3</a:t>
            </a:r>
            <a:r>
              <a:rPr lang="en-US" sz="800" baseline="30000"/>
              <a:t>rd</a:t>
            </a:r>
            <a:r>
              <a:rPr lang="en-US" sz="800"/>
              <a:t> party Document </a:t>
            </a:r>
            <a:br>
              <a:rPr lang="en-US" sz="800"/>
            </a:br>
            <a:r>
              <a:rPr lang="en-US" sz="800"/>
              <a:t>Management COTS product</a:t>
            </a:r>
          </a:p>
        </p:txBody>
      </p:sp>
      <p:cxnSp>
        <p:nvCxnSpPr>
          <p:cNvPr id="77" name="Curved Connector 14"/>
          <p:cNvCxnSpPr>
            <a:cxnSpLocks noChangeShapeType="1"/>
            <a:endCxn id="73" idx="1"/>
          </p:cNvCxnSpPr>
          <p:nvPr/>
        </p:nvCxnSpPr>
        <p:spPr bwMode="auto">
          <a:xfrm rot="16200000" flipH="1">
            <a:off x="3242836" y="3320257"/>
            <a:ext cx="592137" cy="152400"/>
          </a:xfrm>
          <a:prstGeom prst="curved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Curved Connector 14"/>
          <p:cNvCxnSpPr>
            <a:cxnSpLocks noChangeShapeType="1"/>
            <a:endCxn id="74" idx="1"/>
          </p:cNvCxnSpPr>
          <p:nvPr/>
        </p:nvCxnSpPr>
        <p:spPr bwMode="auto">
          <a:xfrm rot="16200000" flipH="1">
            <a:off x="3026936" y="3536157"/>
            <a:ext cx="1023937" cy="152400"/>
          </a:xfrm>
          <a:prstGeom prst="curved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Curved Connector 14"/>
          <p:cNvCxnSpPr>
            <a:cxnSpLocks noChangeShapeType="1"/>
            <a:endCxn id="75" idx="1"/>
          </p:cNvCxnSpPr>
          <p:nvPr/>
        </p:nvCxnSpPr>
        <p:spPr bwMode="auto">
          <a:xfrm rot="16200000" flipH="1">
            <a:off x="2811708" y="3749798"/>
            <a:ext cx="1457325" cy="155331"/>
          </a:xfrm>
          <a:prstGeom prst="curved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9" name="Curved Connector 14"/>
          <p:cNvCxnSpPr>
            <a:cxnSpLocks noChangeShapeType="1"/>
            <a:endCxn id="76" idx="1"/>
          </p:cNvCxnSpPr>
          <p:nvPr/>
        </p:nvCxnSpPr>
        <p:spPr bwMode="auto">
          <a:xfrm rot="16200000" flipH="1">
            <a:off x="2596602" y="3966492"/>
            <a:ext cx="1887537" cy="155331"/>
          </a:xfrm>
          <a:prstGeom prst="curved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Rounded Rectangle 92"/>
          <p:cNvSpPr/>
          <p:nvPr/>
        </p:nvSpPr>
        <p:spPr bwMode="auto">
          <a:xfrm>
            <a:off x="3615105" y="4365105"/>
            <a:ext cx="1318846" cy="814387"/>
          </a:xfrm>
          <a:prstGeom prst="roundRect">
            <a:avLst/>
          </a:prstGeom>
          <a:noFill/>
          <a:ln w="9525" cap="flat" cmpd="sng" algn="ctr">
            <a:solidFill>
              <a:schemeClr val="bg1">
                <a:alpha val="13000"/>
              </a:schemeClr>
            </a:solidFill>
            <a:prstDash val="solid"/>
            <a:round/>
            <a:headEnd type="none" w="med" len="med"/>
            <a:tailEnd type="none" w="med" len="med"/>
          </a:ln>
          <a:effectLst>
            <a:glow rad="139700">
              <a:srgbClr val="FF6699">
                <a:alpha val="40000"/>
              </a:srgbClr>
            </a:glow>
          </a:effectLst>
          <a:extLst/>
        </p:spPr>
        <p:txBody>
          <a:bodyPr wrap="none" lIns="90000" tIns="46800" rIns="90000" bIns="46800" anchor="ctr"/>
          <a:lstStyle/>
          <a:p>
            <a:pPr>
              <a:defRPr/>
            </a:pPr>
            <a:endParaRPr lang="en-US"/>
          </a:p>
        </p:txBody>
      </p:sp>
      <p:sp>
        <p:nvSpPr>
          <p:cNvPr id="25656" name="Text Box 5"/>
          <p:cNvSpPr txBox="1">
            <a:spLocks noChangeArrowheads="1"/>
          </p:cNvSpPr>
          <p:nvPr/>
        </p:nvSpPr>
        <p:spPr bwMode="auto">
          <a:xfrm rot="1346571">
            <a:off x="6457950" y="212725"/>
            <a:ext cx="2976196" cy="406400"/>
          </a:xfrm>
          <a:prstGeom prst="rect">
            <a:avLst/>
          </a:prstGeom>
          <a:solidFill>
            <a:srgbClr val="81687B"/>
          </a:solidFill>
          <a:ln w="9525" algn="ctr">
            <a:solidFill>
              <a:schemeClr val="bg1"/>
            </a:solidFill>
            <a:miter lim="800000"/>
            <a:headEnd/>
            <a:tailEnd/>
          </a:ln>
          <a:effectLst>
            <a:outerShdw dist="35921" dir="2700000" algn="ctr" rotWithShape="0">
              <a:schemeClr val="tx1"/>
            </a:outerShdw>
          </a:effectLst>
        </p:spPr>
        <p:txBody>
          <a:bodyPr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a:solidFill>
                  <a:srgbClr val="FFFFFF"/>
                </a:solidFill>
              </a:rPr>
              <a:t>  Example</a:t>
            </a:r>
          </a:p>
        </p:txBody>
      </p:sp>
      <p:sp>
        <p:nvSpPr>
          <p:cNvPr id="56" name="Rounded Rectangle 13"/>
          <p:cNvSpPr>
            <a:spLocks noChangeArrowheads="1"/>
          </p:cNvSpPr>
          <p:nvPr/>
        </p:nvSpPr>
        <p:spPr bwMode="auto">
          <a:xfrm>
            <a:off x="208085" y="1436898"/>
            <a:ext cx="1843635" cy="382459"/>
          </a:xfrm>
          <a:prstGeom prst="roundRect">
            <a:avLst>
              <a:gd name="adj" fmla="val 16667"/>
            </a:avLst>
          </a:prstGeom>
          <a:solidFill>
            <a:srgbClr val="00B0F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1000" b="1" dirty="0" smtClean="0">
                <a:latin typeface="Arial" charset="0"/>
              </a:rPr>
              <a:t>SO – </a:t>
            </a:r>
            <a:r>
              <a:rPr lang="sv-SE" sz="1000" b="1" dirty="0">
                <a:latin typeface="Arial" charset="0"/>
              </a:rPr>
              <a:t>Strengthen customer </a:t>
            </a:r>
          </a:p>
          <a:p>
            <a:pPr algn="ctr" fontAlgn="base">
              <a:spcBef>
                <a:spcPct val="50000"/>
              </a:spcBef>
              <a:spcAft>
                <a:spcPct val="0"/>
              </a:spcAft>
            </a:pPr>
            <a:r>
              <a:rPr lang="sv-SE" sz="1000" b="1" dirty="0">
                <a:latin typeface="Arial" charset="0"/>
              </a:rPr>
              <a:t>business partnership.</a:t>
            </a:r>
            <a:endParaRPr lang="en-US" sz="1000" b="1" dirty="0">
              <a:latin typeface="Arial" charset="0"/>
            </a:endParaRPr>
          </a:p>
        </p:txBody>
      </p:sp>
      <p:sp>
        <p:nvSpPr>
          <p:cNvPr id="57" name="Rounded Rectangle 13"/>
          <p:cNvSpPr>
            <a:spLocks noChangeArrowheads="1"/>
          </p:cNvSpPr>
          <p:nvPr/>
        </p:nvSpPr>
        <p:spPr bwMode="auto">
          <a:xfrm>
            <a:off x="2322077" y="1392042"/>
            <a:ext cx="1944216" cy="472169"/>
          </a:xfrm>
          <a:prstGeom prst="roundRect">
            <a:avLst>
              <a:gd name="adj" fmla="val 16667"/>
            </a:avLst>
          </a:prstGeom>
          <a:solidFill>
            <a:srgbClr val="FFFFCC"/>
          </a:solidFill>
          <a:ln w="9525" algn="ctr">
            <a:solidFill>
              <a:schemeClr val="tx1"/>
            </a:solidFill>
            <a:round/>
            <a:headEnd/>
            <a:tailEnd/>
          </a:ln>
        </p:spPr>
        <p:txBody>
          <a:bodyPr wrap="none" lIns="90000" tIns="46800" rIns="90000" bIns="46800" anchor="ctr"/>
          <a:lstStyle/>
          <a:p>
            <a:r>
              <a:rPr lang="sv-SE" sz="1000" b="1" dirty="0" smtClean="0">
                <a:latin typeface="+mj-lt"/>
              </a:rPr>
              <a:t>BR </a:t>
            </a:r>
            <a:r>
              <a:rPr lang="sv-SE" sz="1000" dirty="0" smtClean="0">
                <a:latin typeface="+mj-lt"/>
              </a:rPr>
              <a:t>– Drive retail excellence</a:t>
            </a:r>
            <a:r>
              <a:rPr lang="en-US" sz="1000" dirty="0">
                <a:latin typeface="+mj-lt"/>
              </a:rPr>
              <a:t> </a:t>
            </a:r>
            <a:r>
              <a:rPr lang="en-US" sz="1000" dirty="0" smtClean="0">
                <a:latin typeface="+mj-lt"/>
              </a:rPr>
              <a:t>by</a:t>
            </a:r>
          </a:p>
          <a:p>
            <a:r>
              <a:rPr lang="en-US" sz="1000" dirty="0" smtClean="0">
                <a:latin typeface="+mj-lt"/>
              </a:rPr>
              <a:t>Implementation of an integrated</a:t>
            </a:r>
          </a:p>
          <a:p>
            <a:r>
              <a:rPr lang="en-US" sz="1000" dirty="0" smtClean="0">
                <a:latin typeface="+mj-lt"/>
              </a:rPr>
              <a:t>Customer interface tool</a:t>
            </a:r>
            <a:endParaRPr lang="sv-SE" sz="1000" dirty="0">
              <a:latin typeface="+mj-lt"/>
            </a:endParaRPr>
          </a:p>
        </p:txBody>
      </p:sp>
      <p:sp>
        <p:nvSpPr>
          <p:cNvPr id="78" name="Rounded Rectangle 13"/>
          <p:cNvSpPr>
            <a:spLocks noChangeArrowheads="1"/>
          </p:cNvSpPr>
          <p:nvPr/>
        </p:nvSpPr>
        <p:spPr bwMode="auto">
          <a:xfrm>
            <a:off x="4452732" y="1378740"/>
            <a:ext cx="2137850" cy="472169"/>
          </a:xfrm>
          <a:prstGeom prst="roundRect">
            <a:avLst>
              <a:gd name="adj" fmla="val 16667"/>
            </a:avLst>
          </a:prstGeom>
          <a:solidFill>
            <a:srgbClr val="FFFFCC"/>
          </a:solidFill>
          <a:ln w="9525" algn="ctr">
            <a:solidFill>
              <a:schemeClr val="tx1"/>
            </a:solidFill>
            <a:round/>
            <a:headEnd/>
            <a:tailEnd/>
          </a:ln>
        </p:spPr>
        <p:txBody>
          <a:bodyPr wrap="none" lIns="90000" tIns="46800" rIns="90000" bIns="46800" anchor="ctr"/>
          <a:lstStyle/>
          <a:p>
            <a:r>
              <a:rPr lang="sv-SE" sz="1000" b="1" dirty="0" smtClean="0">
                <a:latin typeface="+mj-lt"/>
              </a:rPr>
              <a:t>BR </a:t>
            </a:r>
            <a:r>
              <a:rPr lang="sv-SE" sz="1000" dirty="0" smtClean="0">
                <a:latin typeface="+mj-lt"/>
              </a:rPr>
              <a:t>– </a:t>
            </a:r>
            <a:r>
              <a:rPr lang="pt-BR" sz="1000" dirty="0" smtClean="0">
                <a:latin typeface="+mj-lt"/>
              </a:rPr>
              <a:t>One common order process</a:t>
            </a:r>
          </a:p>
          <a:p>
            <a:r>
              <a:rPr lang="pt-BR" sz="1000" dirty="0" smtClean="0">
                <a:latin typeface="+mj-lt"/>
              </a:rPr>
              <a:t>for all spare parts cross org and </a:t>
            </a:r>
          </a:p>
          <a:p>
            <a:r>
              <a:rPr lang="pt-BR" sz="1000" dirty="0" smtClean="0">
                <a:latin typeface="+mj-lt"/>
              </a:rPr>
              <a:t>brand</a:t>
            </a:r>
            <a:endParaRPr lang="sv-SE" sz="1000" dirty="0">
              <a:latin typeface="+mj-lt"/>
            </a:endParaRPr>
          </a:p>
        </p:txBody>
      </p:sp>
      <p:sp>
        <p:nvSpPr>
          <p:cNvPr id="79" name="Rounded Rectangle 8"/>
          <p:cNvSpPr>
            <a:spLocks noChangeArrowheads="1"/>
          </p:cNvSpPr>
          <p:nvPr/>
        </p:nvSpPr>
        <p:spPr bwMode="auto">
          <a:xfrm>
            <a:off x="6876256" y="1387552"/>
            <a:ext cx="1817872" cy="471488"/>
          </a:xfrm>
          <a:prstGeom prst="roundRect">
            <a:avLst>
              <a:gd name="adj" fmla="val 16667"/>
            </a:avLst>
          </a:prstGeom>
          <a:solidFill>
            <a:srgbClr val="CCFFCC"/>
          </a:solidFill>
          <a:ln w="9525" algn="ctr">
            <a:solidFill>
              <a:schemeClr val="tx1"/>
            </a:solidFill>
            <a:round/>
            <a:headEnd/>
            <a:tailEnd/>
          </a:ln>
        </p:spPr>
        <p:txBody>
          <a:bodyPr wrap="none" lIns="90000" tIns="46800" rIns="90000" bIns="46800" anchor="ctr"/>
          <a:lstStyle/>
          <a:p>
            <a:r>
              <a:rPr lang="en-US" sz="800" b="1" dirty="0" smtClean="0"/>
              <a:t>StR </a:t>
            </a:r>
            <a:r>
              <a:rPr lang="en-US" sz="800" dirty="0" smtClean="0"/>
              <a:t>– Possible to order spare parts</a:t>
            </a:r>
          </a:p>
          <a:p>
            <a:r>
              <a:rPr lang="en-US" sz="800" dirty="0" smtClean="0"/>
              <a:t>through the E2E Order process</a:t>
            </a:r>
            <a:endParaRPr lang="en-US" sz="800" dirty="0"/>
          </a:p>
        </p:txBody>
      </p:sp>
      <p:cxnSp>
        <p:nvCxnSpPr>
          <p:cNvPr id="80" name="Straight Connector 79"/>
          <p:cNvCxnSpPr>
            <a:stCxn id="56" idx="3"/>
            <a:endCxn id="57" idx="1"/>
          </p:cNvCxnSpPr>
          <p:nvPr/>
        </p:nvCxnSpPr>
        <p:spPr>
          <a:xfrm flipV="1">
            <a:off x="2051720" y="1628127"/>
            <a:ext cx="27035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7" idx="3"/>
            <a:endCxn id="78" idx="1"/>
          </p:cNvCxnSpPr>
          <p:nvPr/>
        </p:nvCxnSpPr>
        <p:spPr>
          <a:xfrm flipV="1">
            <a:off x="4266293" y="1614825"/>
            <a:ext cx="186439" cy="13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8" idx="3"/>
            <a:endCxn id="79" idx="1"/>
          </p:cNvCxnSpPr>
          <p:nvPr/>
        </p:nvCxnSpPr>
        <p:spPr>
          <a:xfrm>
            <a:off x="6590582" y="1614825"/>
            <a:ext cx="285674" cy="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2"/>
          </p:nvPr>
        </p:nvSpPr>
        <p:spPr/>
        <p:txBody>
          <a:bodyPr/>
          <a:lstStyle/>
          <a:p>
            <a:fld id="{12951880-3998-4DA5-9CA8-E6F05758AA8F}" type="datetime1">
              <a:rPr lang="sv-SE" smtClean="0"/>
              <a:t>2016-12-08</a:t>
            </a:fld>
            <a:endParaRPr lang="en-US"/>
          </a:p>
        </p:txBody>
      </p:sp>
    </p:spTree>
    <p:extLst>
      <p:ext uri="{BB962C8B-B14F-4D97-AF65-F5344CB8AC3E}">
        <p14:creationId xmlns:p14="http://schemas.microsoft.com/office/powerpoint/2010/main" val="144115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anim calcmode="lin" valueType="num">
                                      <p:cBhvr>
                                        <p:cTn id="8" dur="500" fill="hold"/>
                                        <p:tgtEl>
                                          <p:spTgt spid="55"/>
                                        </p:tgtEl>
                                        <p:attrNameLst>
                                          <p:attrName>ppt_x</p:attrName>
                                        </p:attrNameLst>
                                      </p:cBhvr>
                                      <p:tavLst>
                                        <p:tav tm="0">
                                          <p:val>
                                            <p:strVal val="#ppt_x"/>
                                          </p:val>
                                        </p:tav>
                                        <p:tav tm="100000">
                                          <p:val>
                                            <p:strVal val="#ppt_x"/>
                                          </p:val>
                                        </p:tav>
                                      </p:tavLst>
                                    </p:anim>
                                    <p:anim calcmode="lin" valueType="num">
                                      <p:cBhvr>
                                        <p:cTn id="9" dur="500" fill="hold"/>
                                        <p:tgtEl>
                                          <p:spTgt spid="5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10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7" presetClass="entr" presetSubtype="0" fill="hold" grpId="0" nodeType="afterEffect">
                                  <p:stCondLst>
                                    <p:cond delay="100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500"/>
                            </p:stCondLst>
                            <p:childTnLst>
                              <p:par>
                                <p:cTn id="23" presetID="47" presetClass="entr" presetSubtype="0" fill="hold" grpId="0" nodeType="afterEffect">
                                  <p:stCondLst>
                                    <p:cond delay="100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anim calcmode="lin" valueType="num">
                                      <p:cBhvr>
                                        <p:cTn id="26" dur="500" fill="hold"/>
                                        <p:tgtEl>
                                          <p:spTgt spid="60"/>
                                        </p:tgtEl>
                                        <p:attrNameLst>
                                          <p:attrName>ppt_x</p:attrName>
                                        </p:attrNameLst>
                                      </p:cBhvr>
                                      <p:tavLst>
                                        <p:tav tm="0">
                                          <p:val>
                                            <p:strVal val="#ppt_x"/>
                                          </p:val>
                                        </p:tav>
                                        <p:tav tm="100000">
                                          <p:val>
                                            <p:strVal val="#ppt_x"/>
                                          </p:val>
                                        </p:tav>
                                      </p:tavLst>
                                    </p:anim>
                                    <p:anim calcmode="lin" valueType="num">
                                      <p:cBhvr>
                                        <p:cTn id="27" dur="500" fill="hold"/>
                                        <p:tgtEl>
                                          <p:spTgt spid="60"/>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5000"/>
                            </p:stCondLst>
                            <p:childTnLst>
                              <p:par>
                                <p:cTn id="29" presetID="47" presetClass="entr" presetSubtype="0" fill="hold" grpId="0" nodeType="afterEffect">
                                  <p:stCondLst>
                                    <p:cond delay="10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anim calcmode="lin" valueType="num">
                                      <p:cBhvr>
                                        <p:cTn id="32" dur="500" fill="hold"/>
                                        <p:tgtEl>
                                          <p:spTgt spid="61"/>
                                        </p:tgtEl>
                                        <p:attrNameLst>
                                          <p:attrName>ppt_x</p:attrName>
                                        </p:attrNameLst>
                                      </p:cBhvr>
                                      <p:tavLst>
                                        <p:tav tm="0">
                                          <p:val>
                                            <p:strVal val="#ppt_x"/>
                                          </p:val>
                                        </p:tav>
                                        <p:tav tm="100000">
                                          <p:val>
                                            <p:strVal val="#ppt_x"/>
                                          </p:val>
                                        </p:tav>
                                      </p:tavLst>
                                    </p:anim>
                                    <p:anim calcmode="lin" valueType="num">
                                      <p:cBhvr>
                                        <p:cTn id="33" dur="500" fill="hold"/>
                                        <p:tgtEl>
                                          <p:spTgt spid="61"/>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6500"/>
                            </p:stCondLst>
                            <p:childTnLst>
                              <p:par>
                                <p:cTn id="35" presetID="47" presetClass="entr" presetSubtype="0" fill="hold" grpId="0" nodeType="after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anim calcmode="lin" valueType="num">
                                      <p:cBhvr>
                                        <p:cTn id="38" dur="500" fill="hold"/>
                                        <p:tgtEl>
                                          <p:spTgt spid="62"/>
                                        </p:tgtEl>
                                        <p:attrNameLst>
                                          <p:attrName>ppt_x</p:attrName>
                                        </p:attrNameLst>
                                      </p:cBhvr>
                                      <p:tavLst>
                                        <p:tav tm="0">
                                          <p:val>
                                            <p:strVal val="#ppt_x"/>
                                          </p:val>
                                        </p:tav>
                                        <p:tav tm="100000">
                                          <p:val>
                                            <p:strVal val="#ppt_x"/>
                                          </p:val>
                                        </p:tav>
                                      </p:tavLst>
                                    </p:anim>
                                    <p:anim calcmode="lin" valueType="num">
                                      <p:cBhvr>
                                        <p:cTn id="39" dur="500" fill="hold"/>
                                        <p:tgtEl>
                                          <p:spTgt spid="62"/>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8000"/>
                            </p:stCondLst>
                            <p:childTnLst>
                              <p:par>
                                <p:cTn id="41" presetID="47" presetClass="entr" presetSubtype="0" fill="hold" grpId="0" nodeType="afterEffect">
                                  <p:stCondLst>
                                    <p:cond delay="100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anim calcmode="lin" valueType="num">
                                      <p:cBhvr>
                                        <p:cTn id="44" dur="500" fill="hold"/>
                                        <p:tgtEl>
                                          <p:spTgt spid="63"/>
                                        </p:tgtEl>
                                        <p:attrNameLst>
                                          <p:attrName>ppt_x</p:attrName>
                                        </p:attrNameLst>
                                      </p:cBhvr>
                                      <p:tavLst>
                                        <p:tav tm="0">
                                          <p:val>
                                            <p:strVal val="#ppt_x"/>
                                          </p:val>
                                        </p:tav>
                                        <p:tav tm="100000">
                                          <p:val>
                                            <p:strVal val="#ppt_x"/>
                                          </p:val>
                                        </p:tav>
                                      </p:tavLst>
                                    </p:anim>
                                    <p:anim calcmode="lin" valueType="num">
                                      <p:cBhvr>
                                        <p:cTn id="45" dur="500" fill="hold"/>
                                        <p:tgtEl>
                                          <p:spTgt spid="63"/>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9500"/>
                            </p:stCondLst>
                            <p:childTnLst>
                              <p:par>
                                <p:cTn id="47" presetID="47" presetClass="entr" presetSubtype="0" fill="hold" grpId="0" nodeType="afterEffect">
                                  <p:stCondLst>
                                    <p:cond delay="100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anim calcmode="lin" valueType="num">
                                      <p:cBhvr>
                                        <p:cTn id="50" dur="500" fill="hold"/>
                                        <p:tgtEl>
                                          <p:spTgt spid="64"/>
                                        </p:tgtEl>
                                        <p:attrNameLst>
                                          <p:attrName>ppt_x</p:attrName>
                                        </p:attrNameLst>
                                      </p:cBhvr>
                                      <p:tavLst>
                                        <p:tav tm="0">
                                          <p:val>
                                            <p:strVal val="#ppt_x"/>
                                          </p:val>
                                        </p:tav>
                                        <p:tav tm="100000">
                                          <p:val>
                                            <p:strVal val="#ppt_x"/>
                                          </p:val>
                                        </p:tav>
                                      </p:tavLst>
                                    </p:anim>
                                    <p:anim calcmode="lin" valueType="num">
                                      <p:cBhvr>
                                        <p:cTn id="51" dur="500" fill="hold"/>
                                        <p:tgtEl>
                                          <p:spTgt spid="64"/>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11000"/>
                            </p:stCondLst>
                            <p:childTnLst>
                              <p:par>
                                <p:cTn id="53" presetID="47" presetClass="entr" presetSubtype="0" fill="hold" grpId="0" nodeType="afterEffect">
                                  <p:stCondLst>
                                    <p:cond delay="100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anim calcmode="lin" valueType="num">
                                      <p:cBhvr>
                                        <p:cTn id="56" dur="500" fill="hold"/>
                                        <p:tgtEl>
                                          <p:spTgt spid="67"/>
                                        </p:tgtEl>
                                        <p:attrNameLst>
                                          <p:attrName>ppt_x</p:attrName>
                                        </p:attrNameLst>
                                      </p:cBhvr>
                                      <p:tavLst>
                                        <p:tav tm="0">
                                          <p:val>
                                            <p:strVal val="#ppt_x"/>
                                          </p:val>
                                        </p:tav>
                                        <p:tav tm="100000">
                                          <p:val>
                                            <p:strVal val="#ppt_x"/>
                                          </p:val>
                                        </p:tav>
                                      </p:tavLst>
                                    </p:anim>
                                    <p:anim calcmode="lin" valueType="num">
                                      <p:cBhvr>
                                        <p:cTn id="57" dur="500" fill="hold"/>
                                        <p:tgtEl>
                                          <p:spTgt spid="67"/>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12500"/>
                            </p:stCondLst>
                            <p:childTnLst>
                              <p:par>
                                <p:cTn id="59" presetID="47" presetClass="entr" presetSubtype="0" fill="hold" grpId="0" nodeType="afterEffect">
                                  <p:stCondLst>
                                    <p:cond delay="100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500"/>
                                        <p:tgtEl>
                                          <p:spTgt spid="69"/>
                                        </p:tgtEl>
                                      </p:cBhvr>
                                    </p:animEffect>
                                    <p:anim calcmode="lin" valueType="num">
                                      <p:cBhvr>
                                        <p:cTn id="62" dur="500" fill="hold"/>
                                        <p:tgtEl>
                                          <p:spTgt spid="69"/>
                                        </p:tgtEl>
                                        <p:attrNameLst>
                                          <p:attrName>ppt_x</p:attrName>
                                        </p:attrNameLst>
                                      </p:cBhvr>
                                      <p:tavLst>
                                        <p:tav tm="0">
                                          <p:val>
                                            <p:strVal val="#ppt_x"/>
                                          </p:val>
                                        </p:tav>
                                        <p:tav tm="100000">
                                          <p:val>
                                            <p:strVal val="#ppt_x"/>
                                          </p:val>
                                        </p:tav>
                                      </p:tavLst>
                                    </p:anim>
                                    <p:anim calcmode="lin" valueType="num">
                                      <p:cBhvr>
                                        <p:cTn id="63" dur="500" fill="hold"/>
                                        <p:tgtEl>
                                          <p:spTgt spid="69"/>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14000"/>
                            </p:stCondLst>
                            <p:childTnLst>
                              <p:par>
                                <p:cTn id="65" presetID="47" presetClass="entr" presetSubtype="0" fill="hold" grpId="0" nodeType="afterEffect">
                                  <p:stCondLst>
                                    <p:cond delay="100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anim calcmode="lin" valueType="num">
                                      <p:cBhvr>
                                        <p:cTn id="68" dur="500" fill="hold"/>
                                        <p:tgtEl>
                                          <p:spTgt spid="70"/>
                                        </p:tgtEl>
                                        <p:attrNameLst>
                                          <p:attrName>ppt_x</p:attrName>
                                        </p:attrNameLst>
                                      </p:cBhvr>
                                      <p:tavLst>
                                        <p:tav tm="0">
                                          <p:val>
                                            <p:strVal val="#ppt_x"/>
                                          </p:val>
                                        </p:tav>
                                        <p:tav tm="100000">
                                          <p:val>
                                            <p:strVal val="#ppt_x"/>
                                          </p:val>
                                        </p:tav>
                                      </p:tavLst>
                                    </p:anim>
                                    <p:anim calcmode="lin" valueType="num">
                                      <p:cBhvr>
                                        <p:cTn id="69" dur="500" fill="hold"/>
                                        <p:tgtEl>
                                          <p:spTgt spid="70"/>
                                        </p:tgtEl>
                                        <p:attrNameLst>
                                          <p:attrName>ppt_y</p:attrName>
                                        </p:attrNameLst>
                                      </p:cBhvr>
                                      <p:tavLst>
                                        <p:tav tm="0">
                                          <p:val>
                                            <p:strVal val="#ppt_y-.1"/>
                                          </p:val>
                                        </p:tav>
                                        <p:tav tm="100000">
                                          <p:val>
                                            <p:strVal val="#ppt_y"/>
                                          </p:val>
                                        </p:tav>
                                      </p:tavLst>
                                    </p:anim>
                                  </p:childTnLst>
                                </p:cTn>
                              </p:par>
                            </p:childTnLst>
                          </p:cTn>
                        </p:par>
                        <p:par>
                          <p:cTn id="70" fill="hold" nodeType="afterGroup">
                            <p:stCondLst>
                              <p:cond delay="15500"/>
                            </p:stCondLst>
                            <p:childTnLst>
                              <p:par>
                                <p:cTn id="71" presetID="47" presetClass="entr" presetSubtype="0" fill="hold" grpId="0" nodeType="afterEffect">
                                  <p:stCondLst>
                                    <p:cond delay="100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anim calcmode="lin" valueType="num">
                                      <p:cBhvr>
                                        <p:cTn id="74" dur="500" fill="hold"/>
                                        <p:tgtEl>
                                          <p:spTgt spid="71"/>
                                        </p:tgtEl>
                                        <p:attrNameLst>
                                          <p:attrName>ppt_x</p:attrName>
                                        </p:attrNameLst>
                                      </p:cBhvr>
                                      <p:tavLst>
                                        <p:tav tm="0">
                                          <p:val>
                                            <p:strVal val="#ppt_x"/>
                                          </p:val>
                                        </p:tav>
                                        <p:tav tm="100000">
                                          <p:val>
                                            <p:strVal val="#ppt_x"/>
                                          </p:val>
                                        </p:tav>
                                      </p:tavLst>
                                    </p:anim>
                                    <p:anim calcmode="lin" valueType="num">
                                      <p:cBhvr>
                                        <p:cTn id="75" dur="500" fill="hold"/>
                                        <p:tgtEl>
                                          <p:spTgt spid="71"/>
                                        </p:tgtEl>
                                        <p:attrNameLst>
                                          <p:attrName>ppt_y</p:attrName>
                                        </p:attrNameLst>
                                      </p:cBhvr>
                                      <p:tavLst>
                                        <p:tav tm="0">
                                          <p:val>
                                            <p:strVal val="#ppt_y-.1"/>
                                          </p:val>
                                        </p:tav>
                                        <p:tav tm="100000">
                                          <p:val>
                                            <p:strVal val="#ppt_y"/>
                                          </p:val>
                                        </p:tav>
                                      </p:tavLst>
                                    </p:anim>
                                  </p:childTnLst>
                                </p:cTn>
                              </p:par>
                            </p:childTnLst>
                          </p:cTn>
                        </p:par>
                        <p:par>
                          <p:cTn id="76" fill="hold" nodeType="afterGroup">
                            <p:stCondLst>
                              <p:cond delay="17000"/>
                            </p:stCondLst>
                            <p:childTnLst>
                              <p:par>
                                <p:cTn id="77" presetID="47" presetClass="entr" presetSubtype="0" fill="hold" grpId="0" nodeType="afterEffect">
                                  <p:stCondLst>
                                    <p:cond delay="100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anim calcmode="lin" valueType="num">
                                      <p:cBhvr>
                                        <p:cTn id="80" dur="500" fill="hold"/>
                                        <p:tgtEl>
                                          <p:spTgt spid="72"/>
                                        </p:tgtEl>
                                        <p:attrNameLst>
                                          <p:attrName>ppt_x</p:attrName>
                                        </p:attrNameLst>
                                      </p:cBhvr>
                                      <p:tavLst>
                                        <p:tav tm="0">
                                          <p:val>
                                            <p:strVal val="#ppt_x"/>
                                          </p:val>
                                        </p:tav>
                                        <p:tav tm="100000">
                                          <p:val>
                                            <p:strVal val="#ppt_x"/>
                                          </p:val>
                                        </p:tav>
                                      </p:tavLst>
                                    </p:anim>
                                    <p:anim calcmode="lin" valueType="num">
                                      <p:cBhvr>
                                        <p:cTn id="81" dur="5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6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870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xit" presetSubtype="0" fill="hold" grpId="1" nodeType="clickEffect">
                                  <p:stCondLst>
                                    <p:cond delay="0"/>
                                  </p:stCondLst>
                                  <p:childTnLst>
                                    <p:animEffect transition="out" filter="fade">
                                      <p:cBhvr>
                                        <p:cTn id="97" dur="500"/>
                                        <p:tgtEl>
                                          <p:spTgt spid="72"/>
                                        </p:tgtEl>
                                      </p:cBhvr>
                                    </p:animEffect>
                                    <p:set>
                                      <p:cBhvr>
                                        <p:cTn id="98" dur="1" fill="hold">
                                          <p:stCondLst>
                                            <p:cond delay="499"/>
                                          </p:stCondLst>
                                        </p:cTn>
                                        <p:tgtEl>
                                          <p:spTgt spid="72"/>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71"/>
                                        </p:tgtEl>
                                      </p:cBhvr>
                                    </p:animEffect>
                                    <p:set>
                                      <p:cBhvr>
                                        <p:cTn id="101" dur="1" fill="hold">
                                          <p:stCondLst>
                                            <p:cond delay="499"/>
                                          </p:stCondLst>
                                        </p:cTn>
                                        <p:tgtEl>
                                          <p:spTgt spid="71"/>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69"/>
                                        </p:tgtEl>
                                      </p:cBhvr>
                                    </p:animEffect>
                                    <p:set>
                                      <p:cBhvr>
                                        <p:cTn id="107" dur="1" fill="hold">
                                          <p:stCondLst>
                                            <p:cond delay="499"/>
                                          </p:stCondLst>
                                        </p:cTn>
                                        <p:tgtEl>
                                          <p:spTgt spid="6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67"/>
                                        </p:tgtEl>
                                      </p:cBhvr>
                                    </p:animEffect>
                                    <p:set>
                                      <p:cBhvr>
                                        <p:cTn id="110" dur="1" fill="hold">
                                          <p:stCondLst>
                                            <p:cond delay="499"/>
                                          </p:stCondLst>
                                        </p:cTn>
                                        <p:tgtEl>
                                          <p:spTgt spid="67"/>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64"/>
                                        </p:tgtEl>
                                      </p:cBhvr>
                                    </p:animEffect>
                                    <p:set>
                                      <p:cBhvr>
                                        <p:cTn id="113" dur="1" fill="hold">
                                          <p:stCondLst>
                                            <p:cond delay="499"/>
                                          </p:stCondLst>
                                        </p:cTn>
                                        <p:tgtEl>
                                          <p:spTgt spid="64"/>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63"/>
                                        </p:tgtEl>
                                      </p:cBhvr>
                                    </p:animEffect>
                                    <p:set>
                                      <p:cBhvr>
                                        <p:cTn id="116" dur="1" fill="hold">
                                          <p:stCondLst>
                                            <p:cond delay="499"/>
                                          </p:stCondLst>
                                        </p:cTn>
                                        <p:tgtEl>
                                          <p:spTgt spid="63"/>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62"/>
                                        </p:tgtEl>
                                      </p:cBhvr>
                                    </p:animEffect>
                                    <p:set>
                                      <p:cBhvr>
                                        <p:cTn id="119" dur="1" fill="hold">
                                          <p:stCondLst>
                                            <p:cond delay="499"/>
                                          </p:stCondLst>
                                        </p:cTn>
                                        <p:tgtEl>
                                          <p:spTgt spid="6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61"/>
                                        </p:tgtEl>
                                      </p:cBhvr>
                                    </p:animEffect>
                                    <p:set>
                                      <p:cBhvr>
                                        <p:cTn id="122" dur="1" fill="hold">
                                          <p:stCondLst>
                                            <p:cond delay="499"/>
                                          </p:stCondLst>
                                        </p:cTn>
                                        <p:tgtEl>
                                          <p:spTgt spid="6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60"/>
                                        </p:tgtEl>
                                      </p:cBhvr>
                                    </p:animEffect>
                                    <p:set>
                                      <p:cBhvr>
                                        <p:cTn id="125" dur="1" fill="hold">
                                          <p:stCondLst>
                                            <p:cond delay="499"/>
                                          </p:stCondLst>
                                        </p:cTn>
                                        <p:tgtEl>
                                          <p:spTgt spid="6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58"/>
                                        </p:tgtEl>
                                      </p:cBhvr>
                                    </p:animEffect>
                                    <p:set>
                                      <p:cBhvr>
                                        <p:cTn id="131" dur="1" fill="hold">
                                          <p:stCondLst>
                                            <p:cond delay="499"/>
                                          </p:stCondLst>
                                        </p:cTn>
                                        <p:tgtEl>
                                          <p:spTgt spid="58"/>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55"/>
                                        </p:tgtEl>
                                      </p:cBhvr>
                                    </p:animEffect>
                                    <p:set>
                                      <p:cBhvr>
                                        <p:cTn id="134" dur="1" fill="hold">
                                          <p:stCondLst>
                                            <p:cond delay="499"/>
                                          </p:stCondLst>
                                        </p:cTn>
                                        <p:tgtEl>
                                          <p:spTgt spid="55"/>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7"/>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4"/>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9749"/>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nodeType="clickEffect">
                                  <p:stCondLst>
                                    <p:cond delay="0"/>
                                  </p:stCondLst>
                                  <p:childTnLst>
                                    <p:set>
                                      <p:cBhvr>
                                        <p:cTn id="160" dur="1" fill="hold">
                                          <p:stCondLst>
                                            <p:cond delay="0"/>
                                          </p:stCondLst>
                                        </p:cTn>
                                        <p:tgtEl>
                                          <p:spTgt spid="93"/>
                                        </p:tgtEl>
                                        <p:attrNameLst>
                                          <p:attrName>style.visibility</p:attrName>
                                        </p:attrNameLst>
                                      </p:cBhvr>
                                      <p:to>
                                        <p:strVal val="visible"/>
                                      </p:to>
                                    </p:set>
                                  </p:childTnLst>
                                </p:cTn>
                              </p:par>
                              <p:par>
                                <p:cTn id="161" presetID="10" presetClass="exit" presetSubtype="0" fill="hold" nodeType="withEffect">
                                  <p:stCondLst>
                                    <p:cond delay="0"/>
                                  </p:stCondLst>
                                  <p:childTnLst>
                                    <p:animEffect transition="out" filter="fade">
                                      <p:cBhvr>
                                        <p:cTn id="162" dur="500"/>
                                        <p:tgtEl>
                                          <p:spTgt spid="49"/>
                                        </p:tgtEl>
                                      </p:cBhvr>
                                    </p:animEffect>
                                    <p:set>
                                      <p:cBhvr>
                                        <p:cTn id="163"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28705" grpId="0" animBg="1"/>
      <p:bldP spid="67" grpId="0"/>
      <p:bldP spid="67" grpId="1"/>
      <p:bldP spid="69" grpId="0"/>
      <p:bldP spid="69" grpId="1"/>
      <p:bldP spid="70" grpId="0"/>
      <p:bldP spid="70" grpId="1"/>
      <p:bldP spid="71" grpId="0"/>
      <p:bldP spid="71" grpId="1"/>
      <p:bldP spid="72" grpId="0"/>
      <p:bldP spid="72" grpId="1"/>
      <p:bldP spid="65" grpId="0" animBg="1"/>
      <p:bldP spid="73" grpId="0" animBg="1"/>
      <p:bldP spid="74" grpId="0" animBg="1"/>
      <p:bldP spid="75" grpId="0" animBg="1"/>
      <p:bldP spid="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Architectural Solution Proposal </a:t>
            </a:r>
            <a:br>
              <a:rPr lang="en-US" smtClean="0"/>
            </a:br>
            <a:r>
              <a:rPr lang="en-US" sz="2400" smtClean="0"/>
              <a:t>(ASP)</a:t>
            </a:r>
            <a:endParaRPr lang="en-US" smtClean="0"/>
          </a:p>
        </p:txBody>
      </p:sp>
      <p:sp>
        <p:nvSpPr>
          <p:cNvPr id="2" name="Footer Placeholder 1"/>
          <p:cNvSpPr>
            <a:spLocks noGrp="1"/>
          </p:cNvSpPr>
          <p:nvPr>
            <p:ph type="ftr" sz="quarter" idx="10"/>
          </p:nvPr>
        </p:nvSpPr>
        <p:spPr/>
        <p:txBody>
          <a:bodyPr/>
          <a:lstStyle/>
          <a:p>
            <a:r>
              <a:rPr lang="en-US" smtClean="0"/>
              <a:t>Requirement Management</a:t>
            </a:r>
            <a:endParaRPr lang="en-US"/>
          </a:p>
        </p:txBody>
      </p:sp>
      <p:sp>
        <p:nvSpPr>
          <p:cNvPr id="4" name="Slide Number Placeholder 3"/>
          <p:cNvSpPr>
            <a:spLocks noGrp="1"/>
          </p:cNvSpPr>
          <p:nvPr>
            <p:ph type="sldNum" sz="quarter" idx="11"/>
          </p:nvPr>
        </p:nvSpPr>
        <p:spPr/>
        <p:txBody>
          <a:bodyPr/>
          <a:lstStyle/>
          <a:p>
            <a:fld id="{E702BE03-1423-473D-A59A-BB725B4CFF14}" type="slidenum">
              <a:rPr lang="en-US" smtClean="0"/>
              <a:t>22</a:t>
            </a:fld>
            <a:endParaRPr lang="en-US"/>
          </a:p>
        </p:txBody>
      </p:sp>
      <p:cxnSp>
        <p:nvCxnSpPr>
          <p:cNvPr id="6" name="Straight Arrow Connector 5"/>
          <p:cNvCxnSpPr/>
          <p:nvPr/>
        </p:nvCxnSpPr>
        <p:spPr>
          <a:xfrm>
            <a:off x="5719397" y="2925764"/>
            <a:ext cx="732692" cy="968375"/>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grpSp>
        <p:nvGrpSpPr>
          <p:cNvPr id="7" name="Group 6"/>
          <p:cNvGrpSpPr>
            <a:grpSpLocks/>
          </p:cNvGrpSpPr>
          <p:nvPr/>
        </p:nvGrpSpPr>
        <p:grpSpPr bwMode="auto">
          <a:xfrm>
            <a:off x="6686551" y="1628778"/>
            <a:ext cx="1227992" cy="1109400"/>
            <a:chOff x="5210250" y="5192958"/>
            <a:chExt cx="997416" cy="739444"/>
          </a:xfrm>
        </p:grpSpPr>
        <p:pic>
          <p:nvPicPr>
            <p:cNvPr id="26669" name="Picture 4"/>
            <p:cNvPicPr>
              <a:picLocks noChangeAspect="1" noChangeArrowheads="1"/>
            </p:cNvPicPr>
            <p:nvPr/>
          </p:nvPicPr>
          <p:blipFill>
            <a:blip r:embed="rId3">
              <a:extLst>
                <a:ext uri="{28A0092B-C50C-407E-A947-70E740481C1C}">
                  <a14:useLocalDpi xmlns:a14="http://schemas.microsoft.com/office/drawing/2010/main" val="0"/>
                </a:ext>
              </a:extLst>
            </a:blip>
            <a:srcRect r="4874" b="6297"/>
            <a:stretch>
              <a:fillRect/>
            </a:stretch>
          </p:blipFill>
          <p:spPr bwMode="auto">
            <a:xfrm>
              <a:off x="5331075" y="5192958"/>
              <a:ext cx="760097" cy="43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0" name="TextBox 47"/>
            <p:cNvSpPr txBox="1">
              <a:spLocks noChangeArrowheads="1"/>
            </p:cNvSpPr>
            <p:nvPr/>
          </p:nvSpPr>
          <p:spPr bwMode="auto">
            <a:xfrm>
              <a:off x="5210250" y="5624690"/>
              <a:ext cx="997416" cy="30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sv-SE" sz="1200" dirty="0" smtClean="0">
                  <a:solidFill>
                    <a:srgbClr val="000000"/>
                  </a:solidFill>
                </a:rPr>
                <a:t>Analysis Artifact (MADI)</a:t>
              </a:r>
              <a:endParaRPr lang="en-US" sz="1200" dirty="0">
                <a:solidFill>
                  <a:srgbClr val="000000"/>
                </a:solidFill>
              </a:endParaRPr>
            </a:p>
          </p:txBody>
        </p:sp>
      </p:grpSp>
      <p:grpSp>
        <p:nvGrpSpPr>
          <p:cNvPr id="10" name="Group 9"/>
          <p:cNvGrpSpPr>
            <a:grpSpLocks/>
          </p:cNvGrpSpPr>
          <p:nvPr/>
        </p:nvGrpSpPr>
        <p:grpSpPr bwMode="auto">
          <a:xfrm>
            <a:off x="7500154" y="2195513"/>
            <a:ext cx="1303562" cy="1109027"/>
            <a:chOff x="1474791" y="4876970"/>
            <a:chExt cx="1321916" cy="848203"/>
          </a:xfrm>
        </p:grpSpPr>
        <p:pic>
          <p:nvPicPr>
            <p:cNvPr id="266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385" y="4876970"/>
              <a:ext cx="660525" cy="48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8" name="TextBox 50"/>
            <p:cNvSpPr txBox="1">
              <a:spLocks noChangeArrowheads="1"/>
            </p:cNvSpPr>
            <p:nvPr/>
          </p:nvSpPr>
          <p:spPr bwMode="auto">
            <a:xfrm>
              <a:off x="1474791" y="5372084"/>
              <a:ext cx="1321916" cy="35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sv-SE" sz="1200">
                  <a:solidFill>
                    <a:srgbClr val="000000"/>
                  </a:solidFill>
                </a:rPr>
                <a:t>End User Study </a:t>
              </a:r>
              <a:br>
                <a:rPr lang="sv-SE" sz="1200">
                  <a:solidFill>
                    <a:srgbClr val="000000"/>
                  </a:solidFill>
                </a:rPr>
              </a:br>
              <a:r>
                <a:rPr lang="sv-SE" sz="1200">
                  <a:solidFill>
                    <a:srgbClr val="000000"/>
                  </a:solidFill>
                </a:rPr>
                <a:t>Documentation</a:t>
              </a:r>
            </a:p>
          </p:txBody>
        </p:sp>
      </p:grpSp>
      <p:sp>
        <p:nvSpPr>
          <p:cNvPr id="13" name="Rounded Rectangle 9"/>
          <p:cNvSpPr>
            <a:spLocks noChangeArrowheads="1"/>
          </p:cNvSpPr>
          <p:nvPr/>
        </p:nvSpPr>
        <p:spPr bwMode="auto">
          <a:xfrm>
            <a:off x="5112728" y="2444750"/>
            <a:ext cx="1121019" cy="382588"/>
          </a:xfrm>
          <a:prstGeom prst="roundRect">
            <a:avLst>
              <a:gd name="adj" fmla="val 16667"/>
            </a:avLst>
          </a:prstGeom>
          <a:solidFill>
            <a:srgbClr val="CCECFF"/>
          </a:solidFill>
          <a:ln w="9525" algn="ctr">
            <a:solidFill>
              <a:schemeClr val="tx1"/>
            </a:solidFill>
            <a:round/>
            <a:headEnd/>
            <a:tailEnd/>
          </a:ln>
        </p:spPr>
        <p:txBody>
          <a:bodyPr wrap="none" lIns="90000" tIns="46800" rIns="90000" bIns="46800" anchor="ctr"/>
          <a:lstStyle/>
          <a:p>
            <a:pPr algn="ctr"/>
            <a:r>
              <a:rPr lang="sv-SE"/>
              <a:t>ATR</a:t>
            </a:r>
            <a:endParaRPr lang="en-US"/>
          </a:p>
        </p:txBody>
      </p:sp>
      <p:cxnSp>
        <p:nvCxnSpPr>
          <p:cNvPr id="14" name="Straight Arrow Connector 13"/>
          <p:cNvCxnSpPr/>
          <p:nvPr/>
        </p:nvCxnSpPr>
        <p:spPr>
          <a:xfrm flipH="1">
            <a:off x="6452089" y="2859088"/>
            <a:ext cx="880696" cy="1035050"/>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grpSp>
        <p:nvGrpSpPr>
          <p:cNvPr id="22" name="Group 21"/>
          <p:cNvGrpSpPr/>
          <p:nvPr/>
        </p:nvGrpSpPr>
        <p:grpSpPr>
          <a:xfrm>
            <a:off x="984155" y="4049312"/>
            <a:ext cx="5892101" cy="1539928"/>
            <a:chOff x="4264262" y="1124744"/>
            <a:chExt cx="4536504" cy="786642"/>
          </a:xfrm>
        </p:grpSpPr>
        <p:sp>
          <p:nvSpPr>
            <p:cNvPr id="23" name="Rounded Rectangle 22"/>
            <p:cNvSpPr/>
            <p:nvPr/>
          </p:nvSpPr>
          <p:spPr bwMode="auto">
            <a:xfrm>
              <a:off x="5076056" y="1380682"/>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24" name="Rounded Rectangle 23"/>
            <p:cNvSpPr/>
            <p:nvPr/>
          </p:nvSpPr>
          <p:spPr bwMode="auto">
            <a:xfrm>
              <a:off x="5846944" y="1265743"/>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5" name="Rounded Rectangle 24"/>
            <p:cNvSpPr/>
            <p:nvPr/>
          </p:nvSpPr>
          <p:spPr bwMode="auto">
            <a:xfrm>
              <a:off x="7330973" y="1159023"/>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6" name="Rounded Rectangle 25"/>
            <p:cNvSpPr/>
            <p:nvPr/>
          </p:nvSpPr>
          <p:spPr bwMode="auto">
            <a:xfrm>
              <a:off x="8156142" y="1124744"/>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7" name="Curved Connector 26"/>
            <p:cNvCxnSpPr>
              <a:stCxn id="32" idx="3"/>
              <a:endCxn id="25" idx="1"/>
            </p:cNvCxnSpPr>
            <p:nvPr/>
          </p:nvCxnSpPr>
          <p:spPr bwMode="auto">
            <a:xfrm flipV="1">
              <a:off x="7199797" y="1273962"/>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a:stCxn id="25" idx="3"/>
              <a:endCxn id="26" idx="1"/>
            </p:cNvCxnSpPr>
            <p:nvPr/>
          </p:nvCxnSpPr>
          <p:spPr bwMode="auto">
            <a:xfrm flipV="1">
              <a:off x="7972928" y="1239683"/>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ounded Rectangle 28"/>
            <p:cNvSpPr/>
            <p:nvPr/>
          </p:nvSpPr>
          <p:spPr bwMode="auto">
            <a:xfrm>
              <a:off x="4264262" y="1534059"/>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30" name="Curved Connector 29"/>
            <p:cNvCxnSpPr>
              <a:stCxn id="29" idx="3"/>
              <a:endCxn id="23" idx="1"/>
            </p:cNvCxnSpPr>
            <p:nvPr/>
          </p:nvCxnSpPr>
          <p:spPr bwMode="auto">
            <a:xfrm flipV="1">
              <a:off x="4906217" y="1500082"/>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a:stCxn id="23" idx="3"/>
              <a:endCxn id="24" idx="1"/>
            </p:cNvCxnSpPr>
            <p:nvPr/>
          </p:nvCxnSpPr>
          <p:spPr bwMode="auto">
            <a:xfrm flipV="1">
              <a:off x="5718011" y="1380682"/>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ounded Rectangle 31"/>
            <p:cNvSpPr/>
            <p:nvPr/>
          </p:nvSpPr>
          <p:spPr bwMode="auto">
            <a:xfrm>
              <a:off x="6620074" y="1226719"/>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33" name="Rounded Rectangle 32"/>
            <p:cNvSpPr/>
            <p:nvPr/>
          </p:nvSpPr>
          <p:spPr bwMode="auto">
            <a:xfrm>
              <a:off x="6613271" y="1646982"/>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4" name="Curved Connector 33"/>
            <p:cNvCxnSpPr>
              <a:stCxn id="24" idx="3"/>
              <a:endCxn id="32" idx="1"/>
            </p:cNvCxnSpPr>
            <p:nvPr/>
          </p:nvCxnSpPr>
          <p:spPr bwMode="auto">
            <a:xfrm flipV="1">
              <a:off x="6488899" y="1345774"/>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urved Connector 34"/>
            <p:cNvCxnSpPr>
              <a:stCxn id="24" idx="3"/>
              <a:endCxn id="33" idx="1"/>
            </p:cNvCxnSpPr>
            <p:nvPr/>
          </p:nvCxnSpPr>
          <p:spPr bwMode="auto">
            <a:xfrm>
              <a:off x="6488899" y="1380682"/>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ounded Rectangle 35"/>
            <p:cNvSpPr/>
            <p:nvPr/>
          </p:nvSpPr>
          <p:spPr bwMode="auto">
            <a:xfrm>
              <a:off x="7330972" y="155172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7" name="Rounded Rectangle 36"/>
            <p:cNvSpPr/>
            <p:nvPr/>
          </p:nvSpPr>
          <p:spPr bwMode="auto">
            <a:xfrm>
              <a:off x="8158811" y="1504543"/>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8" name="Curved Connector 37"/>
            <p:cNvCxnSpPr>
              <a:stCxn id="36" idx="3"/>
              <a:endCxn id="37" idx="1"/>
            </p:cNvCxnSpPr>
            <p:nvPr/>
          </p:nvCxnSpPr>
          <p:spPr bwMode="auto">
            <a:xfrm flipV="1">
              <a:off x="7972927" y="1619482"/>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urved Connector 38"/>
            <p:cNvCxnSpPr>
              <a:stCxn id="33" idx="3"/>
              <a:endCxn id="36" idx="1"/>
            </p:cNvCxnSpPr>
            <p:nvPr/>
          </p:nvCxnSpPr>
          <p:spPr bwMode="auto">
            <a:xfrm flipV="1">
              <a:off x="7206600" y="1666668"/>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Date Placeholder 2"/>
          <p:cNvSpPr>
            <a:spLocks noGrp="1"/>
          </p:cNvSpPr>
          <p:nvPr>
            <p:ph type="dt" sz="half" idx="12"/>
          </p:nvPr>
        </p:nvSpPr>
        <p:spPr/>
        <p:txBody>
          <a:bodyPr/>
          <a:lstStyle/>
          <a:p>
            <a:fld id="{94953265-D2C6-4951-B48F-5A1D9E2B0A52}" type="datetime1">
              <a:rPr lang="sv-SE" smtClean="0"/>
              <a:t>2016-12-08</a:t>
            </a:fld>
            <a:endParaRPr lang="en-US"/>
          </a:p>
        </p:txBody>
      </p:sp>
    </p:spTree>
    <p:extLst>
      <p:ext uri="{BB962C8B-B14F-4D97-AF65-F5344CB8AC3E}">
        <p14:creationId xmlns:p14="http://schemas.microsoft.com/office/powerpoint/2010/main" val="483433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5076674"/>
            <a:ext cx="2849296" cy="95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323528" y="1980784"/>
            <a:ext cx="8229600" cy="4133056"/>
          </a:xfrm>
        </p:spPr>
        <p:txBody>
          <a:bodyPr>
            <a:normAutofit/>
          </a:bodyPr>
          <a:lstStyle/>
          <a:p>
            <a:r>
              <a:rPr lang="en-US" dirty="0"/>
              <a:t>What solution is required to </a:t>
            </a:r>
            <a:r>
              <a:rPr lang="en-US" dirty="0" smtClean="0"/>
              <a:t>fulfill </a:t>
            </a:r>
            <a:r>
              <a:rPr lang="en-US" dirty="0"/>
              <a:t>the ATR in the context of the </a:t>
            </a:r>
            <a:r>
              <a:rPr lang="en-US" dirty="0" err="1" smtClean="0"/>
              <a:t>StR</a:t>
            </a:r>
            <a:r>
              <a:rPr lang="en-US" dirty="0" smtClean="0"/>
              <a:t>/</a:t>
            </a:r>
            <a:r>
              <a:rPr lang="en-US" dirty="0" err="1" smtClean="0"/>
              <a:t>SoR</a:t>
            </a:r>
            <a:r>
              <a:rPr lang="en-US" dirty="0" smtClean="0"/>
              <a:t>/TR </a:t>
            </a:r>
            <a:r>
              <a:rPr lang="en-US" dirty="0"/>
              <a:t>and </a:t>
            </a:r>
            <a:r>
              <a:rPr lang="en-US" dirty="0" smtClean="0"/>
              <a:t>SO/BR</a:t>
            </a:r>
            <a:endParaRPr lang="pl-PL" dirty="0" smtClean="0"/>
          </a:p>
          <a:p>
            <a:pPr lvl="1"/>
            <a:r>
              <a:rPr lang="en-US" dirty="0"/>
              <a:t>ASP </a:t>
            </a:r>
            <a:r>
              <a:rPr lang="pl-PL" dirty="0" smtClean="0"/>
              <a:t>is in ‚</a:t>
            </a:r>
            <a:r>
              <a:rPr lang="en-US" dirty="0" smtClean="0"/>
              <a:t>1 </a:t>
            </a:r>
            <a:r>
              <a:rPr lang="pl-PL" dirty="0" smtClean="0"/>
              <a:t>to</a:t>
            </a:r>
            <a:r>
              <a:rPr lang="en-US" dirty="0" smtClean="0"/>
              <a:t> many</a:t>
            </a:r>
            <a:r>
              <a:rPr lang="pl-PL" dirty="0" smtClean="0"/>
              <a:t>’</a:t>
            </a:r>
            <a:r>
              <a:rPr lang="en-US" dirty="0" smtClean="0"/>
              <a:t> relation </a:t>
            </a:r>
            <a:r>
              <a:rPr lang="en-US" dirty="0"/>
              <a:t>to One </a:t>
            </a:r>
            <a:r>
              <a:rPr lang="en-US" dirty="0" smtClean="0"/>
              <a:t>ATR</a:t>
            </a:r>
            <a:r>
              <a:rPr lang="pl-PL" dirty="0" smtClean="0"/>
              <a:t>: s</a:t>
            </a:r>
            <a:r>
              <a:rPr lang="en-US" dirty="0" err="1" smtClean="0"/>
              <a:t>everal</a:t>
            </a:r>
            <a:r>
              <a:rPr lang="en-US" dirty="0" smtClean="0"/>
              <a:t> </a:t>
            </a:r>
            <a:r>
              <a:rPr lang="en-US" dirty="0"/>
              <a:t>different possible solution for one technical requirement</a:t>
            </a:r>
          </a:p>
          <a:p>
            <a:r>
              <a:rPr lang="sv-SE" dirty="0"/>
              <a:t>Specified and owned by the lead architect and the IT-solution team, input from the ATR in the context of the </a:t>
            </a:r>
            <a:r>
              <a:rPr lang="sv-SE" dirty="0" smtClean="0"/>
              <a:t>SoR/TR </a:t>
            </a:r>
            <a:r>
              <a:rPr lang="sv-SE" dirty="0"/>
              <a:t>and the </a:t>
            </a:r>
            <a:r>
              <a:rPr lang="sv-SE" dirty="0">
                <a:solidFill>
                  <a:srgbClr val="000000"/>
                </a:solidFill>
              </a:rPr>
              <a:t>Analysis </a:t>
            </a:r>
            <a:r>
              <a:rPr lang="sv-SE" dirty="0" smtClean="0">
                <a:solidFill>
                  <a:srgbClr val="000000"/>
                </a:solidFill>
              </a:rPr>
              <a:t>Artifacts </a:t>
            </a:r>
            <a:r>
              <a:rPr lang="sv-SE" dirty="0">
                <a:solidFill>
                  <a:srgbClr val="000000"/>
                </a:solidFill>
              </a:rPr>
              <a:t>(</a:t>
            </a:r>
            <a:r>
              <a:rPr lang="sv-SE" dirty="0" smtClean="0">
                <a:solidFill>
                  <a:srgbClr val="000000"/>
                </a:solidFill>
              </a:rPr>
              <a:t>MADI)</a:t>
            </a:r>
            <a:endParaRPr lang="pl-PL" dirty="0" smtClean="0"/>
          </a:p>
          <a:p>
            <a:r>
              <a:rPr lang="sv-SE" dirty="0"/>
              <a:t>For each ASP, an evaluation shall be done towards the 10 architectural principles</a:t>
            </a:r>
            <a:endParaRPr lang="pl-PL" dirty="0" smtClean="0"/>
          </a:p>
          <a:p>
            <a:pPr marL="0" indent="0">
              <a:buNone/>
            </a:pPr>
            <a:endParaRPr lang="sv-SE" dirty="0"/>
          </a:p>
        </p:txBody>
      </p:sp>
      <p:sp>
        <p:nvSpPr>
          <p:cNvPr id="4" name="Footer Placeholder 3"/>
          <p:cNvSpPr>
            <a:spLocks noGrp="1"/>
          </p:cNvSpPr>
          <p:nvPr>
            <p:ph type="ftr" sz="quarter" idx="11"/>
          </p:nvPr>
        </p:nvSpPr>
        <p:spPr>
          <a:xfrm>
            <a:off x="339725" y="6426200"/>
            <a:ext cx="6873875" cy="215900"/>
          </a:xfrm>
        </p:spPr>
        <p:txBody>
          <a:bodyPr/>
          <a:lstStyle/>
          <a:p>
            <a:r>
              <a:rPr lang="en-US" smtClean="0"/>
              <a:t>Requirement Management</a:t>
            </a:r>
            <a:endParaRPr lang="en-US" dirty="0"/>
          </a:p>
        </p:txBody>
      </p:sp>
      <p:sp>
        <p:nvSpPr>
          <p:cNvPr id="5" name="Slide Number Placeholder 4"/>
          <p:cNvSpPr>
            <a:spLocks noGrp="1"/>
          </p:cNvSpPr>
          <p:nvPr>
            <p:ph type="sldNum" sz="quarter" idx="12"/>
          </p:nvPr>
        </p:nvSpPr>
        <p:spPr>
          <a:xfrm>
            <a:off x="339725" y="6619875"/>
            <a:ext cx="503238" cy="207963"/>
          </a:xfrm>
        </p:spPr>
        <p:txBody>
          <a:bodyPr/>
          <a:lstStyle/>
          <a:p>
            <a:fld id="{E702BE03-1423-473D-A59A-BB725B4CFF14}" type="slidenum">
              <a:rPr lang="en-US" smtClean="0"/>
              <a:t>23</a:t>
            </a:fld>
            <a:endParaRPr lang="en-US"/>
          </a:p>
        </p:txBody>
      </p:sp>
      <p:sp>
        <p:nvSpPr>
          <p:cNvPr id="3" name="Title 2"/>
          <p:cNvSpPr>
            <a:spLocks noGrp="1"/>
          </p:cNvSpPr>
          <p:nvPr>
            <p:ph type="title"/>
          </p:nvPr>
        </p:nvSpPr>
        <p:spPr/>
        <p:txBody>
          <a:bodyPr/>
          <a:lstStyle/>
          <a:p>
            <a:r>
              <a:rPr lang="pl-PL" dirty="0" smtClean="0"/>
              <a:t>Architectural Solution Proposals (ASP)</a:t>
            </a:r>
            <a:endParaRPr lang="en-US" dirty="0"/>
          </a:p>
        </p:txBody>
      </p:sp>
      <p:sp>
        <p:nvSpPr>
          <p:cNvPr id="16" name="Rounded Rectangle 15"/>
          <p:cNvSpPr/>
          <p:nvPr/>
        </p:nvSpPr>
        <p:spPr>
          <a:xfrm>
            <a:off x="7959824" y="1373215"/>
            <a:ext cx="641956" cy="341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smtClean="0">
              <a:solidFill>
                <a:schemeClr val="tx1"/>
              </a:solidFill>
            </a:endParaRPr>
          </a:p>
        </p:txBody>
      </p:sp>
      <p:pic>
        <p:nvPicPr>
          <p:cNvPr id="17"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7958" y="4792394"/>
            <a:ext cx="1818792" cy="1321446"/>
          </a:xfrm>
          <a:prstGeom prst="rect">
            <a:avLst/>
          </a:prstGeom>
        </p:spPr>
      </p:pic>
      <p:grpSp>
        <p:nvGrpSpPr>
          <p:cNvPr id="18" name="Group 17"/>
          <p:cNvGrpSpPr/>
          <p:nvPr/>
        </p:nvGrpSpPr>
        <p:grpSpPr>
          <a:xfrm>
            <a:off x="4067944" y="1057577"/>
            <a:ext cx="4536504" cy="786642"/>
            <a:chOff x="4264262" y="1124744"/>
            <a:chExt cx="4536504" cy="786642"/>
          </a:xfrm>
        </p:grpSpPr>
        <p:sp>
          <p:nvSpPr>
            <p:cNvPr id="20" name="Rounded Rectangle 19"/>
            <p:cNvSpPr/>
            <p:nvPr/>
          </p:nvSpPr>
          <p:spPr bwMode="auto">
            <a:xfrm>
              <a:off x="5076056" y="1380682"/>
              <a:ext cx="641955" cy="238800"/>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BR</a:t>
              </a:r>
              <a:endParaRPr kumimoji="0" lang="en-US" sz="2000" b="0" i="0" u="none" strike="noStrike" cap="none" normalizeH="0" baseline="0" dirty="0" smtClean="0">
                <a:ln>
                  <a:noFill/>
                </a:ln>
                <a:solidFill>
                  <a:schemeClr val="tx1"/>
                </a:solidFill>
                <a:effectLst/>
                <a:latin typeface="Arial" charset="0"/>
              </a:endParaRPr>
            </a:p>
          </p:txBody>
        </p:sp>
        <p:sp>
          <p:nvSpPr>
            <p:cNvPr id="21" name="Rounded Rectangle 20"/>
            <p:cNvSpPr/>
            <p:nvPr/>
          </p:nvSpPr>
          <p:spPr bwMode="auto">
            <a:xfrm>
              <a:off x="5846944" y="1265743"/>
              <a:ext cx="641955" cy="22987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StR</a:t>
              </a:r>
              <a:endParaRPr kumimoji="0" lang="en-US" sz="20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7330973" y="1159023"/>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23" name="Rounded Rectangle 22"/>
            <p:cNvSpPr/>
            <p:nvPr/>
          </p:nvSpPr>
          <p:spPr bwMode="auto">
            <a:xfrm>
              <a:off x="8156142" y="1124744"/>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24" name="Curved Connector 23"/>
            <p:cNvCxnSpPr>
              <a:stCxn id="29" idx="3"/>
              <a:endCxn id="22" idx="1"/>
            </p:cNvCxnSpPr>
            <p:nvPr/>
          </p:nvCxnSpPr>
          <p:spPr bwMode="auto">
            <a:xfrm flipV="1">
              <a:off x="7199797" y="1273962"/>
              <a:ext cx="131175" cy="7181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a:stCxn id="22" idx="3"/>
              <a:endCxn id="23" idx="1"/>
            </p:cNvCxnSpPr>
            <p:nvPr/>
          </p:nvCxnSpPr>
          <p:spPr bwMode="auto">
            <a:xfrm flipV="1">
              <a:off x="7972928" y="1239683"/>
              <a:ext cx="183214" cy="34279"/>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ounded Rectangle 25"/>
            <p:cNvSpPr/>
            <p:nvPr/>
          </p:nvSpPr>
          <p:spPr bwMode="auto">
            <a:xfrm>
              <a:off x="4264262" y="1534059"/>
              <a:ext cx="641955" cy="2451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27" name="Curved Connector 26"/>
            <p:cNvCxnSpPr>
              <a:stCxn id="26" idx="3"/>
              <a:endCxn id="20" idx="1"/>
            </p:cNvCxnSpPr>
            <p:nvPr/>
          </p:nvCxnSpPr>
          <p:spPr bwMode="auto">
            <a:xfrm flipV="1">
              <a:off x="4906217" y="1500082"/>
              <a:ext cx="169839" cy="15654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a:stCxn id="20" idx="3"/>
              <a:endCxn id="21" idx="1"/>
            </p:cNvCxnSpPr>
            <p:nvPr/>
          </p:nvCxnSpPr>
          <p:spPr bwMode="auto">
            <a:xfrm flipV="1">
              <a:off x="5718011" y="1380682"/>
              <a:ext cx="128933" cy="119400"/>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ounded Rectangle 28"/>
            <p:cNvSpPr/>
            <p:nvPr/>
          </p:nvSpPr>
          <p:spPr bwMode="auto">
            <a:xfrm>
              <a:off x="6620074" y="1226719"/>
              <a:ext cx="579724" cy="23811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SoR</a:t>
              </a:r>
              <a:endParaRPr kumimoji="0" lang="en-US" sz="2000" b="0" i="0" u="none" strike="noStrike" cap="none" normalizeH="0" baseline="0" dirty="0" smtClean="0">
                <a:ln>
                  <a:noFill/>
                </a:ln>
                <a:solidFill>
                  <a:schemeClr val="tx1"/>
                </a:solidFill>
                <a:effectLst/>
                <a:latin typeface="Arial" charset="0"/>
              </a:endParaRPr>
            </a:p>
          </p:txBody>
        </p:sp>
        <p:sp>
          <p:nvSpPr>
            <p:cNvPr id="30" name="Rounded Rectangle 29"/>
            <p:cNvSpPr/>
            <p:nvPr/>
          </p:nvSpPr>
          <p:spPr bwMode="auto">
            <a:xfrm>
              <a:off x="6613271" y="1646982"/>
              <a:ext cx="593329" cy="264404"/>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2000" dirty="0" smtClean="0">
                  <a:latin typeface="Arial" charset="0"/>
                </a:rPr>
                <a:t>TR</a:t>
              </a:r>
              <a:endParaRPr kumimoji="0" lang="en-US" sz="2000" i="0" u="none" strike="noStrike" cap="none" normalizeH="0" baseline="0" dirty="0" smtClean="0">
                <a:ln>
                  <a:noFill/>
                </a:ln>
                <a:solidFill>
                  <a:schemeClr val="tx1"/>
                </a:solidFill>
                <a:effectLst/>
                <a:latin typeface="Arial" charset="0"/>
              </a:endParaRPr>
            </a:p>
          </p:txBody>
        </p:sp>
        <p:cxnSp>
          <p:nvCxnSpPr>
            <p:cNvPr id="31" name="Curved Connector 30"/>
            <p:cNvCxnSpPr>
              <a:stCxn id="21" idx="3"/>
              <a:endCxn id="29" idx="1"/>
            </p:cNvCxnSpPr>
            <p:nvPr/>
          </p:nvCxnSpPr>
          <p:spPr bwMode="auto">
            <a:xfrm flipV="1">
              <a:off x="6488899" y="1345774"/>
              <a:ext cx="131175" cy="3490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Curved Connector 31"/>
            <p:cNvCxnSpPr>
              <a:stCxn id="21" idx="3"/>
              <a:endCxn id="30" idx="1"/>
            </p:cNvCxnSpPr>
            <p:nvPr/>
          </p:nvCxnSpPr>
          <p:spPr bwMode="auto">
            <a:xfrm>
              <a:off x="6488899" y="1380682"/>
              <a:ext cx="124372" cy="398502"/>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ounded Rectangle 32"/>
            <p:cNvSpPr/>
            <p:nvPr/>
          </p:nvSpPr>
          <p:spPr bwMode="auto">
            <a:xfrm>
              <a:off x="7330972" y="1551729"/>
              <a:ext cx="641955" cy="22987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ATR</a:t>
              </a:r>
              <a:endParaRPr kumimoji="0" lang="en-US" sz="2000" b="0" i="0" u="none" strike="noStrike" cap="none" normalizeH="0" baseline="0" dirty="0" smtClean="0">
                <a:ln>
                  <a:noFill/>
                </a:ln>
                <a:solidFill>
                  <a:schemeClr val="tx1"/>
                </a:solidFill>
                <a:effectLst/>
                <a:latin typeface="Arial" charset="0"/>
              </a:endParaRPr>
            </a:p>
          </p:txBody>
        </p:sp>
        <p:sp>
          <p:nvSpPr>
            <p:cNvPr id="34" name="Rounded Rectangle 33"/>
            <p:cNvSpPr/>
            <p:nvPr/>
          </p:nvSpPr>
          <p:spPr bwMode="auto">
            <a:xfrm>
              <a:off x="8158811" y="1504543"/>
              <a:ext cx="641955" cy="229878"/>
            </a:xfrm>
            <a:prstGeom prst="roundRect">
              <a:avLst/>
            </a:prstGeom>
            <a:solidFill>
              <a:srgbClr val="FFC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2000" b="0" i="0" u="none" strike="noStrike" cap="none" normalizeH="0" baseline="0" dirty="0" smtClean="0">
                  <a:ln>
                    <a:noFill/>
                  </a:ln>
                  <a:solidFill>
                    <a:schemeClr val="tx1"/>
                  </a:solidFill>
                  <a:effectLst/>
                  <a:latin typeface="Arial" charset="0"/>
                </a:rPr>
                <a:t>ASP</a:t>
              </a:r>
              <a:endParaRPr kumimoji="0" lang="en-US" sz="2000" b="0" i="0" u="none" strike="noStrike" cap="none" normalizeH="0" baseline="0" dirty="0" smtClean="0">
                <a:ln>
                  <a:noFill/>
                </a:ln>
                <a:solidFill>
                  <a:schemeClr val="tx1"/>
                </a:solidFill>
                <a:effectLst/>
                <a:latin typeface="Arial" charset="0"/>
              </a:endParaRPr>
            </a:p>
          </p:txBody>
        </p:sp>
        <p:cxnSp>
          <p:nvCxnSpPr>
            <p:cNvPr id="35" name="Curved Connector 34"/>
            <p:cNvCxnSpPr>
              <a:stCxn id="33" idx="3"/>
              <a:endCxn id="34" idx="1"/>
            </p:cNvCxnSpPr>
            <p:nvPr/>
          </p:nvCxnSpPr>
          <p:spPr bwMode="auto">
            <a:xfrm flipV="1">
              <a:off x="7972927" y="1619482"/>
              <a:ext cx="185884" cy="47186"/>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Curved Connector 35"/>
            <p:cNvCxnSpPr>
              <a:stCxn id="30" idx="3"/>
              <a:endCxn id="33" idx="1"/>
            </p:cNvCxnSpPr>
            <p:nvPr/>
          </p:nvCxnSpPr>
          <p:spPr bwMode="auto">
            <a:xfrm flipV="1">
              <a:off x="7206600" y="1666668"/>
              <a:ext cx="124372" cy="11251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 name="Rounded Rectangle 38"/>
          <p:cNvSpPr/>
          <p:nvPr/>
        </p:nvSpPr>
        <p:spPr>
          <a:xfrm>
            <a:off x="7956376" y="980728"/>
            <a:ext cx="641956" cy="341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smtClean="0">
              <a:solidFill>
                <a:schemeClr val="tx1"/>
              </a:solidFill>
            </a:endParaRPr>
          </a:p>
        </p:txBody>
      </p:sp>
      <p:sp>
        <p:nvSpPr>
          <p:cNvPr id="6" name="Date Placeholder 5"/>
          <p:cNvSpPr>
            <a:spLocks noGrp="1"/>
          </p:cNvSpPr>
          <p:nvPr>
            <p:ph type="dt" sz="half" idx="10"/>
          </p:nvPr>
        </p:nvSpPr>
        <p:spPr>
          <a:xfrm>
            <a:off x="689203" y="6618288"/>
            <a:ext cx="2405062" cy="209550"/>
          </a:xfrm>
        </p:spPr>
        <p:txBody>
          <a:bodyPr/>
          <a:lstStyle/>
          <a:p>
            <a:fld id="{CFB50AED-E649-4E96-ABB8-36A3C28F1288}" type="datetime1">
              <a:rPr lang="sv-SE" smtClean="0"/>
              <a:t>2016-12-08</a:t>
            </a:fld>
            <a:endParaRPr lang="en-US"/>
          </a:p>
        </p:txBody>
      </p:sp>
    </p:spTree>
    <p:extLst>
      <p:ext uri="{BB962C8B-B14F-4D97-AF65-F5344CB8AC3E}">
        <p14:creationId xmlns:p14="http://schemas.microsoft.com/office/powerpoint/2010/main" val="40526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39725" y="6426200"/>
            <a:ext cx="6873875" cy="215900"/>
          </a:xfrm>
        </p:spPr>
        <p:txBody>
          <a:bodyPr/>
          <a:lstStyle/>
          <a:p>
            <a:r>
              <a:rPr lang="en-US" smtClean="0"/>
              <a:t>Requirement Management</a:t>
            </a:r>
            <a:endParaRPr lang="en-US"/>
          </a:p>
        </p:txBody>
      </p:sp>
      <p:sp>
        <p:nvSpPr>
          <p:cNvPr id="3" name="Slide Number Placeholder 2"/>
          <p:cNvSpPr>
            <a:spLocks noGrp="1"/>
          </p:cNvSpPr>
          <p:nvPr>
            <p:ph type="sldNum" sz="quarter" idx="12"/>
          </p:nvPr>
        </p:nvSpPr>
        <p:spPr>
          <a:xfrm>
            <a:off x="339725" y="6619875"/>
            <a:ext cx="503238" cy="207963"/>
          </a:xfrm>
        </p:spPr>
        <p:txBody>
          <a:bodyPr/>
          <a:lstStyle/>
          <a:p>
            <a:fld id="{E702BE03-1423-473D-A59A-BB725B4CFF14}" type="slidenum">
              <a:rPr lang="en-US" smtClean="0"/>
              <a:t>24</a:t>
            </a:fld>
            <a:endParaRPr lang="en-US"/>
          </a:p>
        </p:txBody>
      </p:sp>
      <p:sp>
        <p:nvSpPr>
          <p:cNvPr id="28674" name="Title 1"/>
          <p:cNvSpPr>
            <a:spLocks noGrp="1"/>
          </p:cNvSpPr>
          <p:nvPr>
            <p:ph type="title"/>
          </p:nvPr>
        </p:nvSpPr>
        <p:spPr/>
        <p:txBody>
          <a:bodyPr/>
          <a:lstStyle/>
          <a:p>
            <a:r>
              <a:rPr lang="en-US" smtClean="0"/>
              <a:t>Keep also rejected solutions</a:t>
            </a:r>
            <a:br>
              <a:rPr lang="en-US" smtClean="0"/>
            </a:br>
            <a:r>
              <a:rPr lang="en-US" sz="2400" smtClean="0"/>
              <a:t>(ASP)</a:t>
            </a:r>
            <a:endParaRPr lang="en-US" smtClean="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077" y="1260475"/>
            <a:ext cx="801272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51338" y="1462089"/>
            <a:ext cx="3594254" cy="461665"/>
          </a:xfrm>
          <a:prstGeom prst="rect">
            <a:avLst/>
          </a:prstGeom>
          <a:noFill/>
          <a:ln>
            <a:solidFill>
              <a:schemeClr val="tx2">
                <a:lumMod val="40000"/>
                <a:lumOff val="60000"/>
              </a:schemeClr>
            </a:solidFill>
          </a:ln>
        </p:spPr>
        <p:txBody>
          <a:bodyPr wrap="none">
            <a:spAutoFit/>
          </a:bodyPr>
          <a:lstStyle/>
          <a:p>
            <a:pPr>
              <a:defRPr/>
            </a:pPr>
            <a:r>
              <a:rPr lang="en-US" sz="1200" dirty="0"/>
              <a:t>All architectural decisions should be documented, </a:t>
            </a:r>
          </a:p>
          <a:p>
            <a:pPr>
              <a:defRPr/>
            </a:pPr>
            <a:r>
              <a:rPr lang="en-US" sz="1200" dirty="0"/>
              <a:t>also the rejected alternatives</a:t>
            </a:r>
          </a:p>
        </p:txBody>
      </p:sp>
      <p:sp>
        <p:nvSpPr>
          <p:cNvPr id="35" name="Rounded Rectangle 34"/>
          <p:cNvSpPr/>
          <p:nvPr/>
        </p:nvSpPr>
        <p:spPr bwMode="auto">
          <a:xfrm>
            <a:off x="4040066" y="2636838"/>
            <a:ext cx="2262554" cy="520700"/>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defRPr/>
            </a:pPr>
            <a:r>
              <a:rPr lang="en-US" sz="1000" dirty="0">
                <a:solidFill>
                  <a:schemeClr val="bg2">
                    <a:lumMod val="50000"/>
                  </a:schemeClr>
                </a:solidFill>
              </a:rPr>
              <a:t>Add notes describing why an alternative </a:t>
            </a:r>
          </a:p>
          <a:p>
            <a:pPr>
              <a:defRPr/>
            </a:pPr>
            <a:r>
              <a:rPr lang="en-US" sz="1000" dirty="0">
                <a:solidFill>
                  <a:schemeClr val="bg2">
                    <a:lumMod val="50000"/>
                  </a:schemeClr>
                </a:solidFill>
              </a:rPr>
              <a:t>was chosen/rejected</a:t>
            </a:r>
          </a:p>
        </p:txBody>
      </p:sp>
      <p:cxnSp>
        <p:nvCxnSpPr>
          <p:cNvPr id="36" name="Straight Arrow Connector 16"/>
          <p:cNvCxnSpPr>
            <a:cxnSpLocks noChangeShapeType="1"/>
          </p:cNvCxnSpPr>
          <p:nvPr/>
        </p:nvCxnSpPr>
        <p:spPr bwMode="auto">
          <a:xfrm flipH="1" flipV="1">
            <a:off x="5237285" y="2349500"/>
            <a:ext cx="99646" cy="287338"/>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41" name="Straight Arrow Connector 16"/>
          <p:cNvCxnSpPr>
            <a:cxnSpLocks noChangeShapeType="1"/>
          </p:cNvCxnSpPr>
          <p:nvPr/>
        </p:nvCxnSpPr>
        <p:spPr bwMode="auto">
          <a:xfrm flipH="1">
            <a:off x="5237285" y="3157538"/>
            <a:ext cx="140677" cy="519112"/>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46" name="Straight Arrow Connector 16"/>
          <p:cNvCxnSpPr>
            <a:cxnSpLocks noChangeShapeType="1"/>
          </p:cNvCxnSpPr>
          <p:nvPr/>
        </p:nvCxnSpPr>
        <p:spPr bwMode="auto">
          <a:xfrm>
            <a:off x="5536224" y="3157538"/>
            <a:ext cx="32238" cy="2000250"/>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sp>
        <p:nvSpPr>
          <p:cNvPr id="4" name="Date Placeholder 3"/>
          <p:cNvSpPr>
            <a:spLocks noGrp="1"/>
          </p:cNvSpPr>
          <p:nvPr>
            <p:ph type="dt" sz="half" idx="10"/>
          </p:nvPr>
        </p:nvSpPr>
        <p:spPr>
          <a:xfrm>
            <a:off x="689203" y="6618288"/>
            <a:ext cx="2405062" cy="209550"/>
          </a:xfrm>
        </p:spPr>
        <p:txBody>
          <a:bodyPr/>
          <a:lstStyle/>
          <a:p>
            <a:fld id="{76643B33-0173-4E03-8D71-603E06FF67BB}" type="datetime1">
              <a:rPr lang="sv-SE" smtClean="0"/>
              <a:t>2016-12-08</a:t>
            </a:fld>
            <a:endParaRPr lang="en-US"/>
          </a:p>
        </p:txBody>
      </p:sp>
    </p:spTree>
    <p:extLst>
      <p:ext uri="{BB962C8B-B14F-4D97-AF65-F5344CB8AC3E}">
        <p14:creationId xmlns:p14="http://schemas.microsoft.com/office/powerpoint/2010/main" val="3609581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t>
            </a:r>
            <a:r>
              <a:rPr lang="en-US" dirty="0"/>
              <a:t>“</a:t>
            </a:r>
            <a:r>
              <a:rPr lang="en-US" u="sng" dirty="0">
                <a:hlinkClick r:id="rId2"/>
              </a:rPr>
              <a:t>Requirements management Intro</a:t>
            </a:r>
            <a:r>
              <a:rPr lang="en-US" dirty="0"/>
              <a:t>” </a:t>
            </a:r>
            <a:r>
              <a:rPr lang="en-US" dirty="0" smtClean="0"/>
              <a:t> </a:t>
            </a:r>
            <a:endParaRPr lang="en-US" dirty="0"/>
          </a:p>
          <a:p>
            <a:endParaRPr lang="en-US" dirty="0"/>
          </a:p>
        </p:txBody>
      </p:sp>
      <p:sp>
        <p:nvSpPr>
          <p:cNvPr id="3" name="Footer Placeholder 2"/>
          <p:cNvSpPr>
            <a:spLocks noGrp="1"/>
          </p:cNvSpPr>
          <p:nvPr>
            <p:ph type="ftr" sz="quarter" idx="10"/>
          </p:nvPr>
        </p:nvSpPr>
        <p:spPr/>
        <p:txBody>
          <a:body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25</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2015-11-04</a:t>
            </a:r>
            <a:endParaRPr lang="en-US" dirty="0">
              <a:solidFill>
                <a:srgbClr val="000000"/>
              </a:solidFill>
            </a:endParaRPr>
          </a:p>
        </p:txBody>
      </p:sp>
      <p:sp>
        <p:nvSpPr>
          <p:cNvPr id="6" name="Title 5"/>
          <p:cNvSpPr>
            <a:spLocks noGrp="1"/>
          </p:cNvSpPr>
          <p:nvPr>
            <p:ph type="title"/>
          </p:nvPr>
        </p:nvSpPr>
        <p:spPr/>
        <p:txBody>
          <a:bodyPr/>
          <a:lstStyle/>
          <a:p>
            <a:r>
              <a:rPr lang="en-US" dirty="0" smtClean="0"/>
              <a:t>For more example see DRS Tutorial on Requirements management</a:t>
            </a:r>
            <a:endParaRPr lang="en-US" dirty="0"/>
          </a:p>
        </p:txBody>
      </p:sp>
    </p:spTree>
    <p:extLst>
      <p:ext uri="{BB962C8B-B14F-4D97-AF65-F5344CB8AC3E}">
        <p14:creationId xmlns:p14="http://schemas.microsoft.com/office/powerpoint/2010/main" val="2765249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26" name="Straight Connector 125"/>
          <p:cNvCxnSpPr/>
          <p:nvPr/>
        </p:nvCxnSpPr>
        <p:spPr>
          <a:xfrm>
            <a:off x="143123" y="2996752"/>
            <a:ext cx="8836484" cy="0"/>
          </a:xfrm>
          <a:prstGeom prst="line">
            <a:avLst/>
          </a:prstGeom>
          <a:noFill/>
          <a:ln w="12700" cap="flat" cmpd="sng" algn="ctr">
            <a:solidFill>
              <a:srgbClr val="C7D3D0">
                <a:lumMod val="50000"/>
              </a:srgbClr>
            </a:solidFill>
            <a:prstDash val="dash"/>
            <a:headEnd type="none" w="med" len="med"/>
            <a:tailEnd type="none" w="med" len="med"/>
          </a:ln>
          <a:effectLst/>
        </p:spPr>
      </p:cxnSp>
      <p:sp>
        <p:nvSpPr>
          <p:cNvPr id="7" name="Title 6"/>
          <p:cNvSpPr>
            <a:spLocks noGrp="1"/>
          </p:cNvSpPr>
          <p:nvPr>
            <p:ph type="title"/>
          </p:nvPr>
        </p:nvSpPr>
        <p:spPr/>
        <p:txBody>
          <a:bodyPr/>
          <a:lstStyle/>
          <a:p>
            <a:r>
              <a:rPr lang="en-US" sz="2400" smtClean="0"/>
              <a:t>Cheat Sheet</a:t>
            </a:r>
            <a:endParaRPr lang="pl-PL" sz="2400" dirty="0"/>
          </a:p>
        </p:txBody>
      </p:sp>
      <p:sp>
        <p:nvSpPr>
          <p:cNvPr id="131" name="Text Placeholder 130"/>
          <p:cNvSpPr>
            <a:spLocks noGrp="1"/>
          </p:cNvSpPr>
          <p:nvPr>
            <p:ph type="body" idx="1"/>
          </p:nvPr>
        </p:nvSpPr>
        <p:spPr>
          <a:xfrm>
            <a:off x="169943" y="1542688"/>
            <a:ext cx="4040188" cy="639762"/>
          </a:xfrm>
        </p:spPr>
        <p:txBody>
          <a:bodyPr/>
          <a:lstStyle/>
          <a:p>
            <a:r>
              <a:rPr lang="en-US" b="0" i="1" dirty="0" smtClean="0"/>
              <a:t>Previous</a:t>
            </a:r>
            <a:endParaRPr lang="pl-PL" b="0" i="1" dirty="0"/>
          </a:p>
        </p:txBody>
      </p:sp>
      <p:sp>
        <p:nvSpPr>
          <p:cNvPr id="106" name="Rounded Rectangle 105"/>
          <p:cNvSpPr/>
          <p:nvPr/>
        </p:nvSpPr>
        <p:spPr>
          <a:xfrm>
            <a:off x="281940" y="2334776"/>
            <a:ext cx="1249680" cy="51816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BSR</a:t>
            </a:r>
          </a:p>
        </p:txBody>
      </p:sp>
      <p:sp>
        <p:nvSpPr>
          <p:cNvPr id="107" name="Rounded Rectangle 106"/>
          <p:cNvSpPr/>
          <p:nvPr/>
        </p:nvSpPr>
        <p:spPr>
          <a:xfrm>
            <a:off x="606584" y="3612444"/>
            <a:ext cx="1249680" cy="518160"/>
          </a:xfrm>
          <a:prstGeom prst="round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ABR</a:t>
            </a:r>
          </a:p>
        </p:txBody>
      </p:sp>
      <p:sp>
        <p:nvSpPr>
          <p:cNvPr id="108" name="Rounded Rectangle 107"/>
          <p:cNvSpPr/>
          <p:nvPr/>
        </p:nvSpPr>
        <p:spPr>
          <a:xfrm>
            <a:off x="1220690" y="5194557"/>
            <a:ext cx="859668" cy="318262"/>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ATR</a:t>
            </a:r>
          </a:p>
        </p:txBody>
      </p:sp>
      <p:sp>
        <p:nvSpPr>
          <p:cNvPr id="109" name="Rounded Rectangle 108"/>
          <p:cNvSpPr/>
          <p:nvPr/>
        </p:nvSpPr>
        <p:spPr>
          <a:xfrm>
            <a:off x="1563590" y="5801286"/>
            <a:ext cx="859668" cy="318262"/>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ASP</a:t>
            </a:r>
          </a:p>
        </p:txBody>
      </p:sp>
      <p:sp>
        <p:nvSpPr>
          <p:cNvPr id="110" name="Rounded Rectangle 109"/>
          <p:cNvSpPr/>
          <p:nvPr/>
        </p:nvSpPr>
        <p:spPr>
          <a:xfrm>
            <a:off x="4877778" y="1498265"/>
            <a:ext cx="2241692" cy="574425"/>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SO</a:t>
            </a:r>
            <a:r>
              <a:rPr lang="en-US" sz="600" kern="0" dirty="0">
                <a:solidFill>
                  <a:srgbClr val="000000"/>
                </a:solidFill>
              </a:rPr>
              <a:t/>
            </a:r>
            <a:br>
              <a:rPr lang="en-US" sz="600" kern="0" dirty="0">
                <a:solidFill>
                  <a:srgbClr val="000000"/>
                </a:solidFill>
              </a:rPr>
            </a:br>
            <a:r>
              <a:rPr lang="en-US" sz="900" kern="0" dirty="0">
                <a:solidFill>
                  <a:srgbClr val="000000"/>
                </a:solidFill>
              </a:rPr>
              <a:t>Strategic Objectives</a:t>
            </a:r>
            <a:br>
              <a:rPr lang="en-US" sz="900" kern="0" dirty="0">
                <a:solidFill>
                  <a:srgbClr val="000000"/>
                </a:solidFill>
              </a:rPr>
            </a:br>
            <a:r>
              <a:rPr lang="en-US" sz="700" kern="0" dirty="0">
                <a:solidFill>
                  <a:srgbClr val="000000"/>
                </a:solidFill>
              </a:rPr>
              <a:t>Originating from Top Prioritized Business </a:t>
            </a:r>
            <a:r>
              <a:rPr lang="en-US" sz="700" kern="0" dirty="0" smtClean="0">
                <a:solidFill>
                  <a:srgbClr val="000000"/>
                </a:solidFill>
              </a:rPr>
              <a:t>Requirements</a:t>
            </a:r>
            <a:r>
              <a:rPr lang="en-US" sz="600" kern="0" dirty="0" smtClean="0">
                <a:solidFill>
                  <a:srgbClr val="000000"/>
                </a:solidFill>
                <a:latin typeface="Arial"/>
              </a:rPr>
              <a:t/>
            </a:r>
            <a:br>
              <a:rPr lang="en-US" sz="600" kern="0" dirty="0" smtClean="0">
                <a:solidFill>
                  <a:srgbClr val="000000"/>
                </a:solidFill>
                <a:latin typeface="Arial"/>
              </a:rPr>
            </a:br>
            <a:endParaRPr lang="en-US" sz="600" kern="0" dirty="0">
              <a:solidFill>
                <a:srgbClr val="000000"/>
              </a:solidFill>
              <a:latin typeface="Arial"/>
            </a:endParaRPr>
          </a:p>
        </p:txBody>
      </p:sp>
      <p:sp>
        <p:nvSpPr>
          <p:cNvPr id="111" name="Rounded Rectangle 110"/>
          <p:cNvSpPr/>
          <p:nvPr/>
        </p:nvSpPr>
        <p:spPr>
          <a:xfrm>
            <a:off x="5050120" y="2334776"/>
            <a:ext cx="2315505" cy="51816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BR</a:t>
            </a:r>
            <a:r>
              <a:rPr lang="en-US" sz="600" kern="0" dirty="0">
                <a:solidFill>
                  <a:srgbClr val="000000"/>
                </a:solidFill>
              </a:rPr>
              <a:t/>
            </a:r>
            <a:br>
              <a:rPr lang="en-US" sz="600" kern="0" dirty="0">
                <a:solidFill>
                  <a:srgbClr val="000000"/>
                </a:solidFill>
              </a:rPr>
            </a:br>
            <a:r>
              <a:rPr lang="en-US" sz="900" kern="0" dirty="0">
                <a:solidFill>
                  <a:srgbClr val="000000"/>
                </a:solidFill>
              </a:rPr>
              <a:t>Business Requirements</a:t>
            </a:r>
            <a:r>
              <a:rPr lang="en-US" sz="700" kern="0" dirty="0">
                <a:solidFill>
                  <a:srgbClr val="000000"/>
                </a:solidFill>
              </a:rPr>
              <a:t/>
            </a:r>
            <a:br>
              <a:rPr lang="en-US" sz="700" kern="0" dirty="0">
                <a:solidFill>
                  <a:srgbClr val="000000"/>
                </a:solidFill>
              </a:rPr>
            </a:br>
            <a:r>
              <a:rPr lang="en-US" sz="700" kern="0" dirty="0">
                <a:solidFill>
                  <a:srgbClr val="000000"/>
                </a:solidFill>
              </a:rPr>
              <a:t>Statements of goals and objectives to support the SO’s</a:t>
            </a:r>
          </a:p>
          <a:p>
            <a:pPr algn="ctr" fontAlgn="base">
              <a:spcBef>
                <a:spcPct val="50000"/>
              </a:spcBef>
              <a:spcAft>
                <a:spcPct val="0"/>
              </a:spcAft>
            </a:pPr>
            <a:endParaRPr lang="en-US" sz="700" kern="0" dirty="0">
              <a:solidFill>
                <a:srgbClr val="000000"/>
              </a:solidFill>
            </a:endParaRPr>
          </a:p>
        </p:txBody>
      </p:sp>
      <p:sp>
        <p:nvSpPr>
          <p:cNvPr id="112" name="Rounded Rectangle 111"/>
          <p:cNvSpPr/>
          <p:nvPr/>
        </p:nvSpPr>
        <p:spPr>
          <a:xfrm>
            <a:off x="5462683" y="3140569"/>
            <a:ext cx="1918853" cy="518160"/>
          </a:xfrm>
          <a:prstGeom prst="round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StR</a:t>
            </a:r>
            <a:r>
              <a:rPr lang="en-US" sz="600" kern="0" dirty="0">
                <a:solidFill>
                  <a:srgbClr val="000000"/>
                </a:solidFill>
              </a:rPr>
              <a:t/>
            </a:r>
            <a:br>
              <a:rPr lang="en-US" sz="600" kern="0" dirty="0">
                <a:solidFill>
                  <a:srgbClr val="000000"/>
                </a:solidFill>
              </a:rPr>
            </a:br>
            <a:r>
              <a:rPr lang="en-US" sz="900" kern="0" dirty="0">
                <a:solidFill>
                  <a:srgbClr val="000000"/>
                </a:solidFill>
              </a:rPr>
              <a:t>Stakeholder Requirements</a:t>
            </a:r>
            <a:br>
              <a:rPr lang="en-US" sz="900" kern="0" dirty="0">
                <a:solidFill>
                  <a:srgbClr val="000000"/>
                </a:solidFill>
              </a:rPr>
            </a:br>
            <a:r>
              <a:rPr lang="en-US" sz="700" kern="0" dirty="0">
                <a:solidFill>
                  <a:srgbClr val="000000"/>
                </a:solidFill>
              </a:rPr>
              <a:t>What stakeholder needs must be met in order</a:t>
            </a:r>
            <a:br>
              <a:rPr lang="en-US" sz="700" kern="0" dirty="0">
                <a:solidFill>
                  <a:srgbClr val="000000"/>
                </a:solidFill>
              </a:rPr>
            </a:br>
            <a:r>
              <a:rPr lang="en-US" sz="700" kern="0" dirty="0">
                <a:solidFill>
                  <a:srgbClr val="000000"/>
                </a:solidFill>
              </a:rPr>
              <a:t>to support the BR’s</a:t>
            </a:r>
          </a:p>
        </p:txBody>
      </p:sp>
      <p:sp>
        <p:nvSpPr>
          <p:cNvPr id="113" name="Rounded Rectangle 112"/>
          <p:cNvSpPr/>
          <p:nvPr/>
        </p:nvSpPr>
        <p:spPr>
          <a:xfrm>
            <a:off x="4260483" y="4031664"/>
            <a:ext cx="2774263" cy="611688"/>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SoR</a:t>
            </a:r>
            <a:r>
              <a:rPr lang="en-US" sz="600" kern="0" dirty="0">
                <a:solidFill>
                  <a:srgbClr val="000000"/>
                </a:solidFill>
              </a:rPr>
              <a:t/>
            </a:r>
            <a:br>
              <a:rPr lang="en-US" sz="600" kern="0" dirty="0">
                <a:solidFill>
                  <a:srgbClr val="000000"/>
                </a:solidFill>
              </a:rPr>
            </a:br>
            <a:r>
              <a:rPr lang="en-US" sz="900" kern="0" dirty="0">
                <a:solidFill>
                  <a:srgbClr val="000000"/>
                </a:solidFill>
              </a:rPr>
              <a:t>Solution Requirements</a:t>
            </a:r>
            <a:br>
              <a:rPr lang="en-US" sz="900" kern="0" dirty="0">
                <a:solidFill>
                  <a:srgbClr val="000000"/>
                </a:solidFill>
              </a:rPr>
            </a:br>
            <a:r>
              <a:rPr lang="en-US" sz="700" kern="0" dirty="0">
                <a:solidFill>
                  <a:srgbClr val="000000"/>
                </a:solidFill>
              </a:rPr>
              <a:t>What solution capability is needed </a:t>
            </a:r>
            <a:br>
              <a:rPr lang="en-US" sz="700" kern="0" dirty="0">
                <a:solidFill>
                  <a:srgbClr val="000000"/>
                </a:solidFill>
              </a:rPr>
            </a:br>
            <a:r>
              <a:rPr lang="en-US" sz="700" kern="0" dirty="0">
                <a:solidFill>
                  <a:srgbClr val="000000"/>
                </a:solidFill>
              </a:rPr>
              <a:t>to support the StR’s</a:t>
            </a:r>
          </a:p>
        </p:txBody>
      </p:sp>
      <p:sp>
        <p:nvSpPr>
          <p:cNvPr id="114" name="Rounded Rectangle 113"/>
          <p:cNvSpPr/>
          <p:nvPr/>
        </p:nvSpPr>
        <p:spPr>
          <a:xfrm>
            <a:off x="7143185" y="4031663"/>
            <a:ext cx="1836422" cy="611689"/>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TR</a:t>
            </a:r>
            <a:r>
              <a:rPr lang="en-US" sz="600" kern="0" dirty="0">
                <a:solidFill>
                  <a:srgbClr val="000000"/>
                </a:solidFill>
              </a:rPr>
              <a:t/>
            </a:r>
            <a:br>
              <a:rPr lang="en-US" sz="600" kern="0" dirty="0">
                <a:solidFill>
                  <a:srgbClr val="000000"/>
                </a:solidFill>
              </a:rPr>
            </a:br>
            <a:r>
              <a:rPr lang="en-US" sz="900" kern="0" dirty="0">
                <a:solidFill>
                  <a:srgbClr val="000000"/>
                </a:solidFill>
              </a:rPr>
              <a:t>Transition Requirements</a:t>
            </a:r>
            <a:r>
              <a:rPr lang="en-US" sz="700" kern="0" dirty="0">
                <a:solidFill>
                  <a:srgbClr val="000000"/>
                </a:solidFill>
              </a:rPr>
              <a:t/>
            </a:r>
            <a:br>
              <a:rPr lang="en-US" sz="700" kern="0" dirty="0">
                <a:solidFill>
                  <a:srgbClr val="000000"/>
                </a:solidFill>
              </a:rPr>
            </a:br>
            <a:r>
              <a:rPr lang="en-US" sz="700" kern="0" dirty="0">
                <a:solidFill>
                  <a:srgbClr val="000000"/>
                </a:solidFill>
              </a:rPr>
              <a:t>What transition capability is needed </a:t>
            </a:r>
            <a:br>
              <a:rPr lang="en-US" sz="700" kern="0" dirty="0">
                <a:solidFill>
                  <a:srgbClr val="000000"/>
                </a:solidFill>
              </a:rPr>
            </a:br>
            <a:r>
              <a:rPr lang="en-US" sz="700" kern="0" dirty="0">
                <a:solidFill>
                  <a:srgbClr val="000000"/>
                </a:solidFill>
              </a:rPr>
              <a:t>to support the StR’s</a:t>
            </a:r>
          </a:p>
        </p:txBody>
      </p:sp>
      <p:sp>
        <p:nvSpPr>
          <p:cNvPr id="115" name="Rounded Rectangle 114"/>
          <p:cNvSpPr/>
          <p:nvPr/>
        </p:nvSpPr>
        <p:spPr>
          <a:xfrm>
            <a:off x="6660233" y="5066941"/>
            <a:ext cx="1944216" cy="457259"/>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ATR</a:t>
            </a:r>
            <a:r>
              <a:rPr lang="en-US" sz="600" kern="0" dirty="0">
                <a:solidFill>
                  <a:srgbClr val="000000"/>
                </a:solidFill>
              </a:rPr>
              <a:t/>
            </a:r>
            <a:br>
              <a:rPr lang="en-US" sz="600" kern="0" dirty="0">
                <a:solidFill>
                  <a:srgbClr val="000000"/>
                </a:solidFill>
              </a:rPr>
            </a:br>
            <a:r>
              <a:rPr lang="en-US" sz="900" kern="0" dirty="0">
                <a:solidFill>
                  <a:srgbClr val="000000"/>
                </a:solidFill>
              </a:rPr>
              <a:t>Architectural Technical Requirements</a:t>
            </a:r>
            <a:r>
              <a:rPr lang="en-US" sz="700" kern="0" dirty="0">
                <a:solidFill>
                  <a:srgbClr val="000000"/>
                </a:solidFill>
              </a:rPr>
              <a:t/>
            </a:r>
            <a:br>
              <a:rPr lang="en-US" sz="700" kern="0" dirty="0">
                <a:solidFill>
                  <a:srgbClr val="000000"/>
                </a:solidFill>
              </a:rPr>
            </a:br>
            <a:r>
              <a:rPr lang="en-US" sz="700" kern="0" dirty="0">
                <a:solidFill>
                  <a:srgbClr val="000000"/>
                </a:solidFill>
              </a:rPr>
              <a:t>What IT capabilities will support the SoR/TR’s</a:t>
            </a:r>
          </a:p>
        </p:txBody>
      </p:sp>
      <p:sp>
        <p:nvSpPr>
          <p:cNvPr id="116" name="Rounded Rectangle 115"/>
          <p:cNvSpPr/>
          <p:nvPr/>
        </p:nvSpPr>
        <p:spPr>
          <a:xfrm>
            <a:off x="6777554" y="5801285"/>
            <a:ext cx="2136004" cy="519590"/>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ASP</a:t>
            </a:r>
            <a:r>
              <a:rPr lang="en-US" sz="600" kern="0" dirty="0">
                <a:solidFill>
                  <a:srgbClr val="000000"/>
                </a:solidFill>
              </a:rPr>
              <a:t/>
            </a:r>
            <a:br>
              <a:rPr lang="en-US" sz="600" kern="0" dirty="0">
                <a:solidFill>
                  <a:srgbClr val="000000"/>
                </a:solidFill>
              </a:rPr>
            </a:br>
            <a:r>
              <a:rPr lang="en-US" sz="900" kern="0" dirty="0">
                <a:solidFill>
                  <a:srgbClr val="000000"/>
                </a:solidFill>
              </a:rPr>
              <a:t>Architectural Solution Proposal</a:t>
            </a:r>
            <a:r>
              <a:rPr lang="en-US" sz="700" kern="0" dirty="0">
                <a:solidFill>
                  <a:srgbClr val="000000"/>
                </a:solidFill>
              </a:rPr>
              <a:t/>
            </a:r>
            <a:br>
              <a:rPr lang="en-US" sz="700" kern="0" dirty="0">
                <a:solidFill>
                  <a:srgbClr val="000000"/>
                </a:solidFill>
              </a:rPr>
            </a:br>
            <a:r>
              <a:rPr lang="en-US" sz="700" kern="0" dirty="0">
                <a:solidFill>
                  <a:srgbClr val="000000"/>
                </a:solidFill>
              </a:rPr>
              <a:t>How solutions will in the best way fulfill the </a:t>
            </a:r>
            <a:r>
              <a:rPr lang="en-US" sz="700" kern="0" dirty="0" smtClean="0">
                <a:solidFill>
                  <a:srgbClr val="000000"/>
                </a:solidFill>
              </a:rPr>
              <a:t>ATR’s</a:t>
            </a:r>
            <a:endParaRPr lang="en-US" sz="700" kern="0" dirty="0">
              <a:solidFill>
                <a:srgbClr val="000000"/>
              </a:solidFill>
            </a:endParaRPr>
          </a:p>
        </p:txBody>
      </p:sp>
      <p:cxnSp>
        <p:nvCxnSpPr>
          <p:cNvPr id="117" name="Elbow Connector 116"/>
          <p:cNvCxnSpPr>
            <a:stCxn id="111" idx="2"/>
            <a:endCxn id="112" idx="0"/>
          </p:cNvCxnSpPr>
          <p:nvPr/>
        </p:nvCxnSpPr>
        <p:spPr>
          <a:xfrm rot="16200000" flipH="1">
            <a:off x="6212209" y="2834430"/>
            <a:ext cx="287633" cy="324644"/>
          </a:xfrm>
          <a:prstGeom prst="bentConnector3">
            <a:avLst/>
          </a:prstGeom>
          <a:noFill/>
          <a:ln w="12700" cap="flat" cmpd="sng" algn="ctr">
            <a:solidFill>
              <a:srgbClr val="C7D3D0">
                <a:lumMod val="50000"/>
              </a:srgbClr>
            </a:solidFill>
            <a:prstDash val="solid"/>
            <a:headEnd type="none" w="med" len="med"/>
            <a:tailEnd type="triangle"/>
          </a:ln>
          <a:effectLst/>
        </p:spPr>
      </p:cxnSp>
      <p:cxnSp>
        <p:nvCxnSpPr>
          <p:cNvPr id="118" name="Elbow Connector 117"/>
          <p:cNvCxnSpPr/>
          <p:nvPr/>
        </p:nvCxnSpPr>
        <p:spPr>
          <a:xfrm rot="16200000" flipH="1">
            <a:off x="7047868" y="2918194"/>
            <a:ext cx="372935" cy="1836420"/>
          </a:xfrm>
          <a:prstGeom prst="bentConnector3">
            <a:avLst/>
          </a:prstGeom>
          <a:noFill/>
          <a:ln w="12700" cap="flat" cmpd="sng" algn="ctr">
            <a:solidFill>
              <a:srgbClr val="C7D3D0">
                <a:lumMod val="50000"/>
              </a:srgbClr>
            </a:solidFill>
            <a:prstDash val="solid"/>
            <a:headEnd type="none" w="med" len="med"/>
            <a:tailEnd type="triangle"/>
          </a:ln>
          <a:effectLst/>
        </p:spPr>
      </p:cxnSp>
      <p:cxnSp>
        <p:nvCxnSpPr>
          <p:cNvPr id="119" name="Elbow Connector 118"/>
          <p:cNvCxnSpPr/>
          <p:nvPr/>
        </p:nvCxnSpPr>
        <p:spPr>
          <a:xfrm rot="5400000">
            <a:off x="7728325" y="4524567"/>
            <a:ext cx="223078" cy="443064"/>
          </a:xfrm>
          <a:prstGeom prst="bentConnector2">
            <a:avLst/>
          </a:prstGeom>
          <a:noFill/>
          <a:ln w="12700" cap="flat" cmpd="sng" algn="ctr">
            <a:solidFill>
              <a:srgbClr val="C7D3D0">
                <a:lumMod val="50000"/>
              </a:srgbClr>
            </a:solidFill>
            <a:prstDash val="solid"/>
            <a:headEnd type="none" w="med" len="med"/>
            <a:tailEnd type="none"/>
          </a:ln>
          <a:effectLst/>
        </p:spPr>
      </p:cxnSp>
      <p:cxnSp>
        <p:nvCxnSpPr>
          <p:cNvPr id="120" name="Elbow Connector 119"/>
          <p:cNvCxnSpPr/>
          <p:nvPr/>
        </p:nvCxnSpPr>
        <p:spPr>
          <a:xfrm rot="16200000" flipH="1">
            <a:off x="6435850" y="3855311"/>
            <a:ext cx="423589" cy="2002362"/>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1" name="Elbow Connector 120"/>
          <p:cNvCxnSpPr>
            <a:stCxn id="115" idx="2"/>
            <a:endCxn id="116" idx="0"/>
          </p:cNvCxnSpPr>
          <p:nvPr/>
        </p:nvCxnSpPr>
        <p:spPr>
          <a:xfrm rot="16200000" flipH="1">
            <a:off x="7680637" y="5508156"/>
            <a:ext cx="277086" cy="309173"/>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2" name="Elbow Connector 121"/>
          <p:cNvCxnSpPr>
            <a:stCxn id="110" idx="2"/>
            <a:endCxn id="111" idx="0"/>
          </p:cNvCxnSpPr>
          <p:nvPr/>
        </p:nvCxnSpPr>
        <p:spPr>
          <a:xfrm rot="16200000" flipH="1">
            <a:off x="5983758" y="2124831"/>
            <a:ext cx="273928" cy="145962"/>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3" name="Elbow Connector 122"/>
          <p:cNvCxnSpPr>
            <a:stCxn id="108" idx="2"/>
            <a:endCxn id="109" idx="0"/>
          </p:cNvCxnSpPr>
          <p:nvPr/>
        </p:nvCxnSpPr>
        <p:spPr>
          <a:xfrm rot="16200000" flipH="1">
            <a:off x="1677741" y="5485602"/>
            <a:ext cx="288467" cy="342900"/>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4" name="Elbow Connector 123"/>
          <p:cNvCxnSpPr>
            <a:stCxn id="107" idx="2"/>
            <a:endCxn id="108" idx="0"/>
          </p:cNvCxnSpPr>
          <p:nvPr/>
        </p:nvCxnSpPr>
        <p:spPr>
          <a:xfrm rot="16200000" flipH="1">
            <a:off x="908998" y="4453030"/>
            <a:ext cx="1063953" cy="419100"/>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5" name="Elbow Connector 124"/>
          <p:cNvCxnSpPr>
            <a:stCxn id="106" idx="2"/>
            <a:endCxn id="107" idx="0"/>
          </p:cNvCxnSpPr>
          <p:nvPr/>
        </p:nvCxnSpPr>
        <p:spPr>
          <a:xfrm rot="16200000" flipH="1">
            <a:off x="689348" y="3070368"/>
            <a:ext cx="759508" cy="324644"/>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7" name="Straight Connector 126"/>
          <p:cNvCxnSpPr/>
          <p:nvPr/>
        </p:nvCxnSpPr>
        <p:spPr>
          <a:xfrm>
            <a:off x="77072" y="4972270"/>
            <a:ext cx="8836484" cy="0"/>
          </a:xfrm>
          <a:prstGeom prst="line">
            <a:avLst/>
          </a:prstGeom>
          <a:noFill/>
          <a:ln w="12700" cap="flat" cmpd="sng" algn="ctr">
            <a:solidFill>
              <a:srgbClr val="C7D3D0">
                <a:lumMod val="50000"/>
              </a:srgbClr>
            </a:solidFill>
            <a:prstDash val="dash"/>
            <a:headEnd type="none" w="med" len="med"/>
            <a:tailEnd type="none" w="med" len="med"/>
          </a:ln>
          <a:effectLst/>
        </p:spPr>
      </p:cxnSp>
      <p:cxnSp>
        <p:nvCxnSpPr>
          <p:cNvPr id="128" name="Straight Connector 127"/>
          <p:cNvCxnSpPr/>
          <p:nvPr/>
        </p:nvCxnSpPr>
        <p:spPr>
          <a:xfrm>
            <a:off x="143123" y="5629524"/>
            <a:ext cx="8836484" cy="0"/>
          </a:xfrm>
          <a:prstGeom prst="line">
            <a:avLst/>
          </a:prstGeom>
          <a:noFill/>
          <a:ln w="12700" cap="flat" cmpd="sng" algn="ctr">
            <a:solidFill>
              <a:srgbClr val="C7D3D0">
                <a:lumMod val="50000"/>
              </a:srgbClr>
            </a:solidFill>
            <a:prstDash val="dash"/>
            <a:headEnd type="none" w="med" len="med"/>
            <a:tailEnd type="none" w="med" len="med"/>
          </a:ln>
          <a:effectLst/>
        </p:spPr>
      </p:cxnSp>
      <p:sp>
        <p:nvSpPr>
          <p:cNvPr id="129" name="TextBox 128"/>
          <p:cNvSpPr txBox="1"/>
          <p:nvPr/>
        </p:nvSpPr>
        <p:spPr>
          <a:xfrm>
            <a:off x="32092" y="4916763"/>
            <a:ext cx="9589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No Change</a:t>
            </a:r>
          </a:p>
        </p:txBody>
      </p:sp>
      <p:sp>
        <p:nvSpPr>
          <p:cNvPr id="130" name="TextBox 129"/>
          <p:cNvSpPr txBox="1"/>
          <p:nvPr/>
        </p:nvSpPr>
        <p:spPr>
          <a:xfrm>
            <a:off x="32092" y="5587223"/>
            <a:ext cx="9589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No Change</a:t>
            </a:r>
          </a:p>
        </p:txBody>
      </p:sp>
      <p:cxnSp>
        <p:nvCxnSpPr>
          <p:cNvPr id="30" name="Elbow Connector 29"/>
          <p:cNvCxnSpPr/>
          <p:nvPr/>
        </p:nvCxnSpPr>
        <p:spPr>
          <a:xfrm rot="16200000" flipH="1">
            <a:off x="6331880" y="3625817"/>
            <a:ext cx="372935" cy="419100"/>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sp>
        <p:nvSpPr>
          <p:cNvPr id="2" name="Footer Placeholder 1"/>
          <p:cNvSpPr>
            <a:spLocks noGrp="1"/>
          </p:cNvSpPr>
          <p:nvPr>
            <p:ph type="ftr" sz="quarter" idx="10"/>
          </p:nvPr>
        </p:nvSpPr>
        <p:spPr/>
        <p:txBody>
          <a:bodyPr/>
          <a:lstStyle/>
          <a:p>
            <a:r>
              <a:rPr lang="en-US" dirty="0" smtClean="0">
                <a:solidFill>
                  <a:srgbClr val="000000"/>
                </a:solidFill>
              </a:rPr>
              <a:t>Requirement Management</a:t>
            </a:r>
            <a:endParaRPr lang="sv-SE" dirty="0">
              <a:solidFill>
                <a:srgbClr val="000000"/>
              </a:solidFill>
            </a:endParaRPr>
          </a:p>
        </p:txBody>
      </p:sp>
      <p:sp>
        <p:nvSpPr>
          <p:cNvPr id="3" name="Slide Number Placeholder 2"/>
          <p:cNvSpPr>
            <a:spLocks noGrp="1"/>
          </p:cNvSpPr>
          <p:nvPr>
            <p:ph type="sldNum" sz="quarter" idx="11"/>
          </p:nvPr>
        </p:nvSpPr>
        <p:spPr/>
        <p:txBody>
          <a:bodyPr/>
          <a:lstStyle/>
          <a:p>
            <a:fld id="{54EBFAFC-41DC-49BF-8913-4831690737A6}" type="slidenum">
              <a:rPr lang="sv-SE" smtClean="0">
                <a:solidFill>
                  <a:srgbClr val="000000"/>
                </a:solidFill>
              </a:rPr>
              <a:pPr/>
              <a:t>26</a:t>
            </a:fld>
            <a:endParaRPr lang="sv-SE">
              <a:solidFill>
                <a:srgbClr val="000000"/>
              </a:solidFill>
            </a:endParaRPr>
          </a:p>
        </p:txBody>
      </p:sp>
      <p:sp>
        <p:nvSpPr>
          <p:cNvPr id="4" name="Date Placeholder 3"/>
          <p:cNvSpPr>
            <a:spLocks noGrp="1"/>
          </p:cNvSpPr>
          <p:nvPr>
            <p:ph type="dt" sz="half" idx="12"/>
          </p:nvPr>
        </p:nvSpPr>
        <p:spPr/>
        <p:txBody>
          <a:bodyPr/>
          <a:lstStyle/>
          <a:p>
            <a:fld id="{29EA4049-6C55-4962-9B08-098C5750DAC6}" type="datetime1">
              <a:rPr lang="sv-SE" smtClean="0">
                <a:solidFill>
                  <a:srgbClr val="000000"/>
                </a:solidFill>
              </a:rPr>
              <a:t>2016-12-08</a:t>
            </a:fld>
            <a:endParaRPr lang="sv-SE">
              <a:solidFill>
                <a:srgbClr val="000000"/>
              </a:solidFill>
            </a:endParaRPr>
          </a:p>
        </p:txBody>
      </p:sp>
    </p:spTree>
    <p:extLst>
      <p:ext uri="{BB962C8B-B14F-4D97-AF65-F5344CB8AC3E}">
        <p14:creationId xmlns:p14="http://schemas.microsoft.com/office/powerpoint/2010/main" val="65375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19273"/>
            <a:ext cx="8229600" cy="4133056"/>
          </a:xfrm>
        </p:spPr>
        <p:txBody>
          <a:bodyPr>
            <a:normAutofit/>
          </a:bodyPr>
          <a:lstStyle/>
          <a:p>
            <a:pPr>
              <a:spcBef>
                <a:spcPts val="600"/>
              </a:spcBef>
            </a:pPr>
            <a:r>
              <a:rPr lang="en-US" sz="1600" dirty="0" smtClean="0"/>
              <a:t>Requirement Breakdown updated together with the Project Handbook and the new EA Guide</a:t>
            </a:r>
          </a:p>
          <a:p>
            <a:pPr lvl="1">
              <a:spcBef>
                <a:spcPts val="600"/>
              </a:spcBef>
            </a:pPr>
            <a:r>
              <a:rPr lang="en-US" sz="1600" dirty="0" smtClean="0"/>
              <a:t>New names on upper level requirements</a:t>
            </a:r>
          </a:p>
          <a:p>
            <a:pPr>
              <a:spcBef>
                <a:spcPts val="600"/>
              </a:spcBef>
            </a:pPr>
            <a:r>
              <a:rPr lang="en-US" sz="1600" dirty="0" smtClean="0"/>
              <a:t>Better adaptation to standards outside Volvo – </a:t>
            </a:r>
          </a:p>
          <a:p>
            <a:pPr lvl="1">
              <a:spcBef>
                <a:spcPts val="600"/>
              </a:spcBef>
            </a:pPr>
            <a:r>
              <a:rPr lang="en-US" sz="1600" dirty="0" smtClean="0"/>
              <a:t>BABOK Business Analysis Body Of Knowledge</a:t>
            </a:r>
            <a:br>
              <a:rPr lang="en-US" sz="1600" dirty="0" smtClean="0"/>
            </a:br>
            <a:endParaRPr lang="en-US" sz="1600" dirty="0" smtClean="0"/>
          </a:p>
        </p:txBody>
      </p:sp>
      <p:sp>
        <p:nvSpPr>
          <p:cNvPr id="3" name="Footer Placeholder 2"/>
          <p:cNvSpPr>
            <a:spLocks noGrp="1"/>
          </p:cNvSpPr>
          <p:nvPr>
            <p:ph type="ftr" sz="quarter" idx="10"/>
          </p:nvPr>
        </p:nvSpPr>
        <p:spPr/>
        <p:txBody>
          <a:bodyPr/>
          <a:lstStyle/>
          <a:p>
            <a:r>
              <a:rPr lang="en-US" smtClean="0">
                <a:solidFill>
                  <a:srgbClr val="000000"/>
                </a:solidFill>
              </a:rPr>
              <a:t>Shared IT Services, Development and Runtime Support, Development Practices &amp; Frameworks </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2015-11-04</a:t>
            </a:r>
            <a:endParaRPr lang="en-US" dirty="0">
              <a:solidFill>
                <a:srgbClr val="000000"/>
              </a:solidFill>
            </a:endParaRPr>
          </a:p>
        </p:txBody>
      </p:sp>
      <p:sp>
        <p:nvSpPr>
          <p:cNvPr id="6" name="Title 5"/>
          <p:cNvSpPr>
            <a:spLocks noGrp="1"/>
          </p:cNvSpPr>
          <p:nvPr>
            <p:ph type="title"/>
          </p:nvPr>
        </p:nvSpPr>
        <p:spPr>
          <a:xfrm>
            <a:off x="337932" y="354150"/>
            <a:ext cx="8229600" cy="579385"/>
          </a:xfrm>
        </p:spPr>
        <p:txBody>
          <a:bodyPr/>
          <a:lstStyle/>
          <a:p>
            <a:r>
              <a:rPr lang="en-US" dirty="0" smtClean="0"/>
              <a:t>Requirement Breakdown updates</a:t>
            </a:r>
            <a:endParaRPr lang="en-US" dirty="0"/>
          </a:p>
        </p:txBody>
      </p:sp>
      <p:pic>
        <p:nvPicPr>
          <p:cNvPr id="7" name="Picture 6"/>
          <p:cNvPicPr>
            <a:picLocks noChangeAspect="1"/>
          </p:cNvPicPr>
          <p:nvPr/>
        </p:nvPicPr>
        <p:blipFill>
          <a:blip r:embed="rId2"/>
          <a:stretch>
            <a:fillRect/>
          </a:stretch>
        </p:blipFill>
        <p:spPr>
          <a:xfrm>
            <a:off x="544037" y="2708920"/>
            <a:ext cx="3314108" cy="1430660"/>
          </a:xfrm>
          <a:prstGeom prst="rect">
            <a:avLst/>
          </a:prstGeom>
        </p:spPr>
      </p:pic>
      <p:pic>
        <p:nvPicPr>
          <p:cNvPr id="9" name="Picture 8"/>
          <p:cNvPicPr>
            <a:picLocks noChangeAspect="1"/>
          </p:cNvPicPr>
          <p:nvPr/>
        </p:nvPicPr>
        <p:blipFill>
          <a:blip r:embed="rId3"/>
          <a:stretch>
            <a:fillRect/>
          </a:stretch>
        </p:blipFill>
        <p:spPr>
          <a:xfrm>
            <a:off x="4082944" y="2600325"/>
            <a:ext cx="5191125" cy="4257675"/>
          </a:xfrm>
          <a:prstGeom prst="rect">
            <a:avLst/>
          </a:prstGeom>
        </p:spPr>
      </p:pic>
    </p:spTree>
    <p:extLst>
      <p:ext uri="{BB962C8B-B14F-4D97-AF65-F5344CB8AC3E}">
        <p14:creationId xmlns:p14="http://schemas.microsoft.com/office/powerpoint/2010/main" val="4045622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310672" y="1532958"/>
            <a:ext cx="8820751" cy="3136208"/>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eaLnBrk="1" hangingPunct="1">
              <a:spcBef>
                <a:spcPct val="50000"/>
              </a:spcBef>
              <a:defRPr/>
            </a:pPr>
            <a:endParaRPr lang="sv-SE" sz="1200" dirty="0">
              <a:solidFill>
                <a:schemeClr val="tx1"/>
              </a:solidFill>
            </a:endParaRPr>
          </a:p>
        </p:txBody>
      </p:sp>
      <p:sp>
        <p:nvSpPr>
          <p:cNvPr id="10" name="Title 9"/>
          <p:cNvSpPr>
            <a:spLocks noGrp="1"/>
          </p:cNvSpPr>
          <p:nvPr>
            <p:ph type="title"/>
          </p:nvPr>
        </p:nvSpPr>
        <p:spPr>
          <a:xfrm>
            <a:off x="4633199" y="191238"/>
            <a:ext cx="4429076" cy="714227"/>
          </a:xfrm>
        </p:spPr>
        <p:txBody>
          <a:bodyPr/>
          <a:lstStyle/>
          <a:p>
            <a:pPr algn="ctr"/>
            <a:r>
              <a:rPr lang="en-US" sz="2000" dirty="0" smtClean="0"/>
              <a:t>Requirement                     breakdown eco system</a:t>
            </a:r>
            <a:endParaRPr lang="en-US" sz="2000" dirty="0"/>
          </a:p>
        </p:txBody>
      </p:sp>
      <p:sp>
        <p:nvSpPr>
          <p:cNvPr id="4" name="Slide Number Placeholder 3"/>
          <p:cNvSpPr>
            <a:spLocks noGrp="1"/>
          </p:cNvSpPr>
          <p:nvPr>
            <p:ph type="sldNum" sz="quarter" idx="10"/>
          </p:nvPr>
        </p:nvSpPr>
        <p:spPr/>
        <p:txBody>
          <a:bodyPr/>
          <a:lstStyle/>
          <a:p>
            <a:fld id="{D40D59E9-BDDE-4769-B527-9490F1F2EAA3}" type="slidenum">
              <a:rPr lang="en-US" smtClean="0"/>
              <a:pPr/>
              <a:t>4</a:t>
            </a:fld>
            <a:endParaRPr lang="en-US"/>
          </a:p>
        </p:txBody>
      </p:sp>
      <p:sp>
        <p:nvSpPr>
          <p:cNvPr id="2" name="Date Placeholder 1"/>
          <p:cNvSpPr>
            <a:spLocks noGrp="1"/>
          </p:cNvSpPr>
          <p:nvPr>
            <p:ph type="dt" sz="half" idx="11"/>
          </p:nvPr>
        </p:nvSpPr>
        <p:spPr/>
        <p:txBody>
          <a:bodyPr/>
          <a:lstStyle/>
          <a:p>
            <a:fld id="{F7875F20-DF01-47A0-ADD7-57012787C810}" type="datetime1">
              <a:rPr lang="en-US" smtClean="0"/>
              <a:t>12/8/2016</a:t>
            </a:fld>
            <a:endParaRPr lang="en-US" dirty="0"/>
          </a:p>
        </p:txBody>
      </p:sp>
      <p:sp>
        <p:nvSpPr>
          <p:cNvPr id="3" name="Footer Placeholder 2"/>
          <p:cNvSpPr>
            <a:spLocks noGrp="1"/>
          </p:cNvSpPr>
          <p:nvPr>
            <p:ph type="ftr" sz="quarter" idx="12"/>
          </p:nvPr>
        </p:nvSpPr>
        <p:spPr/>
        <p:txBody>
          <a:bodyPr/>
          <a:lstStyle/>
          <a:p>
            <a:r>
              <a:rPr lang="en-US" dirty="0" smtClean="0"/>
              <a:t>Corporate Process and IT, Solution Portfolios, Enterprise Architecture Team</a:t>
            </a:r>
            <a:endParaRPr lang="sv-SE" dirty="0"/>
          </a:p>
        </p:txBody>
      </p:sp>
      <p:sp>
        <p:nvSpPr>
          <p:cNvPr id="9" name="Rounded Rectangle 8"/>
          <p:cNvSpPr/>
          <p:nvPr/>
        </p:nvSpPr>
        <p:spPr>
          <a:xfrm>
            <a:off x="3530482" y="785104"/>
            <a:ext cx="856395" cy="540759"/>
          </a:xfrm>
          <a:prstGeom prst="roundRect">
            <a:avLst/>
          </a:prstGeom>
          <a:solidFill>
            <a:srgbClr val="92D050">
              <a:alpha val="6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r>
              <a:rPr lang="sv-SE" dirty="0" smtClean="0">
                <a:solidFill>
                  <a:schemeClr val="tx1"/>
                </a:solidFill>
              </a:rPr>
              <a:t>BR</a:t>
            </a:r>
            <a:endParaRPr lang="sv-SE" dirty="0">
              <a:solidFill>
                <a:schemeClr val="tx1"/>
              </a:solidFill>
            </a:endParaRPr>
          </a:p>
        </p:txBody>
      </p:sp>
      <p:cxnSp>
        <p:nvCxnSpPr>
          <p:cNvPr id="31" name="Straight Arrow Connector 30"/>
          <p:cNvCxnSpPr/>
          <p:nvPr/>
        </p:nvCxnSpPr>
        <p:spPr>
          <a:xfrm>
            <a:off x="3958679" y="1328727"/>
            <a:ext cx="0" cy="2270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837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9709" y="5018032"/>
            <a:ext cx="563516" cy="72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10673" y="5288412"/>
            <a:ext cx="524503" cy="276999"/>
          </a:xfrm>
          <a:prstGeom prst="rect">
            <a:avLst/>
          </a:prstGeom>
          <a:noFill/>
        </p:spPr>
        <p:txBody>
          <a:bodyPr wrap="none" rtlCol="0">
            <a:spAutoFit/>
          </a:bodyPr>
          <a:lstStyle/>
          <a:p>
            <a:r>
              <a:rPr lang="sv-SE" sz="1200" b="1" dirty="0" smtClean="0"/>
              <a:t>User</a:t>
            </a:r>
          </a:p>
        </p:txBody>
      </p:sp>
      <p:sp>
        <p:nvSpPr>
          <p:cNvPr id="13" name="TextBox 12"/>
          <p:cNvSpPr txBox="1"/>
          <p:nvPr/>
        </p:nvSpPr>
        <p:spPr>
          <a:xfrm>
            <a:off x="6905343" y="5396217"/>
            <a:ext cx="1261884" cy="461665"/>
          </a:xfrm>
          <a:prstGeom prst="rect">
            <a:avLst/>
          </a:prstGeom>
          <a:noFill/>
        </p:spPr>
        <p:txBody>
          <a:bodyPr wrap="none" rtlCol="0">
            <a:spAutoFit/>
          </a:bodyPr>
          <a:lstStyle/>
          <a:p>
            <a:r>
              <a:rPr lang="sv-SE" sz="1200" b="1" dirty="0" smtClean="0"/>
              <a:t>SW Developer/</a:t>
            </a:r>
          </a:p>
          <a:p>
            <a:r>
              <a:rPr lang="sv-SE" sz="1200" b="1" dirty="0" smtClean="0"/>
              <a:t>Configurator</a:t>
            </a:r>
          </a:p>
        </p:txBody>
      </p:sp>
      <p:sp>
        <p:nvSpPr>
          <p:cNvPr id="8" name="TextBox 7"/>
          <p:cNvSpPr txBox="1"/>
          <p:nvPr/>
        </p:nvSpPr>
        <p:spPr>
          <a:xfrm>
            <a:off x="1571251" y="426995"/>
            <a:ext cx="1470724" cy="461665"/>
          </a:xfrm>
          <a:prstGeom prst="rect">
            <a:avLst/>
          </a:prstGeom>
          <a:noFill/>
        </p:spPr>
        <p:txBody>
          <a:bodyPr wrap="none" rtlCol="0">
            <a:spAutoFit/>
          </a:bodyPr>
          <a:lstStyle/>
          <a:p>
            <a:r>
              <a:rPr lang="sv-SE" sz="1200" dirty="0" smtClean="0"/>
              <a:t>BR’s  </a:t>
            </a:r>
          </a:p>
          <a:p>
            <a:r>
              <a:rPr lang="sv-SE" sz="1200" dirty="0" smtClean="0"/>
              <a:t>connecting to SO’s</a:t>
            </a:r>
          </a:p>
        </p:txBody>
      </p:sp>
      <p:sp>
        <p:nvSpPr>
          <p:cNvPr id="17" name="TextBox 16"/>
          <p:cNvSpPr txBox="1"/>
          <p:nvPr/>
        </p:nvSpPr>
        <p:spPr>
          <a:xfrm>
            <a:off x="1526474" y="979976"/>
            <a:ext cx="1478738" cy="461665"/>
          </a:xfrm>
          <a:prstGeom prst="rect">
            <a:avLst/>
          </a:prstGeom>
          <a:noFill/>
        </p:spPr>
        <p:txBody>
          <a:bodyPr wrap="none" rtlCol="0">
            <a:spAutoFit/>
          </a:bodyPr>
          <a:lstStyle/>
          <a:p>
            <a:r>
              <a:rPr lang="sv-SE" sz="1200" dirty="0" smtClean="0"/>
              <a:t>Lowest level BR’s  </a:t>
            </a:r>
          </a:p>
          <a:p>
            <a:r>
              <a:rPr lang="sv-SE" sz="1200" dirty="0" smtClean="0"/>
              <a:t>= Project Directive</a:t>
            </a:r>
          </a:p>
        </p:txBody>
      </p:sp>
      <p:sp>
        <p:nvSpPr>
          <p:cNvPr id="20" name="Rounded Rectangle 19"/>
          <p:cNvSpPr/>
          <p:nvPr/>
        </p:nvSpPr>
        <p:spPr>
          <a:xfrm>
            <a:off x="6146482" y="2654581"/>
            <a:ext cx="856395" cy="540759"/>
          </a:xfrm>
          <a:prstGeom prst="roundRect">
            <a:avLst/>
          </a:prstGeom>
          <a:solidFill>
            <a:srgbClr val="92D050">
              <a:alpha val="6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r>
              <a:rPr lang="sv-SE" dirty="0" smtClean="0">
                <a:solidFill>
                  <a:schemeClr val="tx1"/>
                </a:solidFill>
              </a:rPr>
              <a:t>ATR</a:t>
            </a:r>
            <a:endParaRPr lang="sv-SE" dirty="0">
              <a:solidFill>
                <a:schemeClr val="tx1"/>
              </a:solidFill>
            </a:endParaRPr>
          </a:p>
        </p:txBody>
      </p:sp>
      <p:cxnSp>
        <p:nvCxnSpPr>
          <p:cNvPr id="21" name="Straight Arrow Connector 20"/>
          <p:cNvCxnSpPr/>
          <p:nvPr/>
        </p:nvCxnSpPr>
        <p:spPr>
          <a:xfrm>
            <a:off x="4126408" y="2808028"/>
            <a:ext cx="2020074" cy="461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146482" y="3357870"/>
            <a:ext cx="856395" cy="540759"/>
          </a:xfrm>
          <a:prstGeom prst="roundRect">
            <a:avLst/>
          </a:prstGeom>
          <a:solidFill>
            <a:srgbClr val="92D050">
              <a:alpha val="6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r>
              <a:rPr lang="sv-SE" dirty="0" smtClean="0">
                <a:solidFill>
                  <a:schemeClr val="tx1"/>
                </a:solidFill>
              </a:rPr>
              <a:t>ASP</a:t>
            </a:r>
            <a:endParaRPr lang="sv-SE" dirty="0">
              <a:solidFill>
                <a:schemeClr val="tx1"/>
              </a:solidFill>
            </a:endParaRPr>
          </a:p>
        </p:txBody>
      </p:sp>
      <p:cxnSp>
        <p:nvCxnSpPr>
          <p:cNvPr id="28" name="Straight Arrow Connector 27"/>
          <p:cNvCxnSpPr>
            <a:stCxn id="20" idx="2"/>
            <a:endCxn id="24" idx="0"/>
          </p:cNvCxnSpPr>
          <p:nvPr/>
        </p:nvCxnSpPr>
        <p:spPr>
          <a:xfrm>
            <a:off x="6574680" y="3195340"/>
            <a:ext cx="0" cy="162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4973" y="5462996"/>
            <a:ext cx="650370" cy="452549"/>
          </a:xfrm>
          <a:prstGeom prst="rect">
            <a:avLst/>
          </a:prstGeom>
        </p:spPr>
      </p:pic>
      <p:sp>
        <p:nvSpPr>
          <p:cNvPr id="32" name="Rounded Rectangle 31"/>
          <p:cNvSpPr/>
          <p:nvPr/>
        </p:nvSpPr>
        <p:spPr>
          <a:xfrm>
            <a:off x="6020985" y="4054494"/>
            <a:ext cx="1107390" cy="540759"/>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spcBef>
                <a:spcPct val="50000"/>
              </a:spcBef>
              <a:defRPr/>
            </a:pPr>
            <a:r>
              <a:rPr lang="sv-SE" sz="1200" dirty="0" smtClean="0">
                <a:solidFill>
                  <a:schemeClr val="tx1"/>
                </a:solidFill>
              </a:rPr>
              <a:t>To be </a:t>
            </a:r>
          </a:p>
          <a:p>
            <a:pPr algn="ctr" eaLnBrk="1" hangingPunct="1">
              <a:spcBef>
                <a:spcPct val="50000"/>
              </a:spcBef>
              <a:defRPr/>
            </a:pPr>
            <a:r>
              <a:rPr lang="sv-SE" sz="1200" dirty="0" smtClean="0">
                <a:solidFill>
                  <a:schemeClr val="tx1"/>
                </a:solidFill>
              </a:rPr>
              <a:t>Architecture</a:t>
            </a:r>
            <a:endParaRPr lang="sv-SE" sz="1200" dirty="0">
              <a:solidFill>
                <a:schemeClr val="tx1"/>
              </a:solidFill>
            </a:endParaRPr>
          </a:p>
        </p:txBody>
      </p:sp>
      <p:cxnSp>
        <p:nvCxnSpPr>
          <p:cNvPr id="33" name="Straight Arrow Connector 32"/>
          <p:cNvCxnSpPr/>
          <p:nvPr/>
        </p:nvCxnSpPr>
        <p:spPr>
          <a:xfrm>
            <a:off x="6574679" y="3898629"/>
            <a:ext cx="0" cy="162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026463" y="4747653"/>
            <a:ext cx="1107390" cy="540759"/>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spcBef>
                <a:spcPct val="50000"/>
              </a:spcBef>
              <a:defRPr/>
            </a:pPr>
            <a:r>
              <a:rPr lang="sv-SE" sz="1200" dirty="0" smtClean="0">
                <a:solidFill>
                  <a:schemeClr val="tx1"/>
                </a:solidFill>
              </a:rPr>
              <a:t>TDD &amp; DDD</a:t>
            </a:r>
            <a:endParaRPr lang="sv-SE" sz="1200" dirty="0">
              <a:solidFill>
                <a:schemeClr val="tx1"/>
              </a:solidFill>
            </a:endParaRPr>
          </a:p>
        </p:txBody>
      </p:sp>
      <p:cxnSp>
        <p:nvCxnSpPr>
          <p:cNvPr id="35" name="Straight Arrow Connector 34"/>
          <p:cNvCxnSpPr/>
          <p:nvPr/>
        </p:nvCxnSpPr>
        <p:spPr>
          <a:xfrm>
            <a:off x="6574679" y="4615310"/>
            <a:ext cx="0" cy="162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857772" y="3709514"/>
            <a:ext cx="1107390" cy="540759"/>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spcBef>
                <a:spcPct val="50000"/>
              </a:spcBef>
              <a:defRPr/>
            </a:pPr>
            <a:r>
              <a:rPr lang="sv-SE" sz="1200" dirty="0" smtClean="0">
                <a:solidFill>
                  <a:schemeClr val="tx1"/>
                </a:solidFill>
              </a:rPr>
              <a:t>PBL based on ACC tests</a:t>
            </a:r>
            <a:endParaRPr lang="sv-SE" sz="1200" dirty="0">
              <a:solidFill>
                <a:schemeClr val="tx1"/>
              </a:solidFill>
            </a:endParaRPr>
          </a:p>
        </p:txBody>
      </p:sp>
      <p:sp>
        <p:nvSpPr>
          <p:cNvPr id="37" name="Rounded Rectangle 36"/>
          <p:cNvSpPr/>
          <p:nvPr/>
        </p:nvSpPr>
        <p:spPr>
          <a:xfrm>
            <a:off x="857772" y="4426195"/>
            <a:ext cx="1107390" cy="540759"/>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spcBef>
                <a:spcPct val="50000"/>
              </a:spcBef>
              <a:defRPr/>
            </a:pPr>
            <a:r>
              <a:rPr lang="sv-SE" sz="1200" dirty="0" smtClean="0">
                <a:solidFill>
                  <a:schemeClr val="tx1"/>
                </a:solidFill>
              </a:rPr>
              <a:t>UAT</a:t>
            </a:r>
            <a:endParaRPr lang="sv-SE" sz="1200" dirty="0">
              <a:solidFill>
                <a:schemeClr val="tx1"/>
              </a:solidFill>
            </a:endParaRPr>
          </a:p>
        </p:txBody>
      </p:sp>
      <p:sp>
        <p:nvSpPr>
          <p:cNvPr id="38" name="TextBox 37"/>
          <p:cNvSpPr txBox="1"/>
          <p:nvPr/>
        </p:nvSpPr>
        <p:spPr>
          <a:xfrm>
            <a:off x="7026801" y="2780318"/>
            <a:ext cx="2080698" cy="276999"/>
          </a:xfrm>
          <a:prstGeom prst="rect">
            <a:avLst/>
          </a:prstGeom>
          <a:noFill/>
        </p:spPr>
        <p:txBody>
          <a:bodyPr wrap="none" rtlCol="0">
            <a:spAutoFit/>
          </a:bodyPr>
          <a:lstStyle/>
          <a:p>
            <a:r>
              <a:rPr lang="sv-SE" sz="1200" dirty="0" smtClean="0"/>
              <a:t>ATR’s= Arch Technical req’s</a:t>
            </a:r>
          </a:p>
        </p:txBody>
      </p:sp>
      <p:sp>
        <p:nvSpPr>
          <p:cNvPr id="39" name="TextBox 38"/>
          <p:cNvSpPr txBox="1"/>
          <p:nvPr/>
        </p:nvSpPr>
        <p:spPr>
          <a:xfrm>
            <a:off x="7133853" y="3357870"/>
            <a:ext cx="1680268" cy="461665"/>
          </a:xfrm>
          <a:prstGeom prst="rect">
            <a:avLst/>
          </a:prstGeom>
          <a:noFill/>
        </p:spPr>
        <p:txBody>
          <a:bodyPr wrap="none" rtlCol="0">
            <a:spAutoFit/>
          </a:bodyPr>
          <a:lstStyle/>
          <a:p>
            <a:r>
              <a:rPr lang="sv-SE" sz="1200" dirty="0" smtClean="0"/>
              <a:t>ASP’s= Arch Solution </a:t>
            </a:r>
          </a:p>
          <a:p>
            <a:r>
              <a:rPr lang="sv-SE" sz="1200" dirty="0" smtClean="0"/>
              <a:t>Proposals</a:t>
            </a:r>
          </a:p>
        </p:txBody>
      </p:sp>
      <p:cxnSp>
        <p:nvCxnSpPr>
          <p:cNvPr id="40" name="Straight Arrow Connector 39"/>
          <p:cNvCxnSpPr/>
          <p:nvPr/>
        </p:nvCxnSpPr>
        <p:spPr>
          <a:xfrm>
            <a:off x="1403091" y="4263488"/>
            <a:ext cx="0" cy="162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409859" y="2832858"/>
            <a:ext cx="2435976" cy="8377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7124" y="3280000"/>
            <a:ext cx="1057423" cy="781159"/>
          </a:xfrm>
          <a:prstGeom prst="rect">
            <a:avLst/>
          </a:prstGeom>
        </p:spPr>
      </p:pic>
      <p:sp>
        <p:nvSpPr>
          <p:cNvPr id="45" name="TextBox 44"/>
          <p:cNvSpPr txBox="1"/>
          <p:nvPr/>
        </p:nvSpPr>
        <p:spPr>
          <a:xfrm>
            <a:off x="3317124" y="4061159"/>
            <a:ext cx="1690472" cy="553998"/>
          </a:xfrm>
          <a:prstGeom prst="rect">
            <a:avLst/>
          </a:prstGeom>
          <a:noFill/>
        </p:spPr>
        <p:txBody>
          <a:bodyPr wrap="square" rtlCol="0">
            <a:spAutoFit/>
          </a:bodyPr>
          <a:lstStyle/>
          <a:p>
            <a:r>
              <a:rPr lang="sv-SE" sz="1200" b="1" dirty="0" smtClean="0"/>
              <a:t>CPM &amp;</a:t>
            </a:r>
          </a:p>
          <a:p>
            <a:r>
              <a:rPr lang="sv-SE" sz="1200" b="1" dirty="0" smtClean="0"/>
              <a:t>Steering Committee</a:t>
            </a:r>
          </a:p>
        </p:txBody>
      </p:sp>
      <p:sp>
        <p:nvSpPr>
          <p:cNvPr id="48" name="TextBox 47"/>
          <p:cNvSpPr txBox="1"/>
          <p:nvPr/>
        </p:nvSpPr>
        <p:spPr>
          <a:xfrm>
            <a:off x="478975" y="2110779"/>
            <a:ext cx="912429" cy="461665"/>
          </a:xfrm>
          <a:prstGeom prst="rect">
            <a:avLst/>
          </a:prstGeom>
          <a:noFill/>
        </p:spPr>
        <p:txBody>
          <a:bodyPr wrap="none" rtlCol="0">
            <a:spAutoFit/>
          </a:bodyPr>
          <a:lstStyle/>
          <a:p>
            <a:r>
              <a:rPr lang="sv-SE" sz="800" dirty="0" smtClean="0"/>
              <a:t>Complete</a:t>
            </a:r>
          </a:p>
          <a:p>
            <a:r>
              <a:rPr lang="sv-SE" sz="800" dirty="0" smtClean="0"/>
              <a:t>Quality Assured</a:t>
            </a:r>
          </a:p>
          <a:p>
            <a:r>
              <a:rPr lang="sv-SE" sz="800" dirty="0" smtClean="0"/>
              <a:t>Bus Req’s (1</a:t>
            </a:r>
          </a:p>
        </p:txBody>
      </p:sp>
      <p:cxnSp>
        <p:nvCxnSpPr>
          <p:cNvPr id="49" name="Straight Arrow Connector 48"/>
          <p:cNvCxnSpPr>
            <a:stCxn id="36" idx="3"/>
          </p:cNvCxnSpPr>
          <p:nvPr/>
        </p:nvCxnSpPr>
        <p:spPr>
          <a:xfrm flipV="1">
            <a:off x="1965162" y="3819535"/>
            <a:ext cx="1351962" cy="16035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65161" y="3537410"/>
            <a:ext cx="1192955" cy="276999"/>
          </a:xfrm>
          <a:prstGeom prst="rect">
            <a:avLst/>
          </a:prstGeom>
          <a:noFill/>
        </p:spPr>
        <p:txBody>
          <a:bodyPr wrap="none" rtlCol="0">
            <a:spAutoFit/>
          </a:bodyPr>
          <a:lstStyle/>
          <a:p>
            <a:r>
              <a:rPr lang="sv-SE" sz="1200" dirty="0" smtClean="0"/>
              <a:t>Impl Estimates</a:t>
            </a:r>
          </a:p>
        </p:txBody>
      </p:sp>
      <p:cxnSp>
        <p:nvCxnSpPr>
          <p:cNvPr id="53" name="Straight Arrow Connector 52"/>
          <p:cNvCxnSpPr/>
          <p:nvPr/>
        </p:nvCxnSpPr>
        <p:spPr>
          <a:xfrm flipH="1" flipV="1">
            <a:off x="4243981" y="4054494"/>
            <a:ext cx="1777005" cy="9635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483335" y="4727570"/>
            <a:ext cx="1430200" cy="830997"/>
          </a:xfrm>
          <a:prstGeom prst="rect">
            <a:avLst/>
          </a:prstGeom>
          <a:noFill/>
        </p:spPr>
        <p:txBody>
          <a:bodyPr wrap="none" rtlCol="0">
            <a:spAutoFit/>
          </a:bodyPr>
          <a:lstStyle/>
          <a:p>
            <a:r>
              <a:rPr lang="sv-SE" sz="1200" dirty="0" smtClean="0"/>
              <a:t>Impl progress</a:t>
            </a:r>
          </a:p>
          <a:p>
            <a:r>
              <a:rPr lang="sv-SE" sz="1200" dirty="0"/>
              <a:t>p</a:t>
            </a:r>
            <a:r>
              <a:rPr lang="sv-SE" sz="1200" dirty="0" smtClean="0"/>
              <a:t>er SPRINT</a:t>
            </a:r>
          </a:p>
          <a:p>
            <a:r>
              <a:rPr lang="sv-SE" sz="1200" dirty="0" smtClean="0"/>
              <a:t>”Est Overall</a:t>
            </a:r>
          </a:p>
          <a:p>
            <a:r>
              <a:rPr lang="sv-SE" sz="1200" dirty="0" smtClean="0"/>
              <a:t>Burndown of PBL”</a:t>
            </a:r>
          </a:p>
        </p:txBody>
      </p:sp>
      <p:cxnSp>
        <p:nvCxnSpPr>
          <p:cNvPr id="57" name="Straight Arrow Connector 56"/>
          <p:cNvCxnSpPr>
            <a:stCxn id="37" idx="3"/>
          </p:cNvCxnSpPr>
          <p:nvPr/>
        </p:nvCxnSpPr>
        <p:spPr>
          <a:xfrm flipV="1">
            <a:off x="1965162" y="3979895"/>
            <a:ext cx="1351962" cy="7166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945123" y="4019440"/>
            <a:ext cx="1233030" cy="461665"/>
          </a:xfrm>
          <a:prstGeom prst="rect">
            <a:avLst/>
          </a:prstGeom>
          <a:noFill/>
        </p:spPr>
        <p:txBody>
          <a:bodyPr wrap="none" rtlCol="0">
            <a:spAutoFit/>
          </a:bodyPr>
          <a:lstStyle/>
          <a:p>
            <a:r>
              <a:rPr lang="sv-SE" sz="1200" dirty="0" smtClean="0"/>
              <a:t>Implementation</a:t>
            </a:r>
          </a:p>
          <a:p>
            <a:r>
              <a:rPr lang="sv-SE" sz="1200" dirty="0" smtClean="0"/>
              <a:t>Quality</a:t>
            </a:r>
          </a:p>
        </p:txBody>
      </p:sp>
      <p:sp>
        <p:nvSpPr>
          <p:cNvPr id="62" name="TextBox 61"/>
          <p:cNvSpPr txBox="1"/>
          <p:nvPr/>
        </p:nvSpPr>
        <p:spPr>
          <a:xfrm>
            <a:off x="597296" y="1762755"/>
            <a:ext cx="1707519" cy="307777"/>
          </a:xfrm>
          <a:prstGeom prst="rect">
            <a:avLst/>
          </a:prstGeom>
          <a:noFill/>
        </p:spPr>
        <p:txBody>
          <a:bodyPr wrap="none" rtlCol="0">
            <a:spAutoFit/>
          </a:bodyPr>
          <a:lstStyle/>
          <a:p>
            <a:r>
              <a:rPr lang="sv-SE" sz="1400" dirty="0" smtClean="0"/>
              <a:t>WOW - prototyping</a:t>
            </a:r>
          </a:p>
        </p:txBody>
      </p:sp>
      <p:cxnSp>
        <p:nvCxnSpPr>
          <p:cNvPr id="63" name="Straight Arrow Connector 62"/>
          <p:cNvCxnSpPr/>
          <p:nvPr/>
        </p:nvCxnSpPr>
        <p:spPr>
          <a:xfrm flipH="1">
            <a:off x="4394075" y="3069262"/>
            <a:ext cx="1752407" cy="5034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19352" y="2874752"/>
            <a:ext cx="1032655" cy="338554"/>
          </a:xfrm>
          <a:prstGeom prst="rect">
            <a:avLst/>
          </a:prstGeom>
          <a:noFill/>
        </p:spPr>
        <p:txBody>
          <a:bodyPr wrap="none" rtlCol="0">
            <a:spAutoFit/>
          </a:bodyPr>
          <a:lstStyle/>
          <a:p>
            <a:r>
              <a:rPr lang="sv-SE" sz="800" dirty="0" smtClean="0"/>
              <a:t>Tech Req’s</a:t>
            </a:r>
          </a:p>
          <a:p>
            <a:r>
              <a:rPr lang="sv-SE" sz="800" dirty="0" smtClean="0"/>
              <a:t>Quality Assured (1</a:t>
            </a:r>
          </a:p>
        </p:txBody>
      </p:sp>
      <p:sp>
        <p:nvSpPr>
          <p:cNvPr id="47" name="Rounded Rectangle 46"/>
          <p:cNvSpPr/>
          <p:nvPr/>
        </p:nvSpPr>
        <p:spPr>
          <a:xfrm>
            <a:off x="3522582" y="86554"/>
            <a:ext cx="856395" cy="540759"/>
          </a:xfrm>
          <a:prstGeom prst="roundRect">
            <a:avLst/>
          </a:prstGeom>
          <a:solidFill>
            <a:srgbClr val="00B0F0">
              <a:alpha val="6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r>
              <a:rPr lang="sv-SE" dirty="0" smtClean="0">
                <a:solidFill>
                  <a:schemeClr val="tx1"/>
                </a:solidFill>
              </a:rPr>
              <a:t>SO</a:t>
            </a:r>
            <a:endParaRPr lang="sv-SE" dirty="0">
              <a:solidFill>
                <a:schemeClr val="tx1"/>
              </a:solidFill>
            </a:endParaRPr>
          </a:p>
        </p:txBody>
      </p:sp>
      <p:cxnSp>
        <p:nvCxnSpPr>
          <p:cNvPr id="50" name="Straight Arrow Connector 49"/>
          <p:cNvCxnSpPr>
            <a:endCxn id="9" idx="0"/>
          </p:cNvCxnSpPr>
          <p:nvPr/>
        </p:nvCxnSpPr>
        <p:spPr>
          <a:xfrm>
            <a:off x="3958679" y="671581"/>
            <a:ext cx="1" cy="1135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3383519" y="1548552"/>
            <a:ext cx="1249680" cy="518160"/>
          </a:xfrm>
          <a:prstGeom prst="round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StR</a:t>
            </a:r>
          </a:p>
        </p:txBody>
      </p:sp>
      <p:sp>
        <p:nvSpPr>
          <p:cNvPr id="55" name="Rounded Rectangle 54"/>
          <p:cNvSpPr/>
          <p:nvPr/>
        </p:nvSpPr>
        <p:spPr>
          <a:xfrm>
            <a:off x="4535412" y="2146277"/>
            <a:ext cx="1249680" cy="51816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SoR</a:t>
            </a:r>
          </a:p>
        </p:txBody>
      </p:sp>
      <p:sp>
        <p:nvSpPr>
          <p:cNvPr id="58" name="Rounded Rectangle 57"/>
          <p:cNvSpPr/>
          <p:nvPr/>
        </p:nvSpPr>
        <p:spPr>
          <a:xfrm>
            <a:off x="2174625" y="2127534"/>
            <a:ext cx="1249680" cy="518160"/>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TR</a:t>
            </a:r>
          </a:p>
        </p:txBody>
      </p:sp>
      <p:cxnSp>
        <p:nvCxnSpPr>
          <p:cNvPr id="69" name="Straight Arrow Connector 68"/>
          <p:cNvCxnSpPr>
            <a:stCxn id="54" idx="1"/>
          </p:cNvCxnSpPr>
          <p:nvPr/>
        </p:nvCxnSpPr>
        <p:spPr>
          <a:xfrm flipH="1">
            <a:off x="3005212" y="1807632"/>
            <a:ext cx="378307" cy="3199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4" idx="3"/>
          </p:cNvCxnSpPr>
          <p:nvPr/>
        </p:nvCxnSpPr>
        <p:spPr>
          <a:xfrm>
            <a:off x="4633199" y="1807632"/>
            <a:ext cx="364128" cy="3199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4111079" y="2407324"/>
            <a:ext cx="400410" cy="2495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24305" y="2492896"/>
            <a:ext cx="421530" cy="1678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810614" y="2605773"/>
            <a:ext cx="315794" cy="31568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chemeClr val="tx1"/>
              </a:solidFill>
            </a:endParaRPr>
          </a:p>
        </p:txBody>
      </p:sp>
    </p:spTree>
    <p:extLst>
      <p:ext uri="{BB962C8B-B14F-4D97-AF65-F5344CB8AC3E}">
        <p14:creationId xmlns:p14="http://schemas.microsoft.com/office/powerpoint/2010/main" val="1759187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24245"/>
            <a:ext cx="6280465" cy="223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6" name="Group 25"/>
          <p:cNvGrpSpPr/>
          <p:nvPr/>
        </p:nvGrpSpPr>
        <p:grpSpPr>
          <a:xfrm>
            <a:off x="55975" y="1863848"/>
            <a:ext cx="8854643" cy="4245092"/>
            <a:chOff x="396162" y="2433382"/>
            <a:chExt cx="8650410" cy="3771446"/>
          </a:xfrm>
        </p:grpSpPr>
        <p:sp>
          <p:nvSpPr>
            <p:cNvPr id="16" name="AutoShape 59" descr="image001"/>
            <p:cNvSpPr>
              <a:spLocks noChangeAspect="1" noChangeArrowheads="1"/>
            </p:cNvSpPr>
            <p:nvPr/>
          </p:nvSpPr>
          <p:spPr bwMode="auto">
            <a:xfrm>
              <a:off x="890588" y="3289051"/>
              <a:ext cx="7362826"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17" name="Text Box 34"/>
            <p:cNvSpPr txBox="1">
              <a:spLocks noChangeArrowheads="1"/>
            </p:cNvSpPr>
            <p:nvPr/>
          </p:nvSpPr>
          <p:spPr bwMode="auto">
            <a:xfrm>
              <a:off x="3632004" y="5894870"/>
              <a:ext cx="1085851"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1400">
                  <a:solidFill>
                    <a:schemeClr val="tx1"/>
                  </a:solidFill>
                  <a:latin typeface="Arial" pitchFamily="34" charset="0"/>
                </a:defRPr>
              </a:lvl1pPr>
              <a:lvl2pPr marL="742950" indent="-285750" eaLnBrk="0" hangingPunct="0">
                <a:defRPr sz="1400">
                  <a:solidFill>
                    <a:schemeClr val="tx1"/>
                  </a:solidFill>
                  <a:latin typeface="Arial" pitchFamily="34" charset="0"/>
                </a:defRPr>
              </a:lvl2pPr>
              <a:lvl3pPr marL="1143000" indent="-228600" eaLnBrk="0" hangingPunct="0">
                <a:defRPr sz="1400">
                  <a:solidFill>
                    <a:schemeClr val="tx1"/>
                  </a:solidFill>
                  <a:latin typeface="Arial" pitchFamily="34" charset="0"/>
                </a:defRPr>
              </a:lvl3pPr>
              <a:lvl4pPr marL="1600200" indent="-228600" eaLnBrk="0" hangingPunct="0">
                <a:defRPr sz="1400">
                  <a:solidFill>
                    <a:schemeClr val="tx1"/>
                  </a:solidFill>
                  <a:latin typeface="Arial" pitchFamily="34" charset="0"/>
                </a:defRPr>
              </a:lvl4pPr>
              <a:lvl5pPr marL="2057400" indent="-228600" eaLnBrk="0" hangingPunct="0">
                <a:defRPr sz="1400">
                  <a:solidFill>
                    <a:schemeClr val="tx1"/>
                  </a:solidFill>
                  <a:latin typeface="Arial" pitchFamily="34" charset="0"/>
                </a:defRPr>
              </a:lvl5pPr>
              <a:lvl6pPr marL="2514600" indent="-228600" algn="ctr" eaLnBrk="0" fontAlgn="base" hangingPunct="0">
                <a:spcBef>
                  <a:spcPct val="50000"/>
                </a:spcBef>
                <a:spcAft>
                  <a:spcPct val="0"/>
                </a:spcAft>
                <a:defRPr sz="1400">
                  <a:solidFill>
                    <a:schemeClr val="tx1"/>
                  </a:solidFill>
                  <a:latin typeface="Arial" pitchFamily="34" charset="0"/>
                </a:defRPr>
              </a:lvl6pPr>
              <a:lvl7pPr marL="2971800" indent="-228600" algn="ctr" eaLnBrk="0" fontAlgn="base" hangingPunct="0">
                <a:spcBef>
                  <a:spcPct val="50000"/>
                </a:spcBef>
                <a:spcAft>
                  <a:spcPct val="0"/>
                </a:spcAft>
                <a:defRPr sz="1400">
                  <a:solidFill>
                    <a:schemeClr val="tx1"/>
                  </a:solidFill>
                  <a:latin typeface="Arial" pitchFamily="34" charset="0"/>
                </a:defRPr>
              </a:lvl7pPr>
              <a:lvl8pPr marL="3429000" indent="-228600" algn="ctr" eaLnBrk="0" fontAlgn="base" hangingPunct="0">
                <a:spcBef>
                  <a:spcPct val="50000"/>
                </a:spcBef>
                <a:spcAft>
                  <a:spcPct val="0"/>
                </a:spcAft>
                <a:defRPr sz="1400">
                  <a:solidFill>
                    <a:schemeClr val="tx1"/>
                  </a:solidFill>
                  <a:latin typeface="Arial" pitchFamily="34" charset="0"/>
                </a:defRPr>
              </a:lvl8pPr>
              <a:lvl9pPr marL="3886200" indent="-228600" algn="ctr" eaLnBrk="0" fontAlgn="base" hangingPunct="0">
                <a:spcBef>
                  <a:spcPct val="50000"/>
                </a:spcBef>
                <a:spcAft>
                  <a:spcPct val="0"/>
                </a:spcAft>
                <a:defRPr sz="1400">
                  <a:solidFill>
                    <a:schemeClr val="tx1"/>
                  </a:solidFill>
                  <a:latin typeface="Arial" pitchFamily="34" charset="0"/>
                </a:defRPr>
              </a:lvl9pPr>
            </a:lstStyle>
            <a:p>
              <a:pPr algn="l" eaLnBrk="1" hangingPunct="1"/>
              <a:r>
                <a:rPr lang="en-US" b="1" dirty="0"/>
                <a:t>Evaluation</a:t>
              </a:r>
            </a:p>
          </p:txBody>
        </p:sp>
        <p:grpSp>
          <p:nvGrpSpPr>
            <p:cNvPr id="18" name="Group 13"/>
            <p:cNvGrpSpPr>
              <a:grpSpLocks/>
            </p:cNvGrpSpPr>
            <p:nvPr/>
          </p:nvGrpSpPr>
          <p:grpSpPr bwMode="auto">
            <a:xfrm>
              <a:off x="396162" y="2433382"/>
              <a:ext cx="8650410" cy="744945"/>
              <a:chOff x="462840" y="5180178"/>
              <a:chExt cx="8652092" cy="744945"/>
            </a:xfrm>
          </p:grpSpPr>
          <p:sp>
            <p:nvSpPr>
              <p:cNvPr id="19" name="Rectangle 3"/>
              <p:cNvSpPr>
                <a:spLocks noChangeArrowheads="1"/>
              </p:cNvSpPr>
              <p:nvPr/>
            </p:nvSpPr>
            <p:spPr bwMode="auto">
              <a:xfrm>
                <a:off x="462840" y="5261376"/>
                <a:ext cx="1176123" cy="663747"/>
              </a:xfrm>
              <a:prstGeom prst="rect">
                <a:avLst/>
              </a:prstGeom>
              <a:solidFill>
                <a:srgbClr val="00B0F0">
                  <a:alpha val="40000"/>
                </a:srgbClr>
              </a:solidFill>
              <a:ln w="9525" algn="ctr">
                <a:solidFill>
                  <a:schemeClr val="tx1"/>
                </a:solidFill>
                <a:miter lim="800000"/>
                <a:headEnd/>
                <a:tailEnd/>
              </a:ln>
            </p:spPr>
            <p:txBody>
              <a:bodyPr lIns="90000" tIns="46800" rIns="90000" bIns="46800" anchor="ctr"/>
              <a:lstStyle/>
              <a:p>
                <a:pPr algn="l"/>
                <a:r>
                  <a:rPr lang="en-US" sz="800" b="1" dirty="0" smtClean="0"/>
                  <a:t>SO</a:t>
                </a:r>
                <a:r>
                  <a:rPr lang="en-US" sz="800" dirty="0"/>
                  <a:t/>
                </a:r>
                <a:br>
                  <a:rPr lang="en-US" sz="800" dirty="0"/>
                </a:br>
                <a:r>
                  <a:rPr lang="en-US" sz="800" dirty="0" smtClean="0"/>
                  <a:t>Strategic Objectives</a:t>
                </a:r>
                <a:r>
                  <a:rPr lang="en-US" sz="800" dirty="0"/>
                  <a:t/>
                </a:r>
                <a:br>
                  <a:rPr lang="en-US" sz="800" dirty="0"/>
                </a:br>
                <a:r>
                  <a:rPr lang="en-US" sz="800" b="1" dirty="0"/>
                  <a:t>Originating from Top Prioritized Business Requirements</a:t>
                </a:r>
              </a:p>
            </p:txBody>
          </p:sp>
          <p:sp>
            <p:nvSpPr>
              <p:cNvPr id="20" name="Rectangle 5"/>
              <p:cNvSpPr>
                <a:spLocks noChangeArrowheads="1"/>
              </p:cNvSpPr>
              <p:nvPr/>
            </p:nvSpPr>
            <p:spPr bwMode="auto">
              <a:xfrm>
                <a:off x="4640962" y="5180178"/>
                <a:ext cx="1360372" cy="618362"/>
              </a:xfrm>
              <a:prstGeom prst="rect">
                <a:avLst/>
              </a:prstGeom>
              <a:solidFill>
                <a:srgbClr val="FFC000">
                  <a:alpha val="40000"/>
                </a:srgbClr>
              </a:solidFill>
              <a:ln w="9525" algn="ctr">
                <a:solidFill>
                  <a:schemeClr val="tx1"/>
                </a:solidFill>
                <a:miter lim="800000"/>
                <a:headEnd/>
                <a:tailEnd/>
              </a:ln>
            </p:spPr>
            <p:txBody>
              <a:bodyPr lIns="90000" tIns="46800" rIns="90000" bIns="46800" anchor="ctr"/>
              <a:lstStyle/>
              <a:p>
                <a:pPr algn="l"/>
                <a:r>
                  <a:rPr lang="en-US" sz="800" b="1" dirty="0" smtClean="0"/>
                  <a:t>SoR</a:t>
                </a:r>
                <a:r>
                  <a:rPr lang="en-US" sz="800" dirty="0"/>
                  <a:t/>
                </a:r>
                <a:br>
                  <a:rPr lang="en-US" sz="800" dirty="0"/>
                </a:br>
                <a:r>
                  <a:rPr lang="en-US" sz="800" dirty="0" smtClean="0"/>
                  <a:t>Solution Requirements</a:t>
                </a:r>
                <a:r>
                  <a:rPr lang="en-US" sz="800" dirty="0"/>
                  <a:t/>
                </a:r>
                <a:br>
                  <a:rPr lang="en-US" sz="800" dirty="0"/>
                </a:br>
                <a:r>
                  <a:rPr lang="en-US" sz="800" b="1" dirty="0"/>
                  <a:t>What </a:t>
                </a:r>
                <a:r>
                  <a:rPr lang="en-US" sz="800" b="1" dirty="0" smtClean="0"/>
                  <a:t>solution capability is needed to support the StR’s</a:t>
                </a:r>
                <a:endParaRPr lang="en-US" sz="800" dirty="0"/>
              </a:p>
            </p:txBody>
          </p:sp>
          <p:sp>
            <p:nvSpPr>
              <p:cNvPr id="21" name="Rectangle 6"/>
              <p:cNvSpPr>
                <a:spLocks noChangeArrowheads="1"/>
              </p:cNvSpPr>
              <p:nvPr/>
            </p:nvSpPr>
            <p:spPr bwMode="auto">
              <a:xfrm>
                <a:off x="6081275" y="5180178"/>
                <a:ext cx="1415357" cy="618362"/>
              </a:xfrm>
              <a:prstGeom prst="rect">
                <a:avLst/>
              </a:prstGeom>
              <a:solidFill>
                <a:srgbClr val="0070C0">
                  <a:alpha val="39999"/>
                </a:srgbClr>
              </a:solidFill>
              <a:ln w="9525" algn="ctr">
                <a:solidFill>
                  <a:schemeClr val="tx1"/>
                </a:solidFill>
                <a:miter lim="800000"/>
                <a:headEnd/>
                <a:tailEnd/>
              </a:ln>
            </p:spPr>
            <p:txBody>
              <a:bodyPr lIns="90000" tIns="46800" rIns="90000" bIns="46800" anchor="ctr"/>
              <a:lstStyle/>
              <a:p>
                <a:pPr algn="l"/>
                <a:r>
                  <a:rPr lang="en-US" sz="800" b="1" dirty="0"/>
                  <a:t>ATR</a:t>
                </a:r>
                <a:r>
                  <a:rPr lang="en-US" sz="800" dirty="0"/>
                  <a:t/>
                </a:r>
                <a:br>
                  <a:rPr lang="en-US" sz="800" dirty="0"/>
                </a:br>
                <a:r>
                  <a:rPr lang="en-US" sz="800" dirty="0"/>
                  <a:t>Architectural Technical Requirements</a:t>
                </a:r>
                <a:br>
                  <a:rPr lang="en-US" sz="800" dirty="0"/>
                </a:br>
                <a:r>
                  <a:rPr lang="en-US" sz="800" b="1" dirty="0"/>
                  <a:t>What IT capabilities will support the </a:t>
                </a:r>
                <a:r>
                  <a:rPr lang="en-US" sz="800" b="1" dirty="0" smtClean="0"/>
                  <a:t>SoR/TR’s</a:t>
                </a:r>
                <a:endParaRPr lang="en-US" sz="800" b="1" dirty="0"/>
              </a:p>
            </p:txBody>
          </p:sp>
          <p:sp>
            <p:nvSpPr>
              <p:cNvPr id="22" name="Rectangle 27"/>
              <p:cNvSpPr>
                <a:spLocks noChangeArrowheads="1"/>
              </p:cNvSpPr>
              <p:nvPr/>
            </p:nvSpPr>
            <p:spPr bwMode="auto">
              <a:xfrm>
                <a:off x="7707713" y="5180178"/>
                <a:ext cx="1407219" cy="618362"/>
              </a:xfrm>
              <a:prstGeom prst="rect">
                <a:avLst/>
              </a:prstGeom>
              <a:solidFill>
                <a:srgbClr val="FF9966">
                  <a:alpha val="39999"/>
                </a:srgbClr>
              </a:solidFill>
              <a:ln w="9525" algn="ctr">
                <a:solidFill>
                  <a:schemeClr val="tx1"/>
                </a:solidFill>
                <a:miter lim="800000"/>
                <a:headEnd/>
                <a:tailEnd/>
              </a:ln>
            </p:spPr>
            <p:txBody>
              <a:bodyPr lIns="90000" tIns="46800" rIns="90000" bIns="46800" anchor="ctr"/>
              <a:lstStyle/>
              <a:p>
                <a:pPr algn="l"/>
                <a:r>
                  <a:rPr lang="en-US" sz="800" b="1" dirty="0"/>
                  <a:t>ASP</a:t>
                </a:r>
                <a:r>
                  <a:rPr lang="en-US" sz="800" dirty="0"/>
                  <a:t/>
                </a:r>
                <a:br>
                  <a:rPr lang="en-US" sz="800" dirty="0"/>
                </a:br>
                <a:r>
                  <a:rPr lang="en-US" sz="800" dirty="0"/>
                  <a:t>Architectural Solution Proposal</a:t>
                </a:r>
                <a:br>
                  <a:rPr lang="en-US" sz="800" dirty="0"/>
                </a:br>
                <a:r>
                  <a:rPr lang="en-US" sz="800" b="1" dirty="0"/>
                  <a:t>How solutions will in the best way fulfill the ATR’s</a:t>
                </a:r>
              </a:p>
            </p:txBody>
          </p:sp>
        </p:grpSp>
        <p:pic>
          <p:nvPicPr>
            <p:cNvPr id="25" name="Picture 2" descr="VGTA_AND_10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4191" y="4032725"/>
              <a:ext cx="2042381" cy="126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Arrow Connector 4"/>
            <p:cNvCxnSpPr>
              <a:cxnSpLocks noChangeShapeType="1"/>
            </p:cNvCxnSpPr>
            <p:nvPr/>
          </p:nvCxnSpPr>
          <p:spPr bwMode="auto">
            <a:xfrm flipV="1">
              <a:off x="4667330" y="5295298"/>
              <a:ext cx="2215002" cy="379469"/>
            </a:xfrm>
            <a:prstGeom prst="straightConnector1">
              <a:avLst/>
            </a:prstGeom>
            <a:noFill/>
            <a:ln w="9525"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ight Brace 2"/>
            <p:cNvSpPr>
              <a:spLocks/>
            </p:cNvSpPr>
            <p:nvPr/>
          </p:nvSpPr>
          <p:spPr bwMode="auto">
            <a:xfrm rot="4764716">
              <a:off x="3984713" y="2580999"/>
              <a:ext cx="494457" cy="6025934"/>
            </a:xfrm>
            <a:prstGeom prst="rightBrace">
              <a:avLst>
                <a:gd name="adj1" fmla="val 0"/>
                <a:gd name="adj2" fmla="val 50123"/>
              </a:avLst>
            </a:prstGeom>
            <a:noFill/>
            <a:ln w="9525" algn="ctr">
              <a:solidFill>
                <a:schemeClr val="tx1"/>
              </a:solidFill>
              <a:round/>
              <a:headEnd/>
              <a:tailEnd/>
            </a:ln>
          </p:spPr>
          <p:txBody>
            <a:bodyPr wrap="none" lIns="90000" tIns="46800" rIns="90000" bIns="46800" anchor="ctr"/>
            <a:lstStyle/>
            <a:p>
              <a:endParaRPr lang="en-US" dirty="0"/>
            </a:p>
          </p:txBody>
        </p:sp>
      </p:grpSp>
      <p:sp>
        <p:nvSpPr>
          <p:cNvPr id="27" name="Content Placeholder 26"/>
          <p:cNvSpPr>
            <a:spLocks noGrp="1"/>
          </p:cNvSpPr>
          <p:nvPr>
            <p:ph idx="1"/>
          </p:nvPr>
        </p:nvSpPr>
        <p:spPr>
          <a:xfrm>
            <a:off x="306388" y="1145161"/>
            <a:ext cx="8229600" cy="483639"/>
          </a:xfrm>
        </p:spPr>
        <p:txBody>
          <a:bodyPr>
            <a:normAutofit fontScale="77500" lnSpcReduction="20000"/>
          </a:bodyPr>
          <a:lstStyle/>
          <a:p>
            <a:pPr marL="0" indent="0">
              <a:buNone/>
            </a:pPr>
            <a:r>
              <a:rPr lang="en-US" dirty="0"/>
              <a:t>Top prioritized business requirements are broken down into architectural solution </a:t>
            </a:r>
            <a:r>
              <a:rPr lang="en-US" dirty="0" smtClean="0"/>
              <a:t>proposals</a:t>
            </a:r>
            <a:r>
              <a:rPr lang="pl-PL" dirty="0" smtClean="0"/>
              <a:t> and mapped to the 10 principles.</a:t>
            </a:r>
            <a:endParaRPr lang="en-US" dirty="0"/>
          </a:p>
        </p:txBody>
      </p:sp>
      <p:sp>
        <p:nvSpPr>
          <p:cNvPr id="2" name="Footer Placeholder 1"/>
          <p:cNvSpPr>
            <a:spLocks noGrp="1"/>
          </p:cNvSpPr>
          <p:nvPr>
            <p:ph type="ftr" sz="quarter" idx="11"/>
          </p:nvPr>
        </p:nvSpPr>
        <p:spPr>
          <a:xfrm>
            <a:off x="339725" y="6426200"/>
            <a:ext cx="6873875" cy="215900"/>
          </a:xfrm>
        </p:spPr>
        <p:txBody>
          <a:bodyPr/>
          <a:lstStyle/>
          <a:p>
            <a:r>
              <a:rPr lang="en-US" smtClean="0"/>
              <a:t>Requirement Management</a:t>
            </a:r>
            <a:endParaRPr lang="en-US" dirty="0"/>
          </a:p>
        </p:txBody>
      </p:sp>
      <p:sp>
        <p:nvSpPr>
          <p:cNvPr id="4" name="Slide Number Placeholder 3"/>
          <p:cNvSpPr>
            <a:spLocks noGrp="1"/>
          </p:cNvSpPr>
          <p:nvPr>
            <p:ph type="sldNum" sz="quarter" idx="12"/>
          </p:nvPr>
        </p:nvSpPr>
        <p:spPr>
          <a:xfrm>
            <a:off x="339725" y="6619875"/>
            <a:ext cx="503238" cy="207963"/>
          </a:xfrm>
        </p:spPr>
        <p:txBody>
          <a:bodyPr/>
          <a:lstStyle/>
          <a:p>
            <a:fld id="{E702BE03-1423-473D-A59A-BB725B4CFF14}" type="slidenum">
              <a:rPr lang="en-US" smtClean="0"/>
              <a:t>5</a:t>
            </a:fld>
            <a:endParaRPr lang="en-US"/>
          </a:p>
        </p:txBody>
      </p:sp>
      <p:sp>
        <p:nvSpPr>
          <p:cNvPr id="3" name="Title 2"/>
          <p:cNvSpPr>
            <a:spLocks noGrp="1"/>
          </p:cNvSpPr>
          <p:nvPr>
            <p:ph type="title"/>
          </p:nvPr>
        </p:nvSpPr>
        <p:spPr/>
        <p:txBody>
          <a:bodyPr/>
          <a:lstStyle/>
          <a:p>
            <a:r>
              <a:rPr lang="pl-PL" dirty="0" smtClean="0"/>
              <a:t>Requirements Breakdown</a:t>
            </a:r>
            <a:endParaRPr lang="en-US" dirty="0"/>
          </a:p>
        </p:txBody>
      </p:sp>
      <p:sp>
        <p:nvSpPr>
          <p:cNvPr id="28" name="Rectangle 3"/>
          <p:cNvSpPr>
            <a:spLocks noChangeArrowheads="1"/>
          </p:cNvSpPr>
          <p:nvPr/>
        </p:nvSpPr>
        <p:spPr bwMode="auto">
          <a:xfrm>
            <a:off x="1403648" y="2114180"/>
            <a:ext cx="1234258" cy="747106"/>
          </a:xfrm>
          <a:prstGeom prst="rect">
            <a:avLst/>
          </a:prstGeom>
          <a:solidFill>
            <a:srgbClr val="FFFF00">
              <a:alpha val="39999"/>
            </a:srgbClr>
          </a:solidFill>
          <a:ln w="9525" algn="ctr">
            <a:solidFill>
              <a:schemeClr val="tx1"/>
            </a:solidFill>
            <a:miter lim="800000"/>
            <a:headEnd/>
            <a:tailEnd/>
          </a:ln>
        </p:spPr>
        <p:txBody>
          <a:bodyPr lIns="90000" tIns="46800" rIns="90000" bIns="46800" anchor="ctr"/>
          <a:lstStyle/>
          <a:p>
            <a:pPr algn="l"/>
            <a:r>
              <a:rPr lang="en-US" sz="800" b="1" dirty="0" smtClean="0"/>
              <a:t>BR</a:t>
            </a:r>
            <a:r>
              <a:rPr lang="en-US" sz="800" dirty="0"/>
              <a:t/>
            </a:r>
            <a:br>
              <a:rPr lang="en-US" sz="800" dirty="0"/>
            </a:br>
            <a:r>
              <a:rPr lang="en-US" sz="800" dirty="0" smtClean="0"/>
              <a:t>Business Requirements</a:t>
            </a:r>
            <a:r>
              <a:rPr lang="en-US" sz="800" dirty="0"/>
              <a:t/>
            </a:r>
            <a:br>
              <a:rPr lang="en-US" sz="800" dirty="0"/>
            </a:br>
            <a:r>
              <a:rPr lang="en-US" sz="800" b="1" dirty="0" smtClean="0"/>
              <a:t>Statements of goals and objectives to support the SO’s</a:t>
            </a:r>
            <a:endParaRPr lang="en-US" sz="800" b="1" dirty="0"/>
          </a:p>
        </p:txBody>
      </p:sp>
      <p:sp>
        <p:nvSpPr>
          <p:cNvPr id="30" name="Rectangle 5"/>
          <p:cNvSpPr>
            <a:spLocks noChangeArrowheads="1"/>
          </p:cNvSpPr>
          <p:nvPr/>
        </p:nvSpPr>
        <p:spPr bwMode="auto">
          <a:xfrm>
            <a:off x="2776224" y="2228924"/>
            <a:ext cx="1435736" cy="696020"/>
          </a:xfrm>
          <a:prstGeom prst="rect">
            <a:avLst/>
          </a:prstGeom>
          <a:solidFill>
            <a:srgbClr val="92D050">
              <a:alpha val="39999"/>
            </a:srgbClr>
          </a:solidFill>
          <a:ln w="9525" algn="ctr">
            <a:solidFill>
              <a:schemeClr val="tx1"/>
            </a:solidFill>
            <a:miter lim="800000"/>
            <a:headEnd/>
            <a:tailEnd/>
          </a:ln>
        </p:spPr>
        <p:txBody>
          <a:bodyPr lIns="90000" tIns="46800" rIns="90000" bIns="46800" anchor="ctr"/>
          <a:lstStyle/>
          <a:p>
            <a:pPr algn="l"/>
            <a:r>
              <a:rPr lang="en-US" sz="800" b="1" dirty="0" smtClean="0"/>
              <a:t>StR</a:t>
            </a:r>
            <a:r>
              <a:rPr lang="en-US" sz="800" dirty="0"/>
              <a:t/>
            </a:r>
            <a:br>
              <a:rPr lang="en-US" sz="800" dirty="0"/>
            </a:br>
            <a:r>
              <a:rPr lang="en-US" sz="800" dirty="0" smtClean="0"/>
              <a:t>Stakeholder Requirements</a:t>
            </a:r>
            <a:r>
              <a:rPr lang="en-US" sz="800" dirty="0"/>
              <a:t/>
            </a:r>
            <a:br>
              <a:rPr lang="en-US" sz="800" dirty="0"/>
            </a:br>
            <a:r>
              <a:rPr lang="en-US" sz="800" b="1" dirty="0"/>
              <a:t>What </a:t>
            </a:r>
            <a:r>
              <a:rPr lang="en-US" sz="800" b="1" dirty="0" smtClean="0"/>
              <a:t>stakeholder needs must be met in order</a:t>
            </a:r>
            <a:r>
              <a:rPr lang="en-US" sz="800" b="1" dirty="0"/>
              <a:t/>
            </a:r>
            <a:br>
              <a:rPr lang="en-US" sz="800" b="1" dirty="0"/>
            </a:br>
            <a:r>
              <a:rPr lang="en-US" sz="800" b="1" dirty="0"/>
              <a:t>to support the </a:t>
            </a:r>
            <a:r>
              <a:rPr lang="en-US" sz="800" b="1" dirty="0" smtClean="0"/>
              <a:t>BR’s</a:t>
            </a:r>
            <a:endParaRPr lang="en-US" sz="800" dirty="0"/>
          </a:p>
        </p:txBody>
      </p:sp>
      <p:sp>
        <p:nvSpPr>
          <p:cNvPr id="31" name="Rectangle 5"/>
          <p:cNvSpPr>
            <a:spLocks noChangeArrowheads="1"/>
          </p:cNvSpPr>
          <p:nvPr/>
        </p:nvSpPr>
        <p:spPr bwMode="auto">
          <a:xfrm>
            <a:off x="4336333" y="2636912"/>
            <a:ext cx="1387795" cy="696020"/>
          </a:xfrm>
          <a:prstGeom prst="rect">
            <a:avLst/>
          </a:prstGeom>
          <a:solidFill>
            <a:srgbClr val="7030A0">
              <a:alpha val="40000"/>
            </a:srgbClr>
          </a:solidFill>
          <a:ln w="9525" algn="ctr">
            <a:solidFill>
              <a:schemeClr val="tx1"/>
            </a:solidFill>
            <a:miter lim="800000"/>
            <a:headEnd/>
            <a:tailEnd/>
          </a:ln>
        </p:spPr>
        <p:txBody>
          <a:bodyPr lIns="90000" tIns="46800" rIns="90000" bIns="46800" anchor="ctr"/>
          <a:lstStyle/>
          <a:p>
            <a:pPr algn="l"/>
            <a:r>
              <a:rPr lang="en-US" sz="800" b="1" dirty="0" smtClean="0"/>
              <a:t>TR</a:t>
            </a:r>
            <a:r>
              <a:rPr lang="en-US" sz="800" dirty="0"/>
              <a:t/>
            </a:r>
            <a:br>
              <a:rPr lang="en-US" sz="800" dirty="0"/>
            </a:br>
            <a:r>
              <a:rPr lang="en-US" sz="800" dirty="0" smtClean="0"/>
              <a:t>Transition Requirements</a:t>
            </a:r>
            <a:r>
              <a:rPr lang="en-US" sz="800" dirty="0"/>
              <a:t/>
            </a:r>
            <a:br>
              <a:rPr lang="en-US" sz="800" dirty="0"/>
            </a:br>
            <a:r>
              <a:rPr lang="en-US" sz="800" b="1" dirty="0" smtClean="0"/>
              <a:t>What </a:t>
            </a:r>
            <a:r>
              <a:rPr lang="en-US" sz="800" b="1" dirty="0"/>
              <a:t>t</a:t>
            </a:r>
            <a:r>
              <a:rPr lang="en-US" sz="800" b="1" dirty="0" smtClean="0"/>
              <a:t>ransition capability is needed to support the StR’s</a:t>
            </a:r>
            <a:endParaRPr lang="en-US" sz="800" dirty="0"/>
          </a:p>
        </p:txBody>
      </p:sp>
      <p:sp>
        <p:nvSpPr>
          <p:cNvPr id="33" name="Rectangle 6"/>
          <p:cNvSpPr>
            <a:spLocks noChangeArrowheads="1"/>
          </p:cNvSpPr>
          <p:nvPr/>
        </p:nvSpPr>
        <p:spPr bwMode="auto">
          <a:xfrm>
            <a:off x="5796136" y="2650491"/>
            <a:ext cx="1440160" cy="696020"/>
          </a:xfrm>
          <a:prstGeom prst="rect">
            <a:avLst/>
          </a:prstGeom>
          <a:solidFill>
            <a:srgbClr val="0070C0">
              <a:alpha val="39999"/>
            </a:srgbClr>
          </a:solidFill>
          <a:ln w="9525" algn="ctr">
            <a:solidFill>
              <a:schemeClr val="tx1"/>
            </a:solidFill>
            <a:miter lim="800000"/>
            <a:headEnd/>
            <a:tailEnd/>
          </a:ln>
        </p:spPr>
        <p:txBody>
          <a:bodyPr lIns="90000" tIns="46800" rIns="90000" bIns="46800" anchor="ctr"/>
          <a:lstStyle/>
          <a:p>
            <a:pPr algn="l"/>
            <a:r>
              <a:rPr lang="en-US" sz="800" b="1" dirty="0"/>
              <a:t>ATR</a:t>
            </a:r>
            <a:r>
              <a:rPr lang="en-US" sz="800" dirty="0"/>
              <a:t/>
            </a:r>
            <a:br>
              <a:rPr lang="en-US" sz="800" dirty="0"/>
            </a:br>
            <a:r>
              <a:rPr lang="en-US" sz="800" dirty="0"/>
              <a:t>Architectural Technical Requirements</a:t>
            </a:r>
            <a:br>
              <a:rPr lang="en-US" sz="800" dirty="0"/>
            </a:br>
            <a:r>
              <a:rPr lang="en-US" sz="800" b="1" dirty="0"/>
              <a:t>What IT capabilities will support the </a:t>
            </a:r>
            <a:r>
              <a:rPr lang="en-US" sz="800" b="1" dirty="0" smtClean="0"/>
              <a:t>SoR/TR’s</a:t>
            </a:r>
            <a:endParaRPr lang="en-US" sz="800" b="1" dirty="0"/>
          </a:p>
        </p:txBody>
      </p:sp>
      <p:sp>
        <p:nvSpPr>
          <p:cNvPr id="6" name="Date Placeholder 5"/>
          <p:cNvSpPr>
            <a:spLocks noGrp="1"/>
          </p:cNvSpPr>
          <p:nvPr>
            <p:ph type="dt" sz="half" idx="10"/>
          </p:nvPr>
        </p:nvSpPr>
        <p:spPr>
          <a:xfrm>
            <a:off x="689203" y="6618288"/>
            <a:ext cx="2405062" cy="209550"/>
          </a:xfrm>
        </p:spPr>
        <p:txBody>
          <a:bodyPr/>
          <a:lstStyle/>
          <a:p>
            <a:fld id="{B28BC84A-F975-48FD-9D97-8F04A22844D0}" type="datetime1">
              <a:rPr lang="sv-SE" smtClean="0"/>
              <a:t>2016-12-08</a:t>
            </a:fld>
            <a:endParaRPr lang="en-US"/>
          </a:p>
        </p:txBody>
      </p:sp>
    </p:spTree>
    <p:extLst>
      <p:ext uri="{BB962C8B-B14F-4D97-AF65-F5344CB8AC3E}">
        <p14:creationId xmlns:p14="http://schemas.microsoft.com/office/powerpoint/2010/main" val="90862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Straight Connector 125"/>
          <p:cNvCxnSpPr/>
          <p:nvPr/>
        </p:nvCxnSpPr>
        <p:spPr>
          <a:xfrm>
            <a:off x="143123" y="2996752"/>
            <a:ext cx="8836484" cy="0"/>
          </a:xfrm>
          <a:prstGeom prst="line">
            <a:avLst/>
          </a:prstGeom>
          <a:noFill/>
          <a:ln w="12700" cap="flat" cmpd="sng" algn="ctr">
            <a:solidFill>
              <a:srgbClr val="C7D3D0">
                <a:lumMod val="50000"/>
              </a:srgbClr>
            </a:solidFill>
            <a:prstDash val="dash"/>
            <a:headEnd type="none" w="med" len="med"/>
            <a:tailEnd type="none" w="med" len="med"/>
          </a:ln>
          <a:effectLst/>
        </p:spPr>
      </p:cxnSp>
      <p:sp>
        <p:nvSpPr>
          <p:cNvPr id="7" name="Title 6"/>
          <p:cNvSpPr>
            <a:spLocks noGrp="1"/>
          </p:cNvSpPr>
          <p:nvPr>
            <p:ph type="title"/>
          </p:nvPr>
        </p:nvSpPr>
        <p:spPr/>
        <p:txBody>
          <a:bodyPr/>
          <a:lstStyle/>
          <a:p>
            <a:r>
              <a:rPr lang="pl-PL" sz="2400" dirty="0"/>
              <a:t>Requirements Breakdown </a:t>
            </a:r>
            <a:r>
              <a:rPr lang="sv-SE" sz="2400" dirty="0" smtClean="0"/>
              <a:t>- old-new terminology</a:t>
            </a:r>
            <a:endParaRPr lang="pl-PL" sz="2400" dirty="0"/>
          </a:p>
        </p:txBody>
      </p:sp>
      <p:sp>
        <p:nvSpPr>
          <p:cNvPr id="131" name="Text Placeholder 130"/>
          <p:cNvSpPr>
            <a:spLocks noGrp="1"/>
          </p:cNvSpPr>
          <p:nvPr>
            <p:ph type="body" idx="1"/>
          </p:nvPr>
        </p:nvSpPr>
        <p:spPr>
          <a:xfrm>
            <a:off x="169943" y="1542688"/>
            <a:ext cx="4040188" cy="639762"/>
          </a:xfrm>
        </p:spPr>
        <p:txBody>
          <a:bodyPr/>
          <a:lstStyle/>
          <a:p>
            <a:r>
              <a:rPr lang="en-US" b="0" i="1" dirty="0" smtClean="0"/>
              <a:t>Previous</a:t>
            </a:r>
            <a:endParaRPr lang="pl-PL" b="0" i="1" dirty="0"/>
          </a:p>
        </p:txBody>
      </p:sp>
      <p:sp>
        <p:nvSpPr>
          <p:cNvPr id="133" name="Text Placeholder 132"/>
          <p:cNvSpPr>
            <a:spLocks noGrp="1"/>
          </p:cNvSpPr>
          <p:nvPr>
            <p:ph type="body" sz="quarter" idx="3"/>
          </p:nvPr>
        </p:nvSpPr>
        <p:spPr>
          <a:xfrm>
            <a:off x="3691917" y="1516738"/>
            <a:ext cx="4041775" cy="639762"/>
          </a:xfrm>
        </p:spPr>
        <p:txBody>
          <a:bodyPr/>
          <a:lstStyle/>
          <a:p>
            <a:r>
              <a:rPr lang="en-US" b="0" i="1" dirty="0" smtClean="0"/>
              <a:t>New</a:t>
            </a:r>
            <a:r>
              <a:rPr lang="pl-PL" dirty="0" smtClean="0"/>
              <a:t>	</a:t>
            </a:r>
            <a:endParaRPr lang="pl-PL" dirty="0"/>
          </a:p>
        </p:txBody>
      </p:sp>
      <p:sp>
        <p:nvSpPr>
          <p:cNvPr id="106" name="Rounded Rectangle 105"/>
          <p:cNvSpPr/>
          <p:nvPr/>
        </p:nvSpPr>
        <p:spPr>
          <a:xfrm>
            <a:off x="281940" y="2334776"/>
            <a:ext cx="1249680" cy="51816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BSR</a:t>
            </a:r>
          </a:p>
        </p:txBody>
      </p:sp>
      <p:sp>
        <p:nvSpPr>
          <p:cNvPr id="107" name="Rounded Rectangle 106"/>
          <p:cNvSpPr/>
          <p:nvPr/>
        </p:nvSpPr>
        <p:spPr>
          <a:xfrm>
            <a:off x="606584" y="3612444"/>
            <a:ext cx="1249680" cy="518160"/>
          </a:xfrm>
          <a:prstGeom prst="round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ABR</a:t>
            </a:r>
          </a:p>
        </p:txBody>
      </p:sp>
      <p:sp>
        <p:nvSpPr>
          <p:cNvPr id="108" name="Rounded Rectangle 107"/>
          <p:cNvSpPr/>
          <p:nvPr/>
        </p:nvSpPr>
        <p:spPr>
          <a:xfrm>
            <a:off x="1220690" y="5194557"/>
            <a:ext cx="859668" cy="318262"/>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ATR</a:t>
            </a:r>
          </a:p>
        </p:txBody>
      </p:sp>
      <p:sp>
        <p:nvSpPr>
          <p:cNvPr id="109" name="Rounded Rectangle 108"/>
          <p:cNvSpPr/>
          <p:nvPr/>
        </p:nvSpPr>
        <p:spPr>
          <a:xfrm>
            <a:off x="1563590" y="5801286"/>
            <a:ext cx="859668" cy="318262"/>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ASP</a:t>
            </a:r>
          </a:p>
        </p:txBody>
      </p:sp>
      <p:sp>
        <p:nvSpPr>
          <p:cNvPr id="110" name="Rounded Rectangle 109"/>
          <p:cNvSpPr/>
          <p:nvPr/>
        </p:nvSpPr>
        <p:spPr>
          <a:xfrm>
            <a:off x="5422901" y="1542688"/>
            <a:ext cx="1249680" cy="518160"/>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SO</a:t>
            </a:r>
          </a:p>
        </p:txBody>
      </p:sp>
      <p:sp>
        <p:nvSpPr>
          <p:cNvPr id="111" name="Rounded Rectangle 110"/>
          <p:cNvSpPr/>
          <p:nvPr/>
        </p:nvSpPr>
        <p:spPr>
          <a:xfrm>
            <a:off x="5568863" y="2334776"/>
            <a:ext cx="1249680" cy="51816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BR</a:t>
            </a:r>
          </a:p>
        </p:txBody>
      </p:sp>
      <p:sp>
        <p:nvSpPr>
          <p:cNvPr id="112" name="Rounded Rectangle 111"/>
          <p:cNvSpPr/>
          <p:nvPr/>
        </p:nvSpPr>
        <p:spPr>
          <a:xfrm>
            <a:off x="5893507" y="3140569"/>
            <a:ext cx="1249680" cy="518160"/>
          </a:xfrm>
          <a:prstGeom prst="round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StR</a:t>
            </a:r>
          </a:p>
        </p:txBody>
      </p:sp>
      <p:sp>
        <p:nvSpPr>
          <p:cNvPr id="113" name="Rounded Rectangle 112"/>
          <p:cNvSpPr/>
          <p:nvPr/>
        </p:nvSpPr>
        <p:spPr>
          <a:xfrm>
            <a:off x="6312607" y="4031664"/>
            <a:ext cx="1249680" cy="518160"/>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SoR</a:t>
            </a:r>
          </a:p>
        </p:txBody>
      </p:sp>
      <p:sp>
        <p:nvSpPr>
          <p:cNvPr id="114" name="Rounded Rectangle 113"/>
          <p:cNvSpPr/>
          <p:nvPr/>
        </p:nvSpPr>
        <p:spPr>
          <a:xfrm>
            <a:off x="7729927" y="4031664"/>
            <a:ext cx="1249680" cy="518160"/>
          </a:xfrm>
          <a:prstGeom prst="roundRect">
            <a:avLst/>
          </a:prstGeom>
          <a:solidFill>
            <a:srgbClr val="7030A0">
              <a:alpha val="40000"/>
            </a:srgb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TR</a:t>
            </a:r>
          </a:p>
        </p:txBody>
      </p:sp>
      <p:sp>
        <p:nvSpPr>
          <p:cNvPr id="115" name="Rounded Rectangle 114"/>
          <p:cNvSpPr/>
          <p:nvPr/>
        </p:nvSpPr>
        <p:spPr>
          <a:xfrm>
            <a:off x="7234760" y="5205938"/>
            <a:ext cx="859668" cy="318262"/>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ATR</a:t>
            </a:r>
          </a:p>
        </p:txBody>
      </p:sp>
      <p:sp>
        <p:nvSpPr>
          <p:cNvPr id="116" name="Rounded Rectangle 115"/>
          <p:cNvSpPr/>
          <p:nvPr/>
        </p:nvSpPr>
        <p:spPr>
          <a:xfrm>
            <a:off x="7543933" y="5801286"/>
            <a:ext cx="859668" cy="318262"/>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en-US" sz="1100" kern="0" dirty="0">
                <a:solidFill>
                  <a:srgbClr val="000000"/>
                </a:solidFill>
                <a:latin typeface="Arial"/>
              </a:rPr>
              <a:t>ASP</a:t>
            </a:r>
          </a:p>
        </p:txBody>
      </p:sp>
      <p:cxnSp>
        <p:nvCxnSpPr>
          <p:cNvPr id="117" name="Elbow Connector 116"/>
          <p:cNvCxnSpPr>
            <a:stCxn id="111" idx="2"/>
            <a:endCxn id="112" idx="0"/>
          </p:cNvCxnSpPr>
          <p:nvPr/>
        </p:nvCxnSpPr>
        <p:spPr>
          <a:xfrm rot="16200000" flipH="1">
            <a:off x="6212209" y="2834430"/>
            <a:ext cx="287633" cy="324644"/>
          </a:xfrm>
          <a:prstGeom prst="bentConnector3">
            <a:avLst/>
          </a:prstGeom>
          <a:noFill/>
          <a:ln w="12700" cap="flat" cmpd="sng" algn="ctr">
            <a:solidFill>
              <a:srgbClr val="C7D3D0">
                <a:lumMod val="50000"/>
              </a:srgbClr>
            </a:solidFill>
            <a:prstDash val="solid"/>
            <a:headEnd type="none" w="med" len="med"/>
            <a:tailEnd type="triangle"/>
          </a:ln>
          <a:effectLst/>
        </p:spPr>
      </p:cxnSp>
      <p:cxnSp>
        <p:nvCxnSpPr>
          <p:cNvPr id="118" name="Elbow Connector 117"/>
          <p:cNvCxnSpPr>
            <a:stCxn id="112" idx="2"/>
            <a:endCxn id="114" idx="0"/>
          </p:cNvCxnSpPr>
          <p:nvPr/>
        </p:nvCxnSpPr>
        <p:spPr>
          <a:xfrm rot="16200000" flipH="1">
            <a:off x="7250090" y="2926986"/>
            <a:ext cx="372935" cy="1836420"/>
          </a:xfrm>
          <a:prstGeom prst="bentConnector3">
            <a:avLst/>
          </a:prstGeom>
          <a:noFill/>
          <a:ln w="12700" cap="flat" cmpd="sng" algn="ctr">
            <a:solidFill>
              <a:srgbClr val="C7D3D0">
                <a:lumMod val="50000"/>
              </a:srgbClr>
            </a:solidFill>
            <a:prstDash val="solid"/>
            <a:headEnd type="none" w="med" len="med"/>
            <a:tailEnd type="triangle"/>
          </a:ln>
          <a:effectLst/>
        </p:spPr>
      </p:cxnSp>
      <p:cxnSp>
        <p:nvCxnSpPr>
          <p:cNvPr id="119" name="Elbow Connector 118"/>
          <p:cNvCxnSpPr>
            <a:stCxn id="114" idx="2"/>
            <a:endCxn id="115" idx="0"/>
          </p:cNvCxnSpPr>
          <p:nvPr/>
        </p:nvCxnSpPr>
        <p:spPr>
          <a:xfrm rot="5400000">
            <a:off x="7681624" y="4532795"/>
            <a:ext cx="656114" cy="690173"/>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0" name="Elbow Connector 119"/>
          <p:cNvCxnSpPr>
            <a:stCxn id="113" idx="2"/>
            <a:endCxn id="115" idx="0"/>
          </p:cNvCxnSpPr>
          <p:nvPr/>
        </p:nvCxnSpPr>
        <p:spPr>
          <a:xfrm rot="16200000" flipH="1">
            <a:off x="6972963" y="4514307"/>
            <a:ext cx="656114" cy="727147"/>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1" name="Elbow Connector 120"/>
          <p:cNvCxnSpPr>
            <a:stCxn id="115" idx="2"/>
            <a:endCxn id="116" idx="0"/>
          </p:cNvCxnSpPr>
          <p:nvPr/>
        </p:nvCxnSpPr>
        <p:spPr>
          <a:xfrm rot="16200000" flipH="1">
            <a:off x="7680637" y="5508156"/>
            <a:ext cx="277086" cy="309173"/>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2" name="Elbow Connector 121"/>
          <p:cNvCxnSpPr>
            <a:stCxn id="110" idx="2"/>
            <a:endCxn id="111" idx="0"/>
          </p:cNvCxnSpPr>
          <p:nvPr/>
        </p:nvCxnSpPr>
        <p:spPr>
          <a:xfrm rot="16200000" flipH="1">
            <a:off x="5983758" y="2124831"/>
            <a:ext cx="273928" cy="145962"/>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3" name="Elbow Connector 122"/>
          <p:cNvCxnSpPr>
            <a:stCxn id="108" idx="2"/>
            <a:endCxn id="109" idx="0"/>
          </p:cNvCxnSpPr>
          <p:nvPr/>
        </p:nvCxnSpPr>
        <p:spPr>
          <a:xfrm rot="16200000" flipH="1">
            <a:off x="1677741" y="5485602"/>
            <a:ext cx="288467" cy="342900"/>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4" name="Elbow Connector 123"/>
          <p:cNvCxnSpPr>
            <a:stCxn id="107" idx="2"/>
            <a:endCxn id="108" idx="0"/>
          </p:cNvCxnSpPr>
          <p:nvPr/>
        </p:nvCxnSpPr>
        <p:spPr>
          <a:xfrm rot="16200000" flipH="1">
            <a:off x="908998" y="4453030"/>
            <a:ext cx="1063953" cy="419100"/>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5" name="Elbow Connector 124"/>
          <p:cNvCxnSpPr>
            <a:stCxn id="106" idx="2"/>
            <a:endCxn id="107" idx="0"/>
          </p:cNvCxnSpPr>
          <p:nvPr/>
        </p:nvCxnSpPr>
        <p:spPr>
          <a:xfrm rot="16200000" flipH="1">
            <a:off x="689348" y="3070368"/>
            <a:ext cx="759508" cy="324644"/>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cxnSp>
        <p:nvCxnSpPr>
          <p:cNvPr id="127" name="Straight Connector 126"/>
          <p:cNvCxnSpPr/>
          <p:nvPr/>
        </p:nvCxnSpPr>
        <p:spPr>
          <a:xfrm>
            <a:off x="143123" y="4961615"/>
            <a:ext cx="8836484" cy="0"/>
          </a:xfrm>
          <a:prstGeom prst="line">
            <a:avLst/>
          </a:prstGeom>
          <a:noFill/>
          <a:ln w="12700" cap="flat" cmpd="sng" algn="ctr">
            <a:solidFill>
              <a:srgbClr val="C7D3D0">
                <a:lumMod val="50000"/>
              </a:srgbClr>
            </a:solidFill>
            <a:prstDash val="dash"/>
            <a:headEnd type="none" w="med" len="med"/>
            <a:tailEnd type="none" w="med" len="med"/>
          </a:ln>
          <a:effectLst/>
        </p:spPr>
      </p:cxnSp>
      <p:cxnSp>
        <p:nvCxnSpPr>
          <p:cNvPr id="128" name="Straight Connector 127"/>
          <p:cNvCxnSpPr/>
          <p:nvPr/>
        </p:nvCxnSpPr>
        <p:spPr>
          <a:xfrm>
            <a:off x="143123" y="5629524"/>
            <a:ext cx="8836484" cy="0"/>
          </a:xfrm>
          <a:prstGeom prst="line">
            <a:avLst/>
          </a:prstGeom>
          <a:noFill/>
          <a:ln w="12700" cap="flat" cmpd="sng" algn="ctr">
            <a:solidFill>
              <a:srgbClr val="C7D3D0">
                <a:lumMod val="50000"/>
              </a:srgbClr>
            </a:solidFill>
            <a:prstDash val="dash"/>
            <a:headEnd type="none" w="med" len="med"/>
            <a:tailEnd type="none" w="med" len="med"/>
          </a:ln>
          <a:effectLst/>
        </p:spPr>
      </p:cxnSp>
      <p:sp>
        <p:nvSpPr>
          <p:cNvPr id="129" name="TextBox 128"/>
          <p:cNvSpPr txBox="1"/>
          <p:nvPr/>
        </p:nvSpPr>
        <p:spPr>
          <a:xfrm>
            <a:off x="32092" y="4916763"/>
            <a:ext cx="9589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No Change</a:t>
            </a:r>
          </a:p>
        </p:txBody>
      </p:sp>
      <p:sp>
        <p:nvSpPr>
          <p:cNvPr id="130" name="TextBox 129"/>
          <p:cNvSpPr txBox="1"/>
          <p:nvPr/>
        </p:nvSpPr>
        <p:spPr>
          <a:xfrm>
            <a:off x="32092" y="5587223"/>
            <a:ext cx="9589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No Change</a:t>
            </a:r>
          </a:p>
        </p:txBody>
      </p:sp>
      <p:cxnSp>
        <p:nvCxnSpPr>
          <p:cNvPr id="30" name="Elbow Connector 29"/>
          <p:cNvCxnSpPr>
            <a:stCxn id="112" idx="2"/>
            <a:endCxn id="113" idx="0"/>
          </p:cNvCxnSpPr>
          <p:nvPr/>
        </p:nvCxnSpPr>
        <p:spPr>
          <a:xfrm rot="16200000" flipH="1">
            <a:off x="6541430" y="3635646"/>
            <a:ext cx="372935" cy="419100"/>
          </a:xfrm>
          <a:prstGeom prst="bentConnector3">
            <a:avLst>
              <a:gd name="adj1" fmla="val 50000"/>
            </a:avLst>
          </a:prstGeom>
          <a:noFill/>
          <a:ln w="12700" cap="flat" cmpd="sng" algn="ctr">
            <a:solidFill>
              <a:srgbClr val="C7D3D0">
                <a:lumMod val="50000"/>
              </a:srgbClr>
            </a:solidFill>
            <a:prstDash val="solid"/>
            <a:headEnd type="none" w="med" len="med"/>
            <a:tailEnd type="triangle"/>
          </a:ln>
          <a:effectLst/>
        </p:spPr>
      </p:cxnSp>
      <p:sp>
        <p:nvSpPr>
          <p:cNvPr id="2" name="Footer Placeholder 1"/>
          <p:cNvSpPr>
            <a:spLocks noGrp="1"/>
          </p:cNvSpPr>
          <p:nvPr>
            <p:ph type="ftr" sz="quarter" idx="10"/>
          </p:nvPr>
        </p:nvSpPr>
        <p:spPr/>
        <p:txBody>
          <a:bodyPr/>
          <a:lstStyle/>
          <a:p>
            <a:r>
              <a:rPr lang="en-US" smtClean="0">
                <a:solidFill>
                  <a:srgbClr val="000000"/>
                </a:solidFill>
              </a:rPr>
              <a:t>Requirement Management</a:t>
            </a:r>
            <a:endParaRPr lang="sv-SE">
              <a:solidFill>
                <a:srgbClr val="000000"/>
              </a:solidFill>
            </a:endParaRPr>
          </a:p>
        </p:txBody>
      </p:sp>
      <p:sp>
        <p:nvSpPr>
          <p:cNvPr id="3" name="Slide Number Placeholder 2"/>
          <p:cNvSpPr>
            <a:spLocks noGrp="1"/>
          </p:cNvSpPr>
          <p:nvPr>
            <p:ph type="sldNum" sz="quarter" idx="11"/>
          </p:nvPr>
        </p:nvSpPr>
        <p:spPr/>
        <p:txBody>
          <a:bodyPr/>
          <a:lstStyle/>
          <a:p>
            <a:fld id="{54EBFAFC-41DC-49BF-8913-4831690737A6}" type="slidenum">
              <a:rPr lang="sv-SE" smtClean="0">
                <a:solidFill>
                  <a:srgbClr val="000000"/>
                </a:solidFill>
              </a:rPr>
              <a:pPr/>
              <a:t>6</a:t>
            </a:fld>
            <a:endParaRPr lang="sv-SE">
              <a:solidFill>
                <a:srgbClr val="000000"/>
              </a:solidFill>
            </a:endParaRPr>
          </a:p>
        </p:txBody>
      </p:sp>
      <p:sp>
        <p:nvSpPr>
          <p:cNvPr id="4" name="Date Placeholder 3"/>
          <p:cNvSpPr>
            <a:spLocks noGrp="1"/>
          </p:cNvSpPr>
          <p:nvPr>
            <p:ph type="dt" sz="half" idx="12"/>
          </p:nvPr>
        </p:nvSpPr>
        <p:spPr/>
        <p:txBody>
          <a:bodyPr/>
          <a:lstStyle/>
          <a:p>
            <a:fld id="{29EA4049-6C55-4962-9B08-098C5750DAC6}" type="datetime1">
              <a:rPr lang="sv-SE" smtClean="0">
                <a:solidFill>
                  <a:srgbClr val="000000"/>
                </a:solidFill>
              </a:rPr>
              <a:t>2016-12-08</a:t>
            </a:fld>
            <a:endParaRPr lang="sv-SE">
              <a:solidFill>
                <a:srgbClr val="000000"/>
              </a:solidFill>
            </a:endParaRPr>
          </a:p>
        </p:txBody>
      </p:sp>
    </p:spTree>
    <p:extLst>
      <p:ext uri="{BB962C8B-B14F-4D97-AF65-F5344CB8AC3E}">
        <p14:creationId xmlns:p14="http://schemas.microsoft.com/office/powerpoint/2010/main" val="1026267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7624" y="1127220"/>
            <a:ext cx="7200800" cy="4501147"/>
          </a:xfrm>
        </p:spPr>
        <p:txBody>
          <a:bodyPr>
            <a:normAutofit fontScale="92500" lnSpcReduction="10000"/>
          </a:bodyPr>
          <a:lstStyle/>
          <a:p>
            <a:r>
              <a:rPr lang="en-US" b="1" dirty="0"/>
              <a:t>To </a:t>
            </a:r>
            <a:r>
              <a:rPr lang="pl-PL" b="1" dirty="0"/>
              <a:t>ensure that:</a:t>
            </a:r>
          </a:p>
          <a:p>
            <a:pPr lvl="1"/>
            <a:r>
              <a:rPr lang="en-US" dirty="0" smtClean="0"/>
              <a:t>We </a:t>
            </a:r>
            <a:r>
              <a:rPr lang="en-US" dirty="0"/>
              <a:t>have sufficient knowledge of the business drivers behind the change initiative</a:t>
            </a:r>
          </a:p>
          <a:p>
            <a:pPr lvl="1"/>
            <a:r>
              <a:rPr lang="en-US" dirty="0" smtClean="0"/>
              <a:t>The </a:t>
            </a:r>
            <a:r>
              <a:rPr lang="en-US" dirty="0"/>
              <a:t>technical requirements are based on a real business needs</a:t>
            </a:r>
          </a:p>
          <a:p>
            <a:pPr lvl="1"/>
            <a:r>
              <a:rPr lang="en-US" dirty="0" smtClean="0"/>
              <a:t>The </a:t>
            </a:r>
            <a:r>
              <a:rPr lang="en-US" dirty="0"/>
              <a:t>requirements considers impacted users, organization &amp; processes</a:t>
            </a:r>
          </a:p>
          <a:p>
            <a:pPr lvl="1"/>
            <a:r>
              <a:rPr lang="en-US" dirty="0" smtClean="0"/>
              <a:t>Deliberate </a:t>
            </a:r>
            <a:r>
              <a:rPr lang="en-US" dirty="0"/>
              <a:t>architectural decisions regarding solutions are based on strategic targets, business capabilities and technical requirements to fulfill </a:t>
            </a:r>
          </a:p>
          <a:p>
            <a:r>
              <a:rPr lang="pl-PL" b="1" dirty="0"/>
              <a:t>To create</a:t>
            </a:r>
            <a:r>
              <a:rPr lang="en-US" b="1" dirty="0"/>
              <a:t> visibility for solution impacts on changes of business requirements</a:t>
            </a:r>
            <a:endParaRPr lang="en-US" dirty="0"/>
          </a:p>
        </p:txBody>
      </p:sp>
      <p:sp>
        <p:nvSpPr>
          <p:cNvPr id="3" name="Title 2"/>
          <p:cNvSpPr>
            <a:spLocks noGrp="1"/>
          </p:cNvSpPr>
          <p:nvPr>
            <p:ph type="title"/>
          </p:nvPr>
        </p:nvSpPr>
        <p:spPr>
          <a:xfrm>
            <a:off x="337932" y="354150"/>
            <a:ext cx="8229600" cy="586277"/>
          </a:xfrm>
        </p:spPr>
        <p:txBody>
          <a:bodyPr/>
          <a:lstStyle/>
          <a:p>
            <a:r>
              <a:rPr lang="pl-PL" dirty="0" smtClean="0"/>
              <a:t>Why breakdown requirements?</a:t>
            </a:r>
            <a:endParaRPr lang="en-US" dirty="0"/>
          </a:p>
        </p:txBody>
      </p:sp>
      <p:pic>
        <p:nvPicPr>
          <p:cNvPr id="6" name="Picture 51" descr="MCj043154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12" y="1127220"/>
            <a:ext cx="928276" cy="100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0"/>
          </p:nvPr>
        </p:nvSpPr>
        <p:spPr/>
        <p:txBody>
          <a:bodyPr/>
          <a:lstStyle/>
          <a:p>
            <a:r>
              <a:rPr lang="en-US" smtClean="0"/>
              <a:t>Requirements Management Introduction, DRS</a:t>
            </a:r>
            <a:endParaRPr lang="en-US"/>
          </a:p>
        </p:txBody>
      </p:sp>
      <p:sp>
        <p:nvSpPr>
          <p:cNvPr id="8" name="Slide Number Placeholder 7"/>
          <p:cNvSpPr>
            <a:spLocks noGrp="1"/>
          </p:cNvSpPr>
          <p:nvPr>
            <p:ph type="sldNum" sz="quarter" idx="11"/>
          </p:nvPr>
        </p:nvSpPr>
        <p:spPr/>
        <p:txBody>
          <a:bodyPr/>
          <a:lstStyle/>
          <a:p>
            <a:fld id="{E702BE03-1423-473D-A59A-BB725B4CFF14}" type="slidenum">
              <a:rPr lang="en-US" smtClean="0"/>
              <a:t>7</a:t>
            </a:fld>
            <a:endParaRPr lang="en-US"/>
          </a:p>
        </p:txBody>
      </p:sp>
      <p:sp>
        <p:nvSpPr>
          <p:cNvPr id="5" name="Date Placeholder 4"/>
          <p:cNvSpPr>
            <a:spLocks noGrp="1"/>
          </p:cNvSpPr>
          <p:nvPr>
            <p:ph type="dt" sz="half" idx="12"/>
          </p:nvPr>
        </p:nvSpPr>
        <p:spPr/>
        <p:txBody>
          <a:bodyPr/>
          <a:lstStyle/>
          <a:p>
            <a:fld id="{11857BE7-9E0C-4F2A-8F14-5C3CD20CC8AE}" type="datetime1">
              <a:rPr lang="sv-SE" smtClean="0"/>
              <a:t>2016-12-08</a:t>
            </a:fld>
            <a:endParaRPr lang="en-US"/>
          </a:p>
        </p:txBody>
      </p:sp>
    </p:spTree>
    <p:extLst>
      <p:ext uri="{BB962C8B-B14F-4D97-AF65-F5344CB8AC3E}">
        <p14:creationId xmlns:p14="http://schemas.microsoft.com/office/powerpoint/2010/main" val="3847935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2"/>
          <p:cNvSpPr>
            <a:spLocks noGrp="1"/>
          </p:cNvSpPr>
          <p:nvPr>
            <p:ph idx="1"/>
          </p:nvPr>
        </p:nvSpPr>
        <p:spPr>
          <a:xfrm>
            <a:off x="116899" y="4294806"/>
            <a:ext cx="2014517" cy="925381"/>
          </a:xfrm>
        </p:spPr>
        <p:style>
          <a:lnRef idx="3">
            <a:schemeClr val="lt1"/>
          </a:lnRef>
          <a:fillRef idx="1">
            <a:schemeClr val="accent2"/>
          </a:fillRef>
          <a:effectRef idx="1">
            <a:schemeClr val="accent2"/>
          </a:effectRef>
          <a:fontRef idx="minor">
            <a:schemeClr val="lt1"/>
          </a:fontRef>
        </p:style>
        <p:txBody>
          <a:bodyPr/>
          <a:lstStyle/>
          <a:p>
            <a:pPr marL="0" indent="0">
              <a:buNone/>
            </a:pPr>
            <a:r>
              <a:rPr lang="sv-SE" sz="1200" dirty="0" smtClean="0"/>
              <a:t>It is the to-be description of the business that should be the input to the Requirements Breakdown</a:t>
            </a:r>
            <a:endParaRPr lang="en-US" sz="1200" dirty="0"/>
          </a:p>
        </p:txBody>
      </p:sp>
      <p:sp>
        <p:nvSpPr>
          <p:cNvPr id="3" name="Footer Placeholder 2"/>
          <p:cNvSpPr>
            <a:spLocks noGrp="1"/>
          </p:cNvSpPr>
          <p:nvPr>
            <p:ph type="ftr" sz="quarter" idx="10"/>
          </p:nvPr>
        </p:nvSpPr>
        <p:spPr/>
        <p:txBody>
          <a:bodyPr/>
          <a:lstStyle/>
          <a:p>
            <a:r>
              <a:rPr lang="sv-SE" smtClean="0">
                <a:solidFill>
                  <a:prstClr val="black"/>
                </a:solidFill>
              </a:rPr>
              <a:t>Requirements Management Introduction, DRS</a:t>
            </a:r>
            <a:endParaRPr lang="sv-SE" dirty="0">
              <a:solidFill>
                <a:prstClr val="black"/>
              </a:solidFill>
            </a:endParaRPr>
          </a:p>
        </p:txBody>
      </p:sp>
      <p:sp>
        <p:nvSpPr>
          <p:cNvPr id="7" name="Slide Number Placeholder 6"/>
          <p:cNvSpPr>
            <a:spLocks noGrp="1"/>
          </p:cNvSpPr>
          <p:nvPr>
            <p:ph type="sldNum" sz="quarter" idx="11"/>
          </p:nvPr>
        </p:nvSpPr>
        <p:spPr/>
        <p:txBody>
          <a:bodyPr/>
          <a:lstStyle/>
          <a:p>
            <a:fld id="{82579049-3908-4A74-B803-3D65337A0CCA}" type="slidenum">
              <a:rPr lang="sv-SE" smtClean="0">
                <a:solidFill>
                  <a:prstClr val="black"/>
                </a:solidFill>
              </a:rPr>
              <a:pPr/>
              <a:t>8</a:t>
            </a:fld>
            <a:endParaRPr lang="sv-SE">
              <a:solidFill>
                <a:prstClr val="black"/>
              </a:solidFill>
            </a:endParaRPr>
          </a:p>
        </p:txBody>
      </p:sp>
      <p:sp>
        <p:nvSpPr>
          <p:cNvPr id="2" name="Title 1"/>
          <p:cNvSpPr>
            <a:spLocks noGrp="1"/>
          </p:cNvSpPr>
          <p:nvPr>
            <p:ph type="title"/>
          </p:nvPr>
        </p:nvSpPr>
        <p:spPr/>
        <p:txBody>
          <a:bodyPr/>
          <a:lstStyle/>
          <a:p>
            <a:r>
              <a:rPr lang="sv-SE" sz="2800" dirty="0"/>
              <a:t>From prestudy to Requirements Breakdown</a:t>
            </a:r>
          </a:p>
        </p:txBody>
      </p:sp>
      <p:grpSp>
        <p:nvGrpSpPr>
          <p:cNvPr id="17" name="Group 16"/>
          <p:cNvGrpSpPr/>
          <p:nvPr/>
        </p:nvGrpSpPr>
        <p:grpSpPr>
          <a:xfrm>
            <a:off x="382191" y="975767"/>
            <a:ext cx="3397340" cy="771002"/>
            <a:chOff x="166739" y="1017766"/>
            <a:chExt cx="3397340" cy="771002"/>
          </a:xfrm>
        </p:grpSpPr>
        <p:pic>
          <p:nvPicPr>
            <p:cNvPr id="18" name="Picture 5" descr="Group Trucks strate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39" y="1017766"/>
              <a:ext cx="1640321" cy="5973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858" y="1441503"/>
              <a:ext cx="1682116" cy="347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20" name="TextBox 19"/>
            <p:cNvSpPr txBox="1"/>
            <p:nvPr/>
          </p:nvSpPr>
          <p:spPr>
            <a:xfrm>
              <a:off x="1807060" y="1061998"/>
              <a:ext cx="1757019" cy="276999"/>
            </a:xfrm>
            <a:prstGeom prst="rect">
              <a:avLst/>
            </a:prstGeom>
            <a:noFill/>
          </p:spPr>
          <p:txBody>
            <a:bodyPr wrap="none" rtlCol="0">
              <a:spAutoFit/>
            </a:bodyPr>
            <a:lstStyle/>
            <a:p>
              <a:pPr fontAlgn="base">
                <a:spcBef>
                  <a:spcPct val="50000"/>
                </a:spcBef>
                <a:spcAft>
                  <a:spcPct val="0"/>
                </a:spcAft>
              </a:pPr>
              <a:r>
                <a:rPr lang="sv-SE" sz="1200" b="1" dirty="0" smtClean="0">
                  <a:solidFill>
                    <a:prstClr val="black"/>
                  </a:solidFill>
                </a:rPr>
                <a:t>Volvo Group Strategy</a:t>
              </a:r>
              <a:endParaRPr lang="en-US" sz="1200" b="1" dirty="0">
                <a:solidFill>
                  <a:prstClr val="black"/>
                </a:solidFill>
              </a:endParaRPr>
            </a:p>
          </p:txBody>
        </p:sp>
      </p:grpSp>
      <p:grpSp>
        <p:nvGrpSpPr>
          <p:cNvPr id="21" name="Group 20"/>
          <p:cNvGrpSpPr/>
          <p:nvPr/>
        </p:nvGrpSpPr>
        <p:grpSpPr>
          <a:xfrm>
            <a:off x="468245" y="1886898"/>
            <a:ext cx="1468211" cy="1318791"/>
            <a:chOff x="4398199" y="1447499"/>
            <a:chExt cx="1468211" cy="1318791"/>
          </a:xfrm>
        </p:grpSpPr>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199" y="1447499"/>
              <a:ext cx="1468211" cy="1318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793" y="1682746"/>
              <a:ext cx="727867" cy="343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4" name="Curved Connector 23"/>
          <p:cNvCxnSpPr>
            <a:stCxn id="19" idx="2"/>
            <a:endCxn id="2053" idx="3"/>
          </p:cNvCxnSpPr>
          <p:nvPr/>
        </p:nvCxnSpPr>
        <p:spPr bwMode="auto">
          <a:xfrm rot="5400000">
            <a:off x="1603044" y="1729431"/>
            <a:ext cx="546987" cy="581662"/>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a:stCxn id="2053" idx="1"/>
            <a:endCxn id="15" idx="0"/>
          </p:cNvCxnSpPr>
          <p:nvPr/>
        </p:nvCxnSpPr>
        <p:spPr bwMode="auto">
          <a:xfrm rot="10800000" flipH="1" flipV="1">
            <a:off x="857839" y="2293756"/>
            <a:ext cx="1273578" cy="1276916"/>
          </a:xfrm>
          <a:prstGeom prst="curvedConnector4">
            <a:avLst>
              <a:gd name="adj1" fmla="val -45922"/>
              <a:gd name="adj2" fmla="val 7532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Chevron 32"/>
          <p:cNvSpPr/>
          <p:nvPr/>
        </p:nvSpPr>
        <p:spPr bwMode="auto">
          <a:xfrm>
            <a:off x="2678339" y="4880905"/>
            <a:ext cx="1721922" cy="697671"/>
          </a:xfrm>
          <a:prstGeom prst="chevron">
            <a:avLst/>
          </a:prstGeom>
          <a:noFill/>
          <a:ln w="38100" cap="flat" cmpd="sng" algn="ctr">
            <a:solidFill>
              <a:schemeClr val="accent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lang="en-US" sz="2000" smtClean="0">
              <a:solidFill>
                <a:prstClr val="black"/>
              </a:solidFill>
            </a:endParaRPr>
          </a:p>
        </p:txBody>
      </p:sp>
      <p:grpSp>
        <p:nvGrpSpPr>
          <p:cNvPr id="2062" name="Group 2061"/>
          <p:cNvGrpSpPr/>
          <p:nvPr/>
        </p:nvGrpSpPr>
        <p:grpSpPr>
          <a:xfrm>
            <a:off x="4292723" y="5301996"/>
            <a:ext cx="1721922" cy="697671"/>
            <a:chOff x="5159598" y="5301996"/>
            <a:chExt cx="1721922" cy="697671"/>
          </a:xfrm>
        </p:grpSpPr>
        <p:sp>
          <p:nvSpPr>
            <p:cNvPr id="34" name="Chevron 33"/>
            <p:cNvSpPr/>
            <p:nvPr/>
          </p:nvSpPr>
          <p:spPr bwMode="auto">
            <a:xfrm>
              <a:off x="5159598" y="5301996"/>
              <a:ext cx="1721922" cy="697671"/>
            </a:xfrm>
            <a:prstGeom prst="chevron">
              <a:avLst/>
            </a:prstGeom>
            <a:noFill/>
            <a:ln w="38100" cap="flat" cmpd="sng" algn="ctr">
              <a:solidFill>
                <a:schemeClr val="accent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lang="en-US" sz="2000" smtClean="0">
                <a:solidFill>
                  <a:prstClr val="black"/>
                </a:solidFill>
              </a:endParaRPr>
            </a:p>
          </p:txBody>
        </p:sp>
        <p:sp>
          <p:nvSpPr>
            <p:cNvPr id="35" name="Chevron 34"/>
            <p:cNvSpPr/>
            <p:nvPr/>
          </p:nvSpPr>
          <p:spPr bwMode="auto">
            <a:xfrm>
              <a:off x="5503156" y="5732719"/>
              <a:ext cx="517403" cy="174418"/>
            </a:xfrm>
            <a:prstGeom prst="chevron">
              <a:avLst/>
            </a:prstGeom>
            <a:noFill/>
            <a:ln w="38100" cap="flat" cmpd="sng" algn="ctr">
              <a:solidFill>
                <a:schemeClr val="accent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lang="en-US" sz="2000" smtClean="0">
                <a:solidFill>
                  <a:prstClr val="black"/>
                </a:solidFill>
              </a:endParaRPr>
            </a:p>
          </p:txBody>
        </p:sp>
        <p:sp>
          <p:nvSpPr>
            <p:cNvPr id="36" name="Chevron 35"/>
            <p:cNvSpPr/>
            <p:nvPr/>
          </p:nvSpPr>
          <p:spPr bwMode="auto">
            <a:xfrm>
              <a:off x="5655556" y="5434735"/>
              <a:ext cx="517403" cy="174418"/>
            </a:xfrm>
            <a:prstGeom prst="chevron">
              <a:avLst/>
            </a:prstGeom>
            <a:noFill/>
            <a:ln w="38100" cap="flat" cmpd="sng" algn="ctr">
              <a:solidFill>
                <a:schemeClr val="accent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lang="en-US" sz="2000" smtClean="0">
                <a:solidFill>
                  <a:prstClr val="black"/>
                </a:solidFill>
              </a:endParaRPr>
            </a:p>
          </p:txBody>
        </p:sp>
        <p:sp>
          <p:nvSpPr>
            <p:cNvPr id="37" name="Chevron 36"/>
            <p:cNvSpPr/>
            <p:nvPr/>
          </p:nvSpPr>
          <p:spPr bwMode="auto">
            <a:xfrm>
              <a:off x="6051348" y="5666751"/>
              <a:ext cx="517403" cy="174418"/>
            </a:xfrm>
            <a:prstGeom prst="chevron">
              <a:avLst/>
            </a:prstGeom>
            <a:noFill/>
            <a:ln w="38100" cap="flat" cmpd="sng" algn="ctr">
              <a:solidFill>
                <a:schemeClr val="accent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lang="en-US" sz="2000" smtClean="0">
                <a:solidFill>
                  <a:prstClr val="black"/>
                </a:solidFill>
              </a:endParaRPr>
            </a:p>
          </p:txBody>
        </p:sp>
      </p:grpSp>
      <p:sp>
        <p:nvSpPr>
          <p:cNvPr id="38" name="Oval 37"/>
          <p:cNvSpPr/>
          <p:nvPr/>
        </p:nvSpPr>
        <p:spPr bwMode="auto">
          <a:xfrm>
            <a:off x="3142224" y="4639552"/>
            <a:ext cx="1225964" cy="1180376"/>
          </a:xfrm>
          <a:prstGeom prst="ellipse">
            <a:avLst/>
          </a:prstGeom>
          <a:noFill/>
          <a:ln w="28575" cap="flat" cmpd="sng" algn="ctr">
            <a:solidFill>
              <a:schemeClr val="tx2"/>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lang="en-US" sz="2000" smtClean="0">
              <a:solidFill>
                <a:prstClr val="black"/>
              </a:solidFill>
            </a:endParaRPr>
          </a:p>
        </p:txBody>
      </p:sp>
      <p:sp>
        <p:nvSpPr>
          <p:cNvPr id="39" name="Oval 38"/>
          <p:cNvSpPr/>
          <p:nvPr/>
        </p:nvSpPr>
        <p:spPr bwMode="auto">
          <a:xfrm>
            <a:off x="4483107" y="5616031"/>
            <a:ext cx="778377" cy="383636"/>
          </a:xfrm>
          <a:prstGeom prst="ellipse">
            <a:avLst/>
          </a:prstGeom>
          <a:noFill/>
          <a:ln w="28575" cap="flat" cmpd="sng" algn="ctr">
            <a:solidFill>
              <a:schemeClr val="tx2"/>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lang="en-US" sz="2000" smtClean="0">
              <a:solidFill>
                <a:prstClr val="black"/>
              </a:solidFill>
            </a:endParaRPr>
          </a:p>
        </p:txBody>
      </p:sp>
      <p:grpSp>
        <p:nvGrpSpPr>
          <p:cNvPr id="2049" name="Group 2048"/>
          <p:cNvGrpSpPr/>
          <p:nvPr/>
        </p:nvGrpSpPr>
        <p:grpSpPr>
          <a:xfrm>
            <a:off x="1524091" y="3570672"/>
            <a:ext cx="5940101" cy="821625"/>
            <a:chOff x="267736" y="3529800"/>
            <a:chExt cx="5940101" cy="821625"/>
          </a:xfrm>
        </p:grpSpPr>
        <p:sp>
          <p:nvSpPr>
            <p:cNvPr id="8" name="Rounded Rectangle 7"/>
            <p:cNvSpPr/>
            <p:nvPr/>
          </p:nvSpPr>
          <p:spPr bwMode="auto">
            <a:xfrm>
              <a:off x="1866075" y="3687404"/>
              <a:ext cx="1214651" cy="382138"/>
            </a:xfrm>
            <a:prstGeom prst="round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smtClean="0">
                  <a:solidFill>
                    <a:prstClr val="black"/>
                  </a:solidFill>
                </a:rPr>
                <a:t>BR</a:t>
              </a:r>
              <a:endParaRPr lang="en-US" sz="2000" dirty="0" smtClean="0">
                <a:solidFill>
                  <a:prstClr val="black"/>
                </a:solidFill>
              </a:endParaRPr>
            </a:p>
          </p:txBody>
        </p:sp>
        <p:sp>
          <p:nvSpPr>
            <p:cNvPr id="9" name="Rounded Rectangle 8"/>
            <p:cNvSpPr/>
            <p:nvPr/>
          </p:nvSpPr>
          <p:spPr bwMode="auto">
            <a:xfrm>
              <a:off x="3435568" y="3823881"/>
              <a:ext cx="1214651" cy="382138"/>
            </a:xfrm>
            <a:prstGeom prst="roundRect">
              <a:avLst/>
            </a:prstGeom>
            <a:solidFill>
              <a:srgbClr val="CCFFCC"/>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smtClean="0">
                  <a:solidFill>
                    <a:prstClr val="black"/>
                  </a:solidFill>
                </a:rPr>
                <a:t>StR</a:t>
              </a:r>
              <a:endParaRPr lang="en-US" sz="2000" dirty="0" smtClean="0">
                <a:solidFill>
                  <a:prstClr val="black"/>
                </a:solidFill>
              </a:endParaRPr>
            </a:p>
          </p:txBody>
        </p:sp>
        <p:cxnSp>
          <p:nvCxnSpPr>
            <p:cNvPr id="12" name="Curved Connector 11"/>
            <p:cNvCxnSpPr>
              <a:stCxn id="8" idx="3"/>
              <a:endCxn id="9" idx="1"/>
            </p:cNvCxnSpPr>
            <p:nvPr/>
          </p:nvCxnSpPr>
          <p:spPr bwMode="auto">
            <a:xfrm>
              <a:off x="3080726" y="3878473"/>
              <a:ext cx="354842" cy="136477"/>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9" idx="3"/>
              <a:endCxn id="43" idx="1"/>
            </p:cNvCxnSpPr>
            <p:nvPr/>
          </p:nvCxnSpPr>
          <p:spPr bwMode="auto">
            <a:xfrm>
              <a:off x="4650219" y="4014950"/>
              <a:ext cx="342967" cy="145406"/>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ounded Rectangle 14"/>
            <p:cNvSpPr/>
            <p:nvPr/>
          </p:nvSpPr>
          <p:spPr bwMode="auto">
            <a:xfrm>
              <a:off x="267736" y="3529800"/>
              <a:ext cx="1214651" cy="382138"/>
            </a:xfrm>
            <a:prstGeom prst="roundRect">
              <a:avLst/>
            </a:prstGeom>
            <a:solidFill>
              <a:srgbClr val="00B0F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a:latin typeface="Arial" charset="0"/>
                </a:rPr>
                <a:t>SO</a:t>
              </a:r>
              <a:endParaRPr lang="en-US" sz="2000" dirty="0">
                <a:latin typeface="Arial" charset="0"/>
              </a:endParaRPr>
            </a:p>
          </p:txBody>
        </p:sp>
        <p:cxnSp>
          <p:nvCxnSpPr>
            <p:cNvPr id="16" name="Curved Connector 15"/>
            <p:cNvCxnSpPr>
              <a:stCxn id="15" idx="3"/>
              <a:endCxn id="8" idx="1"/>
            </p:cNvCxnSpPr>
            <p:nvPr/>
          </p:nvCxnSpPr>
          <p:spPr bwMode="auto">
            <a:xfrm>
              <a:off x="1482387" y="3720869"/>
              <a:ext cx="383688" cy="157604"/>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ounded Rectangle 42"/>
            <p:cNvSpPr/>
            <p:nvPr/>
          </p:nvSpPr>
          <p:spPr bwMode="auto">
            <a:xfrm>
              <a:off x="4993186" y="3969287"/>
              <a:ext cx="1214651" cy="382138"/>
            </a:xfrm>
            <a:prstGeom prst="roundRect">
              <a:avLst/>
            </a:prstGeom>
            <a:solidFill>
              <a:srgbClr val="FFC000">
                <a:alpha val="40000"/>
              </a:srgbClr>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smtClean="0">
                  <a:latin typeface="Arial" charset="0"/>
                </a:rPr>
                <a:t>SoR/TR</a:t>
              </a:r>
              <a:endParaRPr lang="en-US" sz="2000" dirty="0">
                <a:latin typeface="Arial" charset="0"/>
              </a:endParaRPr>
            </a:p>
          </p:txBody>
        </p:sp>
      </p:grpSp>
      <p:cxnSp>
        <p:nvCxnSpPr>
          <p:cNvPr id="2057" name="Curved Connector 2056"/>
          <p:cNvCxnSpPr>
            <a:stCxn id="58" idx="3"/>
          </p:cNvCxnSpPr>
          <p:nvPr/>
        </p:nvCxnSpPr>
        <p:spPr bwMode="auto">
          <a:xfrm>
            <a:off x="4137470" y="2407794"/>
            <a:ext cx="806149" cy="1320482"/>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 name="Curved Connector 2058"/>
          <p:cNvCxnSpPr>
            <a:stCxn id="39" idx="0"/>
            <a:endCxn id="43" idx="2"/>
          </p:cNvCxnSpPr>
          <p:nvPr/>
        </p:nvCxnSpPr>
        <p:spPr bwMode="auto">
          <a:xfrm rot="5400000" flipH="1" flipV="1">
            <a:off x="5252714" y="4011879"/>
            <a:ext cx="1223734" cy="1984571"/>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Curved Connector 2064"/>
          <p:cNvCxnSpPr>
            <a:stCxn id="2052" idx="3"/>
            <a:endCxn id="8" idx="0"/>
          </p:cNvCxnSpPr>
          <p:nvPr/>
        </p:nvCxnSpPr>
        <p:spPr bwMode="auto">
          <a:xfrm>
            <a:off x="1936456" y="2546294"/>
            <a:ext cx="1793300" cy="1181982"/>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6" name="TextBox 2065"/>
          <p:cNvSpPr txBox="1"/>
          <p:nvPr/>
        </p:nvSpPr>
        <p:spPr>
          <a:xfrm>
            <a:off x="1710287" y="5598137"/>
            <a:ext cx="2306169" cy="461665"/>
          </a:xfrm>
          <a:prstGeom prst="rect">
            <a:avLst/>
          </a:prstGeom>
          <a:noFill/>
        </p:spPr>
        <p:txBody>
          <a:bodyPr wrap="square" rtlCol="0">
            <a:spAutoFit/>
          </a:bodyPr>
          <a:lstStyle/>
          <a:p>
            <a:pPr fontAlgn="base">
              <a:spcAft>
                <a:spcPct val="0"/>
              </a:spcAft>
            </a:pPr>
            <a:r>
              <a:rPr lang="sv-SE" sz="1200" dirty="0" smtClean="0">
                <a:solidFill>
                  <a:prstClr val="black"/>
                </a:solidFill>
              </a:rPr>
              <a:t>High level capabilities, </a:t>
            </a:r>
          </a:p>
          <a:p>
            <a:pPr fontAlgn="base">
              <a:spcAft>
                <a:spcPct val="0"/>
              </a:spcAft>
            </a:pPr>
            <a:r>
              <a:rPr lang="sv-SE" sz="1200" dirty="0" smtClean="0">
                <a:solidFill>
                  <a:prstClr val="black"/>
                </a:solidFill>
              </a:rPr>
              <a:t>derived from to-be processes</a:t>
            </a:r>
            <a:endParaRPr lang="sv-SE" sz="1200" dirty="0">
              <a:solidFill>
                <a:prstClr val="black"/>
              </a:solidFill>
            </a:endParaRPr>
          </a:p>
        </p:txBody>
      </p:sp>
      <p:sp>
        <p:nvSpPr>
          <p:cNvPr id="63" name="TextBox 62"/>
          <p:cNvSpPr txBox="1"/>
          <p:nvPr/>
        </p:nvSpPr>
        <p:spPr>
          <a:xfrm>
            <a:off x="5716299" y="5018456"/>
            <a:ext cx="2220542" cy="461665"/>
          </a:xfrm>
          <a:prstGeom prst="rect">
            <a:avLst/>
          </a:prstGeom>
          <a:noFill/>
        </p:spPr>
        <p:txBody>
          <a:bodyPr wrap="square" rtlCol="0">
            <a:spAutoFit/>
          </a:bodyPr>
          <a:lstStyle/>
          <a:p>
            <a:pPr fontAlgn="base">
              <a:spcAft>
                <a:spcPct val="0"/>
              </a:spcAft>
            </a:pPr>
            <a:r>
              <a:rPr lang="sv-SE" sz="1200" dirty="0" smtClean="0">
                <a:solidFill>
                  <a:prstClr val="black"/>
                </a:solidFill>
              </a:rPr>
              <a:t>Medium/low level capabilities, derived from to-be processes</a:t>
            </a:r>
            <a:endParaRPr lang="sv-SE" sz="1200" dirty="0">
              <a:solidFill>
                <a:prstClr val="black"/>
              </a:solidFill>
            </a:endParaRPr>
          </a:p>
        </p:txBody>
      </p:sp>
      <p:sp>
        <p:nvSpPr>
          <p:cNvPr id="64" name="TextBox 63"/>
          <p:cNvSpPr txBox="1"/>
          <p:nvPr/>
        </p:nvSpPr>
        <p:spPr>
          <a:xfrm>
            <a:off x="209293" y="3293674"/>
            <a:ext cx="1545536" cy="276999"/>
          </a:xfrm>
          <a:prstGeom prst="rect">
            <a:avLst/>
          </a:prstGeom>
          <a:noFill/>
        </p:spPr>
        <p:txBody>
          <a:bodyPr wrap="square" rtlCol="0">
            <a:spAutoFit/>
          </a:bodyPr>
          <a:lstStyle/>
          <a:p>
            <a:pPr fontAlgn="base">
              <a:spcBef>
                <a:spcPct val="50000"/>
              </a:spcBef>
              <a:spcAft>
                <a:spcPct val="0"/>
              </a:spcAft>
            </a:pPr>
            <a:r>
              <a:rPr lang="sv-SE" sz="1200" dirty="0" smtClean="0">
                <a:solidFill>
                  <a:prstClr val="black"/>
                </a:solidFill>
              </a:rPr>
              <a:t>Strategic objectives</a:t>
            </a:r>
            <a:endParaRPr lang="sv-SE" sz="1200" dirty="0">
              <a:solidFill>
                <a:prstClr val="black"/>
              </a:solidFill>
            </a:endParaRPr>
          </a:p>
        </p:txBody>
      </p:sp>
      <p:sp>
        <p:nvSpPr>
          <p:cNvPr id="65" name="TextBox 64"/>
          <p:cNvSpPr txBox="1"/>
          <p:nvPr/>
        </p:nvSpPr>
        <p:spPr>
          <a:xfrm>
            <a:off x="2522408" y="2852936"/>
            <a:ext cx="1545536" cy="461665"/>
          </a:xfrm>
          <a:prstGeom prst="rect">
            <a:avLst/>
          </a:prstGeom>
          <a:noFill/>
        </p:spPr>
        <p:txBody>
          <a:bodyPr wrap="square" rtlCol="0">
            <a:spAutoFit/>
          </a:bodyPr>
          <a:lstStyle/>
          <a:p>
            <a:pPr fontAlgn="base">
              <a:spcBef>
                <a:spcPct val="50000"/>
              </a:spcBef>
              <a:spcAft>
                <a:spcPct val="0"/>
              </a:spcAft>
            </a:pPr>
            <a:r>
              <a:rPr lang="sv-SE" sz="1200" dirty="0" smtClean="0">
                <a:solidFill>
                  <a:prstClr val="black"/>
                </a:solidFill>
              </a:rPr>
              <a:t>High level Business    objectives</a:t>
            </a:r>
            <a:endParaRPr lang="sv-SE" sz="1200" dirty="0">
              <a:solidFill>
                <a:prstClr val="black"/>
              </a:solidFill>
            </a:endParaRPr>
          </a:p>
        </p:txBody>
      </p:sp>
      <p:sp>
        <p:nvSpPr>
          <p:cNvPr id="2068" name="TextBox 2067"/>
          <p:cNvSpPr txBox="1"/>
          <p:nvPr/>
        </p:nvSpPr>
        <p:spPr>
          <a:xfrm>
            <a:off x="4310213" y="4856366"/>
            <a:ext cx="1269899" cy="276999"/>
          </a:xfrm>
          <a:prstGeom prst="rect">
            <a:avLst/>
          </a:prstGeom>
          <a:noFill/>
        </p:spPr>
        <p:txBody>
          <a:bodyPr wrap="none" rtlCol="0">
            <a:spAutoFit/>
          </a:bodyPr>
          <a:lstStyle/>
          <a:p>
            <a:pPr fontAlgn="base">
              <a:spcBef>
                <a:spcPct val="50000"/>
              </a:spcBef>
              <a:spcAft>
                <a:spcPct val="0"/>
              </a:spcAft>
            </a:pPr>
            <a:r>
              <a:rPr lang="sv-SE" sz="1200" b="1" dirty="0" smtClean="0">
                <a:solidFill>
                  <a:prstClr val="black"/>
                </a:solidFill>
              </a:rPr>
              <a:t>Process Model</a:t>
            </a:r>
            <a:endParaRPr lang="sv-SE" sz="1200" b="1" dirty="0">
              <a:solidFill>
                <a:prstClr val="black"/>
              </a:solidFill>
            </a:endParaRPr>
          </a:p>
        </p:txBody>
      </p:sp>
      <p:sp>
        <p:nvSpPr>
          <p:cNvPr id="74" name="Rounded Rectangle 73"/>
          <p:cNvSpPr/>
          <p:nvPr/>
        </p:nvSpPr>
        <p:spPr bwMode="auto">
          <a:xfrm>
            <a:off x="7807840" y="4200263"/>
            <a:ext cx="1214651" cy="382138"/>
          </a:xfrm>
          <a:prstGeom prst="roundRect">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gn="ctr" fontAlgn="base">
              <a:spcBef>
                <a:spcPct val="50000"/>
              </a:spcBef>
              <a:spcAft>
                <a:spcPct val="0"/>
              </a:spcAft>
            </a:pPr>
            <a:r>
              <a:rPr lang="sv-SE" sz="2000" dirty="0" smtClean="0">
                <a:solidFill>
                  <a:prstClr val="black"/>
                </a:solidFill>
              </a:rPr>
              <a:t>ATR</a:t>
            </a:r>
            <a:endParaRPr lang="en-US" sz="2000" dirty="0" smtClean="0">
              <a:solidFill>
                <a:prstClr val="black"/>
              </a:solidFill>
            </a:endParaRPr>
          </a:p>
        </p:txBody>
      </p:sp>
      <p:cxnSp>
        <p:nvCxnSpPr>
          <p:cNvPr id="75" name="Curved Connector 74"/>
          <p:cNvCxnSpPr>
            <a:stCxn id="43" idx="3"/>
            <a:endCxn id="74" idx="1"/>
          </p:cNvCxnSpPr>
          <p:nvPr/>
        </p:nvCxnSpPr>
        <p:spPr bwMode="auto">
          <a:xfrm>
            <a:off x="7464192" y="4201228"/>
            <a:ext cx="343648" cy="190104"/>
          </a:xfrm>
          <a:prstGeom prst="curved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 name="Group 46"/>
          <p:cNvGrpSpPr/>
          <p:nvPr/>
        </p:nvGrpSpPr>
        <p:grpSpPr>
          <a:xfrm>
            <a:off x="6077871" y="1052736"/>
            <a:ext cx="2238545" cy="1767620"/>
            <a:chOff x="4991057" y="1063588"/>
            <a:chExt cx="2238545" cy="1767620"/>
          </a:xfrm>
        </p:grpSpPr>
        <p:pic>
          <p:nvPicPr>
            <p:cNvPr id="48" name="Picture 4" descr="http://www.ibm.com/developerworks/rational/library/content/RationalEdge/jan02/t_activityDiagrams_fig6.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1057" y="1063588"/>
              <a:ext cx="1221349" cy="1334266"/>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5009320" y="2400321"/>
              <a:ext cx="2220282" cy="430887"/>
            </a:xfrm>
            <a:prstGeom prst="rect">
              <a:avLst/>
            </a:prstGeom>
            <a:noFill/>
          </p:spPr>
          <p:txBody>
            <a:bodyPr wrap="square" rtlCol="0">
              <a:spAutoFit/>
            </a:bodyPr>
            <a:lstStyle/>
            <a:p>
              <a:pPr lvl="0" fontAlgn="base">
                <a:spcBef>
                  <a:spcPct val="50000"/>
                </a:spcBef>
                <a:spcAft>
                  <a:spcPct val="0"/>
                </a:spcAft>
              </a:pPr>
              <a:r>
                <a:rPr lang="sv-SE" sz="1100" b="1" dirty="0">
                  <a:latin typeface="Arial" charset="0"/>
                </a:rPr>
                <a:t>Modeling and Design Ideation </a:t>
              </a:r>
              <a:r>
                <a:rPr lang="sv-SE" sz="1100" b="1" dirty="0" smtClean="0">
                  <a:latin typeface="Arial" charset="0"/>
                </a:rPr>
                <a:t>artifacts</a:t>
              </a:r>
              <a:endParaRPr lang="sv-SE" sz="1100" b="1" dirty="0">
                <a:latin typeface="Arial" charset="0"/>
              </a:endParaRPr>
            </a:p>
          </p:txBody>
        </p:sp>
      </p:grpSp>
      <p:pic>
        <p:nvPicPr>
          <p:cNvPr id="45"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5565" y="1224870"/>
            <a:ext cx="1277625" cy="1135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Curved Connector 9"/>
          <p:cNvCxnSpPr>
            <a:stCxn id="49" idx="2"/>
          </p:cNvCxnSpPr>
          <p:nvPr/>
        </p:nvCxnSpPr>
        <p:spPr bwMode="auto">
          <a:xfrm rot="5400000">
            <a:off x="6015504" y="2506729"/>
            <a:ext cx="877145" cy="1504399"/>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Content Placeholder 2"/>
          <p:cNvSpPr txBox="1">
            <a:spLocks/>
          </p:cNvSpPr>
          <p:nvPr/>
        </p:nvSpPr>
        <p:spPr bwMode="auto">
          <a:xfrm>
            <a:off x="7464192" y="3123096"/>
            <a:ext cx="1522437" cy="665944"/>
          </a:xfrm>
          <a:prstGeom prst="rect">
            <a:avLst/>
          </a:prstGeom>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lvl1pPr marL="234950" indent="-234950" algn="l" rtl="0" eaLnBrk="1" fontAlgn="base" hangingPunct="1">
              <a:spcBef>
                <a:spcPct val="40000"/>
              </a:spcBef>
              <a:spcAft>
                <a:spcPct val="0"/>
              </a:spcAft>
              <a:buClr>
                <a:schemeClr val="tx2"/>
              </a:buClr>
              <a:buFont typeface="Symbol" pitchFamily="18" charset="2"/>
              <a:buChar char="·"/>
              <a:defRPr sz="2000">
                <a:solidFill>
                  <a:schemeClr val="lt1"/>
                </a:solidFill>
                <a:latin typeface="+mn-lt"/>
                <a:ea typeface="+mn-ea"/>
                <a:cs typeface="+mn-cs"/>
              </a:defRPr>
            </a:lvl1pPr>
            <a:lvl2pPr marL="560388" indent="-234950" algn="l" rtl="0" eaLnBrk="1" fontAlgn="base" hangingPunct="1">
              <a:spcBef>
                <a:spcPct val="40000"/>
              </a:spcBef>
              <a:spcAft>
                <a:spcPct val="0"/>
              </a:spcAft>
              <a:buClr>
                <a:schemeClr val="tx2"/>
              </a:buClr>
              <a:buChar char="–"/>
              <a:defRPr sz="2000">
                <a:solidFill>
                  <a:schemeClr val="lt1"/>
                </a:solidFill>
                <a:latin typeface="+mn-lt"/>
                <a:ea typeface="+mn-ea"/>
                <a:cs typeface="+mn-cs"/>
              </a:defRPr>
            </a:lvl2pPr>
            <a:lvl3pPr marL="860425" indent="-207963" algn="l" rtl="0" eaLnBrk="1" fontAlgn="base" hangingPunct="1">
              <a:spcBef>
                <a:spcPct val="40000"/>
              </a:spcBef>
              <a:spcAft>
                <a:spcPct val="0"/>
              </a:spcAft>
              <a:buClr>
                <a:schemeClr val="tx2"/>
              </a:buClr>
              <a:buFont typeface="Symbol" pitchFamily="18" charset="2"/>
              <a:buChar char="·"/>
              <a:defRPr sz="2000">
                <a:solidFill>
                  <a:schemeClr val="lt1"/>
                </a:solidFill>
                <a:latin typeface="+mn-lt"/>
                <a:ea typeface="+mn-ea"/>
                <a:cs typeface="+mn-cs"/>
              </a:defRPr>
            </a:lvl3pPr>
            <a:lvl4pPr marL="1109663" indent="-182563" algn="l" rtl="0" eaLnBrk="1" fontAlgn="base" hangingPunct="1">
              <a:spcBef>
                <a:spcPct val="40000"/>
              </a:spcBef>
              <a:spcAft>
                <a:spcPct val="0"/>
              </a:spcAft>
              <a:buClr>
                <a:schemeClr val="tx2"/>
              </a:buClr>
              <a:buChar char="–"/>
              <a:defRPr sz="2000">
                <a:solidFill>
                  <a:schemeClr val="lt1"/>
                </a:solidFill>
                <a:latin typeface="+mn-lt"/>
                <a:ea typeface="+mn-ea"/>
                <a:cs typeface="+mn-cs"/>
              </a:defRPr>
            </a:lvl4pPr>
            <a:lvl5pPr marL="1382713" indent="-195263" algn="l" rtl="0" eaLnBrk="1" fontAlgn="base" hangingPunct="1">
              <a:spcBef>
                <a:spcPct val="40000"/>
              </a:spcBef>
              <a:spcAft>
                <a:spcPct val="0"/>
              </a:spcAft>
              <a:buClr>
                <a:schemeClr val="tx2"/>
              </a:buClr>
              <a:buChar char="»"/>
              <a:defRPr sz="2000">
                <a:solidFill>
                  <a:schemeClr val="lt1"/>
                </a:solidFill>
                <a:latin typeface="+mn-lt"/>
                <a:ea typeface="+mn-ea"/>
                <a:cs typeface="+mn-cs"/>
              </a:defRPr>
            </a:lvl5pPr>
            <a:lvl6pPr marL="1839913" indent="-195263" algn="l" rtl="0" eaLnBrk="1" fontAlgn="base" hangingPunct="1">
              <a:spcBef>
                <a:spcPct val="40000"/>
              </a:spcBef>
              <a:spcAft>
                <a:spcPct val="0"/>
              </a:spcAft>
              <a:buClr>
                <a:schemeClr val="tx2"/>
              </a:buClr>
              <a:buChar char="»"/>
              <a:defRPr sz="2000">
                <a:solidFill>
                  <a:schemeClr val="lt1"/>
                </a:solidFill>
                <a:latin typeface="+mn-lt"/>
                <a:ea typeface="+mn-ea"/>
                <a:cs typeface="+mn-cs"/>
              </a:defRPr>
            </a:lvl6pPr>
            <a:lvl7pPr marL="2297113" indent="-195263" algn="l" rtl="0" eaLnBrk="1" fontAlgn="base" hangingPunct="1">
              <a:spcBef>
                <a:spcPct val="40000"/>
              </a:spcBef>
              <a:spcAft>
                <a:spcPct val="0"/>
              </a:spcAft>
              <a:buClr>
                <a:schemeClr val="tx2"/>
              </a:buClr>
              <a:buChar char="»"/>
              <a:defRPr sz="2000">
                <a:solidFill>
                  <a:schemeClr val="lt1"/>
                </a:solidFill>
                <a:latin typeface="+mn-lt"/>
                <a:ea typeface="+mn-ea"/>
                <a:cs typeface="+mn-cs"/>
              </a:defRPr>
            </a:lvl7pPr>
            <a:lvl8pPr marL="2754313" indent="-195263" algn="l" rtl="0" eaLnBrk="1" fontAlgn="base" hangingPunct="1">
              <a:spcBef>
                <a:spcPct val="40000"/>
              </a:spcBef>
              <a:spcAft>
                <a:spcPct val="0"/>
              </a:spcAft>
              <a:buClr>
                <a:schemeClr val="tx2"/>
              </a:buClr>
              <a:buChar char="»"/>
              <a:defRPr sz="2000">
                <a:solidFill>
                  <a:schemeClr val="lt1"/>
                </a:solidFill>
                <a:latin typeface="+mn-lt"/>
                <a:ea typeface="+mn-ea"/>
                <a:cs typeface="+mn-cs"/>
              </a:defRPr>
            </a:lvl8pPr>
            <a:lvl9pPr marL="3211513" indent="-195263" algn="l" rtl="0" eaLnBrk="1" fontAlgn="base" hangingPunct="1">
              <a:spcBef>
                <a:spcPct val="40000"/>
              </a:spcBef>
              <a:spcAft>
                <a:spcPct val="0"/>
              </a:spcAft>
              <a:buClr>
                <a:schemeClr val="tx2"/>
              </a:buClr>
              <a:buChar char="»"/>
              <a:defRPr sz="2000">
                <a:solidFill>
                  <a:schemeClr val="lt1"/>
                </a:solidFill>
                <a:latin typeface="+mn-lt"/>
                <a:ea typeface="+mn-ea"/>
                <a:cs typeface="+mn-cs"/>
              </a:defRPr>
            </a:lvl9pPr>
          </a:lstStyle>
          <a:p>
            <a:pPr marL="0" indent="0">
              <a:buClr>
                <a:srgbClr val="616161"/>
              </a:buClr>
              <a:buFont typeface="Symbol" pitchFamily="18" charset="2"/>
              <a:buNone/>
            </a:pPr>
            <a:r>
              <a:rPr lang="sv-SE" sz="1200" kern="0" dirty="0" smtClean="0">
                <a:solidFill>
                  <a:prstClr val="white"/>
                </a:solidFill>
              </a:rPr>
              <a:t>Other artifacts can also bee input to the SoR/TR</a:t>
            </a:r>
            <a:endParaRPr lang="en-US" sz="1200" kern="0" dirty="0">
              <a:solidFill>
                <a:prstClr val="white"/>
              </a:solidFill>
            </a:endParaRPr>
          </a:p>
        </p:txBody>
      </p:sp>
      <p:grpSp>
        <p:nvGrpSpPr>
          <p:cNvPr id="53" name="Group 52"/>
          <p:cNvGrpSpPr/>
          <p:nvPr/>
        </p:nvGrpSpPr>
        <p:grpSpPr>
          <a:xfrm>
            <a:off x="4791392" y="1655550"/>
            <a:ext cx="1321002" cy="1341402"/>
            <a:chOff x="1686298" y="4876970"/>
            <a:chExt cx="885901" cy="890829"/>
          </a:xfrm>
        </p:grpSpPr>
        <p:pic>
          <p:nvPicPr>
            <p:cNvPr id="54"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88385" y="4876970"/>
              <a:ext cx="660525" cy="48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1686298" y="5338569"/>
              <a:ext cx="885901" cy="429230"/>
            </a:xfrm>
            <a:prstGeom prst="rect">
              <a:avLst/>
            </a:prstGeom>
            <a:noFill/>
          </p:spPr>
          <p:txBody>
            <a:bodyPr wrap="none" rtlCol="0">
              <a:spAutoFit/>
            </a:bodyPr>
            <a:lstStyle/>
            <a:p>
              <a:pPr fontAlgn="base">
                <a:spcBef>
                  <a:spcPct val="50000"/>
                </a:spcBef>
                <a:spcAft>
                  <a:spcPct val="0"/>
                </a:spcAft>
              </a:pPr>
              <a:r>
                <a:rPr lang="sv-SE" sz="1200" b="1" dirty="0" smtClean="0">
                  <a:solidFill>
                    <a:prstClr val="black"/>
                  </a:solidFill>
                </a:rPr>
                <a:t>Target Groups, </a:t>
              </a:r>
              <a:br>
                <a:rPr lang="sv-SE" sz="1200" b="1" dirty="0" smtClean="0">
                  <a:solidFill>
                    <a:prstClr val="black"/>
                  </a:solidFill>
                </a:rPr>
              </a:br>
              <a:r>
                <a:rPr lang="sv-SE" sz="1200" b="1" dirty="0" smtClean="0">
                  <a:solidFill>
                    <a:prstClr val="black"/>
                  </a:solidFill>
                </a:rPr>
                <a:t>Personas, </a:t>
              </a:r>
              <a:br>
                <a:rPr lang="sv-SE" sz="1200" b="1" dirty="0" smtClean="0">
                  <a:solidFill>
                    <a:prstClr val="black"/>
                  </a:solidFill>
                </a:rPr>
              </a:br>
              <a:r>
                <a:rPr lang="sv-SE" sz="1200" b="1" dirty="0" smtClean="0">
                  <a:solidFill>
                    <a:prstClr val="black"/>
                  </a:solidFill>
                </a:rPr>
                <a:t>User Journeys</a:t>
              </a:r>
              <a:endParaRPr lang="sv-SE" sz="1200" b="1" dirty="0">
                <a:solidFill>
                  <a:prstClr val="black"/>
                </a:solidFill>
              </a:endParaRPr>
            </a:p>
          </p:txBody>
        </p:sp>
      </p:grpSp>
      <p:cxnSp>
        <p:nvCxnSpPr>
          <p:cNvPr id="27" name="Curved Connector 26"/>
          <p:cNvCxnSpPr>
            <a:stCxn id="54" idx="0"/>
          </p:cNvCxnSpPr>
          <p:nvPr/>
        </p:nvCxnSpPr>
        <p:spPr bwMode="auto">
          <a:xfrm rot="16200000" flipH="1" flipV="1">
            <a:off x="3422426" y="255636"/>
            <a:ext cx="613746" cy="3413574"/>
          </a:xfrm>
          <a:prstGeom prst="curvedConnector4">
            <a:avLst>
              <a:gd name="adj1" fmla="val -37247"/>
              <a:gd name="adj2" fmla="val 5721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Curved Connector 65"/>
          <p:cNvCxnSpPr/>
          <p:nvPr/>
        </p:nvCxnSpPr>
        <p:spPr bwMode="auto">
          <a:xfrm rot="5400000">
            <a:off x="5108250" y="3179101"/>
            <a:ext cx="671632" cy="365163"/>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2583840" y="2269294"/>
            <a:ext cx="1553630" cy="276999"/>
          </a:xfrm>
          <a:prstGeom prst="rect">
            <a:avLst/>
          </a:prstGeom>
          <a:noFill/>
        </p:spPr>
        <p:txBody>
          <a:bodyPr wrap="none" rtlCol="0">
            <a:spAutoFit/>
          </a:bodyPr>
          <a:lstStyle/>
          <a:p>
            <a:pPr fontAlgn="base">
              <a:spcBef>
                <a:spcPct val="50000"/>
              </a:spcBef>
              <a:spcAft>
                <a:spcPct val="0"/>
              </a:spcAft>
            </a:pPr>
            <a:r>
              <a:rPr lang="sv-SE" sz="1200" b="1" dirty="0" smtClean="0">
                <a:solidFill>
                  <a:prstClr val="black"/>
                </a:solidFill>
              </a:rPr>
              <a:t>Stakeholder Model</a:t>
            </a:r>
            <a:endParaRPr lang="en-US" sz="1200" b="1" dirty="0">
              <a:solidFill>
                <a:prstClr val="black"/>
              </a:solidFill>
            </a:endParaRPr>
          </a:p>
        </p:txBody>
      </p:sp>
      <p:cxnSp>
        <p:nvCxnSpPr>
          <p:cNvPr id="59" name="Curved Connector 58"/>
          <p:cNvCxnSpPr>
            <a:stCxn id="38" idx="0"/>
            <a:endCxn id="9" idx="2"/>
          </p:cNvCxnSpPr>
          <p:nvPr/>
        </p:nvCxnSpPr>
        <p:spPr bwMode="auto">
          <a:xfrm rot="5400000" flipH="1" flipV="1">
            <a:off x="4330897" y="3671201"/>
            <a:ext cx="392661" cy="1544043"/>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Curved Connector 59"/>
          <p:cNvCxnSpPr>
            <a:stCxn id="38" idx="0"/>
            <a:endCxn id="43" idx="2"/>
          </p:cNvCxnSpPr>
          <p:nvPr/>
        </p:nvCxnSpPr>
        <p:spPr bwMode="auto">
          <a:xfrm rot="5400000" flipH="1" flipV="1">
            <a:off x="5182409" y="2965095"/>
            <a:ext cx="247255" cy="3101661"/>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Date Placeholder 4"/>
          <p:cNvSpPr>
            <a:spLocks noGrp="1"/>
          </p:cNvSpPr>
          <p:nvPr>
            <p:ph type="dt" sz="half" idx="12"/>
          </p:nvPr>
        </p:nvSpPr>
        <p:spPr/>
        <p:txBody>
          <a:bodyPr/>
          <a:lstStyle/>
          <a:p>
            <a:fld id="{7E819FE7-96FA-4283-8D61-4FC4155971C4}" type="datetime1">
              <a:rPr lang="sv-SE" smtClean="0"/>
              <a:t>2016-12-08</a:t>
            </a:fld>
            <a:endParaRPr lang="en-US"/>
          </a:p>
        </p:txBody>
      </p:sp>
    </p:spTree>
    <p:extLst>
      <p:ext uri="{BB962C8B-B14F-4D97-AF65-F5344CB8AC3E}">
        <p14:creationId xmlns:p14="http://schemas.microsoft.com/office/powerpoint/2010/main" val="213548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animBg="1"/>
      <p:bldP spid="3" grpId="0"/>
      <p:bldP spid="7" grpId="0"/>
      <p:bldP spid="33" grpId="0" animBg="1"/>
      <p:bldP spid="38" grpId="0" animBg="1"/>
      <p:bldP spid="39" grpId="0" animBg="1"/>
      <p:bldP spid="2066" grpId="0"/>
      <p:bldP spid="63" grpId="0"/>
      <p:bldP spid="2068" grpId="0"/>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7932" y="36074"/>
            <a:ext cx="8229600" cy="512606"/>
          </a:xfrm>
        </p:spPr>
        <p:txBody>
          <a:bodyPr/>
          <a:lstStyle/>
          <a:p>
            <a:r>
              <a:rPr lang="pl-PL" dirty="0" smtClean="0"/>
              <a:t>Requirements Breakdown</a:t>
            </a:r>
            <a:endParaRPr lang="en-US" dirty="0"/>
          </a:p>
        </p:txBody>
      </p:sp>
      <p:sp>
        <p:nvSpPr>
          <p:cNvPr id="23" name="Rounded Rectangle 22"/>
          <p:cNvSpPr/>
          <p:nvPr/>
        </p:nvSpPr>
        <p:spPr bwMode="auto">
          <a:xfrm>
            <a:off x="3860270" y="1112888"/>
            <a:ext cx="1000942" cy="336408"/>
          </a:xfrm>
          <a:prstGeom prst="roundRect">
            <a:avLst/>
          </a:prstGeom>
          <a:solidFill>
            <a:srgbClr val="99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SoR-2.1</a:t>
            </a:r>
            <a:endParaRPr kumimoji="0" lang="pt-BR" sz="1600" b="0" i="0" u="none" strike="noStrike" cap="none" normalizeH="0" baseline="0" dirty="0" smtClean="0">
              <a:ln>
                <a:noFill/>
              </a:ln>
              <a:solidFill>
                <a:schemeClr val="tx1"/>
              </a:solidFill>
              <a:effectLst/>
              <a:latin typeface="Arial" charset="0"/>
            </a:endParaRPr>
          </a:p>
        </p:txBody>
      </p:sp>
      <p:sp>
        <p:nvSpPr>
          <p:cNvPr id="24" name="Rounded Rectangle 23"/>
          <p:cNvSpPr/>
          <p:nvPr/>
        </p:nvSpPr>
        <p:spPr bwMode="auto">
          <a:xfrm>
            <a:off x="3860270" y="2038479"/>
            <a:ext cx="1000942" cy="309197"/>
          </a:xfrm>
          <a:prstGeom prst="roundRect">
            <a:avLst/>
          </a:prstGeom>
          <a:solidFill>
            <a:srgbClr val="99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SoR-2.2</a:t>
            </a:r>
            <a:endParaRPr kumimoji="0" lang="pt-BR" sz="1600" b="0" i="0" u="none" strike="noStrike" cap="none" normalizeH="0" baseline="0" dirty="0" smtClean="0">
              <a:ln>
                <a:noFill/>
              </a:ln>
              <a:solidFill>
                <a:schemeClr val="tx1"/>
              </a:solidFill>
              <a:effectLst/>
              <a:latin typeface="Arial" charset="0"/>
            </a:endParaRPr>
          </a:p>
        </p:txBody>
      </p:sp>
      <p:pic>
        <p:nvPicPr>
          <p:cNvPr id="50" name="Picture 2" descr="VGTA_AND_10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3755" y="125690"/>
            <a:ext cx="1152128" cy="83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descr="VGTA_AND_10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1583782"/>
            <a:ext cx="1152128" cy="83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 name="Curved Connector 52"/>
          <p:cNvCxnSpPr/>
          <p:nvPr/>
        </p:nvCxnSpPr>
        <p:spPr bwMode="auto">
          <a:xfrm flipV="1">
            <a:off x="7386547" y="627018"/>
            <a:ext cx="218140" cy="209689"/>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Curved Connector 54"/>
          <p:cNvCxnSpPr/>
          <p:nvPr/>
        </p:nvCxnSpPr>
        <p:spPr bwMode="auto">
          <a:xfrm>
            <a:off x="7365969" y="1758480"/>
            <a:ext cx="310726" cy="234136"/>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Box 67"/>
          <p:cNvSpPr txBox="1"/>
          <p:nvPr/>
        </p:nvSpPr>
        <p:spPr>
          <a:xfrm rot="20583072">
            <a:off x="658398" y="2760421"/>
            <a:ext cx="825867" cy="369332"/>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wrap="none" rtlCol="0">
            <a:spAutoFit/>
          </a:bodyPr>
          <a:lstStyle/>
          <a:p>
            <a:r>
              <a:rPr lang="sv-SE" b="1" dirty="0" smtClean="0">
                <a:solidFill>
                  <a:schemeClr val="bg1">
                    <a:lumMod val="50000"/>
                  </a:schemeClr>
                </a:solidFill>
              </a:rPr>
              <a:t>COTS</a:t>
            </a:r>
          </a:p>
        </p:txBody>
      </p:sp>
      <p:sp>
        <p:nvSpPr>
          <p:cNvPr id="99" name="Rounded Rectangular Callout 98"/>
          <p:cNvSpPr/>
          <p:nvPr/>
        </p:nvSpPr>
        <p:spPr bwMode="auto">
          <a:xfrm>
            <a:off x="327052" y="3703860"/>
            <a:ext cx="797767" cy="269731"/>
          </a:xfrm>
          <a:prstGeom prst="wedgeRoundRectCallout">
            <a:avLst/>
          </a:prstGeom>
          <a:solidFill>
            <a:srgbClr val="99FFCC"/>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200" dirty="0" smtClean="0"/>
              <a:t>So</a:t>
            </a:r>
            <a:r>
              <a:rPr kumimoji="0" lang="en-US" sz="1200" b="0" i="0" u="none" strike="noStrike" cap="none" normalizeH="0" baseline="0" dirty="0" smtClean="0">
                <a:ln>
                  <a:noFill/>
                </a:ln>
                <a:solidFill>
                  <a:schemeClr val="tx1"/>
                </a:solidFill>
                <a:effectLst/>
              </a:rPr>
              <a:t>R-1</a:t>
            </a:r>
          </a:p>
        </p:txBody>
      </p:sp>
      <p:sp>
        <p:nvSpPr>
          <p:cNvPr id="104" name="Rounded Rectangular Callout 103"/>
          <p:cNvSpPr/>
          <p:nvPr/>
        </p:nvSpPr>
        <p:spPr bwMode="auto">
          <a:xfrm>
            <a:off x="3381831" y="5788905"/>
            <a:ext cx="797767" cy="269731"/>
          </a:xfrm>
          <a:prstGeom prst="wedgeRoundRectCallout">
            <a:avLst>
              <a:gd name="adj1" fmla="val -1499"/>
              <a:gd name="adj2" fmla="val -137635"/>
              <a:gd name="adj3" fmla="val 16667"/>
            </a:avLst>
          </a:prstGeom>
          <a:solidFill>
            <a:srgbClr val="99FFCC"/>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200" dirty="0" smtClean="0"/>
              <a:t>So</a:t>
            </a:r>
            <a:r>
              <a:rPr kumimoji="0" lang="en-US" sz="1200" b="0" i="0" u="none" strike="noStrike" cap="none" normalizeH="0" baseline="0" dirty="0" smtClean="0">
                <a:ln>
                  <a:noFill/>
                </a:ln>
                <a:solidFill>
                  <a:schemeClr val="tx1"/>
                </a:solidFill>
                <a:effectLst/>
              </a:rPr>
              <a:t>R-2.1</a:t>
            </a:r>
          </a:p>
        </p:txBody>
      </p:sp>
      <p:sp>
        <p:nvSpPr>
          <p:cNvPr id="106" name="Rounded Rectangular Callout 105"/>
          <p:cNvSpPr/>
          <p:nvPr/>
        </p:nvSpPr>
        <p:spPr bwMode="auto">
          <a:xfrm>
            <a:off x="2826211" y="2797241"/>
            <a:ext cx="797767" cy="269731"/>
          </a:xfrm>
          <a:prstGeom prst="wedgeRoundRectCallout">
            <a:avLst/>
          </a:prstGeom>
          <a:solidFill>
            <a:srgbClr val="99FFCC"/>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200" dirty="0" smtClean="0"/>
              <a:t>So</a:t>
            </a:r>
            <a:r>
              <a:rPr kumimoji="0" lang="en-US" sz="1200" b="0" i="0" u="none" strike="noStrike" cap="none" normalizeH="0" baseline="0" dirty="0" smtClean="0">
                <a:ln>
                  <a:noFill/>
                </a:ln>
                <a:solidFill>
                  <a:schemeClr val="tx1"/>
                </a:solidFill>
                <a:effectLst/>
              </a:rPr>
              <a:t>R-2.2</a:t>
            </a:r>
          </a:p>
        </p:txBody>
      </p:sp>
      <p:grpSp>
        <p:nvGrpSpPr>
          <p:cNvPr id="133" name="Group 132"/>
          <p:cNvGrpSpPr/>
          <p:nvPr/>
        </p:nvGrpSpPr>
        <p:grpSpPr>
          <a:xfrm>
            <a:off x="155763" y="3140968"/>
            <a:ext cx="8808725" cy="2926920"/>
            <a:chOff x="44260" y="3022360"/>
            <a:chExt cx="8808725" cy="2926920"/>
          </a:xfrm>
        </p:grpSpPr>
        <p:sp>
          <p:nvSpPr>
            <p:cNvPr id="65" name="Rounded Rectangle 64"/>
            <p:cNvSpPr/>
            <p:nvPr/>
          </p:nvSpPr>
          <p:spPr bwMode="auto">
            <a:xfrm>
              <a:off x="44260" y="3936566"/>
              <a:ext cx="956993" cy="42366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Logon</a:t>
              </a:r>
            </a:p>
          </p:txBody>
        </p:sp>
        <p:sp>
          <p:nvSpPr>
            <p:cNvPr id="66" name="Rounded Rectangle 65"/>
            <p:cNvSpPr/>
            <p:nvPr/>
          </p:nvSpPr>
          <p:spPr bwMode="auto">
            <a:xfrm>
              <a:off x="1527426" y="3646071"/>
              <a:ext cx="968962"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Find Parts</a:t>
              </a:r>
            </a:p>
          </p:txBody>
        </p:sp>
        <p:sp>
          <p:nvSpPr>
            <p:cNvPr id="67" name="Rounded Rectangle 66"/>
            <p:cNvSpPr/>
            <p:nvPr/>
          </p:nvSpPr>
          <p:spPr bwMode="auto">
            <a:xfrm>
              <a:off x="1526530" y="4941168"/>
              <a:ext cx="1111240"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Order Tracking</a:t>
              </a:r>
            </a:p>
          </p:txBody>
        </p:sp>
        <p:cxnSp>
          <p:nvCxnSpPr>
            <p:cNvPr id="69" name="Straight Connector 68"/>
            <p:cNvCxnSpPr>
              <a:stCxn id="66" idx="3"/>
              <a:endCxn id="70" idx="1"/>
            </p:cNvCxnSpPr>
            <p:nvPr/>
          </p:nvCxnSpPr>
          <p:spPr bwMode="auto">
            <a:xfrm>
              <a:off x="2496388" y="3868262"/>
              <a:ext cx="230453" cy="4918"/>
            </a:xfrm>
            <a:prstGeom prst="line">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Rounded Rectangle 69"/>
            <p:cNvSpPr/>
            <p:nvPr/>
          </p:nvSpPr>
          <p:spPr bwMode="auto">
            <a:xfrm>
              <a:off x="2726841" y="3702264"/>
              <a:ext cx="410472" cy="341832"/>
            </a:xfrm>
            <a:prstGeom prst="roundRect">
              <a:avLst/>
            </a:prstGeom>
            <a:gradFill>
              <a:gsLst>
                <a:gs pos="0">
                  <a:srgbClr val="009900"/>
                </a:gs>
                <a:gs pos="100000">
                  <a:srgbClr val="92D050"/>
                </a:gs>
              </a:gsLst>
              <a:lin ang="14100000" scaled="0"/>
            </a:gra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smtClean="0">
                <a:ln>
                  <a:noFill/>
                </a:ln>
                <a:solidFill>
                  <a:schemeClr val="tx1"/>
                </a:solidFill>
                <a:effectLst/>
                <a:latin typeface="Arial" charset="0"/>
              </a:endParaRPr>
            </a:p>
          </p:txBody>
        </p:sp>
        <p:sp>
          <p:nvSpPr>
            <p:cNvPr id="71" name="TextBox 70"/>
            <p:cNvSpPr txBox="1"/>
            <p:nvPr/>
          </p:nvSpPr>
          <p:spPr>
            <a:xfrm>
              <a:off x="2460375" y="4044096"/>
              <a:ext cx="943403" cy="369332"/>
            </a:xfrm>
            <a:prstGeom prst="rect">
              <a:avLst/>
            </a:prstGeom>
            <a:noFill/>
          </p:spPr>
          <p:txBody>
            <a:bodyPr wrap="square" rtlCol="0">
              <a:spAutoFit/>
            </a:bodyPr>
            <a:lstStyle/>
            <a:p>
              <a:pPr algn="ctr"/>
              <a:r>
                <a:rPr lang="sv-SE" sz="900" dirty="0" smtClean="0"/>
                <a:t>List of </a:t>
              </a:r>
              <a:br>
                <a:rPr lang="sv-SE" sz="900" dirty="0" smtClean="0"/>
              </a:br>
              <a:r>
                <a:rPr lang="sv-SE" sz="900" dirty="0" smtClean="0"/>
                <a:t>Parts</a:t>
              </a:r>
              <a:endParaRPr lang="sv-SE" sz="900" dirty="0"/>
            </a:p>
          </p:txBody>
        </p:sp>
        <p:sp>
          <p:nvSpPr>
            <p:cNvPr id="72" name="Rounded Rectangle 71"/>
            <p:cNvSpPr/>
            <p:nvPr/>
          </p:nvSpPr>
          <p:spPr bwMode="auto">
            <a:xfrm>
              <a:off x="3472605" y="3257882"/>
              <a:ext cx="1111240"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900" dirty="0" smtClean="0"/>
                <a:t>Add Spare Part to New Order</a:t>
              </a:r>
              <a:endParaRPr lang="sv-SE" sz="900" dirty="0"/>
            </a:p>
          </p:txBody>
        </p:sp>
        <p:sp>
          <p:nvSpPr>
            <p:cNvPr id="73" name="Rounded Rectangle 72"/>
            <p:cNvSpPr/>
            <p:nvPr/>
          </p:nvSpPr>
          <p:spPr bwMode="auto">
            <a:xfrm>
              <a:off x="3472605" y="4044096"/>
              <a:ext cx="1111240"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900" dirty="0" smtClean="0"/>
                <a:t>Add/Remove Spare Part to Existing Order</a:t>
              </a:r>
              <a:endParaRPr lang="sv-SE" sz="900" dirty="0"/>
            </a:p>
          </p:txBody>
        </p:sp>
        <p:sp>
          <p:nvSpPr>
            <p:cNvPr id="74" name="Rounded Rectangle 73"/>
            <p:cNvSpPr/>
            <p:nvPr/>
          </p:nvSpPr>
          <p:spPr bwMode="auto">
            <a:xfrm>
              <a:off x="5824030" y="3682022"/>
              <a:ext cx="1111240"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900" dirty="0" smtClean="0"/>
                <a:t>Submit Order</a:t>
              </a:r>
              <a:endParaRPr lang="sv-SE" sz="900" dirty="0"/>
            </a:p>
          </p:txBody>
        </p:sp>
        <p:cxnSp>
          <p:nvCxnSpPr>
            <p:cNvPr id="75" name="Straight Connector 29"/>
            <p:cNvCxnSpPr>
              <a:stCxn id="70" idx="3"/>
              <a:endCxn id="72" idx="1"/>
            </p:cNvCxnSpPr>
            <p:nvPr/>
          </p:nvCxnSpPr>
          <p:spPr bwMode="auto">
            <a:xfrm flipV="1">
              <a:off x="3137313" y="3480073"/>
              <a:ext cx="335292" cy="393107"/>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2"/>
            <p:cNvCxnSpPr>
              <a:stCxn id="70" idx="3"/>
              <a:endCxn id="73" idx="1"/>
            </p:cNvCxnSpPr>
            <p:nvPr/>
          </p:nvCxnSpPr>
          <p:spPr bwMode="auto">
            <a:xfrm>
              <a:off x="3137313" y="3873180"/>
              <a:ext cx="335292" cy="393107"/>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5"/>
            <p:cNvCxnSpPr>
              <a:stCxn id="73" idx="3"/>
              <a:endCxn id="85" idx="1"/>
            </p:cNvCxnSpPr>
            <p:nvPr/>
          </p:nvCxnSpPr>
          <p:spPr bwMode="auto">
            <a:xfrm flipV="1">
              <a:off x="4583845" y="3904213"/>
              <a:ext cx="491858" cy="362074"/>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38"/>
            <p:cNvCxnSpPr>
              <a:stCxn id="72" idx="0"/>
              <a:endCxn id="66" idx="0"/>
            </p:cNvCxnSpPr>
            <p:nvPr/>
          </p:nvCxnSpPr>
          <p:spPr bwMode="auto">
            <a:xfrm rot="16200000" flipH="1" flipV="1">
              <a:off x="2825971" y="2443817"/>
              <a:ext cx="388189" cy="2016318"/>
            </a:xfrm>
            <a:prstGeom prst="bentConnector3">
              <a:avLst>
                <a:gd name="adj1" fmla="val -24833"/>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41"/>
            <p:cNvCxnSpPr>
              <a:endCxn id="66" idx="1"/>
            </p:cNvCxnSpPr>
            <p:nvPr/>
          </p:nvCxnSpPr>
          <p:spPr bwMode="auto">
            <a:xfrm flipV="1">
              <a:off x="1001253" y="3868262"/>
              <a:ext cx="526173" cy="290496"/>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44"/>
            <p:cNvCxnSpPr>
              <a:stCxn id="65" idx="3"/>
              <a:endCxn id="67" idx="1"/>
            </p:cNvCxnSpPr>
            <p:nvPr/>
          </p:nvCxnSpPr>
          <p:spPr bwMode="auto">
            <a:xfrm>
              <a:off x="1001253" y="4148397"/>
              <a:ext cx="525277" cy="1014962"/>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Rounded Rectangle 80"/>
            <p:cNvSpPr/>
            <p:nvPr/>
          </p:nvSpPr>
          <p:spPr bwMode="auto">
            <a:xfrm>
              <a:off x="7741745" y="4916140"/>
              <a:ext cx="1111240"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900" dirty="0" smtClean="0"/>
                <a:t>Request Spare Part Reservation in Warehouse</a:t>
              </a:r>
              <a:endParaRPr lang="sv-SE" sz="900" dirty="0"/>
            </a:p>
          </p:txBody>
        </p:sp>
        <p:cxnSp>
          <p:nvCxnSpPr>
            <p:cNvPr id="82" name="Straight Connector 81"/>
            <p:cNvCxnSpPr>
              <a:stCxn id="74" idx="3"/>
              <a:endCxn id="92" idx="1"/>
            </p:cNvCxnSpPr>
            <p:nvPr/>
          </p:nvCxnSpPr>
          <p:spPr bwMode="auto">
            <a:xfrm flipV="1">
              <a:off x="6935270" y="3898817"/>
              <a:ext cx="806475" cy="5396"/>
            </a:xfrm>
            <a:prstGeom prst="line">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Rounded Rectangle 82"/>
            <p:cNvSpPr/>
            <p:nvPr/>
          </p:nvSpPr>
          <p:spPr bwMode="auto">
            <a:xfrm>
              <a:off x="5969830" y="5504898"/>
              <a:ext cx="1111240"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900" dirty="0" smtClean="0"/>
                <a:t>Order Confirmed</a:t>
              </a:r>
              <a:endParaRPr lang="sv-SE" sz="900" dirty="0"/>
            </a:p>
          </p:txBody>
        </p:sp>
        <p:cxnSp>
          <p:nvCxnSpPr>
            <p:cNvPr id="84" name="Straight Connector 83"/>
            <p:cNvCxnSpPr>
              <a:stCxn id="81" idx="2"/>
              <a:endCxn id="95" idx="0"/>
            </p:cNvCxnSpPr>
            <p:nvPr/>
          </p:nvCxnSpPr>
          <p:spPr bwMode="auto">
            <a:xfrm>
              <a:off x="8297365" y="5360522"/>
              <a:ext cx="0" cy="202730"/>
            </a:xfrm>
            <a:prstGeom prst="line">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ounded Rectangle 84"/>
            <p:cNvSpPr/>
            <p:nvPr/>
          </p:nvSpPr>
          <p:spPr bwMode="auto">
            <a:xfrm>
              <a:off x="5075703" y="3733297"/>
              <a:ext cx="410472" cy="341832"/>
            </a:xfrm>
            <a:prstGeom prst="roundRect">
              <a:avLst/>
            </a:prstGeom>
            <a:gradFill>
              <a:gsLst>
                <a:gs pos="0">
                  <a:srgbClr val="009900"/>
                </a:gs>
                <a:gs pos="100000">
                  <a:srgbClr val="92D050"/>
                </a:gs>
              </a:gsLst>
              <a:lin ang="14100000" scaled="0"/>
            </a:gra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smtClean="0">
                <a:ln>
                  <a:noFill/>
                </a:ln>
                <a:solidFill>
                  <a:schemeClr val="tx1"/>
                </a:solidFill>
                <a:effectLst/>
                <a:latin typeface="Arial" charset="0"/>
              </a:endParaRPr>
            </a:p>
          </p:txBody>
        </p:sp>
        <p:sp>
          <p:nvSpPr>
            <p:cNvPr id="86" name="TextBox 85"/>
            <p:cNvSpPr txBox="1"/>
            <p:nvPr/>
          </p:nvSpPr>
          <p:spPr>
            <a:xfrm>
              <a:off x="4809237" y="4075129"/>
              <a:ext cx="1014793" cy="507831"/>
            </a:xfrm>
            <a:prstGeom prst="rect">
              <a:avLst/>
            </a:prstGeom>
            <a:noFill/>
          </p:spPr>
          <p:txBody>
            <a:bodyPr wrap="square" rtlCol="0">
              <a:spAutoFit/>
            </a:bodyPr>
            <a:lstStyle/>
            <a:p>
              <a:pPr algn="ctr"/>
              <a:r>
                <a:rPr lang="sv-SE" sz="900" dirty="0" smtClean="0"/>
                <a:t>Updated</a:t>
              </a:r>
              <a:br>
                <a:rPr lang="sv-SE" sz="900" dirty="0" smtClean="0"/>
              </a:br>
              <a:r>
                <a:rPr lang="sv-SE" sz="900" dirty="0" smtClean="0"/>
                <a:t>Draft</a:t>
              </a:r>
              <a:br>
                <a:rPr lang="sv-SE" sz="900" dirty="0" smtClean="0"/>
              </a:br>
              <a:r>
                <a:rPr lang="sv-SE" sz="900" dirty="0" smtClean="0"/>
                <a:t>Order</a:t>
              </a:r>
              <a:endParaRPr lang="sv-SE" sz="900" dirty="0"/>
            </a:p>
          </p:txBody>
        </p:sp>
        <p:sp>
          <p:nvSpPr>
            <p:cNvPr id="87" name="Rounded Rectangle 86"/>
            <p:cNvSpPr/>
            <p:nvPr/>
          </p:nvSpPr>
          <p:spPr bwMode="auto">
            <a:xfrm>
              <a:off x="5075703" y="4573570"/>
              <a:ext cx="410472" cy="341832"/>
            </a:xfrm>
            <a:prstGeom prst="roundRect">
              <a:avLst/>
            </a:prstGeom>
            <a:gradFill>
              <a:gsLst>
                <a:gs pos="0">
                  <a:srgbClr val="009900"/>
                </a:gs>
                <a:gs pos="100000">
                  <a:srgbClr val="92D050"/>
                </a:gs>
              </a:gsLst>
              <a:lin ang="14100000" scaled="0"/>
            </a:gra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smtClean="0">
                <a:ln>
                  <a:noFill/>
                </a:ln>
                <a:solidFill>
                  <a:schemeClr val="tx1"/>
                </a:solidFill>
                <a:effectLst/>
                <a:latin typeface="Arial" charset="0"/>
              </a:endParaRPr>
            </a:p>
          </p:txBody>
        </p:sp>
        <p:sp>
          <p:nvSpPr>
            <p:cNvPr id="88" name="TextBox 87"/>
            <p:cNvSpPr txBox="1"/>
            <p:nvPr/>
          </p:nvSpPr>
          <p:spPr>
            <a:xfrm>
              <a:off x="4809237" y="5047580"/>
              <a:ext cx="943403" cy="369332"/>
            </a:xfrm>
            <a:prstGeom prst="rect">
              <a:avLst/>
            </a:prstGeom>
            <a:noFill/>
          </p:spPr>
          <p:txBody>
            <a:bodyPr wrap="square" rtlCol="0">
              <a:spAutoFit/>
            </a:bodyPr>
            <a:lstStyle/>
            <a:p>
              <a:pPr algn="ctr"/>
              <a:r>
                <a:rPr lang="sv-SE" sz="900" dirty="0" smtClean="0"/>
                <a:t>Canceled</a:t>
              </a:r>
              <a:br>
                <a:rPr lang="sv-SE" sz="900" dirty="0" smtClean="0"/>
              </a:br>
              <a:r>
                <a:rPr lang="sv-SE" sz="900" dirty="0" smtClean="0"/>
                <a:t>Order</a:t>
              </a:r>
              <a:endParaRPr lang="sv-SE" sz="900" dirty="0"/>
            </a:p>
          </p:txBody>
        </p:sp>
        <p:cxnSp>
          <p:nvCxnSpPr>
            <p:cNvPr id="89" name="Straight Connector 76"/>
            <p:cNvCxnSpPr>
              <a:stCxn id="73" idx="3"/>
              <a:endCxn id="87" idx="1"/>
            </p:cNvCxnSpPr>
            <p:nvPr/>
          </p:nvCxnSpPr>
          <p:spPr bwMode="auto">
            <a:xfrm>
              <a:off x="4583845" y="4266287"/>
              <a:ext cx="491858" cy="478199"/>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85" idx="3"/>
              <a:endCxn id="74" idx="1"/>
            </p:cNvCxnSpPr>
            <p:nvPr/>
          </p:nvCxnSpPr>
          <p:spPr bwMode="auto">
            <a:xfrm>
              <a:off x="5486175" y="3904213"/>
              <a:ext cx="337855" cy="0"/>
            </a:xfrm>
            <a:prstGeom prst="line">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2"/>
            <p:cNvCxnSpPr>
              <a:stCxn id="72" idx="3"/>
              <a:endCxn id="85" idx="1"/>
            </p:cNvCxnSpPr>
            <p:nvPr/>
          </p:nvCxnSpPr>
          <p:spPr bwMode="auto">
            <a:xfrm>
              <a:off x="4583845" y="3480073"/>
              <a:ext cx="491858" cy="424140"/>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Rounded Rectangle 91"/>
            <p:cNvSpPr/>
            <p:nvPr/>
          </p:nvSpPr>
          <p:spPr bwMode="auto">
            <a:xfrm>
              <a:off x="7741745" y="3676626"/>
              <a:ext cx="1111240" cy="444382"/>
            </a:xfrm>
            <a:prstGeom prst="roundRect">
              <a:avLst/>
            </a:prstGeom>
            <a:solidFill>
              <a:srgbClr val="D7EEFD"/>
            </a:solidFill>
            <a:ln w="25400" cap="flat" cmpd="sng" algn="ctr">
              <a:solidFill>
                <a:schemeClr val="bg2"/>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sv-SE" sz="900" dirty="0" smtClean="0"/>
                <a:t>Credit Check User</a:t>
              </a:r>
              <a:endParaRPr lang="sv-SE" sz="900" dirty="0"/>
            </a:p>
          </p:txBody>
        </p:sp>
        <p:cxnSp>
          <p:nvCxnSpPr>
            <p:cNvPr id="93" name="Straight Connector 92"/>
            <p:cNvCxnSpPr>
              <a:stCxn id="92" idx="2"/>
              <a:endCxn id="81" idx="0"/>
            </p:cNvCxnSpPr>
            <p:nvPr/>
          </p:nvCxnSpPr>
          <p:spPr bwMode="auto">
            <a:xfrm>
              <a:off x="8297365" y="4121008"/>
              <a:ext cx="0" cy="795132"/>
            </a:xfrm>
            <a:prstGeom prst="line">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38"/>
            <p:cNvCxnSpPr>
              <a:stCxn id="92" idx="2"/>
              <a:endCxn id="87" idx="3"/>
            </p:cNvCxnSpPr>
            <p:nvPr/>
          </p:nvCxnSpPr>
          <p:spPr bwMode="auto">
            <a:xfrm rot="5400000">
              <a:off x="6580031" y="3027152"/>
              <a:ext cx="623478" cy="2811190"/>
            </a:xfrm>
            <a:prstGeom prst="bentConnector2">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Rounded Rectangle 94"/>
            <p:cNvSpPr/>
            <p:nvPr/>
          </p:nvSpPr>
          <p:spPr bwMode="auto">
            <a:xfrm>
              <a:off x="8092129" y="5563252"/>
              <a:ext cx="410472" cy="341832"/>
            </a:xfrm>
            <a:prstGeom prst="roundRect">
              <a:avLst/>
            </a:prstGeom>
            <a:gradFill>
              <a:gsLst>
                <a:gs pos="0">
                  <a:srgbClr val="009900"/>
                </a:gs>
                <a:gs pos="100000">
                  <a:srgbClr val="92D050"/>
                </a:gs>
              </a:gsLst>
              <a:lin ang="14100000" scaled="0"/>
            </a:gra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smtClean="0">
                <a:ln>
                  <a:noFill/>
                </a:ln>
                <a:solidFill>
                  <a:schemeClr val="tx1"/>
                </a:solidFill>
                <a:effectLst/>
                <a:latin typeface="Arial" charset="0"/>
              </a:endParaRPr>
            </a:p>
          </p:txBody>
        </p:sp>
        <p:sp>
          <p:nvSpPr>
            <p:cNvPr id="96" name="TextBox 95"/>
            <p:cNvSpPr txBox="1"/>
            <p:nvPr/>
          </p:nvSpPr>
          <p:spPr>
            <a:xfrm>
              <a:off x="7312869" y="5409944"/>
              <a:ext cx="943403" cy="369332"/>
            </a:xfrm>
            <a:prstGeom prst="rect">
              <a:avLst/>
            </a:prstGeom>
            <a:noFill/>
          </p:spPr>
          <p:txBody>
            <a:bodyPr wrap="square" rtlCol="0">
              <a:spAutoFit/>
            </a:bodyPr>
            <a:lstStyle/>
            <a:p>
              <a:pPr algn="ctr"/>
              <a:r>
                <a:rPr lang="sv-SE" sz="900" dirty="0" smtClean="0"/>
                <a:t>Confirmed Order</a:t>
              </a:r>
              <a:endParaRPr lang="sv-SE" sz="900" dirty="0"/>
            </a:p>
          </p:txBody>
        </p:sp>
        <p:cxnSp>
          <p:nvCxnSpPr>
            <p:cNvPr id="97" name="Straight Connector 96"/>
            <p:cNvCxnSpPr>
              <a:endCxn id="83" idx="3"/>
            </p:cNvCxnSpPr>
            <p:nvPr/>
          </p:nvCxnSpPr>
          <p:spPr bwMode="auto">
            <a:xfrm flipH="1">
              <a:off x="7081070" y="5727089"/>
              <a:ext cx="1011059" cy="0"/>
            </a:xfrm>
            <a:prstGeom prst="line">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Connector 38"/>
            <p:cNvCxnSpPr>
              <a:stCxn id="81" idx="1"/>
              <a:endCxn id="87" idx="3"/>
            </p:cNvCxnSpPr>
            <p:nvPr/>
          </p:nvCxnSpPr>
          <p:spPr bwMode="auto">
            <a:xfrm rot="10800000">
              <a:off x="5486175" y="4744487"/>
              <a:ext cx="2255570" cy="393845"/>
            </a:xfrm>
            <a:prstGeom prst="bent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Rounded Rectangle 101"/>
            <p:cNvSpPr/>
            <p:nvPr/>
          </p:nvSpPr>
          <p:spPr bwMode="auto">
            <a:xfrm>
              <a:off x="3113592" y="4941168"/>
              <a:ext cx="1111240" cy="444382"/>
            </a:xfrm>
            <a:prstGeom prst="roundRect">
              <a:avLst/>
            </a:prstGeom>
            <a:solidFill>
              <a:srgbClr val="D7EEFD"/>
            </a:solidFill>
            <a:ln w="25400" cap="flat" cmpd="sng" algn="ctr">
              <a:solidFill>
                <a:srgbClr val="C00000"/>
              </a:solidFill>
              <a:prstDash val="dash"/>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Delete parts form Order</a:t>
              </a:r>
            </a:p>
          </p:txBody>
        </p:sp>
        <p:cxnSp>
          <p:nvCxnSpPr>
            <p:cNvPr id="103" name="Straight Connector 102"/>
            <p:cNvCxnSpPr>
              <a:stCxn id="67" idx="3"/>
              <a:endCxn id="102" idx="1"/>
            </p:cNvCxnSpPr>
            <p:nvPr/>
          </p:nvCxnSpPr>
          <p:spPr bwMode="auto">
            <a:xfrm>
              <a:off x="2637770" y="5163359"/>
              <a:ext cx="475822" cy="0"/>
            </a:xfrm>
            <a:prstGeom prst="line">
              <a:avLst/>
            </a:prstGeom>
            <a:solidFill>
              <a:schemeClr val="accent1"/>
            </a:solidFill>
            <a:ln w="9525" cap="flat" cmpd="sng" algn="ctr">
              <a:solidFill>
                <a:schemeClr val="tx1"/>
              </a:solidFill>
              <a:prstDash val="dash"/>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Rounded Rectangle 106"/>
            <p:cNvSpPr/>
            <p:nvPr/>
          </p:nvSpPr>
          <p:spPr bwMode="auto">
            <a:xfrm>
              <a:off x="1395701" y="3022360"/>
              <a:ext cx="3297968" cy="1649206"/>
            </a:xfrm>
            <a:prstGeom prst="roundRect">
              <a:avLst>
                <a:gd name="adj" fmla="val 6430"/>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sp>
        <p:nvSpPr>
          <p:cNvPr id="105" name="Line Callout 1 104"/>
          <p:cNvSpPr/>
          <p:nvPr/>
        </p:nvSpPr>
        <p:spPr bwMode="auto">
          <a:xfrm>
            <a:off x="4592502" y="4538844"/>
            <a:ext cx="3260745" cy="609842"/>
          </a:xfrm>
          <a:prstGeom prst="borderCallout1">
            <a:avLst>
              <a:gd name="adj1" fmla="val 104039"/>
              <a:gd name="adj2" fmla="val 11532"/>
              <a:gd name="adj3" fmla="val 122505"/>
              <a:gd name="adj4" fmla="val -6652"/>
            </a:avLst>
          </a:prstGeom>
          <a:ln>
            <a:solidFill>
              <a:srgbClr val="C0000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400" i="1" dirty="0" smtClean="0"/>
              <a:t>Extension to be added to the COTS</a:t>
            </a:r>
            <a:r>
              <a:rPr lang="en-US" sz="1400" i="1" dirty="0">
                <a:solidFill>
                  <a:schemeClr val="tx1"/>
                </a:solidFill>
              </a:rPr>
              <a:t/>
            </a:r>
            <a:br>
              <a:rPr lang="en-US" sz="1400" i="1" dirty="0">
                <a:solidFill>
                  <a:schemeClr val="tx1"/>
                </a:solidFill>
              </a:rPr>
            </a:br>
            <a:r>
              <a:rPr lang="en-US" sz="1400" i="1" dirty="0" smtClean="0">
                <a:solidFill>
                  <a:schemeClr val="tx1"/>
                </a:solidFill>
              </a:rPr>
              <a:t>Details to be documented separately</a:t>
            </a:r>
            <a:endParaRPr lang="en-US" sz="1400" i="1" dirty="0" smtClean="0"/>
          </a:p>
        </p:txBody>
      </p:sp>
      <p:pic>
        <p:nvPicPr>
          <p:cNvPr id="140" name="Picture 13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6706" y="123337"/>
            <a:ext cx="715473" cy="715473"/>
          </a:xfrm>
          <a:prstGeom prst="rect">
            <a:avLst/>
          </a:prstGeom>
        </p:spPr>
      </p:pic>
      <p:sp>
        <p:nvSpPr>
          <p:cNvPr id="141" name="Rounded Rectangle 140"/>
          <p:cNvSpPr/>
          <p:nvPr/>
        </p:nvSpPr>
        <p:spPr bwMode="auto">
          <a:xfrm>
            <a:off x="3833944" y="646301"/>
            <a:ext cx="1027267" cy="353065"/>
          </a:xfrm>
          <a:prstGeom prst="roundRect">
            <a:avLst/>
          </a:prstGeom>
          <a:solidFill>
            <a:srgbClr val="99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SoR-1.1</a:t>
            </a:r>
            <a:endParaRPr kumimoji="0" lang="pt-BR" sz="1600" b="0" i="0" u="none" strike="noStrike" cap="none" normalizeH="0" baseline="0" dirty="0" smtClean="0">
              <a:ln>
                <a:noFill/>
              </a:ln>
              <a:solidFill>
                <a:schemeClr val="tx1"/>
              </a:solidFill>
              <a:effectLst/>
              <a:latin typeface="Arial" charset="0"/>
            </a:endParaRPr>
          </a:p>
        </p:txBody>
      </p:sp>
      <p:grpSp>
        <p:nvGrpSpPr>
          <p:cNvPr id="148" name="Group 147"/>
          <p:cNvGrpSpPr/>
          <p:nvPr/>
        </p:nvGrpSpPr>
        <p:grpSpPr>
          <a:xfrm>
            <a:off x="187863" y="608829"/>
            <a:ext cx="7201683" cy="1631559"/>
            <a:chOff x="187863" y="608829"/>
            <a:chExt cx="7201683" cy="1631559"/>
          </a:xfrm>
        </p:grpSpPr>
        <p:sp>
          <p:nvSpPr>
            <p:cNvPr id="18" name="Rounded Rectangle 17"/>
            <p:cNvSpPr/>
            <p:nvPr/>
          </p:nvSpPr>
          <p:spPr bwMode="auto">
            <a:xfrm>
              <a:off x="187863" y="980728"/>
              <a:ext cx="864096" cy="353966"/>
            </a:xfrm>
            <a:prstGeom prst="roundRect">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BR-1</a:t>
              </a:r>
              <a:endParaRPr kumimoji="0" lang="pt-BR" sz="1600" b="0" i="0" u="none" strike="noStrike" cap="none" normalizeH="0" baseline="0" dirty="0" smtClean="0">
                <a:ln>
                  <a:noFill/>
                </a:ln>
                <a:solidFill>
                  <a:schemeClr val="tx1"/>
                </a:solidFill>
                <a:effectLst/>
                <a:latin typeface="Arial" charset="0"/>
              </a:endParaRPr>
            </a:p>
          </p:txBody>
        </p:sp>
        <p:sp>
          <p:nvSpPr>
            <p:cNvPr id="19" name="Rounded Rectangle 18"/>
            <p:cNvSpPr/>
            <p:nvPr/>
          </p:nvSpPr>
          <p:spPr bwMode="auto">
            <a:xfrm>
              <a:off x="1267983" y="983784"/>
              <a:ext cx="927460" cy="350909"/>
            </a:xfrm>
            <a:prstGeom prst="roundRect">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BR-1.1</a:t>
              </a:r>
              <a:endParaRPr kumimoji="0" lang="pt-BR" sz="1600" b="0" i="0" u="none" strike="noStrike" cap="none" normalizeH="0" baseline="0" dirty="0" smtClean="0">
                <a:ln>
                  <a:noFill/>
                </a:ln>
                <a:solidFill>
                  <a:schemeClr val="tx1"/>
                </a:solidFill>
                <a:effectLst/>
                <a:latin typeface="Arial" charset="0"/>
              </a:endParaRPr>
            </a:p>
          </p:txBody>
        </p:sp>
        <p:cxnSp>
          <p:nvCxnSpPr>
            <p:cNvPr id="20" name="Straight Arrow Connector 19"/>
            <p:cNvCxnSpPr>
              <a:stCxn id="18" idx="3"/>
              <a:endCxn id="19" idx="1"/>
            </p:cNvCxnSpPr>
            <p:nvPr/>
          </p:nvCxnSpPr>
          <p:spPr bwMode="auto">
            <a:xfrm>
              <a:off x="1051959" y="1157711"/>
              <a:ext cx="216024" cy="15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ounded Rectangle 20"/>
            <p:cNvSpPr/>
            <p:nvPr/>
          </p:nvSpPr>
          <p:spPr bwMode="auto">
            <a:xfrm>
              <a:off x="2588343" y="748230"/>
              <a:ext cx="864096" cy="353065"/>
            </a:xfrm>
            <a:prstGeom prst="roundRect">
              <a:avLst/>
            </a:prstGeom>
            <a:solidFill>
              <a:srgbClr val="99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SoR-1</a:t>
              </a:r>
              <a:endParaRPr kumimoji="0" lang="pt-BR" sz="1600" b="0"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2588343" y="1292159"/>
              <a:ext cx="864096" cy="314273"/>
            </a:xfrm>
            <a:prstGeom prst="roundRect">
              <a:avLst/>
            </a:prstGeom>
            <a:solidFill>
              <a:srgbClr val="99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SoR-2</a:t>
              </a:r>
              <a:endParaRPr kumimoji="0" lang="pt-BR" sz="1600" b="0" i="0" u="none" strike="noStrike" cap="none" normalizeH="0" baseline="0" dirty="0" smtClean="0">
                <a:ln>
                  <a:noFill/>
                </a:ln>
                <a:solidFill>
                  <a:schemeClr val="tx1"/>
                </a:solidFill>
                <a:effectLst/>
                <a:latin typeface="Arial" charset="0"/>
              </a:endParaRPr>
            </a:p>
          </p:txBody>
        </p:sp>
        <p:cxnSp>
          <p:nvCxnSpPr>
            <p:cNvPr id="25" name="Curved Connector 24"/>
            <p:cNvCxnSpPr>
              <a:stCxn id="19" idx="3"/>
              <a:endCxn id="21" idx="1"/>
            </p:cNvCxnSpPr>
            <p:nvPr/>
          </p:nvCxnSpPr>
          <p:spPr bwMode="auto">
            <a:xfrm flipV="1">
              <a:off x="2195443" y="924763"/>
              <a:ext cx="392900" cy="234476"/>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a:stCxn id="19" idx="3"/>
              <a:endCxn id="22" idx="1"/>
            </p:cNvCxnSpPr>
            <p:nvPr/>
          </p:nvCxnSpPr>
          <p:spPr bwMode="auto">
            <a:xfrm>
              <a:off x="2195443" y="1159239"/>
              <a:ext cx="392900" cy="29005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stCxn id="22" idx="3"/>
              <a:endCxn id="23" idx="1"/>
            </p:cNvCxnSpPr>
            <p:nvPr/>
          </p:nvCxnSpPr>
          <p:spPr bwMode="auto">
            <a:xfrm flipV="1">
              <a:off x="3452439" y="1281092"/>
              <a:ext cx="407831" cy="168204"/>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a:stCxn id="22" idx="3"/>
              <a:endCxn id="24" idx="1"/>
            </p:cNvCxnSpPr>
            <p:nvPr/>
          </p:nvCxnSpPr>
          <p:spPr bwMode="auto">
            <a:xfrm>
              <a:off x="3452439" y="1449296"/>
              <a:ext cx="407831" cy="743782"/>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ounded Rectangle 30"/>
            <p:cNvSpPr/>
            <p:nvPr/>
          </p:nvSpPr>
          <p:spPr bwMode="auto">
            <a:xfrm>
              <a:off x="5261283" y="1102375"/>
              <a:ext cx="864096" cy="346921"/>
            </a:xfrm>
            <a:prstGeom prst="roundRect">
              <a:avLst/>
            </a:prstGeom>
            <a:solidFill>
              <a:srgbClr val="99CCFF"/>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ATR-01</a:t>
              </a:r>
              <a:endParaRPr kumimoji="0" lang="pt-BR" sz="1600" b="0" i="0" u="none" strike="noStrike" cap="none" normalizeH="0" baseline="0" dirty="0" smtClean="0">
                <a:ln>
                  <a:noFill/>
                </a:ln>
                <a:solidFill>
                  <a:schemeClr val="tx1"/>
                </a:solidFill>
                <a:effectLst/>
                <a:latin typeface="Arial" charset="0"/>
              </a:endParaRPr>
            </a:p>
          </p:txBody>
        </p:sp>
        <p:cxnSp>
          <p:nvCxnSpPr>
            <p:cNvPr id="32" name="Curved Connector 31"/>
            <p:cNvCxnSpPr>
              <a:stCxn id="23" idx="3"/>
              <a:endCxn id="31" idx="1"/>
            </p:cNvCxnSpPr>
            <p:nvPr/>
          </p:nvCxnSpPr>
          <p:spPr bwMode="auto">
            <a:xfrm flipV="1">
              <a:off x="4861212" y="1275836"/>
              <a:ext cx="400071" cy="5256"/>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ounded Rectangle 33"/>
            <p:cNvSpPr/>
            <p:nvPr/>
          </p:nvSpPr>
          <p:spPr bwMode="auto">
            <a:xfrm>
              <a:off x="5261283" y="1847949"/>
              <a:ext cx="864096" cy="392439"/>
            </a:xfrm>
            <a:prstGeom prst="roundRect">
              <a:avLst/>
            </a:prstGeom>
            <a:solidFill>
              <a:srgbClr val="99CCFF"/>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ATR-02</a:t>
              </a:r>
              <a:endParaRPr kumimoji="0" lang="pt-BR" sz="1600" b="0" i="0" u="none" strike="noStrike" cap="none" normalizeH="0" baseline="0" dirty="0" smtClean="0">
                <a:ln>
                  <a:noFill/>
                </a:ln>
                <a:solidFill>
                  <a:schemeClr val="tx1"/>
                </a:solidFill>
                <a:effectLst/>
                <a:latin typeface="Arial" charset="0"/>
              </a:endParaRPr>
            </a:p>
          </p:txBody>
        </p:sp>
        <p:cxnSp>
          <p:nvCxnSpPr>
            <p:cNvPr id="35" name="Curved Connector 34"/>
            <p:cNvCxnSpPr>
              <a:stCxn id="23" idx="3"/>
              <a:endCxn id="34" idx="1"/>
            </p:cNvCxnSpPr>
            <p:nvPr/>
          </p:nvCxnSpPr>
          <p:spPr bwMode="auto">
            <a:xfrm>
              <a:off x="4861212" y="1281092"/>
              <a:ext cx="400071" cy="763077"/>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ounded Rectangle 37"/>
            <p:cNvSpPr/>
            <p:nvPr/>
          </p:nvSpPr>
          <p:spPr bwMode="auto">
            <a:xfrm>
              <a:off x="6525450" y="608829"/>
              <a:ext cx="864096" cy="353967"/>
            </a:xfrm>
            <a:prstGeom prst="roundRect">
              <a:avLst/>
            </a:prstGeom>
            <a:solidFill>
              <a:srgbClr val="FFCC99"/>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ASP-01</a:t>
              </a:r>
              <a:endParaRPr kumimoji="0" lang="pt-BR" sz="1600" b="0" i="0" u="none" strike="noStrike" cap="none" normalizeH="0" baseline="0" dirty="0" smtClean="0">
                <a:ln>
                  <a:noFill/>
                </a:ln>
                <a:solidFill>
                  <a:schemeClr val="tx1"/>
                </a:solidFill>
                <a:effectLst/>
                <a:latin typeface="Arial" charset="0"/>
              </a:endParaRPr>
            </a:p>
          </p:txBody>
        </p:sp>
        <p:cxnSp>
          <p:nvCxnSpPr>
            <p:cNvPr id="39" name="Curved Connector 38"/>
            <p:cNvCxnSpPr>
              <a:stCxn id="31" idx="3"/>
              <a:endCxn id="38" idx="1"/>
            </p:cNvCxnSpPr>
            <p:nvPr/>
          </p:nvCxnSpPr>
          <p:spPr bwMode="auto">
            <a:xfrm flipV="1">
              <a:off x="6125379" y="785813"/>
              <a:ext cx="400071" cy="490023"/>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ounded Rectangle 45"/>
            <p:cNvSpPr/>
            <p:nvPr/>
          </p:nvSpPr>
          <p:spPr bwMode="auto">
            <a:xfrm>
              <a:off x="6525450" y="1454552"/>
              <a:ext cx="864096" cy="355091"/>
            </a:xfrm>
            <a:prstGeom prst="roundRect">
              <a:avLst/>
            </a:prstGeom>
            <a:solidFill>
              <a:srgbClr val="FFCC99"/>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r>
                <a:rPr lang="en-US" sz="1600" dirty="0" smtClean="0"/>
                <a:t>ASP-02</a:t>
              </a:r>
              <a:endParaRPr kumimoji="0" lang="pt-BR" sz="1600" b="0" i="0" u="none" strike="noStrike" cap="none" normalizeH="0" baseline="0" dirty="0" smtClean="0">
                <a:ln>
                  <a:noFill/>
                </a:ln>
                <a:solidFill>
                  <a:schemeClr val="tx1"/>
                </a:solidFill>
                <a:effectLst/>
                <a:latin typeface="Arial" charset="0"/>
              </a:endParaRPr>
            </a:p>
          </p:txBody>
        </p:sp>
        <p:cxnSp>
          <p:nvCxnSpPr>
            <p:cNvPr id="47" name="Curved Connector 46"/>
            <p:cNvCxnSpPr>
              <a:stCxn id="31" idx="3"/>
              <a:endCxn id="46" idx="1"/>
            </p:cNvCxnSpPr>
            <p:nvPr/>
          </p:nvCxnSpPr>
          <p:spPr bwMode="auto">
            <a:xfrm>
              <a:off x="6125379" y="1275836"/>
              <a:ext cx="400071" cy="356262"/>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Curved Connector 141"/>
            <p:cNvCxnSpPr>
              <a:stCxn id="21" idx="3"/>
              <a:endCxn id="141" idx="1"/>
            </p:cNvCxnSpPr>
            <p:nvPr/>
          </p:nvCxnSpPr>
          <p:spPr bwMode="auto">
            <a:xfrm flipV="1">
              <a:off x="3452439" y="822834"/>
              <a:ext cx="381505" cy="101929"/>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5" name="TextBox 144"/>
          <p:cNvSpPr txBox="1"/>
          <p:nvPr/>
        </p:nvSpPr>
        <p:spPr>
          <a:xfrm>
            <a:off x="4662857" y="858111"/>
            <a:ext cx="421910" cy="230832"/>
          </a:xfrm>
          <a:prstGeom prst="rect">
            <a:avLst/>
          </a:prstGeom>
          <a:solidFill>
            <a:srgbClr val="FFFFCC"/>
          </a:solidFill>
          <a:ln>
            <a:solidFill>
              <a:schemeClr val="tx1"/>
            </a:solidFill>
          </a:ln>
        </p:spPr>
        <p:txBody>
          <a:bodyPr wrap="none" rtlCol="0">
            <a:spAutoFit/>
          </a:bodyPr>
          <a:lstStyle/>
          <a:p>
            <a:r>
              <a:rPr lang="pt-BR" sz="900" b="1" dirty="0" smtClean="0"/>
              <a:t>NFR</a:t>
            </a:r>
          </a:p>
        </p:txBody>
      </p:sp>
      <p:sp>
        <p:nvSpPr>
          <p:cNvPr id="147" name="Rounded Rectangle 146"/>
          <p:cNvSpPr/>
          <p:nvPr/>
        </p:nvSpPr>
        <p:spPr bwMode="auto">
          <a:xfrm>
            <a:off x="187863" y="980728"/>
            <a:ext cx="864096" cy="353966"/>
          </a:xfrm>
          <a:prstGeom prst="roundRect">
            <a:avLst/>
          </a:prstGeom>
          <a:solidFill>
            <a:srgbClr val="FFFFFF">
              <a:alpha val="60000"/>
            </a:srgbClr>
          </a:solidFill>
          <a:ln w="28575">
            <a:solidFill>
              <a:schemeClr val="bg2">
                <a:lumMod val="20000"/>
                <a:lumOff val="8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kumimoji="0" lang="pt-BR" sz="1600" b="0" i="0" u="none" strike="noStrike" cap="none" normalizeH="0" baseline="0" dirty="0" smtClean="0">
              <a:ln>
                <a:noFill/>
              </a:ln>
              <a:solidFill>
                <a:schemeClr val="tx1"/>
              </a:solidFill>
              <a:effectLst/>
              <a:latin typeface="Arial" charset="0"/>
            </a:endParaRPr>
          </a:p>
        </p:txBody>
      </p:sp>
      <p:sp>
        <p:nvSpPr>
          <p:cNvPr id="149" name="Rounded Rectangle 148"/>
          <p:cNvSpPr/>
          <p:nvPr/>
        </p:nvSpPr>
        <p:spPr bwMode="auto">
          <a:xfrm>
            <a:off x="1256588" y="980728"/>
            <a:ext cx="938855" cy="353966"/>
          </a:xfrm>
          <a:prstGeom prst="roundRect">
            <a:avLst/>
          </a:prstGeom>
          <a:solidFill>
            <a:srgbClr val="FFFFFF">
              <a:alpha val="60000"/>
            </a:srgbClr>
          </a:solidFill>
          <a:ln w="28575">
            <a:solidFill>
              <a:schemeClr val="bg2">
                <a:lumMod val="20000"/>
                <a:lumOff val="8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kumimoji="0" lang="pt-BR" sz="1600" b="0" i="0" u="none" strike="noStrike" cap="none" normalizeH="0" baseline="0" dirty="0" smtClean="0">
              <a:ln>
                <a:noFill/>
              </a:ln>
              <a:solidFill>
                <a:schemeClr val="tx1"/>
              </a:solidFill>
              <a:effectLst/>
              <a:latin typeface="Arial" charset="0"/>
            </a:endParaRPr>
          </a:p>
        </p:txBody>
      </p:sp>
      <p:sp>
        <p:nvSpPr>
          <p:cNvPr id="150" name="Rounded Rectangle 149"/>
          <p:cNvSpPr/>
          <p:nvPr/>
        </p:nvSpPr>
        <p:spPr bwMode="auto">
          <a:xfrm>
            <a:off x="2588489" y="1268760"/>
            <a:ext cx="863803" cy="344274"/>
          </a:xfrm>
          <a:prstGeom prst="roundRect">
            <a:avLst/>
          </a:prstGeom>
          <a:solidFill>
            <a:srgbClr val="FFFFFF">
              <a:alpha val="60000"/>
            </a:srgbClr>
          </a:solidFill>
          <a:ln w="28575">
            <a:solidFill>
              <a:schemeClr val="bg2">
                <a:lumMod val="20000"/>
                <a:lumOff val="8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kumimoji="0" lang="pt-BR" sz="1600" b="0" i="0" u="none" strike="noStrike" cap="none" normalizeH="0" baseline="0" dirty="0" smtClean="0">
              <a:ln>
                <a:noFill/>
              </a:ln>
              <a:solidFill>
                <a:schemeClr val="tx1"/>
              </a:solidFill>
              <a:effectLst/>
              <a:latin typeface="Arial" charset="0"/>
            </a:endParaRPr>
          </a:p>
        </p:txBody>
      </p:sp>
      <p:sp>
        <p:nvSpPr>
          <p:cNvPr id="151" name="Rounded Rectangle 150"/>
          <p:cNvSpPr/>
          <p:nvPr/>
        </p:nvSpPr>
        <p:spPr bwMode="auto">
          <a:xfrm>
            <a:off x="3856451" y="1124744"/>
            <a:ext cx="1011932" cy="353966"/>
          </a:xfrm>
          <a:prstGeom prst="roundRect">
            <a:avLst/>
          </a:prstGeom>
          <a:solidFill>
            <a:srgbClr val="FFFFFF">
              <a:alpha val="60000"/>
            </a:srgbClr>
          </a:solidFill>
          <a:ln w="28575">
            <a:solidFill>
              <a:schemeClr val="bg2">
                <a:lumMod val="20000"/>
                <a:lumOff val="8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kumimoji="0" lang="pt-BR" sz="1600" b="0" i="0" u="none" strike="noStrike" cap="none" normalizeH="0" baseline="0" dirty="0" smtClean="0">
              <a:ln>
                <a:noFill/>
              </a:ln>
              <a:solidFill>
                <a:schemeClr val="tx1"/>
              </a:solidFill>
              <a:effectLst/>
              <a:latin typeface="Arial" charset="0"/>
            </a:endParaRPr>
          </a:p>
        </p:txBody>
      </p:sp>
      <p:sp>
        <p:nvSpPr>
          <p:cNvPr id="152" name="Rounded Rectangle 151"/>
          <p:cNvSpPr/>
          <p:nvPr/>
        </p:nvSpPr>
        <p:spPr bwMode="auto">
          <a:xfrm>
            <a:off x="5262727" y="1093206"/>
            <a:ext cx="869667" cy="353966"/>
          </a:xfrm>
          <a:prstGeom prst="roundRect">
            <a:avLst/>
          </a:prstGeom>
          <a:solidFill>
            <a:srgbClr val="FFFFFF">
              <a:alpha val="60000"/>
            </a:srgbClr>
          </a:solidFill>
          <a:ln w="28575">
            <a:solidFill>
              <a:schemeClr val="bg2">
                <a:lumMod val="20000"/>
                <a:lumOff val="8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kumimoji="0" lang="pt-BR" sz="1600" b="0" i="0" u="none" strike="noStrike" cap="none" normalizeH="0" baseline="0" dirty="0" smtClean="0">
              <a:ln>
                <a:noFill/>
              </a:ln>
              <a:solidFill>
                <a:schemeClr val="tx1"/>
              </a:solidFill>
              <a:effectLst/>
              <a:latin typeface="Arial" charset="0"/>
            </a:endParaRPr>
          </a:p>
        </p:txBody>
      </p:sp>
      <p:sp>
        <p:nvSpPr>
          <p:cNvPr id="153" name="Rounded Rectangle 152"/>
          <p:cNvSpPr/>
          <p:nvPr/>
        </p:nvSpPr>
        <p:spPr bwMode="auto">
          <a:xfrm>
            <a:off x="6523835" y="601000"/>
            <a:ext cx="864328" cy="353966"/>
          </a:xfrm>
          <a:prstGeom prst="roundRect">
            <a:avLst/>
          </a:prstGeom>
          <a:solidFill>
            <a:srgbClr val="FFFFFF">
              <a:alpha val="60000"/>
            </a:srgbClr>
          </a:solidFill>
          <a:ln w="28575">
            <a:solidFill>
              <a:schemeClr val="bg2">
                <a:lumMod val="20000"/>
                <a:lumOff val="8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fontAlgn="base">
              <a:spcBef>
                <a:spcPct val="50000"/>
              </a:spcBef>
              <a:spcAft>
                <a:spcPct val="0"/>
              </a:spcAft>
            </a:pPr>
            <a:endParaRPr kumimoji="0" lang="pt-BR" sz="1600" b="0" i="0" u="none" strike="noStrike" cap="none" normalizeH="0" baseline="0" dirty="0" smtClean="0">
              <a:ln>
                <a:noFill/>
              </a:ln>
              <a:solidFill>
                <a:schemeClr val="tx1"/>
              </a:solidFill>
              <a:effectLst/>
              <a:latin typeface="Arial" charset="0"/>
            </a:endParaRPr>
          </a:p>
        </p:txBody>
      </p:sp>
      <p:sp>
        <p:nvSpPr>
          <p:cNvPr id="139" name="Freeform 138"/>
          <p:cNvSpPr/>
          <p:nvPr/>
        </p:nvSpPr>
        <p:spPr>
          <a:xfrm>
            <a:off x="343451" y="770658"/>
            <a:ext cx="6874525" cy="738130"/>
          </a:xfrm>
          <a:custGeom>
            <a:avLst/>
            <a:gdLst>
              <a:gd name="connsiteX0" fmla="*/ 0 w 6874525"/>
              <a:gd name="connsiteY0" fmla="*/ 308473 h 738130"/>
              <a:gd name="connsiteX1" fmla="*/ 1123720 w 6874525"/>
              <a:gd name="connsiteY1" fmla="*/ 330506 h 738130"/>
              <a:gd name="connsiteX2" fmla="*/ 1156771 w 6874525"/>
              <a:gd name="connsiteY2" fmla="*/ 352540 h 738130"/>
              <a:gd name="connsiteX3" fmla="*/ 1189821 w 6874525"/>
              <a:gd name="connsiteY3" fmla="*/ 363557 h 738130"/>
              <a:gd name="connsiteX4" fmla="*/ 1685580 w 6874525"/>
              <a:gd name="connsiteY4" fmla="*/ 374574 h 738130"/>
              <a:gd name="connsiteX5" fmla="*/ 1762699 w 6874525"/>
              <a:gd name="connsiteY5" fmla="*/ 396608 h 738130"/>
              <a:gd name="connsiteX6" fmla="*/ 1795749 w 6874525"/>
              <a:gd name="connsiteY6" fmla="*/ 418641 h 738130"/>
              <a:gd name="connsiteX7" fmla="*/ 1861850 w 6874525"/>
              <a:gd name="connsiteY7" fmla="*/ 440675 h 738130"/>
              <a:gd name="connsiteX8" fmla="*/ 1894901 w 6874525"/>
              <a:gd name="connsiteY8" fmla="*/ 451692 h 738130"/>
              <a:gd name="connsiteX9" fmla="*/ 1972019 w 6874525"/>
              <a:gd name="connsiteY9" fmla="*/ 495759 h 738130"/>
              <a:gd name="connsiteX10" fmla="*/ 2060154 w 6874525"/>
              <a:gd name="connsiteY10" fmla="*/ 572877 h 738130"/>
              <a:gd name="connsiteX11" fmla="*/ 2093205 w 6874525"/>
              <a:gd name="connsiteY11" fmla="*/ 594911 h 738130"/>
              <a:gd name="connsiteX12" fmla="*/ 2126255 w 6874525"/>
              <a:gd name="connsiteY12" fmla="*/ 616945 h 738130"/>
              <a:gd name="connsiteX13" fmla="*/ 2159306 w 6874525"/>
              <a:gd name="connsiteY13" fmla="*/ 627962 h 738130"/>
              <a:gd name="connsiteX14" fmla="*/ 2203373 w 6874525"/>
              <a:gd name="connsiteY14" fmla="*/ 649996 h 738130"/>
              <a:gd name="connsiteX15" fmla="*/ 2291508 w 6874525"/>
              <a:gd name="connsiteY15" fmla="*/ 661012 h 738130"/>
              <a:gd name="connsiteX16" fmla="*/ 2313542 w 6874525"/>
              <a:gd name="connsiteY16" fmla="*/ 694063 h 738130"/>
              <a:gd name="connsiteX17" fmla="*/ 2346593 w 6874525"/>
              <a:gd name="connsiteY17" fmla="*/ 705080 h 738130"/>
              <a:gd name="connsiteX18" fmla="*/ 2522862 w 6874525"/>
              <a:gd name="connsiteY18" fmla="*/ 716097 h 738130"/>
              <a:gd name="connsiteX19" fmla="*/ 2798284 w 6874525"/>
              <a:gd name="connsiteY19" fmla="*/ 738130 h 738130"/>
              <a:gd name="connsiteX20" fmla="*/ 2963537 w 6874525"/>
              <a:gd name="connsiteY20" fmla="*/ 727114 h 738130"/>
              <a:gd name="connsiteX21" fmla="*/ 3216925 w 6874525"/>
              <a:gd name="connsiteY21" fmla="*/ 705080 h 738130"/>
              <a:gd name="connsiteX22" fmla="*/ 3260993 w 6874525"/>
              <a:gd name="connsiteY22" fmla="*/ 694063 h 738130"/>
              <a:gd name="connsiteX23" fmla="*/ 3382178 w 6874525"/>
              <a:gd name="connsiteY23" fmla="*/ 672029 h 738130"/>
              <a:gd name="connsiteX24" fmla="*/ 3415229 w 6874525"/>
              <a:gd name="connsiteY24" fmla="*/ 649996 h 738130"/>
              <a:gd name="connsiteX25" fmla="*/ 3459296 w 6874525"/>
              <a:gd name="connsiteY25" fmla="*/ 638979 h 738130"/>
              <a:gd name="connsiteX26" fmla="*/ 3481330 w 6874525"/>
              <a:gd name="connsiteY26" fmla="*/ 605928 h 738130"/>
              <a:gd name="connsiteX27" fmla="*/ 3558448 w 6874525"/>
              <a:gd name="connsiteY27" fmla="*/ 594911 h 738130"/>
              <a:gd name="connsiteX28" fmla="*/ 3591499 w 6874525"/>
              <a:gd name="connsiteY28" fmla="*/ 583894 h 738130"/>
              <a:gd name="connsiteX29" fmla="*/ 3668617 w 6874525"/>
              <a:gd name="connsiteY29" fmla="*/ 572877 h 738130"/>
              <a:gd name="connsiteX30" fmla="*/ 3701667 w 6874525"/>
              <a:gd name="connsiteY30" fmla="*/ 550844 h 738130"/>
              <a:gd name="connsiteX31" fmla="*/ 3756752 w 6874525"/>
              <a:gd name="connsiteY31" fmla="*/ 539827 h 738130"/>
              <a:gd name="connsiteX32" fmla="*/ 3800819 w 6874525"/>
              <a:gd name="connsiteY32" fmla="*/ 517793 h 738130"/>
              <a:gd name="connsiteX33" fmla="*/ 3833870 w 6874525"/>
              <a:gd name="connsiteY33" fmla="*/ 506776 h 738130"/>
              <a:gd name="connsiteX34" fmla="*/ 3910988 w 6874525"/>
              <a:gd name="connsiteY34" fmla="*/ 484742 h 738130"/>
              <a:gd name="connsiteX35" fmla="*/ 3966072 w 6874525"/>
              <a:gd name="connsiteY35" fmla="*/ 462709 h 738130"/>
              <a:gd name="connsiteX36" fmla="*/ 4109291 w 6874525"/>
              <a:gd name="connsiteY36" fmla="*/ 451692 h 738130"/>
              <a:gd name="connsiteX37" fmla="*/ 4560983 w 6874525"/>
              <a:gd name="connsiteY37" fmla="*/ 462709 h 738130"/>
              <a:gd name="connsiteX38" fmla="*/ 4627084 w 6874525"/>
              <a:gd name="connsiteY38" fmla="*/ 484742 h 738130"/>
              <a:gd name="connsiteX39" fmla="*/ 4979624 w 6874525"/>
              <a:gd name="connsiteY39" fmla="*/ 495759 h 738130"/>
              <a:gd name="connsiteX40" fmla="*/ 5056742 w 6874525"/>
              <a:gd name="connsiteY40" fmla="*/ 506776 h 738130"/>
              <a:gd name="connsiteX41" fmla="*/ 5144877 w 6874525"/>
              <a:gd name="connsiteY41" fmla="*/ 528810 h 738130"/>
              <a:gd name="connsiteX42" fmla="*/ 5255046 w 6874525"/>
              <a:gd name="connsiteY42" fmla="*/ 539827 h 738130"/>
              <a:gd name="connsiteX43" fmla="*/ 5486400 w 6874525"/>
              <a:gd name="connsiteY43" fmla="*/ 528810 h 738130"/>
              <a:gd name="connsiteX44" fmla="*/ 5541484 w 6874525"/>
              <a:gd name="connsiteY44" fmla="*/ 517793 h 738130"/>
              <a:gd name="connsiteX45" fmla="*/ 5574535 w 6874525"/>
              <a:gd name="connsiteY45" fmla="*/ 495759 h 738130"/>
              <a:gd name="connsiteX46" fmla="*/ 5607585 w 6874525"/>
              <a:gd name="connsiteY46" fmla="*/ 484742 h 738130"/>
              <a:gd name="connsiteX47" fmla="*/ 5640636 w 6874525"/>
              <a:gd name="connsiteY47" fmla="*/ 462709 h 738130"/>
              <a:gd name="connsiteX48" fmla="*/ 5706737 w 6874525"/>
              <a:gd name="connsiteY48" fmla="*/ 396608 h 738130"/>
              <a:gd name="connsiteX49" fmla="*/ 5783855 w 6874525"/>
              <a:gd name="connsiteY49" fmla="*/ 363557 h 738130"/>
              <a:gd name="connsiteX50" fmla="*/ 5816906 w 6874525"/>
              <a:gd name="connsiteY50" fmla="*/ 330506 h 738130"/>
              <a:gd name="connsiteX51" fmla="*/ 5860973 w 6874525"/>
              <a:gd name="connsiteY51" fmla="*/ 253388 h 738130"/>
              <a:gd name="connsiteX52" fmla="*/ 5894024 w 6874525"/>
              <a:gd name="connsiteY52" fmla="*/ 220338 h 738130"/>
              <a:gd name="connsiteX53" fmla="*/ 5938091 w 6874525"/>
              <a:gd name="connsiteY53" fmla="*/ 154236 h 738130"/>
              <a:gd name="connsiteX54" fmla="*/ 5960125 w 6874525"/>
              <a:gd name="connsiteY54" fmla="*/ 121186 h 738130"/>
              <a:gd name="connsiteX55" fmla="*/ 6147412 w 6874525"/>
              <a:gd name="connsiteY55" fmla="*/ 44068 h 738130"/>
              <a:gd name="connsiteX56" fmla="*/ 6180462 w 6874525"/>
              <a:gd name="connsiteY56" fmla="*/ 33051 h 738130"/>
              <a:gd name="connsiteX57" fmla="*/ 6400800 w 6874525"/>
              <a:gd name="connsiteY57" fmla="*/ 11017 h 738130"/>
              <a:gd name="connsiteX58" fmla="*/ 6874525 w 6874525"/>
              <a:gd name="connsiteY58" fmla="*/ 0 h 73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874525" h="738130">
                <a:moveTo>
                  <a:pt x="0" y="308473"/>
                </a:moveTo>
                <a:cubicBezTo>
                  <a:pt x="598828" y="348392"/>
                  <a:pt x="-554199" y="274575"/>
                  <a:pt x="1123720" y="330506"/>
                </a:cubicBezTo>
                <a:cubicBezTo>
                  <a:pt x="1136953" y="330947"/>
                  <a:pt x="1144928" y="346618"/>
                  <a:pt x="1156771" y="352540"/>
                </a:cubicBezTo>
                <a:cubicBezTo>
                  <a:pt x="1167158" y="357733"/>
                  <a:pt x="1178218" y="363074"/>
                  <a:pt x="1189821" y="363557"/>
                </a:cubicBezTo>
                <a:cubicBezTo>
                  <a:pt x="1354971" y="370438"/>
                  <a:pt x="1520327" y="370902"/>
                  <a:pt x="1685580" y="374574"/>
                </a:cubicBezTo>
                <a:cubicBezTo>
                  <a:pt x="1699700" y="378104"/>
                  <a:pt x="1746893" y="388705"/>
                  <a:pt x="1762699" y="396608"/>
                </a:cubicBezTo>
                <a:cubicBezTo>
                  <a:pt x="1774542" y="402529"/>
                  <a:pt x="1783650" y="413264"/>
                  <a:pt x="1795749" y="418641"/>
                </a:cubicBezTo>
                <a:cubicBezTo>
                  <a:pt x="1816973" y="428074"/>
                  <a:pt x="1839816" y="433330"/>
                  <a:pt x="1861850" y="440675"/>
                </a:cubicBezTo>
                <a:cubicBezTo>
                  <a:pt x="1872867" y="444347"/>
                  <a:pt x="1884514" y="446498"/>
                  <a:pt x="1894901" y="451692"/>
                </a:cubicBezTo>
                <a:cubicBezTo>
                  <a:pt x="1950811" y="479647"/>
                  <a:pt x="1925303" y="464617"/>
                  <a:pt x="1972019" y="495759"/>
                </a:cubicBezTo>
                <a:cubicBezTo>
                  <a:pt x="2008742" y="550844"/>
                  <a:pt x="1983036" y="521465"/>
                  <a:pt x="2060154" y="572877"/>
                </a:cubicBezTo>
                <a:lnTo>
                  <a:pt x="2093205" y="594911"/>
                </a:lnTo>
                <a:cubicBezTo>
                  <a:pt x="2104222" y="602256"/>
                  <a:pt x="2113694" y="612758"/>
                  <a:pt x="2126255" y="616945"/>
                </a:cubicBezTo>
                <a:cubicBezTo>
                  <a:pt x="2137272" y="620617"/>
                  <a:pt x="2148632" y="623387"/>
                  <a:pt x="2159306" y="627962"/>
                </a:cubicBezTo>
                <a:cubicBezTo>
                  <a:pt x="2174401" y="634431"/>
                  <a:pt x="2187440" y="646013"/>
                  <a:pt x="2203373" y="649996"/>
                </a:cubicBezTo>
                <a:cubicBezTo>
                  <a:pt x="2232096" y="657177"/>
                  <a:pt x="2262130" y="657340"/>
                  <a:pt x="2291508" y="661012"/>
                </a:cubicBezTo>
                <a:cubicBezTo>
                  <a:pt x="2298853" y="672029"/>
                  <a:pt x="2303203" y="685792"/>
                  <a:pt x="2313542" y="694063"/>
                </a:cubicBezTo>
                <a:cubicBezTo>
                  <a:pt x="2322610" y="701318"/>
                  <a:pt x="2335044" y="703864"/>
                  <a:pt x="2346593" y="705080"/>
                </a:cubicBezTo>
                <a:cubicBezTo>
                  <a:pt x="2405141" y="711243"/>
                  <a:pt x="2464106" y="712425"/>
                  <a:pt x="2522862" y="716097"/>
                </a:cubicBezTo>
                <a:cubicBezTo>
                  <a:pt x="2631318" y="731591"/>
                  <a:pt x="2661246" y="738130"/>
                  <a:pt x="2798284" y="738130"/>
                </a:cubicBezTo>
                <a:cubicBezTo>
                  <a:pt x="2853491" y="738130"/>
                  <a:pt x="2908453" y="730786"/>
                  <a:pt x="2963537" y="727114"/>
                </a:cubicBezTo>
                <a:cubicBezTo>
                  <a:pt x="3129488" y="699455"/>
                  <a:pt x="2900493" y="735217"/>
                  <a:pt x="3216925" y="705080"/>
                </a:cubicBezTo>
                <a:cubicBezTo>
                  <a:pt x="3231998" y="703644"/>
                  <a:pt x="3246096" y="696772"/>
                  <a:pt x="3260993" y="694063"/>
                </a:cubicBezTo>
                <a:cubicBezTo>
                  <a:pt x="3405729" y="667747"/>
                  <a:pt x="3282232" y="697016"/>
                  <a:pt x="3382178" y="672029"/>
                </a:cubicBezTo>
                <a:cubicBezTo>
                  <a:pt x="3393195" y="664685"/>
                  <a:pt x="3403059" y="655212"/>
                  <a:pt x="3415229" y="649996"/>
                </a:cubicBezTo>
                <a:cubicBezTo>
                  <a:pt x="3429146" y="644032"/>
                  <a:pt x="3446698" y="647378"/>
                  <a:pt x="3459296" y="638979"/>
                </a:cubicBezTo>
                <a:cubicBezTo>
                  <a:pt x="3470313" y="631634"/>
                  <a:pt x="3469230" y="611306"/>
                  <a:pt x="3481330" y="605928"/>
                </a:cubicBezTo>
                <a:cubicBezTo>
                  <a:pt x="3505059" y="595382"/>
                  <a:pt x="3532742" y="598583"/>
                  <a:pt x="3558448" y="594911"/>
                </a:cubicBezTo>
                <a:cubicBezTo>
                  <a:pt x="3569465" y="591239"/>
                  <a:pt x="3580112" y="586172"/>
                  <a:pt x="3591499" y="583894"/>
                </a:cubicBezTo>
                <a:cubicBezTo>
                  <a:pt x="3616962" y="578801"/>
                  <a:pt x="3643745" y="580338"/>
                  <a:pt x="3668617" y="572877"/>
                </a:cubicBezTo>
                <a:cubicBezTo>
                  <a:pt x="3681299" y="569072"/>
                  <a:pt x="3689270" y="555493"/>
                  <a:pt x="3701667" y="550844"/>
                </a:cubicBezTo>
                <a:cubicBezTo>
                  <a:pt x="3719200" y="544269"/>
                  <a:pt x="3738390" y="543499"/>
                  <a:pt x="3756752" y="539827"/>
                </a:cubicBezTo>
                <a:cubicBezTo>
                  <a:pt x="3771441" y="532482"/>
                  <a:pt x="3785724" y="524262"/>
                  <a:pt x="3800819" y="517793"/>
                </a:cubicBezTo>
                <a:cubicBezTo>
                  <a:pt x="3811493" y="513218"/>
                  <a:pt x="3822747" y="510113"/>
                  <a:pt x="3833870" y="506776"/>
                </a:cubicBezTo>
                <a:cubicBezTo>
                  <a:pt x="3859477" y="499094"/>
                  <a:pt x="3885625" y="493196"/>
                  <a:pt x="3910988" y="484742"/>
                </a:cubicBezTo>
                <a:cubicBezTo>
                  <a:pt x="3929749" y="478488"/>
                  <a:pt x="3946565" y="465960"/>
                  <a:pt x="3966072" y="462709"/>
                </a:cubicBezTo>
                <a:cubicBezTo>
                  <a:pt x="4013301" y="454838"/>
                  <a:pt x="4061551" y="455364"/>
                  <a:pt x="4109291" y="451692"/>
                </a:cubicBezTo>
                <a:cubicBezTo>
                  <a:pt x="4259855" y="455364"/>
                  <a:pt x="4410680" y="453115"/>
                  <a:pt x="4560983" y="462709"/>
                </a:cubicBezTo>
                <a:cubicBezTo>
                  <a:pt x="4584161" y="464188"/>
                  <a:pt x="4603870" y="484017"/>
                  <a:pt x="4627084" y="484742"/>
                </a:cubicBezTo>
                <a:lnTo>
                  <a:pt x="4979624" y="495759"/>
                </a:lnTo>
                <a:cubicBezTo>
                  <a:pt x="5005330" y="499431"/>
                  <a:pt x="5031279" y="501683"/>
                  <a:pt x="5056742" y="506776"/>
                </a:cubicBezTo>
                <a:cubicBezTo>
                  <a:pt x="5086436" y="512715"/>
                  <a:pt x="5114745" y="525797"/>
                  <a:pt x="5144877" y="528810"/>
                </a:cubicBezTo>
                <a:lnTo>
                  <a:pt x="5255046" y="539827"/>
                </a:lnTo>
                <a:cubicBezTo>
                  <a:pt x="5332164" y="536155"/>
                  <a:pt x="5409422" y="534731"/>
                  <a:pt x="5486400" y="528810"/>
                </a:cubicBezTo>
                <a:cubicBezTo>
                  <a:pt x="5505070" y="527374"/>
                  <a:pt x="5523951" y="524368"/>
                  <a:pt x="5541484" y="517793"/>
                </a:cubicBezTo>
                <a:cubicBezTo>
                  <a:pt x="5553882" y="513144"/>
                  <a:pt x="5562692" y="501681"/>
                  <a:pt x="5574535" y="495759"/>
                </a:cubicBezTo>
                <a:cubicBezTo>
                  <a:pt x="5584922" y="490566"/>
                  <a:pt x="5597198" y="489935"/>
                  <a:pt x="5607585" y="484742"/>
                </a:cubicBezTo>
                <a:cubicBezTo>
                  <a:pt x="5619428" y="478821"/>
                  <a:pt x="5630740" y="471506"/>
                  <a:pt x="5640636" y="462709"/>
                </a:cubicBezTo>
                <a:cubicBezTo>
                  <a:pt x="5663926" y="442007"/>
                  <a:pt x="5677176" y="406462"/>
                  <a:pt x="5706737" y="396608"/>
                </a:cubicBezTo>
                <a:cubicBezTo>
                  <a:pt x="5733710" y="387617"/>
                  <a:pt x="5760030" y="380575"/>
                  <a:pt x="5783855" y="363557"/>
                </a:cubicBezTo>
                <a:cubicBezTo>
                  <a:pt x="5796533" y="354501"/>
                  <a:pt x="5807850" y="343184"/>
                  <a:pt x="5816906" y="330506"/>
                </a:cubicBezTo>
                <a:cubicBezTo>
                  <a:pt x="5870773" y="255092"/>
                  <a:pt x="5808939" y="315828"/>
                  <a:pt x="5860973" y="253388"/>
                </a:cubicBezTo>
                <a:cubicBezTo>
                  <a:pt x="5870947" y="241419"/>
                  <a:pt x="5884459" y="232636"/>
                  <a:pt x="5894024" y="220338"/>
                </a:cubicBezTo>
                <a:cubicBezTo>
                  <a:pt x="5910282" y="199435"/>
                  <a:pt x="5923402" y="176270"/>
                  <a:pt x="5938091" y="154236"/>
                </a:cubicBezTo>
                <a:cubicBezTo>
                  <a:pt x="5945435" y="143219"/>
                  <a:pt x="5948282" y="127107"/>
                  <a:pt x="5960125" y="121186"/>
                </a:cubicBezTo>
                <a:cubicBezTo>
                  <a:pt x="6079423" y="61536"/>
                  <a:pt x="6017096" y="87506"/>
                  <a:pt x="6147412" y="44068"/>
                </a:cubicBezTo>
                <a:cubicBezTo>
                  <a:pt x="6158429" y="40396"/>
                  <a:pt x="6169007" y="34960"/>
                  <a:pt x="6180462" y="33051"/>
                </a:cubicBezTo>
                <a:cubicBezTo>
                  <a:pt x="6276819" y="16991"/>
                  <a:pt x="6271785" y="15709"/>
                  <a:pt x="6400800" y="11017"/>
                </a:cubicBezTo>
                <a:cubicBezTo>
                  <a:pt x="6558647" y="5277"/>
                  <a:pt x="6716574" y="0"/>
                  <a:pt x="6874525" y="0"/>
                </a:cubicBezTo>
              </a:path>
            </a:pathLst>
          </a:custGeom>
          <a:ln>
            <a:solidFill>
              <a:srgbClr val="FF0000"/>
            </a:solidFill>
            <a:prstDash val="dash"/>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pt-BR"/>
          </a:p>
        </p:txBody>
      </p:sp>
      <p:sp>
        <p:nvSpPr>
          <p:cNvPr id="5" name="Footer Placeholder 4"/>
          <p:cNvSpPr>
            <a:spLocks noGrp="1"/>
          </p:cNvSpPr>
          <p:nvPr>
            <p:ph type="ftr" sz="quarter" idx="10"/>
          </p:nvPr>
        </p:nvSpPr>
        <p:spPr/>
        <p:txBody>
          <a:bodyPr/>
          <a:lstStyle/>
          <a:p>
            <a:r>
              <a:rPr lang="en-US" smtClean="0"/>
              <a:t>Requirements Management Introduction, DRS</a:t>
            </a:r>
            <a:endParaRPr lang="en-US"/>
          </a:p>
        </p:txBody>
      </p:sp>
      <p:sp>
        <p:nvSpPr>
          <p:cNvPr id="6" name="Slide Number Placeholder 5"/>
          <p:cNvSpPr>
            <a:spLocks noGrp="1"/>
          </p:cNvSpPr>
          <p:nvPr>
            <p:ph type="sldNum" sz="quarter" idx="11"/>
          </p:nvPr>
        </p:nvSpPr>
        <p:spPr/>
        <p:txBody>
          <a:bodyPr/>
          <a:lstStyle/>
          <a:p>
            <a:fld id="{E702BE03-1423-473D-A59A-BB725B4CFF14}" type="slidenum">
              <a:rPr lang="en-US" smtClean="0"/>
              <a:t>9</a:t>
            </a:fld>
            <a:endParaRPr lang="en-US"/>
          </a:p>
        </p:txBody>
      </p:sp>
      <p:sp>
        <p:nvSpPr>
          <p:cNvPr id="2" name="Date Placeholder 1"/>
          <p:cNvSpPr>
            <a:spLocks noGrp="1"/>
          </p:cNvSpPr>
          <p:nvPr>
            <p:ph type="dt" sz="half" idx="12"/>
          </p:nvPr>
        </p:nvSpPr>
        <p:spPr/>
        <p:txBody>
          <a:bodyPr/>
          <a:lstStyle/>
          <a:p>
            <a:fld id="{C2746244-DA32-4359-B4AC-102367B62C62}" type="datetime1">
              <a:rPr lang="sv-SE" smtClean="0"/>
              <a:t>2016-12-08</a:t>
            </a:fld>
            <a:endParaRPr lang="en-US"/>
          </a:p>
        </p:txBody>
      </p:sp>
    </p:spTree>
    <p:extLst>
      <p:ext uri="{BB962C8B-B14F-4D97-AF65-F5344CB8AC3E}">
        <p14:creationId xmlns:p14="http://schemas.microsoft.com/office/powerpoint/2010/main" val="3249038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500"/>
                                        <p:tgtEl>
                                          <p:spTgt spid="1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500"/>
                                        <p:tgtEl>
                                          <p:spTgt spid="1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500"/>
                                        <p:tgtEl>
                                          <p:spTgt spid="1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500"/>
                                        <p:tgtEl>
                                          <p:spTgt spid="1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p:cTn id="22" dur="500"/>
                                        <p:tgtEl>
                                          <p:spTgt spid="153"/>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randombar(horizontal)">
                                      <p:cBhvr>
                                        <p:cTn id="29" dur="500"/>
                                        <p:tgtEl>
                                          <p:spTgt spid="53"/>
                                        </p:tgtEl>
                                      </p:cBhvr>
                                    </p:animEffect>
                                  </p:childTnLst>
                                </p:cTn>
                              </p:par>
                              <p:par>
                                <p:cTn id="30" presetID="14" presetClass="entr" presetSubtype="1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randombar(horizontal)">
                                      <p:cBhvr>
                                        <p:cTn id="32" dur="500"/>
                                        <p:tgtEl>
                                          <p:spTgt spid="50"/>
                                        </p:tgtEl>
                                      </p:cBhvr>
                                    </p:animEffect>
                                  </p:childTnLst>
                                </p:cTn>
                              </p:par>
                              <p:par>
                                <p:cTn id="33" presetID="14"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randombar(horizontal)">
                                      <p:cBhvr>
                                        <p:cTn id="35" dur="500"/>
                                        <p:tgtEl>
                                          <p:spTgt spid="55"/>
                                        </p:tgtEl>
                                      </p:cBhvr>
                                    </p:animEffect>
                                  </p:childTnLst>
                                </p:cTn>
                              </p:par>
                              <p:par>
                                <p:cTn id="36" presetID="14" presetClass="entr" presetSubtype="1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randombar(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0"/>
                                        </p:tgtEl>
                                        <p:attrNameLst>
                                          <p:attrName>style.visibility</p:attrName>
                                        </p:attrNameLst>
                                      </p:cBhvr>
                                      <p:to>
                                        <p:strVal val="visible"/>
                                      </p:to>
                                    </p:set>
                                    <p:anim calcmode="lin" valueType="num">
                                      <p:cBhvr additive="base">
                                        <p:cTn id="43" dur="500" fill="hold"/>
                                        <p:tgtEl>
                                          <p:spTgt spid="140"/>
                                        </p:tgtEl>
                                        <p:attrNameLst>
                                          <p:attrName>ppt_x</p:attrName>
                                        </p:attrNameLst>
                                      </p:cBhvr>
                                      <p:tavLst>
                                        <p:tav tm="0">
                                          <p:val>
                                            <p:strVal val="#ppt_x"/>
                                          </p:val>
                                        </p:tav>
                                        <p:tav tm="100000">
                                          <p:val>
                                            <p:strVal val="#ppt_x"/>
                                          </p:val>
                                        </p:tav>
                                      </p:tavLst>
                                    </p:anim>
                                    <p:anim calcmode="lin" valueType="num">
                                      <p:cBhvr additive="base">
                                        <p:cTn id="44"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133"/>
                                        </p:tgtEl>
                                        <p:attrNameLst>
                                          <p:attrName>style.visibility</p:attrName>
                                        </p:attrNameLst>
                                      </p:cBhvr>
                                      <p:to>
                                        <p:strVal val="visible"/>
                                      </p:to>
                                    </p:set>
                                    <p:animEffect transition="in" filter="barn(inVertical)">
                                      <p:cBhvr>
                                        <p:cTn id="53" dur="500"/>
                                        <p:tgtEl>
                                          <p:spTgt spid="133"/>
                                        </p:tgtEl>
                                      </p:cBhvr>
                                    </p:animEffect>
                                  </p:childTnLst>
                                </p:cTn>
                              </p:par>
                              <p:par>
                                <p:cTn id="54" presetID="2" presetClass="entr" presetSubtype="4"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 calcmode="lin" valueType="num">
                                      <p:cBhvr additive="base">
                                        <p:cTn id="56" dur="500" fill="hold"/>
                                        <p:tgtEl>
                                          <p:spTgt spid="68"/>
                                        </p:tgtEl>
                                        <p:attrNameLst>
                                          <p:attrName>ppt_x</p:attrName>
                                        </p:attrNameLst>
                                      </p:cBhvr>
                                      <p:tavLst>
                                        <p:tav tm="0">
                                          <p:val>
                                            <p:strVal val="#ppt_x"/>
                                          </p:val>
                                        </p:tav>
                                        <p:tav tm="100000">
                                          <p:val>
                                            <p:strVal val="#ppt_x"/>
                                          </p:val>
                                        </p:tav>
                                      </p:tavLst>
                                    </p:anim>
                                    <p:anim calcmode="lin" valueType="num">
                                      <p:cBhvr additive="base">
                                        <p:cTn id="5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0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0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05"/>
                                        </p:tgtEl>
                                        <p:attrNameLst>
                                          <p:attrName>style.visibility</p:attrName>
                                        </p:attrNameLst>
                                      </p:cBhvr>
                                      <p:to>
                                        <p:strVal val="visible"/>
                                      </p:to>
                                    </p:set>
                                    <p:anim calcmode="lin" valueType="num">
                                      <p:cBhvr>
                                        <p:cTn id="70" dur="500" fill="hold"/>
                                        <p:tgtEl>
                                          <p:spTgt spid="105"/>
                                        </p:tgtEl>
                                        <p:attrNameLst>
                                          <p:attrName>ppt_w</p:attrName>
                                        </p:attrNameLst>
                                      </p:cBhvr>
                                      <p:tavLst>
                                        <p:tav tm="0">
                                          <p:val>
                                            <p:fltVal val="0"/>
                                          </p:val>
                                        </p:tav>
                                        <p:tav tm="100000">
                                          <p:val>
                                            <p:strVal val="#ppt_w"/>
                                          </p:val>
                                        </p:tav>
                                      </p:tavLst>
                                    </p:anim>
                                    <p:anim calcmode="lin" valueType="num">
                                      <p:cBhvr>
                                        <p:cTn id="71" dur="500" fill="hold"/>
                                        <p:tgtEl>
                                          <p:spTgt spid="105"/>
                                        </p:tgtEl>
                                        <p:attrNameLst>
                                          <p:attrName>ppt_h</p:attrName>
                                        </p:attrNameLst>
                                      </p:cBhvr>
                                      <p:tavLst>
                                        <p:tav tm="0">
                                          <p:val>
                                            <p:fltVal val="0"/>
                                          </p:val>
                                        </p:tav>
                                        <p:tav tm="100000">
                                          <p:val>
                                            <p:strVal val="#ppt_h"/>
                                          </p:val>
                                        </p:tav>
                                      </p:tavLst>
                                    </p:anim>
                                    <p:animEffect transition="in" filter="fade">
                                      <p:cBhvr>
                                        <p:cTn id="7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99" grpId="0" animBg="1"/>
      <p:bldP spid="104" grpId="0" animBg="1"/>
      <p:bldP spid="106" grpId="0" animBg="1"/>
      <p:bldP spid="105" grpId="0" animBg="1"/>
      <p:bldP spid="145" grpId="0" animBg="1"/>
      <p:bldP spid="147" grpId="0" animBg="1"/>
      <p:bldP spid="149" grpId="0" animBg="1"/>
      <p:bldP spid="150" grpId="0" animBg="1"/>
      <p:bldP spid="151" grpId="0" animBg="1"/>
      <p:bldP spid="152" grpId="0" animBg="1"/>
      <p:bldP spid="153" grpId="0" animBg="1"/>
      <p:bldP spid="139" grpId="0" animBg="1"/>
    </p:bldLst>
  </p:timing>
</p:sld>
</file>

<file path=ppt/theme/theme1.xml><?xml version="1.0" encoding="utf-8"?>
<a:theme xmlns:a="http://schemas.openxmlformats.org/drawingml/2006/main" name="White_Volvo Group Headquarters">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42C8CDC33BE243B30FE71719BEEF66" ma:contentTypeVersion="0" ma:contentTypeDescription="Create a new document." ma:contentTypeScope="" ma:versionID="e7fc144ec61144dde2c5a05b6c20290f">
  <xsd:schema xmlns:xsd="http://www.w3.org/2001/XMLSchema" xmlns:xs="http://www.w3.org/2001/XMLSchema" xmlns:p="http://schemas.microsoft.com/office/2006/metadata/properties" targetNamespace="http://schemas.microsoft.com/office/2006/metadata/properties" ma:root="true" ma:fieldsID="80c4af1737b3425a116d3a3863d1792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1ACEA-F327-42C3-BF1B-74AA76C8C1EB}">
  <ds:schemaRefs>
    <ds:schemaRef ds:uri="http://schemas.microsoft.com/sharepoint/v3/contenttype/forms"/>
  </ds:schemaRefs>
</ds:datastoreItem>
</file>

<file path=customXml/itemProps2.xml><?xml version="1.0" encoding="utf-8"?>
<ds:datastoreItem xmlns:ds="http://schemas.openxmlformats.org/officeDocument/2006/customXml" ds:itemID="{4AA7825B-AEED-4285-AA4D-8473B9E84B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AAA5347-3B4C-4601-AE18-0D9364FA5D41}">
  <ds:schemaRefs>
    <ds:schemaRef ds:uri="http://schemas.microsoft.com/office/2006/metadata/properties"/>
    <ds:schemaRef ds:uri="http://purl.org/dc/dcmitype/"/>
    <ds:schemaRef ds:uri="http://schemas.openxmlformats.org/package/2006/metadata/core-properties"/>
    <ds:schemaRef ds:uri="http://www.w3.org/XML/1998/namespace"/>
    <ds:schemaRef ds:uri="http://purl.org/dc/terms/"/>
    <ds:schemaRef ds:uri="http://schemas.microsoft.com/office/infopath/2007/PartnerControls"/>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2568</Words>
  <Application>Microsoft Office PowerPoint</Application>
  <PresentationFormat>On-screen Show (4:3)</PresentationFormat>
  <Paragraphs>574</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White_Volvo Group Headquarters</vt:lpstr>
      <vt:lpstr>Interim draft  Requirements Breakdown 2015-11-11</vt:lpstr>
      <vt:lpstr>Breakdown Requirements in ADF Context </vt:lpstr>
      <vt:lpstr>Requirement Breakdown updates</vt:lpstr>
      <vt:lpstr>Requirement                     breakdown eco system</vt:lpstr>
      <vt:lpstr>Requirements Breakdown</vt:lpstr>
      <vt:lpstr>Requirements Breakdown - old-new terminology</vt:lpstr>
      <vt:lpstr>Why breakdown requirements?</vt:lpstr>
      <vt:lpstr>From prestudy to Requirements Breakdown</vt:lpstr>
      <vt:lpstr>Requirements Breakdown</vt:lpstr>
      <vt:lpstr>Strategic Objectives &amp; Business Requirements (SO &amp; BR) - Input</vt:lpstr>
      <vt:lpstr>Strategic Objectives (SO)</vt:lpstr>
      <vt:lpstr>Business Requirements (BR)</vt:lpstr>
      <vt:lpstr>SO &amp; BR compared to the old terminology (BSR) </vt:lpstr>
      <vt:lpstr>Stakeholder Requirements (StR)</vt:lpstr>
      <vt:lpstr>Solution/Transition Requirements (SoR/TR)</vt:lpstr>
      <vt:lpstr>StR &amp; SoR compared to the old terminology (ABR)</vt:lpstr>
      <vt:lpstr>Solution Requirements (SoR)</vt:lpstr>
      <vt:lpstr>Transition Requirements (TR)</vt:lpstr>
      <vt:lpstr>Architectural Technical Requirements (ATR)</vt:lpstr>
      <vt:lpstr>Architectural review to find ATR’s</vt:lpstr>
      <vt:lpstr>Architectural Technical Requirement  (ATR)</vt:lpstr>
      <vt:lpstr>Architectural Solution Proposal  (ASP)</vt:lpstr>
      <vt:lpstr>Architectural Solution Proposals (ASP)</vt:lpstr>
      <vt:lpstr>Keep also rejected solutions (ASP)</vt:lpstr>
      <vt:lpstr>For more example see DRS Tutorial on Requirements management</vt:lpstr>
      <vt:lpstr>Cheat Sheet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2015-01-20T20:58:42Z</dcterms:created>
  <dcterms:modified xsi:type="dcterms:W3CDTF">2016-12-08T12:32:10Z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0x010100B142C8CDC33BE243B30FE71719BEEF66</vt:lpwstr>
  </property>
  <property fmtid="{D5CDD505-2E9C-101B-9397-08002B2CF9AE}" pid="3" name="IsMyDocuments">
    <vt:bool>true</vt:bool>
  </property>
</Properties>
</file>