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4" autoAdjust="0"/>
  </p:normalViewPr>
  <p:slideViewPr>
    <p:cSldViewPr>
      <p:cViewPr varScale="1">
        <p:scale>
          <a:sx n="59" d="100"/>
          <a:sy n="59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7D6E6-95B5-4751-977E-7758482F145F}" type="datetimeFigureOut">
              <a:rPr lang="sv-SE" smtClean="0"/>
              <a:t>2017-01-12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3814-E5F8-4252-B418-C3B85462CA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43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2A05-AD3D-4E84-A733-BDCFBC152A3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740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33814-E5F8-4252-B418-C3B85462CAA6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36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31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959" y="5151717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5313" y="4298158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5151" y="4719669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947" y="231846"/>
            <a:ext cx="3285989" cy="2404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dkEdge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GENERIC  TEST CASE</a:t>
            </a:r>
          </a:p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CONTAINER</a:t>
            </a:r>
            <a:endParaRPr lang="sv-S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354013" y="2737813"/>
            <a:ext cx="341067" cy="1296055"/>
          </a:xfrm>
          <a:prstGeom prst="upArrow">
            <a:avLst>
              <a:gd name="adj1" fmla="val 36072"/>
              <a:gd name="adj2" fmla="val 84818"/>
            </a:avLst>
          </a:prstGeom>
          <a:scene3d>
            <a:camera prst="isometricRightUp"/>
            <a:lightRig rig="twoPt" dir="t"/>
          </a:scene3d>
          <a:sp3d extrusionH="133350"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614959" y="3835425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dkEdge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  V1.3</a:t>
            </a:r>
            <a:endParaRPr lang="sv-S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2296312"/>
            <a:ext cx="50337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generic test case, a container for more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pecific test cases. A generic test case can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used on any truck. (With that functionality)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test cases can be held within that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ontainer. Different descriptions, expected result</a:t>
            </a:r>
          </a:p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etc depending on product class, software release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TEST CASES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38401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936" y="2199223"/>
            <a:ext cx="2160240" cy="691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GENERIC CONTAINER ID#023</a:t>
            </a:r>
          </a:p>
          <a:p>
            <a:pPr algn="ctr"/>
            <a:r>
              <a:rPr lang="sv-SE" sz="1400" dirty="0" smtClean="0">
                <a:latin typeface="Rockwell" panose="02060603020205020403" pitchFamily="18" charset="0"/>
              </a:rPr>
              <a:t>Adjust idle speed</a:t>
            </a:r>
            <a:endParaRPr lang="sv-SE" sz="1400" dirty="0">
              <a:latin typeface="Rockwell" panose="020606030202050204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4429" y="591129"/>
            <a:ext cx="1729102" cy="55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TRUCK FUNCTION AREA</a:t>
            </a:r>
          </a:p>
          <a:p>
            <a:pPr algn="ctr"/>
            <a:r>
              <a:rPr lang="sv-SE" sz="1200" dirty="0" smtClean="0">
                <a:latin typeface="Rockwell" panose="02060603020205020403" pitchFamily="18" charset="0"/>
              </a:rPr>
              <a:t>POWERTRAIN</a:t>
            </a:r>
            <a:endParaRPr lang="sv-SE" sz="1200" dirty="0"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22" idx="2"/>
            <a:endCxn id="51" idx="1"/>
          </p:cNvCxnSpPr>
          <p:nvPr/>
        </p:nvCxnSpPr>
        <p:spPr>
          <a:xfrm rot="16200000" flipH="1">
            <a:off x="1906687" y="1300064"/>
            <a:ext cx="510936" cy="20635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1" idx="2"/>
            <a:endCxn id="3" idx="1"/>
          </p:cNvCxnSpPr>
          <p:nvPr/>
        </p:nvCxnSpPr>
        <p:spPr>
          <a:xfrm rot="16200000" flipH="1">
            <a:off x="3258992" y="1807918"/>
            <a:ext cx="607834" cy="86605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36096" y="3192934"/>
            <a:ext cx="2808312" cy="1080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v1.0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24-HDV</a:t>
            </a:r>
          </a:p>
          <a:p>
            <a:pPr algn="ctr"/>
            <a:r>
              <a:rPr lang="sv-SE" sz="11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Depress brake pedal, and keep brake pedal depressed. Hold resume button for two seconds.</a:t>
            </a:r>
            <a:endParaRPr lang="sv-SE" sz="11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6096" y="4359463"/>
            <a:ext cx="2808312" cy="11564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v1.1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23-HDV, D3-HDV</a:t>
            </a:r>
          </a:p>
          <a:p>
            <a:pPr algn="ctr"/>
            <a:r>
              <a:rPr lang="sv-SE" sz="1100" dirty="0" smtClean="0">
                <a:latin typeface="Rockwell" panose="02060603020205020403" pitchFamily="18" charset="0"/>
              </a:rPr>
              <a:t>Go into menu in DID and select adjust idle speed.  Idle speed is expected to drop down to lowest possible setting.</a:t>
            </a:r>
            <a:endParaRPr lang="sv-SE" sz="1100" dirty="0">
              <a:latin typeface="Rockwell" panose="020606030202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48193" y="5597697"/>
            <a:ext cx="2808312" cy="9220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v1.2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XX-MDV</a:t>
            </a:r>
          </a:p>
          <a:p>
            <a:pPr algn="ctr"/>
            <a:r>
              <a:rPr lang="sv-SE" sz="1100" dirty="0" smtClean="0">
                <a:latin typeface="Rockwell" panose="02060603020205020403" pitchFamily="18" charset="0"/>
              </a:rPr>
              <a:t>Engage and disengage the cruise control three times within two seconds. </a:t>
            </a:r>
            <a:endParaRPr lang="sv-SE" sz="1100" dirty="0">
              <a:latin typeface="Rockwell" panose="02060603020205020403" pitchFamily="18" charset="0"/>
            </a:endParaRPr>
          </a:p>
        </p:txBody>
      </p:sp>
      <p:cxnSp>
        <p:nvCxnSpPr>
          <p:cNvPr id="36" name="Elbow Connector 35"/>
          <p:cNvCxnSpPr>
            <a:stCxn id="3" idx="2"/>
            <a:endCxn id="32" idx="1"/>
          </p:cNvCxnSpPr>
          <p:nvPr/>
        </p:nvCxnSpPr>
        <p:spPr>
          <a:xfrm rot="16200000" flipH="1">
            <a:off x="4834829" y="3131727"/>
            <a:ext cx="842494" cy="36004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" idx="2"/>
            <a:endCxn id="33" idx="1"/>
          </p:cNvCxnSpPr>
          <p:nvPr/>
        </p:nvCxnSpPr>
        <p:spPr>
          <a:xfrm rot="16200000" flipH="1">
            <a:off x="4232477" y="3734079"/>
            <a:ext cx="2047198" cy="36004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" idx="2"/>
            <a:endCxn id="35" idx="1"/>
          </p:cNvCxnSpPr>
          <p:nvPr/>
        </p:nvCxnSpPr>
        <p:spPr>
          <a:xfrm rot="16200000" flipH="1">
            <a:off x="3678025" y="4288531"/>
            <a:ext cx="3168200" cy="37213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265331" y="1380386"/>
            <a:ext cx="1729102" cy="55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TRUCK FUNCTION</a:t>
            </a:r>
          </a:p>
          <a:p>
            <a:pPr algn="ctr"/>
            <a:r>
              <a:rPr lang="sv-SE" sz="1200" dirty="0" smtClean="0">
                <a:latin typeface="Rockwell" panose="02060603020205020403" pitchFamily="18" charset="0"/>
              </a:rPr>
              <a:t>IDLE ADJUST</a:t>
            </a:r>
            <a:endParaRPr lang="sv-SE" sz="1200" dirty="0">
              <a:latin typeface="Rockwell" panose="02060603020205020403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062731" y="2464281"/>
            <a:ext cx="134302" cy="1611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Oval 59"/>
          <p:cNvSpPr/>
          <p:nvPr/>
        </p:nvSpPr>
        <p:spPr>
          <a:xfrm>
            <a:off x="479641" y="245489"/>
            <a:ext cx="3888432" cy="2218792"/>
          </a:xfrm>
          <a:prstGeom prst="ellipse">
            <a:avLst/>
          </a:prstGeom>
          <a:solidFill>
            <a:schemeClr val="accent3">
              <a:lumMod val="75000"/>
              <a:alpha val="11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TextBox 60"/>
          <p:cNvSpPr txBox="1"/>
          <p:nvPr/>
        </p:nvSpPr>
        <p:spPr>
          <a:xfrm>
            <a:off x="330565" y="3379398"/>
            <a:ext cx="4037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should be connected to a child in the </a:t>
            </a: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hierarchy / structure</a:t>
            </a:r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. And hierarchy should be possible to change. Unlimited depth.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61" idx="0"/>
            <a:endCxn id="59" idx="3"/>
          </p:cNvCxnSpPr>
          <p:nvPr/>
        </p:nvCxnSpPr>
        <p:spPr>
          <a:xfrm flipV="1">
            <a:off x="2349319" y="2601841"/>
            <a:ext cx="733080" cy="77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GENERIC CONNECTIONS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6530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32" idx="2"/>
            <a:endCxn id="22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2348" y="1340846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PARENT 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6" name="Elbow Connector 25"/>
          <p:cNvCxnSpPr>
            <a:stCxn id="32" idx="2"/>
            <a:endCxn id="20" idx="1"/>
          </p:cNvCxnSpPr>
          <p:nvPr/>
        </p:nvCxnSpPr>
        <p:spPr>
          <a:xfrm rot="16200000" flipH="1">
            <a:off x="1102724" y="801346"/>
            <a:ext cx="848533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12347" y="178949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DESCRIPTION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2348" y="2242359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EXPECTED RESULT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1" name="Elbow Connector 30"/>
          <p:cNvCxnSpPr>
            <a:stCxn id="32" idx="2"/>
            <a:endCxn id="29" idx="1"/>
          </p:cNvCxnSpPr>
          <p:nvPr/>
        </p:nvCxnSpPr>
        <p:spPr>
          <a:xfrm rot="16200000" flipH="1">
            <a:off x="878396" y="1025673"/>
            <a:ext cx="1297186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2"/>
            <a:endCxn id="30" idx="1"/>
          </p:cNvCxnSpPr>
          <p:nvPr/>
        </p:nvCxnSpPr>
        <p:spPr>
          <a:xfrm rot="16200000" flipH="1">
            <a:off x="651966" y="1252103"/>
            <a:ext cx="1750046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12348" y="268551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VARIANT FILTER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8" name="Elbow Connector 37"/>
          <p:cNvCxnSpPr>
            <a:stCxn id="32" idx="2"/>
            <a:endCxn id="37" idx="1"/>
          </p:cNvCxnSpPr>
          <p:nvPr/>
        </p:nvCxnSpPr>
        <p:spPr>
          <a:xfrm rot="16200000" flipH="1">
            <a:off x="430389" y="1473681"/>
            <a:ext cx="2193203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17314" y="312867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PRODUCT CLASS FILTER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3" name="Elbow Connector 42"/>
          <p:cNvCxnSpPr>
            <a:stCxn id="32" idx="2"/>
            <a:endCxn id="41" idx="1"/>
          </p:cNvCxnSpPr>
          <p:nvPr/>
        </p:nvCxnSpPr>
        <p:spPr>
          <a:xfrm rot="16200000" flipH="1">
            <a:off x="211293" y="1692777"/>
            <a:ext cx="2636359" cy="575683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05439" y="3569596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VISIBLE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6" name="Elbow Connector 45"/>
          <p:cNvCxnSpPr>
            <a:stCxn id="32" idx="2"/>
            <a:endCxn id="45" idx="1"/>
          </p:cNvCxnSpPr>
          <p:nvPr/>
        </p:nvCxnSpPr>
        <p:spPr>
          <a:xfrm rot="16200000" flipH="1">
            <a:off x="-15106" y="1919176"/>
            <a:ext cx="3077284" cy="56380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12349" y="401275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TAGS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0" name="Elbow Connector 49"/>
          <p:cNvCxnSpPr>
            <a:stCxn id="32" idx="2"/>
            <a:endCxn id="49" idx="1"/>
          </p:cNvCxnSpPr>
          <p:nvPr/>
        </p:nvCxnSpPr>
        <p:spPr>
          <a:xfrm rot="16200000" flipH="1">
            <a:off x="-233230" y="2137299"/>
            <a:ext cx="3520440" cy="57071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12350" y="445660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TOOLS NEEDED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4" name="Elbow Connector 53"/>
          <p:cNvCxnSpPr>
            <a:stCxn id="32" idx="2"/>
            <a:endCxn id="53" idx="1"/>
          </p:cNvCxnSpPr>
          <p:nvPr/>
        </p:nvCxnSpPr>
        <p:spPr>
          <a:xfrm rot="16200000" flipH="1">
            <a:off x="-455154" y="2359223"/>
            <a:ext cx="3964290" cy="57071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12351" y="4899759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IMAGES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05439" y="534291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REPETITION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2" name="Elbow Connector 61"/>
          <p:cNvCxnSpPr>
            <a:stCxn id="32" idx="2"/>
            <a:endCxn id="57" idx="1"/>
          </p:cNvCxnSpPr>
          <p:nvPr/>
        </p:nvCxnSpPr>
        <p:spPr>
          <a:xfrm rot="16200000" flipH="1">
            <a:off x="-676732" y="2580802"/>
            <a:ext cx="4407446" cy="57072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2"/>
            <a:endCxn id="58" idx="1"/>
          </p:cNvCxnSpPr>
          <p:nvPr/>
        </p:nvCxnSpPr>
        <p:spPr>
          <a:xfrm rot="16200000" flipH="1">
            <a:off x="-901766" y="2805835"/>
            <a:ext cx="4850603" cy="56380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12352" y="57889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6" name="Elbow Connector 65"/>
          <p:cNvCxnSpPr>
            <a:stCxn id="32" idx="2"/>
            <a:endCxn id="65" idx="1"/>
          </p:cNvCxnSpPr>
          <p:nvPr/>
        </p:nvCxnSpPr>
        <p:spPr>
          <a:xfrm rot="16200000" flipH="1">
            <a:off x="-1121340" y="3025410"/>
            <a:ext cx="5296664" cy="57072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076056" y="887985"/>
            <a:ext cx="2089142" cy="1434829"/>
          </a:xfrm>
          <a:prstGeom prst="rect">
            <a:avLst/>
          </a:prstGeom>
          <a:solidFill>
            <a:srgbClr val="FFFF66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LOCATION</a:t>
            </a:r>
          </a:p>
          <a:p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Possibility to connect a test case to one or several areas. GPS. When entering area test case should be displayed.</a:t>
            </a:r>
            <a:endParaRPr lang="sv-SE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76056" y="2421717"/>
            <a:ext cx="2089142" cy="1957789"/>
          </a:xfrm>
          <a:prstGeom prst="rect">
            <a:avLst/>
          </a:prstGeom>
          <a:solidFill>
            <a:srgbClr val="FFFF66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LINK</a:t>
            </a:r>
          </a:p>
          <a:p>
            <a:r>
              <a:rPr lang="sv-SE" sz="1200" dirty="0">
                <a:solidFill>
                  <a:schemeClr val="tx1"/>
                </a:solidFill>
                <a:latin typeface="Rockwell" panose="02060603020205020403" pitchFamily="18" charset="0"/>
              </a:rPr>
              <a:t>Possibility to connect a test case to one or </a:t>
            </a:r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several test cases. When a test case with a link is displayed, the test cases linked with it should be displayed as ”relevant”.</a:t>
            </a:r>
            <a:endParaRPr lang="sv-SE" sz="1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algn="ctr"/>
            <a:endParaRPr lang="sv-SE" sz="12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72" name="Elbow Connector 71"/>
          <p:cNvCxnSpPr>
            <a:stCxn id="32" idx="3"/>
            <a:endCxn id="70" idx="1"/>
          </p:cNvCxnSpPr>
          <p:nvPr/>
        </p:nvCxnSpPr>
        <p:spPr>
          <a:xfrm>
            <a:off x="1943709" y="446415"/>
            <a:ext cx="3132347" cy="1158985"/>
          </a:xfrm>
          <a:prstGeom prst="bentConnector3">
            <a:avLst>
              <a:gd name="adj1" fmla="val 83363"/>
            </a:avLst>
          </a:prstGeom>
          <a:ln w="381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2" idx="3"/>
            <a:endCxn id="71" idx="1"/>
          </p:cNvCxnSpPr>
          <p:nvPr/>
        </p:nvCxnSpPr>
        <p:spPr>
          <a:xfrm>
            <a:off x="1943709" y="446415"/>
            <a:ext cx="3132347" cy="2954197"/>
          </a:xfrm>
          <a:prstGeom prst="bentConnector3">
            <a:avLst>
              <a:gd name="adj1" fmla="val 83363"/>
            </a:avLst>
          </a:prstGeom>
          <a:ln w="381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4008" y="5011435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another column is needed in the database in the future, it should be possible to add this without breaking the code.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90" idx="1"/>
          </p:cNvCxnSpPr>
          <p:nvPr/>
        </p:nvCxnSpPr>
        <p:spPr>
          <a:xfrm flipH="1">
            <a:off x="3707904" y="5380767"/>
            <a:ext cx="936104" cy="7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816872" y="622666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 NOTES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95" name="Elbow Connector 94"/>
          <p:cNvCxnSpPr>
            <a:stCxn id="32" idx="2"/>
            <a:endCxn id="94" idx="1"/>
          </p:cNvCxnSpPr>
          <p:nvPr/>
        </p:nvCxnSpPr>
        <p:spPr>
          <a:xfrm rot="16200000" flipH="1">
            <a:off x="-1337927" y="3241996"/>
            <a:ext cx="5734356" cy="57524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TEST CASE CONTENT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11578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22596" y="3774638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22596" y="3443230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22596" y="3083362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596" y="2723473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42476" y="1455809"/>
            <a:ext cx="1512168" cy="3542794"/>
          </a:xfrm>
          <a:prstGeom prst="rect">
            <a:avLst/>
          </a:prstGeom>
          <a:ln/>
          <a:scene3d>
            <a:camera prst="isometricOffAxis1Left"/>
            <a:lightRig rig="threePt" dir="t"/>
          </a:scene3d>
          <a:sp3d extrusionH="209550" prstMaterial="dkEdge"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7298" y="17935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TYPE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9" name="Elbow Connector 58"/>
          <p:cNvCxnSpPr>
            <a:stCxn id="51" idx="2"/>
            <a:endCxn id="56" idx="1"/>
          </p:cNvCxnSpPr>
          <p:nvPr/>
        </p:nvCxnSpPr>
        <p:spPr>
          <a:xfrm rot="16200000" flipH="1">
            <a:off x="878833" y="1025237"/>
            <a:ext cx="1301264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17298" y="224545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PRIVATE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1" name="Elbow Connector 60"/>
          <p:cNvCxnSpPr>
            <a:stCxn id="51" idx="2"/>
            <a:endCxn id="60" idx="1"/>
          </p:cNvCxnSpPr>
          <p:nvPr/>
        </p:nvCxnSpPr>
        <p:spPr>
          <a:xfrm rot="16200000" flipH="1">
            <a:off x="652892" y="1251177"/>
            <a:ext cx="1753146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16855" y="2699864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USAGE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7" name="Elbow Connector 66"/>
          <p:cNvCxnSpPr>
            <a:stCxn id="51" idx="2"/>
            <a:endCxn id="63" idx="1"/>
          </p:cNvCxnSpPr>
          <p:nvPr/>
        </p:nvCxnSpPr>
        <p:spPr>
          <a:xfrm rot="16200000" flipH="1">
            <a:off x="425468" y="1478602"/>
            <a:ext cx="2207551" cy="57522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16855" y="3161231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9" name="Elbow Connector 68"/>
          <p:cNvCxnSpPr>
            <a:stCxn id="51" idx="2"/>
            <a:endCxn id="68" idx="1"/>
          </p:cNvCxnSpPr>
          <p:nvPr/>
        </p:nvCxnSpPr>
        <p:spPr>
          <a:xfrm rot="16200000" flipH="1">
            <a:off x="194784" y="1709285"/>
            <a:ext cx="2668919" cy="57522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SEQUENCES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1247458" y="4549047"/>
            <a:ext cx="52687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sequence contains test cases. A sequence can belong to different groups. (Default / Dev / etc). And a sequence can be private, only visible to you. When doing development tests, before they are ready etc.</a:t>
            </a:r>
          </a:p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should be a possibility for a sequence to be strict, driver is only able to follow the list exactly as it is without sorting or searching. 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23590" y="361876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77" name="Elbow Connector 76"/>
          <p:cNvCxnSpPr>
            <a:stCxn id="51" idx="2"/>
            <a:endCxn id="76" idx="1"/>
          </p:cNvCxnSpPr>
          <p:nvPr/>
        </p:nvCxnSpPr>
        <p:spPr>
          <a:xfrm rot="16200000" flipH="1">
            <a:off x="-30614" y="1934683"/>
            <a:ext cx="3126450" cy="58195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2911" y="407239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STRICT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51" idx="2"/>
            <a:endCxn id="24" idx="1"/>
          </p:cNvCxnSpPr>
          <p:nvPr/>
        </p:nvCxnSpPr>
        <p:spPr>
          <a:xfrm rot="16200000" flipH="1">
            <a:off x="-257769" y="2161838"/>
            <a:ext cx="3580080" cy="58128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7298" y="17935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PROTOCOL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9" name="Elbow Connector 58"/>
          <p:cNvCxnSpPr>
            <a:stCxn id="51" idx="2"/>
            <a:endCxn id="56" idx="1"/>
          </p:cNvCxnSpPr>
          <p:nvPr/>
        </p:nvCxnSpPr>
        <p:spPr>
          <a:xfrm rot="16200000" flipH="1">
            <a:off x="878833" y="1025237"/>
            <a:ext cx="1301264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17298" y="224545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DESCRIPTION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1" name="Elbow Connector 60"/>
          <p:cNvCxnSpPr>
            <a:stCxn id="51" idx="2"/>
            <a:endCxn id="60" idx="1"/>
          </p:cNvCxnSpPr>
          <p:nvPr/>
        </p:nvCxnSpPr>
        <p:spPr>
          <a:xfrm rot="16200000" flipH="1">
            <a:off x="652892" y="1251177"/>
            <a:ext cx="1753146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19205" y="2699864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USAGE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7" name="Elbow Connector 66"/>
          <p:cNvCxnSpPr>
            <a:stCxn id="51" idx="2"/>
            <a:endCxn id="63" idx="1"/>
          </p:cNvCxnSpPr>
          <p:nvPr/>
        </p:nvCxnSpPr>
        <p:spPr>
          <a:xfrm rot="16200000" flipH="1">
            <a:off x="426642" y="1477427"/>
            <a:ext cx="2207551" cy="57757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19205" y="3161231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9" name="Elbow Connector 68"/>
          <p:cNvCxnSpPr>
            <a:stCxn id="51" idx="2"/>
            <a:endCxn id="68" idx="1"/>
          </p:cNvCxnSpPr>
          <p:nvPr/>
        </p:nvCxnSpPr>
        <p:spPr>
          <a:xfrm rot="16200000" flipH="1">
            <a:off x="195959" y="1708110"/>
            <a:ext cx="2668919" cy="57757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ROUTINE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1241630" y="4725144"/>
            <a:ext cx="5562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routine is an activity you do once, or periodically (daily/weekly etc). A routine can contain a protocol. A list of things you have to check off. The routine also contains a description.</a:t>
            </a:r>
          </a:p>
          <a:p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 of a routine during a test is an acknowledgement that the routine is done, and the protocol if it’s part of the routine, and comments from the driver. 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25940" y="361876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VERSION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77" name="Elbow Connector 76"/>
          <p:cNvCxnSpPr>
            <a:stCxn id="51" idx="2"/>
            <a:endCxn id="76" idx="1"/>
          </p:cNvCxnSpPr>
          <p:nvPr/>
        </p:nvCxnSpPr>
        <p:spPr>
          <a:xfrm rot="16200000" flipH="1">
            <a:off x="-29439" y="1933508"/>
            <a:ext cx="3126450" cy="58430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2712" y="1342683"/>
            <a:ext cx="2664296" cy="181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</a:rPr>
              <a:t>DAILY INSPECTION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Make a daily inspection of the vehicle, check the following things.</a:t>
            </a:r>
          </a:p>
          <a:p>
            <a:endParaRPr lang="sv-SE" sz="1200" dirty="0">
              <a:solidFill>
                <a:schemeClr val="tx1"/>
              </a:solidFill>
            </a:endParaRPr>
          </a:p>
          <a:p>
            <a:r>
              <a:rPr lang="sv-SE" sz="1200" dirty="0" smtClean="0">
                <a:solidFill>
                  <a:schemeClr val="tx1"/>
                </a:solidFill>
              </a:rPr>
              <a:t>Fluids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Tires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Lights</a:t>
            </a:r>
          </a:p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50721" y="244050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44612" y="265188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44612" y="286326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369802" y="2401396"/>
            <a:ext cx="77190" cy="129332"/>
          </a:xfrm>
          <a:custGeom>
            <a:avLst/>
            <a:gdLst>
              <a:gd name="connsiteX0" fmla="*/ 0 w 154379"/>
              <a:gd name="connsiteY0" fmla="*/ 95003 h 215553"/>
              <a:gd name="connsiteX1" fmla="*/ 35626 w 154379"/>
              <a:gd name="connsiteY1" fmla="*/ 154379 h 215553"/>
              <a:gd name="connsiteX2" fmla="*/ 47501 w 154379"/>
              <a:gd name="connsiteY2" fmla="*/ 213756 h 215553"/>
              <a:gd name="connsiteX3" fmla="*/ 83127 w 154379"/>
              <a:gd name="connsiteY3" fmla="*/ 190005 h 215553"/>
              <a:gd name="connsiteX4" fmla="*/ 95003 w 154379"/>
              <a:gd name="connsiteY4" fmla="*/ 106878 h 215553"/>
              <a:gd name="connsiteX5" fmla="*/ 142504 w 154379"/>
              <a:gd name="connsiteY5" fmla="*/ 35626 h 215553"/>
              <a:gd name="connsiteX6" fmla="*/ 154379 w 154379"/>
              <a:gd name="connsiteY6" fmla="*/ 0 h 2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79" h="215553">
                <a:moveTo>
                  <a:pt x="0" y="95003"/>
                </a:moveTo>
                <a:cubicBezTo>
                  <a:pt x="11875" y="114795"/>
                  <a:pt x="27054" y="132949"/>
                  <a:pt x="35626" y="154379"/>
                </a:cubicBezTo>
                <a:cubicBezTo>
                  <a:pt x="43122" y="173120"/>
                  <a:pt x="31354" y="201645"/>
                  <a:pt x="47501" y="213756"/>
                </a:cubicBezTo>
                <a:cubicBezTo>
                  <a:pt x="58919" y="222320"/>
                  <a:pt x="71252" y="197922"/>
                  <a:pt x="83127" y="190005"/>
                </a:cubicBezTo>
                <a:cubicBezTo>
                  <a:pt x="87086" y="162296"/>
                  <a:pt x="84955" y="133003"/>
                  <a:pt x="95003" y="106878"/>
                </a:cubicBezTo>
                <a:cubicBezTo>
                  <a:pt x="105250" y="80236"/>
                  <a:pt x="142504" y="35626"/>
                  <a:pt x="142504" y="35626"/>
                </a:cubicBezTo>
                <a:lnTo>
                  <a:pt x="154379" y="0"/>
                </a:ln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556936" y="3314844"/>
            <a:ext cx="2664296" cy="92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</a:rPr>
              <a:t>OVERNIGHT STAY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Sleep in the cab. Evaluate cab heater, curtains, living enviroment.</a:t>
            </a:r>
          </a:p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5941" y="4080800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REPEAT EVERY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3" name="Elbow Connector 32"/>
          <p:cNvCxnSpPr>
            <a:stCxn id="51" idx="2"/>
            <a:endCxn id="31" idx="1"/>
          </p:cNvCxnSpPr>
          <p:nvPr/>
        </p:nvCxnSpPr>
        <p:spPr>
          <a:xfrm rot="16200000" flipH="1">
            <a:off x="-260458" y="2164527"/>
            <a:ext cx="3588487" cy="58431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PROCEDURE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PROCEDURE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9552" y="5416421"/>
            <a:ext cx="8064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procedure is a container for sequences and routines. A list where you place sequences and routines in the order you want them. Also the ability to add repeating routines, performed without connection to the order. Ex. Daily inspection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8062" y="897984"/>
            <a:ext cx="3312368" cy="433296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PROCEDURE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0858" y="1860067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20546" y="2403745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2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20858" y="2933944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20545" y="1328269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0544" y="3460009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2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20858" y="3994072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3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20858" y="4525972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295400"/>
            <a:ext cx="8229600" cy="5105400"/>
          </a:xfrm>
        </p:spPr>
        <p:txBody>
          <a:bodyPr>
            <a:normAutofit/>
          </a:bodyPr>
          <a:lstStyle/>
          <a:p>
            <a:r>
              <a:rPr lang="sv-SE" dirty="0" smtClean="0"/>
              <a:t>Verify and Validate functionality </a:t>
            </a:r>
            <a:br>
              <a:rPr lang="sv-SE" dirty="0" smtClean="0"/>
            </a:br>
            <a:r>
              <a:rPr lang="sv-SE" dirty="0" smtClean="0"/>
              <a:t>in a truck from a driver perspective</a:t>
            </a:r>
          </a:p>
          <a:p>
            <a:pPr lvl="1"/>
            <a:r>
              <a:rPr lang="sv-SE" dirty="0" smtClean="0"/>
              <a:t>Verify – the driver manual</a:t>
            </a:r>
          </a:p>
          <a:p>
            <a:pPr lvl="1"/>
            <a:r>
              <a:rPr lang="sv-SE" dirty="0" smtClean="0"/>
              <a:t>Validate – with experienced drivers</a:t>
            </a:r>
          </a:p>
          <a:p>
            <a:pPr lvl="1"/>
            <a:endParaRPr lang="sv-SE" dirty="0" smtClean="0"/>
          </a:p>
          <a:p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 smtClean="0"/>
              <a:t>many </a:t>
            </a:r>
            <a:r>
              <a:rPr lang="en-US" dirty="0"/>
              <a:t>very demanding </a:t>
            </a:r>
            <a:r>
              <a:rPr lang="en-US" dirty="0" smtClean="0"/>
              <a:t>customers using ALL functionality in the complete vehicle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BF59990, TFV Team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>
                <a:solidFill>
                  <a:srgbClr val="000000"/>
                </a:solidFill>
              </a:rPr>
              <a:t>2014-04-01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– Performance Validation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about software 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92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Topics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PVT_TOTAL,PVT_BASE...</a:t>
            </a:r>
          </a:p>
          <a:p>
            <a:r>
              <a:rPr lang="sv-SE" dirty="0" smtClean="0"/>
              <a:t>TestCase Container</a:t>
            </a:r>
          </a:p>
          <a:p>
            <a:r>
              <a:rPr lang="sv-SE" dirty="0" smtClean="0"/>
              <a:t>PVT and Software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453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Code/Test Sequence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sv-SE" dirty="0"/>
              <a:t>PVT </a:t>
            </a:r>
            <a:r>
              <a:rPr lang="sv-SE" dirty="0" smtClean="0"/>
              <a:t>Development</a:t>
            </a:r>
          </a:p>
          <a:p>
            <a:pPr lvl="1"/>
            <a:r>
              <a:rPr lang="sv-SE" dirty="0" smtClean="0"/>
              <a:t>Custom Built  test </a:t>
            </a:r>
          </a:p>
          <a:p>
            <a:pPr lvl="1"/>
            <a:r>
              <a:rPr lang="sv-SE" dirty="0" smtClean="0"/>
              <a:t>early </a:t>
            </a:r>
            <a:r>
              <a:rPr lang="sv-SE" dirty="0"/>
              <a:t>in project</a:t>
            </a:r>
          </a:p>
          <a:p>
            <a:r>
              <a:rPr lang="sv-SE" dirty="0" smtClean="0"/>
              <a:t>PVT CHECK         </a:t>
            </a:r>
          </a:p>
          <a:p>
            <a:pPr lvl="1"/>
            <a:r>
              <a:rPr lang="sv-SE" dirty="0" smtClean="0"/>
              <a:t>Very </a:t>
            </a:r>
            <a:r>
              <a:rPr lang="sv-SE" dirty="0"/>
              <a:t>high level </a:t>
            </a:r>
            <a:r>
              <a:rPr lang="sv-SE" dirty="0" smtClean="0"/>
              <a:t>testing  </a:t>
            </a:r>
          </a:p>
          <a:p>
            <a:pPr lvl="1"/>
            <a:r>
              <a:rPr lang="sv-SE" dirty="0" smtClean="0"/>
              <a:t>8 </a:t>
            </a:r>
            <a:r>
              <a:rPr lang="sv-SE" dirty="0"/>
              <a:t>H</a:t>
            </a:r>
          </a:p>
          <a:p>
            <a:r>
              <a:rPr lang="sv-SE" dirty="0"/>
              <a:t> </a:t>
            </a:r>
            <a:r>
              <a:rPr lang="sv-SE" dirty="0" smtClean="0"/>
              <a:t>PVT Base</a:t>
            </a:r>
          </a:p>
          <a:p>
            <a:pPr lvl="1"/>
            <a:r>
              <a:rPr lang="sv-SE" dirty="0" smtClean="0"/>
              <a:t>HALF </a:t>
            </a:r>
            <a:r>
              <a:rPr lang="sv-SE" dirty="0"/>
              <a:t>of all </a:t>
            </a:r>
            <a:r>
              <a:rPr lang="sv-SE" dirty="0" smtClean="0"/>
              <a:t>testcases/Available</a:t>
            </a:r>
          </a:p>
          <a:p>
            <a:pPr lvl="1"/>
            <a:r>
              <a:rPr lang="sv-SE" dirty="0" smtClean="0"/>
              <a:t>2 </a:t>
            </a:r>
            <a:r>
              <a:rPr lang="sv-SE" dirty="0"/>
              <a:t>weeks</a:t>
            </a:r>
          </a:p>
          <a:p>
            <a:r>
              <a:rPr lang="sv-SE" dirty="0"/>
              <a:t>  </a:t>
            </a:r>
            <a:r>
              <a:rPr lang="sv-SE" dirty="0" smtClean="0"/>
              <a:t>PVT TOTAL</a:t>
            </a:r>
          </a:p>
          <a:p>
            <a:pPr lvl="1"/>
            <a:r>
              <a:rPr lang="sv-SE" dirty="0" smtClean="0"/>
              <a:t>ALL </a:t>
            </a:r>
            <a:r>
              <a:rPr lang="sv-SE" dirty="0"/>
              <a:t>testcases/Available functions Dig </a:t>
            </a:r>
            <a:r>
              <a:rPr lang="sv-SE" dirty="0" smtClean="0"/>
              <a:t>deep</a:t>
            </a:r>
          </a:p>
          <a:p>
            <a:pPr lvl="1"/>
            <a:r>
              <a:rPr lang="sv-SE" dirty="0" smtClean="0"/>
              <a:t>4 </a:t>
            </a:r>
            <a:r>
              <a:rPr lang="sv-SE" dirty="0"/>
              <a:t>weeks</a:t>
            </a:r>
          </a:p>
          <a:p>
            <a:r>
              <a:rPr lang="sv-SE" dirty="0"/>
              <a:t>   </a:t>
            </a:r>
            <a:r>
              <a:rPr lang="sv-SE" dirty="0" smtClean="0"/>
              <a:t>PVT Europe</a:t>
            </a:r>
          </a:p>
          <a:p>
            <a:pPr lvl="1"/>
            <a:r>
              <a:rPr lang="sv-SE" dirty="0" smtClean="0"/>
              <a:t>Most </a:t>
            </a:r>
            <a:r>
              <a:rPr lang="sv-SE" dirty="0"/>
              <a:t>used functions during normal use are tested in several different </a:t>
            </a:r>
            <a:r>
              <a:rPr lang="sv-SE" dirty="0" smtClean="0"/>
              <a:t>environments </a:t>
            </a:r>
          </a:p>
          <a:p>
            <a:pPr lvl="1"/>
            <a:r>
              <a:rPr lang="sv-SE" dirty="0" smtClean="0"/>
              <a:t>6 weeks</a:t>
            </a:r>
          </a:p>
          <a:p>
            <a:pPr lvl="1"/>
            <a:r>
              <a:rPr lang="sv-SE" dirty="0" smtClean="0"/>
              <a:t>Environment </a:t>
            </a:r>
            <a:r>
              <a:rPr lang="sv-SE" dirty="0"/>
              <a:t>factor</a:t>
            </a:r>
          </a:p>
          <a:p>
            <a:r>
              <a:rPr lang="sv-SE" dirty="0"/>
              <a:t>   </a:t>
            </a:r>
            <a:r>
              <a:rPr lang="sv-SE" dirty="0" smtClean="0"/>
              <a:t>PVT </a:t>
            </a:r>
            <a:r>
              <a:rPr lang="sv-SE" dirty="0"/>
              <a:t>Haulage</a:t>
            </a:r>
          </a:p>
          <a:p>
            <a:r>
              <a:rPr lang="sv-SE" dirty="0"/>
              <a:t>   </a:t>
            </a:r>
            <a:r>
              <a:rPr lang="sv-SE" dirty="0" smtClean="0"/>
              <a:t>PVT </a:t>
            </a:r>
            <a:r>
              <a:rPr lang="sv-SE" dirty="0"/>
              <a:t>EU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15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If copying TC some mandatory fields will be empty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45128" cy="478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716016" y="1412776"/>
            <a:ext cx="3144415" cy="79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Master Editor view – will indicate if translation done for local language. 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5122" name="Picture 2" descr="C:\Users\t015458\AppData\Local\Temp\SNAGHTML10311d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146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800" dirty="0" smtClean="0"/>
              <a:t>Formal 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CHECK</a:t>
            </a:r>
            <a:endParaRPr lang="en-US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8835" y="2165573"/>
            <a:ext cx="3364164" cy="3378206"/>
            <a:chOff x="1086849" y="1767634"/>
            <a:chExt cx="3364164" cy="3378206"/>
          </a:xfrm>
        </p:grpSpPr>
        <p:sp>
          <p:nvSpPr>
            <p:cNvPr id="18" name="Cube 17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Cube 28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Cube 30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Cube 32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solidFill>
              <a:schemeClr val="accent1">
                <a:alpha val="2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Cube 46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70555" y="2094262"/>
            <a:ext cx="470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One testcase/Available functions</a:t>
            </a:r>
          </a:p>
          <a:p>
            <a:r>
              <a:rPr lang="sv-SE" sz="2000" dirty="0" smtClean="0"/>
              <a:t>Very high level testing</a:t>
            </a:r>
          </a:p>
          <a:p>
            <a:r>
              <a:rPr lang="sv-SE" sz="2000" dirty="0" smtClean="0"/>
              <a:t>~8h/truck</a:t>
            </a:r>
          </a:p>
          <a:p>
            <a:r>
              <a:rPr lang="sv-SE" sz="2000" dirty="0" smtClean="0"/>
              <a:t>Finds stoppers in all available functions</a:t>
            </a:r>
          </a:p>
          <a:p>
            <a:r>
              <a:rPr lang="sv-SE" sz="2000" dirty="0" smtClean="0"/>
              <a:t>Used for delivery control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888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BF59990, TFV Team</a:t>
            </a:r>
            <a:endParaRPr lang="en-US" noProof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9203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2014-04-01</a:t>
            </a:r>
            <a:endParaRPr lang="en-US" noProof="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800" dirty="0" smtClean="0"/>
              <a:t>Formal Truck Function Verification &amp; Validation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i="1" dirty="0" smtClean="0"/>
              <a:t>PVT TOTAL</a:t>
            </a:r>
            <a:endParaRPr lang="en-US" i="1" dirty="0"/>
          </a:p>
        </p:txBody>
      </p:sp>
      <p:sp>
        <p:nvSpPr>
          <p:cNvPr id="41" name="Cube 40"/>
          <p:cNvSpPr/>
          <p:nvPr/>
        </p:nvSpPr>
        <p:spPr>
          <a:xfrm>
            <a:off x="4801740" y="5521484"/>
            <a:ext cx="713874" cy="713874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51721" y="5702965"/>
            <a:ext cx="35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= One testcase for a Function</a:t>
            </a:r>
            <a:endParaRPr lang="en-US" sz="2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070555" y="2094262"/>
            <a:ext cx="489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ALL testcases/Available functions</a:t>
            </a:r>
          </a:p>
          <a:p>
            <a:r>
              <a:rPr lang="sv-SE" sz="2000" dirty="0" smtClean="0"/>
              <a:t>Dig deep! </a:t>
            </a:r>
          </a:p>
          <a:p>
            <a:r>
              <a:rPr lang="sv-SE" sz="2000" dirty="0" smtClean="0"/>
              <a:t>~4weeks/truck</a:t>
            </a:r>
          </a:p>
          <a:p>
            <a:r>
              <a:rPr lang="sv-SE" sz="2000" dirty="0" smtClean="0"/>
              <a:t>Exercise and challenge complete system</a:t>
            </a:r>
          </a:p>
          <a:p>
            <a:r>
              <a:rPr lang="sv-SE" sz="2000" dirty="0" smtClean="0"/>
              <a:t>Most thorough Formal Verification</a:t>
            </a:r>
            <a:endParaRPr lang="en-US" sz="2000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357092" y="2177279"/>
            <a:ext cx="3364164" cy="3378206"/>
            <a:chOff x="1086849" y="1767634"/>
            <a:chExt cx="3364164" cy="3378206"/>
          </a:xfrm>
        </p:grpSpPr>
        <p:sp>
          <p:nvSpPr>
            <p:cNvPr id="45" name="Cube 44"/>
            <p:cNvSpPr/>
            <p:nvPr/>
          </p:nvSpPr>
          <p:spPr>
            <a:xfrm>
              <a:off x="108684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3737139" y="443196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Cube 46"/>
            <p:cNvSpPr/>
            <p:nvPr/>
          </p:nvSpPr>
          <p:spPr>
            <a:xfrm>
              <a:off x="108684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Cube 47"/>
            <p:cNvSpPr/>
            <p:nvPr/>
          </p:nvSpPr>
          <p:spPr>
            <a:xfrm>
              <a:off x="1624260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26830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3737139" y="3898731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0868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1624260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215364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26830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3737139" y="3368506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0868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Cube 56"/>
            <p:cNvSpPr/>
            <p:nvPr/>
          </p:nvSpPr>
          <p:spPr>
            <a:xfrm>
              <a:off x="1624260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215364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Cube 58"/>
            <p:cNvSpPr/>
            <p:nvPr/>
          </p:nvSpPr>
          <p:spPr>
            <a:xfrm>
              <a:off x="26830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321008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Cube 60"/>
            <p:cNvSpPr/>
            <p:nvPr/>
          </p:nvSpPr>
          <p:spPr>
            <a:xfrm>
              <a:off x="3737139" y="283109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Cube 61"/>
            <p:cNvSpPr/>
            <p:nvPr/>
          </p:nvSpPr>
          <p:spPr>
            <a:xfrm>
              <a:off x="10868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Cube 62"/>
            <p:cNvSpPr/>
            <p:nvPr/>
          </p:nvSpPr>
          <p:spPr>
            <a:xfrm>
              <a:off x="1624260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Cube 63"/>
            <p:cNvSpPr/>
            <p:nvPr/>
          </p:nvSpPr>
          <p:spPr>
            <a:xfrm>
              <a:off x="215364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Cube 64"/>
            <p:cNvSpPr/>
            <p:nvPr/>
          </p:nvSpPr>
          <p:spPr>
            <a:xfrm>
              <a:off x="26830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321008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3737139" y="2297859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1086849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1624260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214729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267668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3203731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Cube 72"/>
            <p:cNvSpPr/>
            <p:nvPr/>
          </p:nvSpPr>
          <p:spPr>
            <a:xfrm>
              <a:off x="3736004" y="1767634"/>
              <a:ext cx="713874" cy="713874"/>
            </a:xfrm>
            <a:prstGeom prst="cub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sv-SE" dirty="0" smtClean="0"/>
              <a:t>Name for PVT_TOTAL,PVT_BASE...</a:t>
            </a:r>
          </a:p>
          <a:p>
            <a:pPr lvl="1"/>
            <a:r>
              <a:rPr lang="sv-SE" dirty="0" smtClean="0"/>
              <a:t>Sequence,test code</a:t>
            </a:r>
          </a:p>
          <a:p>
            <a:pPr lvl="1"/>
            <a:r>
              <a:rPr lang="sv-SE" dirty="0" smtClean="0"/>
              <a:t>Category</a:t>
            </a:r>
          </a:p>
          <a:p>
            <a:r>
              <a:rPr lang="sv-SE" dirty="0" smtClean="0"/>
              <a:t>Now : </a:t>
            </a:r>
          </a:p>
          <a:p>
            <a:pPr lvl="1"/>
            <a:r>
              <a:rPr lang="sv-SE" dirty="0" smtClean="0"/>
              <a:t>Sequences are ”hardcoded”</a:t>
            </a:r>
          </a:p>
          <a:p>
            <a:pPr lvl="1"/>
            <a:r>
              <a:rPr lang="sv-SE" dirty="0" smtClean="0"/>
              <a:t>TC selects Sequences  </a:t>
            </a:r>
          </a:p>
          <a:p>
            <a:r>
              <a:rPr lang="sv-SE" dirty="0" smtClean="0"/>
              <a:t>New:</a:t>
            </a:r>
          </a:p>
          <a:p>
            <a:pPr lvl="1"/>
            <a:r>
              <a:rPr lang="sv-SE" dirty="0" smtClean="0"/>
              <a:t>Sequences are created  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069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582" y="953597"/>
            <a:ext cx="1395847" cy="4947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816" y="136507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</a:t>
            </a:r>
            <a:endParaRPr lang="sv-SE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217815" y="194232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</a:t>
            </a:r>
          </a:p>
          <a:p>
            <a:pPr algn="ctr"/>
            <a:r>
              <a:rPr lang="sv-SE" sz="1000" b="1" dirty="0" smtClean="0"/>
              <a:t>(Test case group)</a:t>
            </a:r>
            <a:endParaRPr lang="sv-SE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217814" y="251957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</a:t>
            </a:r>
            <a:endParaRPr lang="sv-SE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217813" y="309682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MAP ROUTES</a:t>
            </a:r>
            <a:endParaRPr lang="sv-SE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217813" y="367407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</a:t>
            </a:r>
            <a:endParaRPr lang="sv-SE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17813" y="425132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FAULT INJECTION</a:t>
            </a:r>
            <a:endParaRPr lang="sv-SE" sz="1100" b="1" dirty="0"/>
          </a:p>
        </p:txBody>
      </p:sp>
      <p:sp>
        <p:nvSpPr>
          <p:cNvPr id="28" name="Rectangle 27"/>
          <p:cNvSpPr/>
          <p:nvPr/>
        </p:nvSpPr>
        <p:spPr>
          <a:xfrm>
            <a:off x="217813" y="4828579"/>
            <a:ext cx="1163077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FAULT REPORT VERIFICATION</a:t>
            </a:r>
            <a:endParaRPr lang="sv-SE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7646123" y="933031"/>
            <a:ext cx="1395847" cy="4968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62508" y="1990797"/>
            <a:ext cx="1163077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A</a:t>
            </a:r>
            <a:endParaRPr lang="sv-SE" sz="1000" dirty="0"/>
          </a:p>
        </p:txBody>
      </p:sp>
      <p:sp>
        <p:nvSpPr>
          <p:cNvPr id="40" name="Rectangle 39"/>
          <p:cNvSpPr/>
          <p:nvPr/>
        </p:nvSpPr>
        <p:spPr>
          <a:xfrm>
            <a:off x="4704938" y="948861"/>
            <a:ext cx="2725226" cy="1440000"/>
          </a:xfrm>
          <a:prstGeom prst="rect">
            <a:avLst/>
          </a:prstGeom>
          <a:solidFill>
            <a:srgbClr val="9A869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000" b="1" dirty="0" smtClean="0"/>
              <a:t>A procedure is container for components.</a:t>
            </a:r>
            <a:endParaRPr lang="sv-SE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1745136" y="953597"/>
            <a:ext cx="2725226" cy="1435264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1846774" y="1241629"/>
            <a:ext cx="2493142" cy="504000"/>
          </a:xfrm>
          <a:prstGeom prst="rect">
            <a:avLst/>
          </a:prstGeom>
          <a:solidFill>
            <a:srgbClr val="B1BC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1846774" y="1818541"/>
            <a:ext cx="2492455" cy="503209"/>
          </a:xfrm>
          <a:prstGeom prst="rect">
            <a:avLst/>
          </a:prstGeom>
          <a:solidFill>
            <a:srgbClr val="B1BC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b="1" dirty="0" smtClean="0"/>
              <a:t>Answer back could pre-defined (OK / NOK / NT etc), written comment, audio comment, attached file etc.</a:t>
            </a:r>
            <a:endParaRPr lang="sv-SE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1745136" y="2509506"/>
            <a:ext cx="2725226" cy="339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different component types can be used to create standard building blocks to be used in different procedures and tests.</a:t>
            </a:r>
            <a:endParaRPr lang="sv-S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88374" y="3202750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 A</a:t>
            </a:r>
            <a:endParaRPr lang="sv-SE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3176839" y="3202750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 B</a:t>
            </a:r>
            <a:endParaRPr lang="sv-SE" sz="1100" b="1" dirty="0"/>
          </a:p>
        </p:txBody>
      </p:sp>
      <p:sp>
        <p:nvSpPr>
          <p:cNvPr id="48" name="Rectangle 47"/>
          <p:cNvSpPr/>
          <p:nvPr/>
        </p:nvSpPr>
        <p:spPr>
          <a:xfrm>
            <a:off x="1888374" y="3727368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A</a:t>
            </a:r>
            <a:endParaRPr lang="sv-SE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3176839" y="3695133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A</a:t>
            </a:r>
            <a:endParaRPr lang="sv-SE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1888374" y="4269581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B</a:t>
            </a:r>
            <a:endParaRPr lang="sv-SE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3176153" y="4269600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C</a:t>
            </a:r>
            <a:endParaRPr lang="sv-SE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1888374" y="4797405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 A</a:t>
            </a:r>
            <a:endParaRPr lang="sv-SE" sz="1100" b="1" dirty="0"/>
          </a:p>
        </p:txBody>
      </p:sp>
      <p:sp>
        <p:nvSpPr>
          <p:cNvPr id="54" name="Rectangle 53"/>
          <p:cNvSpPr/>
          <p:nvPr/>
        </p:nvSpPr>
        <p:spPr>
          <a:xfrm>
            <a:off x="4704938" y="2509506"/>
            <a:ext cx="2725226" cy="3392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Procedures can be created and stored to be used in different tests. ”Test method”</a:t>
            </a:r>
            <a:endParaRPr lang="sv-S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71239" y="3202750"/>
            <a:ext cx="1163077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A</a:t>
            </a:r>
            <a:endParaRPr lang="sv-SE" sz="1000" dirty="0"/>
          </a:p>
        </p:txBody>
      </p:sp>
      <p:sp>
        <p:nvSpPr>
          <p:cNvPr id="56" name="Rectangle 55"/>
          <p:cNvSpPr/>
          <p:nvPr/>
        </p:nvSpPr>
        <p:spPr>
          <a:xfrm>
            <a:off x="6115376" y="3214402"/>
            <a:ext cx="1163077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B</a:t>
            </a:r>
            <a:endParaRPr lang="sv-SE" sz="1000" dirty="0"/>
          </a:p>
        </p:txBody>
      </p:sp>
      <p:sp>
        <p:nvSpPr>
          <p:cNvPr id="58" name="Rectangle 57"/>
          <p:cNvSpPr/>
          <p:nvPr/>
        </p:nvSpPr>
        <p:spPr>
          <a:xfrm>
            <a:off x="4871926" y="4046572"/>
            <a:ext cx="1163077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PVT CHECK</a:t>
            </a:r>
            <a:endParaRPr lang="sv-SE" sz="1000" dirty="0"/>
          </a:p>
        </p:txBody>
      </p:sp>
      <p:sp>
        <p:nvSpPr>
          <p:cNvPr id="59" name="Rectangle 58"/>
          <p:cNvSpPr/>
          <p:nvPr/>
        </p:nvSpPr>
        <p:spPr>
          <a:xfrm>
            <a:off x="6115376" y="4046572"/>
            <a:ext cx="1163077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PVT TOTAL</a:t>
            </a:r>
            <a:endParaRPr lang="sv-SE" sz="1000" dirty="0"/>
          </a:p>
        </p:txBody>
      </p:sp>
      <p:sp>
        <p:nvSpPr>
          <p:cNvPr id="61" name="Rectangle 60"/>
          <p:cNvSpPr/>
          <p:nvPr/>
        </p:nvSpPr>
        <p:spPr>
          <a:xfrm>
            <a:off x="4788166" y="1241629"/>
            <a:ext cx="2558769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B</a:t>
            </a:r>
            <a:endParaRPr lang="sv-SE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4791048" y="1510439"/>
            <a:ext cx="2558769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A</a:t>
            </a:r>
            <a:endParaRPr lang="sv-SE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4788166" y="1789142"/>
            <a:ext cx="2558769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C</a:t>
            </a:r>
            <a:endParaRPr lang="sv-SE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234967" y="5405831"/>
            <a:ext cx="116307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UNKNOWN</a:t>
            </a:r>
            <a:endParaRPr lang="sv-SE" sz="1100" b="1" dirty="0"/>
          </a:p>
        </p:txBody>
      </p:sp>
      <p:sp>
        <p:nvSpPr>
          <p:cNvPr id="65" name="Rectangle 64"/>
          <p:cNvSpPr/>
          <p:nvPr/>
        </p:nvSpPr>
        <p:spPr>
          <a:xfrm>
            <a:off x="118582" y="116632"/>
            <a:ext cx="8923388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478895" y="2398180"/>
            <a:ext cx="332308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ight Arrow 66"/>
          <p:cNvSpPr/>
          <p:nvPr/>
        </p:nvSpPr>
        <p:spPr>
          <a:xfrm>
            <a:off x="4443469" y="2388861"/>
            <a:ext cx="332308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88166" y="2060619"/>
            <a:ext cx="2558769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A</a:t>
            </a:r>
            <a:endParaRPr lang="sv-SE" sz="1100" b="1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8164047" y="649360"/>
            <a:ext cx="360000" cy="332308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7662934" y="217143"/>
            <a:ext cx="1163077" cy="372218"/>
          </a:xfrm>
          <a:prstGeom prst="rect">
            <a:avLst/>
          </a:prstGeom>
          <a:solidFill>
            <a:srgbClr val="D7D2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REQUEST</a:t>
            </a:r>
          </a:p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(GHOST)</a:t>
            </a:r>
            <a:endParaRPr lang="sv-S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67087" y="226668"/>
            <a:ext cx="1163077" cy="372218"/>
          </a:xfrm>
          <a:prstGeom prst="rect">
            <a:avLst/>
          </a:prstGeom>
          <a:solidFill>
            <a:srgbClr val="D7D2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OBJECT SPECIFICATION</a:t>
            </a:r>
            <a:endParaRPr lang="sv-S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6153" y="4792679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D</a:t>
            </a:r>
            <a:endParaRPr lang="sv-SE" sz="1100" b="1" dirty="0"/>
          </a:p>
        </p:txBody>
      </p:sp>
      <p:sp>
        <p:nvSpPr>
          <p:cNvPr id="73" name="Rectangle 72"/>
          <p:cNvSpPr/>
          <p:nvPr/>
        </p:nvSpPr>
        <p:spPr>
          <a:xfrm>
            <a:off x="7762508" y="2801953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D</a:t>
            </a:r>
            <a:endParaRPr lang="sv-SE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762508" y="1496448"/>
            <a:ext cx="1163077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 </a:t>
            </a:r>
            <a:endParaRPr lang="sv-SE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118582" y="6102879"/>
            <a:ext cx="8923388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5400000">
            <a:off x="8164047" y="5819078"/>
            <a:ext cx="360000" cy="332308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19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908</Words>
  <Application>Microsoft Office PowerPoint</Application>
  <PresentationFormat>On-screen Show (4:3)</PresentationFormat>
  <Paragraphs>209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Topics</vt:lpstr>
      <vt:lpstr>Test Code/Test Sequence</vt:lpstr>
      <vt:lpstr>PowerPoint Presentation</vt:lpstr>
      <vt:lpstr>PowerPoint Presentation</vt:lpstr>
      <vt:lpstr>Formal Truck Function Verification &amp; Validation PVT CHECK</vt:lpstr>
      <vt:lpstr>Formal Truck Function Verification &amp; Validation PVT TOTAL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PVT – Performance Validation Test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4</cp:revision>
  <dcterms:created xsi:type="dcterms:W3CDTF">2006-08-16T00:00:00Z</dcterms:created>
  <dcterms:modified xsi:type="dcterms:W3CDTF">2017-01-12T15:54:34Z</dcterms:modified>
</cp:coreProperties>
</file>