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80" r:id="rId4"/>
    <p:sldId id="277" r:id="rId5"/>
    <p:sldId id="271" r:id="rId6"/>
    <p:sldId id="272" r:id="rId7"/>
    <p:sldId id="278" r:id="rId8"/>
    <p:sldId id="273" r:id="rId9"/>
    <p:sldId id="260" r:id="rId10"/>
    <p:sldId id="257" r:id="rId11"/>
    <p:sldId id="274" r:id="rId12"/>
    <p:sldId id="263" r:id="rId13"/>
    <p:sldId id="279" r:id="rId14"/>
    <p:sldId id="265" r:id="rId15"/>
    <p:sldId id="264" r:id="rId16"/>
    <p:sldId id="268" r:id="rId17"/>
    <p:sldId id="267" r:id="rId18"/>
    <p:sldId id="269" r:id="rId19"/>
    <p:sldId id="258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A28461-2A8D-4B7C-9557-3C5E3A7C722B}">
          <p14:sldIdLst>
            <p14:sldId id="256"/>
            <p14:sldId id="281"/>
            <p14:sldId id="280"/>
            <p14:sldId id="277"/>
            <p14:sldId id="271"/>
            <p14:sldId id="272"/>
            <p14:sldId id="278"/>
            <p14:sldId id="273"/>
            <p14:sldId id="260"/>
            <p14:sldId id="257"/>
            <p14:sldId id="274"/>
            <p14:sldId id="263"/>
            <p14:sldId id="279"/>
            <p14:sldId id="265"/>
            <p14:sldId id="264"/>
            <p14:sldId id="268"/>
          </p14:sldIdLst>
        </p14:section>
        <p14:section name="Not used" id="{B5BABBBE-6AE7-4BBD-9EF2-09CD816ED081}">
          <p14:sldIdLst>
            <p14:sldId id="267"/>
            <p14:sldId id="269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989BA-3C5F-4F80-A9D7-D27839801F77}" type="datetimeFigureOut">
              <a:rPr lang="sv-SE" smtClean="0"/>
              <a:t>2017-02-08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93ECF-CA0E-4F6E-A753-BF47032EC8C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32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CC3516-7DBC-45DF-A3B5-B24CC152B106}" type="slidenum">
              <a:rPr lang="sv-SE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sv-SE" alt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Architecture_And_More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TCP Test Management - Prepare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657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636"/>
            <a:ext cx="7758113" cy="6669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8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65930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57200"/>
            <a:ext cx="8686800" cy="5791878"/>
          </a:xfrm>
        </p:spPr>
      </p:pic>
    </p:spTree>
    <p:extLst>
      <p:ext uri="{BB962C8B-B14F-4D97-AF65-F5344CB8AC3E}">
        <p14:creationId xmlns:p14="http://schemas.microsoft.com/office/powerpoint/2010/main" val="225565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9050"/>
            <a:ext cx="7981950" cy="681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94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0767"/>
            <a:ext cx="8837474" cy="579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19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sv-SE" dirty="0" smtClean="0"/>
              <a:t>Rich Web Client – Restful Services </a:t>
            </a:r>
            <a:endParaRPr lang="sv-SE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957" y="1219200"/>
            <a:ext cx="5748086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3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Technologies to be used</a:t>
            </a:r>
            <a:endParaRPr lang="sv-SE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24217"/>
            <a:ext cx="8229600" cy="3677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28600" y="20782"/>
            <a:ext cx="4040188" cy="3810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As Is</a:t>
            </a:r>
            <a:endParaRPr lang="sv-S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304800" y="2514600"/>
            <a:ext cx="4041775" cy="381000"/>
          </a:xfrm>
        </p:spPr>
        <p:txBody>
          <a:bodyPr>
            <a:normAutofit fontScale="92500" lnSpcReduction="20000"/>
          </a:bodyPr>
          <a:lstStyle/>
          <a:p>
            <a:r>
              <a:rPr lang="sv-SE" dirty="0" smtClean="0"/>
              <a:t>To Be</a:t>
            </a:r>
            <a:endParaRPr lang="sv-SE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45" y="441349"/>
            <a:ext cx="8091055" cy="1997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77247"/>
            <a:ext cx="8032835" cy="193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72" y="5064883"/>
            <a:ext cx="4001163" cy="1716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4412672" y="3124200"/>
            <a:ext cx="1066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4946072" y="5987534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Step 1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6934200" y="6008132"/>
            <a:ext cx="77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Step 2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490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Critical Requirement</a:t>
            </a:r>
            <a:endParaRPr lang="sv-SE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v-SE" dirty="0" smtClean="0"/>
              <a:t>To define test </a:t>
            </a:r>
            <a:r>
              <a:rPr lang="sv-SE" dirty="0"/>
              <a:t>case - per P</a:t>
            </a:r>
            <a:r>
              <a:rPr lang="sv-SE" dirty="0" smtClean="0"/>
              <a:t>roduct Class</a:t>
            </a:r>
          </a:p>
          <a:p>
            <a:r>
              <a:rPr lang="sv-SE" dirty="0" smtClean="0"/>
              <a:t>Connection between logger device and </a:t>
            </a:r>
            <a:r>
              <a:rPr lang="sv-SE" dirty="0"/>
              <a:t>Test </a:t>
            </a:r>
            <a:r>
              <a:rPr lang="sv-SE" dirty="0" smtClean="0"/>
              <a:t>case</a:t>
            </a:r>
          </a:p>
          <a:p>
            <a:r>
              <a:rPr lang="sv-SE" dirty="0" smtClean="0"/>
              <a:t>New information model for test-specification-&gt;testCase </a:t>
            </a:r>
            <a:endParaRPr lang="sv-SE" dirty="0"/>
          </a:p>
          <a:p>
            <a:r>
              <a:rPr lang="sv-SE" dirty="0" smtClean="0"/>
              <a:t>Improve information exchange towards Protus</a:t>
            </a:r>
          </a:p>
          <a:p>
            <a:r>
              <a:rPr lang="sv-SE" dirty="0" smtClean="0"/>
              <a:t>Minimize manual input from Users</a:t>
            </a:r>
          </a:p>
          <a:p>
            <a:r>
              <a:rPr lang="sv-SE" dirty="0" smtClean="0"/>
              <a:t>Track software versions in ECU’s </a:t>
            </a:r>
            <a:endParaRPr lang="sv-SE" dirty="0"/>
          </a:p>
          <a:p>
            <a:r>
              <a:rPr lang="sv-SE" dirty="0" smtClean="0"/>
              <a:t>User Interface / Process flow</a:t>
            </a:r>
          </a:p>
        </p:txBody>
      </p:sp>
    </p:spTree>
    <p:extLst>
      <p:ext uri="{BB962C8B-B14F-4D97-AF65-F5344CB8AC3E}">
        <p14:creationId xmlns:p14="http://schemas.microsoft.com/office/powerpoint/2010/main" val="17035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78" y="0"/>
            <a:ext cx="8397875" cy="518045"/>
          </a:xfrm>
        </p:spPr>
        <p:txBody>
          <a:bodyPr>
            <a:normAutofit fontScale="90000"/>
          </a:bodyPr>
          <a:lstStyle/>
          <a:p>
            <a:r>
              <a:rPr lang="sv-SE" dirty="0" err="1" smtClean="0"/>
              <a:t>Identifying</a:t>
            </a:r>
            <a:r>
              <a:rPr lang="sv-SE" dirty="0" smtClean="0"/>
              <a:t> </a:t>
            </a:r>
            <a:r>
              <a:rPr lang="sv-SE" dirty="0" err="1" smtClean="0"/>
              <a:t>Architecture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 smtClean="0"/>
              <a:t>Department, Name, Document name, Security Class</a:t>
            </a:r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9FFD5B-84A1-4FBF-90F9-9BE126A4AE64}" type="slidenum">
              <a:rPr lang="sv-SE" smtClean="0"/>
              <a:pPr/>
              <a:t>19</a:t>
            </a:fld>
            <a:endParaRPr lang="sv-S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sv-SE" smtClean="0"/>
              <a:t>Date</a:t>
            </a:r>
            <a:endParaRPr lang="sv-SE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34" y="560387"/>
            <a:ext cx="5789904" cy="5630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152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Planning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82758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v-S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48942"/>
              </p:ext>
            </p:extLst>
          </p:nvPr>
        </p:nvGraphicFramePr>
        <p:xfrm>
          <a:off x="251664" y="609600"/>
          <a:ext cx="8680784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r:id="rId3" imgW="9255443" imgH="6012180" progId="ABCFlow">
                  <p:embed/>
                </p:oleObj>
              </mc:Choice>
              <mc:Fallback>
                <p:oleObj r:id="rId3" imgW="9255443" imgH="6012180" progId="ABCFlow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64" y="609600"/>
                        <a:ext cx="8680784" cy="563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944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entagon 55"/>
          <p:cNvSpPr/>
          <p:nvPr/>
        </p:nvSpPr>
        <p:spPr bwMode="auto">
          <a:xfrm>
            <a:off x="250473" y="2268171"/>
            <a:ext cx="2323728" cy="465916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endParaRPr lang="sv-SE" sz="1200" dirty="0" smtClean="0"/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/>
              <a:t>Disable PVT manager</a:t>
            </a:r>
          </a:p>
          <a:p>
            <a:pPr algn="ctr">
              <a:spcBef>
                <a:spcPct val="0"/>
              </a:spcBef>
              <a:defRPr/>
            </a:pPr>
            <a:endParaRPr lang="en-US" sz="1200" dirty="0"/>
          </a:p>
        </p:txBody>
      </p:sp>
      <p:sp>
        <p:nvSpPr>
          <p:cNvPr id="61" name="Pentagon 60"/>
          <p:cNvSpPr/>
          <p:nvPr/>
        </p:nvSpPr>
        <p:spPr bwMode="auto">
          <a:xfrm>
            <a:off x="250473" y="1691558"/>
            <a:ext cx="1800200" cy="420688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  Prepare test - core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Pentagon 61"/>
          <p:cNvSpPr/>
          <p:nvPr/>
        </p:nvSpPr>
        <p:spPr bwMode="auto">
          <a:xfrm>
            <a:off x="2841761" y="1679684"/>
            <a:ext cx="1647111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Perform test - core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16" y="210213"/>
            <a:ext cx="8003232" cy="346050"/>
          </a:xfrm>
        </p:spPr>
        <p:txBody>
          <a:bodyPr>
            <a:noAutofit/>
          </a:bodyPr>
          <a:lstStyle/>
          <a:p>
            <a:r>
              <a:rPr lang="sv-SE" sz="3200" dirty="0" smtClean="0"/>
              <a:t>Suggested Roadmap</a:t>
            </a:r>
            <a:endParaRPr lang="en-US" sz="3200" dirty="0"/>
          </a:p>
        </p:txBody>
      </p:sp>
      <p:sp>
        <p:nvSpPr>
          <p:cNvPr id="22" name="Pentagon 21"/>
          <p:cNvSpPr/>
          <p:nvPr/>
        </p:nvSpPr>
        <p:spPr bwMode="auto">
          <a:xfrm>
            <a:off x="4784401" y="1629099"/>
            <a:ext cx="1739122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sv-SE" sz="1200" dirty="0" smtClean="0"/>
              <a:t>Replace\update RDM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189217" y="1192469"/>
            <a:ext cx="192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1</a:t>
            </a:r>
            <a:endParaRPr lang="en-US" sz="16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06043" y="949370"/>
            <a:ext cx="0" cy="1836034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706043" y="1192469"/>
            <a:ext cx="1782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2</a:t>
            </a:r>
            <a:endParaRPr lang="en-US" sz="16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619129" y="1061253"/>
            <a:ext cx="0" cy="1836034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92291" y="1192469"/>
            <a:ext cx="1123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3</a:t>
            </a:r>
            <a:endParaRPr lang="en-US" sz="1600" b="1" dirty="0"/>
          </a:p>
        </p:txBody>
      </p:sp>
      <p:sp>
        <p:nvSpPr>
          <p:cNvPr id="36" name="Pentagon 35"/>
          <p:cNvSpPr/>
          <p:nvPr/>
        </p:nvSpPr>
        <p:spPr bwMode="auto">
          <a:xfrm>
            <a:off x="4753567" y="2268171"/>
            <a:ext cx="2024129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Replace Efacts functionality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473" y="2837768"/>
            <a:ext cx="24555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Establish new TM with it’s own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Extend test specification with procedure(test method) and 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Improve filtering test cases towards test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Secure information exchange between New TM and Efacts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841762" y="2837768"/>
            <a:ext cx="16471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Establish basic system functionality for tester through </a:t>
            </a:r>
            <a:r>
              <a:rPr lang="sv-SE" sz="1400" dirty="0" smtClean="0"/>
              <a:t>tablet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84401" y="2897287"/>
            <a:ext cx="21609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Replace </a:t>
            </a:r>
            <a:r>
              <a:rPr lang="sv-SE" sz="1400" dirty="0"/>
              <a:t>RDM </a:t>
            </a:r>
            <a:r>
              <a:rPr lang="sv-SE" sz="1400" dirty="0" smtClean="0"/>
              <a:t>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Replace Efacts</a:t>
            </a:r>
          </a:p>
          <a:p>
            <a:endParaRPr lang="sv-SE" sz="1400" dirty="0"/>
          </a:p>
          <a:p>
            <a:endParaRPr lang="sv-SE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5B67FFC-88A1-426F-B8DC-12F1D739EF6A}" type="datetime1">
              <a:rPr lang="en-GB" smtClean="0">
                <a:solidFill>
                  <a:srgbClr val="000000"/>
                </a:solidFill>
              </a:rPr>
              <a:t>08/02/2017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TCP- Prepare Test Manager,  V&amp;V Portfolio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826575" y="1192469"/>
            <a:ext cx="0" cy="1836034"/>
          </a:xfrm>
          <a:prstGeom prst="line">
            <a:avLst/>
          </a:prstGeom>
          <a:ln w="3175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entagon 19"/>
          <p:cNvSpPr/>
          <p:nvPr/>
        </p:nvSpPr>
        <p:spPr bwMode="auto">
          <a:xfrm>
            <a:off x="6936931" y="1657043"/>
            <a:ext cx="1753914" cy="420688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 Prepare test - Extended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Pentagon 20"/>
          <p:cNvSpPr/>
          <p:nvPr/>
        </p:nvSpPr>
        <p:spPr bwMode="auto">
          <a:xfrm>
            <a:off x="6936931" y="2290785"/>
            <a:ext cx="2198671" cy="420687"/>
          </a:xfrm>
          <a:prstGeom prst="homePlate">
            <a:avLst/>
          </a:prstGeom>
          <a:solidFill>
            <a:srgbClr val="F9F686"/>
          </a:solidFill>
          <a:ln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Test Manager </a:t>
            </a:r>
          </a:p>
          <a:p>
            <a:pPr algn="ctr">
              <a:spcBef>
                <a:spcPct val="0"/>
              </a:spcBef>
              <a:defRPr/>
            </a:pPr>
            <a:r>
              <a:rPr lang="sv-SE" sz="1200" dirty="0" smtClean="0">
                <a:solidFill>
                  <a:schemeClr val="tx1"/>
                </a:solidFill>
              </a:rPr>
              <a:t>Perform test - Extended 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96742" y="2897287"/>
            <a:ext cx="20790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 smtClean="0"/>
              <a:t>Extend </a:t>
            </a:r>
            <a:r>
              <a:rPr lang="sv-SE" sz="1400" dirty="0"/>
              <a:t>prepare test </a:t>
            </a:r>
            <a:r>
              <a:rPr lang="sv-SE" sz="1400" dirty="0" smtClean="0"/>
              <a:t>functionality</a:t>
            </a:r>
            <a:endParaRPr lang="sv-S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400" dirty="0"/>
              <a:t>Extend perform </a:t>
            </a:r>
            <a:r>
              <a:rPr lang="sv-SE" sz="1400" dirty="0" smtClean="0"/>
              <a:t>test functionality</a:t>
            </a:r>
            <a:endParaRPr lang="en-US" sz="1400" dirty="0"/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74001" y="1192469"/>
            <a:ext cx="1762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600" b="1" dirty="0" smtClean="0"/>
              <a:t>Step 4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881504" y="780093"/>
            <a:ext cx="1744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b="1" dirty="0" smtClean="0"/>
              <a:t>* May 2018</a:t>
            </a:r>
            <a:endParaRPr lang="en-US" sz="1600" b="1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177641" y="5510151"/>
            <a:ext cx="3693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b="1" dirty="0" smtClean="0"/>
              <a:t>* =P2952 (FH and FM update)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4965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Test Manager Solution, V&amp;V Portfolio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E9AD42-C178-4DDF-86C3-EDC77BEDCFC5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623645" y="554668"/>
            <a:ext cx="8363762" cy="76459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sv-SE" sz="2400" dirty="0" smtClean="0"/>
              <a:t>Total Project </a:t>
            </a:r>
            <a:r>
              <a:rPr lang="sv-SE" sz="2400" dirty="0"/>
              <a:t>T</a:t>
            </a:r>
            <a:r>
              <a:rPr lang="sv-SE" sz="2400" dirty="0" smtClean="0"/>
              <a:t>ime Plan </a:t>
            </a:r>
            <a:endParaRPr lang="sv-SE" sz="2400" dirty="0">
              <a:solidFill>
                <a:srgbClr val="FF0000"/>
              </a:solidFill>
            </a:endParaRPr>
          </a:p>
        </p:txBody>
      </p:sp>
      <p:sp>
        <p:nvSpPr>
          <p:cNvPr id="181" name="Rectangle 104"/>
          <p:cNvSpPr>
            <a:spLocks noChangeArrowheads="1"/>
          </p:cNvSpPr>
          <p:nvPr/>
        </p:nvSpPr>
        <p:spPr bwMode="auto">
          <a:xfrm>
            <a:off x="576590" y="1864010"/>
            <a:ext cx="7932738" cy="127000"/>
          </a:xfrm>
          <a:prstGeom prst="rect">
            <a:avLst/>
          </a:prstGeom>
          <a:solidFill>
            <a:srgbClr val="E6DCCC"/>
          </a:solidFill>
          <a:ln w="1270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endParaRPr lang="sv-SE" sz="2400" b="0"/>
          </a:p>
        </p:txBody>
      </p:sp>
      <p:sp>
        <p:nvSpPr>
          <p:cNvPr id="182" name="Rectangle 103"/>
          <p:cNvSpPr>
            <a:spLocks noChangeArrowheads="1"/>
          </p:cNvSpPr>
          <p:nvPr/>
        </p:nvSpPr>
        <p:spPr bwMode="auto">
          <a:xfrm>
            <a:off x="641962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Month + year</a:t>
            </a:r>
            <a:endParaRPr lang="en-GB" sz="1000" b="0" dirty="0"/>
          </a:p>
        </p:txBody>
      </p:sp>
      <p:sp>
        <p:nvSpPr>
          <p:cNvPr id="183" name="Line 112"/>
          <p:cNvSpPr>
            <a:spLocks noChangeShapeType="1"/>
          </p:cNvSpPr>
          <p:nvPr/>
        </p:nvSpPr>
        <p:spPr bwMode="auto">
          <a:xfrm>
            <a:off x="7370639" y="1281396"/>
            <a:ext cx="0" cy="530225"/>
          </a:xfrm>
          <a:prstGeom prst="line">
            <a:avLst/>
          </a:prstGeom>
          <a:noFill/>
          <a:ln w="12700">
            <a:solidFill>
              <a:srgbClr val="C7B18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84" name="Rectangle 119"/>
          <p:cNvSpPr>
            <a:spLocks noChangeArrowheads="1"/>
          </p:cNvSpPr>
          <p:nvPr/>
        </p:nvSpPr>
        <p:spPr bwMode="auto">
          <a:xfrm>
            <a:off x="1796828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5" name="Rectangle 120"/>
          <p:cNvSpPr>
            <a:spLocks noChangeArrowheads="1"/>
          </p:cNvSpPr>
          <p:nvPr/>
        </p:nvSpPr>
        <p:spPr bwMode="auto">
          <a:xfrm>
            <a:off x="4055760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6" name="Rectangle 121"/>
          <p:cNvSpPr>
            <a:spLocks noChangeArrowheads="1"/>
          </p:cNvSpPr>
          <p:nvPr/>
        </p:nvSpPr>
        <p:spPr bwMode="auto">
          <a:xfrm>
            <a:off x="2940323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Month + year</a:t>
            </a:r>
            <a:endParaRPr lang="en-GB" sz="1000" b="0" dirty="0"/>
          </a:p>
        </p:txBody>
      </p:sp>
      <p:sp>
        <p:nvSpPr>
          <p:cNvPr id="187" name="Rectangle 122"/>
          <p:cNvSpPr>
            <a:spLocks noChangeArrowheads="1"/>
          </p:cNvSpPr>
          <p:nvPr/>
        </p:nvSpPr>
        <p:spPr bwMode="auto">
          <a:xfrm>
            <a:off x="5169986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8" name="Rectangle 123"/>
          <p:cNvSpPr>
            <a:spLocks noChangeArrowheads="1"/>
          </p:cNvSpPr>
          <p:nvPr/>
        </p:nvSpPr>
        <p:spPr bwMode="auto">
          <a:xfrm>
            <a:off x="6335012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sp>
        <p:nvSpPr>
          <p:cNvPr id="189" name="Rectangle 124"/>
          <p:cNvSpPr>
            <a:spLocks noChangeArrowheads="1"/>
          </p:cNvSpPr>
          <p:nvPr/>
        </p:nvSpPr>
        <p:spPr bwMode="auto">
          <a:xfrm>
            <a:off x="7449235" y="1202900"/>
            <a:ext cx="934551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1000" dirty="0"/>
              <a:t>Month + year</a:t>
            </a:r>
          </a:p>
        </p:txBody>
      </p:sp>
      <p:grpSp>
        <p:nvGrpSpPr>
          <p:cNvPr id="190" name="Grupp 189"/>
          <p:cNvGrpSpPr/>
          <p:nvPr/>
        </p:nvGrpSpPr>
        <p:grpSpPr>
          <a:xfrm>
            <a:off x="594052" y="1284288"/>
            <a:ext cx="7907338" cy="703264"/>
            <a:chOff x="594052" y="1268587"/>
            <a:chExt cx="7907338" cy="563671"/>
          </a:xfrm>
        </p:grpSpPr>
        <p:sp>
          <p:nvSpPr>
            <p:cNvPr id="191" name="Line 99"/>
            <p:cNvSpPr>
              <a:spLocks noChangeShapeType="1"/>
            </p:cNvSpPr>
            <p:nvPr/>
          </p:nvSpPr>
          <p:spPr bwMode="auto">
            <a:xfrm>
              <a:off x="2824265" y="1268588"/>
              <a:ext cx="0" cy="546207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2" name="Line 100"/>
            <p:cNvSpPr>
              <a:spLocks noChangeShapeType="1"/>
            </p:cNvSpPr>
            <p:nvPr/>
          </p:nvSpPr>
          <p:spPr bwMode="auto">
            <a:xfrm>
              <a:off x="1705302" y="1268587"/>
              <a:ext cx="0" cy="549381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Line 101"/>
            <p:cNvSpPr>
              <a:spLocks noChangeShapeType="1"/>
            </p:cNvSpPr>
            <p:nvPr/>
          </p:nvSpPr>
          <p:spPr bwMode="auto">
            <a:xfrm>
              <a:off x="3412547" y="1506820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4" name="Line 102"/>
            <p:cNvSpPr>
              <a:spLocks noChangeShapeType="1"/>
            </p:cNvSpPr>
            <p:nvPr/>
          </p:nvSpPr>
          <p:spPr bwMode="auto">
            <a:xfrm>
              <a:off x="2294038" y="1509996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5" name="Line 105"/>
            <p:cNvSpPr>
              <a:spLocks noChangeShapeType="1"/>
            </p:cNvSpPr>
            <p:nvPr/>
          </p:nvSpPr>
          <p:spPr bwMode="auto">
            <a:xfrm>
              <a:off x="4549082" y="1509996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6" name="Line 107"/>
            <p:cNvSpPr>
              <a:spLocks noChangeShapeType="1"/>
            </p:cNvSpPr>
            <p:nvPr/>
          </p:nvSpPr>
          <p:spPr bwMode="auto">
            <a:xfrm>
              <a:off x="5669973" y="1506819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7" name="Line 108"/>
            <p:cNvSpPr>
              <a:spLocks noChangeShapeType="1"/>
            </p:cNvSpPr>
            <p:nvPr/>
          </p:nvSpPr>
          <p:spPr bwMode="auto">
            <a:xfrm>
              <a:off x="5112763" y="1268587"/>
              <a:ext cx="0" cy="546207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8" name="Line 109"/>
            <p:cNvSpPr>
              <a:spLocks noChangeShapeType="1"/>
            </p:cNvSpPr>
            <p:nvPr/>
          </p:nvSpPr>
          <p:spPr bwMode="auto">
            <a:xfrm>
              <a:off x="6235123" y="1268587"/>
              <a:ext cx="0" cy="543031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9" name="Line 110"/>
            <p:cNvSpPr>
              <a:spLocks noChangeShapeType="1"/>
            </p:cNvSpPr>
            <p:nvPr/>
          </p:nvSpPr>
          <p:spPr bwMode="auto">
            <a:xfrm>
              <a:off x="6832474" y="1508409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0" name="Line 111"/>
            <p:cNvSpPr>
              <a:spLocks noChangeShapeType="1"/>
            </p:cNvSpPr>
            <p:nvPr/>
          </p:nvSpPr>
          <p:spPr bwMode="auto">
            <a:xfrm>
              <a:off x="3953434" y="1268588"/>
              <a:ext cx="0" cy="563670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1" name="Line 117"/>
            <p:cNvSpPr>
              <a:spLocks noChangeShapeType="1"/>
            </p:cNvSpPr>
            <p:nvPr/>
          </p:nvSpPr>
          <p:spPr bwMode="auto">
            <a:xfrm>
              <a:off x="7952342" y="1506818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2" name="Line 118"/>
            <p:cNvSpPr>
              <a:spLocks noChangeShapeType="1"/>
            </p:cNvSpPr>
            <p:nvPr/>
          </p:nvSpPr>
          <p:spPr bwMode="auto">
            <a:xfrm>
              <a:off x="8501390" y="1268587"/>
              <a:ext cx="0" cy="546206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3" name="Line 153"/>
            <p:cNvSpPr>
              <a:spLocks noChangeShapeType="1"/>
            </p:cNvSpPr>
            <p:nvPr/>
          </p:nvSpPr>
          <p:spPr bwMode="auto">
            <a:xfrm>
              <a:off x="1144915" y="1506821"/>
              <a:ext cx="0" cy="301625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4" name="Line 152"/>
            <p:cNvSpPr>
              <a:spLocks noChangeShapeType="1"/>
            </p:cNvSpPr>
            <p:nvPr/>
          </p:nvSpPr>
          <p:spPr bwMode="auto">
            <a:xfrm>
              <a:off x="594052" y="1268589"/>
              <a:ext cx="0" cy="546207"/>
            </a:xfrm>
            <a:prstGeom prst="line">
              <a:avLst/>
            </a:prstGeom>
            <a:noFill/>
            <a:ln w="12700">
              <a:solidFill>
                <a:srgbClr val="C7B18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dirty="0"/>
            </a:p>
          </p:txBody>
        </p:sp>
      </p:grpSp>
      <p:sp>
        <p:nvSpPr>
          <p:cNvPr id="205" name="Rectangle 139"/>
          <p:cNvSpPr>
            <a:spLocks noChangeArrowheads="1"/>
          </p:cNvSpPr>
          <p:nvPr/>
        </p:nvSpPr>
        <p:spPr bwMode="auto">
          <a:xfrm>
            <a:off x="147171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2016-12-13</a:t>
            </a:r>
            <a:endParaRPr lang="en-GB" sz="900" b="0" dirty="0"/>
          </a:p>
        </p:txBody>
      </p:sp>
      <p:sp>
        <p:nvSpPr>
          <p:cNvPr id="206" name="Rectangle 139"/>
          <p:cNvSpPr>
            <a:spLocks noChangeArrowheads="1"/>
          </p:cNvSpPr>
          <p:nvPr/>
        </p:nvSpPr>
        <p:spPr bwMode="auto">
          <a:xfrm>
            <a:off x="2407091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2017-03-03</a:t>
            </a:r>
            <a:endParaRPr lang="en-GB" sz="900" b="0" dirty="0"/>
          </a:p>
        </p:txBody>
      </p:sp>
      <p:sp>
        <p:nvSpPr>
          <p:cNvPr id="207" name="Rectangle 139"/>
          <p:cNvSpPr>
            <a:spLocks noChangeArrowheads="1"/>
          </p:cNvSpPr>
          <p:nvPr/>
        </p:nvSpPr>
        <p:spPr bwMode="auto">
          <a:xfrm>
            <a:off x="3537051" y="2348520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2017-04-15</a:t>
            </a:r>
            <a:endParaRPr lang="en-GB" sz="900" b="0" dirty="0"/>
          </a:p>
        </p:txBody>
      </p:sp>
      <p:sp>
        <p:nvSpPr>
          <p:cNvPr id="208" name="Rectangle 139"/>
          <p:cNvSpPr>
            <a:spLocks noChangeArrowheads="1"/>
          </p:cNvSpPr>
          <p:nvPr/>
        </p:nvSpPr>
        <p:spPr bwMode="auto">
          <a:xfrm>
            <a:off x="4667011" y="2358045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2017-06-10</a:t>
            </a:r>
            <a:endParaRPr lang="en-GB" sz="900" b="0" dirty="0"/>
          </a:p>
        </p:txBody>
      </p:sp>
      <p:sp>
        <p:nvSpPr>
          <p:cNvPr id="209" name="Rectangle 139"/>
          <p:cNvSpPr>
            <a:spLocks noChangeArrowheads="1"/>
          </p:cNvSpPr>
          <p:nvPr/>
        </p:nvSpPr>
        <p:spPr bwMode="auto">
          <a:xfrm>
            <a:off x="5796971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2017-12-15</a:t>
            </a:r>
            <a:endParaRPr lang="en-GB" sz="900" b="0" dirty="0"/>
          </a:p>
        </p:txBody>
      </p:sp>
      <p:sp>
        <p:nvSpPr>
          <p:cNvPr id="210" name="Rectangle 139"/>
          <p:cNvSpPr>
            <a:spLocks noChangeArrowheads="1"/>
          </p:cNvSpPr>
          <p:nvPr/>
        </p:nvSpPr>
        <p:spPr bwMode="auto">
          <a:xfrm>
            <a:off x="6926931" y="2348519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2018-01-31</a:t>
            </a:r>
            <a:endParaRPr lang="en-GB" sz="900" b="0" dirty="0"/>
          </a:p>
        </p:txBody>
      </p:sp>
      <p:grpSp>
        <p:nvGrpSpPr>
          <p:cNvPr id="211" name="Grupp 210"/>
          <p:cNvGrpSpPr/>
          <p:nvPr/>
        </p:nvGrpSpPr>
        <p:grpSpPr>
          <a:xfrm>
            <a:off x="587702" y="2581558"/>
            <a:ext cx="7921625" cy="3304891"/>
            <a:chOff x="587702" y="2581559"/>
            <a:chExt cx="7921625" cy="3089274"/>
          </a:xfrm>
        </p:grpSpPr>
        <p:sp>
          <p:nvSpPr>
            <p:cNvPr id="212" name="Line 138"/>
            <p:cNvSpPr>
              <a:spLocks noChangeShapeType="1"/>
            </p:cNvSpPr>
            <p:nvPr/>
          </p:nvSpPr>
          <p:spPr bwMode="auto">
            <a:xfrm>
              <a:off x="587702" y="2597434"/>
              <a:ext cx="4763" cy="3065462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" name="Line 135"/>
            <p:cNvSpPr>
              <a:spLocks noChangeShapeType="1"/>
            </p:cNvSpPr>
            <p:nvPr/>
          </p:nvSpPr>
          <p:spPr bwMode="auto">
            <a:xfrm flipH="1">
              <a:off x="1705302" y="2599021"/>
              <a:ext cx="7938" cy="3065463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" name="Line 132"/>
            <p:cNvSpPr>
              <a:spLocks noChangeShapeType="1"/>
            </p:cNvSpPr>
            <p:nvPr/>
          </p:nvSpPr>
          <p:spPr bwMode="auto">
            <a:xfrm flipH="1">
              <a:off x="2844448" y="2602196"/>
              <a:ext cx="6350" cy="3065463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" name="Line 129"/>
            <p:cNvSpPr>
              <a:spLocks noChangeShapeType="1"/>
            </p:cNvSpPr>
            <p:nvPr/>
          </p:nvSpPr>
          <p:spPr bwMode="auto">
            <a:xfrm flipH="1">
              <a:off x="3965450" y="2593464"/>
              <a:ext cx="6350" cy="3076575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" name="Line 115"/>
            <p:cNvSpPr>
              <a:spLocks noChangeShapeType="1"/>
            </p:cNvSpPr>
            <p:nvPr/>
          </p:nvSpPr>
          <p:spPr bwMode="auto">
            <a:xfrm>
              <a:off x="5103009" y="2602196"/>
              <a:ext cx="0" cy="3068637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7" name="Line 141"/>
            <p:cNvSpPr>
              <a:spLocks noChangeShapeType="1"/>
            </p:cNvSpPr>
            <p:nvPr/>
          </p:nvSpPr>
          <p:spPr bwMode="auto">
            <a:xfrm>
              <a:off x="6239885" y="2606959"/>
              <a:ext cx="0" cy="3032125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8" name="Line 145"/>
            <p:cNvSpPr>
              <a:spLocks noChangeShapeType="1"/>
            </p:cNvSpPr>
            <p:nvPr/>
          </p:nvSpPr>
          <p:spPr bwMode="auto">
            <a:xfrm>
              <a:off x="7370639" y="2581559"/>
              <a:ext cx="0" cy="3068638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9" name="Line 148"/>
            <p:cNvSpPr>
              <a:spLocks noChangeShapeType="1"/>
            </p:cNvSpPr>
            <p:nvPr/>
          </p:nvSpPr>
          <p:spPr bwMode="auto">
            <a:xfrm>
              <a:off x="8509327" y="2581559"/>
              <a:ext cx="0" cy="3068638"/>
            </a:xfrm>
            <a:prstGeom prst="line">
              <a:avLst/>
            </a:prstGeom>
            <a:noFill/>
            <a:ln w="6350">
              <a:solidFill>
                <a:srgbClr val="C7B18B"/>
              </a:solidFill>
              <a:prstDash val="lgDash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20" name="Rectangle 139"/>
          <p:cNvSpPr>
            <a:spLocks noChangeArrowheads="1"/>
          </p:cNvSpPr>
          <p:nvPr/>
        </p:nvSpPr>
        <p:spPr bwMode="auto">
          <a:xfrm>
            <a:off x="8056890" y="2353282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sz="900" b="0" dirty="0" smtClean="0"/>
              <a:t>2018-02-15</a:t>
            </a:r>
            <a:endParaRPr lang="en-GB" sz="900" b="0" dirty="0"/>
          </a:p>
        </p:txBody>
      </p:sp>
      <p:pic>
        <p:nvPicPr>
          <p:cNvPr id="22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035" y="1913674"/>
            <a:ext cx="382468" cy="5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00" y="1923732"/>
            <a:ext cx="374777" cy="490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4" name="Rectangle 139"/>
          <p:cNvSpPr>
            <a:spLocks noChangeArrowheads="1"/>
          </p:cNvSpPr>
          <p:nvPr/>
        </p:nvSpPr>
        <p:spPr bwMode="auto">
          <a:xfrm>
            <a:off x="1248513" y="2349000"/>
            <a:ext cx="904876" cy="231475"/>
          </a:xfrm>
          <a:prstGeom prst="rect">
            <a:avLst/>
          </a:prstGeom>
          <a:solidFill>
            <a:srgbClr val="C7B18B">
              <a:alpha val="10196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ctr">
              <a:spcBef>
                <a:spcPct val="0"/>
              </a:spcBef>
            </a:pPr>
            <a:endParaRPr lang="en-GB" sz="900" b="0" dirty="0"/>
          </a:p>
        </p:txBody>
      </p:sp>
      <p:pic>
        <p:nvPicPr>
          <p:cNvPr id="22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89" y="1921491"/>
            <a:ext cx="382660" cy="5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375" y="1921897"/>
            <a:ext cx="376179" cy="491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942" y="1930130"/>
            <a:ext cx="369883" cy="48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622" y="1918725"/>
            <a:ext cx="378605" cy="49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9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821" y="1936533"/>
            <a:ext cx="364987" cy="477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0" name="Rectangle 150"/>
          <p:cNvSpPr>
            <a:spLocks noChangeArrowheads="1"/>
          </p:cNvSpPr>
          <p:nvPr/>
        </p:nvSpPr>
        <p:spPr bwMode="auto">
          <a:xfrm>
            <a:off x="5114926" y="4298256"/>
            <a:ext cx="1114054" cy="37778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dirty="0"/>
              <a:t>Solution 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development</a:t>
            </a:r>
          </a:p>
        </p:txBody>
      </p:sp>
      <p:sp>
        <p:nvSpPr>
          <p:cNvPr id="231" name="Rectangle 154"/>
          <p:cNvSpPr>
            <a:spLocks noChangeArrowheads="1"/>
          </p:cNvSpPr>
          <p:nvPr/>
        </p:nvSpPr>
        <p:spPr bwMode="auto">
          <a:xfrm>
            <a:off x="598814" y="2762305"/>
            <a:ext cx="2245634" cy="2921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Concept study</a:t>
            </a:r>
            <a:endParaRPr lang="en-GB" sz="1000" b="0" dirty="0"/>
          </a:p>
        </p:txBody>
      </p:sp>
      <p:sp>
        <p:nvSpPr>
          <p:cNvPr id="232" name="Rectangle 155"/>
          <p:cNvSpPr>
            <a:spLocks noChangeArrowheads="1"/>
          </p:cNvSpPr>
          <p:nvPr/>
        </p:nvSpPr>
        <p:spPr bwMode="auto">
          <a:xfrm>
            <a:off x="3971019" y="3608449"/>
            <a:ext cx="1149575" cy="590778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dirty="0"/>
              <a:t>Detailed 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requirement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development</a:t>
            </a:r>
          </a:p>
        </p:txBody>
      </p:sp>
      <p:sp>
        <p:nvSpPr>
          <p:cNvPr id="233" name="Rectangle 156"/>
          <p:cNvSpPr>
            <a:spLocks noChangeArrowheads="1"/>
          </p:cNvSpPr>
          <p:nvPr/>
        </p:nvSpPr>
        <p:spPr bwMode="auto">
          <a:xfrm>
            <a:off x="2850797" y="3140129"/>
            <a:ext cx="1114653" cy="392113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Concept</a:t>
            </a:r>
          </a:p>
          <a:p>
            <a:pPr algn="ctr">
              <a:spcBef>
                <a:spcPct val="0"/>
              </a:spcBef>
            </a:pPr>
            <a:r>
              <a:rPr lang="en-GB" sz="1000" b="0" dirty="0" smtClean="0"/>
              <a:t>development</a:t>
            </a:r>
            <a:endParaRPr lang="en-GB" sz="1000" b="0" dirty="0"/>
          </a:p>
        </p:txBody>
      </p:sp>
      <p:sp>
        <p:nvSpPr>
          <p:cNvPr id="234" name="Rectangle 116"/>
          <p:cNvSpPr>
            <a:spLocks noChangeArrowheads="1"/>
          </p:cNvSpPr>
          <p:nvPr/>
        </p:nvSpPr>
        <p:spPr bwMode="auto">
          <a:xfrm>
            <a:off x="7358390" y="5572164"/>
            <a:ext cx="1397000" cy="2921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b="0" dirty="0" smtClean="0"/>
              <a:t>Implementation</a:t>
            </a:r>
            <a:endParaRPr lang="en-GB" sz="1000" b="0" dirty="0"/>
          </a:p>
        </p:txBody>
      </p:sp>
      <p:sp>
        <p:nvSpPr>
          <p:cNvPr id="235" name="Rectangle 149"/>
          <p:cNvSpPr>
            <a:spLocks noChangeArrowheads="1"/>
          </p:cNvSpPr>
          <p:nvPr/>
        </p:nvSpPr>
        <p:spPr bwMode="auto">
          <a:xfrm>
            <a:off x="6244443" y="4799135"/>
            <a:ext cx="1129166" cy="650630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>
              <a:spcBef>
                <a:spcPct val="0"/>
              </a:spcBef>
            </a:pPr>
            <a:r>
              <a:rPr lang="en-GB" sz="1000" dirty="0"/>
              <a:t>Final verification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&amp; </a:t>
            </a:r>
          </a:p>
          <a:p>
            <a:pPr algn="ctr">
              <a:spcBef>
                <a:spcPct val="0"/>
              </a:spcBef>
            </a:pPr>
            <a:r>
              <a:rPr lang="en-GB" sz="1000" dirty="0"/>
              <a:t>industrialization </a:t>
            </a:r>
          </a:p>
        </p:txBody>
      </p:sp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9" y="1630363"/>
            <a:ext cx="590561" cy="772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C8C395A-5275-4C22-BE7B-9129E59A32B3}" type="datetime1">
              <a:rPr lang="en-GB" smtClean="0">
                <a:solidFill>
                  <a:srgbClr val="000000"/>
                </a:solidFill>
              </a:rPr>
              <a:t>08/02/2017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/>
              <a:t>TCP Test Management - Prepare</a:t>
            </a:r>
            <a:endParaRPr lang="sv-SE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Project Scope (-&gt; 2018-01)</a:t>
            </a:r>
          </a:p>
          <a:p>
            <a:pPr lvl="1"/>
            <a:r>
              <a:rPr lang="sv-SE" dirty="0" smtClean="0"/>
              <a:t>Build new Application Test Manager</a:t>
            </a:r>
          </a:p>
          <a:p>
            <a:pPr lvl="1"/>
            <a:r>
              <a:rPr lang="sv-SE" dirty="0"/>
              <a:t>Disable PVT Test Manager </a:t>
            </a:r>
            <a:r>
              <a:rPr lang="sv-SE" dirty="0" smtClean="0"/>
              <a:t>application</a:t>
            </a:r>
          </a:p>
          <a:p>
            <a:pPr lvl="1"/>
            <a:r>
              <a:rPr lang="sv-SE" dirty="0" smtClean="0"/>
              <a:t>Replace EFACT – PVT Test Manager connections</a:t>
            </a:r>
          </a:p>
          <a:p>
            <a:pPr lvl="1"/>
            <a:endParaRPr lang="sv-SE" dirty="0"/>
          </a:p>
          <a:p>
            <a:pPr lvl="1"/>
            <a:endParaRPr lang="sv-SE" dirty="0" smtClean="0"/>
          </a:p>
          <a:p>
            <a:pPr lvl="1"/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8672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As Is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930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696325" cy="599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72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Analysis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593067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8458200" cy="6139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796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</TotalTime>
  <Words>285</Words>
  <Application>Microsoft Office PowerPoint</Application>
  <PresentationFormat>On-screen Show (4:3)</PresentationFormat>
  <Paragraphs>93</Paragraphs>
  <Slides>20</Slides>
  <Notes>1</Notes>
  <HiddenSlides>4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ABCFlow</vt:lpstr>
      <vt:lpstr>Architecture_And_More</vt:lpstr>
      <vt:lpstr>Planning</vt:lpstr>
      <vt:lpstr>Suggested Roadmap</vt:lpstr>
      <vt:lpstr>PowerPoint Presentation</vt:lpstr>
      <vt:lpstr>TCP Test Management - Prepare</vt:lpstr>
      <vt:lpstr>As Is</vt:lpstr>
      <vt:lpstr>PowerPoint Presentation</vt:lpstr>
      <vt:lpstr>Analysis</vt:lpstr>
      <vt:lpstr>PowerPoint Presentation</vt:lpstr>
      <vt:lpstr>PowerPoint Presentation</vt:lpstr>
      <vt:lpstr>Architecture</vt:lpstr>
      <vt:lpstr>PowerPoint Presentation</vt:lpstr>
      <vt:lpstr>PowerPoint Presentation</vt:lpstr>
      <vt:lpstr>PowerPoint Presentation</vt:lpstr>
      <vt:lpstr>Rich Web Client – Restful Services </vt:lpstr>
      <vt:lpstr>Technologies to be used</vt:lpstr>
      <vt:lpstr>PowerPoint Presentation</vt:lpstr>
      <vt:lpstr>Critical Requirement</vt:lpstr>
      <vt:lpstr>Identifying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Lövdinger Per</dc:creator>
  <cp:lastModifiedBy>Lövdinger Per</cp:lastModifiedBy>
  <cp:revision>35</cp:revision>
  <dcterms:created xsi:type="dcterms:W3CDTF">2006-08-16T00:00:00Z</dcterms:created>
  <dcterms:modified xsi:type="dcterms:W3CDTF">2017-02-08T12:20:53Z</dcterms:modified>
</cp:coreProperties>
</file>