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9A36A-71DF-46E5-BE0A-E967749C56C3}" type="datetimeFigureOut">
              <a:rPr lang="sv-SE" smtClean="0"/>
              <a:t>2016-12-20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6D8F0-5D74-4456-8145-B3BDA7E2D3A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18694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4A24C5-BBE4-45D8-8B46-54EF5316A7FE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46141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4A24C5-BBE4-45D8-8B46-54EF5316A7FE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4518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01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454275" y="665902"/>
            <a:ext cx="3617185" cy="3450374"/>
            <a:chOff x="394626" y="688127"/>
            <a:chExt cx="2843874" cy="2712725"/>
          </a:xfrm>
        </p:grpSpPr>
        <p:pic>
          <p:nvPicPr>
            <p:cNvPr id="20" name="Picture 2" descr="http://www.volvotrucks.com/SiteCollectionImages/VTC/Market/Trucks/volvo-fh-series/Product-gallery/hi-res/new-volvo-fh16-exterior_highres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29" t="3994" r="6044" b="7148"/>
            <a:stretch/>
          </p:blipFill>
          <p:spPr bwMode="auto">
            <a:xfrm>
              <a:off x="1942583" y="688127"/>
              <a:ext cx="1295917" cy="1266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11" r="8850"/>
            <a:stretch/>
          </p:blipFill>
          <p:spPr bwMode="auto">
            <a:xfrm>
              <a:off x="1329161" y="1931194"/>
              <a:ext cx="1642639" cy="1469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365" y="2002515"/>
              <a:ext cx="1198960" cy="1198960"/>
            </a:xfrm>
            <a:prstGeom prst="rect">
              <a:avLst/>
            </a:prstGeom>
          </p:spPr>
        </p:pic>
        <p:pic>
          <p:nvPicPr>
            <p:cNvPr id="23" name="Picture 4" descr="http://www.renault-trucks.fr/media/image/nouvelles-gammes/renault-trucks-t-long-haul-comfort-2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34" r="6987"/>
            <a:stretch/>
          </p:blipFill>
          <p:spPr bwMode="auto">
            <a:xfrm flipH="1">
              <a:off x="394626" y="689766"/>
              <a:ext cx="1503508" cy="1313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2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A9EEC30-E971-4299-9090-AE9899422123}" type="slidenum">
              <a:rPr lang="sv-SE" sz="1000" smtClean="0"/>
              <a:pPr eaLnBrk="1" hangingPunct="1"/>
              <a:t>2</a:t>
            </a:fld>
            <a:endParaRPr lang="sv-SE" sz="1000" smtClean="0"/>
          </a:p>
        </p:txBody>
      </p:sp>
      <p:sp>
        <p:nvSpPr>
          <p:cNvPr id="443401" name="Text Box 9"/>
          <p:cNvSpPr txBox="1">
            <a:spLocks noChangeArrowheads="1"/>
          </p:cNvSpPr>
          <p:nvPr/>
        </p:nvSpPr>
        <p:spPr bwMode="auto">
          <a:xfrm>
            <a:off x="6664325" y="2903427"/>
            <a:ext cx="2213861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sv-SE" dirty="0"/>
              <a:t>Logged data</a:t>
            </a:r>
          </a:p>
          <a:p>
            <a:pPr algn="ctr" eaLnBrk="1" hangingPunct="1"/>
            <a:r>
              <a:rPr lang="sv-SE" sz="1600" dirty="0"/>
              <a:t>CAN trafic</a:t>
            </a:r>
            <a:r>
              <a:rPr lang="sv-SE" sz="1600" dirty="0" smtClean="0"/>
              <a:t>,</a:t>
            </a:r>
            <a:br>
              <a:rPr lang="sv-SE" sz="1600" dirty="0" smtClean="0"/>
            </a:br>
            <a:r>
              <a:rPr lang="sv-SE" sz="1600" dirty="0" smtClean="0"/>
              <a:t>Audio / </a:t>
            </a:r>
            <a:r>
              <a:rPr lang="sv-SE" sz="1600" dirty="0"/>
              <a:t>video</a:t>
            </a:r>
            <a:r>
              <a:rPr lang="sv-SE" sz="1600" dirty="0" smtClean="0"/>
              <a:t>,</a:t>
            </a:r>
            <a:br>
              <a:rPr lang="sv-SE" sz="1600" dirty="0" smtClean="0"/>
            </a:br>
            <a:r>
              <a:rPr lang="sv-SE" sz="1600" dirty="0" smtClean="0"/>
              <a:t>GPS</a:t>
            </a:r>
            <a:r>
              <a:rPr lang="sv-SE" sz="1600" dirty="0"/>
              <a:t>, snapshot</a:t>
            </a:r>
          </a:p>
        </p:txBody>
      </p:sp>
      <p:sp>
        <p:nvSpPr>
          <p:cNvPr id="443403" name="AutoShape 11"/>
          <p:cNvSpPr>
            <a:spLocks noChangeArrowheads="1"/>
          </p:cNvSpPr>
          <p:nvPr/>
        </p:nvSpPr>
        <p:spPr bwMode="auto">
          <a:xfrm rot="10800000">
            <a:off x="6581775" y="4422775"/>
            <a:ext cx="1397000" cy="15303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3113 h 21600"/>
              <a:gd name="T14" fmla="*/ 18090 w 21600"/>
              <a:gd name="T15" fmla="*/ 904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4406" y="0"/>
                </a:lnTo>
                <a:lnTo>
                  <a:pt x="14406" y="3113"/>
                </a:lnTo>
                <a:lnTo>
                  <a:pt x="12427" y="3113"/>
                </a:lnTo>
                <a:cubicBezTo>
                  <a:pt x="5564" y="3113"/>
                  <a:pt x="0" y="7163"/>
                  <a:pt x="0" y="12158"/>
                </a:cubicBezTo>
                <a:lnTo>
                  <a:pt x="0" y="21600"/>
                </a:lnTo>
                <a:lnTo>
                  <a:pt x="6063" y="21600"/>
                </a:lnTo>
                <a:lnTo>
                  <a:pt x="6063" y="12158"/>
                </a:lnTo>
                <a:cubicBezTo>
                  <a:pt x="6063" y="10439"/>
                  <a:pt x="8912" y="9045"/>
                  <a:pt x="12427" y="9045"/>
                </a:cubicBezTo>
                <a:lnTo>
                  <a:pt x="14406" y="9045"/>
                </a:lnTo>
                <a:lnTo>
                  <a:pt x="1440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43404" name="Text Box 12"/>
          <p:cNvSpPr txBox="1">
            <a:spLocks noChangeArrowheads="1"/>
          </p:cNvSpPr>
          <p:nvPr/>
        </p:nvSpPr>
        <p:spPr bwMode="auto">
          <a:xfrm>
            <a:off x="5243513" y="5319713"/>
            <a:ext cx="1255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v-SE"/>
              <a:t>PROTUS</a:t>
            </a:r>
          </a:p>
        </p:txBody>
      </p:sp>
      <p:sp>
        <p:nvSpPr>
          <p:cNvPr id="443406" name="Text Box 14"/>
          <p:cNvSpPr txBox="1">
            <a:spLocks noChangeArrowheads="1"/>
          </p:cNvSpPr>
          <p:nvPr/>
        </p:nvSpPr>
        <p:spPr bwMode="auto">
          <a:xfrm>
            <a:off x="2454275" y="5327650"/>
            <a:ext cx="1970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v-SE" dirty="0"/>
              <a:t>QUEST/ (EEE)</a:t>
            </a:r>
          </a:p>
        </p:txBody>
      </p:sp>
      <p:sp>
        <p:nvSpPr>
          <p:cNvPr id="443407" name="AutoShape 15"/>
          <p:cNvSpPr>
            <a:spLocks noChangeArrowheads="1"/>
          </p:cNvSpPr>
          <p:nvPr/>
        </p:nvSpPr>
        <p:spPr bwMode="auto">
          <a:xfrm rot="-5400000">
            <a:off x="687388" y="4279900"/>
            <a:ext cx="1397000" cy="15303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3113 h 21600"/>
              <a:gd name="T14" fmla="*/ 18090 w 21600"/>
              <a:gd name="T15" fmla="*/ 904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4406" y="0"/>
                </a:lnTo>
                <a:lnTo>
                  <a:pt x="14406" y="3113"/>
                </a:lnTo>
                <a:lnTo>
                  <a:pt x="12427" y="3113"/>
                </a:lnTo>
                <a:cubicBezTo>
                  <a:pt x="5564" y="3113"/>
                  <a:pt x="0" y="7163"/>
                  <a:pt x="0" y="12158"/>
                </a:cubicBezTo>
                <a:lnTo>
                  <a:pt x="0" y="21600"/>
                </a:lnTo>
                <a:lnTo>
                  <a:pt x="6063" y="21600"/>
                </a:lnTo>
                <a:lnTo>
                  <a:pt x="6063" y="12158"/>
                </a:lnTo>
                <a:cubicBezTo>
                  <a:pt x="6063" y="10439"/>
                  <a:pt x="8912" y="9045"/>
                  <a:pt x="12427" y="9045"/>
                </a:cubicBezTo>
                <a:lnTo>
                  <a:pt x="14406" y="9045"/>
                </a:lnTo>
                <a:lnTo>
                  <a:pt x="1440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43408" name="Text Box 16"/>
          <p:cNvSpPr txBox="1">
            <a:spLocks noChangeArrowheads="1"/>
          </p:cNvSpPr>
          <p:nvPr/>
        </p:nvSpPr>
        <p:spPr bwMode="auto">
          <a:xfrm>
            <a:off x="244475" y="3132026"/>
            <a:ext cx="16192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v-SE" dirty="0"/>
              <a:t>SW Release Function Package FP</a:t>
            </a:r>
          </a:p>
        </p:txBody>
      </p:sp>
      <p:sp>
        <p:nvSpPr>
          <p:cNvPr id="443409" name="AutoShape 17"/>
          <p:cNvSpPr>
            <a:spLocks noChangeArrowheads="1"/>
          </p:cNvSpPr>
          <p:nvPr/>
        </p:nvSpPr>
        <p:spPr bwMode="auto">
          <a:xfrm>
            <a:off x="862013" y="1335088"/>
            <a:ext cx="1397000" cy="15303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3113 h 21600"/>
              <a:gd name="T14" fmla="*/ 18090 w 21600"/>
              <a:gd name="T15" fmla="*/ 904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4406" y="0"/>
                </a:lnTo>
                <a:lnTo>
                  <a:pt x="14406" y="3113"/>
                </a:lnTo>
                <a:lnTo>
                  <a:pt x="12427" y="3113"/>
                </a:lnTo>
                <a:cubicBezTo>
                  <a:pt x="5564" y="3113"/>
                  <a:pt x="0" y="7163"/>
                  <a:pt x="0" y="12158"/>
                </a:cubicBezTo>
                <a:lnTo>
                  <a:pt x="0" y="21600"/>
                </a:lnTo>
                <a:lnTo>
                  <a:pt x="6063" y="21600"/>
                </a:lnTo>
                <a:lnTo>
                  <a:pt x="6063" y="12158"/>
                </a:lnTo>
                <a:cubicBezTo>
                  <a:pt x="6063" y="10439"/>
                  <a:pt x="8912" y="9045"/>
                  <a:pt x="12427" y="9045"/>
                </a:cubicBezTo>
                <a:lnTo>
                  <a:pt x="14406" y="9045"/>
                </a:lnTo>
                <a:lnTo>
                  <a:pt x="1440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sv-SE"/>
              <a:t>Update  </a:t>
            </a:r>
          </a:p>
        </p:txBody>
      </p:sp>
      <p:sp>
        <p:nvSpPr>
          <p:cNvPr id="443411" name="AutoShape 19"/>
          <p:cNvSpPr>
            <a:spLocks noChangeArrowheads="1"/>
          </p:cNvSpPr>
          <p:nvPr/>
        </p:nvSpPr>
        <p:spPr bwMode="auto">
          <a:xfrm rot="5400000">
            <a:off x="6686550" y="1412875"/>
            <a:ext cx="1408113" cy="14525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3113 h 21600"/>
              <a:gd name="T14" fmla="*/ 18090 w 21600"/>
              <a:gd name="T15" fmla="*/ 904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4406" y="0"/>
                </a:lnTo>
                <a:lnTo>
                  <a:pt x="14406" y="3113"/>
                </a:lnTo>
                <a:lnTo>
                  <a:pt x="12427" y="3113"/>
                </a:lnTo>
                <a:cubicBezTo>
                  <a:pt x="5564" y="3113"/>
                  <a:pt x="0" y="7163"/>
                  <a:pt x="0" y="12158"/>
                </a:cubicBezTo>
                <a:lnTo>
                  <a:pt x="0" y="21600"/>
                </a:lnTo>
                <a:lnTo>
                  <a:pt x="6063" y="21600"/>
                </a:lnTo>
                <a:lnTo>
                  <a:pt x="6063" y="12158"/>
                </a:lnTo>
                <a:cubicBezTo>
                  <a:pt x="6063" y="10439"/>
                  <a:pt x="8912" y="9045"/>
                  <a:pt x="12427" y="9045"/>
                </a:cubicBezTo>
                <a:lnTo>
                  <a:pt x="14406" y="9045"/>
                </a:lnTo>
                <a:lnTo>
                  <a:pt x="1440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0972" name="Rectangle 21"/>
          <p:cNvSpPr>
            <a:spLocks noChangeArrowheads="1"/>
          </p:cNvSpPr>
          <p:nvPr/>
        </p:nvSpPr>
        <p:spPr bwMode="auto">
          <a:xfrm>
            <a:off x="319088" y="222250"/>
            <a:ext cx="8393112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sv-SE" sz="3200" b="1">
                <a:solidFill>
                  <a:schemeClr val="tx2"/>
                </a:solidFill>
              </a:rPr>
              <a:t>The new way!   RT/PVT/FT (AET)</a:t>
            </a:r>
          </a:p>
        </p:txBody>
      </p:sp>
      <p:sp>
        <p:nvSpPr>
          <p:cNvPr id="443414" name="Text Box 22"/>
          <p:cNvSpPr txBox="1">
            <a:spLocks noChangeArrowheads="1"/>
          </p:cNvSpPr>
          <p:nvPr/>
        </p:nvSpPr>
        <p:spPr bwMode="auto">
          <a:xfrm>
            <a:off x="3008751" y="3806030"/>
            <a:ext cx="3017173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v-SE" b="1" dirty="0" smtClean="0"/>
              <a:t>I </a:t>
            </a:r>
            <a:r>
              <a:rPr lang="sv-SE" b="1" dirty="0"/>
              <a:t>have logged an error !</a:t>
            </a:r>
          </a:p>
          <a:p>
            <a:pPr eaLnBrk="1" hangingPunct="1"/>
            <a:r>
              <a:rPr lang="sv-SE" dirty="0">
                <a:solidFill>
                  <a:srgbClr val="FF0000"/>
                </a:solidFill>
              </a:rPr>
              <a:t>The driver perspective!</a:t>
            </a:r>
            <a:endParaRPr lang="sv-SE" dirty="0"/>
          </a:p>
        </p:txBody>
      </p:sp>
      <p:sp>
        <p:nvSpPr>
          <p:cNvPr id="443415" name="AutoShape 23"/>
          <p:cNvSpPr>
            <a:spLocks noChangeArrowheads="1"/>
          </p:cNvSpPr>
          <p:nvPr/>
        </p:nvSpPr>
        <p:spPr bwMode="auto">
          <a:xfrm>
            <a:off x="4451350" y="5102225"/>
            <a:ext cx="727075" cy="869950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39725" y="6273209"/>
            <a:ext cx="4627563" cy="368891"/>
          </a:xfrm>
          <a:solidFill>
            <a:schemeClr val="accent3">
              <a:lumMod val="85000"/>
            </a:schemeClr>
          </a:solidFill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v-SE" sz="1000" b="1" dirty="0" smtClean="0"/>
              <a:t>Volvo GTT</a:t>
            </a:r>
            <a:r>
              <a:rPr lang="sv-SE" sz="1000" dirty="0" smtClean="0"/>
              <a:t/>
            </a:r>
            <a:br>
              <a:rPr lang="sv-SE" sz="1000" dirty="0" smtClean="0"/>
            </a:br>
            <a:r>
              <a:rPr lang="sv-SE" sz="1000" dirty="0" smtClean="0"/>
              <a:t>Martin Svennungsson / Jonas Qvist / Markus Löfgren / Jean-Philippe Abeillon</a:t>
            </a:r>
          </a:p>
        </p:txBody>
      </p:sp>
    </p:spTree>
    <p:extLst>
      <p:ext uri="{BB962C8B-B14F-4D97-AF65-F5344CB8AC3E}">
        <p14:creationId xmlns:p14="http://schemas.microsoft.com/office/powerpoint/2010/main" val="412879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3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3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43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43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43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43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3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43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43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43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43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401" grpId="0"/>
      <p:bldP spid="443403" grpId="0" animBg="1"/>
      <p:bldP spid="443404" grpId="0"/>
      <p:bldP spid="443406" grpId="0"/>
      <p:bldP spid="443407" grpId="0" animBg="1"/>
      <p:bldP spid="443408" grpId="0"/>
      <p:bldP spid="443409" grpId="0" animBg="1"/>
      <p:bldP spid="443411" grpId="0" animBg="1"/>
      <p:bldP spid="443414" grpId="0"/>
      <p:bldP spid="4434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F2A6F22-0F19-4D8E-A07B-57C54AB875AC}" type="slidenum">
              <a:rPr lang="sv-SE" sz="1000" smtClean="0"/>
              <a:pPr eaLnBrk="1" hangingPunct="1"/>
              <a:t>3</a:t>
            </a:fld>
            <a:endParaRPr lang="sv-SE" sz="1000" smtClean="0"/>
          </a:p>
        </p:txBody>
      </p:sp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361619" y="117475"/>
            <a:ext cx="8393112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sv-SE" sz="3200" b="1">
                <a:solidFill>
                  <a:schemeClr val="tx2"/>
                </a:solidFill>
              </a:rPr>
              <a:t>How to start the logger manually?</a:t>
            </a:r>
            <a:endParaRPr lang="sv-SE" b="1">
              <a:solidFill>
                <a:schemeClr val="tx2"/>
              </a:solidFill>
            </a:endParaRPr>
          </a:p>
        </p:txBody>
      </p:sp>
      <p:sp>
        <p:nvSpPr>
          <p:cNvPr id="446469" name="Rectangle 5"/>
          <p:cNvSpPr>
            <a:spLocks noChangeArrowheads="1"/>
          </p:cNvSpPr>
          <p:nvPr/>
        </p:nvSpPr>
        <p:spPr bwMode="auto">
          <a:xfrm>
            <a:off x="91744" y="768350"/>
            <a:ext cx="8932863" cy="423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4950" indent="-234950">
              <a:spcBef>
                <a:spcPct val="40000"/>
              </a:spcBef>
              <a:buClr>
                <a:schemeClr val="tx2"/>
              </a:buClr>
              <a:buFont typeface="Symbol" pitchFamily="18" charset="2"/>
              <a:buChar char="·"/>
            </a:pPr>
            <a:r>
              <a:rPr lang="sv-SE" dirty="0"/>
              <a:t>The microphone LED shows a </a:t>
            </a:r>
            <a:r>
              <a:rPr lang="sv-SE" dirty="0">
                <a:solidFill>
                  <a:srgbClr val="0070C0"/>
                </a:solidFill>
              </a:rPr>
              <a:t>blue</a:t>
            </a:r>
            <a:r>
              <a:rPr lang="sv-SE" dirty="0"/>
              <a:t> </a:t>
            </a:r>
            <a:r>
              <a:rPr lang="sv-SE" dirty="0" smtClean="0"/>
              <a:t>light </a:t>
            </a:r>
            <a:r>
              <a:rPr lang="sv-SE" sz="1600" dirty="0">
                <a:sym typeface="Wingdings" pitchFamily="2" charset="2"/>
              </a:rPr>
              <a:t></a:t>
            </a:r>
            <a:r>
              <a:rPr lang="sv-SE" dirty="0" smtClean="0">
                <a:sym typeface="Wingdings" pitchFamily="2" charset="2"/>
              </a:rPr>
              <a:t> </a:t>
            </a:r>
            <a:r>
              <a:rPr lang="sv-SE" dirty="0">
                <a:sym typeface="Wingdings" pitchFamily="2" charset="2"/>
              </a:rPr>
              <a:t>system </a:t>
            </a:r>
            <a:r>
              <a:rPr lang="sv-SE" dirty="0" smtClean="0">
                <a:sym typeface="Wingdings" pitchFamily="2" charset="2"/>
              </a:rPr>
              <a:t>is ready</a:t>
            </a:r>
            <a:endParaRPr lang="sv-SE" dirty="0"/>
          </a:p>
          <a:p>
            <a:pPr marL="234950" indent="-234950">
              <a:spcBef>
                <a:spcPct val="40000"/>
              </a:spcBef>
              <a:buClr>
                <a:schemeClr val="tx2"/>
              </a:buClr>
              <a:buFont typeface="Symbol" pitchFamily="18" charset="2"/>
              <a:buChar char="·"/>
            </a:pPr>
            <a:endParaRPr lang="sv-SE" sz="900" dirty="0" smtClean="0"/>
          </a:p>
          <a:p>
            <a:pPr marL="234950" indent="-234950">
              <a:spcBef>
                <a:spcPct val="40000"/>
              </a:spcBef>
              <a:buClr>
                <a:schemeClr val="tx2"/>
              </a:buClr>
              <a:buFont typeface="Symbol" pitchFamily="18" charset="2"/>
              <a:buChar char="·"/>
            </a:pPr>
            <a:r>
              <a:rPr lang="sv-SE" dirty="0" smtClean="0"/>
              <a:t>An </a:t>
            </a:r>
            <a:r>
              <a:rPr lang="sv-SE" dirty="0"/>
              <a:t>error </a:t>
            </a:r>
            <a:r>
              <a:rPr lang="sv-SE" dirty="0" smtClean="0"/>
              <a:t>occurrs </a:t>
            </a:r>
            <a:r>
              <a:rPr lang="sv-SE" sz="1600" dirty="0" smtClean="0">
                <a:sym typeface="Wingdings" pitchFamily="2" charset="2"/>
              </a:rPr>
              <a:t></a:t>
            </a:r>
            <a:r>
              <a:rPr lang="sv-SE" dirty="0" smtClean="0">
                <a:sym typeface="Wingdings" pitchFamily="2" charset="2"/>
              </a:rPr>
              <a:t> </a:t>
            </a:r>
            <a:r>
              <a:rPr lang="sv-SE" dirty="0">
                <a:sym typeface="Wingdings" pitchFamily="2" charset="2"/>
              </a:rPr>
              <a:t>the driver presses the button</a:t>
            </a:r>
            <a:r>
              <a:rPr lang="sv-SE" sz="1600" dirty="0">
                <a:sym typeface="Wingdings" pitchFamily="2" charset="2"/>
              </a:rPr>
              <a:t></a:t>
            </a:r>
            <a:r>
              <a:rPr lang="sv-SE" dirty="0">
                <a:sym typeface="Wingdings" pitchFamily="2" charset="2"/>
              </a:rPr>
              <a:t> logging starts</a:t>
            </a:r>
            <a:br>
              <a:rPr lang="sv-SE" dirty="0">
                <a:sym typeface="Wingdings" pitchFamily="2" charset="2"/>
              </a:rPr>
            </a:br>
            <a:r>
              <a:rPr lang="sv-SE" sz="1600" dirty="0">
                <a:sym typeface="Wingdings" pitchFamily="2" charset="2"/>
              </a:rPr>
              <a:t></a:t>
            </a:r>
            <a:r>
              <a:rPr lang="sv-SE" dirty="0">
                <a:sym typeface="Wingdings" pitchFamily="2" charset="2"/>
              </a:rPr>
              <a:t> LED shows a </a:t>
            </a:r>
            <a:r>
              <a:rPr lang="sv-SE" dirty="0">
                <a:solidFill>
                  <a:srgbClr val="FF9900"/>
                </a:solidFill>
                <a:sym typeface="Wingdings" pitchFamily="2" charset="2"/>
              </a:rPr>
              <a:t>yellow</a:t>
            </a:r>
            <a:r>
              <a:rPr lang="sv-SE" dirty="0">
                <a:sym typeface="Wingdings" pitchFamily="2" charset="2"/>
              </a:rPr>
              <a:t> light </a:t>
            </a:r>
          </a:p>
          <a:p>
            <a:pPr marL="560388" lvl="1" indent="-234950">
              <a:spcBef>
                <a:spcPct val="40000"/>
              </a:spcBef>
              <a:buClr>
                <a:schemeClr val="tx2"/>
              </a:buClr>
              <a:buFontTx/>
              <a:buChar char="–"/>
            </a:pPr>
            <a:r>
              <a:rPr lang="sv-SE" dirty="0" smtClean="0"/>
              <a:t>Traffic is logged on up to 12 CANbuses</a:t>
            </a:r>
            <a:br>
              <a:rPr lang="sv-SE" dirty="0" smtClean="0"/>
            </a:br>
            <a:r>
              <a:rPr lang="sv-SE" dirty="0" smtClean="0"/>
              <a:t>(</a:t>
            </a:r>
            <a:r>
              <a:rPr lang="sv-SE" sz="1800" dirty="0" smtClean="0"/>
              <a:t>25 </a:t>
            </a:r>
            <a:r>
              <a:rPr lang="sv-SE" sz="1800" dirty="0"/>
              <a:t>s BEFORE and </a:t>
            </a:r>
            <a:r>
              <a:rPr lang="sv-SE" sz="1800" dirty="0" smtClean="0"/>
              <a:t>15s to 2 min </a:t>
            </a:r>
            <a:r>
              <a:rPr lang="sv-SE" sz="1800" dirty="0"/>
              <a:t>AFTER the button is </a:t>
            </a:r>
            <a:r>
              <a:rPr lang="sv-SE" sz="1800" dirty="0" smtClean="0"/>
              <a:t>pressed)</a:t>
            </a:r>
            <a:endParaRPr lang="sv-SE" dirty="0"/>
          </a:p>
          <a:p>
            <a:pPr marL="560388" lvl="1" indent="-234950">
              <a:spcBef>
                <a:spcPct val="40000"/>
              </a:spcBef>
              <a:buClr>
                <a:schemeClr val="tx2"/>
              </a:buClr>
              <a:buFontTx/>
              <a:buChar char="–"/>
            </a:pPr>
            <a:r>
              <a:rPr lang="sv-SE" dirty="0" smtClean="0"/>
              <a:t>Audio Commentary is recorded </a:t>
            </a:r>
            <a:r>
              <a:rPr lang="sv-SE" sz="1800" dirty="0" smtClean="0"/>
              <a:t>15s-2 min </a:t>
            </a:r>
            <a:r>
              <a:rPr lang="sv-SE" sz="1800" u="sng" dirty="0"/>
              <a:t>AFTER</a:t>
            </a:r>
            <a:r>
              <a:rPr lang="sv-SE" sz="1800" dirty="0"/>
              <a:t> </a:t>
            </a:r>
            <a:r>
              <a:rPr lang="sv-SE" sz="1800" dirty="0" smtClean="0"/>
              <a:t>the button is pressed</a:t>
            </a:r>
            <a:endParaRPr lang="sv-SE" sz="1800" dirty="0"/>
          </a:p>
          <a:p>
            <a:pPr marL="560388" lvl="1" indent="-234950">
              <a:spcBef>
                <a:spcPct val="40000"/>
              </a:spcBef>
              <a:buClr>
                <a:schemeClr val="tx2"/>
              </a:buClr>
              <a:buFontTx/>
              <a:buChar char="–"/>
            </a:pPr>
            <a:r>
              <a:rPr lang="sv-SE" dirty="0"/>
              <a:t>Video/picture (e.g. cluster/road information</a:t>
            </a:r>
            <a:r>
              <a:rPr lang="sv-SE" dirty="0" smtClean="0"/>
              <a:t>), </a:t>
            </a:r>
            <a:r>
              <a:rPr lang="sv-SE" sz="1800" dirty="0" smtClean="0"/>
              <a:t>10s before button is pressed and 15s to 2 min after.</a:t>
            </a:r>
            <a:endParaRPr lang="sv-SE" sz="1800" dirty="0"/>
          </a:p>
          <a:p>
            <a:pPr marL="234950" indent="-234950">
              <a:spcBef>
                <a:spcPct val="40000"/>
              </a:spcBef>
              <a:buClr>
                <a:schemeClr val="tx2"/>
              </a:buClr>
              <a:buFont typeface="Symbol" pitchFamily="18" charset="2"/>
              <a:buChar char="·"/>
            </a:pPr>
            <a:endParaRPr lang="sv-SE" dirty="0"/>
          </a:p>
        </p:txBody>
      </p:sp>
      <p:pic>
        <p:nvPicPr>
          <p:cNvPr id="45061" name="Picture 6" descr="IMG_327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39" y="3867695"/>
            <a:ext cx="2605088" cy="195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6471" name="Line 7"/>
          <p:cNvSpPr>
            <a:spLocks noChangeShapeType="1"/>
          </p:cNvSpPr>
          <p:nvPr/>
        </p:nvSpPr>
        <p:spPr bwMode="auto">
          <a:xfrm flipH="1">
            <a:off x="1386262" y="4368404"/>
            <a:ext cx="1898647" cy="8232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446472" name="Text Box 8"/>
          <p:cNvSpPr txBox="1">
            <a:spLocks noChangeArrowheads="1"/>
          </p:cNvSpPr>
          <p:nvPr/>
        </p:nvSpPr>
        <p:spPr bwMode="auto">
          <a:xfrm>
            <a:off x="3208600" y="4183738"/>
            <a:ext cx="168802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v-SE" sz="1400" dirty="0"/>
              <a:t>Trigger start button</a:t>
            </a:r>
          </a:p>
        </p:txBody>
      </p:sp>
      <p:sp>
        <p:nvSpPr>
          <p:cNvPr id="446473" name="Line 9"/>
          <p:cNvSpPr>
            <a:spLocks noChangeShapeType="1"/>
          </p:cNvSpPr>
          <p:nvPr/>
        </p:nvSpPr>
        <p:spPr bwMode="auto">
          <a:xfrm flipH="1">
            <a:off x="1257675" y="4757820"/>
            <a:ext cx="2027235" cy="5544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446474" name="Text Box 10"/>
          <p:cNvSpPr txBox="1">
            <a:spLocks noChangeArrowheads="1"/>
          </p:cNvSpPr>
          <p:nvPr/>
        </p:nvSpPr>
        <p:spPr bwMode="auto">
          <a:xfrm>
            <a:off x="3206682" y="4573155"/>
            <a:ext cx="273619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v-SE" sz="1400" dirty="0"/>
              <a:t>Yellow light– </a:t>
            </a:r>
            <a:r>
              <a:rPr lang="sv-SE" sz="1400" dirty="0" smtClean="0"/>
              <a:t>logging </a:t>
            </a:r>
            <a:r>
              <a:rPr lang="sv-SE" sz="1400" dirty="0"/>
              <a:t>in progress</a:t>
            </a:r>
          </a:p>
        </p:txBody>
      </p:sp>
      <p:sp>
        <p:nvSpPr>
          <p:cNvPr id="446475" name="Line 11"/>
          <p:cNvSpPr>
            <a:spLocks noChangeShapeType="1"/>
          </p:cNvSpPr>
          <p:nvPr/>
        </p:nvSpPr>
        <p:spPr bwMode="auto">
          <a:xfrm flipH="1">
            <a:off x="1243386" y="5114274"/>
            <a:ext cx="2041525" cy="3139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446476" name="Text Box 12"/>
          <p:cNvSpPr txBox="1">
            <a:spLocks noChangeArrowheads="1"/>
          </p:cNvSpPr>
          <p:nvPr/>
        </p:nvSpPr>
        <p:spPr bwMode="auto">
          <a:xfrm>
            <a:off x="3232857" y="4929608"/>
            <a:ext cx="11192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v-SE" sz="1400" dirty="0" smtClean="0"/>
              <a:t>Microphone</a:t>
            </a:r>
            <a:endParaRPr lang="sv-SE" sz="1400" dirty="0"/>
          </a:p>
        </p:txBody>
      </p:sp>
      <p:sp>
        <p:nvSpPr>
          <p:cNvPr id="4507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v-SE" sz="1000" smtClean="0"/>
              <a:t>26734, Martin Svennungsson / Jonas Qvist / Markus Löfgren</a:t>
            </a:r>
          </a:p>
        </p:txBody>
      </p:sp>
      <p:sp>
        <p:nvSpPr>
          <p:cNvPr id="2" name="Rectangle 1"/>
          <p:cNvSpPr/>
          <p:nvPr/>
        </p:nvSpPr>
        <p:spPr>
          <a:xfrm>
            <a:off x="2562447" y="5333043"/>
            <a:ext cx="658155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sv-SE" dirty="0" smtClean="0"/>
              <a:t>/!\ Wait 1 minute between 2 successive logs</a:t>
            </a:r>
          </a:p>
          <a:p>
            <a:pPr eaLnBrk="1" hangingPunct="1"/>
            <a:r>
              <a:rPr lang="sv-SE" dirty="0" smtClean="0"/>
              <a:t>Pressing the button while yellow LED extends recordings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984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6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6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6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46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446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46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46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46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1000"/>
                                        <p:tgtEl>
                                          <p:spTgt spid="446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46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464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9" grpId="0" build="p" bldLvl="2"/>
      <p:bldP spid="446471" grpId="0" animBg="1"/>
      <p:bldP spid="446472" grpId="0"/>
      <p:bldP spid="446473" grpId="0" animBg="1"/>
      <p:bldP spid="446474" grpId="0"/>
      <p:bldP spid="446475" grpId="0" animBg="1"/>
      <p:bldP spid="4464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248154"/>
            <a:ext cx="4505592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sz="1200" b="1" dirty="0" smtClean="0"/>
              <a:t>DO019999.dat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 smtClean="0"/>
              <a:t>Signal based measurements  (eFACTS -&gt; ”Snapshot data”).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 smtClean="0"/>
              <a:t>All events in the same file.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 smtClean="0"/>
              <a:t>One ”DOxx-file” for each ”Storage Group”</a:t>
            </a:r>
            <a:endParaRPr lang="sv-SE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1079151"/>
            <a:ext cx="450559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v-SE" sz="1200" b="1" dirty="0" smtClean="0"/>
              <a:t>DO019999_x.csv</a:t>
            </a:r>
            <a:endParaRPr lang="sv-SE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 smtClean="0"/>
              <a:t>Converted </a:t>
            </a:r>
            <a:r>
              <a:rPr lang="sv-SE" sz="1200" dirty="0"/>
              <a:t>event from storage group 1 with ”split trigger” attribute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5576" y="1540816"/>
            <a:ext cx="4505592" cy="9387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sz="1100" b="1" smtClean="0"/>
              <a:t>T010019999.bin</a:t>
            </a:r>
            <a:endParaRPr lang="sv-SE" sz="11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100" dirty="0" smtClean="0"/>
              <a:t>CAN Traffic measurement.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100" dirty="0" smtClean="0"/>
              <a:t>Max 6 Traffic Groups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100" dirty="0" smtClean="0"/>
              <a:t>All CAN buses in same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100" dirty="0" smtClean="0"/>
              <a:t>One file for each event</a:t>
            </a:r>
            <a:endParaRPr lang="sv-SE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2479535"/>
            <a:ext cx="4505592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sz="1200" b="1" dirty="0" smtClean="0"/>
              <a:t>A010019999.wav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 smtClean="0"/>
              <a:t>Audio measurement.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 smtClean="0"/>
              <a:t>One file for each event.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 smtClean="0"/>
              <a:t>No storage groups</a:t>
            </a:r>
            <a:endParaRPr lang="sv-SE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3310532"/>
            <a:ext cx="4505592" cy="1384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sz="1200" b="1" dirty="0" smtClean="0"/>
              <a:t>V010019999.avi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 smtClean="0"/>
              <a:t>Video measurement.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 smtClean="0"/>
              <a:t>One file for each event.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 smtClean="0"/>
              <a:t>1 USB Camera -&gt; avi file format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 smtClean="0"/>
              <a:t>1-4 cameras in video extender -&gt; h264 file format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 smtClean="0"/>
              <a:t>Video extnder files donloaded seperately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 smtClean="0"/>
              <a:t>No storage groups</a:t>
            </a:r>
            <a:endParaRPr lang="sv-SE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55576" y="4695527"/>
            <a:ext cx="450559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sz="1200" b="1" dirty="0" smtClean="0"/>
              <a:t>BDU_files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 smtClean="0"/>
              <a:t>Response files from UDS jobs</a:t>
            </a:r>
            <a:endParaRPr lang="sv-SE" sz="12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5580112" y="248154"/>
            <a:ext cx="3207928" cy="1189044"/>
            <a:chOff x="860016" y="5301208"/>
            <a:chExt cx="3207928" cy="1189044"/>
          </a:xfrm>
        </p:grpSpPr>
        <p:sp>
          <p:nvSpPr>
            <p:cNvPr id="12" name="TextBox 11"/>
            <p:cNvSpPr txBox="1"/>
            <p:nvPr/>
          </p:nvSpPr>
          <p:spPr>
            <a:xfrm>
              <a:off x="860016" y="5917023"/>
              <a:ext cx="455574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sv-SE" sz="1200" dirty="0" smtClean="0"/>
                <a:t>CAN</a:t>
              </a:r>
              <a:endParaRPr lang="sv-SE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99190" y="5578207"/>
              <a:ext cx="715260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sv-SE"/>
              </a:defPPr>
              <a:lvl1pPr>
                <a:defRPr sz="1200"/>
              </a:lvl1pPr>
            </a:lstStyle>
            <a:p>
              <a:r>
                <a:rPr lang="sv-SE" dirty="0"/>
                <a:t>SIGNALS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82941" y="6213253"/>
              <a:ext cx="694421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sv-SE"/>
              </a:defPPr>
              <a:lvl1pPr>
                <a:defRPr sz="120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sv-SE" dirty="0"/>
                <a:t>TRAFFIC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15422" y="5301208"/>
              <a:ext cx="1252522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sv-SE"/>
              </a:defPPr>
              <a:lvl1pPr>
                <a:defRPr sz="120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sv-SE" dirty="0"/>
                <a:t>ASYNCHRONOUS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15422" y="5830942"/>
              <a:ext cx="1162754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sv-SE"/>
              </a:defPPr>
              <a:lvl1pPr>
                <a:defRPr sz="120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sv-SE" dirty="0"/>
                <a:t>SYNCHRONOUS</a:t>
              </a:r>
            </a:p>
          </p:txBody>
        </p:sp>
        <p:cxnSp>
          <p:nvCxnSpPr>
            <p:cNvPr id="18" name="Straight Connector 17"/>
            <p:cNvCxnSpPr>
              <a:stCxn id="12" idx="3"/>
              <a:endCxn id="13" idx="1"/>
            </p:cNvCxnSpPr>
            <p:nvPr/>
          </p:nvCxnSpPr>
          <p:spPr>
            <a:xfrm flipV="1">
              <a:off x="1315590" y="5716707"/>
              <a:ext cx="383600" cy="3388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2" idx="3"/>
              <a:endCxn id="14" idx="1"/>
            </p:cNvCxnSpPr>
            <p:nvPr/>
          </p:nvCxnSpPr>
          <p:spPr>
            <a:xfrm>
              <a:off x="1315590" y="6055523"/>
              <a:ext cx="367351" cy="296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3" idx="3"/>
              <a:endCxn id="15" idx="1"/>
            </p:cNvCxnSpPr>
            <p:nvPr/>
          </p:nvCxnSpPr>
          <p:spPr>
            <a:xfrm flipV="1">
              <a:off x="2414450" y="5439708"/>
              <a:ext cx="400972" cy="2769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3" idx="3"/>
              <a:endCxn id="16" idx="1"/>
            </p:cNvCxnSpPr>
            <p:nvPr/>
          </p:nvCxnSpPr>
          <p:spPr>
            <a:xfrm>
              <a:off x="2414450" y="5716707"/>
              <a:ext cx="400972" cy="2527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755576" y="5152940"/>
            <a:ext cx="450559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sz="1200" b="1" dirty="0" smtClean="0"/>
              <a:t>A010019999.dat / V010019999.dat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 smtClean="0"/>
              <a:t>Synchronization files for Audio resp. Video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395833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640" y="1667998"/>
            <a:ext cx="5825826" cy="34163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v-SE" b="1" i="1" dirty="0" smtClean="0"/>
              <a:t>eFACTS Application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WCF Services for database interface (Oracle, NHibernate)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Organizer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Converter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External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Remote Collector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TruckSpec_Update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Database_Backup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Process Watchdog</a:t>
            </a:r>
          </a:p>
          <a:p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FTP Server for ”Assist Me”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FTP Server for data download.</a:t>
            </a:r>
            <a:endParaRPr lang="sv-SE" dirty="0"/>
          </a:p>
        </p:txBody>
      </p:sp>
      <p:sp>
        <p:nvSpPr>
          <p:cNvPr id="3" name="TextBox 2"/>
          <p:cNvSpPr txBox="1"/>
          <p:nvPr/>
        </p:nvSpPr>
        <p:spPr>
          <a:xfrm>
            <a:off x="1317210" y="620688"/>
            <a:ext cx="5840255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sv-SE" dirty="0" smtClean="0"/>
              <a:t>Collector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1317211" y="1132584"/>
            <a:ext cx="5840255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sv-SE" dirty="0" smtClean="0"/>
              <a:t>Data Refiner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5804542"/>
            <a:ext cx="5825826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sv-SE" dirty="0" smtClean="0"/>
              <a:t>External Data Import</a:t>
            </a:r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1322439" y="5268398"/>
            <a:ext cx="5835027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sv-SE" dirty="0" smtClean="0"/>
              <a:t>WEB Search Tool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0737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Bent Arrow 45"/>
          <p:cNvSpPr/>
          <p:nvPr/>
        </p:nvSpPr>
        <p:spPr>
          <a:xfrm>
            <a:off x="1115616" y="791351"/>
            <a:ext cx="2016224" cy="4470203"/>
          </a:xfrm>
          <a:prstGeom prst="bentArrow">
            <a:avLst>
              <a:gd name="adj1" fmla="val 13829"/>
              <a:gd name="adj2" fmla="val 13597"/>
              <a:gd name="adj3" fmla="val 25000"/>
              <a:gd name="adj4" fmla="val 75401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47" name="Bent Arrow 46"/>
          <p:cNvSpPr/>
          <p:nvPr/>
        </p:nvSpPr>
        <p:spPr>
          <a:xfrm flipH="1">
            <a:off x="4788024" y="720281"/>
            <a:ext cx="2016224" cy="4724943"/>
          </a:xfrm>
          <a:prstGeom prst="bentArrow">
            <a:avLst>
              <a:gd name="adj1" fmla="val 13829"/>
              <a:gd name="adj2" fmla="val 13597"/>
              <a:gd name="adj3" fmla="val 25000"/>
              <a:gd name="adj4" fmla="val 75401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pic>
        <p:nvPicPr>
          <p:cNvPr id="42" name="Picture 16" descr="DB-Symbol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290" y="260648"/>
            <a:ext cx="1054703" cy="1358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3029306"/>
            <a:ext cx="1920462" cy="10156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v-SE" sz="1200" b="1" i="1" dirty="0" smtClean="0"/>
              <a:t>COLLECTOR (REMOTE)</a:t>
            </a:r>
            <a:endParaRPr lang="sv-SE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 smtClean="0"/>
              <a:t>Data integrity checks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 smtClean="0"/>
              <a:t>Storage Group Validation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 smtClean="0"/>
              <a:t>Split Measurement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 smtClean="0"/>
              <a:t>Parse UDS files (BDU)</a:t>
            </a:r>
            <a:endParaRPr lang="sv-SE" sz="1200" dirty="0"/>
          </a:p>
        </p:txBody>
      </p:sp>
      <p:sp>
        <p:nvSpPr>
          <p:cNvPr id="3" name="Snip Single Corner Rectangle 2"/>
          <p:cNvSpPr/>
          <p:nvPr/>
        </p:nvSpPr>
        <p:spPr>
          <a:xfrm>
            <a:off x="3269562" y="1805170"/>
            <a:ext cx="1440160" cy="576064"/>
          </a:xfrm>
          <a:prstGeom prst="snip1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RAW</a:t>
            </a:r>
            <a:endParaRPr lang="sv-SE" dirty="0"/>
          </a:p>
        </p:txBody>
      </p:sp>
      <p:sp>
        <p:nvSpPr>
          <p:cNvPr id="4" name="Snip Single Corner Rectangle 3"/>
          <p:cNvSpPr/>
          <p:nvPr/>
        </p:nvSpPr>
        <p:spPr>
          <a:xfrm>
            <a:off x="3269562" y="2741274"/>
            <a:ext cx="1440160" cy="576064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External</a:t>
            </a:r>
            <a:endParaRPr lang="sv-SE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3282150" y="3677378"/>
            <a:ext cx="1427572" cy="576064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Auto_Traffic</a:t>
            </a:r>
            <a:endParaRPr lang="sv-SE" dirty="0"/>
          </a:p>
        </p:txBody>
      </p:sp>
      <p:sp>
        <p:nvSpPr>
          <p:cNvPr id="6" name="Snip Single Corner Rectangle 5"/>
          <p:cNvSpPr/>
          <p:nvPr/>
        </p:nvSpPr>
        <p:spPr>
          <a:xfrm>
            <a:off x="3275856" y="4685490"/>
            <a:ext cx="1440160" cy="576064"/>
          </a:xfrm>
          <a:prstGeom prst="snip1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Data</a:t>
            </a:r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5376093" y="3048839"/>
            <a:ext cx="2583849" cy="156966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v-SE" sz="1200" b="1" i="1" dirty="0" smtClean="0"/>
              <a:t>ORGANIZER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 smtClean="0"/>
              <a:t>Back-Up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 smtClean="0"/>
              <a:t>Repacking RAW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 smtClean="0"/>
              <a:t>Creating Event Data Packages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 smtClean="0"/>
              <a:t>Manage Auto-traffic measurements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 smtClean="0"/>
              <a:t>Checking in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 smtClean="0"/>
              <a:t>Delete completed measurements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 smtClean="0"/>
              <a:t>Send weekly statistics</a:t>
            </a:r>
            <a:endParaRPr lang="sv-SE" sz="1200" dirty="0"/>
          </a:p>
        </p:txBody>
      </p:sp>
      <p:cxnSp>
        <p:nvCxnSpPr>
          <p:cNvPr id="9" name="Straight Arrow Connector 8"/>
          <p:cNvCxnSpPr>
            <a:stCxn id="2" idx="3"/>
            <a:endCxn id="3" idx="2"/>
          </p:cNvCxnSpPr>
          <p:nvPr/>
        </p:nvCxnSpPr>
        <p:spPr>
          <a:xfrm flipV="1">
            <a:off x="2243990" y="2093202"/>
            <a:ext cx="1025572" cy="1443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3"/>
            <a:endCxn id="4" idx="2"/>
          </p:cNvCxnSpPr>
          <p:nvPr/>
        </p:nvCxnSpPr>
        <p:spPr>
          <a:xfrm flipV="1">
            <a:off x="2243990" y="3029306"/>
            <a:ext cx="1025572" cy="50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3"/>
            <a:endCxn id="5" idx="2"/>
          </p:cNvCxnSpPr>
          <p:nvPr/>
        </p:nvCxnSpPr>
        <p:spPr>
          <a:xfrm>
            <a:off x="2243990" y="3537138"/>
            <a:ext cx="1038160" cy="42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76093" y="5118283"/>
            <a:ext cx="3265381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v-SE" sz="1200" b="1" i="1" dirty="0" smtClean="0"/>
              <a:t>CONVERTER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 smtClean="0"/>
              <a:t>Convert data files to different formats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 smtClean="0"/>
              <a:t>Create data package for ”Assist Me” FTP server</a:t>
            </a:r>
          </a:p>
          <a:p>
            <a:endParaRPr lang="sv-SE" sz="1200" dirty="0"/>
          </a:p>
        </p:txBody>
      </p:sp>
      <p:cxnSp>
        <p:nvCxnSpPr>
          <p:cNvPr id="20" name="Straight Arrow Connector 19"/>
          <p:cNvCxnSpPr>
            <a:stCxn id="3" idx="0"/>
            <a:endCxn id="7" idx="1"/>
          </p:cNvCxnSpPr>
          <p:nvPr/>
        </p:nvCxnSpPr>
        <p:spPr>
          <a:xfrm>
            <a:off x="4709722" y="2093202"/>
            <a:ext cx="666371" cy="17404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0"/>
            <a:endCxn id="7" idx="1"/>
          </p:cNvCxnSpPr>
          <p:nvPr/>
        </p:nvCxnSpPr>
        <p:spPr>
          <a:xfrm>
            <a:off x="4709722" y="3029306"/>
            <a:ext cx="666371" cy="80436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0"/>
            <a:endCxn id="7" idx="1"/>
          </p:cNvCxnSpPr>
          <p:nvPr/>
        </p:nvCxnSpPr>
        <p:spPr>
          <a:xfrm flipV="1">
            <a:off x="4709722" y="3833669"/>
            <a:ext cx="666371" cy="13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0"/>
            <a:endCxn id="7" idx="1"/>
          </p:cNvCxnSpPr>
          <p:nvPr/>
        </p:nvCxnSpPr>
        <p:spPr>
          <a:xfrm flipV="1">
            <a:off x="4716016" y="3833669"/>
            <a:ext cx="660077" cy="113985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0"/>
            <a:endCxn id="18" idx="1"/>
          </p:cNvCxnSpPr>
          <p:nvPr/>
        </p:nvCxnSpPr>
        <p:spPr>
          <a:xfrm>
            <a:off x="4716016" y="4973522"/>
            <a:ext cx="660077" cy="56026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nip Single Corner Rectangle 34"/>
          <p:cNvSpPr/>
          <p:nvPr/>
        </p:nvSpPr>
        <p:spPr>
          <a:xfrm>
            <a:off x="3282150" y="5661248"/>
            <a:ext cx="1440160" cy="576064"/>
          </a:xfrm>
          <a:prstGeom prst="snip1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Transfer</a:t>
            </a:r>
            <a:endParaRPr lang="sv-SE" dirty="0"/>
          </a:p>
        </p:txBody>
      </p:sp>
      <p:cxnSp>
        <p:nvCxnSpPr>
          <p:cNvPr id="37" name="Straight Arrow Connector 36"/>
          <p:cNvCxnSpPr>
            <a:stCxn id="18" idx="1"/>
            <a:endCxn id="35" idx="0"/>
          </p:cNvCxnSpPr>
          <p:nvPr/>
        </p:nvCxnSpPr>
        <p:spPr>
          <a:xfrm flipH="1">
            <a:off x="4722310" y="5533782"/>
            <a:ext cx="653783" cy="41549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376092" y="1988840"/>
            <a:ext cx="2583849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sv-SE" sz="1200" b="1" i="1" dirty="0" smtClean="0"/>
              <a:t>External Data Import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 smtClean="0"/>
              <a:t>Download external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 smtClean="0"/>
              <a:t>Convert to several formats</a:t>
            </a:r>
            <a:endParaRPr lang="sv-SE" sz="1200" dirty="0"/>
          </a:p>
        </p:txBody>
      </p:sp>
      <p:cxnSp>
        <p:nvCxnSpPr>
          <p:cNvPr id="59" name="Straight Arrow Connector 58"/>
          <p:cNvCxnSpPr>
            <a:stCxn id="4" idx="0"/>
            <a:endCxn id="57" idx="1"/>
          </p:cNvCxnSpPr>
          <p:nvPr/>
        </p:nvCxnSpPr>
        <p:spPr>
          <a:xfrm flipV="1">
            <a:off x="4709722" y="2312006"/>
            <a:ext cx="666370" cy="71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3528" y="4973522"/>
            <a:ext cx="1920462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sv-SE" sz="1200" b="1" i="1" dirty="0" smtClean="0"/>
              <a:t>WEB Search Tool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 smtClean="0"/>
              <a:t>Search data by keys</a:t>
            </a:r>
            <a:endParaRPr lang="sv-SE" sz="1200" dirty="0"/>
          </a:p>
        </p:txBody>
      </p:sp>
      <p:cxnSp>
        <p:nvCxnSpPr>
          <p:cNvPr id="63" name="Straight Arrow Connector 62"/>
          <p:cNvCxnSpPr>
            <a:stCxn id="6" idx="2"/>
            <a:endCxn id="61" idx="3"/>
          </p:cNvCxnSpPr>
          <p:nvPr/>
        </p:nvCxnSpPr>
        <p:spPr>
          <a:xfrm flipH="1">
            <a:off x="2243990" y="4973522"/>
            <a:ext cx="1031866" cy="23083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395536" y="400830"/>
            <a:ext cx="8413450" cy="2628476"/>
            <a:chOff x="395536" y="400830"/>
            <a:chExt cx="8413450" cy="2628476"/>
          </a:xfrm>
        </p:grpSpPr>
        <p:sp>
          <p:nvSpPr>
            <p:cNvPr id="65" name="Rectangle 64"/>
            <p:cNvSpPr/>
            <p:nvPr/>
          </p:nvSpPr>
          <p:spPr>
            <a:xfrm>
              <a:off x="395536" y="1168699"/>
              <a:ext cx="2088232" cy="36004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Database Backup </a:t>
              </a:r>
              <a:endParaRPr lang="sv-SE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95536" y="1808820"/>
              <a:ext cx="2088232" cy="36004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External Services</a:t>
              </a:r>
              <a:endParaRPr lang="sv-SE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76092" y="808659"/>
              <a:ext cx="2088232" cy="36004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TruckSpec_Update</a:t>
              </a:r>
              <a:endParaRPr lang="sv-SE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244408" y="400830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/>
                <a:t>EDB</a:t>
              </a:r>
              <a:endParaRPr lang="sv-SE" dirty="0"/>
            </a:p>
          </p:txBody>
        </p:sp>
        <p:cxnSp>
          <p:nvCxnSpPr>
            <p:cNvPr id="70" name="Straight Arrow Connector 69"/>
            <p:cNvCxnSpPr>
              <a:stCxn id="68" idx="1"/>
              <a:endCxn id="67" idx="3"/>
            </p:cNvCxnSpPr>
            <p:nvPr/>
          </p:nvCxnSpPr>
          <p:spPr>
            <a:xfrm flipH="1">
              <a:off x="7464324" y="585496"/>
              <a:ext cx="780084" cy="4031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66" idx="3"/>
              <a:endCxn id="4" idx="2"/>
            </p:cNvCxnSpPr>
            <p:nvPr/>
          </p:nvCxnSpPr>
          <p:spPr>
            <a:xfrm>
              <a:off x="2483768" y="1988840"/>
              <a:ext cx="785794" cy="1040466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104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72435" y="124842"/>
            <a:ext cx="5328592" cy="2224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Rectangle 40"/>
          <p:cNvSpPr/>
          <p:nvPr/>
        </p:nvSpPr>
        <p:spPr>
          <a:xfrm>
            <a:off x="4148699" y="239374"/>
            <a:ext cx="1224136" cy="18934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ectangle 4"/>
          <p:cNvSpPr/>
          <p:nvPr/>
        </p:nvSpPr>
        <p:spPr>
          <a:xfrm>
            <a:off x="2132475" y="600368"/>
            <a:ext cx="1440160" cy="414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/>
              <a:t> PC Collector</a:t>
            </a:r>
            <a:endParaRPr lang="sv-SE" sz="1000" dirty="0"/>
          </a:p>
        </p:txBody>
      </p:sp>
      <p:sp>
        <p:nvSpPr>
          <p:cNvPr id="6" name="Rectangle 5"/>
          <p:cNvSpPr/>
          <p:nvPr/>
        </p:nvSpPr>
        <p:spPr>
          <a:xfrm>
            <a:off x="2132475" y="1471720"/>
            <a:ext cx="1440160" cy="43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smtClean="0"/>
              <a:t>Server Collector</a:t>
            </a:r>
            <a:endParaRPr lang="sv-SE" sz="1100" dirty="0"/>
          </a:p>
        </p:txBody>
      </p:sp>
      <p:sp>
        <p:nvSpPr>
          <p:cNvPr id="7" name="Snip and Round Single Corner Rectangle 6"/>
          <p:cNvSpPr/>
          <p:nvPr/>
        </p:nvSpPr>
        <p:spPr>
          <a:xfrm>
            <a:off x="4345855" y="359422"/>
            <a:ext cx="792088" cy="270504"/>
          </a:xfrm>
          <a:prstGeom prst="snipRoundRect">
            <a:avLst/>
          </a:prstGeom>
          <a:solidFill>
            <a:srgbClr val="E0D7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1"/>
                </a:solidFill>
              </a:rPr>
              <a:t>RAW</a:t>
            </a:r>
            <a:endParaRPr lang="sv-SE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24127" y="442359"/>
            <a:ext cx="1088867" cy="1690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/>
              <a:t>Server Applications</a:t>
            </a:r>
            <a:endParaRPr lang="sv-SE" sz="1400" dirty="0"/>
          </a:p>
        </p:txBody>
      </p:sp>
      <p:sp>
        <p:nvSpPr>
          <p:cNvPr id="9" name="Snip and Round Single Corner Rectangle 8"/>
          <p:cNvSpPr/>
          <p:nvPr/>
        </p:nvSpPr>
        <p:spPr>
          <a:xfrm>
            <a:off x="4354244" y="1239053"/>
            <a:ext cx="792088" cy="297554"/>
          </a:xfrm>
          <a:prstGeom prst="snipRoundRect">
            <a:avLst/>
          </a:prstGeom>
          <a:solidFill>
            <a:srgbClr val="E0D7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1"/>
                </a:solidFill>
              </a:rPr>
              <a:t>DATA</a:t>
            </a:r>
            <a:endParaRPr lang="sv-SE" sz="1400" dirty="0">
              <a:solidFill>
                <a:schemeClr val="tx1"/>
              </a:solidFill>
            </a:endParaRPr>
          </a:p>
        </p:txBody>
      </p:sp>
      <p:sp>
        <p:nvSpPr>
          <p:cNvPr id="10" name="Snip and Round Single Corner Rectangle 9"/>
          <p:cNvSpPr/>
          <p:nvPr/>
        </p:nvSpPr>
        <p:spPr>
          <a:xfrm>
            <a:off x="4340272" y="1700808"/>
            <a:ext cx="792088" cy="297554"/>
          </a:xfrm>
          <a:prstGeom prst="snipRoundRect">
            <a:avLst/>
          </a:prstGeom>
          <a:solidFill>
            <a:srgbClr val="E0D7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smtClean="0">
                <a:solidFill>
                  <a:schemeClr val="tx1"/>
                </a:solidFill>
              </a:rPr>
              <a:t>External</a:t>
            </a:r>
            <a:endParaRPr lang="sv-SE" sz="12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300827" y="2780928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/>
              <a:t>External Data Import Tool</a:t>
            </a:r>
            <a:endParaRPr lang="sv-SE" sz="1400" dirty="0"/>
          </a:p>
        </p:txBody>
      </p:sp>
      <p:cxnSp>
        <p:nvCxnSpPr>
          <p:cNvPr id="13" name="Straight Arrow Connector 12"/>
          <p:cNvCxnSpPr>
            <a:stCxn id="8" idx="3"/>
            <a:endCxn id="15" idx="1"/>
          </p:cNvCxnSpPr>
          <p:nvPr/>
        </p:nvCxnSpPr>
        <p:spPr>
          <a:xfrm>
            <a:off x="6812994" y="1287608"/>
            <a:ext cx="645983" cy="71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58977" y="1063973"/>
            <a:ext cx="1407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/>
              <a:t>Data export to</a:t>
            </a:r>
          </a:p>
          <a:p>
            <a:r>
              <a:rPr lang="sv-SE" sz="1200" dirty="0" smtClean="0"/>
              <a:t>Safety, Poolman, ... </a:t>
            </a:r>
            <a:endParaRPr lang="sv-SE" sz="1200" dirty="0"/>
          </a:p>
        </p:txBody>
      </p:sp>
      <p:cxnSp>
        <p:nvCxnSpPr>
          <p:cNvPr id="17" name="Elbow Connector 16"/>
          <p:cNvCxnSpPr>
            <a:endCxn id="11" idx="1"/>
          </p:cNvCxnSpPr>
          <p:nvPr/>
        </p:nvCxnSpPr>
        <p:spPr>
          <a:xfrm rot="16200000" flipH="1">
            <a:off x="4483272" y="2251405"/>
            <a:ext cx="1070598" cy="56451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3"/>
          </p:cNvCxnSpPr>
          <p:nvPr/>
        </p:nvCxnSpPr>
        <p:spPr>
          <a:xfrm flipV="1">
            <a:off x="3572635" y="494674"/>
            <a:ext cx="773220" cy="312986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3"/>
          </p:cNvCxnSpPr>
          <p:nvPr/>
        </p:nvCxnSpPr>
        <p:spPr>
          <a:xfrm>
            <a:off x="3572635" y="807660"/>
            <a:ext cx="767637" cy="104192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6" idx="3"/>
          </p:cNvCxnSpPr>
          <p:nvPr/>
        </p:nvCxnSpPr>
        <p:spPr>
          <a:xfrm>
            <a:off x="3572635" y="1688360"/>
            <a:ext cx="767637" cy="16122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7" idx="0"/>
            <a:endCxn id="8" idx="1"/>
          </p:cNvCxnSpPr>
          <p:nvPr/>
        </p:nvCxnSpPr>
        <p:spPr>
          <a:xfrm>
            <a:off x="5137943" y="494674"/>
            <a:ext cx="586184" cy="792934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8" idx="1"/>
          </p:cNvCxnSpPr>
          <p:nvPr/>
        </p:nvCxnSpPr>
        <p:spPr>
          <a:xfrm flipV="1">
            <a:off x="5146332" y="1287608"/>
            <a:ext cx="577795" cy="100222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8" idx="1"/>
          </p:cNvCxnSpPr>
          <p:nvPr/>
        </p:nvCxnSpPr>
        <p:spPr>
          <a:xfrm flipV="1">
            <a:off x="5132360" y="1287608"/>
            <a:ext cx="591767" cy="56197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593647" y="2685894"/>
            <a:ext cx="151216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RDM</a:t>
            </a:r>
            <a:endParaRPr lang="sv-SE" dirty="0"/>
          </a:p>
        </p:txBody>
      </p:sp>
      <p:cxnSp>
        <p:nvCxnSpPr>
          <p:cNvPr id="45" name="Elbow Connector 44"/>
          <p:cNvCxnSpPr>
            <a:stCxn id="43" idx="0"/>
            <a:endCxn id="6" idx="1"/>
          </p:cNvCxnSpPr>
          <p:nvPr/>
        </p:nvCxnSpPr>
        <p:spPr>
          <a:xfrm rot="5400000" flipH="1" flipV="1">
            <a:off x="1242336" y="1795755"/>
            <a:ext cx="997534" cy="78274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5" idx="1"/>
          </p:cNvCxnSpPr>
          <p:nvPr/>
        </p:nvCxnSpPr>
        <p:spPr>
          <a:xfrm>
            <a:off x="593647" y="807660"/>
            <a:ext cx="153882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nip and Round Single Corner Rectangle 50"/>
          <p:cNvSpPr/>
          <p:nvPr/>
        </p:nvSpPr>
        <p:spPr>
          <a:xfrm>
            <a:off x="4345168" y="795631"/>
            <a:ext cx="792088" cy="270504"/>
          </a:xfrm>
          <a:prstGeom prst="snipRoundRect">
            <a:avLst/>
          </a:prstGeom>
          <a:solidFill>
            <a:srgbClr val="E0D7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00" dirty="0" smtClean="0">
                <a:solidFill>
                  <a:schemeClr val="tx1"/>
                </a:solidFill>
              </a:rPr>
              <a:t>AutoTraffic</a:t>
            </a:r>
            <a:endParaRPr lang="sv-SE" sz="900" dirty="0">
              <a:solidFill>
                <a:schemeClr val="tx1"/>
              </a:solidFill>
            </a:endParaRPr>
          </a:p>
        </p:txBody>
      </p:sp>
      <p:cxnSp>
        <p:nvCxnSpPr>
          <p:cNvPr id="61" name="Elbow Connector 60"/>
          <p:cNvCxnSpPr>
            <a:stCxn id="5" idx="3"/>
          </p:cNvCxnSpPr>
          <p:nvPr/>
        </p:nvCxnSpPr>
        <p:spPr>
          <a:xfrm>
            <a:off x="3572635" y="807660"/>
            <a:ext cx="772533" cy="123223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endCxn id="8" idx="1"/>
          </p:cNvCxnSpPr>
          <p:nvPr/>
        </p:nvCxnSpPr>
        <p:spPr>
          <a:xfrm>
            <a:off x="5137256" y="930883"/>
            <a:ext cx="586871" cy="35672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584899" y="3501008"/>
            <a:ext cx="6507380" cy="3289553"/>
            <a:chOff x="584899" y="3501008"/>
            <a:chExt cx="6507380" cy="3289553"/>
          </a:xfrm>
        </p:grpSpPr>
        <p:sp>
          <p:nvSpPr>
            <p:cNvPr id="75" name="Rectangle 74"/>
            <p:cNvSpPr/>
            <p:nvPr/>
          </p:nvSpPr>
          <p:spPr>
            <a:xfrm>
              <a:off x="1763687" y="3501008"/>
              <a:ext cx="5328592" cy="22240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139951" y="3615540"/>
              <a:ext cx="1224136" cy="189348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123727" y="3976534"/>
              <a:ext cx="1440160" cy="4145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000" dirty="0" smtClean="0"/>
                <a:t> PC Collector</a:t>
              </a:r>
              <a:endParaRPr lang="sv-SE" sz="1000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132475" y="4956206"/>
              <a:ext cx="1440160" cy="216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dirty="0" smtClean="0"/>
                <a:t>Server Collector</a:t>
              </a:r>
              <a:endParaRPr lang="sv-SE" sz="1100" dirty="0"/>
            </a:p>
          </p:txBody>
        </p:sp>
        <p:sp>
          <p:nvSpPr>
            <p:cNvPr id="79" name="Snip and Round Single Corner Rectangle 78"/>
            <p:cNvSpPr/>
            <p:nvPr/>
          </p:nvSpPr>
          <p:spPr>
            <a:xfrm>
              <a:off x="4337107" y="3735588"/>
              <a:ext cx="792088" cy="270504"/>
            </a:xfrm>
            <a:prstGeom prst="snipRoundRect">
              <a:avLst/>
            </a:prstGeom>
            <a:solidFill>
              <a:srgbClr val="E0D72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tx1"/>
                  </a:solidFill>
                </a:rPr>
                <a:t>RAW</a:t>
              </a:r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724127" y="3818525"/>
              <a:ext cx="1080120" cy="16904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/>
                <a:t>Server Applications</a:t>
              </a:r>
              <a:endParaRPr lang="sv-SE" sz="1400" dirty="0"/>
            </a:p>
          </p:txBody>
        </p:sp>
        <p:sp>
          <p:nvSpPr>
            <p:cNvPr id="81" name="Snip and Round Single Corner Rectangle 80"/>
            <p:cNvSpPr/>
            <p:nvPr/>
          </p:nvSpPr>
          <p:spPr>
            <a:xfrm>
              <a:off x="4345496" y="4615219"/>
              <a:ext cx="792088" cy="297554"/>
            </a:xfrm>
            <a:prstGeom prst="snipRoundRect">
              <a:avLst/>
            </a:prstGeom>
            <a:solidFill>
              <a:srgbClr val="E0D72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tx1"/>
                  </a:solidFill>
                </a:rPr>
                <a:t>DATA</a:t>
              </a:r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4139951" y="6098064"/>
              <a:ext cx="1512168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/>
                <a:t>GTDM</a:t>
              </a:r>
              <a:endParaRPr lang="sv-SE" sz="1400" dirty="0"/>
            </a:p>
          </p:txBody>
        </p:sp>
        <p:cxnSp>
          <p:nvCxnSpPr>
            <p:cNvPr id="91" name="Elbow Connector 90"/>
            <p:cNvCxnSpPr>
              <a:endCxn id="80" idx="1"/>
            </p:cNvCxnSpPr>
            <p:nvPr/>
          </p:nvCxnSpPr>
          <p:spPr>
            <a:xfrm flipV="1">
              <a:off x="5137584" y="4663774"/>
              <a:ext cx="586543" cy="100222"/>
            </a:xfrm>
            <a:prstGeom prst="bentConnector3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ounded Rectangle 92"/>
            <p:cNvSpPr/>
            <p:nvPr/>
          </p:nvSpPr>
          <p:spPr>
            <a:xfrm>
              <a:off x="584899" y="6062060"/>
              <a:ext cx="1512168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RDM</a:t>
              </a:r>
              <a:endParaRPr lang="sv-SE" dirty="0"/>
            </a:p>
          </p:txBody>
        </p:sp>
        <p:cxnSp>
          <p:nvCxnSpPr>
            <p:cNvPr id="94" name="Elbow Connector 93"/>
            <p:cNvCxnSpPr>
              <a:stCxn id="93" idx="0"/>
              <a:endCxn id="78" idx="1"/>
            </p:cNvCxnSpPr>
            <p:nvPr/>
          </p:nvCxnSpPr>
          <p:spPr>
            <a:xfrm rot="5400000" flipH="1" flipV="1">
              <a:off x="1237962" y="5167547"/>
              <a:ext cx="997534" cy="791492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endCxn id="77" idx="1"/>
            </p:cNvCxnSpPr>
            <p:nvPr/>
          </p:nvCxnSpPr>
          <p:spPr>
            <a:xfrm>
              <a:off x="584899" y="4183826"/>
              <a:ext cx="1538828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Snip and Round Single Corner Rectangle 95"/>
            <p:cNvSpPr/>
            <p:nvPr/>
          </p:nvSpPr>
          <p:spPr>
            <a:xfrm>
              <a:off x="4336420" y="4171797"/>
              <a:ext cx="792088" cy="270504"/>
            </a:xfrm>
            <a:prstGeom prst="snipRoundRect">
              <a:avLst/>
            </a:prstGeom>
            <a:solidFill>
              <a:srgbClr val="E0D72C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900" dirty="0" smtClean="0">
                  <a:solidFill>
                    <a:schemeClr val="tx1"/>
                  </a:solidFill>
                </a:rPr>
                <a:t>AutoTraffic ?</a:t>
              </a:r>
              <a:endParaRPr lang="sv-SE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14" name="Straight Arrow Connector 113"/>
            <p:cNvCxnSpPr>
              <a:endCxn id="115" idx="1"/>
            </p:cNvCxnSpPr>
            <p:nvPr/>
          </p:nvCxnSpPr>
          <p:spPr>
            <a:xfrm>
              <a:off x="1715697" y="6552531"/>
              <a:ext cx="645982" cy="71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2361679" y="6328896"/>
              <a:ext cx="14073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200" dirty="0" smtClean="0"/>
                <a:t>Data export to</a:t>
              </a:r>
            </a:p>
            <a:p>
              <a:r>
                <a:rPr lang="sv-SE" sz="1200" dirty="0" smtClean="0"/>
                <a:t>Safety, Poolman, ... </a:t>
              </a:r>
              <a:endParaRPr lang="sv-SE" sz="1200" dirty="0"/>
            </a:p>
          </p:txBody>
        </p:sp>
        <p:cxnSp>
          <p:nvCxnSpPr>
            <p:cNvPr id="120" name="Elbow Connector 119"/>
            <p:cNvCxnSpPr>
              <a:stCxn id="79" idx="0"/>
              <a:endCxn id="80" idx="1"/>
            </p:cNvCxnSpPr>
            <p:nvPr/>
          </p:nvCxnSpPr>
          <p:spPr>
            <a:xfrm>
              <a:off x="5129195" y="3870840"/>
              <a:ext cx="594932" cy="792934"/>
            </a:xfrm>
            <a:prstGeom prst="bentConnector3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2097067" y="6237312"/>
              <a:ext cx="2042884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Elbow Connector 11"/>
          <p:cNvCxnSpPr>
            <a:stCxn id="77" idx="2"/>
            <a:endCxn id="93" idx="1"/>
          </p:cNvCxnSpPr>
          <p:nvPr/>
        </p:nvCxnSpPr>
        <p:spPr>
          <a:xfrm rot="5400000">
            <a:off x="716864" y="4259152"/>
            <a:ext cx="1994979" cy="2258908"/>
          </a:xfrm>
          <a:prstGeom prst="bentConnector4">
            <a:avLst>
              <a:gd name="adj1" fmla="val 12646"/>
              <a:gd name="adj2" fmla="val 11012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78" idx="3"/>
            <a:endCxn id="79" idx="2"/>
          </p:cNvCxnSpPr>
          <p:nvPr/>
        </p:nvCxnSpPr>
        <p:spPr>
          <a:xfrm flipV="1">
            <a:off x="3572635" y="3870840"/>
            <a:ext cx="764472" cy="1193686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01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2336</TotalTime>
  <Words>411</Words>
  <Application>Microsoft Office PowerPoint</Application>
  <PresentationFormat>On-screen Show (4:3)</PresentationFormat>
  <Paragraphs>125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Lövdinger Per</dc:creator>
  <cp:lastModifiedBy>Lövdinger Per</cp:lastModifiedBy>
  <cp:revision>2</cp:revision>
  <dcterms:created xsi:type="dcterms:W3CDTF">2006-08-16T00:00:00Z</dcterms:created>
  <dcterms:modified xsi:type="dcterms:W3CDTF">2016-12-22T06:55:47Z</dcterms:modified>
</cp:coreProperties>
</file>