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4303" r:id="rId5"/>
    <p:sldMasterId id="2147483658" r:id="rId6"/>
    <p:sldMasterId id="2147483660" r:id="rId7"/>
    <p:sldMasterId id="2147483662" r:id="rId8"/>
    <p:sldMasterId id="2147483665" r:id="rId9"/>
    <p:sldMasterId id="2147483667" r:id="rId10"/>
    <p:sldMasterId id="2147483664" r:id="rId11"/>
    <p:sldMasterId id="2147484646" r:id="rId12"/>
  </p:sldMasterIdLst>
  <p:notesMasterIdLst>
    <p:notesMasterId r:id="rId43"/>
  </p:notesMasterIdLst>
  <p:handoutMasterIdLst>
    <p:handoutMasterId r:id="rId44"/>
  </p:handoutMasterIdLst>
  <p:sldIdLst>
    <p:sldId id="300" r:id="rId13"/>
    <p:sldId id="315" r:id="rId14"/>
    <p:sldId id="332" r:id="rId15"/>
    <p:sldId id="333" r:id="rId16"/>
    <p:sldId id="340" r:id="rId17"/>
    <p:sldId id="334" r:id="rId18"/>
    <p:sldId id="335" r:id="rId19"/>
    <p:sldId id="338" r:id="rId20"/>
    <p:sldId id="306" r:id="rId21"/>
    <p:sldId id="318" r:id="rId22"/>
    <p:sldId id="317" r:id="rId23"/>
    <p:sldId id="304" r:id="rId24"/>
    <p:sldId id="328" r:id="rId25"/>
    <p:sldId id="336" r:id="rId26"/>
    <p:sldId id="312" r:id="rId27"/>
    <p:sldId id="307" r:id="rId28"/>
    <p:sldId id="308" r:id="rId29"/>
    <p:sldId id="309" r:id="rId30"/>
    <p:sldId id="320" r:id="rId31"/>
    <p:sldId id="311" r:id="rId32"/>
    <p:sldId id="321" r:id="rId33"/>
    <p:sldId id="316" r:id="rId34"/>
    <p:sldId id="337" r:id="rId35"/>
    <p:sldId id="330" r:id="rId36"/>
    <p:sldId id="329" r:id="rId37"/>
    <p:sldId id="341" r:id="rId38"/>
    <p:sldId id="319" r:id="rId39"/>
    <p:sldId id="339" r:id="rId40"/>
    <p:sldId id="331" r:id="rId41"/>
    <p:sldId id="327" r:id="rId42"/>
  </p:sldIdLst>
  <p:sldSz cx="9144000" cy="6858000" type="screen4x3"/>
  <p:notesSz cx="6797675" cy="9926638"/>
  <p:defaultTextStyle>
    <a:defPPr>
      <a:defRPr lang="sv-SE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EBECEB"/>
    <a:srgbClr val="627890"/>
    <a:srgbClr val="E0E4E9"/>
    <a:srgbClr val="9D9E9C"/>
    <a:srgbClr val="B1B1B0"/>
    <a:srgbClr val="8FA8A0"/>
    <a:srgbClr val="A5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89659" autoAdjust="0"/>
  </p:normalViewPr>
  <p:slideViewPr>
    <p:cSldViewPr snapToGrid="0" showGuides="1">
      <p:cViewPr>
        <p:scale>
          <a:sx n="100" d="100"/>
          <a:sy n="100" d="100"/>
        </p:scale>
        <p:origin x="-462" y="72"/>
      </p:cViewPr>
      <p:guideLst>
        <p:guide orient="horz" pos="809"/>
        <p:guide orient="horz" pos="1252"/>
        <p:guide orient="horz" pos="3861"/>
        <p:guide pos="271"/>
        <p:guide pos="2881"/>
      </p:guideLst>
    </p:cSldViewPr>
  </p:slideViewPr>
  <p:outlineViewPr>
    <p:cViewPr>
      <p:scale>
        <a:sx n="33" d="100"/>
        <a:sy n="33" d="100"/>
      </p:scale>
      <p:origin x="0" y="13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89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1"/>
            <a:ext cx="2946188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624"/>
            <a:ext cx="2946189" cy="4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0624"/>
            <a:ext cx="2946188" cy="4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A0EAE31-6DFD-4D00-8915-08BA675FCA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966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89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1"/>
            <a:ext cx="2946188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8" y="4714524"/>
            <a:ext cx="4983903" cy="446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624"/>
            <a:ext cx="2946189" cy="4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430624"/>
            <a:ext cx="2946188" cy="4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444A24C5-BBE4-45D8-8B46-54EF5316A7F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5552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A7EC6D-E685-411B-AF4C-4BE5021FE5C5}" type="slidenum">
              <a:rPr lang="sv-SE" sz="1200" smtClean="0"/>
              <a:pPr eaLnBrk="1" hangingPunct="1"/>
              <a:t>1</a:t>
            </a:fld>
            <a:endParaRPr lang="sv-SE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JPA – additional</a:t>
            </a:r>
            <a:r>
              <a:rPr lang="en-US" baseline="0" dirty="0" smtClean="0"/>
              <a:t> changes:</a:t>
            </a:r>
          </a:p>
          <a:p>
            <a:pPr eaLnBrk="1" hangingPunct="1"/>
            <a:r>
              <a:rPr lang="en-US" baseline="0" dirty="0" smtClean="0"/>
              <a:t>Replacement of Volvo 3P by Volvo GTT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586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JPA – addition of RT trucks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2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614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44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58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22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4518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77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9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1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511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Slide</a:t>
            </a:r>
            <a:r>
              <a:rPr lang="fr-FR" dirty="0" smtClean="0"/>
              <a:t> 23 </a:t>
            </a:r>
            <a:r>
              <a:rPr lang="fr-FR" dirty="0" err="1" smtClean="0"/>
              <a:t>removed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EFACTS </a:t>
            </a:r>
            <a:r>
              <a:rPr lang="fr-FR" smtClean="0"/>
              <a:t>education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66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25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186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92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823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932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1549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2805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4952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1B74F4-3416-4630-92D4-B595FB888B13}" type="slidenum">
              <a:rPr lang="sv-SE" sz="1200" smtClean="0"/>
              <a:pPr eaLnBrk="1" hangingPunct="1"/>
              <a:t>30</a:t>
            </a:fld>
            <a:endParaRPr lang="sv-SE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27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D92B40-AD40-4800-A74A-84C3924FDC95}" type="slidenum">
              <a:rPr lang="sv-SE" sz="1200" smtClean="0"/>
              <a:pPr eaLnBrk="1" hangingPunct="1"/>
              <a:t>4</a:t>
            </a:fld>
            <a:endParaRPr lang="sv-SE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b="1" dirty="0" smtClean="0"/>
              <a:t>JPA – minor typing modifications</a:t>
            </a:r>
          </a:p>
          <a:p>
            <a:endParaRPr lang="en-GB" b="1" dirty="0" smtClean="0"/>
          </a:p>
          <a:p>
            <a:r>
              <a:rPr lang="en-GB" b="1" dirty="0" smtClean="0"/>
              <a:t>Additional changes – “Add-on differences”</a:t>
            </a:r>
            <a:endParaRPr lang="en-GB" sz="900" dirty="0" smtClean="0"/>
          </a:p>
          <a:p>
            <a:r>
              <a:rPr lang="en-GB" sz="900" dirty="0" smtClean="0"/>
              <a:t>New enhanced diagnostics (supporting new demands of Soft offers, due to </a:t>
            </a:r>
            <a:r>
              <a:rPr lang="en-GB" sz="900" dirty="0" err="1" smtClean="0"/>
              <a:t>enhanched</a:t>
            </a:r>
            <a:r>
              <a:rPr lang="en-GB" sz="900" dirty="0" smtClean="0"/>
              <a:t> diagnostic capabilities)</a:t>
            </a:r>
          </a:p>
          <a:p>
            <a:r>
              <a:rPr lang="en-GB" sz="900" dirty="0" smtClean="0"/>
              <a:t>New aftermarket tools (improved GD)</a:t>
            </a:r>
          </a:p>
          <a:p>
            <a:r>
              <a:rPr lang="en-GB" sz="900" dirty="0" smtClean="0"/>
              <a:t>New power management strategy (enhanced battery lifetime, optimized power consumptions in different vehicle modes)</a:t>
            </a:r>
          </a:p>
          <a:p>
            <a:r>
              <a:rPr lang="en-GB" sz="900" dirty="0" smtClean="0"/>
              <a:t>New communication strategy (faster SWDL, allowing distributed system to be able to modularize the EE architecture)</a:t>
            </a:r>
          </a:p>
          <a:p>
            <a:r>
              <a:rPr lang="en-GB" sz="900" dirty="0" smtClean="0"/>
              <a:t>New processes and development tools (to have a faster time to market, and portability)</a:t>
            </a:r>
          </a:p>
          <a:p>
            <a:endParaRPr lang="sv-S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D92B40-AD40-4800-A74A-84C3924FDC95}" type="slidenum">
              <a:rPr lang="sv-SE" sz="1200" smtClean="0"/>
              <a:pPr eaLnBrk="1" hangingPunct="1"/>
              <a:t>5</a:t>
            </a:fld>
            <a:endParaRPr lang="sv-SE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b="1" dirty="0" smtClean="0"/>
              <a:t>JPA – New slide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FE2A7-1A9E-4F71-AF92-0156D1433793}" type="slidenum">
              <a:rPr lang="sv-SE" sz="1200" smtClean="0"/>
              <a:pPr eaLnBrk="1" hangingPunct="1"/>
              <a:t>6</a:t>
            </a:fld>
            <a:endParaRPr lang="sv-SE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smtClean="0"/>
              <a:t>Centralized functional allocation</a:t>
            </a:r>
          </a:p>
          <a:p>
            <a:pPr lvl="1"/>
            <a:r>
              <a:rPr lang="en-US" smtClean="0"/>
              <a:t>Little segmentation </a:t>
            </a:r>
          </a:p>
          <a:p>
            <a:pPr lvl="1"/>
            <a:r>
              <a:rPr lang="en-US" smtClean="0"/>
              <a:t>All communication via backbones, </a:t>
            </a:r>
          </a:p>
          <a:p>
            <a:pPr lvl="2"/>
            <a:r>
              <a:rPr lang="en-US" smtClean="0"/>
              <a:t>SWDL, Diagnostic  and some functional signals on J1587</a:t>
            </a:r>
          </a:p>
          <a:p>
            <a:pPr lvl="2"/>
            <a:r>
              <a:rPr lang="en-US" smtClean="0"/>
              <a:t>Primarily functional data on 1939</a:t>
            </a:r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6937C8-5458-4637-85B8-B3E0BD3015C0}" type="slidenum">
              <a:rPr lang="sv-SE" sz="1200" smtClean="0"/>
              <a:pPr eaLnBrk="1" hangingPunct="1"/>
              <a:t>7</a:t>
            </a:fld>
            <a:endParaRPr lang="sv-SE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1400" smtClean="0"/>
              <a:t>Distributed functional allocation</a:t>
            </a:r>
          </a:p>
          <a:p>
            <a:pPr lvl="1"/>
            <a:r>
              <a:rPr lang="en-US" smtClean="0"/>
              <a:t>Network is segmented into several sub-nets, e.g. chassis</a:t>
            </a:r>
          </a:p>
          <a:p>
            <a:pPr lvl="2"/>
            <a:r>
              <a:rPr lang="en-US" sz="1000" smtClean="0"/>
              <a:t>Efficient utilization of communication bandwidth and harnesses</a:t>
            </a:r>
          </a:p>
          <a:p>
            <a:pPr lvl="1"/>
            <a:r>
              <a:rPr lang="en-GB" smtClean="0"/>
              <a:t>Only “necessary” communication on backbones, feature communication on subnet i.e a segmentation. </a:t>
            </a:r>
          </a:p>
          <a:p>
            <a:pPr lvl="1"/>
            <a:r>
              <a:rPr lang="en-US" smtClean="0"/>
              <a:t>Gateways</a:t>
            </a:r>
          </a:p>
          <a:p>
            <a:pPr lvl="2"/>
            <a:r>
              <a:rPr lang="en-US" sz="1000" smtClean="0"/>
              <a:t>Connects the main network segments</a:t>
            </a:r>
          </a:p>
          <a:p>
            <a:pPr lvl="2"/>
            <a:r>
              <a:rPr lang="en-US" sz="1000" smtClean="0"/>
              <a:t>Performs routing</a:t>
            </a:r>
          </a:p>
          <a:p>
            <a:pPr lvl="2"/>
            <a:r>
              <a:rPr lang="en-US" sz="1000" smtClean="0"/>
              <a:t>Provide a central diagnostic connection</a:t>
            </a:r>
          </a:p>
          <a:p>
            <a:pPr lvl="1"/>
            <a:r>
              <a:rPr lang="en-US" smtClean="0"/>
              <a:t>Cooperation with suppliers on complete sub-nets</a:t>
            </a:r>
          </a:p>
          <a:p>
            <a:pPr lvl="2"/>
            <a:r>
              <a:rPr lang="en-US" sz="1000" smtClean="0"/>
              <a:t>Minimized need for coordination resources from PD</a:t>
            </a:r>
            <a:endParaRPr lang="en-GB" sz="1000" smtClean="0"/>
          </a:p>
          <a:p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832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A24C5-BBE4-45D8-8B46-54EF5316A7FE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1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3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3375-5CB8-4392-8734-A1FCFC225AD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385488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61150-FC84-4040-9192-CAFACF864EA1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9666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A907A-3867-4A0E-9289-C9F1417FF6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15142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42331-3574-4D17-8256-FBB96042162D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3B6B4-BB08-4465-8D86-420A7C9DDE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56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CC1D0-FDF9-4EFF-AADC-EBD18768B2F3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24FF-2D51-4EFC-9683-923D1E9D06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67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4194-C398-4B4D-8351-E7CDAFF561B3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2BA0-9D1C-4554-BED5-F5C51D6E3D8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2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DE21-1556-4467-B4A8-5763A12F918A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50E0-2D14-4CD2-84D3-5181C05CF41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033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9DC08-6332-4C51-8881-605F2A50FE20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61FC9-878A-4822-A733-C32E6EC4516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78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9F2C2-2E99-465C-9DE3-2E2E8637ADE9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CD2F-FD3F-487A-8CFA-A409781CE82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5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425D0-9817-4631-8B7F-F41D9163D4C8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2136-CB58-4A41-8614-00CB7900DA4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9727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C220A-5ADD-48A9-8708-4030FFB23F59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08E9-DE87-48A0-A46E-B87E80DFF60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0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BE09E-AA57-4D51-AE9C-DBFFD744927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2011-01-01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dirty="0" smtClean="0"/>
              <a:t>Martin Svennungsson / Jonas Qvist / Markus Löfgren / Jean-Philippe Abeillon</a:t>
            </a:r>
          </a:p>
        </p:txBody>
      </p:sp>
    </p:spTree>
    <p:extLst>
      <p:ext uri="{BB962C8B-B14F-4D97-AF65-F5344CB8AC3E}">
        <p14:creationId xmlns:p14="http://schemas.microsoft.com/office/powerpoint/2010/main" val="211172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EA3FF-7C8E-43CB-B39B-D8C7E28AE4A4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1A65-121E-46E2-9078-40E8375E037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839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8D38C-E2CE-4FBF-818F-0B80967398AE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76EF7-FA04-485D-A659-33B6EF047B1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16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B1AC2-1651-4450-A384-CAACEC7DD609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9ED23-8A34-47BE-A269-3245F9489C0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08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9387-F226-445C-8298-58D4B87B01D0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BF81-FC20-4C21-A23B-B8F4266B271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750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12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F71AF-303E-4299-9B96-380F465E54D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2011-12-01</a:t>
            </a:r>
          </a:p>
        </p:txBody>
      </p:sp>
    </p:spTree>
    <p:extLst>
      <p:ext uri="{BB962C8B-B14F-4D97-AF65-F5344CB8AC3E}">
        <p14:creationId xmlns:p14="http://schemas.microsoft.com/office/powerpoint/2010/main" val="1803216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5D1B-667F-4B76-B15B-1030B68D56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998380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7A9E-CB34-4CC8-9B94-885AB37C7B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560942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8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46A9F-9788-40A5-B820-7BD562ACFA0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887921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BD3AC-4261-4433-B366-639529A8B5D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9229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  <a:p>
            <a:pPr>
              <a:defRPr/>
            </a:pPr>
            <a:endParaRPr lang="sv-SE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D66C-0D3A-4400-9522-C2E850EC82F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13A1-B63C-4CAA-8674-474CBFFAF6A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610424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797FB-C491-4837-BE66-363DA920F6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974443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BED99-F667-44E0-AF09-456E600607D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207662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4498C-9D0F-4A53-A02B-ED700801E63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065085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957D-437C-4EDC-8809-FC3962DF3CB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7813109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5625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0492D-5745-489C-AF34-B860825E3A0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388249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5F4F-7CF3-40A9-91D5-C969313DF3A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997701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2C58C-382D-45AC-9762-6E1C7B62241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173035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E495E-46EE-42E9-A9BD-41CE7DFAB7A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1033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FB47-15D6-4D4D-A496-DCE1FA74899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989628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1FC3B-BBC5-446D-8DF3-7AF84C42A35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287467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545C-FFCC-41EA-B294-21DF87AFE03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4189773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AB42F-CE16-458F-B416-3A5C2C10B98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456815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9319-D6B2-4C5F-A126-EF0C1DE26F7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256082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A673-A4F8-49AA-8A21-26EA8CE644D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009050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A88A-1800-4260-9DE3-ED7665DF05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579865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995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26738, Jonas Qvist / Martin Svennungsson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60D67-D529-4DC7-9FE1-070AE79A598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2011-01-01</a:t>
            </a:r>
          </a:p>
        </p:txBody>
      </p:sp>
    </p:spTree>
    <p:extLst>
      <p:ext uri="{BB962C8B-B14F-4D97-AF65-F5344CB8AC3E}">
        <p14:creationId xmlns:p14="http://schemas.microsoft.com/office/powerpoint/2010/main" val="3828791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5C9B5-A9FA-44A9-A1AE-52B450E125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49580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3D14-02EE-4B78-ADA3-F2919A86AFE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6750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B047C-9466-4CB1-8EB0-8C0B119FA7D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947116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43F11-DB9B-43BE-9C47-91925789986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465506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14F7C-CF1B-43A9-AFC3-C09E0F34087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820591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D76C7-5F6E-49B2-BB04-66B63D88229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2361957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A3251-701E-40FE-B095-E76347E533E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7728757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06E17-DE08-4620-91CD-3096CC7A840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805716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9598F-D524-46AA-8E1F-117ED5B9A9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5408399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6B03-FAF4-4555-9451-D17F6A32BE7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8641857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14304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477A-7B40-41FF-9119-A4F41423788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3033578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37538-DED9-45D1-9F05-A844F27322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58179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3C977-1E71-4E12-BBD2-8BF2834CD1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63103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1B40A-DB8E-42E8-B5B6-BC972C30DF3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342288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FCAA8-FC52-4DC5-AD1F-1DB1A701276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5849861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2283-00D3-4DCF-86E6-0BB214398FD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4978757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5337B-FB4F-49D3-96F7-7BED33C00F7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6355385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BA62A-7B28-4D43-BEC8-300C93733F4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5823273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9FB3-FC98-4F04-838F-42670E9EF0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7054108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58F97-A510-4150-AAA3-776BCB184F8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6208119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067FA-FDC2-4050-8F12-F8DD3A4C55C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1545537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60407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D03A0-E195-4B7A-8A95-134BE92A8D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8796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CBDB-4F36-4B42-9B85-73AF1A06C11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8213612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F7C0-DAF3-4D19-9826-1B72F409F6D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8011812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7B9D-703A-4A61-95B2-803AF7F6CC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7796015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B9E0C-D12A-4818-A2DB-36894089A9B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41113720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88C46-02DD-4441-8BF0-2CE9374E1D6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2127319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50BF-9667-416B-B878-8887C78A46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4481216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AB62E-A06D-4BBE-B1C9-ED76CB3AF66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5059435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05EF6-04EE-4E74-8B0A-7C5C6910E4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0693830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8F7E-ADD6-483E-92D6-A4E682225DA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5266522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442913"/>
            <a:ext cx="2097087" cy="5380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442913"/>
            <a:ext cx="6143625" cy="5380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16C8-B95B-427D-8586-A40A1D4BB6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8732175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5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7772-36B5-4C1C-8284-376FA734287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2173152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4165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2315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2477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9336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6174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4404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0615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8080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4588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403225"/>
            <a:ext cx="2100262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5" y="403225"/>
            <a:ext cx="6148388" cy="5722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854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F2D74-C1D9-4A33-ACAE-788E4CACAE3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42118262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62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B6E-C479-40D4-856C-55D77D0DEEE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2011-01-01</a:t>
            </a:r>
          </a:p>
        </p:txBody>
      </p:sp>
    </p:spTree>
    <p:extLst>
      <p:ext uri="{BB962C8B-B14F-4D97-AF65-F5344CB8AC3E}">
        <p14:creationId xmlns:p14="http://schemas.microsoft.com/office/powerpoint/2010/main" val="1407552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  <a:p>
            <a:pPr>
              <a:defRPr/>
            </a:pPr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7C650-B5EA-4DDB-A844-F8E9EC8E1422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323000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78013"/>
            <a:ext cx="3810000" cy="3944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0DB8-5C96-4B80-90D8-8583A6037C77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49451053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EFA36-23BE-4406-BC53-AA802C5E369E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4102508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306C6-C05E-4F7B-B458-2CD05A21DBF0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1860283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25314-D3F1-46ED-830D-7FC43B172E99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7250076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49965-58C9-408E-B8B4-3943140DD30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276365361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5D512-984C-42B2-87ED-153699B26275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217667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Jonas Qvist / Markus Löfgren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583A-417B-42E4-9C62-009EDFA89294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39789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3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1035" name="Picture 30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6044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6044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86F931CC-4E29-43AE-8089-110997B21D92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31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 dirty="0"/>
              <a:t>Volvo </a:t>
            </a:r>
            <a:r>
              <a:rPr lang="sv-SE" sz="1100" b="1" dirty="0" smtClean="0"/>
              <a:t>GTT</a:t>
            </a:r>
            <a:endParaRPr lang="sv-SE" sz="1000" dirty="0"/>
          </a:p>
        </p:txBody>
      </p:sp>
      <p:sp>
        <p:nvSpPr>
          <p:cNvPr id="60450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251D3C-9003-4D5E-9EAF-77268434C7BC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2BD7FB-AE41-4B64-A864-1531DEF3745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1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3082" name="Picture 22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23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3084" name="Picture 2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14" descr="03_3P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-15875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264217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Jonas Qvist / Markus Löfgren</a:t>
            </a:r>
          </a:p>
        </p:txBody>
      </p:sp>
      <p:sp>
        <p:nvSpPr>
          <p:cNvPr id="26421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16D476F2-C789-4243-824F-BE677A9ED10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080" name="Rectangle 27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6422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569" r:id="rId3"/>
    <p:sldLayoutId id="2147484570" r:id="rId4"/>
    <p:sldLayoutId id="2147484571" r:id="rId5"/>
    <p:sldLayoutId id="2147484572" r:id="rId6"/>
    <p:sldLayoutId id="2147484573" r:id="rId7"/>
    <p:sldLayoutId id="2147484574" r:id="rId8"/>
    <p:sldLayoutId id="2147484638" r:id="rId9"/>
    <p:sldLayoutId id="2147484639" r:id="rId10"/>
    <p:sldLayoutId id="2147484640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9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4106" name="Picture 20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" name="Line 2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4108" name="Picture 2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" name="Picture 14" descr="01_3P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7938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266263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266264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4D338D16-349F-427B-A5E8-DBF18C8F16D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104" name="Rectangle 25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66266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1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9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5130" name="Picture 20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1" name="Line 2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5132" name="Picture 2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Picture 15" descr="01_VolvoA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2683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268312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F12C2D4D-184F-427A-8C7F-A7C596A205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128" name="Rectangle 25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268314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6154" name="Picture 20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5" name="Line 2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6156" name="Picture 2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7" name="Picture 17" descr="10_Trucks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325655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25656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82452EDC-F07E-4E0C-949E-AB9371D014E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152" name="Rectangle 25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325658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 descr="08_Trucks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7178" name="Picture 3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Line 4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pic>
          <p:nvPicPr>
            <p:cNvPr id="7180" name="Picture 5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3819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26734, Martin Svennungsson/Jonas Qvist</a:t>
            </a:r>
          </a:p>
        </p:txBody>
      </p:sp>
      <p:sp>
        <p:nvSpPr>
          <p:cNvPr id="3819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AF12A625-1912-4093-92C1-A84474E479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/>
              <a:t>Volvo 3P</a:t>
            </a:r>
            <a:endParaRPr lang="sv-SE" sz="1000"/>
          </a:p>
        </p:txBody>
      </p:sp>
      <p:sp>
        <p:nvSpPr>
          <p:cNvPr id="38196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/>
              <a:t>2010-03-11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403225"/>
            <a:ext cx="8401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7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3" name="Picture 2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Line 29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mtClean="0">
                <a:solidFill>
                  <a:srgbClr val="000000"/>
                </a:solidFill>
              </a:endParaRPr>
            </a:p>
          </p:txBody>
        </p:sp>
        <p:pic>
          <p:nvPicPr>
            <p:cNvPr id="1035" name="Picture 30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878013"/>
            <a:ext cx="7772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442913"/>
            <a:ext cx="83931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smtClean="0"/>
          </a:p>
        </p:txBody>
      </p:sp>
      <p:sp>
        <p:nvSpPr>
          <p:cNvPr id="60447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26734, Martin Svennungsson/Jonas Qvist</a:t>
            </a:r>
          </a:p>
        </p:txBody>
      </p:sp>
      <p:sp>
        <p:nvSpPr>
          <p:cNvPr id="6044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5"/>
            <a:ext cx="503238" cy="207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94CC884E-7629-4633-A2FD-BA3B87E521D3}" type="slidenum">
              <a:rPr lang="sv-S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sv-SE">
              <a:solidFill>
                <a:srgbClr val="000000"/>
              </a:solidFill>
            </a:endParaRPr>
          </a:p>
        </p:txBody>
      </p:sp>
      <p:sp>
        <p:nvSpPr>
          <p:cNvPr id="1031" name="Rectangle 33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sv-SE" sz="1100" b="1" smtClean="0">
                <a:solidFill>
                  <a:srgbClr val="000000"/>
                </a:solidFill>
              </a:rPr>
              <a:t>Volvo 3P</a:t>
            </a:r>
            <a:endParaRPr lang="sv-SE" sz="1000" smtClean="0">
              <a:solidFill>
                <a:srgbClr val="000000"/>
              </a:solidFill>
            </a:endParaRPr>
          </a:p>
        </p:txBody>
      </p:sp>
      <p:sp>
        <p:nvSpPr>
          <p:cNvPr id="60450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18288"/>
            <a:ext cx="2405062" cy="20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sv-SE">
                <a:solidFill>
                  <a:srgbClr val="000000"/>
                </a:solidFill>
              </a:rPr>
              <a:t>2010-03-11</a:t>
            </a:r>
          </a:p>
        </p:txBody>
      </p:sp>
    </p:spTree>
    <p:extLst>
      <p:ext uri="{BB962C8B-B14F-4D97-AF65-F5344CB8AC3E}">
        <p14:creationId xmlns:p14="http://schemas.microsoft.com/office/powerpoint/2010/main" val="102609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0388" indent="-2349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2pPr>
      <a:lvl3pPr marL="860425" indent="-2079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3pPr>
      <a:lvl4pPr marL="1109663" indent="-1825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1382713" indent="-195263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18399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2971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27543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211513" indent="-195263" algn="l" rtl="0" fontAlgn="base">
        <a:spcBef>
          <a:spcPct val="4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0.png"/><Relationship Id="rId9" Type="http://schemas.openxmlformats.org/officeDocument/2006/relationships/image" Target="../media/image24.jpeg"/><Relationship Id="rId1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.efacts@volvo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978" y="3705225"/>
            <a:ext cx="863363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eFACTS Logging</a:t>
            </a:r>
            <a:br>
              <a:rPr lang="en-US" dirty="0" smtClean="0"/>
            </a:br>
            <a:r>
              <a:rPr lang="en-US" dirty="0" smtClean="0"/>
              <a:t> 2014-03-28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067300"/>
            <a:ext cx="7467600" cy="1752600"/>
          </a:xfrm>
        </p:spPr>
        <p:txBody>
          <a:bodyPr/>
          <a:lstStyle/>
          <a:p>
            <a:pPr eaLnBrk="1" hangingPunct="1"/>
            <a:r>
              <a:rPr lang="en-US" sz="1200" dirty="0" smtClean="0"/>
              <a:t>Martin Svennungsson/Jonas Qvist/Markus </a:t>
            </a:r>
            <a:r>
              <a:rPr lang="en-US" sz="1200" dirty="0" err="1" smtClean="0"/>
              <a:t>Löfgren</a:t>
            </a:r>
            <a:r>
              <a:rPr lang="en-US" sz="1200" dirty="0" smtClean="0"/>
              <a:t>/Jean-Philippe Abeillon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6B7302-4281-46BE-A69F-38E5DEB32FCC}" type="slidenum">
              <a:rPr lang="sv-SE" sz="1000" smtClean="0"/>
              <a:pPr eaLnBrk="1" hangingPunct="1"/>
              <a:t>10</a:t>
            </a:fld>
            <a:endParaRPr lang="sv-SE" sz="1000" smtClean="0"/>
          </a:p>
        </p:txBody>
      </p:sp>
      <p:sp>
        <p:nvSpPr>
          <p:cNvPr id="38915" name="Date Placeholder 5"/>
          <p:cNvSpPr>
            <a:spLocks noGrp="1"/>
          </p:cNvSpPr>
          <p:nvPr>
            <p:ph type="dt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2010-03-11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365"/>
            <a:ext cx="9016408" cy="1143000"/>
          </a:xfrm>
        </p:spPr>
        <p:txBody>
          <a:bodyPr/>
          <a:lstStyle/>
          <a:p>
            <a:pPr eaLnBrk="1" hangingPunct="1"/>
            <a:r>
              <a:rPr lang="sv-SE" sz="2800" dirty="0" smtClean="0"/>
              <a:t>What has </a:t>
            </a:r>
            <a:r>
              <a:rPr lang="sv-SE" sz="2800" dirty="0"/>
              <a:t>Truck Function Validation</a:t>
            </a:r>
            <a:r>
              <a:rPr lang="sv-SE" sz="2800" dirty="0" smtClean="0"/>
              <a:t> accomplished?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168" y="935665"/>
            <a:ext cx="7286625" cy="51780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New test code - Performance Validation Test (PVT)</a:t>
            </a:r>
            <a:endParaRPr lang="sv-SE" sz="18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Translated functional specifications into test code.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Tested PVT and logger equipment in vehicle.</a:t>
            </a:r>
            <a:br>
              <a:rPr lang="sv-SE" sz="1800" dirty="0" smtClean="0">
                <a:sym typeface="Wingdings" pitchFamily="2" charset="2"/>
              </a:rPr>
            </a:br>
            <a:endParaRPr lang="sv-SE" sz="1800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Updated the test codes for RT/AET/FT</a:t>
            </a:r>
            <a:br>
              <a:rPr lang="sv-SE" sz="1800" dirty="0" smtClean="0">
                <a:sym typeface="Wingdings" pitchFamily="2" charset="2"/>
              </a:rPr>
            </a:br>
            <a:endParaRPr lang="sv-SE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Provided a new data logging system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New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Developed a ”back office” solution for data management.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New way of storing data files (cheaper)</a:t>
            </a:r>
            <a:br>
              <a:rPr lang="sv-SE" sz="1800" dirty="0" smtClean="0">
                <a:sym typeface="Wingdings" pitchFamily="2" charset="2"/>
              </a:rPr>
            </a:br>
            <a:endParaRPr lang="sv-SE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Upgraded Protus to support web-links</a:t>
            </a: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Improved the network against EEE </a:t>
            </a: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Ensured TEA2+ education for CV</a:t>
            </a:r>
          </a:p>
          <a:p>
            <a:pPr eaLnBrk="1" hangingPunct="1">
              <a:lnSpc>
                <a:spcPct val="90000"/>
              </a:lnSpc>
            </a:pPr>
            <a:r>
              <a:rPr lang="sv-SE" sz="1800" dirty="0" smtClean="0">
                <a:sym typeface="Wingdings" pitchFamily="2" charset="2"/>
              </a:rPr>
              <a:t>New TeamPlace</a:t>
            </a:r>
          </a:p>
          <a:p>
            <a:pPr eaLnBrk="1" hangingPunct="1">
              <a:lnSpc>
                <a:spcPct val="90000"/>
              </a:lnSpc>
            </a:pPr>
            <a:endParaRPr lang="sv-SE" sz="1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sv-SE" sz="1800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7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4626" y="688127"/>
            <a:ext cx="2843874" cy="2712725"/>
            <a:chOff x="394626" y="688127"/>
            <a:chExt cx="2843874" cy="2712725"/>
          </a:xfrm>
        </p:grpSpPr>
        <p:pic>
          <p:nvPicPr>
            <p:cNvPr id="19" name="Picture 2" descr="http://www.volvotrucks.com/SiteCollectionImages/VTC/Market/Trucks/volvo-fh-series/Product-gallery/hi-res/new-volvo-fh16-exterior_highres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t="3994" r="6044" b="7148"/>
            <a:stretch/>
          </p:blipFill>
          <p:spPr bwMode="auto">
            <a:xfrm>
              <a:off x="1942583" y="688127"/>
              <a:ext cx="1295917" cy="12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1" r="8850"/>
            <a:stretch/>
          </p:blipFill>
          <p:spPr bwMode="auto">
            <a:xfrm>
              <a:off x="1329161" y="1931194"/>
              <a:ext cx="1642639" cy="146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65" y="2002515"/>
              <a:ext cx="1198960" cy="1198960"/>
            </a:xfrm>
            <a:prstGeom prst="rect">
              <a:avLst/>
            </a:prstGeom>
          </p:spPr>
        </p:pic>
        <p:pic>
          <p:nvPicPr>
            <p:cNvPr id="20" name="Picture 4" descr="http://www.renault-trucks.fr/media/image/nouvelles-gammes/renault-trucks-t-long-haul-comfort-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" r="6987"/>
            <a:stretch/>
          </p:blipFill>
          <p:spPr bwMode="auto">
            <a:xfrm flipH="1">
              <a:off x="394626" y="689766"/>
              <a:ext cx="1503508" cy="131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72E869-2844-48E3-8379-356E1A58C8E6}" type="slidenum">
              <a:rPr lang="sv-SE" sz="1000" smtClean="0"/>
              <a:pPr eaLnBrk="1" hangingPunct="1"/>
              <a:t>11</a:t>
            </a:fld>
            <a:endParaRPr lang="sv-SE" sz="1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222250"/>
            <a:ext cx="8393112" cy="592138"/>
          </a:xfrm>
        </p:spPr>
        <p:txBody>
          <a:bodyPr/>
          <a:lstStyle/>
          <a:p>
            <a:pPr eaLnBrk="1" hangingPunct="1"/>
            <a:r>
              <a:rPr lang="sv-SE" smtClean="0"/>
              <a:t>Old way of working</a:t>
            </a: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752824" y="4689774"/>
            <a:ext cx="197658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v-SE" dirty="0"/>
              <a:t>PROTUS</a:t>
            </a:r>
          </a:p>
          <a:p>
            <a:pPr algn="ctr" eaLnBrk="1" hangingPunct="1"/>
            <a:r>
              <a:rPr lang="sv-SE" dirty="0"/>
              <a:t>No logged data</a:t>
            </a:r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6662381" y="1524897"/>
            <a:ext cx="214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Software update</a:t>
            </a: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673365" y="3201475"/>
            <a:ext cx="2432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b="1" dirty="0" smtClean="0"/>
              <a:t>”I </a:t>
            </a:r>
            <a:r>
              <a:rPr lang="sv-SE" b="1" dirty="0"/>
              <a:t>got a problem </a:t>
            </a:r>
            <a:r>
              <a:rPr lang="sv-SE" b="1" dirty="0" smtClean="0"/>
              <a:t>!”</a:t>
            </a:r>
            <a:endParaRPr lang="sv-SE" b="1" dirty="0"/>
          </a:p>
        </p:txBody>
      </p:sp>
      <p:sp>
        <p:nvSpPr>
          <p:cNvPr id="456721" name="AutoShape 17"/>
          <p:cNvSpPr>
            <a:spLocks noChangeArrowheads="1"/>
          </p:cNvSpPr>
          <p:nvPr/>
        </p:nvSpPr>
        <p:spPr bwMode="auto">
          <a:xfrm rot="5400000">
            <a:off x="1356149" y="3670298"/>
            <a:ext cx="769937" cy="823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722" name="AutoShape 18"/>
          <p:cNvSpPr>
            <a:spLocks noChangeArrowheads="1"/>
          </p:cNvSpPr>
          <p:nvPr/>
        </p:nvSpPr>
        <p:spPr bwMode="auto">
          <a:xfrm>
            <a:off x="2909666" y="4810678"/>
            <a:ext cx="1662334" cy="823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723" name="Text Box 19"/>
          <p:cNvSpPr txBox="1">
            <a:spLocks noChangeArrowheads="1"/>
          </p:cNvSpPr>
          <p:nvPr/>
        </p:nvSpPr>
        <p:spPr bwMode="auto">
          <a:xfrm>
            <a:off x="4759439" y="5022579"/>
            <a:ext cx="2443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EEE </a:t>
            </a:r>
            <a:r>
              <a:rPr lang="sv-SE" dirty="0" smtClean="0"/>
              <a:t>Rescue </a:t>
            </a:r>
            <a:r>
              <a:rPr lang="sv-SE" dirty="0"/>
              <a:t>Team</a:t>
            </a:r>
          </a:p>
        </p:txBody>
      </p:sp>
      <p:sp>
        <p:nvSpPr>
          <p:cNvPr id="456726" name="AutoShape 22"/>
          <p:cNvSpPr>
            <a:spLocks noChangeArrowheads="1"/>
          </p:cNvSpPr>
          <p:nvPr/>
        </p:nvSpPr>
        <p:spPr bwMode="auto">
          <a:xfrm rot="16200000">
            <a:off x="5214388" y="4023934"/>
            <a:ext cx="1173377" cy="823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456727" name="AutoShape 23"/>
          <p:cNvSpPr>
            <a:spLocks noChangeArrowheads="1"/>
          </p:cNvSpPr>
          <p:nvPr/>
        </p:nvSpPr>
        <p:spPr bwMode="auto">
          <a:xfrm rot="17887020">
            <a:off x="6091710" y="2021044"/>
            <a:ext cx="758825" cy="55934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3981451" y="2843830"/>
            <a:ext cx="3528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46088" indent="180975" eaLnBrk="1" hangingPunct="1">
              <a:tabLst>
                <a:tab pos="627063" algn="l"/>
                <a:tab pos="712788" algn="l"/>
              </a:tabLst>
            </a:pPr>
            <a:r>
              <a:rPr lang="sv-SE" dirty="0" smtClean="0"/>
              <a:t>In vehicle fault tracing</a:t>
            </a:r>
          </a:p>
          <a:p>
            <a:pPr marL="446088" indent="-446088" eaLnBrk="1" hangingPunct="1">
              <a:tabLst>
                <a:tab pos="627063" algn="l"/>
                <a:tab pos="712788" algn="l"/>
              </a:tabLst>
            </a:pPr>
            <a:r>
              <a:rPr lang="sv-SE" dirty="0" smtClean="0"/>
              <a:t>(not </a:t>
            </a:r>
            <a:r>
              <a:rPr lang="sv-SE" dirty="0"/>
              <a:t>always </a:t>
            </a:r>
            <a:r>
              <a:rPr lang="sv-SE" dirty="0" smtClean="0"/>
              <a:t>successful</a:t>
            </a:r>
            <a:r>
              <a:rPr lang="sv-SE" dirty="0"/>
              <a:t>)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  <p:pic>
        <p:nvPicPr>
          <p:cNvPr id="37890" name="Picture 2" descr="C:\Documents and Settings\r082865\Local Settings\Temporary Internet Files\Content.IE5\N8BW1RCZ\MC900435234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60" y="2635662"/>
            <a:ext cx="828479" cy="8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1" grpId="0"/>
      <p:bldP spid="456715" grpId="0"/>
      <p:bldP spid="456719" grpId="0"/>
      <p:bldP spid="456721" grpId="0" animBg="1"/>
      <p:bldP spid="456722" grpId="0" animBg="1"/>
      <p:bldP spid="456723" grpId="0"/>
      <p:bldP spid="456726" grpId="0" animBg="1"/>
      <p:bldP spid="456727" grpId="0" animBg="1"/>
      <p:bldP spid="4567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454275" y="665902"/>
            <a:ext cx="3617185" cy="3450374"/>
            <a:chOff x="394626" y="688127"/>
            <a:chExt cx="2843874" cy="2712725"/>
          </a:xfrm>
        </p:grpSpPr>
        <p:pic>
          <p:nvPicPr>
            <p:cNvPr id="20" name="Picture 2" descr="http://www.volvotrucks.com/SiteCollectionImages/VTC/Market/Trucks/volvo-fh-series/Product-gallery/hi-res/new-volvo-fh16-exterior_highres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t="3994" r="6044" b="7148"/>
            <a:stretch/>
          </p:blipFill>
          <p:spPr bwMode="auto">
            <a:xfrm>
              <a:off x="1942583" y="688127"/>
              <a:ext cx="1295917" cy="12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1" r="8850"/>
            <a:stretch/>
          </p:blipFill>
          <p:spPr bwMode="auto">
            <a:xfrm>
              <a:off x="1329161" y="1931194"/>
              <a:ext cx="1642639" cy="1469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65" y="2002515"/>
              <a:ext cx="1198960" cy="1198960"/>
            </a:xfrm>
            <a:prstGeom prst="rect">
              <a:avLst/>
            </a:prstGeom>
          </p:spPr>
        </p:pic>
        <p:pic>
          <p:nvPicPr>
            <p:cNvPr id="23" name="Picture 4" descr="http://www.renault-trucks.fr/media/image/nouvelles-gammes/renault-trucks-t-long-haul-comfort-2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" r="6987"/>
            <a:stretch/>
          </p:blipFill>
          <p:spPr bwMode="auto">
            <a:xfrm flipH="1">
              <a:off x="394626" y="689766"/>
              <a:ext cx="1503508" cy="131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9EEC30-E971-4299-9090-AE9899422123}" type="slidenum">
              <a:rPr lang="sv-SE" sz="1000" smtClean="0"/>
              <a:pPr eaLnBrk="1" hangingPunct="1"/>
              <a:t>12</a:t>
            </a:fld>
            <a:endParaRPr lang="sv-SE" sz="1000" smtClean="0"/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6664325" y="2903427"/>
            <a:ext cx="221386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v-SE" dirty="0"/>
              <a:t>Logged data</a:t>
            </a:r>
          </a:p>
          <a:p>
            <a:pPr algn="ctr" eaLnBrk="1" hangingPunct="1"/>
            <a:r>
              <a:rPr lang="sv-SE" sz="1600" dirty="0"/>
              <a:t>CAN trafic</a:t>
            </a:r>
            <a:r>
              <a:rPr lang="sv-SE" sz="1600" dirty="0" smtClean="0"/>
              <a:t>,</a:t>
            </a:r>
            <a:br>
              <a:rPr lang="sv-SE" sz="1600" dirty="0" smtClean="0"/>
            </a:br>
            <a:r>
              <a:rPr lang="sv-SE" sz="1600" dirty="0" smtClean="0"/>
              <a:t>Audio / </a:t>
            </a:r>
            <a:r>
              <a:rPr lang="sv-SE" sz="1600" dirty="0"/>
              <a:t>video</a:t>
            </a:r>
            <a:r>
              <a:rPr lang="sv-SE" sz="1600" dirty="0" smtClean="0"/>
              <a:t>,</a:t>
            </a:r>
            <a:br>
              <a:rPr lang="sv-SE" sz="1600" dirty="0" smtClean="0"/>
            </a:br>
            <a:r>
              <a:rPr lang="sv-SE" sz="1600" dirty="0" smtClean="0"/>
              <a:t>GPS</a:t>
            </a:r>
            <a:r>
              <a:rPr lang="sv-SE" sz="1600" dirty="0"/>
              <a:t>, snapshot</a:t>
            </a:r>
          </a:p>
        </p:txBody>
      </p:sp>
      <p:sp>
        <p:nvSpPr>
          <p:cNvPr id="443403" name="AutoShape 11"/>
          <p:cNvSpPr>
            <a:spLocks noChangeArrowheads="1"/>
          </p:cNvSpPr>
          <p:nvPr/>
        </p:nvSpPr>
        <p:spPr bwMode="auto">
          <a:xfrm rot="10800000">
            <a:off x="6581775" y="4422775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5243513" y="5319713"/>
            <a:ext cx="125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/>
              <a:t>PROTUS</a:t>
            </a:r>
          </a:p>
        </p:txBody>
      </p: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2454275" y="5327650"/>
            <a:ext cx="197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QUEST/ (EEE)</a:t>
            </a:r>
          </a:p>
        </p:txBody>
      </p:sp>
      <p:sp>
        <p:nvSpPr>
          <p:cNvPr id="443407" name="AutoShape 15"/>
          <p:cNvSpPr>
            <a:spLocks noChangeArrowheads="1"/>
          </p:cNvSpPr>
          <p:nvPr/>
        </p:nvSpPr>
        <p:spPr bwMode="auto">
          <a:xfrm rot="-5400000">
            <a:off x="687388" y="4279900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3408" name="Text Box 16"/>
          <p:cNvSpPr txBox="1">
            <a:spLocks noChangeArrowheads="1"/>
          </p:cNvSpPr>
          <p:nvPr/>
        </p:nvSpPr>
        <p:spPr bwMode="auto">
          <a:xfrm>
            <a:off x="244475" y="3132026"/>
            <a:ext cx="1619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dirty="0"/>
              <a:t>SW Release Function Package FP</a:t>
            </a:r>
          </a:p>
        </p:txBody>
      </p:sp>
      <p:sp>
        <p:nvSpPr>
          <p:cNvPr id="443409" name="AutoShape 17"/>
          <p:cNvSpPr>
            <a:spLocks noChangeArrowheads="1"/>
          </p:cNvSpPr>
          <p:nvPr/>
        </p:nvSpPr>
        <p:spPr bwMode="auto">
          <a:xfrm>
            <a:off x="862013" y="1335088"/>
            <a:ext cx="1397000" cy="15303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v-SE"/>
              <a:t>Update  </a:t>
            </a:r>
          </a:p>
        </p:txBody>
      </p:sp>
      <p:sp>
        <p:nvSpPr>
          <p:cNvPr id="443411" name="AutoShape 19"/>
          <p:cNvSpPr>
            <a:spLocks noChangeArrowheads="1"/>
          </p:cNvSpPr>
          <p:nvPr/>
        </p:nvSpPr>
        <p:spPr bwMode="auto">
          <a:xfrm rot="5400000">
            <a:off x="6686550" y="1412875"/>
            <a:ext cx="1408113" cy="14525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3 h 21600"/>
              <a:gd name="T14" fmla="*/ 18090 w 21600"/>
              <a:gd name="T15" fmla="*/ 90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6" y="0"/>
                </a:lnTo>
                <a:lnTo>
                  <a:pt x="14406" y="3113"/>
                </a:lnTo>
                <a:lnTo>
                  <a:pt x="12427" y="3113"/>
                </a:lnTo>
                <a:cubicBezTo>
                  <a:pt x="5564" y="3113"/>
                  <a:pt x="0" y="7163"/>
                  <a:pt x="0" y="12158"/>
                </a:cubicBezTo>
                <a:lnTo>
                  <a:pt x="0" y="21600"/>
                </a:lnTo>
                <a:lnTo>
                  <a:pt x="6063" y="21600"/>
                </a:lnTo>
                <a:lnTo>
                  <a:pt x="6063" y="12158"/>
                </a:lnTo>
                <a:cubicBezTo>
                  <a:pt x="6063" y="10439"/>
                  <a:pt x="8912" y="9045"/>
                  <a:pt x="12427" y="9045"/>
                </a:cubicBezTo>
                <a:lnTo>
                  <a:pt x="14406" y="9045"/>
                </a:lnTo>
                <a:lnTo>
                  <a:pt x="1440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972" name="Rectangle 21"/>
          <p:cNvSpPr>
            <a:spLocks noChangeArrowheads="1"/>
          </p:cNvSpPr>
          <p:nvPr/>
        </p:nvSpPr>
        <p:spPr bwMode="auto">
          <a:xfrm>
            <a:off x="319088" y="222250"/>
            <a:ext cx="8393112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>
                <a:solidFill>
                  <a:schemeClr val="tx2"/>
                </a:solidFill>
              </a:rPr>
              <a:t>The new way!   RT/PVT/FT (AET)</a:t>
            </a:r>
          </a:p>
        </p:txBody>
      </p:sp>
      <p:sp>
        <p:nvSpPr>
          <p:cNvPr id="443414" name="Text Box 22"/>
          <p:cNvSpPr txBox="1">
            <a:spLocks noChangeArrowheads="1"/>
          </p:cNvSpPr>
          <p:nvPr/>
        </p:nvSpPr>
        <p:spPr bwMode="auto">
          <a:xfrm>
            <a:off x="3008751" y="3806030"/>
            <a:ext cx="301717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b="1" dirty="0" smtClean="0"/>
              <a:t>I </a:t>
            </a:r>
            <a:r>
              <a:rPr lang="sv-SE" b="1" dirty="0"/>
              <a:t>have logged an error !</a:t>
            </a:r>
          </a:p>
          <a:p>
            <a:pPr eaLnBrk="1" hangingPunct="1"/>
            <a:r>
              <a:rPr lang="sv-SE" dirty="0">
                <a:solidFill>
                  <a:srgbClr val="FF0000"/>
                </a:solidFill>
              </a:rPr>
              <a:t>The driver perspective!</a:t>
            </a:r>
            <a:endParaRPr lang="sv-SE" dirty="0"/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>
            <a:off x="4451350" y="5102225"/>
            <a:ext cx="727075" cy="8699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3" grpId="0" animBg="1"/>
      <p:bldP spid="443404" grpId="0"/>
      <p:bldP spid="443406" grpId="0"/>
      <p:bldP spid="443407" grpId="0" animBg="1"/>
      <p:bldP spid="443408" grpId="0"/>
      <p:bldP spid="443409" grpId="0" animBg="1"/>
      <p:bldP spid="443411" grpId="0" animBg="1"/>
      <p:bldP spid="443414" grpId="0"/>
      <p:bldP spid="4434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A28EAF-91E1-4D99-93C5-16A7D6AFDA82}" type="slidenum">
              <a:rPr lang="sv-SE" sz="1000" smtClean="0"/>
              <a:pPr eaLnBrk="1" hangingPunct="1"/>
              <a:t>13</a:t>
            </a:fld>
            <a:endParaRPr lang="sv-SE" sz="1000" smtClean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597150" y="17463"/>
            <a:ext cx="38703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u="sng"/>
              <a:t>Why do we need a new system?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490538" y="541338"/>
            <a:ext cx="8042275" cy="11096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/>
              <a:t>Then:</a:t>
            </a:r>
          </a:p>
          <a:p>
            <a:pPr eaLnBrk="1" hangingPunct="1"/>
            <a:r>
              <a:rPr lang="sv-SE" sz="1200" b="1"/>
              <a:t>Earlier, measurements have been focused on separate functions. </a:t>
            </a:r>
          </a:p>
          <a:p>
            <a:pPr eaLnBrk="1" hangingPunct="1"/>
            <a:r>
              <a:rPr lang="sv-SE" sz="1200" b="1"/>
              <a:t>You have known which signals to log.</a:t>
            </a:r>
          </a:p>
          <a:p>
            <a:pPr eaLnBrk="1" hangingPunct="1"/>
            <a:r>
              <a:rPr lang="sv-SE" sz="1200" b="1"/>
              <a:t>The functions have been more or less unique for each ECU.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490538" y="1968500"/>
            <a:ext cx="8050212" cy="11096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 dirty="0"/>
              <a:t>Now:</a:t>
            </a:r>
          </a:p>
          <a:p>
            <a:pPr eaLnBrk="1" hangingPunct="1"/>
            <a:r>
              <a:rPr lang="sv-SE" sz="1200" b="1" dirty="0"/>
              <a:t>We don’t know which errors that will appear = we don’t know </a:t>
            </a:r>
            <a:r>
              <a:rPr lang="sv-SE" sz="1200" b="1" dirty="0" smtClean="0"/>
              <a:t>what </a:t>
            </a:r>
            <a:r>
              <a:rPr lang="sv-SE" sz="1200" b="1" dirty="0"/>
              <a:t>to log.</a:t>
            </a:r>
          </a:p>
          <a:p>
            <a:pPr eaLnBrk="1" hangingPunct="1"/>
            <a:r>
              <a:rPr lang="sv-SE" sz="1200" b="1" dirty="0"/>
              <a:t>Functions distributed over several ECU’s = we don’t know which data buses to </a:t>
            </a:r>
            <a:r>
              <a:rPr lang="sv-SE" sz="1200" b="1" dirty="0" smtClean="0"/>
              <a:t>connect to.</a:t>
            </a:r>
            <a:endParaRPr lang="sv-SE" sz="1200" b="1" dirty="0"/>
          </a:p>
          <a:p>
            <a:pPr eaLnBrk="1" hangingPunct="1"/>
            <a:r>
              <a:rPr lang="sv-SE" sz="1200" b="1" dirty="0"/>
              <a:t>We don’t always know what is the cause and effect = we don’t know which signals to log.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490538" y="3395663"/>
            <a:ext cx="8064500" cy="5556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/>
              <a:t>Conclusion:</a:t>
            </a:r>
          </a:p>
          <a:p>
            <a:pPr eaLnBrk="1" hangingPunct="1"/>
            <a:r>
              <a:rPr lang="sv-SE" sz="1200" b="1"/>
              <a:t>	Connect everywhere and log everything!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490538" y="4184650"/>
            <a:ext cx="8061325" cy="7413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/>
              <a:t>Consequence:</a:t>
            </a:r>
          </a:p>
          <a:p>
            <a:pPr eaLnBrk="1" hangingPunct="1"/>
            <a:r>
              <a:rPr lang="sv-SE" sz="1200" b="1"/>
              <a:t>	Large amount of data that have to be sorted by fault types and made accessible to the end 	users.</a:t>
            </a:r>
          </a:p>
        </p:txBody>
      </p: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490538" y="5294313"/>
            <a:ext cx="8061325" cy="83343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/>
              <a:t>Solution:</a:t>
            </a:r>
          </a:p>
          <a:p>
            <a:pPr eaLnBrk="1" hangingPunct="1"/>
            <a:r>
              <a:rPr lang="sv-SE" sz="1200" b="1"/>
              <a:t>	1. New logging equipment that meets the new demands.</a:t>
            </a:r>
          </a:p>
          <a:p>
            <a:pPr eaLnBrk="1" hangingPunct="1"/>
            <a:r>
              <a:rPr lang="sv-SE" sz="1200" b="1"/>
              <a:t>	2. New ”Backoffice” solution for data management.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animBg="1"/>
      <p:bldP spid="468996" grpId="0" animBg="1"/>
      <p:bldP spid="468997" grpId="0" animBg="1"/>
      <p:bldP spid="468998" grpId="0" animBg="1"/>
      <p:bldP spid="4689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117634-377A-4806-B34E-5FC1B52CAA59}" type="slidenum">
              <a:rPr lang="sv-SE" sz="1000" smtClean="0"/>
              <a:pPr eaLnBrk="1" hangingPunct="1"/>
              <a:t>14</a:t>
            </a:fld>
            <a:endParaRPr lang="sv-SE" sz="1000" smtClean="0"/>
          </a:p>
        </p:txBody>
      </p:sp>
      <p:sp>
        <p:nvSpPr>
          <p:cNvPr id="43012" name="Title 1"/>
          <p:cNvSpPr>
            <a:spLocks noGrp="1"/>
          </p:cNvSpPr>
          <p:nvPr>
            <p:ph type="title" idx="4294967295"/>
          </p:nvPr>
        </p:nvSpPr>
        <p:spPr>
          <a:xfrm>
            <a:off x="298450" y="623888"/>
            <a:ext cx="8393113" cy="1143000"/>
          </a:xfrm>
        </p:spPr>
        <p:txBody>
          <a:bodyPr/>
          <a:lstStyle/>
          <a:p>
            <a:pPr algn="ctr"/>
            <a:r>
              <a:rPr lang="sv-SE" smtClean="0"/>
              <a:t>DEMO</a:t>
            </a:r>
            <a:endParaRPr lang="en-US" smtClean="0"/>
          </a:p>
        </p:txBody>
      </p:sp>
      <p:pic>
        <p:nvPicPr>
          <p:cNvPr id="43013" name="Picture 14" descr="M-log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68513"/>
            <a:ext cx="23209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A1F0EB-FB80-4C8E-9036-03A7654EEB59}" type="slidenum">
              <a:rPr lang="sv-SE" sz="1000" smtClean="0"/>
              <a:pPr eaLnBrk="1" hangingPunct="1"/>
              <a:t>15</a:t>
            </a:fld>
            <a:endParaRPr lang="sv-SE" sz="1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System Installations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41991"/>
            <a:ext cx="8345487" cy="50610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Must have: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600" dirty="0" smtClean="0"/>
              <a:t>Breakout cables CAN 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600" dirty="0" smtClean="0"/>
              <a:t>Power cables +24V, Gnd, ignition</a:t>
            </a:r>
            <a:br>
              <a:rPr lang="sv-SE" sz="1600" dirty="0" smtClean="0"/>
            </a:br>
            <a:endParaRPr lang="sv-SE" sz="800" dirty="0" smtClean="0"/>
          </a:p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What to connect ?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600" dirty="0" smtClean="0"/>
              <a:t>CAN, Power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600" dirty="0" smtClean="0"/>
              <a:t>Place the microphone + GPS (+ video)</a:t>
            </a:r>
            <a:br>
              <a:rPr lang="sv-SE" sz="1600" dirty="0" smtClean="0"/>
            </a:br>
            <a:endParaRPr lang="sv-SE" sz="1600" dirty="0" smtClean="0"/>
          </a:p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To verify the installation CANalyzer is needed.</a:t>
            </a:r>
          </a:p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To test the installation on a later stage, use CVEL_MLOG_Tester.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400" dirty="0" smtClean="0"/>
              <a:t>Run the application on the USB-stick to verify CAN-traffic (CVEL_MLOG_Tester) – if you have log files from several loggers you have to choose which logger to test</a:t>
            </a:r>
            <a:br>
              <a:rPr lang="sv-SE" sz="1400" dirty="0" smtClean="0"/>
            </a:br>
            <a:r>
              <a:rPr lang="sv-SE" sz="1400" dirty="0" smtClean="0"/>
              <a:t>It is always the latest log file that is being cheked, snapshot data included.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400" dirty="0" smtClean="0"/>
              <a:t>Regarding video, use the PC to configure the camera.</a:t>
            </a:r>
            <a:br>
              <a:rPr lang="sv-SE" sz="1400" dirty="0" smtClean="0"/>
            </a:br>
            <a:endParaRPr lang="sv-SE" sz="1400" dirty="0" smtClean="0"/>
          </a:p>
          <a:p>
            <a:pPr eaLnBrk="1" hangingPunct="1">
              <a:lnSpc>
                <a:spcPct val="90000"/>
              </a:lnSpc>
            </a:pPr>
            <a:r>
              <a:rPr lang="sv-SE" sz="1800" dirty="0" smtClean="0"/>
              <a:t>NOTE: You have to register in the database in which vehicle the logger is installed. Use the Collector application the configure.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400" dirty="0" smtClean="0"/>
              <a:t>In a near future this action becomes obsolete. The logger will read information from vehicle.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1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2A6F22-0F19-4D8E-A07B-57C54AB875AC}" type="slidenum">
              <a:rPr lang="sv-SE" sz="1000" smtClean="0"/>
              <a:pPr eaLnBrk="1" hangingPunct="1"/>
              <a:t>16</a:t>
            </a:fld>
            <a:endParaRPr lang="sv-SE" sz="1000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61619" y="117475"/>
            <a:ext cx="839311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>
                <a:solidFill>
                  <a:schemeClr val="tx2"/>
                </a:solidFill>
              </a:rPr>
              <a:t>How to start the logger manually?</a:t>
            </a:r>
            <a:endParaRPr lang="sv-SE" b="1">
              <a:solidFill>
                <a:schemeClr val="tx2"/>
              </a:solidFill>
            </a:endParaRPr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91744" y="768350"/>
            <a:ext cx="8932863" cy="42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/>
              <a:t>The microphone LED shows a </a:t>
            </a:r>
            <a:r>
              <a:rPr lang="sv-SE" dirty="0">
                <a:solidFill>
                  <a:srgbClr val="0070C0"/>
                </a:solidFill>
              </a:rPr>
              <a:t>blue</a:t>
            </a:r>
            <a:r>
              <a:rPr lang="sv-SE" dirty="0"/>
              <a:t> </a:t>
            </a:r>
            <a:r>
              <a:rPr lang="sv-SE" dirty="0" smtClean="0"/>
              <a:t>light </a:t>
            </a: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>
                <a:sym typeface="Wingdings" pitchFamily="2" charset="2"/>
              </a:rPr>
              <a:t>system </a:t>
            </a:r>
            <a:r>
              <a:rPr lang="sv-SE" dirty="0" smtClean="0">
                <a:sym typeface="Wingdings" pitchFamily="2" charset="2"/>
              </a:rPr>
              <a:t>is ready</a:t>
            </a:r>
            <a:endParaRPr lang="sv-SE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endParaRPr lang="sv-SE" sz="900" dirty="0" smtClean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 smtClean="0"/>
              <a:t>An </a:t>
            </a:r>
            <a:r>
              <a:rPr lang="sv-SE" dirty="0"/>
              <a:t>error </a:t>
            </a:r>
            <a:r>
              <a:rPr lang="sv-SE" dirty="0" smtClean="0"/>
              <a:t>occurrs </a:t>
            </a:r>
            <a:r>
              <a:rPr lang="sv-SE" sz="1600" dirty="0" smtClean="0">
                <a:sym typeface="Wingdings" pitchFamily="2" charset="2"/>
              </a:rPr>
              <a:t>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>
                <a:sym typeface="Wingdings" pitchFamily="2" charset="2"/>
              </a:rPr>
              <a:t>the driver presses the button</a:t>
            </a: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>
                <a:sym typeface="Wingdings" pitchFamily="2" charset="2"/>
              </a:rPr>
              <a:t> logging starts</a:t>
            </a:r>
            <a:br>
              <a:rPr lang="sv-SE" dirty="0">
                <a:sym typeface="Wingdings" pitchFamily="2" charset="2"/>
              </a:rPr>
            </a:br>
            <a:r>
              <a:rPr lang="sv-SE" sz="1600" dirty="0">
                <a:sym typeface="Wingdings" pitchFamily="2" charset="2"/>
              </a:rPr>
              <a:t></a:t>
            </a:r>
            <a:r>
              <a:rPr lang="sv-SE" dirty="0">
                <a:sym typeface="Wingdings" pitchFamily="2" charset="2"/>
              </a:rPr>
              <a:t> LED shows a </a:t>
            </a:r>
            <a:r>
              <a:rPr lang="sv-SE" dirty="0">
                <a:solidFill>
                  <a:srgbClr val="FF9900"/>
                </a:solidFill>
                <a:sym typeface="Wingdings" pitchFamily="2" charset="2"/>
              </a:rPr>
              <a:t>yellow</a:t>
            </a:r>
            <a:r>
              <a:rPr lang="sv-SE" dirty="0">
                <a:sym typeface="Wingdings" pitchFamily="2" charset="2"/>
              </a:rPr>
              <a:t> light 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 smtClean="0"/>
              <a:t>Traffic is logged on up to 12 CANbuses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sz="1800" dirty="0" smtClean="0"/>
              <a:t>25 </a:t>
            </a:r>
            <a:r>
              <a:rPr lang="sv-SE" sz="1800" dirty="0"/>
              <a:t>s BEFORE and </a:t>
            </a:r>
            <a:r>
              <a:rPr lang="sv-SE" sz="1800" dirty="0" smtClean="0"/>
              <a:t>15s to 2 min </a:t>
            </a:r>
            <a:r>
              <a:rPr lang="sv-SE" sz="1800" dirty="0"/>
              <a:t>AFTER the button is </a:t>
            </a:r>
            <a:r>
              <a:rPr lang="sv-SE" sz="1800" dirty="0" smtClean="0"/>
              <a:t>pressed)</a:t>
            </a:r>
            <a:endParaRPr lang="sv-SE" dirty="0"/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 smtClean="0"/>
              <a:t>Audio Commentary is recorded </a:t>
            </a:r>
            <a:r>
              <a:rPr lang="sv-SE" sz="1800" dirty="0" smtClean="0"/>
              <a:t>15s-2 min </a:t>
            </a:r>
            <a:r>
              <a:rPr lang="sv-SE" sz="1800" u="sng" dirty="0"/>
              <a:t>AFTER</a:t>
            </a:r>
            <a:r>
              <a:rPr lang="sv-SE" sz="1800" dirty="0"/>
              <a:t> </a:t>
            </a:r>
            <a:r>
              <a:rPr lang="sv-SE" sz="1800" dirty="0" smtClean="0"/>
              <a:t>the button is pressed</a:t>
            </a:r>
            <a:endParaRPr lang="sv-SE" sz="1800" dirty="0"/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/>
              <a:t>Video/picture (e.g. cluster/road information</a:t>
            </a:r>
            <a:r>
              <a:rPr lang="sv-SE" dirty="0" smtClean="0"/>
              <a:t>), </a:t>
            </a:r>
            <a:r>
              <a:rPr lang="sv-SE" sz="1800" dirty="0" smtClean="0"/>
              <a:t>10s before button is pressed and 15s to 2 min after.</a:t>
            </a:r>
            <a:endParaRPr lang="sv-SE" sz="1800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endParaRPr lang="sv-SE" dirty="0"/>
          </a:p>
        </p:txBody>
      </p:sp>
      <p:pic>
        <p:nvPicPr>
          <p:cNvPr id="45061" name="Picture 6" descr="IMG_32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" y="3867695"/>
            <a:ext cx="2605088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6471" name="Line 7"/>
          <p:cNvSpPr>
            <a:spLocks noChangeShapeType="1"/>
          </p:cNvSpPr>
          <p:nvPr/>
        </p:nvSpPr>
        <p:spPr bwMode="auto">
          <a:xfrm flipH="1">
            <a:off x="1386262" y="4368404"/>
            <a:ext cx="1898647" cy="823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208600" y="4183738"/>
            <a:ext cx="16880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/>
              <a:t>Trigger start button</a:t>
            </a:r>
          </a:p>
        </p:txBody>
      </p:sp>
      <p:sp>
        <p:nvSpPr>
          <p:cNvPr id="446473" name="Line 9"/>
          <p:cNvSpPr>
            <a:spLocks noChangeShapeType="1"/>
          </p:cNvSpPr>
          <p:nvPr/>
        </p:nvSpPr>
        <p:spPr bwMode="auto">
          <a:xfrm flipH="1">
            <a:off x="1257675" y="4757820"/>
            <a:ext cx="2027235" cy="55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3206682" y="4573155"/>
            <a:ext cx="2736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/>
              <a:t>Yellow light– </a:t>
            </a:r>
            <a:r>
              <a:rPr lang="sv-SE" sz="1400" dirty="0" smtClean="0"/>
              <a:t>logging </a:t>
            </a:r>
            <a:r>
              <a:rPr lang="sv-SE" sz="1400" dirty="0"/>
              <a:t>in progress</a:t>
            </a:r>
          </a:p>
        </p:txBody>
      </p:sp>
      <p:sp>
        <p:nvSpPr>
          <p:cNvPr id="446475" name="Line 11"/>
          <p:cNvSpPr>
            <a:spLocks noChangeShapeType="1"/>
          </p:cNvSpPr>
          <p:nvPr/>
        </p:nvSpPr>
        <p:spPr bwMode="auto">
          <a:xfrm flipH="1">
            <a:off x="1243386" y="5114274"/>
            <a:ext cx="2041525" cy="3139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3232857" y="4929608"/>
            <a:ext cx="1119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400" dirty="0" smtClean="0"/>
              <a:t>Microphone</a:t>
            </a:r>
            <a:endParaRPr lang="sv-SE" sz="1400" dirty="0"/>
          </a:p>
        </p:txBody>
      </p:sp>
      <p:sp>
        <p:nvSpPr>
          <p:cNvPr id="450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26734, Martin Svennungsson / Jonas Qvist / Markus Löfgren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2447" y="5333043"/>
            <a:ext cx="65815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sv-SE" dirty="0" smtClean="0"/>
              <a:t>/!\ Wait 1 minute between 2 successive logs</a:t>
            </a:r>
          </a:p>
          <a:p>
            <a:pPr eaLnBrk="1" hangingPunct="1"/>
            <a:r>
              <a:rPr lang="sv-SE" dirty="0" smtClean="0"/>
              <a:t>Pressing the button while yellow LED extends recordings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6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6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6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9" grpId="0" build="p" bldLvl="2"/>
      <p:bldP spid="446471" grpId="0" animBg="1"/>
      <p:bldP spid="446472" grpId="0"/>
      <p:bldP spid="446473" grpId="0" animBg="1"/>
      <p:bldP spid="446474" grpId="0"/>
      <p:bldP spid="446475" grpId="0" animBg="1"/>
      <p:bldP spid="446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914666-A257-4EA8-99D6-63EC3A5D4DE3}" type="slidenum">
              <a:rPr lang="sv-SE" sz="1000" smtClean="0"/>
              <a:pPr eaLnBrk="1" hangingPunct="1"/>
              <a:t>17</a:t>
            </a:fld>
            <a:endParaRPr lang="sv-SE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How to turn off the vehicle?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127051"/>
            <a:ext cx="8694146" cy="4695899"/>
          </a:xfrm>
        </p:spPr>
        <p:txBody>
          <a:bodyPr/>
          <a:lstStyle/>
          <a:p>
            <a:pPr eaLnBrk="1" hangingPunct="1"/>
            <a:r>
              <a:rPr lang="sv-SE" dirty="0" smtClean="0"/>
              <a:t>The logger is activated when ignition is turned on.</a:t>
            </a:r>
            <a:br>
              <a:rPr lang="sv-SE" dirty="0" smtClean="0"/>
            </a:br>
            <a:endParaRPr lang="sv-SE" dirty="0" smtClean="0"/>
          </a:p>
          <a:p>
            <a:pPr eaLnBrk="1" hangingPunct="1"/>
            <a:r>
              <a:rPr lang="sv-SE" dirty="0" smtClean="0"/>
              <a:t>The logger closes down 30 s AFTER ignition off.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The microphone LED quickly flashes </a:t>
            </a:r>
            <a:r>
              <a:rPr lang="sv-SE" dirty="0" smtClean="0">
                <a:solidFill>
                  <a:srgbClr val="FF0000"/>
                </a:solidFill>
              </a:rPr>
              <a:t>red</a:t>
            </a:r>
            <a:r>
              <a:rPr lang="sv-SE" dirty="0" smtClean="0"/>
              <a:t>/</a:t>
            </a:r>
            <a:r>
              <a:rPr lang="sv-SE" dirty="0" smtClean="0">
                <a:solidFill>
                  <a:srgbClr val="0070C0"/>
                </a:solidFill>
              </a:rPr>
              <a:t>blue</a:t>
            </a:r>
            <a:r>
              <a:rPr lang="sv-SE" dirty="0" smtClean="0"/>
              <a:t> when packing files.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WAIT until no microphone LED light is turned on, before you turn off the vehicle main power switch/lock with the remote.</a:t>
            </a:r>
          </a:p>
          <a:p>
            <a:pPr lvl="1" eaLnBrk="1" hangingPunct="1"/>
            <a:r>
              <a:rPr lang="sv-SE" dirty="0" smtClean="0"/>
              <a:t>In effect, wait about 30 s after you have switch the ignition off.</a:t>
            </a:r>
          </a:p>
          <a:p>
            <a:pPr lvl="1" eaLnBrk="1" hangingPunct="1"/>
            <a:r>
              <a:rPr lang="sv-SE" dirty="0" smtClean="0"/>
              <a:t>This is a general rule for all measurement systems.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1EE5F1-1208-49DF-A52E-CDADA4F91562}" type="slidenum">
              <a:rPr lang="sv-SE" sz="1000" smtClean="0"/>
              <a:pPr eaLnBrk="1" hangingPunct="1"/>
              <a:t>18</a:t>
            </a:fld>
            <a:endParaRPr lang="sv-SE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113303"/>
            <a:ext cx="8393112" cy="1143000"/>
          </a:xfrm>
        </p:spPr>
        <p:txBody>
          <a:bodyPr/>
          <a:lstStyle/>
          <a:p>
            <a:pPr eaLnBrk="1" hangingPunct="1"/>
            <a:r>
              <a:rPr lang="sv-SE" dirty="0" smtClean="0"/>
              <a:t>How to transfer data from the logger using a USB memory stick?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630" y="1267859"/>
            <a:ext cx="7772400" cy="4894816"/>
          </a:xfrm>
        </p:spPr>
        <p:txBody>
          <a:bodyPr/>
          <a:lstStyle/>
          <a:p>
            <a:pPr eaLnBrk="1" hangingPunct="1"/>
            <a:r>
              <a:rPr lang="sv-SE" sz="1800" dirty="0" smtClean="0"/>
              <a:t>I possible, only use CORSAIR Voyager USB-memory (16GB)</a:t>
            </a:r>
          </a:p>
          <a:p>
            <a:pPr lvl="1" eaLnBrk="1" hangingPunct="1"/>
            <a:r>
              <a:rPr lang="sv-SE" sz="1800" dirty="0" smtClean="0"/>
              <a:t>They have a faster transfer rate, recommended by the supplier.</a:t>
            </a:r>
          </a:p>
          <a:p>
            <a:pPr eaLnBrk="1" hangingPunct="1"/>
            <a:r>
              <a:rPr lang="sv-SE" sz="1800" dirty="0" smtClean="0"/>
              <a:t>Insert the memory stick.</a:t>
            </a:r>
          </a:p>
          <a:p>
            <a:pPr eaLnBrk="1" hangingPunct="1"/>
            <a:r>
              <a:rPr lang="sv-SE" sz="1800" dirty="0" smtClean="0"/>
              <a:t>Look at the microphone LED</a:t>
            </a:r>
          </a:p>
          <a:p>
            <a:pPr lvl="1" eaLnBrk="1" hangingPunct="1"/>
            <a:r>
              <a:rPr lang="sv-SE" sz="1800" dirty="0"/>
              <a:t>It will change from </a:t>
            </a:r>
            <a:r>
              <a:rPr lang="sv-SE" sz="1800" dirty="0">
                <a:solidFill>
                  <a:srgbClr val="0070C0"/>
                </a:solidFill>
              </a:rPr>
              <a:t>blue</a:t>
            </a:r>
            <a:r>
              <a:rPr lang="sv-SE" sz="1800" dirty="0"/>
              <a:t> to </a:t>
            </a:r>
            <a:r>
              <a:rPr lang="sv-SE" sz="1800" dirty="0">
                <a:solidFill>
                  <a:srgbClr val="FF0000"/>
                </a:solidFill>
              </a:rPr>
              <a:t>red</a:t>
            </a:r>
            <a:r>
              <a:rPr lang="sv-SE" sz="1800" dirty="0"/>
              <a:t> and after a while </a:t>
            </a:r>
            <a:r>
              <a:rPr lang="sv-SE" sz="1800" u="sng" dirty="0"/>
              <a:t>flash </a:t>
            </a:r>
            <a:r>
              <a:rPr lang="sv-SE" sz="1800" u="sng" dirty="0" smtClean="0"/>
              <a:t>fast </a:t>
            </a:r>
            <a:r>
              <a:rPr lang="sv-SE" sz="1800" dirty="0" smtClean="0"/>
              <a:t>between </a:t>
            </a:r>
            <a:r>
              <a:rPr lang="sv-SE" sz="1800" dirty="0" smtClean="0">
                <a:solidFill>
                  <a:srgbClr val="FF0000"/>
                </a:solidFill>
              </a:rPr>
              <a:t>red</a:t>
            </a:r>
            <a:r>
              <a:rPr lang="sv-SE" sz="1800" dirty="0" smtClean="0"/>
              <a:t> </a:t>
            </a:r>
            <a:r>
              <a:rPr lang="sv-SE" sz="1800" dirty="0"/>
              <a:t>and </a:t>
            </a:r>
            <a:r>
              <a:rPr lang="sv-SE" sz="1800" dirty="0" smtClean="0">
                <a:solidFill>
                  <a:srgbClr val="0070C0"/>
                </a:solidFill>
              </a:rPr>
              <a:t>blue </a:t>
            </a:r>
            <a:r>
              <a:rPr lang="sv-SE" sz="1800" dirty="0" smtClean="0"/>
              <a:t>(</a:t>
            </a:r>
            <a:r>
              <a:rPr lang="sv-SE" sz="1800" dirty="0"/>
              <a:t>the data is being </a:t>
            </a:r>
            <a:r>
              <a:rPr lang="sv-SE" sz="1800" dirty="0" smtClean="0"/>
              <a:t>zipped)</a:t>
            </a:r>
          </a:p>
          <a:p>
            <a:pPr lvl="1" eaLnBrk="1" hangingPunct="1"/>
            <a:r>
              <a:rPr lang="sv-SE" sz="1600" dirty="0" smtClean="0"/>
              <a:t>It will change from </a:t>
            </a:r>
            <a:r>
              <a:rPr lang="sv-SE" sz="1600" dirty="0" smtClean="0">
                <a:solidFill>
                  <a:srgbClr val="0070C0"/>
                </a:solidFill>
              </a:rPr>
              <a:t>blue</a:t>
            </a:r>
            <a:r>
              <a:rPr lang="sv-SE" sz="1600" dirty="0" smtClean="0"/>
              <a:t> to </a:t>
            </a:r>
            <a:r>
              <a:rPr lang="sv-SE" sz="1600" dirty="0" smtClean="0">
                <a:solidFill>
                  <a:srgbClr val="FF0000"/>
                </a:solidFill>
              </a:rPr>
              <a:t>red</a:t>
            </a:r>
            <a:r>
              <a:rPr lang="sv-SE" sz="1600" dirty="0" smtClean="0"/>
              <a:t> and after a while </a:t>
            </a:r>
            <a:r>
              <a:rPr lang="sv-SE" sz="1600" u="sng" dirty="0" smtClean="0"/>
              <a:t>flash slowly </a:t>
            </a:r>
            <a:r>
              <a:rPr lang="sv-SE" sz="1600" dirty="0" smtClean="0">
                <a:solidFill>
                  <a:srgbClr val="FF0000"/>
                </a:solidFill>
              </a:rPr>
              <a:t>red</a:t>
            </a:r>
            <a:r>
              <a:rPr lang="sv-SE" sz="1600" dirty="0" smtClean="0"/>
              <a:t> and </a:t>
            </a:r>
            <a:r>
              <a:rPr lang="sv-SE" sz="1600" dirty="0" smtClean="0">
                <a:solidFill>
                  <a:srgbClr val="0070C0"/>
                </a:solidFill>
              </a:rPr>
              <a:t>blue</a:t>
            </a:r>
            <a:br>
              <a:rPr lang="sv-SE" sz="1600" dirty="0" smtClean="0">
                <a:solidFill>
                  <a:srgbClr val="0070C0"/>
                </a:solidFill>
              </a:rPr>
            </a:br>
            <a:r>
              <a:rPr lang="sv-SE" sz="1600" dirty="0" smtClean="0"/>
              <a:t>(the data is being transferred to the stick)</a:t>
            </a:r>
          </a:p>
          <a:p>
            <a:pPr lvl="1" eaLnBrk="1" hangingPunct="1"/>
            <a:r>
              <a:rPr lang="sv-SE" sz="1600" dirty="0" smtClean="0"/>
              <a:t>NOTE ! No data remains in the logger ! (configurable) </a:t>
            </a:r>
          </a:p>
          <a:p>
            <a:pPr eaLnBrk="1" hangingPunct="1"/>
            <a:r>
              <a:rPr lang="sv-SE" sz="1800" dirty="0" smtClean="0"/>
              <a:t>After the LED showed </a:t>
            </a:r>
            <a:r>
              <a:rPr lang="sv-SE" sz="1800" dirty="0" smtClean="0">
                <a:solidFill>
                  <a:srgbClr val="FF0000"/>
                </a:solidFill>
              </a:rPr>
              <a:t>STEADY red light</a:t>
            </a:r>
            <a:r>
              <a:rPr lang="sv-SE" sz="1800" dirty="0" smtClean="0"/>
              <a:t> at least 10 s, the transfer is ready. Check also that the USB stick LED is off.</a:t>
            </a:r>
          </a:p>
          <a:p>
            <a:pPr eaLnBrk="1" hangingPunct="1"/>
            <a:r>
              <a:rPr lang="sv-SE" sz="1800" dirty="0" smtClean="0"/>
              <a:t>Pull out the memory stick</a:t>
            </a:r>
          </a:p>
          <a:p>
            <a:pPr lvl="1" eaLnBrk="1" hangingPunct="1"/>
            <a:r>
              <a:rPr lang="sv-SE" sz="1800" dirty="0" smtClean="0"/>
              <a:t>The LED will turn </a:t>
            </a:r>
            <a:r>
              <a:rPr lang="sv-SE" sz="1800" dirty="0" smtClean="0">
                <a:solidFill>
                  <a:srgbClr val="0070C0"/>
                </a:solidFill>
              </a:rPr>
              <a:t>blue</a:t>
            </a:r>
            <a:r>
              <a:rPr lang="sv-SE" sz="1800" dirty="0" smtClean="0"/>
              <a:t> again.</a:t>
            </a:r>
          </a:p>
          <a:p>
            <a:pPr eaLnBrk="1" hangingPunct="1"/>
            <a:r>
              <a:rPr lang="sv-SE" sz="1800" dirty="0" smtClean="0"/>
              <a:t>If nothing happens when the stick is inserted, check the extension cable!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029DFC-2648-4ED8-9848-56A05F030842}" type="slidenum">
              <a:rPr lang="sv-SE" sz="1000" smtClean="0"/>
              <a:pPr eaLnBrk="1" hangingPunct="1"/>
              <a:t>19</a:t>
            </a:fld>
            <a:endParaRPr lang="sv-SE" sz="10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How to get data from several loggers?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443038"/>
            <a:ext cx="7772400" cy="3944937"/>
          </a:xfrm>
        </p:spPr>
        <p:txBody>
          <a:bodyPr/>
          <a:lstStyle/>
          <a:p>
            <a:pPr eaLnBrk="1" hangingPunct="1"/>
            <a:r>
              <a:rPr lang="sv-SE" dirty="0" smtClean="0"/>
              <a:t>You can get data from several loggers in the same way as one.</a:t>
            </a:r>
          </a:p>
          <a:p>
            <a:pPr eaLnBrk="1" hangingPunct="1"/>
            <a:r>
              <a:rPr lang="sv-SE" dirty="0" smtClean="0"/>
              <a:t>The data structure on the USB-stick will be:</a:t>
            </a:r>
          </a:p>
          <a:p>
            <a:pPr lvl="1" eaLnBrk="1" hangingPunct="1"/>
            <a:r>
              <a:rPr lang="sv-SE" dirty="0" smtClean="0"/>
              <a:t>8000xxxx</a:t>
            </a:r>
          </a:p>
          <a:p>
            <a:pPr lvl="1" eaLnBrk="1" hangingPunct="1"/>
            <a:r>
              <a:rPr lang="sv-SE" dirty="0" smtClean="0"/>
              <a:t>8000yyyy</a:t>
            </a:r>
          </a:p>
          <a:p>
            <a:pPr lvl="1" eaLnBrk="1" hangingPunct="1"/>
            <a:r>
              <a:rPr lang="sv-SE" dirty="0" smtClean="0"/>
              <a:t>8000zzzz </a:t>
            </a:r>
            <a:br>
              <a:rPr lang="sv-SE" dirty="0" smtClean="0"/>
            </a:br>
            <a:r>
              <a:rPr lang="sv-SE" dirty="0" smtClean="0"/>
              <a:t>(one folder per M-LOG datalogger serial number)</a:t>
            </a:r>
          </a:p>
          <a:p>
            <a:pPr eaLnBrk="1" hangingPunct="1"/>
            <a:r>
              <a:rPr lang="sv-SE" dirty="0" smtClean="0"/>
              <a:t>You can also provide the stick with a security key – without the right key you are not able to transfer data.</a:t>
            </a:r>
          </a:p>
          <a:p>
            <a:pPr eaLnBrk="1" hangingPunct="1"/>
            <a:r>
              <a:rPr lang="sv-SE" dirty="0" smtClean="0"/>
              <a:t>(If you want to change the logger configuration you can use the memory stick.).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E8AB67-1ED2-449F-A2EA-2294B143DBED}" type="slidenum">
              <a:rPr lang="sv-SE" sz="1000" smtClean="0"/>
              <a:pPr eaLnBrk="1" hangingPunct="1"/>
              <a:t>2</a:t>
            </a:fld>
            <a:endParaRPr lang="sv-SE" sz="10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mtClean="0"/>
              <a:t>Agenda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3" y="1425575"/>
            <a:ext cx="5976937" cy="3944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Background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What is Truck Function Validation 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Way of working  (Yesterday/Today)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The data logger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How to use the logger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Installations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How to handle logged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Data Management Applications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Demo of applications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sv-SE" sz="1800" dirty="0" smtClean="0"/>
              <a:t>(PC installations)</a:t>
            </a: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441325"/>
            <a:ext cx="21097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8F9483-FB30-45B0-82E0-EC45FC115C59}" type="slidenum">
              <a:rPr lang="sv-SE" sz="1000" smtClean="0"/>
              <a:pPr eaLnBrk="1" hangingPunct="1"/>
              <a:t>20</a:t>
            </a:fld>
            <a:endParaRPr lang="sv-SE" sz="10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Extra: Log file structure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184275"/>
            <a:ext cx="7772400" cy="4716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dirty="0" smtClean="0"/>
              <a:t>8000xxxx</a:t>
            </a:r>
          </a:p>
          <a:p>
            <a:pPr lvl="1" eaLnBrk="1" hangingPunct="1">
              <a:lnSpc>
                <a:spcPct val="90000"/>
              </a:lnSpc>
            </a:pPr>
            <a:r>
              <a:rPr lang="sv-SE" b="1" dirty="0" smtClean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sv-SE" dirty="0" smtClean="0"/>
              <a:t>LOGxxx.zip </a:t>
            </a:r>
            <a:r>
              <a:rPr lang="sv-SE" sz="1800" dirty="0" smtClean="0"/>
              <a:t>(information about the device, a new file is created for every ignition on/off, always remains)</a:t>
            </a:r>
          </a:p>
          <a:p>
            <a:pPr lvl="2" eaLnBrk="1" hangingPunct="1">
              <a:lnSpc>
                <a:spcPct val="90000"/>
              </a:lnSpc>
            </a:pPr>
            <a:r>
              <a:rPr lang="sv-SE" dirty="0" smtClean="0"/>
              <a:t>MEAxxx.zip </a:t>
            </a:r>
            <a:r>
              <a:rPr lang="sv-SE" sz="1800" dirty="0" smtClean="0"/>
              <a:t>(a new file is created for every ignition on/off, only remains if there is logged data)</a:t>
            </a:r>
          </a:p>
          <a:p>
            <a:pPr lvl="3" eaLnBrk="1" hangingPunct="1">
              <a:lnSpc>
                <a:spcPct val="90000"/>
              </a:lnSpc>
            </a:pPr>
            <a:r>
              <a:rPr lang="sv-SE" b="1" u="sng" dirty="0" smtClean="0"/>
              <a:t>T</a:t>
            </a:r>
            <a:r>
              <a:rPr lang="sv-SE" dirty="0" smtClean="0"/>
              <a:t>raffic (one for each event)</a:t>
            </a:r>
          </a:p>
          <a:p>
            <a:pPr lvl="3" eaLnBrk="1" hangingPunct="1">
              <a:lnSpc>
                <a:spcPct val="90000"/>
              </a:lnSpc>
            </a:pPr>
            <a:r>
              <a:rPr lang="sv-SE" b="1" u="sng" dirty="0" smtClean="0"/>
              <a:t>A</a:t>
            </a:r>
            <a:r>
              <a:rPr lang="sv-SE" dirty="0" smtClean="0"/>
              <a:t>udio (one for each event) </a:t>
            </a:r>
          </a:p>
          <a:p>
            <a:pPr lvl="3" eaLnBrk="1" hangingPunct="1">
              <a:lnSpc>
                <a:spcPct val="90000"/>
              </a:lnSpc>
            </a:pPr>
            <a:r>
              <a:rPr lang="sv-SE" b="1" u="sng" dirty="0" smtClean="0"/>
              <a:t>V</a:t>
            </a:r>
            <a:r>
              <a:rPr lang="sv-SE" dirty="0" smtClean="0"/>
              <a:t>ideo (one for each event)</a:t>
            </a:r>
          </a:p>
          <a:p>
            <a:pPr lvl="3" eaLnBrk="1" hangingPunct="1">
              <a:lnSpc>
                <a:spcPct val="90000"/>
              </a:lnSpc>
            </a:pPr>
            <a:r>
              <a:rPr lang="sv-SE" b="1" u="sng" dirty="0" smtClean="0"/>
              <a:t>D</a:t>
            </a:r>
            <a:r>
              <a:rPr lang="sv-SE" dirty="0" smtClean="0"/>
              <a:t>ata (”external data” or snapshot data)</a:t>
            </a:r>
          </a:p>
          <a:p>
            <a:pPr lvl="1" eaLnBrk="1" hangingPunct="1">
              <a:lnSpc>
                <a:spcPct val="90000"/>
              </a:lnSpc>
            </a:pPr>
            <a:r>
              <a:rPr lang="sv-SE" b="1" dirty="0" smtClean="0"/>
              <a:t>DEVICE</a:t>
            </a:r>
          </a:p>
          <a:p>
            <a:pPr lvl="2" eaLnBrk="1" hangingPunct="1">
              <a:lnSpc>
                <a:spcPct val="90000"/>
              </a:lnSpc>
            </a:pPr>
            <a:r>
              <a:rPr lang="sv-SE" dirty="0" smtClean="0"/>
              <a:t>Current configuration</a:t>
            </a:r>
          </a:p>
        </p:txBody>
      </p:sp>
      <p:sp>
        <p:nvSpPr>
          <p:cNvPr id="532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26734, Martin Svennungsson / Jonas Qvist / Markus Löfgren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339725" y="6273209"/>
            <a:ext cx="4627563" cy="36889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sv-SE" sz="1000" b="1" smtClean="0"/>
              <a:t>Volvo GTT</a:t>
            </a:r>
            <a:r>
              <a:rPr lang="sv-SE" sz="1000" smtClean="0"/>
              <a:t/>
            </a:r>
            <a:br>
              <a:rPr lang="sv-SE" sz="1000" smtClean="0"/>
            </a:br>
            <a:r>
              <a:rPr lang="sv-SE" sz="1000" smtClean="0"/>
              <a:t>Martin Svennungsson / Jonas Qvist / Markus Löfgren / Jean-Philippe Abeillon</a:t>
            </a:r>
            <a:endParaRPr lang="sv-S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ECFFE4-3C01-45A2-818D-DDA30B510389}" type="slidenum">
              <a:rPr lang="sv-SE" sz="1000" smtClean="0"/>
              <a:pPr eaLnBrk="1" hangingPunct="1"/>
              <a:t>21</a:t>
            </a:fld>
            <a:endParaRPr lang="sv-SE" sz="1000" smtClean="0"/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2010-03-11</a:t>
            </a:r>
          </a:p>
        </p:txBody>
      </p:sp>
      <p:pic>
        <p:nvPicPr>
          <p:cNvPr id="49156" name="Picture 2" descr="MCj044153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506788"/>
            <a:ext cx="12922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Freeform 3"/>
          <p:cNvSpPr>
            <a:spLocks/>
          </p:cNvSpPr>
          <p:nvPr/>
        </p:nvSpPr>
        <p:spPr bwMode="auto">
          <a:xfrm>
            <a:off x="1333500" y="1147763"/>
            <a:ext cx="1851025" cy="904875"/>
          </a:xfrm>
          <a:custGeom>
            <a:avLst/>
            <a:gdLst>
              <a:gd name="T0" fmla="*/ 0 w 1271"/>
              <a:gd name="T1" fmla="*/ 0 h 570"/>
              <a:gd name="T2" fmla="*/ 2147483647 w 1271"/>
              <a:gd name="T3" fmla="*/ 0 h 570"/>
              <a:gd name="T4" fmla="*/ 2147483647 w 1271"/>
              <a:gd name="T5" fmla="*/ 2147483647 h 570"/>
              <a:gd name="T6" fmla="*/ 0 60000 65536"/>
              <a:gd name="T7" fmla="*/ 0 60000 65536"/>
              <a:gd name="T8" fmla="*/ 0 60000 65536"/>
              <a:gd name="T9" fmla="*/ 0 w 1271"/>
              <a:gd name="T10" fmla="*/ 0 h 570"/>
              <a:gd name="T11" fmla="*/ 1271 w 1271"/>
              <a:gd name="T12" fmla="*/ 570 h 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1" h="570">
                <a:moveTo>
                  <a:pt x="0" y="0"/>
                </a:moveTo>
                <a:lnTo>
                  <a:pt x="1271" y="0"/>
                </a:lnTo>
                <a:lnTo>
                  <a:pt x="1271" y="57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893888" y="669925"/>
            <a:ext cx="3017837" cy="893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59" name="Picture 5" descr="MCj044171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812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6" descr="MCj0441539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852988"/>
            <a:ext cx="1335087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7" descr="MCj03984450000[1]"/>
          <p:cNvPicPr>
            <a:picLocks noChangeAspect="1" noChangeArrowheads="1"/>
          </p:cNvPicPr>
          <p:nvPr/>
        </p:nvPicPr>
        <p:blipFill>
          <a:blip r:embed="rId6" cstate="print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873125"/>
            <a:ext cx="5635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8" descr="M-log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28638"/>
            <a:ext cx="11049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9" descr="Phonemodem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86360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10" descr="Ethercable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801688"/>
            <a:ext cx="612775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11" descr="DB-Symbo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855663"/>
            <a:ext cx="434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12" descr="For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940175"/>
            <a:ext cx="8032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276225" y="36036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In Vehicle 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Logger System</a:t>
            </a:r>
          </a:p>
        </p:txBody>
      </p:sp>
      <p:sp>
        <p:nvSpPr>
          <p:cNvPr id="49168" name="Text Box 14"/>
          <p:cNvSpPr txBox="1">
            <a:spLocks noChangeArrowheads="1"/>
          </p:cNvSpPr>
          <p:nvPr/>
        </p:nvSpPr>
        <p:spPr bwMode="auto">
          <a:xfrm>
            <a:off x="1384300" y="2232025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 u="sng"/>
              <a:t>Local Data Collector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Raw Data</a:t>
            </a:r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2543175" y="473075"/>
            <a:ext cx="1597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sz="1000" b="1"/>
              <a:t>Data Transfer Via USB, </a:t>
            </a:r>
          </a:p>
          <a:p>
            <a:pPr eaLnBrk="1" hangingPunct="1">
              <a:spcBef>
                <a:spcPct val="0"/>
              </a:spcBef>
            </a:pPr>
            <a:r>
              <a:rPr lang="sv-SE" sz="1000" b="1"/>
              <a:t>Ethernet, WLAN or 3G.</a:t>
            </a:r>
          </a:p>
        </p:txBody>
      </p:sp>
      <p:sp>
        <p:nvSpPr>
          <p:cNvPr id="49170" name="Rectangle 16"/>
          <p:cNvSpPr>
            <a:spLocks noChangeArrowheads="1"/>
          </p:cNvSpPr>
          <p:nvPr/>
        </p:nvSpPr>
        <p:spPr bwMode="auto">
          <a:xfrm>
            <a:off x="6711950" y="603250"/>
            <a:ext cx="1981200" cy="549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7"/>
          <p:cNvSpPr txBox="1">
            <a:spLocks noChangeArrowheads="1"/>
          </p:cNvSpPr>
          <p:nvPr/>
        </p:nvSpPr>
        <p:spPr bwMode="auto">
          <a:xfrm>
            <a:off x="1303338" y="3690938"/>
            <a:ext cx="1247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 u="sng"/>
              <a:t>Data Refiner App.</a:t>
            </a:r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7394575" y="488950"/>
            <a:ext cx="676275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Volvo IT</a:t>
            </a:r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7167563" y="140335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Oracle DataBase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Key/Meta Data</a:t>
            </a:r>
          </a:p>
        </p:txBody>
      </p:sp>
      <p:sp>
        <p:nvSpPr>
          <p:cNvPr id="49174" name="Text Box 20"/>
          <p:cNvSpPr txBox="1">
            <a:spLocks noChangeArrowheads="1"/>
          </p:cNvSpPr>
          <p:nvPr/>
        </p:nvSpPr>
        <p:spPr bwMode="auto">
          <a:xfrm>
            <a:off x="2535238" y="5957888"/>
            <a:ext cx="809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End Users</a:t>
            </a:r>
          </a:p>
        </p:txBody>
      </p:sp>
      <p:sp>
        <p:nvSpPr>
          <p:cNvPr id="49175" name="Text Box 21"/>
          <p:cNvSpPr txBox="1">
            <a:spLocks noChangeArrowheads="1"/>
          </p:cNvSpPr>
          <p:nvPr/>
        </p:nvSpPr>
        <p:spPr bwMode="auto">
          <a:xfrm>
            <a:off x="4313238" y="2451100"/>
            <a:ext cx="1347787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Automated  Upload</a:t>
            </a:r>
          </a:p>
        </p:txBody>
      </p:sp>
      <p:sp>
        <p:nvSpPr>
          <p:cNvPr id="49176" name="Text Box 22"/>
          <p:cNvSpPr txBox="1">
            <a:spLocks noChangeArrowheads="1"/>
          </p:cNvSpPr>
          <p:nvPr/>
        </p:nvSpPr>
        <p:spPr bwMode="auto">
          <a:xfrm>
            <a:off x="3209925" y="28575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sv-SE" sz="1800" b="1" u="sng"/>
              <a:t>CVEL Data System</a:t>
            </a:r>
          </a:p>
        </p:txBody>
      </p:sp>
      <p:pic>
        <p:nvPicPr>
          <p:cNvPr id="49177" name="Picture 23" descr="Tower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2235200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8" name="Text Box 24"/>
          <p:cNvSpPr txBox="1">
            <a:spLocks noChangeArrowheads="1"/>
          </p:cNvSpPr>
          <p:nvPr/>
        </p:nvSpPr>
        <p:spPr bwMode="auto">
          <a:xfrm>
            <a:off x="6992938" y="3292475"/>
            <a:ext cx="13017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 u="sng"/>
              <a:t>Application Server</a:t>
            </a:r>
          </a:p>
          <a:p>
            <a:pPr algn="ctr" eaLnBrk="1" hangingPunct="1">
              <a:spcBef>
                <a:spcPct val="0"/>
              </a:spcBef>
            </a:pPr>
            <a:endParaRPr lang="sv-SE" sz="1000" b="1"/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WEB Search App.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System Service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Converter Service</a:t>
            </a:r>
          </a:p>
        </p:txBody>
      </p:sp>
      <p:pic>
        <p:nvPicPr>
          <p:cNvPr id="49179" name="Picture 25" descr="Netdis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44196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7239000" y="5567363"/>
            <a:ext cx="104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Mass Storage </a:t>
            </a:r>
          </a:p>
          <a:p>
            <a:pPr algn="ctr" eaLnBrk="1" hangingPunct="1">
              <a:spcBef>
                <a:spcPct val="0"/>
              </a:spcBef>
            </a:pPr>
            <a:r>
              <a:rPr lang="sv-SE" sz="1000" b="1"/>
              <a:t>(Net Disc)</a:t>
            </a:r>
          </a:p>
        </p:txBody>
      </p:sp>
      <p:sp>
        <p:nvSpPr>
          <p:cNvPr id="49181" name="Line 27"/>
          <p:cNvSpPr>
            <a:spLocks noChangeShapeType="1"/>
          </p:cNvSpPr>
          <p:nvPr/>
        </p:nvSpPr>
        <p:spPr bwMode="auto">
          <a:xfrm flipV="1">
            <a:off x="3781425" y="2800350"/>
            <a:ext cx="3305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49182" name="Picture 28" descr="LapTop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133600"/>
            <a:ext cx="11811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3" name="Freeform 29"/>
          <p:cNvSpPr>
            <a:spLocks/>
          </p:cNvSpPr>
          <p:nvPr/>
        </p:nvSpPr>
        <p:spPr bwMode="auto">
          <a:xfrm>
            <a:off x="8153400" y="2828925"/>
            <a:ext cx="285750" cy="2209800"/>
          </a:xfrm>
          <a:custGeom>
            <a:avLst/>
            <a:gdLst>
              <a:gd name="T0" fmla="*/ 0 w 180"/>
              <a:gd name="T1" fmla="*/ 0 h 1392"/>
              <a:gd name="T2" fmla="*/ 2147483647 w 180"/>
              <a:gd name="T3" fmla="*/ 0 h 1392"/>
              <a:gd name="T4" fmla="*/ 2147483647 w 180"/>
              <a:gd name="T5" fmla="*/ 2147483647 h 1392"/>
              <a:gd name="T6" fmla="*/ 2147483647 w 180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80"/>
              <a:gd name="T13" fmla="*/ 0 h 1392"/>
              <a:gd name="T14" fmla="*/ 180 w 180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" h="1392">
                <a:moveTo>
                  <a:pt x="0" y="0"/>
                </a:moveTo>
                <a:lnTo>
                  <a:pt x="180" y="0"/>
                </a:lnTo>
                <a:lnTo>
                  <a:pt x="180" y="1392"/>
                </a:lnTo>
                <a:lnTo>
                  <a:pt x="6" y="1392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9184" name="AutoShape 30"/>
          <p:cNvSpPr>
            <a:spLocks/>
          </p:cNvSpPr>
          <p:nvPr/>
        </p:nvSpPr>
        <p:spPr bwMode="auto">
          <a:xfrm>
            <a:off x="3495675" y="828675"/>
            <a:ext cx="104775" cy="647700"/>
          </a:xfrm>
          <a:prstGeom prst="leftBracket">
            <a:avLst>
              <a:gd name="adj" fmla="val 515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AutoShape 31"/>
          <p:cNvSpPr>
            <a:spLocks/>
          </p:cNvSpPr>
          <p:nvPr/>
        </p:nvSpPr>
        <p:spPr bwMode="auto">
          <a:xfrm>
            <a:off x="4733925" y="838200"/>
            <a:ext cx="114300" cy="638175"/>
          </a:xfrm>
          <a:prstGeom prst="rightBracket">
            <a:avLst>
              <a:gd name="adj" fmla="val 465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2378075" y="4586288"/>
            <a:ext cx="1311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Test Administrator</a:t>
            </a: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4354513" y="5510213"/>
            <a:ext cx="132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Search Parameters</a:t>
            </a: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4310063" y="5824538"/>
            <a:ext cx="1677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Data. (CANalyzer format)</a:t>
            </a: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3941763" y="4081463"/>
            <a:ext cx="2306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sv-SE" sz="1000" b="1"/>
              <a:t>Adding search keys and comments</a:t>
            </a:r>
          </a:p>
        </p:txBody>
      </p:sp>
      <p:sp>
        <p:nvSpPr>
          <p:cNvPr id="49190" name="Line 36"/>
          <p:cNvSpPr>
            <a:spLocks noChangeShapeType="1"/>
          </p:cNvSpPr>
          <p:nvPr/>
        </p:nvSpPr>
        <p:spPr bwMode="auto">
          <a:xfrm>
            <a:off x="5629275" y="56388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1" name="Line 37"/>
          <p:cNvSpPr>
            <a:spLocks noChangeShapeType="1"/>
          </p:cNvSpPr>
          <p:nvPr/>
        </p:nvSpPr>
        <p:spPr bwMode="auto">
          <a:xfrm>
            <a:off x="4152900" y="5943600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2" name="Freeform 38"/>
          <p:cNvSpPr>
            <a:spLocks/>
          </p:cNvSpPr>
          <p:nvPr/>
        </p:nvSpPr>
        <p:spPr bwMode="auto">
          <a:xfrm>
            <a:off x="3771900" y="2800350"/>
            <a:ext cx="2600325" cy="1619250"/>
          </a:xfrm>
          <a:custGeom>
            <a:avLst/>
            <a:gdLst>
              <a:gd name="T0" fmla="*/ 0 w 1638"/>
              <a:gd name="T1" fmla="*/ 2147483647 h 1020"/>
              <a:gd name="T2" fmla="*/ 2147483647 w 1638"/>
              <a:gd name="T3" fmla="*/ 2147483647 h 1020"/>
              <a:gd name="T4" fmla="*/ 2147483647 w 1638"/>
              <a:gd name="T5" fmla="*/ 0 h 1020"/>
              <a:gd name="T6" fmla="*/ 0 60000 65536"/>
              <a:gd name="T7" fmla="*/ 0 60000 65536"/>
              <a:gd name="T8" fmla="*/ 0 60000 65536"/>
              <a:gd name="T9" fmla="*/ 0 w 1638"/>
              <a:gd name="T10" fmla="*/ 0 h 1020"/>
              <a:gd name="T11" fmla="*/ 1638 w 1638"/>
              <a:gd name="T12" fmla="*/ 1020 h 1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8" h="1020">
                <a:moveTo>
                  <a:pt x="0" y="1020"/>
                </a:moveTo>
                <a:lnTo>
                  <a:pt x="1638" y="1020"/>
                </a:lnTo>
                <a:lnTo>
                  <a:pt x="163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3" name="Freeform 39"/>
          <p:cNvSpPr>
            <a:spLocks/>
          </p:cNvSpPr>
          <p:nvPr/>
        </p:nvSpPr>
        <p:spPr bwMode="auto">
          <a:xfrm>
            <a:off x="3781425" y="4410075"/>
            <a:ext cx="2590800" cy="1400175"/>
          </a:xfrm>
          <a:custGeom>
            <a:avLst/>
            <a:gdLst>
              <a:gd name="T0" fmla="*/ 2147483647 w 1632"/>
              <a:gd name="T1" fmla="*/ 0 h 882"/>
              <a:gd name="T2" fmla="*/ 2147483647 w 1632"/>
              <a:gd name="T3" fmla="*/ 2147483647 h 882"/>
              <a:gd name="T4" fmla="*/ 0 w 1632"/>
              <a:gd name="T5" fmla="*/ 2147483647 h 882"/>
              <a:gd name="T6" fmla="*/ 0 60000 65536"/>
              <a:gd name="T7" fmla="*/ 0 60000 65536"/>
              <a:gd name="T8" fmla="*/ 0 60000 65536"/>
              <a:gd name="T9" fmla="*/ 0 w 1632"/>
              <a:gd name="T10" fmla="*/ 0 h 882"/>
              <a:gd name="T11" fmla="*/ 1632 w 1632"/>
              <a:gd name="T12" fmla="*/ 882 h 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882">
                <a:moveTo>
                  <a:pt x="1632" y="0"/>
                </a:moveTo>
                <a:lnTo>
                  <a:pt x="1632" y="882"/>
                </a:lnTo>
                <a:lnTo>
                  <a:pt x="0" y="8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4" name="Freeform 40"/>
          <p:cNvSpPr>
            <a:spLocks/>
          </p:cNvSpPr>
          <p:nvPr/>
        </p:nvSpPr>
        <p:spPr bwMode="auto">
          <a:xfrm>
            <a:off x="3781425" y="1371600"/>
            <a:ext cx="3248025" cy="1333500"/>
          </a:xfrm>
          <a:custGeom>
            <a:avLst/>
            <a:gdLst>
              <a:gd name="T0" fmla="*/ 0 w 2046"/>
              <a:gd name="T1" fmla="*/ 2147483647 h 840"/>
              <a:gd name="T2" fmla="*/ 2147483647 w 2046"/>
              <a:gd name="T3" fmla="*/ 2147483647 h 840"/>
              <a:gd name="T4" fmla="*/ 2147483647 w 2046"/>
              <a:gd name="T5" fmla="*/ 0 h 840"/>
              <a:gd name="T6" fmla="*/ 2147483647 w 2046"/>
              <a:gd name="T7" fmla="*/ 0 h 840"/>
              <a:gd name="T8" fmla="*/ 0 60000 65536"/>
              <a:gd name="T9" fmla="*/ 0 60000 65536"/>
              <a:gd name="T10" fmla="*/ 0 60000 65536"/>
              <a:gd name="T11" fmla="*/ 0 60000 65536"/>
              <a:gd name="T12" fmla="*/ 0 w 2046"/>
              <a:gd name="T13" fmla="*/ 0 h 840"/>
              <a:gd name="T14" fmla="*/ 2046 w 2046"/>
              <a:gd name="T15" fmla="*/ 840 h 8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6" h="840">
                <a:moveTo>
                  <a:pt x="0" y="840"/>
                </a:moveTo>
                <a:lnTo>
                  <a:pt x="1722" y="840"/>
                </a:lnTo>
                <a:lnTo>
                  <a:pt x="1722" y="0"/>
                </a:lnTo>
                <a:lnTo>
                  <a:pt x="2046" y="0"/>
                </a:ln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5" name="Freeform 41"/>
          <p:cNvSpPr>
            <a:spLocks/>
          </p:cNvSpPr>
          <p:nvPr/>
        </p:nvSpPr>
        <p:spPr bwMode="auto">
          <a:xfrm>
            <a:off x="3790950" y="2705100"/>
            <a:ext cx="2724150" cy="3019425"/>
          </a:xfrm>
          <a:custGeom>
            <a:avLst/>
            <a:gdLst>
              <a:gd name="T0" fmla="*/ 2147483647 w 1698"/>
              <a:gd name="T1" fmla="*/ 0 h 1902"/>
              <a:gd name="T2" fmla="*/ 2147483647 w 1698"/>
              <a:gd name="T3" fmla="*/ 2147483647 h 1902"/>
              <a:gd name="T4" fmla="*/ 0 w 1698"/>
              <a:gd name="T5" fmla="*/ 2147483647 h 1902"/>
              <a:gd name="T6" fmla="*/ 0 60000 65536"/>
              <a:gd name="T7" fmla="*/ 0 60000 65536"/>
              <a:gd name="T8" fmla="*/ 0 60000 65536"/>
              <a:gd name="T9" fmla="*/ 0 w 1698"/>
              <a:gd name="T10" fmla="*/ 0 h 1902"/>
              <a:gd name="T11" fmla="*/ 1698 w 1698"/>
              <a:gd name="T12" fmla="*/ 1902 h 19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8" h="1902">
                <a:moveTo>
                  <a:pt x="1698" y="0"/>
                </a:moveTo>
                <a:lnTo>
                  <a:pt x="1698" y="1902"/>
                </a:lnTo>
                <a:lnTo>
                  <a:pt x="0" y="1902"/>
                </a:ln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9196" name="Line 42"/>
          <p:cNvSpPr>
            <a:spLocks noChangeShapeType="1"/>
          </p:cNvSpPr>
          <p:nvPr/>
        </p:nvSpPr>
        <p:spPr bwMode="auto">
          <a:xfrm flipH="1">
            <a:off x="3771900" y="4314825"/>
            <a:ext cx="274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My responsibilities as TE/TL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1878013"/>
            <a:ext cx="7772400" cy="2672722"/>
          </a:xfrm>
        </p:spPr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sv-SE" dirty="0" smtClean="0"/>
              <a:t>Check/update - logger/vehicle binding in Collector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sv-SE" dirty="0" smtClean="0"/>
              <a:t>Transfer the data from the logger to  the server.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sv-SE" dirty="0" smtClean="0"/>
              <a:t>Check-in </a:t>
            </a:r>
            <a:r>
              <a:rPr lang="sv-SE" i="1" dirty="0" smtClean="0"/>
              <a:t>Events</a:t>
            </a:r>
            <a:r>
              <a:rPr lang="sv-SE" dirty="0" smtClean="0"/>
              <a:t> to the database with appropriate keys attached. </a:t>
            </a:r>
            <a:r>
              <a:rPr lang="sv-SE" dirty="0">
                <a:solidFill>
                  <a:srgbClr val="FF0000"/>
                </a:solidFill>
              </a:rPr>
              <a:t>30 day limit </a:t>
            </a:r>
            <a:r>
              <a:rPr lang="sv-SE" dirty="0"/>
              <a:t>from when event was </a:t>
            </a:r>
            <a:r>
              <a:rPr lang="sv-SE" u="sng" dirty="0">
                <a:solidFill>
                  <a:srgbClr val="FF0000"/>
                </a:solidFill>
              </a:rPr>
              <a:t>recorded</a:t>
            </a:r>
            <a:r>
              <a:rPr lang="sv-SE" dirty="0" smtClean="0"/>
              <a:t>!!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sv-SE" dirty="0"/>
              <a:t>Discard non-valid Events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sv-SE" dirty="0" smtClean="0"/>
              <a:t>Link the data to a PROTUS report.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5DCF8E-BD95-4F31-A00D-6DF76664411E}" type="slidenum">
              <a:rPr lang="sv-SE" sz="1000" smtClean="0"/>
              <a:pPr eaLnBrk="1" hangingPunct="1"/>
              <a:t>22</a:t>
            </a:fld>
            <a:endParaRPr lang="sv-SE" sz="1000" smtClean="0"/>
          </a:p>
        </p:txBody>
      </p:sp>
      <p:sp>
        <p:nvSpPr>
          <p:cNvPr id="512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smtClean="0"/>
              <a:t>26734, Martin Svennungsson / Jonas Qvist / Markus Löfgren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339725" y="6273209"/>
            <a:ext cx="4627563" cy="36889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sv-SE" sz="1000" b="1" smtClean="0"/>
              <a:t>Volvo GTT</a:t>
            </a:r>
            <a:r>
              <a:rPr lang="sv-SE" sz="1000" smtClean="0"/>
              <a:t/>
            </a:r>
            <a:br>
              <a:rPr lang="sv-SE" sz="1000" smtClean="0"/>
            </a:br>
            <a:r>
              <a:rPr lang="sv-SE" sz="1000" smtClean="0"/>
              <a:t>Martin Svennungsson / Jonas Qvist / Markus Löfgren / Jean-Philippe Abeillon</a:t>
            </a:r>
            <a:endParaRPr lang="sv-S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6B9F32-660D-42E7-ACB5-D4E1D70E1521}" type="slidenum">
              <a:rPr lang="sv-SE" sz="1000" smtClean="0"/>
              <a:pPr eaLnBrk="1" hangingPunct="1"/>
              <a:t>23</a:t>
            </a:fld>
            <a:endParaRPr lang="sv-SE" sz="1000" smtClean="0"/>
          </a:p>
        </p:txBody>
      </p:sp>
      <p:sp>
        <p:nvSpPr>
          <p:cNvPr id="54275" name="Title 1"/>
          <p:cNvSpPr>
            <a:spLocks noGrp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</p:spPr>
        <p:txBody>
          <a:bodyPr/>
          <a:lstStyle/>
          <a:p>
            <a:pPr algn="ctr"/>
            <a:r>
              <a:rPr lang="sv-SE" smtClean="0"/>
              <a:t>Application Demo</a:t>
            </a:r>
            <a:endParaRPr lang="en-US" smtClean="0"/>
          </a:p>
        </p:txBody>
      </p:sp>
      <p:pic>
        <p:nvPicPr>
          <p:cNvPr id="54276" name="Picture 3" descr="CVEL Refi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995488"/>
            <a:ext cx="3578225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1638300"/>
            <a:ext cx="36909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3133725"/>
            <a:ext cx="1947862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339725" y="6273209"/>
            <a:ext cx="4627563" cy="368891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sv-SE" sz="1000" b="1" smtClean="0"/>
              <a:t>Volvo GTT</a:t>
            </a:r>
            <a:r>
              <a:rPr lang="sv-SE" sz="1000" smtClean="0"/>
              <a:t/>
            </a:r>
            <a:br>
              <a:rPr lang="sv-SE" sz="1000" smtClean="0"/>
            </a:br>
            <a:r>
              <a:rPr lang="sv-SE" sz="1000" smtClean="0"/>
              <a:t>Martin Svennungsson / Jonas Qvist / Markus Löfgren / Jean-Philippe Abeillon</a:t>
            </a:r>
            <a:endParaRPr lang="sv-S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15012D-0060-460C-BA01-7CAE487DDD46}" type="slidenum">
              <a:rPr lang="sv-SE" sz="1000" smtClean="0"/>
              <a:pPr eaLnBrk="1" hangingPunct="1"/>
              <a:t>24</a:t>
            </a:fld>
            <a:endParaRPr lang="sv-SE" sz="1000" smtClean="0"/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81013" y="3221038"/>
            <a:ext cx="593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u="sng">
                <a:solidFill>
                  <a:srgbClr val="0066FF"/>
                </a:solidFill>
              </a:rPr>
              <a:t>http://cveldata.got.volvo.net/Default.aspx?ProtusGUID=7d521104-a737-4e68-9f74-924d098b0a4b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762750" y="2922588"/>
            <a:ext cx="1782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200" b="1" u="sng">
                <a:solidFill>
                  <a:srgbClr val="0066FF"/>
                </a:solidFill>
              </a:rPr>
              <a:t>Encrypted PROTUS Id</a:t>
            </a:r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6396038" y="3140075"/>
            <a:ext cx="373062" cy="1460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fr-FR"/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6162675" y="5629275"/>
            <a:ext cx="433388" cy="10953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56328" name="Picture 6" descr="protuslä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03238"/>
            <a:ext cx="78962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AutoShape 7"/>
          <p:cNvSpPr>
            <a:spLocks noChangeArrowheads="1"/>
          </p:cNvSpPr>
          <p:nvPr/>
        </p:nvSpPr>
        <p:spPr bwMode="auto">
          <a:xfrm>
            <a:off x="2667000" y="2003425"/>
            <a:ext cx="142875" cy="1206500"/>
          </a:xfrm>
          <a:prstGeom prst="downArrow">
            <a:avLst>
              <a:gd name="adj1" fmla="val 49204"/>
              <a:gd name="adj2" fmla="val 125611"/>
            </a:avLst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56330" name="Picture 8" descr="loggfilsinf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532188"/>
            <a:ext cx="58705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9" descr="nyckel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4503738"/>
            <a:ext cx="17018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2" name="Rectangle 10"/>
          <p:cNvSpPr>
            <a:spLocks noChangeArrowheads="1"/>
          </p:cNvSpPr>
          <p:nvPr/>
        </p:nvSpPr>
        <p:spPr bwMode="auto">
          <a:xfrm>
            <a:off x="482600" y="249238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>
                <a:solidFill>
                  <a:schemeClr val="tx2"/>
                </a:solidFill>
              </a:rPr>
              <a:t>PROTUS link</a:t>
            </a:r>
          </a:p>
        </p:txBody>
      </p:sp>
      <p:sp>
        <p:nvSpPr>
          <p:cNvPr id="56333" name="Oval 11"/>
          <p:cNvSpPr>
            <a:spLocks noChangeArrowheads="1"/>
          </p:cNvSpPr>
          <p:nvPr/>
        </p:nvSpPr>
        <p:spPr bwMode="auto">
          <a:xfrm>
            <a:off x="2617788" y="5035550"/>
            <a:ext cx="1327150" cy="1214438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 flipV="1">
            <a:off x="3797300" y="4872038"/>
            <a:ext cx="2841625" cy="37623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BDCA8E-5396-4667-94AA-3F91C2FEE18C}" type="slidenum">
              <a:rPr lang="sv-SE" sz="1000" smtClean="0"/>
              <a:pPr eaLnBrk="1" hangingPunct="1"/>
              <a:t>25</a:t>
            </a:fld>
            <a:endParaRPr lang="sv-SE" sz="100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</p:spPr>
        <p:txBody>
          <a:bodyPr/>
          <a:lstStyle/>
          <a:p>
            <a:pPr eaLnBrk="1" hangingPunct="1"/>
            <a:r>
              <a:rPr lang="sv-SE" smtClean="0"/>
              <a:t>PROTUS</a:t>
            </a:r>
          </a:p>
        </p:txBody>
      </p:sp>
      <p:pic>
        <p:nvPicPr>
          <p:cNvPr id="55301" name="Picture 4" descr="protus_1009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106488"/>
            <a:ext cx="83756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07975" y="241300"/>
            <a:ext cx="8393113" cy="577850"/>
          </a:xfrm>
        </p:spPr>
        <p:txBody>
          <a:bodyPr/>
          <a:lstStyle/>
          <a:p>
            <a:r>
              <a:rPr lang="sv-SE" smtClean="0"/>
              <a:t>Work flow - repetition</a:t>
            </a:r>
          </a:p>
        </p:txBody>
      </p:sp>
      <p:sp>
        <p:nvSpPr>
          <p:cNvPr id="61443" name="Content Placeholder 5"/>
          <p:cNvSpPr>
            <a:spLocks noGrp="1"/>
          </p:cNvSpPr>
          <p:nvPr>
            <p:ph idx="1"/>
          </p:nvPr>
        </p:nvSpPr>
        <p:spPr>
          <a:xfrm>
            <a:off x="322263" y="1000125"/>
            <a:ext cx="7772400" cy="4822825"/>
          </a:xfrm>
        </p:spPr>
        <p:txBody>
          <a:bodyPr/>
          <a:lstStyle/>
          <a:p>
            <a:r>
              <a:rPr lang="sv-SE" smtClean="0"/>
              <a:t>Upload data from logger</a:t>
            </a:r>
          </a:p>
          <a:p>
            <a:r>
              <a:rPr lang="sv-SE" smtClean="0">
                <a:solidFill>
                  <a:srgbClr val="FF0000"/>
                </a:solidFill>
              </a:rPr>
              <a:t>Check Logger/Vehicle binding </a:t>
            </a:r>
            <a:r>
              <a:rPr lang="sv-SE" smtClean="0"/>
              <a:t>in </a:t>
            </a:r>
            <a:r>
              <a:rPr lang="sv-SE" smtClean="0">
                <a:solidFill>
                  <a:srgbClr val="00B0F0"/>
                </a:solidFill>
              </a:rPr>
              <a:t>Collector</a:t>
            </a:r>
          </a:p>
          <a:p>
            <a:r>
              <a:rPr lang="sv-SE" smtClean="0"/>
              <a:t>Copy data from USB to C:\MeasData (everything incl 8000xxxx)</a:t>
            </a:r>
          </a:p>
          <a:p>
            <a:r>
              <a:rPr lang="sv-SE" smtClean="0"/>
              <a:t>Also save a copy somewhere on your local HDD</a:t>
            </a:r>
          </a:p>
          <a:p>
            <a:r>
              <a:rPr lang="sv-SE" u="sng" smtClean="0"/>
              <a:t>Wait</a:t>
            </a:r>
            <a:r>
              <a:rPr lang="sv-SE" smtClean="0"/>
              <a:t> until all data on USB is in the MeasData folder</a:t>
            </a:r>
          </a:p>
          <a:p>
            <a:r>
              <a:rPr lang="sv-SE" smtClean="0"/>
              <a:t>Upload data to server using </a:t>
            </a:r>
            <a:r>
              <a:rPr lang="sv-SE" smtClean="0">
                <a:solidFill>
                  <a:srgbClr val="00B0F0"/>
                </a:solidFill>
              </a:rPr>
              <a:t>Collector </a:t>
            </a:r>
            <a:r>
              <a:rPr lang="sv-SE" smtClean="0"/>
              <a:t>(Transfer window)</a:t>
            </a:r>
          </a:p>
          <a:p>
            <a:pPr lvl="1"/>
            <a:r>
              <a:rPr lang="sv-SE" sz="1600" smtClean="0"/>
              <a:t>Note! Transfer rate, when working outside Volvo</a:t>
            </a:r>
          </a:p>
          <a:p>
            <a:pPr lvl="1"/>
            <a:r>
              <a:rPr lang="sv-SE" sz="1600" smtClean="0"/>
              <a:t>”Show Log-file..” (if correct MEA_xxxx and usually LOG_xxxx)</a:t>
            </a:r>
          </a:p>
          <a:p>
            <a:r>
              <a:rPr lang="sv-SE" smtClean="0"/>
              <a:t>Refine data –(add metadata+Check-in) or Discard, using </a:t>
            </a:r>
            <a:r>
              <a:rPr lang="sv-SE" smtClean="0">
                <a:solidFill>
                  <a:srgbClr val="7030A0"/>
                </a:solidFill>
              </a:rPr>
              <a:t>Refiner</a:t>
            </a:r>
          </a:p>
          <a:p>
            <a:r>
              <a:rPr lang="sv-SE" smtClean="0"/>
              <a:t>Create PROTUS link in </a:t>
            </a:r>
            <a:r>
              <a:rPr lang="sv-SE" smtClean="0">
                <a:solidFill>
                  <a:srgbClr val="7030A0"/>
                </a:solidFill>
              </a:rPr>
              <a:t>Refiner</a:t>
            </a:r>
            <a:r>
              <a:rPr lang="sv-SE" smtClean="0"/>
              <a:t>, </a:t>
            </a:r>
            <a:r>
              <a:rPr lang="sv-SE" smtClean="0">
                <a:solidFill>
                  <a:srgbClr val="FF0000"/>
                </a:solidFill>
              </a:rPr>
              <a:t>identical</a:t>
            </a:r>
            <a:r>
              <a:rPr lang="sv-SE" smtClean="0"/>
              <a:t> info in PROTUS id as you entered, when creating the link</a:t>
            </a:r>
          </a:p>
          <a:p>
            <a:r>
              <a:rPr lang="sv-SE" smtClean="0"/>
              <a:t>Upload the link in PROTUS</a:t>
            </a:r>
          </a:p>
          <a:p>
            <a:r>
              <a:rPr lang="sv-SE" smtClean="0"/>
              <a:t>Check that the PROTUS link works.</a:t>
            </a:r>
          </a:p>
        </p:txBody>
      </p:sp>
      <p:sp>
        <p:nvSpPr>
          <p:cNvPr id="614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8FBEAC-5180-41B2-A32D-627105DC7ED3}" type="slidenum">
              <a:rPr lang="sv-SE" sz="1000" smtClean="0">
                <a:solidFill>
                  <a:srgbClr val="000000"/>
                </a:solidFill>
              </a:rPr>
              <a:pPr eaLnBrk="1" hangingPunct="1"/>
              <a:t>26</a:t>
            </a:fld>
            <a:endParaRPr lang="sv-SE" sz="1000" smtClean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  <p:extLst>
      <p:ext uri="{BB962C8B-B14F-4D97-AF65-F5344CB8AC3E}">
        <p14:creationId xmlns:p14="http://schemas.microsoft.com/office/powerpoint/2010/main" val="3054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F2A512-1468-400F-8FBE-67F602E2B7D8}" type="slidenum">
              <a:rPr lang="sv-SE" sz="1000" smtClean="0"/>
              <a:pPr eaLnBrk="1" hangingPunct="1"/>
              <a:t>27</a:t>
            </a:fld>
            <a:endParaRPr lang="sv-SE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04689"/>
            <a:ext cx="8393112" cy="1143000"/>
          </a:xfrm>
        </p:spPr>
        <p:txBody>
          <a:bodyPr/>
          <a:lstStyle/>
          <a:p>
            <a:pPr eaLnBrk="1" hangingPunct="1"/>
            <a:r>
              <a:rPr lang="sv-SE" dirty="0" smtClean="0"/>
              <a:t>Future Developments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181" y="1085850"/>
            <a:ext cx="4391248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Readout of the vehicle id (VIN)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Diagnostics readout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Remote communication (WLAN)</a:t>
            </a:r>
          </a:p>
          <a:p>
            <a:pPr marL="782638" lvl="1" indent="-457200" eaLnBrk="1" hangingPunct="1">
              <a:lnSpc>
                <a:spcPct val="90000"/>
              </a:lnSpc>
              <a:defRPr/>
            </a:pPr>
            <a:r>
              <a:rPr lang="sv-SE" sz="1800" dirty="0" smtClean="0"/>
              <a:t>”</a:t>
            </a:r>
            <a:r>
              <a:rPr lang="sv-SE" sz="1800" dirty="0" err="1" smtClean="0"/>
              <a:t>Hotspots</a:t>
            </a:r>
            <a:r>
              <a:rPr lang="sv-SE" sz="1800" dirty="0" smtClean="0"/>
              <a:t>”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Display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v-SE" sz="1800" dirty="0" smtClean="0"/>
              <a:t>RT-testing </a:t>
            </a:r>
            <a:br>
              <a:rPr lang="sv-SE" sz="1800" dirty="0" smtClean="0"/>
            </a:br>
            <a:r>
              <a:rPr lang="sv-SE" sz="1800" dirty="0" smtClean="0"/>
              <a:t>(brake temp/warning, …)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Multiple LIN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60604" y="1057488"/>
            <a:ext cx="439124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388" indent="-234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60425" indent="-2079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3pPr>
            <a:lvl4pPr marL="1109663" indent="-1825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382713" indent="-1952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399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2971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543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11513" indent="-1952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Readout of the ECU HW/SW id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Remote communication (GPRS/3g)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v-SE" sz="1800" dirty="0" smtClean="0"/>
              <a:t>Transfer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v-SE" sz="1800" dirty="0" smtClean="0"/>
              <a:t>Change configuration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v-SE" dirty="0" smtClean="0"/>
              <a:t>Futher camera implementations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sv-SE" sz="1800" dirty="0" smtClean="0"/>
              <a:t>Max 4 , against the light, darkness</a:t>
            </a:r>
          </a:p>
          <a:p>
            <a:pPr eaLnBrk="1" hangingPunct="1">
              <a:lnSpc>
                <a:spcPct val="90000"/>
              </a:lnSpc>
              <a:defRPr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19088" y="442913"/>
            <a:ext cx="8393112" cy="492125"/>
          </a:xfrm>
        </p:spPr>
        <p:txBody>
          <a:bodyPr/>
          <a:lstStyle/>
          <a:p>
            <a:r>
              <a:rPr lang="sv-SE" smtClean="0"/>
              <a:t>Future Workflow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B29430-0867-438C-9DA2-D89361F0CC0A}" type="slidenum">
              <a:rPr lang="sv-SE" sz="1000" smtClean="0"/>
              <a:pPr eaLnBrk="1" hangingPunct="1"/>
              <a:t>28</a:t>
            </a:fld>
            <a:endParaRPr lang="sv-SE" sz="1000" smtClean="0"/>
          </a:p>
        </p:txBody>
      </p:sp>
      <p:pic>
        <p:nvPicPr>
          <p:cNvPr id="583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127125"/>
            <a:ext cx="10969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DB-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987550"/>
            <a:ext cx="5159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23" descr="Tower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535113"/>
            <a:ext cx="6985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7" name="Rounded Rectangle 7"/>
          <p:cNvSpPr>
            <a:spLocks noChangeArrowheads="1"/>
          </p:cNvSpPr>
          <p:nvPr/>
        </p:nvSpPr>
        <p:spPr bwMode="auto">
          <a:xfrm>
            <a:off x="4408488" y="3841750"/>
            <a:ext cx="1209675" cy="690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sv-SE" sz="1600"/>
              <a:t>PVT Manager</a:t>
            </a:r>
          </a:p>
        </p:txBody>
      </p:sp>
      <p:sp>
        <p:nvSpPr>
          <p:cNvPr id="58378" name="Rounded Rectangle 11"/>
          <p:cNvSpPr>
            <a:spLocks noChangeArrowheads="1"/>
          </p:cNvSpPr>
          <p:nvPr/>
        </p:nvSpPr>
        <p:spPr bwMode="auto">
          <a:xfrm>
            <a:off x="1238250" y="3852862"/>
            <a:ext cx="1209675" cy="690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sv-SE" sz="1600" dirty="0" smtClean="0"/>
              <a:t>eFACTS </a:t>
            </a:r>
            <a:r>
              <a:rPr lang="sv-SE" sz="1600" dirty="0"/>
              <a:t>Refiner</a:t>
            </a:r>
          </a:p>
        </p:txBody>
      </p:sp>
      <p:sp>
        <p:nvSpPr>
          <p:cNvPr id="13" name="Snip and Round Single Corner Rectangle 12"/>
          <p:cNvSpPr/>
          <p:nvPr/>
        </p:nvSpPr>
        <p:spPr bwMode="auto">
          <a:xfrm>
            <a:off x="4573588" y="1244600"/>
            <a:ext cx="1111250" cy="563563"/>
          </a:xfrm>
          <a:prstGeom prst="snip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sv-SE" sz="1200" dirty="0"/>
              <a:t>Test Sequence</a:t>
            </a:r>
          </a:p>
        </p:txBody>
      </p:sp>
      <p:sp>
        <p:nvSpPr>
          <p:cNvPr id="58380" name="Freeform 13"/>
          <p:cNvSpPr>
            <a:spLocks/>
          </p:cNvSpPr>
          <p:nvPr/>
        </p:nvSpPr>
        <p:spPr bwMode="auto">
          <a:xfrm>
            <a:off x="4462463" y="1870075"/>
            <a:ext cx="1676400" cy="406400"/>
          </a:xfrm>
          <a:custGeom>
            <a:avLst/>
            <a:gdLst>
              <a:gd name="T0" fmla="*/ 0 w 1677546"/>
              <a:gd name="T1" fmla="*/ 407165 h 405636"/>
              <a:gd name="T2" fmla="*/ 892553 w 1677546"/>
              <a:gd name="T3" fmla="*/ 117319 h 405636"/>
              <a:gd name="T4" fmla="*/ 789567 w 1677546"/>
              <a:gd name="T5" fmla="*/ 345056 h 405636"/>
              <a:gd name="T6" fmla="*/ 1675255 w 1677546"/>
              <a:gd name="T7" fmla="*/ 0 h 4056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7546" h="405636">
                <a:moveTo>
                  <a:pt x="0" y="405636"/>
                </a:moveTo>
                <a:lnTo>
                  <a:pt x="893774" y="116878"/>
                </a:lnTo>
                <a:lnTo>
                  <a:pt x="790647" y="343760"/>
                </a:lnTo>
                <a:lnTo>
                  <a:pt x="1677546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8381" name="TextBox 16"/>
          <p:cNvSpPr txBox="1">
            <a:spLocks noChangeArrowheads="1"/>
          </p:cNvSpPr>
          <p:nvPr/>
        </p:nvSpPr>
        <p:spPr bwMode="auto">
          <a:xfrm>
            <a:off x="1244600" y="4532313"/>
            <a:ext cx="176362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v-SE" sz="1000" b="1" dirty="0"/>
              <a:t>Import Test Sequences</a:t>
            </a:r>
          </a:p>
          <a:p>
            <a:pPr eaLnBrk="1" hangingPunct="1">
              <a:buFont typeface="Arial" charset="0"/>
              <a:buChar char="•"/>
            </a:pPr>
            <a:r>
              <a:rPr lang="sv-SE" sz="1000" b="1" dirty="0"/>
              <a:t>Export Results</a:t>
            </a:r>
          </a:p>
        </p:txBody>
      </p:sp>
      <p:cxnSp>
        <p:nvCxnSpPr>
          <p:cNvPr id="58382" name="Straight Arrow Connector 18"/>
          <p:cNvCxnSpPr>
            <a:cxnSpLocks noChangeShapeType="1"/>
          </p:cNvCxnSpPr>
          <p:nvPr/>
        </p:nvCxnSpPr>
        <p:spPr bwMode="auto">
          <a:xfrm flipH="1">
            <a:off x="1919288" y="2551113"/>
            <a:ext cx="1620837" cy="1236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3" name="TextBox 19"/>
          <p:cNvSpPr txBox="1">
            <a:spLocks noChangeArrowheads="1"/>
          </p:cNvSpPr>
          <p:nvPr/>
        </p:nvSpPr>
        <p:spPr bwMode="auto">
          <a:xfrm>
            <a:off x="4408488" y="4543425"/>
            <a:ext cx="1962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sv-SE" sz="1000" b="1" dirty="0"/>
              <a:t>Editing Test Cases</a:t>
            </a:r>
          </a:p>
          <a:p>
            <a:pPr eaLnBrk="1" hangingPunct="1">
              <a:buFont typeface="Arial" charset="0"/>
              <a:buChar char="•"/>
            </a:pPr>
            <a:r>
              <a:rPr lang="sv-SE" sz="1000" b="1" dirty="0"/>
              <a:t>Managing Test Sequences</a:t>
            </a:r>
          </a:p>
          <a:p>
            <a:pPr eaLnBrk="1" hangingPunct="1">
              <a:buFont typeface="Arial" charset="0"/>
              <a:buChar char="•"/>
            </a:pPr>
            <a:r>
              <a:rPr lang="sv-SE" sz="1000" b="1" dirty="0"/>
              <a:t>Creating Reports</a:t>
            </a:r>
          </a:p>
        </p:txBody>
      </p:sp>
      <p:cxnSp>
        <p:nvCxnSpPr>
          <p:cNvPr id="58384" name="Straight Arrow Connector 21"/>
          <p:cNvCxnSpPr>
            <a:cxnSpLocks noChangeShapeType="1"/>
          </p:cNvCxnSpPr>
          <p:nvPr/>
        </p:nvCxnSpPr>
        <p:spPr bwMode="auto">
          <a:xfrm>
            <a:off x="4029075" y="2790825"/>
            <a:ext cx="673100" cy="996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C0C127-027A-46D1-8A3B-3AF04364DD53}" type="slidenum">
              <a:rPr lang="sv-SE" sz="1000" smtClean="0"/>
              <a:pPr eaLnBrk="1" hangingPunct="1"/>
              <a:t>29</a:t>
            </a:fld>
            <a:endParaRPr lang="sv-SE" sz="1000" smtClean="0"/>
          </a:p>
        </p:txBody>
      </p:sp>
      <p:sp>
        <p:nvSpPr>
          <p:cNvPr id="59396" name="Title 1"/>
          <p:cNvSpPr>
            <a:spLocks noGrp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</p:spPr>
        <p:txBody>
          <a:bodyPr/>
          <a:lstStyle/>
          <a:p>
            <a:pPr algn="ctr"/>
            <a:r>
              <a:rPr lang="sv-SE" dirty="0" smtClean="0"/>
              <a:t>PC Prerequisites</a:t>
            </a:r>
            <a:endParaRPr lang="en-US" dirty="0" smtClean="0"/>
          </a:p>
        </p:txBody>
      </p:sp>
      <p:sp>
        <p:nvSpPr>
          <p:cNvPr id="59397" name="Content Placeholder 2"/>
          <p:cNvSpPr>
            <a:spLocks noGrp="1"/>
          </p:cNvSpPr>
          <p:nvPr>
            <p:ph idx="4294967295"/>
          </p:nvPr>
        </p:nvSpPr>
        <p:spPr>
          <a:xfrm>
            <a:off x="308344" y="999460"/>
            <a:ext cx="8569842" cy="4153565"/>
          </a:xfrm>
        </p:spPr>
        <p:txBody>
          <a:bodyPr/>
          <a:lstStyle/>
          <a:p>
            <a:r>
              <a:rPr lang="sv-SE" dirty="0" smtClean="0"/>
              <a:t>”Open Client” for myPlace computers (FAROS)</a:t>
            </a:r>
          </a:p>
          <a:p>
            <a:pPr lvl="1"/>
            <a:r>
              <a:rPr lang="sv-SE" sz="1600" dirty="0" smtClean="0"/>
              <a:t>First mail to Martin (GOT users)</a:t>
            </a:r>
          </a:p>
          <a:p>
            <a:pPr lvl="1"/>
            <a:r>
              <a:rPr lang="sv-SE" sz="1600" dirty="0" smtClean="0"/>
              <a:t>When confirmed, use motivation sent by Martin (GOT users)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Oracle client version 11 or newer (FAROS)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Contact TFV team for installation or use</a:t>
            </a:r>
          </a:p>
          <a:p>
            <a:pPr lvl="1"/>
            <a:r>
              <a:rPr lang="sv-SE" dirty="0" smtClean="0"/>
              <a:t>eFACTS Data Refiner</a:t>
            </a:r>
          </a:p>
          <a:p>
            <a:pPr lvl="1"/>
            <a:r>
              <a:rPr lang="sv-SE" dirty="0"/>
              <a:t>eFACTS </a:t>
            </a:r>
            <a:r>
              <a:rPr lang="sv-SE" dirty="0" smtClean="0"/>
              <a:t>Collector</a:t>
            </a:r>
          </a:p>
          <a:p>
            <a:pPr lvl="1"/>
            <a:r>
              <a:rPr lang="sv-SE" dirty="0" smtClean="0"/>
              <a:t>CVEL USB Applications (if needed)</a:t>
            </a:r>
          </a:p>
          <a:p>
            <a:pPr lvl="2"/>
            <a:r>
              <a:rPr lang="sv-SE" dirty="0" smtClean="0"/>
              <a:t>CVEL_Data_Copy, CVEL_MLOG_Tester, CVEL_USBauto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39725" y="6583363"/>
            <a:ext cx="503238" cy="207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16546-AEDD-4FBD-A1B7-BD0EAF6DB8CF}" type="slidenum">
              <a:rPr lang="sv-SE" sz="1000" smtClean="0"/>
              <a:pPr eaLnBrk="1" hangingPunct="1"/>
              <a:t>3</a:t>
            </a:fld>
            <a:endParaRPr lang="sv-SE" sz="1000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  <a:noFill/>
        </p:spPr>
        <p:txBody>
          <a:bodyPr lIns="92075" tIns="46038" rIns="21600" bIns="46038"/>
          <a:lstStyle/>
          <a:p>
            <a:r>
              <a:rPr lang="en-US" smtClean="0"/>
              <a:t>Evolution of the E/E-Architecture</a:t>
            </a:r>
            <a:endParaRPr lang="de-DE" smtClean="0"/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auto">
          <a:xfrm>
            <a:off x="414338" y="992188"/>
            <a:ext cx="8189912" cy="113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0518" name="AutoShape 6"/>
          <p:cNvSpPr>
            <a:spLocks noChangeArrowheads="1"/>
          </p:cNvSpPr>
          <p:nvPr/>
        </p:nvSpPr>
        <p:spPr bwMode="auto">
          <a:xfrm>
            <a:off x="414338" y="2303463"/>
            <a:ext cx="8189912" cy="113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auto">
          <a:xfrm>
            <a:off x="414338" y="3586163"/>
            <a:ext cx="8189912" cy="113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0520" name="AutoShape 8"/>
          <p:cNvSpPr>
            <a:spLocks noChangeArrowheads="1"/>
          </p:cNvSpPr>
          <p:nvPr/>
        </p:nvSpPr>
        <p:spPr bwMode="auto">
          <a:xfrm>
            <a:off x="414338" y="4894263"/>
            <a:ext cx="8189912" cy="1133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5756275" y="1581150"/>
            <a:ext cx="171450" cy="171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5418138" y="1838325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5418138" y="1406525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en-US" sz="2400">
              <a:latin typeface="Isonorm-Regular" pitchFamily="2" charset="0"/>
            </a:endParaRPr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6092825" y="1736725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cxnSp>
        <p:nvCxnSpPr>
          <p:cNvPr id="32780" name="AutoShape 13"/>
          <p:cNvCxnSpPr>
            <a:cxnSpLocks noChangeShapeType="1"/>
            <a:stCxn id="32778" idx="5"/>
            <a:endCxn id="32776" idx="1"/>
          </p:cNvCxnSpPr>
          <p:nvPr/>
        </p:nvCxnSpPr>
        <p:spPr bwMode="auto">
          <a:xfrm rot="16200000" flipH="1">
            <a:off x="5567363" y="1477963"/>
            <a:ext cx="153987" cy="2238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4"/>
          <p:cNvCxnSpPr>
            <a:cxnSpLocks noChangeShapeType="1"/>
            <a:stCxn id="32776" idx="3"/>
            <a:endCxn id="32779" idx="2"/>
          </p:cNvCxnSpPr>
          <p:nvPr/>
        </p:nvCxnSpPr>
        <p:spPr bwMode="auto">
          <a:xfrm>
            <a:off x="5927725" y="1666875"/>
            <a:ext cx="165100" cy="1317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5"/>
          <p:cNvCxnSpPr>
            <a:cxnSpLocks noChangeShapeType="1"/>
            <a:stCxn id="32776" idx="2"/>
            <a:endCxn id="32777" idx="6"/>
          </p:cNvCxnSpPr>
          <p:nvPr/>
        </p:nvCxnSpPr>
        <p:spPr bwMode="auto">
          <a:xfrm rot="5400000">
            <a:off x="5622925" y="1681163"/>
            <a:ext cx="147638" cy="2905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7283450" y="1277938"/>
            <a:ext cx="171450" cy="171450"/>
          </a:xfrm>
          <a:prstGeom prst="rect">
            <a:avLst/>
          </a:prstGeom>
          <a:solidFill>
            <a:srgbClr val="D8EF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4" name="Oval 17"/>
          <p:cNvSpPr>
            <a:spLocks noChangeArrowheads="1"/>
          </p:cNvSpPr>
          <p:nvPr/>
        </p:nvSpPr>
        <p:spPr bwMode="auto">
          <a:xfrm>
            <a:off x="7626350" y="1125538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5" name="Oval 18"/>
          <p:cNvSpPr>
            <a:spLocks noChangeArrowheads="1"/>
          </p:cNvSpPr>
          <p:nvPr/>
        </p:nvSpPr>
        <p:spPr bwMode="auto">
          <a:xfrm>
            <a:off x="6975475" y="1103313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6" name="Oval 19"/>
          <p:cNvSpPr>
            <a:spLocks noChangeArrowheads="1"/>
          </p:cNvSpPr>
          <p:nvPr/>
        </p:nvSpPr>
        <p:spPr bwMode="auto">
          <a:xfrm>
            <a:off x="6967538" y="1570038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787" name="Oval 20"/>
          <p:cNvSpPr>
            <a:spLocks noChangeArrowheads="1"/>
          </p:cNvSpPr>
          <p:nvPr/>
        </p:nvSpPr>
        <p:spPr bwMode="auto">
          <a:xfrm>
            <a:off x="7620000" y="1433513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cxnSp>
        <p:nvCxnSpPr>
          <p:cNvPr id="32788" name="AutoShape 21"/>
          <p:cNvCxnSpPr>
            <a:cxnSpLocks noChangeShapeType="1"/>
            <a:stCxn id="32785" idx="5"/>
            <a:endCxn id="32783" idx="1"/>
          </p:cNvCxnSpPr>
          <p:nvPr/>
        </p:nvCxnSpPr>
        <p:spPr bwMode="auto">
          <a:xfrm rot="16200000" flipH="1">
            <a:off x="7109619" y="1189831"/>
            <a:ext cx="153988" cy="193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22"/>
          <p:cNvCxnSpPr>
            <a:cxnSpLocks noChangeShapeType="1"/>
            <a:stCxn id="32786" idx="6"/>
            <a:endCxn id="32783" idx="2"/>
          </p:cNvCxnSpPr>
          <p:nvPr/>
        </p:nvCxnSpPr>
        <p:spPr bwMode="auto">
          <a:xfrm flipV="1">
            <a:off x="7100888" y="1449388"/>
            <a:ext cx="268287" cy="182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3"/>
          <p:cNvCxnSpPr>
            <a:cxnSpLocks noChangeShapeType="1"/>
            <a:stCxn id="32783" idx="3"/>
            <a:endCxn id="32787" idx="2"/>
          </p:cNvCxnSpPr>
          <p:nvPr/>
        </p:nvCxnSpPr>
        <p:spPr bwMode="auto">
          <a:xfrm>
            <a:off x="7454900" y="1363663"/>
            <a:ext cx="165100" cy="1317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4"/>
          <p:cNvCxnSpPr>
            <a:cxnSpLocks noChangeShapeType="1"/>
            <a:stCxn id="32783" idx="0"/>
            <a:endCxn id="32784" idx="2"/>
          </p:cNvCxnSpPr>
          <p:nvPr/>
        </p:nvCxnSpPr>
        <p:spPr bwMode="auto">
          <a:xfrm rot="-5400000">
            <a:off x="7452519" y="1104106"/>
            <a:ext cx="90488" cy="257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2" name="Group 25"/>
          <p:cNvGrpSpPr>
            <a:grpSpLocks/>
          </p:cNvGrpSpPr>
          <p:nvPr/>
        </p:nvGrpSpPr>
        <p:grpSpPr bwMode="auto">
          <a:xfrm>
            <a:off x="5156200" y="3611563"/>
            <a:ext cx="3089275" cy="1090612"/>
            <a:chOff x="463" y="406"/>
            <a:chExt cx="4911" cy="2037"/>
          </a:xfrm>
        </p:grpSpPr>
        <p:sp>
          <p:nvSpPr>
            <p:cNvPr id="32866" name="Line 26"/>
            <p:cNvSpPr>
              <a:spLocks noChangeShapeType="1"/>
            </p:cNvSpPr>
            <p:nvPr/>
          </p:nvSpPr>
          <p:spPr bwMode="auto">
            <a:xfrm>
              <a:off x="4516" y="1284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67" name="Line 27"/>
            <p:cNvSpPr>
              <a:spLocks noChangeShapeType="1"/>
            </p:cNvSpPr>
            <p:nvPr/>
          </p:nvSpPr>
          <p:spPr bwMode="auto">
            <a:xfrm>
              <a:off x="4516" y="1069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68" name="Line 28"/>
            <p:cNvSpPr>
              <a:spLocks noChangeShapeType="1"/>
            </p:cNvSpPr>
            <p:nvPr/>
          </p:nvSpPr>
          <p:spPr bwMode="auto">
            <a:xfrm>
              <a:off x="4516" y="1708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69" name="Line 29"/>
            <p:cNvSpPr>
              <a:spLocks noChangeShapeType="1"/>
            </p:cNvSpPr>
            <p:nvPr/>
          </p:nvSpPr>
          <p:spPr bwMode="auto">
            <a:xfrm>
              <a:off x="4516" y="1493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70" name="Line 30"/>
            <p:cNvSpPr>
              <a:spLocks noChangeShapeType="1"/>
            </p:cNvSpPr>
            <p:nvPr/>
          </p:nvSpPr>
          <p:spPr bwMode="auto">
            <a:xfrm>
              <a:off x="4516" y="2136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71" name="Line 31"/>
            <p:cNvSpPr>
              <a:spLocks noChangeShapeType="1"/>
            </p:cNvSpPr>
            <p:nvPr/>
          </p:nvSpPr>
          <p:spPr bwMode="auto">
            <a:xfrm>
              <a:off x="4516" y="1924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72" name="Line 32"/>
            <p:cNvSpPr>
              <a:spLocks noChangeShapeType="1"/>
            </p:cNvSpPr>
            <p:nvPr/>
          </p:nvSpPr>
          <p:spPr bwMode="auto">
            <a:xfrm>
              <a:off x="4516" y="2361"/>
              <a:ext cx="172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73" name="Oval 33"/>
            <p:cNvSpPr>
              <a:spLocks noChangeArrowheads="1"/>
            </p:cNvSpPr>
            <p:nvPr/>
          </p:nvSpPr>
          <p:spPr bwMode="auto">
            <a:xfrm>
              <a:off x="463" y="909"/>
              <a:ext cx="557" cy="11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874" name="Rectangle 34"/>
            <p:cNvSpPr>
              <a:spLocks noChangeArrowheads="1"/>
            </p:cNvSpPr>
            <p:nvPr/>
          </p:nvSpPr>
          <p:spPr bwMode="auto">
            <a:xfrm>
              <a:off x="4645" y="2051"/>
              <a:ext cx="729" cy="1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Airbag </a:t>
              </a:r>
            </a:p>
          </p:txBody>
        </p:sp>
        <p:sp>
          <p:nvSpPr>
            <p:cNvPr id="32875" name="Rectangle 35"/>
            <p:cNvSpPr>
              <a:spLocks noChangeArrowheads="1"/>
            </p:cNvSpPr>
            <p:nvPr/>
          </p:nvSpPr>
          <p:spPr bwMode="auto">
            <a:xfrm>
              <a:off x="4645" y="1836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EPS</a:t>
              </a:r>
            </a:p>
          </p:txBody>
        </p:sp>
        <p:sp>
          <p:nvSpPr>
            <p:cNvPr id="32876" name="Rectangle 36"/>
            <p:cNvSpPr>
              <a:spLocks noChangeArrowheads="1"/>
            </p:cNvSpPr>
            <p:nvPr/>
          </p:nvSpPr>
          <p:spPr bwMode="auto">
            <a:xfrm>
              <a:off x="4645" y="1624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4WD </a:t>
              </a:r>
            </a:p>
          </p:txBody>
        </p:sp>
        <p:sp>
          <p:nvSpPr>
            <p:cNvPr id="32877" name="Rectangle 37"/>
            <p:cNvSpPr>
              <a:spLocks noChangeArrowheads="1"/>
            </p:cNvSpPr>
            <p:nvPr/>
          </p:nvSpPr>
          <p:spPr bwMode="auto">
            <a:xfrm>
              <a:off x="4645" y="1408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ABS/ESP</a:t>
              </a:r>
            </a:p>
          </p:txBody>
        </p:sp>
        <p:sp>
          <p:nvSpPr>
            <p:cNvPr id="32878" name="Rectangle 38"/>
            <p:cNvSpPr>
              <a:spLocks noChangeArrowheads="1"/>
            </p:cNvSpPr>
            <p:nvPr/>
          </p:nvSpPr>
          <p:spPr bwMode="auto">
            <a:xfrm>
              <a:off x="4645" y="1193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Transmission </a:t>
              </a:r>
            </a:p>
          </p:txBody>
        </p:sp>
        <p:sp>
          <p:nvSpPr>
            <p:cNvPr id="32879" name="Rectangle 39"/>
            <p:cNvSpPr>
              <a:spLocks noChangeArrowheads="1"/>
            </p:cNvSpPr>
            <p:nvPr/>
          </p:nvSpPr>
          <p:spPr bwMode="auto">
            <a:xfrm>
              <a:off x="4645" y="981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Engine </a:t>
              </a:r>
            </a:p>
          </p:txBody>
        </p:sp>
        <p:sp>
          <p:nvSpPr>
            <p:cNvPr id="32880" name="Rectangle 40"/>
            <p:cNvSpPr>
              <a:spLocks noChangeArrowheads="1"/>
            </p:cNvSpPr>
            <p:nvPr/>
          </p:nvSpPr>
          <p:spPr bwMode="auto">
            <a:xfrm>
              <a:off x="4645" y="2267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ACC</a:t>
              </a:r>
            </a:p>
          </p:txBody>
        </p:sp>
        <p:sp>
          <p:nvSpPr>
            <p:cNvPr id="32881" name="Rectangle 41"/>
            <p:cNvSpPr>
              <a:spLocks noChangeArrowheads="1"/>
            </p:cNvSpPr>
            <p:nvPr/>
          </p:nvSpPr>
          <p:spPr bwMode="auto">
            <a:xfrm>
              <a:off x="3223" y="1411"/>
              <a:ext cx="729" cy="1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door driver</a:t>
              </a:r>
            </a:p>
          </p:txBody>
        </p:sp>
        <p:sp>
          <p:nvSpPr>
            <p:cNvPr id="32882" name="Rectangle 42"/>
            <p:cNvSpPr>
              <a:spLocks noChangeArrowheads="1"/>
            </p:cNvSpPr>
            <p:nvPr/>
          </p:nvSpPr>
          <p:spPr bwMode="auto">
            <a:xfrm>
              <a:off x="3223" y="1626"/>
              <a:ext cx="729" cy="18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door passenger</a:t>
              </a:r>
            </a:p>
          </p:txBody>
        </p:sp>
        <p:sp>
          <p:nvSpPr>
            <p:cNvPr id="32883" name="Rectangle 43"/>
            <p:cNvSpPr>
              <a:spLocks noChangeArrowheads="1"/>
            </p:cNvSpPr>
            <p:nvPr/>
          </p:nvSpPr>
          <p:spPr bwMode="auto">
            <a:xfrm>
              <a:off x="3223" y="1843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Rear door right</a:t>
              </a:r>
            </a:p>
          </p:txBody>
        </p:sp>
        <p:sp>
          <p:nvSpPr>
            <p:cNvPr id="32884" name="Rectangle 44"/>
            <p:cNvSpPr>
              <a:spLocks noChangeArrowheads="1"/>
            </p:cNvSpPr>
            <p:nvPr/>
          </p:nvSpPr>
          <p:spPr bwMode="auto">
            <a:xfrm>
              <a:off x="3223" y="2054"/>
              <a:ext cx="729" cy="1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Rear door left</a:t>
              </a:r>
            </a:p>
          </p:txBody>
        </p:sp>
        <p:sp>
          <p:nvSpPr>
            <p:cNvPr id="32885" name="Rectangle 45"/>
            <p:cNvSpPr>
              <a:spLocks noChangeArrowheads="1"/>
            </p:cNvSpPr>
            <p:nvPr/>
          </p:nvSpPr>
          <p:spPr bwMode="auto">
            <a:xfrm>
              <a:off x="3223" y="1200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wiper</a:t>
              </a:r>
            </a:p>
          </p:txBody>
        </p:sp>
        <p:sp>
          <p:nvSpPr>
            <p:cNvPr id="32886" name="Rectangle 46"/>
            <p:cNvSpPr>
              <a:spLocks noChangeArrowheads="1"/>
            </p:cNvSpPr>
            <p:nvPr/>
          </p:nvSpPr>
          <p:spPr bwMode="auto">
            <a:xfrm>
              <a:off x="634" y="981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Radio</a:t>
              </a:r>
            </a:p>
          </p:txBody>
        </p:sp>
        <p:sp>
          <p:nvSpPr>
            <p:cNvPr id="32887" name="Rectangle 47"/>
            <p:cNvSpPr>
              <a:spLocks noChangeArrowheads="1"/>
            </p:cNvSpPr>
            <p:nvPr/>
          </p:nvSpPr>
          <p:spPr bwMode="auto">
            <a:xfrm>
              <a:off x="634" y="1624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phone</a:t>
              </a:r>
            </a:p>
          </p:txBody>
        </p:sp>
        <p:sp>
          <p:nvSpPr>
            <p:cNvPr id="32888" name="Rectangle 48"/>
            <p:cNvSpPr>
              <a:spLocks noChangeArrowheads="1"/>
            </p:cNvSpPr>
            <p:nvPr/>
          </p:nvSpPr>
          <p:spPr bwMode="auto">
            <a:xfrm>
              <a:off x="634" y="1408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AMP</a:t>
              </a:r>
            </a:p>
          </p:txBody>
        </p:sp>
        <p:sp>
          <p:nvSpPr>
            <p:cNvPr id="32889" name="Rectangle 49"/>
            <p:cNvSpPr>
              <a:spLocks noChangeArrowheads="1"/>
            </p:cNvSpPr>
            <p:nvPr/>
          </p:nvSpPr>
          <p:spPr bwMode="auto">
            <a:xfrm>
              <a:off x="634" y="1193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Navigation</a:t>
              </a:r>
            </a:p>
          </p:txBody>
        </p:sp>
        <p:sp>
          <p:nvSpPr>
            <p:cNvPr id="32890" name="Rectangle 50"/>
            <p:cNvSpPr>
              <a:spLocks noChangeArrowheads="1"/>
            </p:cNvSpPr>
            <p:nvPr/>
          </p:nvSpPr>
          <p:spPr bwMode="auto">
            <a:xfrm>
              <a:off x="634" y="1836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TV</a:t>
              </a:r>
            </a:p>
          </p:txBody>
        </p:sp>
        <p:sp>
          <p:nvSpPr>
            <p:cNvPr id="32891" name="Rectangle 51"/>
            <p:cNvSpPr>
              <a:spLocks noChangeArrowheads="1"/>
            </p:cNvSpPr>
            <p:nvPr/>
          </p:nvSpPr>
          <p:spPr bwMode="auto">
            <a:xfrm>
              <a:off x="1880" y="981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climate</a:t>
              </a:r>
            </a:p>
          </p:txBody>
        </p:sp>
        <p:sp>
          <p:nvSpPr>
            <p:cNvPr id="32892" name="Rectangle 52"/>
            <p:cNvSpPr>
              <a:spLocks noChangeArrowheads="1"/>
            </p:cNvSpPr>
            <p:nvPr/>
          </p:nvSpPr>
          <p:spPr bwMode="auto">
            <a:xfrm>
              <a:off x="1880" y="1624"/>
              <a:ext cx="729" cy="1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Seat driver</a:t>
              </a:r>
            </a:p>
          </p:txBody>
        </p:sp>
        <p:sp>
          <p:nvSpPr>
            <p:cNvPr id="32893" name="Rectangle 53"/>
            <p:cNvSpPr>
              <a:spLocks noChangeArrowheads="1"/>
            </p:cNvSpPr>
            <p:nvPr/>
          </p:nvSpPr>
          <p:spPr bwMode="auto">
            <a:xfrm>
              <a:off x="1880" y="1836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Seat passanger</a:t>
              </a:r>
            </a:p>
          </p:txBody>
        </p:sp>
        <p:sp>
          <p:nvSpPr>
            <p:cNvPr id="32894" name="Rectangle 54"/>
            <p:cNvSpPr>
              <a:spLocks noChangeArrowheads="1"/>
            </p:cNvSpPr>
            <p:nvPr/>
          </p:nvSpPr>
          <p:spPr bwMode="auto">
            <a:xfrm>
              <a:off x="1880" y="1193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PTC</a:t>
              </a:r>
            </a:p>
          </p:txBody>
        </p:sp>
        <p:sp>
          <p:nvSpPr>
            <p:cNvPr id="32895" name="Rectangle 55"/>
            <p:cNvSpPr>
              <a:spLocks noChangeArrowheads="1"/>
            </p:cNvSpPr>
            <p:nvPr/>
          </p:nvSpPr>
          <p:spPr bwMode="auto">
            <a:xfrm>
              <a:off x="1880" y="2051"/>
              <a:ext cx="729" cy="1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PDC</a:t>
              </a:r>
            </a:p>
          </p:txBody>
        </p:sp>
        <p:sp>
          <p:nvSpPr>
            <p:cNvPr id="32896" name="Rectangle 56"/>
            <p:cNvSpPr>
              <a:spLocks noChangeArrowheads="1"/>
            </p:cNvSpPr>
            <p:nvPr/>
          </p:nvSpPr>
          <p:spPr bwMode="auto">
            <a:xfrm>
              <a:off x="1880" y="1408"/>
              <a:ext cx="729" cy="1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Dome Lamp</a:t>
              </a:r>
            </a:p>
          </p:txBody>
        </p:sp>
        <p:sp>
          <p:nvSpPr>
            <p:cNvPr id="32897" name="Rectangle 57"/>
            <p:cNvSpPr>
              <a:spLocks noChangeArrowheads="1"/>
            </p:cNvSpPr>
            <p:nvPr/>
          </p:nvSpPr>
          <p:spPr bwMode="auto">
            <a:xfrm>
              <a:off x="3223" y="983"/>
              <a:ext cx="729" cy="17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ReLi.Sens.</a:t>
              </a:r>
            </a:p>
          </p:txBody>
        </p:sp>
        <p:sp>
          <p:nvSpPr>
            <p:cNvPr id="32898" name="Line 58"/>
            <p:cNvSpPr>
              <a:spLocks noChangeShapeType="1"/>
            </p:cNvSpPr>
            <p:nvPr/>
          </p:nvSpPr>
          <p:spPr bwMode="auto">
            <a:xfrm>
              <a:off x="3952" y="1284"/>
              <a:ext cx="43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899" name="Line 59"/>
            <p:cNvSpPr>
              <a:spLocks noChangeShapeType="1"/>
            </p:cNvSpPr>
            <p:nvPr/>
          </p:nvSpPr>
          <p:spPr bwMode="auto">
            <a:xfrm>
              <a:off x="3944" y="1075"/>
              <a:ext cx="44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0" name="Line 60"/>
            <p:cNvSpPr>
              <a:spLocks noChangeShapeType="1"/>
            </p:cNvSpPr>
            <p:nvPr/>
          </p:nvSpPr>
          <p:spPr bwMode="auto">
            <a:xfrm>
              <a:off x="4387" y="694"/>
              <a:ext cx="0" cy="145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1" name="Line 61"/>
            <p:cNvSpPr>
              <a:spLocks noChangeShapeType="1"/>
            </p:cNvSpPr>
            <p:nvPr/>
          </p:nvSpPr>
          <p:spPr bwMode="auto">
            <a:xfrm>
              <a:off x="3952" y="1722"/>
              <a:ext cx="43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2" name="Line 62"/>
            <p:cNvSpPr>
              <a:spLocks noChangeShapeType="1"/>
            </p:cNvSpPr>
            <p:nvPr/>
          </p:nvSpPr>
          <p:spPr bwMode="auto">
            <a:xfrm>
              <a:off x="3944" y="1509"/>
              <a:ext cx="443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3" name="Line 63"/>
            <p:cNvSpPr>
              <a:spLocks noChangeShapeType="1"/>
            </p:cNvSpPr>
            <p:nvPr/>
          </p:nvSpPr>
          <p:spPr bwMode="auto">
            <a:xfrm>
              <a:off x="3952" y="2150"/>
              <a:ext cx="43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4" name="Line 64"/>
            <p:cNvSpPr>
              <a:spLocks noChangeShapeType="1"/>
            </p:cNvSpPr>
            <p:nvPr/>
          </p:nvSpPr>
          <p:spPr bwMode="auto">
            <a:xfrm>
              <a:off x="3944" y="1940"/>
              <a:ext cx="443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5" name="Line 65"/>
            <p:cNvSpPr>
              <a:spLocks noChangeShapeType="1"/>
            </p:cNvSpPr>
            <p:nvPr/>
          </p:nvSpPr>
          <p:spPr bwMode="auto">
            <a:xfrm>
              <a:off x="4128" y="694"/>
              <a:ext cx="0" cy="136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6" name="Line 66"/>
            <p:cNvSpPr>
              <a:spLocks noChangeShapeType="1"/>
            </p:cNvSpPr>
            <p:nvPr/>
          </p:nvSpPr>
          <p:spPr bwMode="auto">
            <a:xfrm>
              <a:off x="1532" y="837"/>
              <a:ext cx="2596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7" name="Line 67"/>
            <p:cNvSpPr>
              <a:spLocks noChangeShapeType="1"/>
            </p:cNvSpPr>
            <p:nvPr/>
          </p:nvSpPr>
          <p:spPr bwMode="auto">
            <a:xfrm>
              <a:off x="2786" y="837"/>
              <a:ext cx="2" cy="1309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8" name="Line 68"/>
            <p:cNvSpPr>
              <a:spLocks noChangeShapeType="1"/>
            </p:cNvSpPr>
            <p:nvPr/>
          </p:nvSpPr>
          <p:spPr bwMode="auto">
            <a:xfrm>
              <a:off x="2611" y="1069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09" name="Line 69"/>
            <p:cNvSpPr>
              <a:spLocks noChangeShapeType="1"/>
            </p:cNvSpPr>
            <p:nvPr/>
          </p:nvSpPr>
          <p:spPr bwMode="auto">
            <a:xfrm>
              <a:off x="2611" y="1278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0" name="Line 70"/>
            <p:cNvSpPr>
              <a:spLocks noChangeShapeType="1"/>
            </p:cNvSpPr>
            <p:nvPr/>
          </p:nvSpPr>
          <p:spPr bwMode="auto">
            <a:xfrm>
              <a:off x="2611" y="1496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1" name="Line 71"/>
            <p:cNvSpPr>
              <a:spLocks noChangeShapeType="1"/>
            </p:cNvSpPr>
            <p:nvPr/>
          </p:nvSpPr>
          <p:spPr bwMode="auto">
            <a:xfrm>
              <a:off x="2611" y="1702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2" name="Line 72"/>
            <p:cNvSpPr>
              <a:spLocks noChangeShapeType="1"/>
            </p:cNvSpPr>
            <p:nvPr/>
          </p:nvSpPr>
          <p:spPr bwMode="auto">
            <a:xfrm>
              <a:off x="2611" y="1917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3" name="Line 73"/>
            <p:cNvSpPr>
              <a:spLocks noChangeShapeType="1"/>
            </p:cNvSpPr>
            <p:nvPr/>
          </p:nvSpPr>
          <p:spPr bwMode="auto">
            <a:xfrm>
              <a:off x="2611" y="2143"/>
              <a:ext cx="175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4" name="Line 74"/>
            <p:cNvSpPr>
              <a:spLocks noChangeShapeType="1"/>
            </p:cNvSpPr>
            <p:nvPr/>
          </p:nvSpPr>
          <p:spPr bwMode="auto">
            <a:xfrm>
              <a:off x="1534" y="837"/>
              <a:ext cx="0" cy="235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5" name="Line 75"/>
            <p:cNvSpPr>
              <a:spLocks noChangeShapeType="1"/>
            </p:cNvSpPr>
            <p:nvPr/>
          </p:nvSpPr>
          <p:spPr bwMode="auto">
            <a:xfrm>
              <a:off x="1363" y="1069"/>
              <a:ext cx="171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6" name="Line 76"/>
            <p:cNvSpPr>
              <a:spLocks noChangeShapeType="1"/>
            </p:cNvSpPr>
            <p:nvPr/>
          </p:nvSpPr>
          <p:spPr bwMode="auto">
            <a:xfrm>
              <a:off x="4516" y="671"/>
              <a:ext cx="0" cy="169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fr-FR"/>
            </a:p>
          </p:txBody>
        </p:sp>
        <p:sp>
          <p:nvSpPr>
            <p:cNvPr id="32917" name="Rectangle 77"/>
            <p:cNvSpPr>
              <a:spLocks noChangeArrowheads="1"/>
            </p:cNvSpPr>
            <p:nvPr/>
          </p:nvSpPr>
          <p:spPr bwMode="auto">
            <a:xfrm>
              <a:off x="3914" y="406"/>
              <a:ext cx="84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de-DE" sz="500"/>
                <a:t>gateway</a:t>
              </a:r>
            </a:p>
          </p:txBody>
        </p:sp>
      </p:grpSp>
      <p:sp>
        <p:nvSpPr>
          <p:cNvPr id="32793" name="Line 78"/>
          <p:cNvSpPr>
            <a:spLocks noChangeShapeType="1"/>
          </p:cNvSpPr>
          <p:nvPr/>
        </p:nvSpPr>
        <p:spPr bwMode="auto">
          <a:xfrm>
            <a:off x="5276850" y="4935538"/>
            <a:ext cx="1588" cy="115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4" name="Line 79"/>
          <p:cNvSpPr>
            <a:spLocks noChangeShapeType="1"/>
          </p:cNvSpPr>
          <p:nvPr/>
        </p:nvSpPr>
        <p:spPr bwMode="auto">
          <a:xfrm>
            <a:off x="5276850" y="4935538"/>
            <a:ext cx="260350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5" name="Line 80"/>
          <p:cNvSpPr>
            <a:spLocks noChangeShapeType="1"/>
          </p:cNvSpPr>
          <p:nvPr/>
        </p:nvSpPr>
        <p:spPr bwMode="auto">
          <a:xfrm>
            <a:off x="6122988" y="4935538"/>
            <a:ext cx="1587" cy="115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6" name="Line 81"/>
          <p:cNvSpPr>
            <a:spLocks noChangeShapeType="1"/>
          </p:cNvSpPr>
          <p:nvPr/>
        </p:nvSpPr>
        <p:spPr bwMode="auto">
          <a:xfrm>
            <a:off x="6989763" y="4935538"/>
            <a:ext cx="1587" cy="115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7" name="Line 82"/>
          <p:cNvSpPr>
            <a:spLocks noChangeShapeType="1"/>
          </p:cNvSpPr>
          <p:nvPr/>
        </p:nvSpPr>
        <p:spPr bwMode="auto">
          <a:xfrm>
            <a:off x="7869238" y="4935538"/>
            <a:ext cx="1587" cy="1158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8" name="Line 83"/>
          <p:cNvSpPr>
            <a:spLocks noChangeShapeType="1"/>
          </p:cNvSpPr>
          <p:nvPr/>
        </p:nvSpPr>
        <p:spPr bwMode="auto">
          <a:xfrm>
            <a:off x="7770813" y="5297488"/>
            <a:ext cx="139700" cy="1587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799" name="Line 84"/>
          <p:cNvSpPr>
            <a:spLocks noChangeShapeType="1"/>
          </p:cNvSpPr>
          <p:nvPr/>
        </p:nvSpPr>
        <p:spPr bwMode="auto">
          <a:xfrm>
            <a:off x="7770813" y="5653088"/>
            <a:ext cx="139700" cy="1587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00" name="Line 85"/>
          <p:cNvSpPr>
            <a:spLocks noChangeShapeType="1"/>
          </p:cNvSpPr>
          <p:nvPr/>
        </p:nvSpPr>
        <p:spPr bwMode="auto">
          <a:xfrm>
            <a:off x="7770813" y="5473700"/>
            <a:ext cx="139700" cy="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01" name="Line 86"/>
          <p:cNvSpPr>
            <a:spLocks noChangeShapeType="1"/>
          </p:cNvSpPr>
          <p:nvPr/>
        </p:nvSpPr>
        <p:spPr bwMode="auto">
          <a:xfrm>
            <a:off x="7770813" y="5834063"/>
            <a:ext cx="139700" cy="1587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02" name="Rectangle 87"/>
          <p:cNvSpPr>
            <a:spLocks noChangeArrowheads="1"/>
          </p:cNvSpPr>
          <p:nvPr/>
        </p:nvSpPr>
        <p:spPr bwMode="auto">
          <a:xfrm>
            <a:off x="7877175" y="5759450"/>
            <a:ext cx="477838" cy="150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phone</a:t>
            </a:r>
          </a:p>
        </p:txBody>
      </p:sp>
      <p:sp>
        <p:nvSpPr>
          <p:cNvPr id="32803" name="Rectangle 88"/>
          <p:cNvSpPr>
            <a:spLocks noChangeArrowheads="1"/>
          </p:cNvSpPr>
          <p:nvPr/>
        </p:nvSpPr>
        <p:spPr bwMode="auto">
          <a:xfrm>
            <a:off x="7877175" y="5583238"/>
            <a:ext cx="477838" cy="14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AMP</a:t>
            </a:r>
          </a:p>
        </p:txBody>
      </p:sp>
      <p:sp>
        <p:nvSpPr>
          <p:cNvPr id="32804" name="Rectangle 89"/>
          <p:cNvSpPr>
            <a:spLocks noChangeArrowheads="1"/>
          </p:cNvSpPr>
          <p:nvPr/>
        </p:nvSpPr>
        <p:spPr bwMode="auto">
          <a:xfrm>
            <a:off x="7877175" y="5402263"/>
            <a:ext cx="477838" cy="149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IP</a:t>
            </a:r>
          </a:p>
        </p:txBody>
      </p:sp>
      <p:sp>
        <p:nvSpPr>
          <p:cNvPr id="32805" name="Rectangle 90"/>
          <p:cNvSpPr>
            <a:spLocks noChangeArrowheads="1"/>
          </p:cNvSpPr>
          <p:nvPr/>
        </p:nvSpPr>
        <p:spPr bwMode="auto">
          <a:xfrm>
            <a:off x="7877175" y="5221288"/>
            <a:ext cx="477838" cy="150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radio</a:t>
            </a:r>
          </a:p>
        </p:txBody>
      </p:sp>
      <p:sp>
        <p:nvSpPr>
          <p:cNvPr id="32806" name="Line 91"/>
          <p:cNvSpPr>
            <a:spLocks noChangeShapeType="1"/>
          </p:cNvSpPr>
          <p:nvPr/>
        </p:nvSpPr>
        <p:spPr bwMode="auto">
          <a:xfrm flipH="1">
            <a:off x="7764463" y="5111750"/>
            <a:ext cx="1587" cy="850900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07" name="Rectangle 92"/>
          <p:cNvSpPr>
            <a:spLocks noChangeArrowheads="1"/>
          </p:cNvSpPr>
          <p:nvPr/>
        </p:nvSpPr>
        <p:spPr bwMode="auto">
          <a:xfrm>
            <a:off x="7577138" y="5045075"/>
            <a:ext cx="592137" cy="146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Infotainment CU</a:t>
            </a:r>
          </a:p>
        </p:txBody>
      </p:sp>
      <p:sp>
        <p:nvSpPr>
          <p:cNvPr id="32808" name="Line 93"/>
          <p:cNvSpPr>
            <a:spLocks noChangeShapeType="1"/>
          </p:cNvSpPr>
          <p:nvPr/>
        </p:nvSpPr>
        <p:spPr bwMode="auto">
          <a:xfrm>
            <a:off x="6900863" y="5297488"/>
            <a:ext cx="139700" cy="15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09" name="Line 94"/>
          <p:cNvSpPr>
            <a:spLocks noChangeShapeType="1"/>
          </p:cNvSpPr>
          <p:nvPr/>
        </p:nvSpPr>
        <p:spPr bwMode="auto">
          <a:xfrm>
            <a:off x="6900863" y="5653088"/>
            <a:ext cx="139700" cy="15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10" name="Line 95"/>
          <p:cNvSpPr>
            <a:spLocks noChangeShapeType="1"/>
          </p:cNvSpPr>
          <p:nvPr/>
        </p:nvSpPr>
        <p:spPr bwMode="auto">
          <a:xfrm>
            <a:off x="6900863" y="5473700"/>
            <a:ext cx="1397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11" name="Line 96"/>
          <p:cNvSpPr>
            <a:spLocks noChangeShapeType="1"/>
          </p:cNvSpPr>
          <p:nvPr/>
        </p:nvSpPr>
        <p:spPr bwMode="auto">
          <a:xfrm>
            <a:off x="6900863" y="5834063"/>
            <a:ext cx="139700" cy="1587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12" name="Rectangle 97"/>
          <p:cNvSpPr>
            <a:spLocks noChangeArrowheads="1"/>
          </p:cNvSpPr>
          <p:nvPr/>
        </p:nvSpPr>
        <p:spPr bwMode="auto">
          <a:xfrm>
            <a:off x="7005638" y="5762625"/>
            <a:ext cx="477837" cy="150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access control</a:t>
            </a:r>
          </a:p>
        </p:txBody>
      </p:sp>
      <p:sp>
        <p:nvSpPr>
          <p:cNvPr id="32813" name="Rectangle 98"/>
          <p:cNvSpPr>
            <a:spLocks noChangeArrowheads="1"/>
          </p:cNvSpPr>
          <p:nvPr/>
        </p:nvSpPr>
        <p:spPr bwMode="auto">
          <a:xfrm>
            <a:off x="7005638" y="5583238"/>
            <a:ext cx="477837" cy="14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cab extension</a:t>
            </a:r>
          </a:p>
        </p:txBody>
      </p:sp>
      <p:sp>
        <p:nvSpPr>
          <p:cNvPr id="32814" name="Rectangle 99"/>
          <p:cNvSpPr>
            <a:spLocks noChangeArrowheads="1"/>
          </p:cNvSpPr>
          <p:nvPr/>
        </p:nvSpPr>
        <p:spPr bwMode="auto">
          <a:xfrm>
            <a:off x="7005638" y="5402263"/>
            <a:ext cx="477837" cy="149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door  module</a:t>
            </a:r>
          </a:p>
        </p:txBody>
      </p:sp>
      <p:sp>
        <p:nvSpPr>
          <p:cNvPr id="32815" name="Rectangle 100"/>
          <p:cNvSpPr>
            <a:spLocks noChangeArrowheads="1"/>
          </p:cNvSpPr>
          <p:nvPr/>
        </p:nvSpPr>
        <p:spPr bwMode="auto">
          <a:xfrm>
            <a:off x="7005638" y="5221288"/>
            <a:ext cx="477837" cy="150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HFAC</a:t>
            </a:r>
          </a:p>
        </p:txBody>
      </p:sp>
      <p:sp>
        <p:nvSpPr>
          <p:cNvPr id="32816" name="Line 101"/>
          <p:cNvSpPr>
            <a:spLocks noChangeShapeType="1"/>
          </p:cNvSpPr>
          <p:nvPr/>
        </p:nvSpPr>
        <p:spPr bwMode="auto">
          <a:xfrm>
            <a:off x="6896100" y="5111750"/>
            <a:ext cx="3175" cy="8509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17" name="Rectangle 102"/>
          <p:cNvSpPr>
            <a:spLocks noChangeArrowheads="1"/>
          </p:cNvSpPr>
          <p:nvPr/>
        </p:nvSpPr>
        <p:spPr bwMode="auto">
          <a:xfrm>
            <a:off x="6707188" y="5045075"/>
            <a:ext cx="592137" cy="146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Cabin CU</a:t>
            </a:r>
          </a:p>
        </p:txBody>
      </p:sp>
      <p:sp>
        <p:nvSpPr>
          <p:cNvPr id="32818" name="Line 103"/>
          <p:cNvSpPr>
            <a:spLocks noChangeShapeType="1"/>
          </p:cNvSpPr>
          <p:nvPr/>
        </p:nvSpPr>
        <p:spPr bwMode="auto">
          <a:xfrm>
            <a:off x="6029325" y="5297488"/>
            <a:ext cx="139700" cy="1587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19" name="Line 104"/>
          <p:cNvSpPr>
            <a:spLocks noChangeShapeType="1"/>
          </p:cNvSpPr>
          <p:nvPr/>
        </p:nvSpPr>
        <p:spPr bwMode="auto">
          <a:xfrm>
            <a:off x="6029325" y="5653088"/>
            <a:ext cx="139700" cy="1587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20" name="Line 105"/>
          <p:cNvSpPr>
            <a:spLocks noChangeShapeType="1"/>
          </p:cNvSpPr>
          <p:nvPr/>
        </p:nvSpPr>
        <p:spPr bwMode="auto">
          <a:xfrm>
            <a:off x="6029325" y="5473700"/>
            <a:ext cx="139700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21" name="Line 106"/>
          <p:cNvSpPr>
            <a:spLocks noChangeShapeType="1"/>
          </p:cNvSpPr>
          <p:nvPr/>
        </p:nvSpPr>
        <p:spPr bwMode="auto">
          <a:xfrm>
            <a:off x="6029325" y="5834063"/>
            <a:ext cx="139700" cy="1587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22" name="Rectangle 107"/>
          <p:cNvSpPr>
            <a:spLocks noChangeArrowheads="1"/>
          </p:cNvSpPr>
          <p:nvPr/>
        </p:nvSpPr>
        <p:spPr bwMode="auto">
          <a:xfrm>
            <a:off x="6135688" y="5756275"/>
            <a:ext cx="477837" cy="150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DAS</a:t>
            </a:r>
          </a:p>
        </p:txBody>
      </p:sp>
      <p:sp>
        <p:nvSpPr>
          <p:cNvPr id="32823" name="Rectangle 108"/>
          <p:cNvSpPr>
            <a:spLocks noChangeArrowheads="1"/>
          </p:cNvSpPr>
          <p:nvPr/>
        </p:nvSpPr>
        <p:spPr bwMode="auto">
          <a:xfrm>
            <a:off x="6135688" y="5583238"/>
            <a:ext cx="477837" cy="150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level control</a:t>
            </a:r>
          </a:p>
        </p:txBody>
      </p:sp>
      <p:sp>
        <p:nvSpPr>
          <p:cNvPr id="32824" name="Rectangle 109"/>
          <p:cNvSpPr>
            <a:spLocks noChangeArrowheads="1"/>
          </p:cNvSpPr>
          <p:nvPr/>
        </p:nvSpPr>
        <p:spPr bwMode="auto">
          <a:xfrm>
            <a:off x="6135688" y="5402263"/>
            <a:ext cx="477837" cy="149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BMS</a:t>
            </a:r>
          </a:p>
        </p:txBody>
      </p:sp>
      <p:sp>
        <p:nvSpPr>
          <p:cNvPr id="32825" name="Rectangle 110"/>
          <p:cNvSpPr>
            <a:spLocks noChangeArrowheads="1"/>
          </p:cNvSpPr>
          <p:nvPr/>
        </p:nvSpPr>
        <p:spPr bwMode="auto">
          <a:xfrm>
            <a:off x="6135688" y="5221288"/>
            <a:ext cx="477837" cy="150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TPM</a:t>
            </a:r>
          </a:p>
        </p:txBody>
      </p:sp>
      <p:sp>
        <p:nvSpPr>
          <p:cNvPr id="32826" name="Line 111"/>
          <p:cNvSpPr>
            <a:spLocks noChangeShapeType="1"/>
          </p:cNvSpPr>
          <p:nvPr/>
        </p:nvSpPr>
        <p:spPr bwMode="auto">
          <a:xfrm>
            <a:off x="6024563" y="5111750"/>
            <a:ext cx="4762" cy="85090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27" name="Rectangle 112"/>
          <p:cNvSpPr>
            <a:spLocks noChangeArrowheads="1"/>
          </p:cNvSpPr>
          <p:nvPr/>
        </p:nvSpPr>
        <p:spPr bwMode="auto">
          <a:xfrm>
            <a:off x="5835650" y="5045075"/>
            <a:ext cx="592138" cy="146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Chassis CU</a:t>
            </a:r>
          </a:p>
        </p:txBody>
      </p:sp>
      <p:sp>
        <p:nvSpPr>
          <p:cNvPr id="32828" name="Line 113"/>
          <p:cNvSpPr>
            <a:spLocks noChangeShapeType="1"/>
          </p:cNvSpPr>
          <p:nvPr/>
        </p:nvSpPr>
        <p:spPr bwMode="auto">
          <a:xfrm>
            <a:off x="5160963" y="5297488"/>
            <a:ext cx="139700" cy="15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29" name="Line 114"/>
          <p:cNvSpPr>
            <a:spLocks noChangeShapeType="1"/>
          </p:cNvSpPr>
          <p:nvPr/>
        </p:nvSpPr>
        <p:spPr bwMode="auto">
          <a:xfrm>
            <a:off x="5160963" y="5653088"/>
            <a:ext cx="139700" cy="15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30" name="Line 115"/>
          <p:cNvSpPr>
            <a:spLocks noChangeShapeType="1"/>
          </p:cNvSpPr>
          <p:nvPr/>
        </p:nvSpPr>
        <p:spPr bwMode="auto">
          <a:xfrm>
            <a:off x="5160963" y="5473700"/>
            <a:ext cx="1397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31" name="Line 116"/>
          <p:cNvSpPr>
            <a:spLocks noChangeShapeType="1"/>
          </p:cNvSpPr>
          <p:nvPr/>
        </p:nvSpPr>
        <p:spPr bwMode="auto">
          <a:xfrm>
            <a:off x="5160963" y="5834063"/>
            <a:ext cx="139700" cy="15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32" name="Rectangle 117"/>
          <p:cNvSpPr>
            <a:spLocks noChangeArrowheads="1"/>
          </p:cNvSpPr>
          <p:nvPr/>
        </p:nvSpPr>
        <p:spPr bwMode="auto">
          <a:xfrm>
            <a:off x="5265738" y="5759450"/>
            <a:ext cx="477837" cy="150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retarder</a:t>
            </a:r>
          </a:p>
        </p:txBody>
      </p:sp>
      <p:sp>
        <p:nvSpPr>
          <p:cNvPr id="32833" name="Rectangle 118"/>
          <p:cNvSpPr>
            <a:spLocks noChangeArrowheads="1"/>
          </p:cNvSpPr>
          <p:nvPr/>
        </p:nvSpPr>
        <p:spPr bwMode="auto">
          <a:xfrm>
            <a:off x="5265738" y="5583238"/>
            <a:ext cx="477837" cy="14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transmission</a:t>
            </a:r>
          </a:p>
        </p:txBody>
      </p:sp>
      <p:sp>
        <p:nvSpPr>
          <p:cNvPr id="32834" name="Rectangle 119"/>
          <p:cNvSpPr>
            <a:spLocks noChangeArrowheads="1"/>
          </p:cNvSpPr>
          <p:nvPr/>
        </p:nvSpPr>
        <p:spPr bwMode="auto">
          <a:xfrm>
            <a:off x="5265738" y="5402263"/>
            <a:ext cx="477837" cy="149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brake</a:t>
            </a:r>
          </a:p>
        </p:txBody>
      </p:sp>
      <p:sp>
        <p:nvSpPr>
          <p:cNvPr id="32835" name="Rectangle 120"/>
          <p:cNvSpPr>
            <a:spLocks noChangeArrowheads="1"/>
          </p:cNvSpPr>
          <p:nvPr/>
        </p:nvSpPr>
        <p:spPr bwMode="auto">
          <a:xfrm>
            <a:off x="5265738" y="5221288"/>
            <a:ext cx="477837" cy="150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EMS</a:t>
            </a:r>
          </a:p>
        </p:txBody>
      </p:sp>
      <p:sp>
        <p:nvSpPr>
          <p:cNvPr id="32836" name="Line 121"/>
          <p:cNvSpPr>
            <a:spLocks noChangeShapeType="1"/>
          </p:cNvSpPr>
          <p:nvPr/>
        </p:nvSpPr>
        <p:spPr bwMode="auto">
          <a:xfrm flipH="1">
            <a:off x="5154613" y="5111750"/>
            <a:ext cx="1587" cy="8509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fr-FR"/>
          </a:p>
        </p:txBody>
      </p:sp>
      <p:sp>
        <p:nvSpPr>
          <p:cNvPr id="32837" name="Rectangle 122"/>
          <p:cNvSpPr>
            <a:spLocks noChangeArrowheads="1"/>
          </p:cNvSpPr>
          <p:nvPr/>
        </p:nvSpPr>
        <p:spPr bwMode="auto">
          <a:xfrm>
            <a:off x="4967288" y="5045075"/>
            <a:ext cx="592137" cy="146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/>
            <a:r>
              <a:rPr lang="de-DE" sz="500"/>
              <a:t>Powertrain CU</a:t>
            </a:r>
          </a:p>
        </p:txBody>
      </p:sp>
      <p:sp>
        <p:nvSpPr>
          <p:cNvPr id="32838" name="Rectangle 123"/>
          <p:cNvSpPr>
            <a:spLocks noChangeArrowheads="1"/>
          </p:cNvSpPr>
          <p:nvPr/>
        </p:nvSpPr>
        <p:spPr bwMode="auto">
          <a:xfrm>
            <a:off x="5778500" y="2917825"/>
            <a:ext cx="171450" cy="171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39" name="Oval 124"/>
          <p:cNvSpPr>
            <a:spLocks noChangeArrowheads="1"/>
          </p:cNvSpPr>
          <p:nvPr/>
        </p:nvSpPr>
        <p:spPr bwMode="auto">
          <a:xfrm>
            <a:off x="5440363" y="3175000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40" name="Oval 125"/>
          <p:cNvSpPr>
            <a:spLocks noChangeArrowheads="1"/>
          </p:cNvSpPr>
          <p:nvPr/>
        </p:nvSpPr>
        <p:spPr bwMode="auto">
          <a:xfrm>
            <a:off x="5440363" y="2743200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/>
            <a:endParaRPr lang="en-US" sz="2400">
              <a:latin typeface="Isonorm-Regular" pitchFamily="2" charset="0"/>
            </a:endParaRPr>
          </a:p>
        </p:txBody>
      </p:sp>
      <p:sp>
        <p:nvSpPr>
          <p:cNvPr id="32841" name="Oval 126"/>
          <p:cNvSpPr>
            <a:spLocks noChangeArrowheads="1"/>
          </p:cNvSpPr>
          <p:nvPr/>
        </p:nvSpPr>
        <p:spPr bwMode="auto">
          <a:xfrm>
            <a:off x="6115050" y="3073400"/>
            <a:ext cx="133350" cy="1238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cxnSp>
        <p:nvCxnSpPr>
          <p:cNvPr id="32842" name="AutoShape 127"/>
          <p:cNvCxnSpPr>
            <a:cxnSpLocks noChangeShapeType="1"/>
            <a:stCxn id="32840" idx="5"/>
            <a:endCxn id="32838" idx="1"/>
          </p:cNvCxnSpPr>
          <p:nvPr/>
        </p:nvCxnSpPr>
        <p:spPr bwMode="auto">
          <a:xfrm rot="16200000" flipH="1">
            <a:off x="5589588" y="2814638"/>
            <a:ext cx="153987" cy="2238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43" name="AutoShape 128"/>
          <p:cNvCxnSpPr>
            <a:cxnSpLocks noChangeShapeType="1"/>
            <a:stCxn id="32838" idx="3"/>
            <a:endCxn id="32841" idx="2"/>
          </p:cNvCxnSpPr>
          <p:nvPr/>
        </p:nvCxnSpPr>
        <p:spPr bwMode="auto">
          <a:xfrm>
            <a:off x="5949950" y="3003550"/>
            <a:ext cx="165100" cy="1317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44" name="AutoShape 129"/>
          <p:cNvCxnSpPr>
            <a:cxnSpLocks noChangeShapeType="1"/>
            <a:stCxn id="32838" idx="2"/>
            <a:endCxn id="32839" idx="6"/>
          </p:cNvCxnSpPr>
          <p:nvPr/>
        </p:nvCxnSpPr>
        <p:spPr bwMode="auto">
          <a:xfrm rot="5400000">
            <a:off x="5645150" y="3017838"/>
            <a:ext cx="147638" cy="2905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45" name="Rectangle 130"/>
          <p:cNvSpPr>
            <a:spLocks noChangeArrowheads="1"/>
          </p:cNvSpPr>
          <p:nvPr/>
        </p:nvSpPr>
        <p:spPr bwMode="auto">
          <a:xfrm>
            <a:off x="7305675" y="2614613"/>
            <a:ext cx="171450" cy="171450"/>
          </a:xfrm>
          <a:prstGeom prst="rect">
            <a:avLst/>
          </a:prstGeom>
          <a:solidFill>
            <a:srgbClr val="D8EF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46" name="Oval 131"/>
          <p:cNvSpPr>
            <a:spLocks noChangeArrowheads="1"/>
          </p:cNvSpPr>
          <p:nvPr/>
        </p:nvSpPr>
        <p:spPr bwMode="auto">
          <a:xfrm>
            <a:off x="7648575" y="2462213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47" name="Oval 132"/>
          <p:cNvSpPr>
            <a:spLocks noChangeArrowheads="1"/>
          </p:cNvSpPr>
          <p:nvPr/>
        </p:nvSpPr>
        <p:spPr bwMode="auto">
          <a:xfrm>
            <a:off x="6989763" y="2906713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48" name="Oval 133"/>
          <p:cNvSpPr>
            <a:spLocks noChangeArrowheads="1"/>
          </p:cNvSpPr>
          <p:nvPr/>
        </p:nvSpPr>
        <p:spPr bwMode="auto">
          <a:xfrm>
            <a:off x="7642225" y="2770188"/>
            <a:ext cx="133350" cy="123825"/>
          </a:xfrm>
          <a:prstGeom prst="ellipse">
            <a:avLst/>
          </a:prstGeom>
          <a:solidFill>
            <a:srgbClr val="D8EF7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cxnSp>
        <p:nvCxnSpPr>
          <p:cNvPr id="32849" name="AutoShape 134"/>
          <p:cNvCxnSpPr>
            <a:cxnSpLocks noChangeShapeType="1"/>
            <a:stCxn id="32838" idx="0"/>
            <a:endCxn id="32845" idx="1"/>
          </p:cNvCxnSpPr>
          <p:nvPr/>
        </p:nvCxnSpPr>
        <p:spPr bwMode="auto">
          <a:xfrm rot="-5400000">
            <a:off x="6476206" y="2088357"/>
            <a:ext cx="217487" cy="1441450"/>
          </a:xfrm>
          <a:prstGeom prst="curvedConnector2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50" name="AutoShape 135"/>
          <p:cNvCxnSpPr>
            <a:cxnSpLocks noChangeShapeType="1"/>
            <a:stCxn id="32847" idx="6"/>
            <a:endCxn id="32845" idx="2"/>
          </p:cNvCxnSpPr>
          <p:nvPr/>
        </p:nvCxnSpPr>
        <p:spPr bwMode="auto">
          <a:xfrm flipV="1">
            <a:off x="7123113" y="2786063"/>
            <a:ext cx="268287" cy="1825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51" name="AutoShape 136"/>
          <p:cNvCxnSpPr>
            <a:cxnSpLocks noChangeShapeType="1"/>
            <a:stCxn id="32845" idx="3"/>
            <a:endCxn id="32848" idx="2"/>
          </p:cNvCxnSpPr>
          <p:nvPr/>
        </p:nvCxnSpPr>
        <p:spPr bwMode="auto">
          <a:xfrm>
            <a:off x="7477125" y="2700338"/>
            <a:ext cx="165100" cy="1317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52" name="AutoShape 137"/>
          <p:cNvCxnSpPr>
            <a:cxnSpLocks noChangeShapeType="1"/>
            <a:stCxn id="32845" idx="0"/>
            <a:endCxn id="32846" idx="2"/>
          </p:cNvCxnSpPr>
          <p:nvPr/>
        </p:nvCxnSpPr>
        <p:spPr bwMode="auto">
          <a:xfrm rot="-5400000">
            <a:off x="7474744" y="2440781"/>
            <a:ext cx="90488" cy="257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53" name="Rectangle 138"/>
          <p:cNvSpPr>
            <a:spLocks noChangeArrowheads="1"/>
          </p:cNvSpPr>
          <p:nvPr/>
        </p:nvSpPr>
        <p:spPr bwMode="auto">
          <a:xfrm>
            <a:off x="1762125" y="1066800"/>
            <a:ext cx="2425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de-DE" sz="2400">
                <a:latin typeface="Isonorm-Regular" pitchFamily="2" charset="0"/>
              </a:rPr>
              <a:t>Standalone ECUs</a:t>
            </a:r>
            <a:endParaRPr lang="en-US" sz="2400">
              <a:latin typeface="Isonorm-Regular" pitchFamily="2" charset="0"/>
            </a:endParaRPr>
          </a:p>
        </p:txBody>
      </p:sp>
      <p:sp>
        <p:nvSpPr>
          <p:cNvPr id="32854" name="Rectangle 139"/>
          <p:cNvSpPr>
            <a:spLocks noChangeArrowheads="1"/>
          </p:cNvSpPr>
          <p:nvPr/>
        </p:nvSpPr>
        <p:spPr bwMode="auto">
          <a:xfrm>
            <a:off x="1825625" y="2362200"/>
            <a:ext cx="1781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de-DE" sz="2400">
                <a:latin typeface="Isonorm-Regular" pitchFamily="2" charset="0"/>
              </a:rPr>
              <a:t>Linked ECUs</a:t>
            </a:r>
            <a:endParaRPr lang="en-US" sz="2400">
              <a:latin typeface="Isonorm-Regular" pitchFamily="2" charset="0"/>
            </a:endParaRPr>
          </a:p>
        </p:txBody>
      </p:sp>
      <p:sp>
        <p:nvSpPr>
          <p:cNvPr id="32855" name="Rectangle 140"/>
          <p:cNvSpPr>
            <a:spLocks noChangeArrowheads="1"/>
          </p:cNvSpPr>
          <p:nvPr/>
        </p:nvSpPr>
        <p:spPr bwMode="auto">
          <a:xfrm>
            <a:off x="1731963" y="3659188"/>
            <a:ext cx="2779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de-DE" sz="2400">
                <a:latin typeface="Isonorm-Regular" pitchFamily="2" charset="0"/>
              </a:rPr>
              <a:t>Multi Function ECUs</a:t>
            </a:r>
          </a:p>
        </p:txBody>
      </p:sp>
      <p:sp>
        <p:nvSpPr>
          <p:cNvPr id="32856" name="Rectangle 141"/>
          <p:cNvSpPr>
            <a:spLocks noChangeArrowheads="1"/>
          </p:cNvSpPr>
          <p:nvPr/>
        </p:nvSpPr>
        <p:spPr bwMode="auto">
          <a:xfrm>
            <a:off x="1827213" y="4949825"/>
            <a:ext cx="1847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de-DE" sz="2400">
                <a:latin typeface="Isonorm-Regular" pitchFamily="2" charset="0"/>
              </a:rPr>
              <a:t>Cluster ECUs</a:t>
            </a:r>
          </a:p>
        </p:txBody>
      </p:sp>
      <p:sp>
        <p:nvSpPr>
          <p:cNvPr id="32857" name="Text Box 142"/>
          <p:cNvSpPr txBox="1">
            <a:spLocks noChangeArrowheads="1"/>
          </p:cNvSpPr>
          <p:nvPr/>
        </p:nvSpPr>
        <p:spPr bwMode="auto">
          <a:xfrm>
            <a:off x="2051050" y="5343525"/>
            <a:ext cx="2159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de-DE" sz="1200">
                <a:latin typeface="Isonorm-Regular" pitchFamily="2" charset="0"/>
              </a:rPr>
              <a:t>Backbone BUS</a:t>
            </a:r>
          </a:p>
          <a:p>
            <a:pPr>
              <a:buFontTx/>
              <a:buChar char="•"/>
            </a:pPr>
            <a:r>
              <a:rPr lang="de-DE" sz="1200">
                <a:latin typeface="Isonorm-Regular" pitchFamily="2" charset="0"/>
              </a:rPr>
              <a:t>Decentraliced Gateways</a:t>
            </a:r>
          </a:p>
          <a:p>
            <a:pPr>
              <a:buFontTx/>
              <a:buChar char="•"/>
            </a:pPr>
            <a:r>
              <a:rPr lang="de-DE" sz="1200">
                <a:latin typeface="Isonorm-Regular" pitchFamily="2" charset="0"/>
              </a:rPr>
              <a:t>Intelligent Sensors/Actuators</a:t>
            </a:r>
          </a:p>
        </p:txBody>
      </p:sp>
      <p:sp>
        <p:nvSpPr>
          <p:cNvPr id="32858" name="Text Box 143"/>
          <p:cNvSpPr txBox="1">
            <a:spLocks noChangeArrowheads="1"/>
          </p:cNvSpPr>
          <p:nvPr/>
        </p:nvSpPr>
        <p:spPr bwMode="auto">
          <a:xfrm>
            <a:off x="2051050" y="4046538"/>
            <a:ext cx="2159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Heterogeneous BUS system</a:t>
            </a:r>
          </a:p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Central Gateway</a:t>
            </a:r>
          </a:p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Integrated ECUs</a:t>
            </a:r>
          </a:p>
        </p:txBody>
      </p:sp>
      <p:sp>
        <p:nvSpPr>
          <p:cNvPr id="32859" name="Text Box 144"/>
          <p:cNvSpPr txBox="1">
            <a:spLocks noChangeArrowheads="1"/>
          </p:cNvSpPr>
          <p:nvPr/>
        </p:nvSpPr>
        <p:spPr bwMode="auto">
          <a:xfrm>
            <a:off x="2051050" y="2789238"/>
            <a:ext cx="215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Single BUS system</a:t>
            </a:r>
          </a:p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Function specific ECUs</a:t>
            </a:r>
          </a:p>
        </p:txBody>
      </p:sp>
      <p:sp>
        <p:nvSpPr>
          <p:cNvPr id="32860" name="Text Box 145"/>
          <p:cNvSpPr txBox="1">
            <a:spLocks noChangeArrowheads="1"/>
          </p:cNvSpPr>
          <p:nvPr/>
        </p:nvSpPr>
        <p:spPr bwMode="auto">
          <a:xfrm>
            <a:off x="2051050" y="1498600"/>
            <a:ext cx="215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Function specific ECUs</a:t>
            </a:r>
          </a:p>
          <a:p>
            <a:pPr>
              <a:buFontTx/>
              <a:buChar char="•"/>
            </a:pPr>
            <a:r>
              <a:rPr lang="en-US" sz="1200">
                <a:latin typeface="Isonorm-Regular" pitchFamily="2" charset="0"/>
              </a:rPr>
              <a:t>Signals shared via splicing</a:t>
            </a:r>
          </a:p>
        </p:txBody>
      </p:sp>
      <p:sp>
        <p:nvSpPr>
          <p:cNvPr id="32861" name="AutoShape 147"/>
          <p:cNvSpPr>
            <a:spLocks noChangeArrowheads="1"/>
          </p:cNvSpPr>
          <p:nvPr/>
        </p:nvSpPr>
        <p:spPr bwMode="auto">
          <a:xfrm>
            <a:off x="669925" y="1087438"/>
            <a:ext cx="517525" cy="4438650"/>
          </a:xfrm>
          <a:prstGeom prst="downArrow">
            <a:avLst>
              <a:gd name="adj1" fmla="val 42861"/>
              <a:gd name="adj2" fmla="val 57297"/>
            </a:avLst>
          </a:prstGeom>
          <a:solidFill>
            <a:srgbClr val="FFFFFF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862" name="Text Box 148"/>
          <p:cNvSpPr txBox="1">
            <a:spLocks noChangeArrowheads="1"/>
          </p:cNvSpPr>
          <p:nvPr/>
        </p:nvSpPr>
        <p:spPr bwMode="auto">
          <a:xfrm rot="-2301951">
            <a:off x="100013" y="1870075"/>
            <a:ext cx="1874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4000" b="1"/>
              <a:t>TEA</a:t>
            </a:r>
          </a:p>
        </p:txBody>
      </p:sp>
      <p:sp>
        <p:nvSpPr>
          <p:cNvPr id="32863" name="Text Box 149"/>
          <p:cNvSpPr txBox="1">
            <a:spLocks noChangeArrowheads="1"/>
          </p:cNvSpPr>
          <p:nvPr/>
        </p:nvSpPr>
        <p:spPr bwMode="auto">
          <a:xfrm rot="-2301951">
            <a:off x="100013" y="3121025"/>
            <a:ext cx="1874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4000" b="1"/>
              <a:t>TEA2</a:t>
            </a:r>
          </a:p>
        </p:txBody>
      </p:sp>
      <p:sp>
        <p:nvSpPr>
          <p:cNvPr id="32864" name="Text Box 150"/>
          <p:cNvSpPr txBox="1">
            <a:spLocks noChangeArrowheads="1"/>
          </p:cNvSpPr>
          <p:nvPr/>
        </p:nvSpPr>
        <p:spPr bwMode="auto">
          <a:xfrm rot="-2301951">
            <a:off x="100013" y="4371975"/>
            <a:ext cx="1874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4000" b="1"/>
              <a:t>TEA2+</a:t>
            </a:r>
          </a:p>
        </p:txBody>
      </p:sp>
      <p:sp>
        <p:nvSpPr>
          <p:cNvPr id="1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2976563"/>
            <a:ext cx="77374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eFACTS Logging</a:t>
            </a:r>
            <a:endParaRPr 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4706" y="4095381"/>
            <a:ext cx="7467600" cy="68927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  <a:b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Mail to: </a:t>
            </a:r>
            <a:r>
              <a:rPr lang="en-US" sz="32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  <a:hlinkClick r:id="rId3"/>
              </a:rPr>
              <a:t>support.efacts@volvo.com</a:t>
            </a:r>
            <a:endParaRPr lang="en-US" sz="32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Logger problem (GOT): +46 31 32 73090</a:t>
            </a:r>
            <a:endParaRPr lang="en-US" sz="2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://teamplace.volvo.com/sites/3p-EEE-CV/default.aspx</a:t>
            </a:r>
            <a:endParaRPr lang="en-US" sz="20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84B80-D349-4F0D-8912-78A37D151F17}" type="slidenum">
              <a:rPr lang="sv-SE" sz="1000" smtClean="0"/>
              <a:pPr eaLnBrk="1" hangingPunct="1"/>
              <a:t>4</a:t>
            </a:fld>
            <a:endParaRPr lang="sv-SE" sz="10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  <a:noFill/>
        </p:spPr>
        <p:txBody>
          <a:bodyPr/>
          <a:lstStyle/>
          <a:p>
            <a:r>
              <a:rPr lang="en-GB" dirty="0" smtClean="0"/>
              <a:t>Architectural Differences</a:t>
            </a:r>
          </a:p>
        </p:txBody>
      </p:sp>
      <p:sp>
        <p:nvSpPr>
          <p:cNvPr id="33797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0121" y="1201484"/>
            <a:ext cx="4046538" cy="4845304"/>
          </a:xfrm>
          <a:prstGeom prst="roundRect">
            <a:avLst>
              <a:gd name="adj" fmla="val 5333"/>
            </a:avLst>
          </a:prstGeom>
          <a:noFill/>
          <a:ln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200" b="1" dirty="0" smtClean="0"/>
              <a:t>Vehicle Architecture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The J1587 data link has reached its limitation.</a:t>
            </a:r>
          </a:p>
          <a:p>
            <a:pPr lvl="2">
              <a:lnSpc>
                <a:spcPct val="80000"/>
              </a:lnSpc>
            </a:pPr>
            <a:r>
              <a:rPr lang="en-GB" sz="900" dirty="0" smtClean="0">
                <a:solidFill>
                  <a:srgbClr val="000000"/>
                </a:solidFill>
              </a:rPr>
              <a:t>No support for old platform component from suppliers</a:t>
            </a:r>
          </a:p>
          <a:p>
            <a:pPr lvl="2">
              <a:lnSpc>
                <a:spcPct val="80000"/>
              </a:lnSpc>
            </a:pPr>
            <a:r>
              <a:rPr lang="en-GB" sz="900" dirty="0" smtClean="0">
                <a:solidFill>
                  <a:srgbClr val="000000"/>
                </a:solidFill>
              </a:rPr>
              <a:t>Not an industry std.</a:t>
            </a:r>
          </a:p>
          <a:p>
            <a:pPr lvl="2">
              <a:lnSpc>
                <a:spcPct val="80000"/>
              </a:lnSpc>
            </a:pPr>
            <a:r>
              <a:rPr lang="en-GB" sz="900" dirty="0" smtClean="0">
                <a:solidFill>
                  <a:srgbClr val="000000"/>
                </a:solidFill>
              </a:rPr>
              <a:t>Very slow SWDL (not meeting GM/AM </a:t>
            </a:r>
            <a:r>
              <a:rPr lang="en-GB" sz="900" dirty="0" err="1" smtClean="0">
                <a:solidFill>
                  <a:srgbClr val="000000"/>
                </a:solidFill>
              </a:rPr>
              <a:t>reqs</a:t>
            </a:r>
            <a:r>
              <a:rPr lang="en-GB" sz="900" dirty="0" smtClean="0">
                <a:solidFill>
                  <a:srgbClr val="000000"/>
                </a:solidFill>
              </a:rPr>
              <a:t>)</a:t>
            </a:r>
            <a:endParaRPr lang="en-GB" sz="900" dirty="0" smtClean="0"/>
          </a:p>
          <a:p>
            <a:pPr lvl="1">
              <a:lnSpc>
                <a:spcPct val="80000"/>
              </a:lnSpc>
            </a:pPr>
            <a:r>
              <a:rPr lang="en-GB" sz="1000" dirty="0" smtClean="0"/>
              <a:t>Limitations for added functionality</a:t>
            </a:r>
            <a:r>
              <a:rPr lang="en-GB" sz="9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GB" sz="900" dirty="0" smtClean="0"/>
              <a:t>Pass Through</a:t>
            </a:r>
          </a:p>
          <a:p>
            <a:pPr lvl="2">
              <a:lnSpc>
                <a:spcPct val="80000"/>
              </a:lnSpc>
            </a:pPr>
            <a:r>
              <a:rPr lang="en-GB" sz="900" dirty="0" smtClean="0"/>
              <a:t>Infrastructure</a:t>
            </a:r>
            <a:br>
              <a:rPr lang="en-GB" sz="900" dirty="0" smtClean="0"/>
            </a:br>
            <a:endParaRPr lang="en-GB" sz="900" dirty="0" smtClean="0"/>
          </a:p>
          <a:p>
            <a:pPr>
              <a:lnSpc>
                <a:spcPct val="80000"/>
              </a:lnSpc>
            </a:pPr>
            <a:r>
              <a:rPr lang="en-GB" sz="1200" b="1" dirty="0" smtClean="0"/>
              <a:t>Cab Architecture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Centralised EE architecture in CAB (IC, LCM)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All Switches Hard wired (~5pins/switch)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Two pass through (~600 pins)</a:t>
            </a:r>
            <a:br>
              <a:rPr lang="en-GB" sz="1000" dirty="0" smtClean="0"/>
            </a:br>
            <a:endParaRPr lang="en-GB" sz="900" dirty="0" smtClean="0"/>
          </a:p>
          <a:p>
            <a:pPr>
              <a:lnSpc>
                <a:spcPct val="80000"/>
              </a:lnSpc>
            </a:pPr>
            <a:r>
              <a:rPr lang="en-GB" sz="1200" b="1" dirty="0" smtClean="0"/>
              <a:t>Chassis architecture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Sensors and actuators on chassis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W/H routed on both right and left (mixed with pneumatics)</a:t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 smtClean="0"/>
          </a:p>
          <a:p>
            <a:pPr>
              <a:lnSpc>
                <a:spcPct val="80000"/>
              </a:lnSpc>
            </a:pPr>
            <a:r>
              <a:rPr lang="en-GB" sz="1200" b="1" dirty="0" smtClean="0"/>
              <a:t>Manufacturing</a:t>
            </a:r>
          </a:p>
          <a:p>
            <a:pPr lvl="1">
              <a:lnSpc>
                <a:spcPct val="80000"/>
              </a:lnSpc>
            </a:pPr>
            <a:r>
              <a:rPr lang="en-GB" sz="1000" dirty="0" smtClean="0"/>
              <a:t>Current product is not modularized and the assembly has a huge complexity in the area of clipping and routing</a:t>
            </a:r>
            <a:endParaRPr lang="en-GB" sz="1000" b="1" dirty="0" smtClean="0"/>
          </a:p>
          <a:p>
            <a:pPr lvl="1">
              <a:lnSpc>
                <a:spcPct val="80000"/>
              </a:lnSpc>
            </a:pPr>
            <a:r>
              <a:rPr lang="en-GB" sz="1000" dirty="0" smtClean="0"/>
              <a:t>Every truck are more or less unique and the assembly quality is to a very high extent operator dependant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66465" y="1052108"/>
            <a:ext cx="488950" cy="23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 dirty="0"/>
              <a:t>TEA2</a:t>
            </a:r>
          </a:p>
        </p:txBody>
      </p:sp>
      <p:sp>
        <p:nvSpPr>
          <p:cNvPr id="33799" name="AutoShape 5"/>
          <p:cNvSpPr>
            <a:spLocks noChangeArrowheads="1"/>
          </p:cNvSpPr>
          <p:nvPr/>
        </p:nvSpPr>
        <p:spPr bwMode="auto">
          <a:xfrm>
            <a:off x="4630738" y="1137684"/>
            <a:ext cx="4111625" cy="4909104"/>
          </a:xfrm>
          <a:prstGeom prst="roundRect">
            <a:avLst>
              <a:gd name="adj" fmla="val 5333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GB" sz="1200" b="1" dirty="0"/>
              <a:t>Vehicle Architecture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J2284 500kbit Volvo proprietary net (CAN)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Separation of infrastructure and application (</a:t>
            </a:r>
            <a:r>
              <a:rPr lang="en-GB" sz="1000" dirty="0" err="1"/>
              <a:t>Autosar</a:t>
            </a:r>
            <a:r>
              <a:rPr lang="en-GB" sz="1000" dirty="0"/>
              <a:t>)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Following industry standards and interfaces</a:t>
            </a:r>
          </a:p>
          <a:p>
            <a:pPr marL="860425" lvl="2" indent="-207963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</a:pPr>
            <a:r>
              <a:rPr lang="en-GB" sz="1000" dirty="0"/>
              <a:t>ISO Diagnostics, </a:t>
            </a:r>
            <a:r>
              <a:rPr lang="en-GB" sz="1000" dirty="0" err="1"/>
              <a:t>Std</a:t>
            </a:r>
            <a:r>
              <a:rPr lang="en-GB" sz="1000" dirty="0"/>
              <a:t> protocols, A-interfaces </a:t>
            </a:r>
            <a:r>
              <a:rPr lang="en-GB" sz="1000" dirty="0" smtClean="0"/>
              <a:t>GIC</a:t>
            </a:r>
            <a:br>
              <a:rPr lang="en-GB" sz="1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GB" sz="1200" b="1" dirty="0"/>
              <a:t>Cab Architecture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Distributed EE architecture in CAB (Gateways)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Flexible Switch concept (3pins per 4 switches)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One pass through (155pins</a:t>
            </a:r>
            <a:r>
              <a:rPr lang="en-GB" sz="1000" dirty="0" smtClean="0"/>
              <a:t>)</a:t>
            </a:r>
            <a:br>
              <a:rPr lang="en-GB" sz="1000" dirty="0" smtClean="0"/>
            </a:br>
            <a:endParaRPr lang="en-GB" sz="1000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GB" sz="1200" b="1" dirty="0"/>
              <a:t>Chassis Architecture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ECUs on chassis </a:t>
            </a:r>
          </a:p>
          <a:p>
            <a:pPr marL="860425" lvl="2" indent="-207963">
              <a:spcBef>
                <a:spcPct val="40000"/>
              </a:spcBef>
              <a:buClr>
                <a:schemeClr val="tx2"/>
              </a:buClr>
              <a:buSzPct val="110000"/>
              <a:buFont typeface="Symbol" pitchFamily="18" charset="2"/>
              <a:buChar char="·"/>
            </a:pPr>
            <a:r>
              <a:rPr lang="en-GB" sz="1000" dirty="0"/>
              <a:t>Less W/H part </a:t>
            </a:r>
            <a:r>
              <a:rPr lang="en-GB" sz="1000" dirty="0" smtClean="0"/>
              <a:t>no and less terminals</a:t>
            </a:r>
            <a:endParaRPr lang="en-GB" sz="1000" dirty="0"/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W/H always mounted on the right side of the frame, avoiding mixing with </a:t>
            </a:r>
            <a:r>
              <a:rPr lang="en-GB" sz="1000" dirty="0" smtClean="0"/>
              <a:t>pneumatics</a:t>
            </a:r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GB" sz="1200" b="1" dirty="0" smtClean="0"/>
              <a:t>Manufacturing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 smtClean="0"/>
              <a:t>Modularized </a:t>
            </a:r>
            <a:r>
              <a:rPr lang="en-GB" sz="1000" dirty="0"/>
              <a:t>product with easier clipping and routing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en-GB" sz="1000" dirty="0"/>
              <a:t>Assembly time. Faster communication needed to reduce assembly time. Since software sizes will increase this will be even more important</a:t>
            </a: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4779600" y="998431"/>
            <a:ext cx="592137" cy="23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 b="1" dirty="0"/>
              <a:t>TEA2+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784B80-D349-4F0D-8912-78A37D151F17}" type="slidenum">
              <a:rPr lang="sv-SE" sz="1000" smtClean="0"/>
              <a:pPr eaLnBrk="1" hangingPunct="1"/>
              <a:t>5</a:t>
            </a:fld>
            <a:endParaRPr lang="sv-SE" sz="10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3"/>
            <a:ext cx="8393113" cy="1143000"/>
          </a:xfrm>
          <a:noFill/>
        </p:spPr>
        <p:txBody>
          <a:bodyPr/>
          <a:lstStyle/>
          <a:p>
            <a:r>
              <a:rPr lang="en-GB" dirty="0" smtClean="0"/>
              <a:t>Add-on Features with TEA2+</a:t>
            </a:r>
          </a:p>
        </p:txBody>
      </p:sp>
      <p:sp>
        <p:nvSpPr>
          <p:cNvPr id="33797" name="AutoShap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0120" y="1201484"/>
            <a:ext cx="7836195" cy="4845304"/>
          </a:xfrm>
          <a:prstGeom prst="roundRect">
            <a:avLst>
              <a:gd name="adj" fmla="val 5333"/>
            </a:avLst>
          </a:prstGeom>
          <a:noFill/>
          <a:ln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200" b="1" dirty="0" smtClean="0"/>
              <a:t>New Enhanced Diagnostics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Support of new Soft Offer demands thanks to </a:t>
            </a:r>
            <a:r>
              <a:rPr lang="en-GB" sz="1200" dirty="0" err="1" smtClean="0"/>
              <a:t>enhanched</a:t>
            </a:r>
            <a:r>
              <a:rPr lang="en-GB" sz="1200" dirty="0" smtClean="0"/>
              <a:t> diagnostic capabilities.</a:t>
            </a:r>
            <a:endParaRPr lang="en-GB" sz="1200" dirty="0"/>
          </a:p>
          <a:p>
            <a:pPr lvl="1">
              <a:lnSpc>
                <a:spcPct val="80000"/>
              </a:lnSpc>
            </a:pPr>
            <a:r>
              <a:rPr lang="en-GB" sz="1200" dirty="0"/>
              <a:t>New aftermarket tools (improved GD)</a:t>
            </a:r>
          </a:p>
          <a:p>
            <a:pPr marL="0" indent="0">
              <a:lnSpc>
                <a:spcPct val="80000"/>
              </a:lnSpc>
              <a:buNone/>
            </a:pPr>
            <a:endParaRPr lang="en-GB" sz="1200" b="1" dirty="0" smtClean="0"/>
          </a:p>
          <a:p>
            <a:pPr>
              <a:lnSpc>
                <a:spcPct val="80000"/>
              </a:lnSpc>
            </a:pPr>
            <a:r>
              <a:rPr lang="en-GB" sz="1200" b="1" dirty="0" smtClean="0"/>
              <a:t>New Power Management Strategy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Enhanced batteries lifetime</a:t>
            </a:r>
          </a:p>
          <a:p>
            <a:pPr lvl="1">
              <a:lnSpc>
                <a:spcPct val="80000"/>
              </a:lnSpc>
            </a:pPr>
            <a:r>
              <a:rPr lang="en-GB" sz="1200" dirty="0"/>
              <a:t>O</a:t>
            </a:r>
            <a:r>
              <a:rPr lang="en-GB" sz="1200" dirty="0" smtClean="0"/>
              <a:t>ptimized power consumption thanks to several vehicle modes</a:t>
            </a:r>
          </a:p>
          <a:p>
            <a:pPr marL="325438" lvl="1" indent="0">
              <a:lnSpc>
                <a:spcPct val="80000"/>
              </a:lnSpc>
              <a:buNone/>
            </a:pPr>
            <a:endParaRPr lang="en-GB" sz="1200" b="1" dirty="0" smtClean="0"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GB" sz="1200" b="1" dirty="0"/>
              <a:t>New communication strategy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</a:pPr>
            <a:r>
              <a:rPr lang="en-GB" sz="1200" dirty="0" smtClean="0"/>
              <a:t>Faster Software downloads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</a:pPr>
            <a:r>
              <a:rPr lang="en-GB" sz="1200" dirty="0" smtClean="0"/>
              <a:t>Allows </a:t>
            </a:r>
            <a:r>
              <a:rPr lang="en-GB" sz="1200" dirty="0"/>
              <a:t>distributed system to be able to modularize the EE </a:t>
            </a:r>
            <a:r>
              <a:rPr lang="en-GB" sz="1200" dirty="0" smtClean="0"/>
              <a:t>architecture</a:t>
            </a:r>
          </a:p>
          <a:p>
            <a:pPr marL="325438" lvl="1" indent="0">
              <a:lnSpc>
                <a:spcPct val="80000"/>
              </a:lnSpc>
              <a:buNone/>
            </a:pPr>
            <a:r>
              <a:rPr lang="en-GB" sz="1200" dirty="0" smtClean="0"/>
              <a:t/>
            </a:r>
            <a:br>
              <a:rPr lang="en-GB" sz="1200" dirty="0" smtClean="0"/>
            </a:br>
            <a:endParaRPr lang="en-GB" sz="1200" dirty="0" smtClean="0"/>
          </a:p>
          <a:p>
            <a:pPr>
              <a:lnSpc>
                <a:spcPct val="80000"/>
              </a:lnSpc>
            </a:pPr>
            <a:r>
              <a:rPr lang="en-US" sz="1200" b="1" dirty="0" smtClean="0"/>
              <a:t>New processes and development tools</a:t>
            </a:r>
          </a:p>
          <a:p>
            <a:pPr lvl="1">
              <a:lnSpc>
                <a:spcPct val="80000"/>
              </a:lnSpc>
            </a:pPr>
            <a:r>
              <a:rPr lang="en-GB" sz="1200" dirty="0"/>
              <a:t>Faster time to </a:t>
            </a:r>
            <a:r>
              <a:rPr lang="en-GB" sz="1200" dirty="0" smtClean="0"/>
              <a:t>market</a:t>
            </a:r>
          </a:p>
          <a:p>
            <a:pPr lvl="1">
              <a:lnSpc>
                <a:spcPct val="80000"/>
              </a:lnSpc>
            </a:pPr>
            <a:r>
              <a:rPr lang="en-GB" sz="1200" dirty="0" smtClean="0"/>
              <a:t>Portability</a:t>
            </a:r>
            <a:endParaRPr lang="en-GB" sz="12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  <p:extLst>
      <p:ext uri="{BB962C8B-B14F-4D97-AF65-F5344CB8AC3E}">
        <p14:creationId xmlns:p14="http://schemas.microsoft.com/office/powerpoint/2010/main" val="269017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41CC82-6A16-478A-B970-1CAE56F75B11}" type="slidenum">
              <a:rPr lang="sv-SE" sz="1000" smtClean="0"/>
              <a:pPr eaLnBrk="1" hangingPunct="1"/>
              <a:t>6</a:t>
            </a:fld>
            <a:endParaRPr lang="sv-SE" sz="10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3388"/>
            <a:ext cx="8393113" cy="1143000"/>
          </a:xfrm>
        </p:spPr>
        <p:txBody>
          <a:bodyPr/>
          <a:lstStyle/>
          <a:p>
            <a:r>
              <a:rPr lang="en-US" smtClean="0"/>
              <a:t>TEA2 Architecture</a:t>
            </a:r>
          </a:p>
        </p:txBody>
      </p:sp>
      <p:grpSp>
        <p:nvGrpSpPr>
          <p:cNvPr id="34821" name="Group 172"/>
          <p:cNvGrpSpPr>
            <a:grpSpLocks/>
          </p:cNvGrpSpPr>
          <p:nvPr/>
        </p:nvGrpSpPr>
        <p:grpSpPr bwMode="auto">
          <a:xfrm>
            <a:off x="704850" y="1041400"/>
            <a:ext cx="7759700" cy="4970463"/>
            <a:chOff x="68" y="278"/>
            <a:chExt cx="5670" cy="3712"/>
          </a:xfrm>
        </p:grpSpPr>
        <p:sp>
          <p:nvSpPr>
            <p:cNvPr id="34822" name="Rectangle 8"/>
            <p:cNvSpPr>
              <a:spLocks noChangeArrowheads="1"/>
            </p:cNvSpPr>
            <p:nvPr/>
          </p:nvSpPr>
          <p:spPr bwMode="auto">
            <a:xfrm>
              <a:off x="68" y="2159"/>
              <a:ext cx="680" cy="13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Line 9"/>
            <p:cNvSpPr>
              <a:spLocks noChangeShapeType="1"/>
            </p:cNvSpPr>
            <p:nvPr/>
          </p:nvSpPr>
          <p:spPr bwMode="auto">
            <a:xfrm flipV="1">
              <a:off x="2146" y="436"/>
              <a:ext cx="0" cy="273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flipV="1">
              <a:off x="5352" y="1502"/>
              <a:ext cx="318" cy="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25" name="Rectangle 11"/>
            <p:cNvSpPr>
              <a:spLocks noChangeArrowheads="1"/>
            </p:cNvSpPr>
            <p:nvPr/>
          </p:nvSpPr>
          <p:spPr bwMode="auto">
            <a:xfrm>
              <a:off x="68" y="3589"/>
              <a:ext cx="680" cy="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12"/>
            <p:cNvSpPr>
              <a:spLocks noChangeShapeType="1"/>
            </p:cNvSpPr>
            <p:nvPr/>
          </p:nvSpPr>
          <p:spPr bwMode="auto">
            <a:xfrm flipV="1">
              <a:off x="4464" y="3744"/>
              <a:ext cx="24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27" name="Line 13"/>
            <p:cNvSpPr>
              <a:spLocks noChangeShapeType="1"/>
            </p:cNvSpPr>
            <p:nvPr/>
          </p:nvSpPr>
          <p:spPr bwMode="auto">
            <a:xfrm>
              <a:off x="1248" y="3257"/>
              <a:ext cx="0" cy="14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28" name="Line 14"/>
            <p:cNvSpPr>
              <a:spLocks noChangeShapeType="1"/>
            </p:cNvSpPr>
            <p:nvPr/>
          </p:nvSpPr>
          <p:spPr bwMode="auto">
            <a:xfrm flipH="1">
              <a:off x="672" y="2339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29" name="Rectangle 15"/>
            <p:cNvSpPr>
              <a:spLocks noChangeArrowheads="1"/>
            </p:cNvSpPr>
            <p:nvPr/>
          </p:nvSpPr>
          <p:spPr bwMode="auto">
            <a:xfrm>
              <a:off x="4992" y="2936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STD</a:t>
              </a:r>
            </a:p>
            <a:p>
              <a:pPr defTabSz="762000" eaLnBrk="0" hangingPunct="0"/>
              <a:endParaRPr lang="en-GB" sz="900"/>
            </a:p>
          </p:txBody>
        </p:sp>
        <p:sp>
          <p:nvSpPr>
            <p:cNvPr id="34830" name="Rectangle 16"/>
            <p:cNvSpPr>
              <a:spLocks noChangeArrowheads="1"/>
            </p:cNvSpPr>
            <p:nvPr/>
          </p:nvSpPr>
          <p:spPr bwMode="auto">
            <a:xfrm>
              <a:off x="4896" y="3080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MCC</a:t>
              </a:r>
            </a:p>
            <a:p>
              <a:pPr defTabSz="762000" eaLnBrk="0" hangingPunct="0"/>
              <a:endParaRPr lang="en-GB" sz="900"/>
            </a:p>
          </p:txBody>
        </p:sp>
        <p:sp>
          <p:nvSpPr>
            <p:cNvPr id="34831" name="Line 17"/>
            <p:cNvSpPr>
              <a:spLocks noChangeShapeType="1"/>
            </p:cNvSpPr>
            <p:nvPr/>
          </p:nvSpPr>
          <p:spPr bwMode="auto">
            <a:xfrm>
              <a:off x="1152" y="1544"/>
              <a:ext cx="0" cy="192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32" name="Line 18"/>
            <p:cNvSpPr>
              <a:spLocks noChangeShapeType="1"/>
            </p:cNvSpPr>
            <p:nvPr/>
          </p:nvSpPr>
          <p:spPr bwMode="auto">
            <a:xfrm>
              <a:off x="1247" y="1457"/>
              <a:ext cx="1" cy="27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33" name="Line 19"/>
            <p:cNvSpPr>
              <a:spLocks noChangeShapeType="1"/>
            </p:cNvSpPr>
            <p:nvPr/>
          </p:nvSpPr>
          <p:spPr bwMode="auto">
            <a:xfrm>
              <a:off x="2016" y="1352"/>
              <a:ext cx="0" cy="384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34" name="Line 20"/>
            <p:cNvSpPr>
              <a:spLocks noChangeShapeType="1"/>
            </p:cNvSpPr>
            <p:nvPr/>
          </p:nvSpPr>
          <p:spPr bwMode="auto">
            <a:xfrm>
              <a:off x="4921" y="845"/>
              <a:ext cx="250" cy="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35" name="Rectangle 21"/>
            <p:cNvSpPr>
              <a:spLocks noChangeArrowheads="1"/>
            </p:cNvSpPr>
            <p:nvPr/>
          </p:nvSpPr>
          <p:spPr bwMode="auto">
            <a:xfrm>
              <a:off x="5124" y="608"/>
              <a:ext cx="53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" tIns="10800" rIns="21600" bIns="10800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CAN-4:</a:t>
              </a:r>
            </a:p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SAE J1939</a:t>
              </a:r>
            </a:p>
          </p:txBody>
        </p:sp>
        <p:sp>
          <p:nvSpPr>
            <p:cNvPr id="34836" name="Oval 22"/>
            <p:cNvSpPr>
              <a:spLocks noChangeArrowheads="1"/>
            </p:cNvSpPr>
            <p:nvPr/>
          </p:nvSpPr>
          <p:spPr bwMode="auto">
            <a:xfrm>
              <a:off x="1992" y="151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Oval 23"/>
            <p:cNvSpPr>
              <a:spLocks noChangeArrowheads="1"/>
            </p:cNvSpPr>
            <p:nvPr/>
          </p:nvSpPr>
          <p:spPr bwMode="auto">
            <a:xfrm>
              <a:off x="1128" y="151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Oval 24"/>
            <p:cNvSpPr>
              <a:spLocks noChangeArrowheads="1"/>
            </p:cNvSpPr>
            <p:nvPr/>
          </p:nvSpPr>
          <p:spPr bwMode="auto">
            <a:xfrm>
              <a:off x="1224" y="14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25"/>
            <p:cNvSpPr>
              <a:spLocks noChangeArrowheads="1"/>
            </p:cNvSpPr>
            <p:nvPr/>
          </p:nvSpPr>
          <p:spPr bwMode="auto">
            <a:xfrm>
              <a:off x="384" y="1511"/>
              <a:ext cx="4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J1939-1</a:t>
              </a:r>
            </a:p>
          </p:txBody>
        </p:sp>
        <p:sp>
          <p:nvSpPr>
            <p:cNvPr id="34840" name="Rectangle 26"/>
            <p:cNvSpPr>
              <a:spLocks noChangeArrowheads="1"/>
            </p:cNvSpPr>
            <p:nvPr/>
          </p:nvSpPr>
          <p:spPr bwMode="auto">
            <a:xfrm>
              <a:off x="480" y="1256"/>
              <a:ext cx="6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chemeClr val="accent2"/>
                  </a:solidFill>
                </a:rPr>
                <a:t>J1708/J1587</a:t>
              </a:r>
            </a:p>
          </p:txBody>
        </p:sp>
        <p:sp>
          <p:nvSpPr>
            <p:cNvPr id="34841" name="Line 27"/>
            <p:cNvSpPr>
              <a:spLocks noChangeShapeType="1"/>
            </p:cNvSpPr>
            <p:nvPr/>
          </p:nvSpPr>
          <p:spPr bwMode="auto">
            <a:xfrm>
              <a:off x="240" y="1544"/>
              <a:ext cx="4560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42" name="Freeform 28"/>
            <p:cNvSpPr>
              <a:spLocks noChangeArrowheads="1"/>
            </p:cNvSpPr>
            <p:nvPr/>
          </p:nvSpPr>
          <p:spPr bwMode="auto">
            <a:xfrm>
              <a:off x="384" y="1448"/>
              <a:ext cx="4320" cy="1"/>
            </a:xfrm>
            <a:custGeom>
              <a:avLst/>
              <a:gdLst>
                <a:gd name="T0" fmla="*/ 0 w 4320"/>
                <a:gd name="T1" fmla="*/ 0 h 1"/>
                <a:gd name="T2" fmla="*/ 2624 w 4320"/>
                <a:gd name="T3" fmla="*/ 0 h 1"/>
                <a:gd name="T4" fmla="*/ 4320 w 4320"/>
                <a:gd name="T5" fmla="*/ 1 h 1"/>
                <a:gd name="T6" fmla="*/ 0 60000 65536"/>
                <a:gd name="T7" fmla="*/ 0 60000 65536"/>
                <a:gd name="T8" fmla="*/ 0 60000 65536"/>
                <a:gd name="T9" fmla="*/ 0 w 4320"/>
                <a:gd name="T10" fmla="*/ 0 h 1"/>
                <a:gd name="T11" fmla="*/ 4320 w 4320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" h="1">
                  <a:moveTo>
                    <a:pt x="0" y="0"/>
                  </a:moveTo>
                  <a:lnTo>
                    <a:pt x="2624" y="0"/>
                  </a:lnTo>
                  <a:lnTo>
                    <a:pt x="4320" y="1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43" name="Line 29"/>
            <p:cNvSpPr>
              <a:spLocks noChangeShapeType="1"/>
            </p:cNvSpPr>
            <p:nvPr/>
          </p:nvSpPr>
          <p:spPr bwMode="auto">
            <a:xfrm>
              <a:off x="2160" y="144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44" name="Rectangle 30"/>
            <p:cNvSpPr>
              <a:spLocks noChangeArrowheads="1"/>
            </p:cNvSpPr>
            <p:nvPr/>
          </p:nvSpPr>
          <p:spPr bwMode="auto">
            <a:xfrm>
              <a:off x="2644" y="972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LCM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SA:55, MID:216</a:t>
              </a:r>
              <a:endParaRPr lang="en-GB" sz="900"/>
            </a:p>
          </p:txBody>
        </p:sp>
        <p:sp>
          <p:nvSpPr>
            <p:cNvPr id="34845" name="Oval 31"/>
            <p:cNvSpPr>
              <a:spLocks noChangeArrowheads="1"/>
            </p:cNvSpPr>
            <p:nvPr/>
          </p:nvSpPr>
          <p:spPr bwMode="auto">
            <a:xfrm>
              <a:off x="2854" y="151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32"/>
            <p:cNvSpPr>
              <a:spLocks noChangeShapeType="1"/>
            </p:cNvSpPr>
            <p:nvPr/>
          </p:nvSpPr>
          <p:spPr bwMode="auto">
            <a:xfrm>
              <a:off x="3334" y="2341"/>
              <a:ext cx="40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47" name="Line 33"/>
            <p:cNvSpPr>
              <a:spLocks noChangeShapeType="1"/>
            </p:cNvSpPr>
            <p:nvPr/>
          </p:nvSpPr>
          <p:spPr bwMode="auto">
            <a:xfrm>
              <a:off x="2880" y="1256"/>
              <a:ext cx="0" cy="564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48" name="Rectangle 34"/>
            <p:cNvSpPr>
              <a:spLocks noChangeArrowheads="1"/>
            </p:cNvSpPr>
            <p:nvPr/>
          </p:nvSpPr>
          <p:spPr bwMode="auto">
            <a:xfrm>
              <a:off x="2256" y="58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ESP</a:t>
              </a:r>
            </a:p>
          </p:txBody>
        </p:sp>
        <p:sp>
          <p:nvSpPr>
            <p:cNvPr id="34849" name="Rectangle 35"/>
            <p:cNvSpPr>
              <a:spLocks noChangeArrowheads="1"/>
            </p:cNvSpPr>
            <p:nvPr/>
          </p:nvSpPr>
          <p:spPr bwMode="auto">
            <a:xfrm>
              <a:off x="1826" y="68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EBS</a:t>
              </a:r>
              <a:br>
                <a:rPr lang="en-GB" sz="900"/>
              </a:br>
              <a:endParaRPr lang="en-GB" sz="900"/>
            </a:p>
          </p:txBody>
        </p:sp>
        <p:sp>
          <p:nvSpPr>
            <p:cNvPr id="34850" name="Rectangle 36"/>
            <p:cNvSpPr>
              <a:spLocks noChangeArrowheads="1"/>
            </p:cNvSpPr>
            <p:nvPr/>
          </p:nvSpPr>
          <p:spPr bwMode="auto">
            <a:xfrm>
              <a:off x="1490" y="828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ABS-F</a:t>
              </a:r>
              <a:br>
                <a:rPr lang="en-GB" sz="900"/>
              </a:br>
              <a:endParaRPr lang="en-GB" sz="900"/>
            </a:p>
          </p:txBody>
        </p:sp>
        <p:sp>
          <p:nvSpPr>
            <p:cNvPr id="34851" name="Rectangle 37"/>
            <p:cNvSpPr>
              <a:spLocks noChangeArrowheads="1"/>
            </p:cNvSpPr>
            <p:nvPr/>
          </p:nvSpPr>
          <p:spPr bwMode="auto">
            <a:xfrm>
              <a:off x="1202" y="972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ABS-B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SA:11, MID:136</a:t>
              </a:r>
              <a:endParaRPr lang="en-GB" sz="900"/>
            </a:p>
          </p:txBody>
        </p:sp>
        <p:sp>
          <p:nvSpPr>
            <p:cNvPr id="34852" name="Freeform 38"/>
            <p:cNvSpPr>
              <a:spLocks/>
            </p:cNvSpPr>
            <p:nvPr/>
          </p:nvSpPr>
          <p:spPr bwMode="auto">
            <a:xfrm>
              <a:off x="1519" y="1112"/>
              <a:ext cx="385" cy="241"/>
            </a:xfrm>
            <a:custGeom>
              <a:avLst/>
              <a:gdLst>
                <a:gd name="T0" fmla="*/ 0 w 385"/>
                <a:gd name="T1" fmla="*/ 144 h 241"/>
                <a:gd name="T2" fmla="*/ 0 w 385"/>
                <a:gd name="T3" fmla="*/ 240 h 241"/>
                <a:gd name="T4" fmla="*/ 384 w 385"/>
                <a:gd name="T5" fmla="*/ 240 h 241"/>
                <a:gd name="T6" fmla="*/ 384 w 385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241"/>
                <a:gd name="T14" fmla="*/ 385 w 38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241">
                  <a:moveTo>
                    <a:pt x="0" y="144"/>
                  </a:moveTo>
                  <a:lnTo>
                    <a:pt x="0" y="240"/>
                  </a:lnTo>
                  <a:lnTo>
                    <a:pt x="384" y="240"/>
                  </a:lnTo>
                  <a:lnTo>
                    <a:pt x="384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3" name="Freeform 39"/>
            <p:cNvSpPr>
              <a:spLocks/>
            </p:cNvSpPr>
            <p:nvPr/>
          </p:nvSpPr>
          <p:spPr bwMode="auto">
            <a:xfrm>
              <a:off x="2016" y="968"/>
              <a:ext cx="289" cy="385"/>
            </a:xfrm>
            <a:custGeom>
              <a:avLst/>
              <a:gdLst>
                <a:gd name="T0" fmla="*/ 0 w 289"/>
                <a:gd name="T1" fmla="*/ 144 h 385"/>
                <a:gd name="T2" fmla="*/ 0 w 289"/>
                <a:gd name="T3" fmla="*/ 384 h 385"/>
                <a:gd name="T4" fmla="*/ 288 w 289"/>
                <a:gd name="T5" fmla="*/ 384 h 385"/>
                <a:gd name="T6" fmla="*/ 288 w 289"/>
                <a:gd name="T7" fmla="*/ 0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9"/>
                <a:gd name="T13" fmla="*/ 0 h 385"/>
                <a:gd name="T14" fmla="*/ 289 w 289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9" h="385">
                  <a:moveTo>
                    <a:pt x="0" y="144"/>
                  </a:moveTo>
                  <a:lnTo>
                    <a:pt x="0" y="384"/>
                  </a:lnTo>
                  <a:lnTo>
                    <a:pt x="288" y="384"/>
                  </a:lnTo>
                  <a:lnTo>
                    <a:pt x="288" y="0"/>
                  </a:lnTo>
                </a:path>
              </a:pathLst>
            </a:custGeom>
            <a:noFill/>
            <a:ln w="12700" cap="rnd" cmpd="sng">
              <a:solidFill>
                <a:srgbClr val="FF0033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4" name="Freeform 40"/>
            <p:cNvSpPr>
              <a:spLocks/>
            </p:cNvSpPr>
            <p:nvPr/>
          </p:nvSpPr>
          <p:spPr bwMode="auto">
            <a:xfrm>
              <a:off x="1920" y="968"/>
              <a:ext cx="289" cy="241"/>
            </a:xfrm>
            <a:custGeom>
              <a:avLst/>
              <a:gdLst>
                <a:gd name="T0" fmla="*/ 0 w 289"/>
                <a:gd name="T1" fmla="*/ 240 h 241"/>
                <a:gd name="T2" fmla="*/ 288 w 289"/>
                <a:gd name="T3" fmla="*/ 240 h 241"/>
                <a:gd name="T4" fmla="*/ 288 w 289"/>
                <a:gd name="T5" fmla="*/ 0 h 241"/>
                <a:gd name="T6" fmla="*/ 0 60000 65536"/>
                <a:gd name="T7" fmla="*/ 0 60000 65536"/>
                <a:gd name="T8" fmla="*/ 0 60000 65536"/>
                <a:gd name="T9" fmla="*/ 0 w 289"/>
                <a:gd name="T10" fmla="*/ 0 h 241"/>
                <a:gd name="T11" fmla="*/ 289 w 289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241">
                  <a:moveTo>
                    <a:pt x="0" y="240"/>
                  </a:moveTo>
                  <a:lnTo>
                    <a:pt x="288" y="240"/>
                  </a:lnTo>
                  <a:lnTo>
                    <a:pt x="28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5" name="Freeform 41"/>
            <p:cNvSpPr>
              <a:spLocks/>
            </p:cNvSpPr>
            <p:nvPr/>
          </p:nvSpPr>
          <p:spPr bwMode="auto">
            <a:xfrm>
              <a:off x="2448" y="872"/>
              <a:ext cx="144" cy="49"/>
            </a:xfrm>
            <a:custGeom>
              <a:avLst/>
              <a:gdLst>
                <a:gd name="T0" fmla="*/ 0 w 241"/>
                <a:gd name="T1" fmla="*/ 48 h 49"/>
                <a:gd name="T2" fmla="*/ 11 w 241"/>
                <a:gd name="T3" fmla="*/ 48 h 49"/>
                <a:gd name="T4" fmla="*/ 11 w 241"/>
                <a:gd name="T5" fmla="*/ 0 h 49"/>
                <a:gd name="T6" fmla="*/ 0 60000 65536"/>
                <a:gd name="T7" fmla="*/ 0 60000 65536"/>
                <a:gd name="T8" fmla="*/ 0 60000 65536"/>
                <a:gd name="T9" fmla="*/ 0 w 241"/>
                <a:gd name="T10" fmla="*/ 0 h 49"/>
                <a:gd name="T11" fmla="*/ 241 w 241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" h="49">
                  <a:moveTo>
                    <a:pt x="0" y="48"/>
                  </a:moveTo>
                  <a:lnTo>
                    <a:pt x="240" y="48"/>
                  </a:lnTo>
                  <a:lnTo>
                    <a:pt x="240" y="0"/>
                  </a:lnTo>
                </a:path>
              </a:pathLst>
            </a:custGeom>
            <a:noFill/>
            <a:ln w="1270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56" name="Rectangle 42"/>
            <p:cNvSpPr>
              <a:spLocks noChangeArrowheads="1"/>
            </p:cNvSpPr>
            <p:nvPr/>
          </p:nvSpPr>
          <p:spPr bwMode="auto">
            <a:xfrm>
              <a:off x="1837" y="1729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GSECU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SA:5, MID:223</a:t>
              </a:r>
              <a:endParaRPr lang="en-GB" sz="900"/>
            </a:p>
          </p:txBody>
        </p:sp>
        <p:sp>
          <p:nvSpPr>
            <p:cNvPr id="34857" name="Rectangle 43"/>
            <p:cNvSpPr>
              <a:spLocks noChangeArrowheads="1"/>
            </p:cNvSpPr>
            <p:nvPr/>
          </p:nvSpPr>
          <p:spPr bwMode="auto">
            <a:xfrm>
              <a:off x="4800" y="2168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IMMO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MID:163</a:t>
              </a:r>
              <a:endParaRPr lang="en-GB" sz="900"/>
            </a:p>
          </p:txBody>
        </p:sp>
        <p:sp>
          <p:nvSpPr>
            <p:cNvPr id="34858" name="Rectangle 44"/>
            <p:cNvSpPr>
              <a:spLocks noChangeArrowheads="1"/>
            </p:cNvSpPr>
            <p:nvPr/>
          </p:nvSpPr>
          <p:spPr bwMode="auto">
            <a:xfrm>
              <a:off x="4800" y="2552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SRS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MID:232</a:t>
              </a:r>
              <a:endParaRPr lang="en-GB" sz="900"/>
            </a:p>
          </p:txBody>
        </p:sp>
        <p:sp>
          <p:nvSpPr>
            <p:cNvPr id="34859" name="Rectangle 45"/>
            <p:cNvSpPr>
              <a:spLocks noChangeArrowheads="1"/>
            </p:cNvSpPr>
            <p:nvPr/>
          </p:nvSpPr>
          <p:spPr bwMode="auto">
            <a:xfrm>
              <a:off x="4800" y="322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ECC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MID:146</a:t>
              </a:r>
              <a:endParaRPr lang="en-GB" sz="900"/>
            </a:p>
          </p:txBody>
        </p:sp>
        <p:sp>
          <p:nvSpPr>
            <p:cNvPr id="34860" name="Line 46"/>
            <p:cNvSpPr>
              <a:spLocks noChangeShapeType="1"/>
            </p:cNvSpPr>
            <p:nvPr/>
          </p:nvSpPr>
          <p:spPr bwMode="auto">
            <a:xfrm flipV="1">
              <a:off x="4608" y="920"/>
              <a:ext cx="0" cy="624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61" name="Line 47"/>
            <p:cNvSpPr>
              <a:spLocks noChangeShapeType="1"/>
            </p:cNvSpPr>
            <p:nvPr/>
          </p:nvSpPr>
          <p:spPr bwMode="auto">
            <a:xfrm>
              <a:off x="4704" y="920"/>
              <a:ext cx="0" cy="52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62" name="Oval 48"/>
            <p:cNvSpPr>
              <a:spLocks noChangeArrowheads="1"/>
            </p:cNvSpPr>
            <p:nvPr/>
          </p:nvSpPr>
          <p:spPr bwMode="auto">
            <a:xfrm>
              <a:off x="4680" y="14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Text Box 49"/>
            <p:cNvSpPr txBox="1">
              <a:spLocks noChangeArrowheads="1"/>
            </p:cNvSpPr>
            <p:nvPr/>
          </p:nvSpPr>
          <p:spPr bwMode="auto">
            <a:xfrm>
              <a:off x="5076" y="851"/>
              <a:ext cx="527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900"/>
                <a:t>B-builder</a:t>
              </a:r>
            </a:p>
          </p:txBody>
        </p:sp>
        <p:sp>
          <p:nvSpPr>
            <p:cNvPr id="34864" name="Rectangle 50"/>
            <p:cNvSpPr>
              <a:spLocks noChangeArrowheads="1"/>
            </p:cNvSpPr>
            <p:nvPr/>
          </p:nvSpPr>
          <p:spPr bwMode="auto">
            <a:xfrm>
              <a:off x="3888" y="3608"/>
              <a:ext cx="616" cy="280"/>
            </a:xfrm>
            <a:prstGeom prst="rect">
              <a:avLst/>
            </a:prstGeom>
            <a:solidFill>
              <a:srgbClr val="E8E8E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VCADS</a:t>
              </a:r>
              <a:endParaRPr lang="en-GB" sz="400"/>
            </a:p>
            <a:p>
              <a:pPr defTabSz="762000" eaLnBrk="0" hangingPunct="0"/>
              <a:r>
                <a:rPr lang="en-GB" sz="600"/>
                <a:t>MID:172</a:t>
              </a:r>
              <a:endParaRPr lang="en-GB" sz="900"/>
            </a:p>
          </p:txBody>
        </p:sp>
        <p:sp>
          <p:nvSpPr>
            <p:cNvPr id="34865" name="Oval 51"/>
            <p:cNvSpPr>
              <a:spLocks noChangeArrowheads="1"/>
            </p:cNvSpPr>
            <p:nvPr/>
          </p:nvSpPr>
          <p:spPr bwMode="auto">
            <a:xfrm>
              <a:off x="3808" y="1520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52"/>
            <p:cNvSpPr>
              <a:spLocks noChangeArrowheads="1"/>
            </p:cNvSpPr>
            <p:nvPr/>
          </p:nvSpPr>
          <p:spPr bwMode="auto">
            <a:xfrm>
              <a:off x="3944" y="142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53"/>
            <p:cNvSpPr>
              <a:spLocks noChangeShapeType="1"/>
            </p:cNvSpPr>
            <p:nvPr/>
          </p:nvSpPr>
          <p:spPr bwMode="auto">
            <a:xfrm flipH="1">
              <a:off x="3833" y="1185"/>
              <a:ext cx="0" cy="68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68" name="Line 54"/>
            <p:cNvSpPr>
              <a:spLocks noChangeShapeType="1"/>
            </p:cNvSpPr>
            <p:nvPr/>
          </p:nvSpPr>
          <p:spPr bwMode="auto">
            <a:xfrm>
              <a:off x="3969" y="1207"/>
              <a:ext cx="0" cy="61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69" name="Rectangle 55"/>
            <p:cNvSpPr>
              <a:spLocks noChangeArrowheads="1"/>
            </p:cNvSpPr>
            <p:nvPr/>
          </p:nvSpPr>
          <p:spPr bwMode="auto">
            <a:xfrm>
              <a:off x="3744" y="2828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Phone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SA:74, MID:231</a:t>
              </a:r>
              <a:endParaRPr lang="en-GB" sz="900"/>
            </a:p>
          </p:txBody>
        </p:sp>
        <p:sp>
          <p:nvSpPr>
            <p:cNvPr id="34870" name="Rectangle 56"/>
            <p:cNvSpPr>
              <a:spLocks noChangeArrowheads="1"/>
            </p:cNvSpPr>
            <p:nvPr/>
          </p:nvSpPr>
          <p:spPr bwMode="auto">
            <a:xfrm>
              <a:off x="3744" y="2129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Audio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SA:76, MID:206</a:t>
              </a:r>
              <a:endParaRPr lang="en-GB" sz="900"/>
            </a:p>
          </p:txBody>
        </p:sp>
        <p:sp>
          <p:nvSpPr>
            <p:cNvPr id="34871" name="Rectangle 57"/>
            <p:cNvSpPr>
              <a:spLocks noChangeArrowheads="1"/>
            </p:cNvSpPr>
            <p:nvPr/>
          </p:nvSpPr>
          <p:spPr bwMode="auto">
            <a:xfrm>
              <a:off x="3744" y="174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Cluster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SA:23, MID:140</a:t>
              </a:r>
              <a:endParaRPr lang="en-GB" sz="900"/>
            </a:p>
          </p:txBody>
        </p:sp>
        <p:sp>
          <p:nvSpPr>
            <p:cNvPr id="34872" name="Freeform 58"/>
            <p:cNvSpPr>
              <a:spLocks/>
            </p:cNvSpPr>
            <p:nvPr/>
          </p:nvSpPr>
          <p:spPr bwMode="auto">
            <a:xfrm>
              <a:off x="4371" y="1862"/>
              <a:ext cx="97" cy="1153"/>
            </a:xfrm>
            <a:custGeom>
              <a:avLst/>
              <a:gdLst>
                <a:gd name="T0" fmla="*/ 0 w 97"/>
                <a:gd name="T1" fmla="*/ 0 h 2305"/>
                <a:gd name="T2" fmla="*/ 96 w 97"/>
                <a:gd name="T3" fmla="*/ 0 h 2305"/>
                <a:gd name="T4" fmla="*/ 96 w 97"/>
                <a:gd name="T5" fmla="*/ 36 h 2305"/>
                <a:gd name="T6" fmla="*/ 0 60000 65536"/>
                <a:gd name="T7" fmla="*/ 0 60000 65536"/>
                <a:gd name="T8" fmla="*/ 0 60000 65536"/>
                <a:gd name="T9" fmla="*/ 0 w 97"/>
                <a:gd name="T10" fmla="*/ 0 h 2305"/>
                <a:gd name="T11" fmla="*/ 97 w 97"/>
                <a:gd name="T12" fmla="*/ 2305 h 2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2305">
                  <a:moveTo>
                    <a:pt x="0" y="0"/>
                  </a:moveTo>
                  <a:lnTo>
                    <a:pt x="96" y="0"/>
                  </a:lnTo>
                  <a:lnTo>
                    <a:pt x="96" y="2304"/>
                  </a:lnTo>
                </a:path>
              </a:pathLst>
            </a:custGeom>
            <a:noFill/>
            <a:ln w="1270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873" name="Line 59"/>
            <p:cNvSpPr>
              <a:spLocks noChangeShapeType="1"/>
            </p:cNvSpPr>
            <p:nvPr/>
          </p:nvSpPr>
          <p:spPr bwMode="auto">
            <a:xfrm>
              <a:off x="4364" y="2250"/>
              <a:ext cx="9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74" name="Line 60"/>
            <p:cNvSpPr>
              <a:spLocks noChangeShapeType="1"/>
            </p:cNvSpPr>
            <p:nvPr/>
          </p:nvSpPr>
          <p:spPr bwMode="auto">
            <a:xfrm>
              <a:off x="4364" y="2968"/>
              <a:ext cx="9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75" name="Rectangle 61"/>
            <p:cNvSpPr>
              <a:spLocks noChangeArrowheads="1"/>
            </p:cNvSpPr>
            <p:nvPr/>
          </p:nvSpPr>
          <p:spPr bwMode="auto">
            <a:xfrm>
              <a:off x="3600" y="958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ECS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SA:47, MID:150</a:t>
              </a:r>
              <a:endParaRPr lang="en-GB" sz="900"/>
            </a:p>
          </p:txBody>
        </p:sp>
        <p:sp>
          <p:nvSpPr>
            <p:cNvPr id="34876" name="AutoShape 62"/>
            <p:cNvSpPr>
              <a:spLocks noChangeArrowheads="1"/>
            </p:cNvSpPr>
            <p:nvPr/>
          </p:nvSpPr>
          <p:spPr bwMode="auto">
            <a:xfrm rot="5400000">
              <a:off x="4512" y="3696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4877" name="Freeform 63"/>
            <p:cNvSpPr>
              <a:spLocks/>
            </p:cNvSpPr>
            <p:nvPr/>
          </p:nvSpPr>
          <p:spPr bwMode="auto">
            <a:xfrm>
              <a:off x="1536" y="1832"/>
              <a:ext cx="96" cy="816"/>
            </a:xfrm>
            <a:custGeom>
              <a:avLst/>
              <a:gdLst>
                <a:gd name="T0" fmla="*/ 0 w 96"/>
                <a:gd name="T1" fmla="*/ 0 h 816"/>
                <a:gd name="T2" fmla="*/ 96 w 96"/>
                <a:gd name="T3" fmla="*/ 0 h 816"/>
                <a:gd name="T4" fmla="*/ 96 w 96"/>
                <a:gd name="T5" fmla="*/ 816 h 816"/>
                <a:gd name="T6" fmla="*/ 0 60000 65536"/>
                <a:gd name="T7" fmla="*/ 0 60000 65536"/>
                <a:gd name="T8" fmla="*/ 0 60000 65536"/>
                <a:gd name="T9" fmla="*/ 0 w 96"/>
                <a:gd name="T10" fmla="*/ 0 h 816"/>
                <a:gd name="T11" fmla="*/ 96 w 9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816">
                  <a:moveTo>
                    <a:pt x="0" y="0"/>
                  </a:moveTo>
                  <a:lnTo>
                    <a:pt x="96" y="0"/>
                  </a:lnTo>
                  <a:lnTo>
                    <a:pt x="96" y="8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4878" name="Rectangle 64"/>
            <p:cNvSpPr>
              <a:spLocks noChangeArrowheads="1"/>
            </p:cNvSpPr>
            <p:nvPr/>
          </p:nvSpPr>
          <p:spPr bwMode="auto">
            <a:xfrm rot="-5400000">
              <a:off x="4182" y="2609"/>
              <a:ext cx="4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J1939-3</a:t>
              </a:r>
            </a:p>
          </p:txBody>
        </p:sp>
        <p:sp>
          <p:nvSpPr>
            <p:cNvPr id="34879" name="Line 65"/>
            <p:cNvSpPr>
              <a:spLocks noChangeShapeType="1"/>
            </p:cNvSpPr>
            <p:nvPr/>
          </p:nvSpPr>
          <p:spPr bwMode="auto">
            <a:xfrm>
              <a:off x="1542" y="2395"/>
              <a:ext cx="13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80" name="Line 66"/>
            <p:cNvSpPr>
              <a:spLocks noChangeShapeType="1"/>
            </p:cNvSpPr>
            <p:nvPr/>
          </p:nvSpPr>
          <p:spPr bwMode="auto">
            <a:xfrm>
              <a:off x="240" y="1544"/>
              <a:ext cx="0" cy="192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4881" name="Line 67"/>
            <p:cNvSpPr>
              <a:spLocks noChangeShapeType="1"/>
            </p:cNvSpPr>
            <p:nvPr/>
          </p:nvSpPr>
          <p:spPr bwMode="auto">
            <a:xfrm>
              <a:off x="384" y="1448"/>
              <a:ext cx="0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4882" name="Oval 68"/>
            <p:cNvSpPr>
              <a:spLocks noChangeArrowheads="1"/>
            </p:cNvSpPr>
            <p:nvPr/>
          </p:nvSpPr>
          <p:spPr bwMode="auto">
            <a:xfrm>
              <a:off x="2136" y="14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3" name="Line 69"/>
            <p:cNvSpPr>
              <a:spLocks noChangeShapeType="1"/>
            </p:cNvSpPr>
            <p:nvPr/>
          </p:nvSpPr>
          <p:spPr bwMode="auto">
            <a:xfrm>
              <a:off x="4704" y="1448"/>
              <a:ext cx="0" cy="23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4884" name="Oval 70"/>
            <p:cNvSpPr>
              <a:spLocks noChangeArrowheads="1"/>
            </p:cNvSpPr>
            <p:nvPr/>
          </p:nvSpPr>
          <p:spPr bwMode="auto">
            <a:xfrm>
              <a:off x="2993" y="1423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5" name="Oval 71"/>
            <p:cNvSpPr>
              <a:spLocks noChangeArrowheads="1"/>
            </p:cNvSpPr>
            <p:nvPr/>
          </p:nvSpPr>
          <p:spPr bwMode="auto">
            <a:xfrm>
              <a:off x="3491" y="1519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6" name="Oval 72"/>
            <p:cNvSpPr>
              <a:spLocks noChangeArrowheads="1"/>
            </p:cNvSpPr>
            <p:nvPr/>
          </p:nvSpPr>
          <p:spPr bwMode="auto">
            <a:xfrm>
              <a:off x="3582" y="142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7" name="Line 73"/>
            <p:cNvSpPr>
              <a:spLocks noChangeShapeType="1"/>
            </p:cNvSpPr>
            <p:nvPr/>
          </p:nvSpPr>
          <p:spPr bwMode="auto">
            <a:xfrm>
              <a:off x="3606" y="1434"/>
              <a:ext cx="0" cy="9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88" name="Line 74"/>
            <p:cNvSpPr>
              <a:spLocks noChangeShapeType="1"/>
            </p:cNvSpPr>
            <p:nvPr/>
          </p:nvSpPr>
          <p:spPr bwMode="auto">
            <a:xfrm flipH="1">
              <a:off x="3016" y="1253"/>
              <a:ext cx="0" cy="5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89" name="Line 75"/>
            <p:cNvSpPr>
              <a:spLocks noChangeShapeType="1"/>
            </p:cNvSpPr>
            <p:nvPr/>
          </p:nvSpPr>
          <p:spPr bwMode="auto">
            <a:xfrm>
              <a:off x="3379" y="2251"/>
              <a:ext cx="13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0" name="Line 76"/>
            <p:cNvSpPr>
              <a:spLocks noChangeShapeType="1"/>
            </p:cNvSpPr>
            <p:nvPr/>
          </p:nvSpPr>
          <p:spPr bwMode="auto">
            <a:xfrm flipV="1">
              <a:off x="3515" y="1548"/>
              <a:ext cx="0" cy="703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1" name="Line 77"/>
            <p:cNvSpPr>
              <a:spLocks noChangeShapeType="1"/>
            </p:cNvSpPr>
            <p:nvPr/>
          </p:nvSpPr>
          <p:spPr bwMode="auto">
            <a:xfrm flipV="1">
              <a:off x="384" y="1256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2" name="Oval 78"/>
            <p:cNvSpPr>
              <a:spLocks noChangeArrowheads="1"/>
            </p:cNvSpPr>
            <p:nvPr/>
          </p:nvSpPr>
          <p:spPr bwMode="auto">
            <a:xfrm>
              <a:off x="360" y="14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3" name="Line 79"/>
            <p:cNvSpPr>
              <a:spLocks noChangeShapeType="1"/>
            </p:cNvSpPr>
            <p:nvPr/>
          </p:nvSpPr>
          <p:spPr bwMode="auto">
            <a:xfrm flipV="1">
              <a:off x="240" y="1256"/>
              <a:ext cx="0" cy="288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4" name="Oval 80"/>
            <p:cNvSpPr>
              <a:spLocks noChangeArrowheads="1"/>
            </p:cNvSpPr>
            <p:nvPr/>
          </p:nvSpPr>
          <p:spPr bwMode="auto">
            <a:xfrm>
              <a:off x="213" y="1517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Line 81"/>
            <p:cNvSpPr>
              <a:spLocks noChangeShapeType="1"/>
            </p:cNvSpPr>
            <p:nvPr/>
          </p:nvSpPr>
          <p:spPr bwMode="auto">
            <a:xfrm>
              <a:off x="4468" y="2974"/>
              <a:ext cx="0" cy="384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6" name="Line 82"/>
            <p:cNvSpPr>
              <a:spLocks noChangeShapeType="1"/>
            </p:cNvSpPr>
            <p:nvPr/>
          </p:nvSpPr>
          <p:spPr bwMode="auto">
            <a:xfrm flipH="1" flipV="1">
              <a:off x="4320" y="3358"/>
              <a:ext cx="144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7" name="Rectangle 83"/>
            <p:cNvSpPr>
              <a:spLocks noChangeArrowheads="1"/>
            </p:cNvSpPr>
            <p:nvPr/>
          </p:nvSpPr>
          <p:spPr bwMode="auto">
            <a:xfrm>
              <a:off x="4800" y="178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Alarm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MID:214</a:t>
              </a:r>
              <a:endParaRPr lang="en-GB" sz="900"/>
            </a:p>
          </p:txBody>
        </p:sp>
        <p:sp>
          <p:nvSpPr>
            <p:cNvPr id="34898" name="Line 84"/>
            <p:cNvSpPr>
              <a:spLocks noChangeShapeType="1"/>
            </p:cNvSpPr>
            <p:nvPr/>
          </p:nvSpPr>
          <p:spPr bwMode="auto">
            <a:xfrm>
              <a:off x="4704" y="2696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899" name="Line 85"/>
            <p:cNvSpPr>
              <a:spLocks noChangeShapeType="1"/>
            </p:cNvSpPr>
            <p:nvPr/>
          </p:nvSpPr>
          <p:spPr bwMode="auto">
            <a:xfrm>
              <a:off x="4704" y="3368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0" name="Line 86"/>
            <p:cNvSpPr>
              <a:spLocks noChangeShapeType="1"/>
            </p:cNvSpPr>
            <p:nvPr/>
          </p:nvSpPr>
          <p:spPr bwMode="auto">
            <a:xfrm>
              <a:off x="4704" y="1928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1" name="Line 87"/>
            <p:cNvSpPr>
              <a:spLocks noChangeShapeType="1"/>
            </p:cNvSpPr>
            <p:nvPr/>
          </p:nvSpPr>
          <p:spPr bwMode="auto">
            <a:xfrm>
              <a:off x="4704" y="2312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2" name="Freeform 88"/>
            <p:cNvSpPr>
              <a:spLocks/>
            </p:cNvSpPr>
            <p:nvPr/>
          </p:nvSpPr>
          <p:spPr bwMode="auto">
            <a:xfrm>
              <a:off x="675" y="1752"/>
              <a:ext cx="141" cy="930"/>
            </a:xfrm>
            <a:custGeom>
              <a:avLst/>
              <a:gdLst>
                <a:gd name="T0" fmla="*/ 0 w 97"/>
                <a:gd name="T1" fmla="*/ 0 h 385"/>
                <a:gd name="T2" fmla="*/ 913 w 97"/>
                <a:gd name="T3" fmla="*/ 0 h 385"/>
                <a:gd name="T4" fmla="*/ 913 w 97"/>
                <a:gd name="T5" fmla="*/ 76340 h 385"/>
                <a:gd name="T6" fmla="*/ 0 w 97"/>
                <a:gd name="T7" fmla="*/ 76340 h 3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385"/>
                <a:gd name="T14" fmla="*/ 97 w 97"/>
                <a:gd name="T15" fmla="*/ 385 h 3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385">
                  <a:moveTo>
                    <a:pt x="0" y="0"/>
                  </a:moveTo>
                  <a:lnTo>
                    <a:pt x="96" y="0"/>
                  </a:lnTo>
                  <a:lnTo>
                    <a:pt x="96" y="384"/>
                  </a:lnTo>
                  <a:lnTo>
                    <a:pt x="0" y="384"/>
                  </a:lnTo>
                </a:path>
              </a:pathLst>
            </a:custGeom>
            <a:noFill/>
            <a:ln w="12700" cap="rnd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903" name="Rectangle 89"/>
            <p:cNvSpPr>
              <a:spLocks noChangeArrowheads="1"/>
            </p:cNvSpPr>
            <p:nvPr/>
          </p:nvSpPr>
          <p:spPr bwMode="auto">
            <a:xfrm rot="-5400000">
              <a:off x="529" y="1930"/>
              <a:ext cx="4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J1939-7</a:t>
              </a:r>
            </a:p>
          </p:txBody>
        </p:sp>
        <p:sp>
          <p:nvSpPr>
            <p:cNvPr id="34904" name="Oval 90"/>
            <p:cNvSpPr>
              <a:spLocks noChangeArrowheads="1"/>
            </p:cNvSpPr>
            <p:nvPr/>
          </p:nvSpPr>
          <p:spPr bwMode="auto">
            <a:xfrm>
              <a:off x="788" y="2402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05" name="Line 91"/>
            <p:cNvSpPr>
              <a:spLocks noChangeShapeType="1"/>
            </p:cNvSpPr>
            <p:nvPr/>
          </p:nvSpPr>
          <p:spPr bwMode="auto">
            <a:xfrm flipH="1" flipV="1">
              <a:off x="624" y="2427"/>
              <a:ext cx="192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6" name="Oval 92"/>
            <p:cNvSpPr>
              <a:spLocks noChangeArrowheads="1"/>
            </p:cNvSpPr>
            <p:nvPr/>
          </p:nvSpPr>
          <p:spPr bwMode="auto">
            <a:xfrm>
              <a:off x="792" y="265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07" name="Line 93"/>
            <p:cNvSpPr>
              <a:spLocks noChangeShapeType="1"/>
            </p:cNvSpPr>
            <p:nvPr/>
          </p:nvSpPr>
          <p:spPr bwMode="auto">
            <a:xfrm>
              <a:off x="816" y="2640"/>
              <a:ext cx="0" cy="1198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8" name="Line 94"/>
            <p:cNvSpPr>
              <a:spLocks noChangeShapeType="1"/>
            </p:cNvSpPr>
            <p:nvPr/>
          </p:nvSpPr>
          <p:spPr bwMode="auto">
            <a:xfrm>
              <a:off x="2448" y="2216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09" name="Oval 95"/>
            <p:cNvSpPr>
              <a:spLocks noChangeArrowheads="1"/>
            </p:cNvSpPr>
            <p:nvPr/>
          </p:nvSpPr>
          <p:spPr bwMode="auto">
            <a:xfrm>
              <a:off x="2608" y="1525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Oval 96"/>
            <p:cNvSpPr>
              <a:spLocks noChangeArrowheads="1"/>
            </p:cNvSpPr>
            <p:nvPr/>
          </p:nvSpPr>
          <p:spPr bwMode="auto">
            <a:xfrm>
              <a:off x="2520" y="14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1" name="Line 97"/>
            <p:cNvSpPr>
              <a:spLocks noChangeShapeType="1"/>
            </p:cNvSpPr>
            <p:nvPr/>
          </p:nvSpPr>
          <p:spPr bwMode="auto">
            <a:xfrm>
              <a:off x="2544" y="1448"/>
              <a:ext cx="0" cy="76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2" name="Line 98"/>
            <p:cNvSpPr>
              <a:spLocks noChangeShapeType="1"/>
            </p:cNvSpPr>
            <p:nvPr/>
          </p:nvSpPr>
          <p:spPr bwMode="auto">
            <a:xfrm flipV="1">
              <a:off x="2449" y="2319"/>
              <a:ext cx="182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3" name="Line 99"/>
            <p:cNvSpPr>
              <a:spLocks noChangeShapeType="1"/>
            </p:cNvSpPr>
            <p:nvPr/>
          </p:nvSpPr>
          <p:spPr bwMode="auto">
            <a:xfrm flipV="1">
              <a:off x="2631" y="1548"/>
              <a:ext cx="0" cy="771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4" name="Rectangle 100"/>
            <p:cNvSpPr>
              <a:spLocks noChangeArrowheads="1"/>
            </p:cNvSpPr>
            <p:nvPr/>
          </p:nvSpPr>
          <p:spPr bwMode="auto">
            <a:xfrm>
              <a:off x="96" y="1684"/>
              <a:ext cx="600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EMS II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SA:0 (15), MID:128</a:t>
              </a:r>
            </a:p>
          </p:txBody>
        </p:sp>
        <p:sp>
          <p:nvSpPr>
            <p:cNvPr id="34915" name="Line 101"/>
            <p:cNvSpPr>
              <a:spLocks noChangeShapeType="1"/>
            </p:cNvSpPr>
            <p:nvPr/>
          </p:nvSpPr>
          <p:spPr bwMode="auto">
            <a:xfrm flipV="1">
              <a:off x="1565" y="1888"/>
              <a:ext cx="13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6" name="Line 102"/>
            <p:cNvSpPr>
              <a:spLocks noChangeShapeType="1"/>
            </p:cNvSpPr>
            <p:nvPr/>
          </p:nvSpPr>
          <p:spPr bwMode="auto">
            <a:xfrm flipH="1">
              <a:off x="1701" y="1888"/>
              <a:ext cx="0" cy="127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7" name="Line 103"/>
            <p:cNvSpPr>
              <a:spLocks noChangeShapeType="1"/>
            </p:cNvSpPr>
            <p:nvPr/>
          </p:nvSpPr>
          <p:spPr bwMode="auto">
            <a:xfrm flipH="1">
              <a:off x="2109" y="2408"/>
              <a:ext cx="3" cy="143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18" name="Freeform 104"/>
            <p:cNvSpPr>
              <a:spLocks/>
            </p:cNvSpPr>
            <p:nvPr/>
          </p:nvSpPr>
          <p:spPr bwMode="auto">
            <a:xfrm rot="5400000">
              <a:off x="2195" y="3810"/>
              <a:ext cx="97" cy="49"/>
            </a:xfrm>
            <a:custGeom>
              <a:avLst/>
              <a:gdLst>
                <a:gd name="T0" fmla="*/ 95 w 97"/>
                <a:gd name="T1" fmla="*/ 3 h 49"/>
                <a:gd name="T2" fmla="*/ 95 w 97"/>
                <a:gd name="T3" fmla="*/ 7 h 49"/>
                <a:gd name="T4" fmla="*/ 94 w 97"/>
                <a:gd name="T5" fmla="*/ 10 h 49"/>
                <a:gd name="T6" fmla="*/ 94 w 97"/>
                <a:gd name="T7" fmla="*/ 14 h 49"/>
                <a:gd name="T8" fmla="*/ 92 w 97"/>
                <a:gd name="T9" fmla="*/ 18 h 49"/>
                <a:gd name="T10" fmla="*/ 91 w 97"/>
                <a:gd name="T11" fmla="*/ 22 h 49"/>
                <a:gd name="T12" fmla="*/ 89 w 97"/>
                <a:gd name="T13" fmla="*/ 25 h 49"/>
                <a:gd name="T14" fmla="*/ 87 w 97"/>
                <a:gd name="T15" fmla="*/ 28 h 49"/>
                <a:gd name="T16" fmla="*/ 84 w 97"/>
                <a:gd name="T17" fmla="*/ 31 h 49"/>
                <a:gd name="T18" fmla="*/ 81 w 97"/>
                <a:gd name="T19" fmla="*/ 34 h 49"/>
                <a:gd name="T20" fmla="*/ 78 w 97"/>
                <a:gd name="T21" fmla="*/ 37 h 49"/>
                <a:gd name="T22" fmla="*/ 75 w 97"/>
                <a:gd name="T23" fmla="*/ 40 h 49"/>
                <a:gd name="T24" fmla="*/ 72 w 97"/>
                <a:gd name="T25" fmla="*/ 42 h 49"/>
                <a:gd name="T26" fmla="*/ 69 w 97"/>
                <a:gd name="T27" fmla="*/ 44 h 49"/>
                <a:gd name="T28" fmla="*/ 65 w 97"/>
                <a:gd name="T29" fmla="*/ 45 h 49"/>
                <a:gd name="T30" fmla="*/ 61 w 97"/>
                <a:gd name="T31" fmla="*/ 47 h 49"/>
                <a:gd name="T32" fmla="*/ 57 w 97"/>
                <a:gd name="T33" fmla="*/ 47 h 49"/>
                <a:gd name="T34" fmla="*/ 54 w 97"/>
                <a:gd name="T35" fmla="*/ 48 h 49"/>
                <a:gd name="T36" fmla="*/ 50 w 97"/>
                <a:gd name="T37" fmla="*/ 48 h 49"/>
                <a:gd name="T38" fmla="*/ 46 w 97"/>
                <a:gd name="T39" fmla="*/ 48 h 49"/>
                <a:gd name="T40" fmla="*/ 42 w 97"/>
                <a:gd name="T41" fmla="*/ 48 h 49"/>
                <a:gd name="T42" fmla="*/ 38 w 97"/>
                <a:gd name="T43" fmla="*/ 48 h 49"/>
                <a:gd name="T44" fmla="*/ 35 w 97"/>
                <a:gd name="T45" fmla="*/ 47 h 49"/>
                <a:gd name="T46" fmla="*/ 31 w 97"/>
                <a:gd name="T47" fmla="*/ 46 h 49"/>
                <a:gd name="T48" fmla="*/ 27 w 97"/>
                <a:gd name="T49" fmla="*/ 44 h 49"/>
                <a:gd name="T50" fmla="*/ 24 w 97"/>
                <a:gd name="T51" fmla="*/ 42 h 49"/>
                <a:gd name="T52" fmla="*/ 21 w 97"/>
                <a:gd name="T53" fmla="*/ 40 h 49"/>
                <a:gd name="T54" fmla="*/ 17 w 97"/>
                <a:gd name="T55" fmla="*/ 38 h 49"/>
                <a:gd name="T56" fmla="*/ 14 w 97"/>
                <a:gd name="T57" fmla="*/ 35 h 49"/>
                <a:gd name="T58" fmla="*/ 11 w 97"/>
                <a:gd name="T59" fmla="*/ 32 h 49"/>
                <a:gd name="T60" fmla="*/ 9 w 97"/>
                <a:gd name="T61" fmla="*/ 29 h 49"/>
                <a:gd name="T62" fmla="*/ 7 w 97"/>
                <a:gd name="T63" fmla="*/ 26 h 49"/>
                <a:gd name="T64" fmla="*/ 5 w 97"/>
                <a:gd name="T65" fmla="*/ 22 h 49"/>
                <a:gd name="T66" fmla="*/ 3 w 97"/>
                <a:gd name="T67" fmla="*/ 19 h 49"/>
                <a:gd name="T68" fmla="*/ 2 w 97"/>
                <a:gd name="T69" fmla="*/ 15 h 49"/>
                <a:gd name="T70" fmla="*/ 1 w 97"/>
                <a:gd name="T71" fmla="*/ 11 h 49"/>
                <a:gd name="T72" fmla="*/ 0 w 97"/>
                <a:gd name="T73" fmla="*/ 8 h 49"/>
                <a:gd name="T74" fmla="*/ 0 w 97"/>
                <a:gd name="T75" fmla="*/ 4 h 49"/>
                <a:gd name="T76" fmla="*/ 24 w 97"/>
                <a:gd name="T77" fmla="*/ 1 h 49"/>
                <a:gd name="T78" fmla="*/ 24 w 97"/>
                <a:gd name="T79" fmla="*/ 5 h 49"/>
                <a:gd name="T80" fmla="*/ 25 w 97"/>
                <a:gd name="T81" fmla="*/ 9 h 49"/>
                <a:gd name="T82" fmla="*/ 26 w 97"/>
                <a:gd name="T83" fmla="*/ 12 h 49"/>
                <a:gd name="T84" fmla="*/ 28 w 97"/>
                <a:gd name="T85" fmla="*/ 14 h 49"/>
                <a:gd name="T86" fmla="*/ 30 w 97"/>
                <a:gd name="T87" fmla="*/ 17 h 49"/>
                <a:gd name="T88" fmla="*/ 33 w 97"/>
                <a:gd name="T89" fmla="*/ 19 h 49"/>
                <a:gd name="T90" fmla="*/ 35 w 97"/>
                <a:gd name="T91" fmla="*/ 21 h 49"/>
                <a:gd name="T92" fmla="*/ 38 w 97"/>
                <a:gd name="T93" fmla="*/ 22 h 49"/>
                <a:gd name="T94" fmla="*/ 41 w 97"/>
                <a:gd name="T95" fmla="*/ 24 h 49"/>
                <a:gd name="T96" fmla="*/ 45 w 97"/>
                <a:gd name="T97" fmla="*/ 24 h 49"/>
                <a:gd name="T98" fmla="*/ 49 w 97"/>
                <a:gd name="T99" fmla="*/ 24 h 49"/>
                <a:gd name="T100" fmla="*/ 53 w 97"/>
                <a:gd name="T101" fmla="*/ 24 h 49"/>
                <a:gd name="T102" fmla="*/ 57 w 97"/>
                <a:gd name="T103" fmla="*/ 23 h 49"/>
                <a:gd name="T104" fmla="*/ 59 w 97"/>
                <a:gd name="T105" fmla="*/ 21 h 49"/>
                <a:gd name="T106" fmla="*/ 62 w 97"/>
                <a:gd name="T107" fmla="*/ 20 h 49"/>
                <a:gd name="T108" fmla="*/ 64 w 97"/>
                <a:gd name="T109" fmla="*/ 17 h 49"/>
                <a:gd name="T110" fmla="*/ 67 w 97"/>
                <a:gd name="T111" fmla="*/ 15 h 49"/>
                <a:gd name="T112" fmla="*/ 68 w 97"/>
                <a:gd name="T113" fmla="*/ 12 h 49"/>
                <a:gd name="T114" fmla="*/ 70 w 97"/>
                <a:gd name="T115" fmla="*/ 10 h 49"/>
                <a:gd name="T116" fmla="*/ 71 w 97"/>
                <a:gd name="T117" fmla="*/ 6 h 49"/>
                <a:gd name="T118" fmla="*/ 71 w 97"/>
                <a:gd name="T119" fmla="*/ 2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7"/>
                <a:gd name="T181" fmla="*/ 0 h 49"/>
                <a:gd name="T182" fmla="*/ 97 w 97"/>
                <a:gd name="T183" fmla="*/ 49 h 4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7" h="49">
                  <a:moveTo>
                    <a:pt x="96" y="0"/>
                  </a:moveTo>
                  <a:lnTo>
                    <a:pt x="95" y="1"/>
                  </a:lnTo>
                  <a:lnTo>
                    <a:pt x="95" y="2"/>
                  </a:lnTo>
                  <a:lnTo>
                    <a:pt x="95" y="3"/>
                  </a:lnTo>
                  <a:lnTo>
                    <a:pt x="95" y="4"/>
                  </a:lnTo>
                  <a:lnTo>
                    <a:pt x="95" y="5"/>
                  </a:lnTo>
                  <a:lnTo>
                    <a:pt x="95" y="6"/>
                  </a:lnTo>
                  <a:lnTo>
                    <a:pt x="95" y="7"/>
                  </a:lnTo>
                  <a:lnTo>
                    <a:pt x="95" y="8"/>
                  </a:lnTo>
                  <a:lnTo>
                    <a:pt x="95" y="9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4" y="11"/>
                  </a:lnTo>
                  <a:lnTo>
                    <a:pt x="94" y="12"/>
                  </a:lnTo>
                  <a:lnTo>
                    <a:pt x="94" y="13"/>
                  </a:lnTo>
                  <a:lnTo>
                    <a:pt x="94" y="14"/>
                  </a:lnTo>
                  <a:lnTo>
                    <a:pt x="93" y="15"/>
                  </a:lnTo>
                  <a:lnTo>
                    <a:pt x="93" y="16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1" y="20"/>
                  </a:lnTo>
                  <a:lnTo>
                    <a:pt x="91" y="21"/>
                  </a:lnTo>
                  <a:lnTo>
                    <a:pt x="91" y="22"/>
                  </a:lnTo>
                  <a:lnTo>
                    <a:pt x="90" y="22"/>
                  </a:lnTo>
                  <a:lnTo>
                    <a:pt x="90" y="23"/>
                  </a:lnTo>
                  <a:lnTo>
                    <a:pt x="89" y="24"/>
                  </a:lnTo>
                  <a:lnTo>
                    <a:pt x="89" y="25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5" y="31"/>
                  </a:lnTo>
                  <a:lnTo>
                    <a:pt x="84" y="31"/>
                  </a:lnTo>
                  <a:lnTo>
                    <a:pt x="84" y="32"/>
                  </a:lnTo>
                  <a:lnTo>
                    <a:pt x="83" y="33"/>
                  </a:lnTo>
                  <a:lnTo>
                    <a:pt x="82" y="34"/>
                  </a:lnTo>
                  <a:lnTo>
                    <a:pt x="81" y="34"/>
                  </a:lnTo>
                  <a:lnTo>
                    <a:pt x="81" y="35"/>
                  </a:lnTo>
                  <a:lnTo>
                    <a:pt x="80" y="36"/>
                  </a:lnTo>
                  <a:lnTo>
                    <a:pt x="79" y="37"/>
                  </a:lnTo>
                  <a:lnTo>
                    <a:pt x="78" y="37"/>
                  </a:lnTo>
                  <a:lnTo>
                    <a:pt x="78" y="38"/>
                  </a:lnTo>
                  <a:lnTo>
                    <a:pt x="77" y="38"/>
                  </a:lnTo>
                  <a:lnTo>
                    <a:pt x="76" y="39"/>
                  </a:lnTo>
                  <a:lnTo>
                    <a:pt x="75" y="40"/>
                  </a:lnTo>
                  <a:lnTo>
                    <a:pt x="74" y="40"/>
                  </a:lnTo>
                  <a:lnTo>
                    <a:pt x="74" y="41"/>
                  </a:lnTo>
                  <a:lnTo>
                    <a:pt x="73" y="41"/>
                  </a:lnTo>
                  <a:lnTo>
                    <a:pt x="72" y="42"/>
                  </a:lnTo>
                  <a:lnTo>
                    <a:pt x="71" y="42"/>
                  </a:lnTo>
                  <a:lnTo>
                    <a:pt x="70" y="43"/>
                  </a:lnTo>
                  <a:lnTo>
                    <a:pt x="69" y="43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7" y="44"/>
                  </a:lnTo>
                  <a:lnTo>
                    <a:pt x="66" y="45"/>
                  </a:lnTo>
                  <a:lnTo>
                    <a:pt x="65" y="45"/>
                  </a:lnTo>
                  <a:lnTo>
                    <a:pt x="64" y="46"/>
                  </a:lnTo>
                  <a:lnTo>
                    <a:pt x="63" y="46"/>
                  </a:lnTo>
                  <a:lnTo>
                    <a:pt x="62" y="46"/>
                  </a:lnTo>
                  <a:lnTo>
                    <a:pt x="61" y="47"/>
                  </a:lnTo>
                  <a:lnTo>
                    <a:pt x="60" y="47"/>
                  </a:lnTo>
                  <a:lnTo>
                    <a:pt x="59" y="47"/>
                  </a:lnTo>
                  <a:lnTo>
                    <a:pt x="58" y="47"/>
                  </a:lnTo>
                  <a:lnTo>
                    <a:pt x="57" y="47"/>
                  </a:lnTo>
                  <a:lnTo>
                    <a:pt x="57" y="48"/>
                  </a:lnTo>
                  <a:lnTo>
                    <a:pt x="56" y="48"/>
                  </a:lnTo>
                  <a:lnTo>
                    <a:pt x="55" y="48"/>
                  </a:lnTo>
                  <a:lnTo>
                    <a:pt x="54" y="48"/>
                  </a:lnTo>
                  <a:lnTo>
                    <a:pt x="53" y="48"/>
                  </a:lnTo>
                  <a:lnTo>
                    <a:pt x="52" y="48"/>
                  </a:lnTo>
                  <a:lnTo>
                    <a:pt x="51" y="48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42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8" y="47"/>
                  </a:lnTo>
                  <a:lnTo>
                    <a:pt x="37" y="47"/>
                  </a:lnTo>
                  <a:lnTo>
                    <a:pt x="36" y="47"/>
                  </a:lnTo>
                  <a:lnTo>
                    <a:pt x="35" y="47"/>
                  </a:lnTo>
                  <a:lnTo>
                    <a:pt x="34" y="47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0" y="45"/>
                  </a:lnTo>
                  <a:lnTo>
                    <a:pt x="29" y="45"/>
                  </a:lnTo>
                  <a:lnTo>
                    <a:pt x="28" y="44"/>
                  </a:lnTo>
                  <a:lnTo>
                    <a:pt x="27" y="44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5" y="43"/>
                  </a:lnTo>
                  <a:lnTo>
                    <a:pt x="24" y="42"/>
                  </a:lnTo>
                  <a:lnTo>
                    <a:pt x="23" y="42"/>
                  </a:lnTo>
                  <a:lnTo>
                    <a:pt x="22" y="41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0" y="40"/>
                  </a:lnTo>
                  <a:lnTo>
                    <a:pt x="19" y="39"/>
                  </a:lnTo>
                  <a:lnTo>
                    <a:pt x="18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2" y="33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29" y="16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4" y="21"/>
                  </a:lnTo>
                  <a:lnTo>
                    <a:pt x="35" y="21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9" y="23"/>
                  </a:lnTo>
                  <a:lnTo>
                    <a:pt x="40" y="23"/>
                  </a:lnTo>
                  <a:lnTo>
                    <a:pt x="41" y="24"/>
                  </a:lnTo>
                  <a:lnTo>
                    <a:pt x="42" y="24"/>
                  </a:lnTo>
                  <a:lnTo>
                    <a:pt x="43" y="24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4"/>
                  </a:lnTo>
                  <a:lnTo>
                    <a:pt x="49" y="24"/>
                  </a:lnTo>
                  <a:lnTo>
                    <a:pt x="50" y="24"/>
                  </a:lnTo>
                  <a:lnTo>
                    <a:pt x="51" y="24"/>
                  </a:lnTo>
                  <a:lnTo>
                    <a:pt x="52" y="24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5" y="23"/>
                  </a:lnTo>
                  <a:lnTo>
                    <a:pt x="56" y="23"/>
                  </a:lnTo>
                  <a:lnTo>
                    <a:pt x="57" y="23"/>
                  </a:lnTo>
                  <a:lnTo>
                    <a:pt x="57" y="22"/>
                  </a:lnTo>
                  <a:lnTo>
                    <a:pt x="58" y="22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60" y="21"/>
                  </a:lnTo>
                  <a:lnTo>
                    <a:pt x="61" y="21"/>
                  </a:lnTo>
                  <a:lnTo>
                    <a:pt x="61" y="20"/>
                  </a:lnTo>
                  <a:lnTo>
                    <a:pt x="62" y="20"/>
                  </a:lnTo>
                  <a:lnTo>
                    <a:pt x="62" y="19"/>
                  </a:lnTo>
                  <a:lnTo>
                    <a:pt x="63" y="19"/>
                  </a:lnTo>
                  <a:lnTo>
                    <a:pt x="64" y="18"/>
                  </a:lnTo>
                  <a:lnTo>
                    <a:pt x="64" y="17"/>
                  </a:lnTo>
                  <a:lnTo>
                    <a:pt x="65" y="17"/>
                  </a:lnTo>
                  <a:lnTo>
                    <a:pt x="66" y="16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67" y="14"/>
                  </a:lnTo>
                  <a:lnTo>
                    <a:pt x="68" y="14"/>
                  </a:lnTo>
                  <a:lnTo>
                    <a:pt x="68" y="13"/>
                  </a:lnTo>
                  <a:lnTo>
                    <a:pt x="68" y="12"/>
                  </a:lnTo>
                  <a:lnTo>
                    <a:pt x="69" y="12"/>
                  </a:lnTo>
                  <a:lnTo>
                    <a:pt x="69" y="11"/>
                  </a:lnTo>
                  <a:lnTo>
                    <a:pt x="69" y="10"/>
                  </a:lnTo>
                  <a:lnTo>
                    <a:pt x="70" y="10"/>
                  </a:lnTo>
                  <a:lnTo>
                    <a:pt x="70" y="9"/>
                  </a:lnTo>
                  <a:lnTo>
                    <a:pt x="70" y="8"/>
                  </a:lnTo>
                  <a:lnTo>
                    <a:pt x="71" y="7"/>
                  </a:lnTo>
                  <a:lnTo>
                    <a:pt x="71" y="6"/>
                  </a:lnTo>
                  <a:lnTo>
                    <a:pt x="71" y="5"/>
                  </a:lnTo>
                  <a:lnTo>
                    <a:pt x="71" y="4"/>
                  </a:lnTo>
                  <a:lnTo>
                    <a:pt x="71" y="3"/>
                  </a:lnTo>
                  <a:lnTo>
                    <a:pt x="71" y="2"/>
                  </a:lnTo>
                  <a:lnTo>
                    <a:pt x="71" y="1"/>
                  </a:lnTo>
                  <a:lnTo>
                    <a:pt x="72" y="0"/>
                  </a:lnTo>
                  <a:lnTo>
                    <a:pt x="96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919" name="Rectangle 105"/>
            <p:cNvSpPr>
              <a:spLocks noChangeArrowheads="1"/>
            </p:cNvSpPr>
            <p:nvPr/>
          </p:nvSpPr>
          <p:spPr bwMode="auto">
            <a:xfrm>
              <a:off x="2381" y="3702"/>
              <a:ext cx="635" cy="288"/>
            </a:xfrm>
            <a:prstGeom prst="rect">
              <a:avLst/>
            </a:prstGeom>
            <a:solidFill>
              <a:srgbClr val="E8E8E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10800" rIns="36000" bIns="10800" anchor="ctr"/>
            <a:lstStyle/>
            <a:p>
              <a:pPr defTabSz="762000" eaLnBrk="0" hangingPunct="0"/>
              <a:r>
                <a:rPr lang="en-GB" sz="900"/>
                <a:t>OBD scan tool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SA:249, 250</a:t>
              </a:r>
              <a:endParaRPr lang="en-GB" sz="900"/>
            </a:p>
          </p:txBody>
        </p:sp>
        <p:sp>
          <p:nvSpPr>
            <p:cNvPr id="34920" name="Line 106"/>
            <p:cNvSpPr>
              <a:spLocks noChangeShapeType="1"/>
            </p:cNvSpPr>
            <p:nvPr/>
          </p:nvSpPr>
          <p:spPr bwMode="auto">
            <a:xfrm>
              <a:off x="816" y="3832"/>
              <a:ext cx="1565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1" name="Rectangle 107"/>
            <p:cNvSpPr>
              <a:spLocks noChangeArrowheads="1"/>
            </p:cNvSpPr>
            <p:nvPr/>
          </p:nvSpPr>
          <p:spPr bwMode="auto">
            <a:xfrm>
              <a:off x="4800" y="1352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FMS-GW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SA:37, MID:179</a:t>
              </a:r>
              <a:endParaRPr lang="en-GB" sz="900"/>
            </a:p>
          </p:txBody>
        </p:sp>
        <p:sp>
          <p:nvSpPr>
            <p:cNvPr id="34922" name="Line 108"/>
            <p:cNvSpPr>
              <a:spLocks noChangeShapeType="1"/>
            </p:cNvSpPr>
            <p:nvPr/>
          </p:nvSpPr>
          <p:spPr bwMode="auto">
            <a:xfrm>
              <a:off x="4704" y="1448"/>
              <a:ext cx="9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3" name="Line 109"/>
            <p:cNvSpPr>
              <a:spLocks noChangeShapeType="1"/>
            </p:cNvSpPr>
            <p:nvPr/>
          </p:nvSpPr>
          <p:spPr bwMode="auto">
            <a:xfrm flipH="1">
              <a:off x="862" y="1448"/>
              <a:ext cx="2" cy="16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4" name="Oval 110"/>
            <p:cNvSpPr>
              <a:spLocks noChangeArrowheads="1"/>
            </p:cNvSpPr>
            <p:nvPr/>
          </p:nvSpPr>
          <p:spPr bwMode="auto">
            <a:xfrm>
              <a:off x="841" y="1423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11"/>
            <p:cNvSpPr>
              <a:spLocks noChangeArrowheads="1"/>
            </p:cNvSpPr>
            <p:nvPr/>
          </p:nvSpPr>
          <p:spPr bwMode="auto">
            <a:xfrm>
              <a:off x="5200" y="1094"/>
              <a:ext cx="53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" tIns="10800" rIns="21600" bIns="10800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CAN-EXT:</a:t>
              </a:r>
            </a:p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SAE J1939</a:t>
              </a:r>
            </a:p>
          </p:txBody>
        </p:sp>
        <p:sp>
          <p:nvSpPr>
            <p:cNvPr id="34926" name="Rectangle 112"/>
            <p:cNvSpPr>
              <a:spLocks noChangeArrowheads="1"/>
            </p:cNvSpPr>
            <p:nvPr/>
          </p:nvSpPr>
          <p:spPr bwMode="auto">
            <a:xfrm>
              <a:off x="4344" y="70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BBM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SA:230, MID:249</a:t>
              </a:r>
              <a:endParaRPr lang="en-GB" sz="900"/>
            </a:p>
          </p:txBody>
        </p:sp>
        <p:sp>
          <p:nvSpPr>
            <p:cNvPr id="34927" name="Text Box 113"/>
            <p:cNvSpPr txBox="1">
              <a:spLocks noChangeArrowheads="1"/>
            </p:cNvSpPr>
            <p:nvPr/>
          </p:nvSpPr>
          <p:spPr bwMode="auto">
            <a:xfrm>
              <a:off x="2132" y="2541"/>
              <a:ext cx="67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sv-SE" sz="600"/>
                <a:t>TECU/GSECU for</a:t>
              </a:r>
            </a:p>
            <a:p>
              <a:r>
                <a:rPr lang="sv-SE" sz="600"/>
                <a:t>- AMT-C</a:t>
              </a:r>
            </a:p>
            <a:p>
              <a:r>
                <a:rPr lang="sv-SE" sz="600"/>
                <a:t>- PowerTronic</a:t>
              </a:r>
            </a:p>
          </p:txBody>
        </p:sp>
        <p:sp>
          <p:nvSpPr>
            <p:cNvPr id="34928" name="Line 114"/>
            <p:cNvSpPr>
              <a:spLocks noChangeShapeType="1"/>
            </p:cNvSpPr>
            <p:nvPr/>
          </p:nvSpPr>
          <p:spPr bwMode="auto">
            <a:xfrm>
              <a:off x="1542" y="550"/>
              <a:ext cx="0" cy="159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29" name="Line 115"/>
            <p:cNvSpPr>
              <a:spLocks noChangeShapeType="1"/>
            </p:cNvSpPr>
            <p:nvPr/>
          </p:nvSpPr>
          <p:spPr bwMode="auto">
            <a:xfrm flipV="1">
              <a:off x="316" y="528"/>
              <a:ext cx="0" cy="48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30" name="Line 116"/>
            <p:cNvSpPr>
              <a:spLocks noChangeShapeType="1"/>
            </p:cNvSpPr>
            <p:nvPr/>
          </p:nvSpPr>
          <p:spPr bwMode="auto">
            <a:xfrm>
              <a:off x="612" y="709"/>
              <a:ext cx="930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31" name="Rectangle 117"/>
            <p:cNvSpPr>
              <a:spLocks noChangeArrowheads="1"/>
            </p:cNvSpPr>
            <p:nvPr/>
          </p:nvSpPr>
          <p:spPr bwMode="auto">
            <a:xfrm>
              <a:off x="544" y="558"/>
              <a:ext cx="43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J1939-6</a:t>
              </a:r>
            </a:p>
          </p:txBody>
        </p:sp>
        <p:sp>
          <p:nvSpPr>
            <p:cNvPr id="34932" name="Rectangle 118"/>
            <p:cNvSpPr>
              <a:spLocks noChangeArrowheads="1"/>
            </p:cNvSpPr>
            <p:nvPr/>
          </p:nvSpPr>
          <p:spPr bwMode="auto">
            <a:xfrm>
              <a:off x="1360" y="278"/>
              <a:ext cx="600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LPS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SA:232, MID:248</a:t>
              </a:r>
              <a:endParaRPr lang="en-GB" sz="900"/>
            </a:p>
          </p:txBody>
        </p:sp>
        <p:sp>
          <p:nvSpPr>
            <p:cNvPr id="34933" name="Rectangle 119"/>
            <p:cNvSpPr>
              <a:spLocks noChangeArrowheads="1"/>
            </p:cNvSpPr>
            <p:nvPr/>
          </p:nvSpPr>
          <p:spPr bwMode="auto">
            <a:xfrm>
              <a:off x="960" y="3401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TTU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MID:203</a:t>
              </a:r>
              <a:endParaRPr lang="en-GB" sz="900"/>
            </a:p>
          </p:txBody>
        </p:sp>
        <p:sp>
          <p:nvSpPr>
            <p:cNvPr id="34934" name="Line 120"/>
            <p:cNvSpPr>
              <a:spLocks noChangeShapeType="1"/>
            </p:cNvSpPr>
            <p:nvPr/>
          </p:nvSpPr>
          <p:spPr bwMode="auto">
            <a:xfrm flipV="1">
              <a:off x="1565" y="3158"/>
              <a:ext cx="13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35" name="Rectangle 121"/>
            <p:cNvSpPr>
              <a:spLocks noChangeArrowheads="1"/>
            </p:cNvSpPr>
            <p:nvPr/>
          </p:nvSpPr>
          <p:spPr bwMode="auto">
            <a:xfrm rot="-5400000">
              <a:off x="1414" y="2085"/>
              <a:ext cx="4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J1939-2</a:t>
              </a:r>
            </a:p>
          </p:txBody>
        </p:sp>
        <p:sp>
          <p:nvSpPr>
            <p:cNvPr id="34936" name="Rectangle 122"/>
            <p:cNvSpPr>
              <a:spLocks noChangeArrowheads="1"/>
            </p:cNvSpPr>
            <p:nvPr/>
          </p:nvSpPr>
          <p:spPr bwMode="auto">
            <a:xfrm>
              <a:off x="1219" y="3257"/>
              <a:ext cx="30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chemeClr val="accent1"/>
                  </a:solidFill>
                </a:rPr>
                <a:t>USB</a:t>
              </a:r>
            </a:p>
          </p:txBody>
        </p:sp>
        <p:sp>
          <p:nvSpPr>
            <p:cNvPr id="34937" name="Oval 123"/>
            <p:cNvSpPr>
              <a:spLocks noChangeArrowheads="1"/>
            </p:cNvSpPr>
            <p:nvPr/>
          </p:nvSpPr>
          <p:spPr bwMode="auto">
            <a:xfrm>
              <a:off x="840" y="2315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8" name="Oval 124"/>
            <p:cNvSpPr>
              <a:spLocks noChangeArrowheads="1"/>
            </p:cNvSpPr>
            <p:nvPr/>
          </p:nvSpPr>
          <p:spPr bwMode="auto">
            <a:xfrm>
              <a:off x="4584" y="1517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9" name="Oval 125"/>
            <p:cNvSpPr>
              <a:spLocks noChangeArrowheads="1"/>
            </p:cNvSpPr>
            <p:nvPr/>
          </p:nvSpPr>
          <p:spPr bwMode="auto">
            <a:xfrm>
              <a:off x="4681" y="1905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0" name="Oval 126"/>
            <p:cNvSpPr>
              <a:spLocks noChangeArrowheads="1"/>
            </p:cNvSpPr>
            <p:nvPr/>
          </p:nvSpPr>
          <p:spPr bwMode="auto">
            <a:xfrm>
              <a:off x="4681" y="2287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1" name="Oval 127"/>
            <p:cNvSpPr>
              <a:spLocks noChangeArrowheads="1"/>
            </p:cNvSpPr>
            <p:nvPr/>
          </p:nvSpPr>
          <p:spPr bwMode="auto">
            <a:xfrm>
              <a:off x="4679" y="2671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2" name="Oval 128"/>
            <p:cNvSpPr>
              <a:spLocks noChangeArrowheads="1"/>
            </p:cNvSpPr>
            <p:nvPr/>
          </p:nvSpPr>
          <p:spPr bwMode="auto">
            <a:xfrm>
              <a:off x="4678" y="3345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3" name="Oval 129"/>
            <p:cNvSpPr>
              <a:spLocks noChangeArrowheads="1"/>
            </p:cNvSpPr>
            <p:nvPr/>
          </p:nvSpPr>
          <p:spPr bwMode="auto">
            <a:xfrm>
              <a:off x="4441" y="2228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4" name="Oval 130"/>
            <p:cNvSpPr>
              <a:spLocks noChangeArrowheads="1"/>
            </p:cNvSpPr>
            <p:nvPr/>
          </p:nvSpPr>
          <p:spPr bwMode="auto">
            <a:xfrm>
              <a:off x="4445" y="2939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5" name="Rectangle 131"/>
            <p:cNvSpPr>
              <a:spLocks noChangeArrowheads="1"/>
            </p:cNvSpPr>
            <p:nvPr/>
          </p:nvSpPr>
          <p:spPr bwMode="auto">
            <a:xfrm>
              <a:off x="3740" y="3218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TPM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SA:51, MID:166</a:t>
              </a:r>
              <a:endParaRPr lang="en-GB" sz="900"/>
            </a:p>
          </p:txBody>
        </p:sp>
        <p:sp>
          <p:nvSpPr>
            <p:cNvPr id="34946" name="Oval 132"/>
            <p:cNvSpPr>
              <a:spLocks noChangeArrowheads="1"/>
            </p:cNvSpPr>
            <p:nvPr/>
          </p:nvSpPr>
          <p:spPr bwMode="auto">
            <a:xfrm>
              <a:off x="1675" y="2364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47" name="Oval 133"/>
            <p:cNvSpPr>
              <a:spLocks noChangeArrowheads="1"/>
            </p:cNvSpPr>
            <p:nvPr/>
          </p:nvSpPr>
          <p:spPr bwMode="auto">
            <a:xfrm>
              <a:off x="2084" y="380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48" name="Rectangle 134"/>
            <p:cNvSpPr>
              <a:spLocks noChangeArrowheads="1"/>
            </p:cNvSpPr>
            <p:nvPr/>
          </p:nvSpPr>
          <p:spPr bwMode="auto">
            <a:xfrm>
              <a:off x="96" y="2546"/>
              <a:ext cx="608" cy="2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NOX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SA:81</a:t>
              </a:r>
              <a:endParaRPr lang="en-GB" sz="900"/>
            </a:p>
          </p:txBody>
        </p:sp>
        <p:sp>
          <p:nvSpPr>
            <p:cNvPr id="34949" name="Rectangle 135"/>
            <p:cNvSpPr>
              <a:spLocks noChangeArrowheads="1"/>
            </p:cNvSpPr>
            <p:nvPr/>
          </p:nvSpPr>
          <p:spPr bwMode="auto">
            <a:xfrm>
              <a:off x="96" y="2228"/>
              <a:ext cx="608" cy="2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ADS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SA:61, MID:233</a:t>
              </a:r>
            </a:p>
          </p:txBody>
        </p:sp>
        <p:sp>
          <p:nvSpPr>
            <p:cNvPr id="34950" name="Rectangle 136"/>
            <p:cNvSpPr>
              <a:spLocks noChangeArrowheads="1"/>
            </p:cNvSpPr>
            <p:nvPr/>
          </p:nvSpPr>
          <p:spPr bwMode="auto">
            <a:xfrm>
              <a:off x="2784" y="2120"/>
              <a:ext cx="616" cy="28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RAS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SA:56, MID:184</a:t>
              </a:r>
              <a:endParaRPr lang="en-GB" sz="900"/>
            </a:p>
          </p:txBody>
        </p:sp>
        <p:sp>
          <p:nvSpPr>
            <p:cNvPr id="34951" name="Oval 137"/>
            <p:cNvSpPr>
              <a:spLocks noChangeArrowheads="1"/>
            </p:cNvSpPr>
            <p:nvPr/>
          </p:nvSpPr>
          <p:spPr bwMode="auto">
            <a:xfrm>
              <a:off x="3582" y="23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2" name="Line 138"/>
            <p:cNvSpPr>
              <a:spLocks noChangeShapeType="1"/>
            </p:cNvSpPr>
            <p:nvPr/>
          </p:nvSpPr>
          <p:spPr bwMode="auto">
            <a:xfrm flipV="1">
              <a:off x="1542" y="2758"/>
              <a:ext cx="136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53" name="Oval 139"/>
            <p:cNvSpPr>
              <a:spLocks noChangeArrowheads="1"/>
            </p:cNvSpPr>
            <p:nvPr/>
          </p:nvSpPr>
          <p:spPr bwMode="auto">
            <a:xfrm>
              <a:off x="1675" y="2732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54" name="Rectangle 140"/>
            <p:cNvSpPr>
              <a:spLocks noChangeArrowheads="1"/>
            </p:cNvSpPr>
            <p:nvPr/>
          </p:nvSpPr>
          <p:spPr bwMode="auto">
            <a:xfrm>
              <a:off x="952" y="2636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ALCOLOCK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SA:-</a:t>
              </a:r>
            </a:p>
          </p:txBody>
        </p:sp>
        <p:sp>
          <p:nvSpPr>
            <p:cNvPr id="34955" name="Line 141"/>
            <p:cNvSpPr>
              <a:spLocks noChangeShapeType="1"/>
            </p:cNvSpPr>
            <p:nvPr/>
          </p:nvSpPr>
          <p:spPr bwMode="auto">
            <a:xfrm>
              <a:off x="862" y="3067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56" name="Rectangle 142"/>
            <p:cNvSpPr>
              <a:spLocks noChangeArrowheads="1"/>
            </p:cNvSpPr>
            <p:nvPr/>
          </p:nvSpPr>
          <p:spPr bwMode="auto">
            <a:xfrm>
              <a:off x="960" y="298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T-GW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SA:65, MID:141</a:t>
              </a:r>
              <a:endParaRPr lang="en-GB" sz="900"/>
            </a:p>
          </p:txBody>
        </p:sp>
        <p:sp>
          <p:nvSpPr>
            <p:cNvPr id="34957" name="Oval 143"/>
            <p:cNvSpPr>
              <a:spLocks noChangeArrowheads="1"/>
            </p:cNvSpPr>
            <p:nvPr/>
          </p:nvSpPr>
          <p:spPr bwMode="auto">
            <a:xfrm>
              <a:off x="793" y="3770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58" name="Line 144"/>
            <p:cNvSpPr>
              <a:spLocks noChangeShapeType="1"/>
            </p:cNvSpPr>
            <p:nvPr/>
          </p:nvSpPr>
          <p:spPr bwMode="auto">
            <a:xfrm>
              <a:off x="703" y="3793"/>
              <a:ext cx="113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59" name="Text Box 145"/>
            <p:cNvSpPr txBox="1">
              <a:spLocks noChangeArrowheads="1"/>
            </p:cNvSpPr>
            <p:nvPr/>
          </p:nvSpPr>
          <p:spPr bwMode="auto">
            <a:xfrm>
              <a:off x="273" y="3522"/>
              <a:ext cx="271" cy="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900"/>
                <a:t>EGR</a:t>
              </a:r>
            </a:p>
          </p:txBody>
        </p:sp>
        <p:sp>
          <p:nvSpPr>
            <p:cNvPr id="34960" name="Text Box 146"/>
            <p:cNvSpPr txBox="1">
              <a:spLocks noChangeArrowheads="1"/>
            </p:cNvSpPr>
            <p:nvPr/>
          </p:nvSpPr>
          <p:spPr bwMode="auto">
            <a:xfrm>
              <a:off x="273" y="2092"/>
              <a:ext cx="271" cy="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900"/>
                <a:t>SCR</a:t>
              </a:r>
            </a:p>
          </p:txBody>
        </p:sp>
        <p:sp>
          <p:nvSpPr>
            <p:cNvPr id="34961" name="Line 147"/>
            <p:cNvSpPr>
              <a:spLocks noChangeShapeType="1"/>
            </p:cNvSpPr>
            <p:nvPr/>
          </p:nvSpPr>
          <p:spPr bwMode="auto">
            <a:xfrm>
              <a:off x="2147" y="436"/>
              <a:ext cx="325" cy="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62" name="Rectangle 148"/>
            <p:cNvSpPr>
              <a:spLocks noChangeArrowheads="1"/>
            </p:cNvSpPr>
            <p:nvPr/>
          </p:nvSpPr>
          <p:spPr bwMode="auto">
            <a:xfrm>
              <a:off x="2494" y="282"/>
              <a:ext cx="86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" tIns="10800" rIns="21600" bIns="10800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ISO 11992-2</a:t>
              </a:r>
            </a:p>
            <a:p>
              <a:pPr defTabSz="762000" eaLnBrk="0" hangingPunct="0"/>
              <a:r>
                <a:rPr lang="en-GB" sz="900">
                  <a:solidFill>
                    <a:srgbClr val="660066"/>
                  </a:solidFill>
                </a:rPr>
                <a:t>Trailer connection</a:t>
              </a:r>
            </a:p>
          </p:txBody>
        </p:sp>
        <p:sp>
          <p:nvSpPr>
            <p:cNvPr id="34963" name="Oval 149"/>
            <p:cNvSpPr>
              <a:spLocks noChangeArrowheads="1"/>
            </p:cNvSpPr>
            <p:nvPr/>
          </p:nvSpPr>
          <p:spPr bwMode="auto">
            <a:xfrm>
              <a:off x="1497" y="14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4" name="Line 150"/>
            <p:cNvSpPr>
              <a:spLocks noChangeShapeType="1"/>
            </p:cNvSpPr>
            <p:nvPr/>
          </p:nvSpPr>
          <p:spPr bwMode="auto">
            <a:xfrm>
              <a:off x="1519" y="1366"/>
              <a:ext cx="0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65" name="Line 151"/>
            <p:cNvSpPr>
              <a:spLocks noChangeShapeType="1"/>
            </p:cNvSpPr>
            <p:nvPr/>
          </p:nvSpPr>
          <p:spPr bwMode="auto">
            <a:xfrm>
              <a:off x="998" y="550"/>
              <a:ext cx="0" cy="159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66" name="Oval 152"/>
            <p:cNvSpPr>
              <a:spLocks noChangeArrowheads="1"/>
            </p:cNvSpPr>
            <p:nvPr/>
          </p:nvSpPr>
          <p:spPr bwMode="auto">
            <a:xfrm>
              <a:off x="975" y="686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67" name="Rectangle 153"/>
            <p:cNvSpPr>
              <a:spLocks noChangeArrowheads="1"/>
            </p:cNvSpPr>
            <p:nvPr/>
          </p:nvSpPr>
          <p:spPr bwMode="auto">
            <a:xfrm>
              <a:off x="90" y="278"/>
              <a:ext cx="600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LCS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SA:174, MID:204</a:t>
              </a:r>
              <a:endParaRPr lang="en-GB" sz="900"/>
            </a:p>
          </p:txBody>
        </p:sp>
        <p:sp>
          <p:nvSpPr>
            <p:cNvPr id="34968" name="Rectangle 154"/>
            <p:cNvSpPr>
              <a:spLocks noChangeArrowheads="1"/>
            </p:cNvSpPr>
            <p:nvPr/>
          </p:nvSpPr>
          <p:spPr bwMode="auto">
            <a:xfrm>
              <a:off x="952" y="1729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VECU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SA:17, MID:144</a:t>
              </a:r>
              <a:endParaRPr lang="en-GB" sz="900"/>
            </a:p>
          </p:txBody>
        </p:sp>
        <p:sp>
          <p:nvSpPr>
            <p:cNvPr id="34969" name="Rectangle 155"/>
            <p:cNvSpPr>
              <a:spLocks noChangeArrowheads="1"/>
            </p:cNvSpPr>
            <p:nvPr/>
          </p:nvSpPr>
          <p:spPr bwMode="auto">
            <a:xfrm rot="-5400000">
              <a:off x="29" y="681"/>
              <a:ext cx="44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900">
                  <a:solidFill>
                    <a:srgbClr val="FF0033"/>
                  </a:solidFill>
                </a:rPr>
                <a:t>J1939-8</a:t>
              </a:r>
            </a:p>
          </p:txBody>
        </p:sp>
        <p:sp>
          <p:nvSpPr>
            <p:cNvPr id="34970" name="Line 156"/>
            <p:cNvSpPr>
              <a:spLocks noChangeShapeType="1"/>
            </p:cNvSpPr>
            <p:nvPr/>
          </p:nvSpPr>
          <p:spPr bwMode="auto">
            <a:xfrm>
              <a:off x="612" y="709"/>
              <a:ext cx="0" cy="272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71" name="Rectangle 157"/>
            <p:cNvSpPr>
              <a:spLocks noChangeArrowheads="1"/>
            </p:cNvSpPr>
            <p:nvPr/>
          </p:nvSpPr>
          <p:spPr bwMode="auto">
            <a:xfrm>
              <a:off x="725" y="278"/>
              <a:ext cx="600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ACC Radar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SA:42, MID:219</a:t>
              </a:r>
              <a:endParaRPr lang="en-GB" sz="900"/>
            </a:p>
          </p:txBody>
        </p:sp>
        <p:sp>
          <p:nvSpPr>
            <p:cNvPr id="34972" name="Rectangle 158"/>
            <p:cNvSpPr>
              <a:spLocks noChangeArrowheads="1"/>
            </p:cNvSpPr>
            <p:nvPr/>
          </p:nvSpPr>
          <p:spPr bwMode="auto">
            <a:xfrm>
              <a:off x="96" y="968"/>
              <a:ext cx="612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DACU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SA:173, MID:238</a:t>
              </a:r>
              <a:endParaRPr lang="en-GB" sz="900"/>
            </a:p>
          </p:txBody>
        </p:sp>
        <p:sp>
          <p:nvSpPr>
            <p:cNvPr id="34973" name="Rectangle 159"/>
            <p:cNvSpPr>
              <a:spLocks noChangeArrowheads="1"/>
            </p:cNvSpPr>
            <p:nvPr/>
          </p:nvSpPr>
          <p:spPr bwMode="auto">
            <a:xfrm>
              <a:off x="1837" y="2137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TECU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SA:3, MID:130</a:t>
              </a:r>
              <a:endParaRPr lang="en-GB" sz="900"/>
            </a:p>
          </p:txBody>
        </p:sp>
        <p:sp>
          <p:nvSpPr>
            <p:cNvPr id="34974" name="Line 160"/>
            <p:cNvSpPr>
              <a:spLocks noChangeShapeType="1"/>
            </p:cNvSpPr>
            <p:nvPr/>
          </p:nvSpPr>
          <p:spPr bwMode="auto">
            <a:xfrm>
              <a:off x="1565" y="2500"/>
              <a:ext cx="3923" cy="0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75" name="Rectangle 161"/>
            <p:cNvSpPr>
              <a:spLocks noChangeArrowheads="1"/>
            </p:cNvSpPr>
            <p:nvPr/>
          </p:nvSpPr>
          <p:spPr bwMode="auto">
            <a:xfrm>
              <a:off x="960" y="2273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Tachograph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SA:238, MID:220</a:t>
              </a:r>
              <a:endParaRPr lang="en-GB" sz="900"/>
            </a:p>
          </p:txBody>
        </p:sp>
        <p:sp>
          <p:nvSpPr>
            <p:cNvPr id="34976" name="Line 162"/>
            <p:cNvSpPr>
              <a:spLocks noChangeShapeType="1"/>
            </p:cNvSpPr>
            <p:nvPr/>
          </p:nvSpPr>
          <p:spPr bwMode="auto">
            <a:xfrm flipV="1">
              <a:off x="5488" y="1502"/>
              <a:ext cx="0" cy="998"/>
            </a:xfrm>
            <a:prstGeom prst="line">
              <a:avLst/>
            </a:prstGeom>
            <a:noFill/>
            <a:ln w="12700">
              <a:solidFill>
                <a:srgbClr val="660066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77" name="Freeform 163"/>
            <p:cNvSpPr>
              <a:spLocks/>
            </p:cNvSpPr>
            <p:nvPr/>
          </p:nvSpPr>
          <p:spPr bwMode="auto">
            <a:xfrm rot="5400000">
              <a:off x="5506" y="1481"/>
              <a:ext cx="97" cy="49"/>
            </a:xfrm>
            <a:custGeom>
              <a:avLst/>
              <a:gdLst>
                <a:gd name="T0" fmla="*/ 95 w 97"/>
                <a:gd name="T1" fmla="*/ 3 h 49"/>
                <a:gd name="T2" fmla="*/ 95 w 97"/>
                <a:gd name="T3" fmla="*/ 7 h 49"/>
                <a:gd name="T4" fmla="*/ 94 w 97"/>
                <a:gd name="T5" fmla="*/ 10 h 49"/>
                <a:gd name="T6" fmla="*/ 94 w 97"/>
                <a:gd name="T7" fmla="*/ 14 h 49"/>
                <a:gd name="T8" fmla="*/ 92 w 97"/>
                <a:gd name="T9" fmla="*/ 18 h 49"/>
                <a:gd name="T10" fmla="*/ 91 w 97"/>
                <a:gd name="T11" fmla="*/ 22 h 49"/>
                <a:gd name="T12" fmla="*/ 89 w 97"/>
                <a:gd name="T13" fmla="*/ 25 h 49"/>
                <a:gd name="T14" fmla="*/ 87 w 97"/>
                <a:gd name="T15" fmla="*/ 28 h 49"/>
                <a:gd name="T16" fmla="*/ 84 w 97"/>
                <a:gd name="T17" fmla="*/ 31 h 49"/>
                <a:gd name="T18" fmla="*/ 81 w 97"/>
                <a:gd name="T19" fmla="*/ 34 h 49"/>
                <a:gd name="T20" fmla="*/ 78 w 97"/>
                <a:gd name="T21" fmla="*/ 37 h 49"/>
                <a:gd name="T22" fmla="*/ 75 w 97"/>
                <a:gd name="T23" fmla="*/ 40 h 49"/>
                <a:gd name="T24" fmla="*/ 72 w 97"/>
                <a:gd name="T25" fmla="*/ 42 h 49"/>
                <a:gd name="T26" fmla="*/ 69 w 97"/>
                <a:gd name="T27" fmla="*/ 44 h 49"/>
                <a:gd name="T28" fmla="*/ 65 w 97"/>
                <a:gd name="T29" fmla="*/ 45 h 49"/>
                <a:gd name="T30" fmla="*/ 61 w 97"/>
                <a:gd name="T31" fmla="*/ 47 h 49"/>
                <a:gd name="T32" fmla="*/ 57 w 97"/>
                <a:gd name="T33" fmla="*/ 47 h 49"/>
                <a:gd name="T34" fmla="*/ 54 w 97"/>
                <a:gd name="T35" fmla="*/ 48 h 49"/>
                <a:gd name="T36" fmla="*/ 50 w 97"/>
                <a:gd name="T37" fmla="*/ 48 h 49"/>
                <a:gd name="T38" fmla="*/ 46 w 97"/>
                <a:gd name="T39" fmla="*/ 48 h 49"/>
                <a:gd name="T40" fmla="*/ 42 w 97"/>
                <a:gd name="T41" fmla="*/ 48 h 49"/>
                <a:gd name="T42" fmla="*/ 38 w 97"/>
                <a:gd name="T43" fmla="*/ 48 h 49"/>
                <a:gd name="T44" fmla="*/ 35 w 97"/>
                <a:gd name="T45" fmla="*/ 47 h 49"/>
                <a:gd name="T46" fmla="*/ 31 w 97"/>
                <a:gd name="T47" fmla="*/ 46 h 49"/>
                <a:gd name="T48" fmla="*/ 27 w 97"/>
                <a:gd name="T49" fmla="*/ 44 h 49"/>
                <a:gd name="T50" fmla="*/ 24 w 97"/>
                <a:gd name="T51" fmla="*/ 42 h 49"/>
                <a:gd name="T52" fmla="*/ 21 w 97"/>
                <a:gd name="T53" fmla="*/ 40 h 49"/>
                <a:gd name="T54" fmla="*/ 17 w 97"/>
                <a:gd name="T55" fmla="*/ 38 h 49"/>
                <a:gd name="T56" fmla="*/ 14 w 97"/>
                <a:gd name="T57" fmla="*/ 35 h 49"/>
                <a:gd name="T58" fmla="*/ 11 w 97"/>
                <a:gd name="T59" fmla="*/ 32 h 49"/>
                <a:gd name="T60" fmla="*/ 9 w 97"/>
                <a:gd name="T61" fmla="*/ 29 h 49"/>
                <a:gd name="T62" fmla="*/ 7 w 97"/>
                <a:gd name="T63" fmla="*/ 26 h 49"/>
                <a:gd name="T64" fmla="*/ 5 w 97"/>
                <a:gd name="T65" fmla="*/ 22 h 49"/>
                <a:gd name="T66" fmla="*/ 3 w 97"/>
                <a:gd name="T67" fmla="*/ 19 h 49"/>
                <a:gd name="T68" fmla="*/ 2 w 97"/>
                <a:gd name="T69" fmla="*/ 15 h 49"/>
                <a:gd name="T70" fmla="*/ 1 w 97"/>
                <a:gd name="T71" fmla="*/ 11 h 49"/>
                <a:gd name="T72" fmla="*/ 0 w 97"/>
                <a:gd name="T73" fmla="*/ 8 h 49"/>
                <a:gd name="T74" fmla="*/ 0 w 97"/>
                <a:gd name="T75" fmla="*/ 4 h 49"/>
                <a:gd name="T76" fmla="*/ 24 w 97"/>
                <a:gd name="T77" fmla="*/ 1 h 49"/>
                <a:gd name="T78" fmla="*/ 24 w 97"/>
                <a:gd name="T79" fmla="*/ 5 h 49"/>
                <a:gd name="T80" fmla="*/ 25 w 97"/>
                <a:gd name="T81" fmla="*/ 9 h 49"/>
                <a:gd name="T82" fmla="*/ 26 w 97"/>
                <a:gd name="T83" fmla="*/ 12 h 49"/>
                <a:gd name="T84" fmla="*/ 28 w 97"/>
                <a:gd name="T85" fmla="*/ 14 h 49"/>
                <a:gd name="T86" fmla="*/ 30 w 97"/>
                <a:gd name="T87" fmla="*/ 17 h 49"/>
                <a:gd name="T88" fmla="*/ 33 w 97"/>
                <a:gd name="T89" fmla="*/ 19 h 49"/>
                <a:gd name="T90" fmla="*/ 35 w 97"/>
                <a:gd name="T91" fmla="*/ 21 h 49"/>
                <a:gd name="T92" fmla="*/ 38 w 97"/>
                <a:gd name="T93" fmla="*/ 22 h 49"/>
                <a:gd name="T94" fmla="*/ 41 w 97"/>
                <a:gd name="T95" fmla="*/ 24 h 49"/>
                <a:gd name="T96" fmla="*/ 45 w 97"/>
                <a:gd name="T97" fmla="*/ 24 h 49"/>
                <a:gd name="T98" fmla="*/ 49 w 97"/>
                <a:gd name="T99" fmla="*/ 24 h 49"/>
                <a:gd name="T100" fmla="*/ 53 w 97"/>
                <a:gd name="T101" fmla="*/ 24 h 49"/>
                <a:gd name="T102" fmla="*/ 57 w 97"/>
                <a:gd name="T103" fmla="*/ 23 h 49"/>
                <a:gd name="T104" fmla="*/ 59 w 97"/>
                <a:gd name="T105" fmla="*/ 21 h 49"/>
                <a:gd name="T106" fmla="*/ 62 w 97"/>
                <a:gd name="T107" fmla="*/ 20 h 49"/>
                <a:gd name="T108" fmla="*/ 64 w 97"/>
                <a:gd name="T109" fmla="*/ 17 h 49"/>
                <a:gd name="T110" fmla="*/ 67 w 97"/>
                <a:gd name="T111" fmla="*/ 15 h 49"/>
                <a:gd name="T112" fmla="*/ 68 w 97"/>
                <a:gd name="T113" fmla="*/ 12 h 49"/>
                <a:gd name="T114" fmla="*/ 70 w 97"/>
                <a:gd name="T115" fmla="*/ 10 h 49"/>
                <a:gd name="T116" fmla="*/ 71 w 97"/>
                <a:gd name="T117" fmla="*/ 6 h 49"/>
                <a:gd name="T118" fmla="*/ 71 w 97"/>
                <a:gd name="T119" fmla="*/ 2 h 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7"/>
                <a:gd name="T181" fmla="*/ 0 h 49"/>
                <a:gd name="T182" fmla="*/ 97 w 97"/>
                <a:gd name="T183" fmla="*/ 49 h 4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7" h="49">
                  <a:moveTo>
                    <a:pt x="96" y="0"/>
                  </a:moveTo>
                  <a:lnTo>
                    <a:pt x="95" y="1"/>
                  </a:lnTo>
                  <a:lnTo>
                    <a:pt x="95" y="2"/>
                  </a:lnTo>
                  <a:lnTo>
                    <a:pt x="95" y="3"/>
                  </a:lnTo>
                  <a:lnTo>
                    <a:pt x="95" y="4"/>
                  </a:lnTo>
                  <a:lnTo>
                    <a:pt x="95" y="5"/>
                  </a:lnTo>
                  <a:lnTo>
                    <a:pt x="95" y="6"/>
                  </a:lnTo>
                  <a:lnTo>
                    <a:pt x="95" y="7"/>
                  </a:lnTo>
                  <a:lnTo>
                    <a:pt x="95" y="8"/>
                  </a:lnTo>
                  <a:lnTo>
                    <a:pt x="95" y="9"/>
                  </a:lnTo>
                  <a:lnTo>
                    <a:pt x="95" y="10"/>
                  </a:lnTo>
                  <a:lnTo>
                    <a:pt x="94" y="10"/>
                  </a:lnTo>
                  <a:lnTo>
                    <a:pt x="94" y="11"/>
                  </a:lnTo>
                  <a:lnTo>
                    <a:pt x="94" y="12"/>
                  </a:lnTo>
                  <a:lnTo>
                    <a:pt x="94" y="13"/>
                  </a:lnTo>
                  <a:lnTo>
                    <a:pt x="94" y="14"/>
                  </a:lnTo>
                  <a:lnTo>
                    <a:pt x="93" y="15"/>
                  </a:lnTo>
                  <a:lnTo>
                    <a:pt x="93" y="16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1" y="20"/>
                  </a:lnTo>
                  <a:lnTo>
                    <a:pt x="91" y="21"/>
                  </a:lnTo>
                  <a:lnTo>
                    <a:pt x="91" y="22"/>
                  </a:lnTo>
                  <a:lnTo>
                    <a:pt x="90" y="22"/>
                  </a:lnTo>
                  <a:lnTo>
                    <a:pt x="90" y="23"/>
                  </a:lnTo>
                  <a:lnTo>
                    <a:pt x="89" y="24"/>
                  </a:lnTo>
                  <a:lnTo>
                    <a:pt x="89" y="25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5" y="31"/>
                  </a:lnTo>
                  <a:lnTo>
                    <a:pt x="84" y="31"/>
                  </a:lnTo>
                  <a:lnTo>
                    <a:pt x="84" y="32"/>
                  </a:lnTo>
                  <a:lnTo>
                    <a:pt x="83" y="33"/>
                  </a:lnTo>
                  <a:lnTo>
                    <a:pt x="82" y="34"/>
                  </a:lnTo>
                  <a:lnTo>
                    <a:pt x="81" y="34"/>
                  </a:lnTo>
                  <a:lnTo>
                    <a:pt x="81" y="35"/>
                  </a:lnTo>
                  <a:lnTo>
                    <a:pt x="80" y="36"/>
                  </a:lnTo>
                  <a:lnTo>
                    <a:pt x="79" y="37"/>
                  </a:lnTo>
                  <a:lnTo>
                    <a:pt x="78" y="37"/>
                  </a:lnTo>
                  <a:lnTo>
                    <a:pt x="78" y="38"/>
                  </a:lnTo>
                  <a:lnTo>
                    <a:pt x="77" y="38"/>
                  </a:lnTo>
                  <a:lnTo>
                    <a:pt x="76" y="39"/>
                  </a:lnTo>
                  <a:lnTo>
                    <a:pt x="75" y="40"/>
                  </a:lnTo>
                  <a:lnTo>
                    <a:pt x="74" y="40"/>
                  </a:lnTo>
                  <a:lnTo>
                    <a:pt x="74" y="41"/>
                  </a:lnTo>
                  <a:lnTo>
                    <a:pt x="73" y="41"/>
                  </a:lnTo>
                  <a:lnTo>
                    <a:pt x="72" y="42"/>
                  </a:lnTo>
                  <a:lnTo>
                    <a:pt x="71" y="42"/>
                  </a:lnTo>
                  <a:lnTo>
                    <a:pt x="70" y="43"/>
                  </a:lnTo>
                  <a:lnTo>
                    <a:pt x="69" y="43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7" y="44"/>
                  </a:lnTo>
                  <a:lnTo>
                    <a:pt x="66" y="45"/>
                  </a:lnTo>
                  <a:lnTo>
                    <a:pt x="65" y="45"/>
                  </a:lnTo>
                  <a:lnTo>
                    <a:pt x="64" y="46"/>
                  </a:lnTo>
                  <a:lnTo>
                    <a:pt x="63" y="46"/>
                  </a:lnTo>
                  <a:lnTo>
                    <a:pt x="62" y="46"/>
                  </a:lnTo>
                  <a:lnTo>
                    <a:pt x="61" y="47"/>
                  </a:lnTo>
                  <a:lnTo>
                    <a:pt x="60" y="47"/>
                  </a:lnTo>
                  <a:lnTo>
                    <a:pt x="59" y="47"/>
                  </a:lnTo>
                  <a:lnTo>
                    <a:pt x="58" y="47"/>
                  </a:lnTo>
                  <a:lnTo>
                    <a:pt x="57" y="47"/>
                  </a:lnTo>
                  <a:lnTo>
                    <a:pt x="57" y="48"/>
                  </a:lnTo>
                  <a:lnTo>
                    <a:pt x="56" y="48"/>
                  </a:lnTo>
                  <a:lnTo>
                    <a:pt x="55" y="48"/>
                  </a:lnTo>
                  <a:lnTo>
                    <a:pt x="54" y="48"/>
                  </a:lnTo>
                  <a:lnTo>
                    <a:pt x="53" y="48"/>
                  </a:lnTo>
                  <a:lnTo>
                    <a:pt x="52" y="48"/>
                  </a:lnTo>
                  <a:lnTo>
                    <a:pt x="51" y="48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3" y="48"/>
                  </a:lnTo>
                  <a:lnTo>
                    <a:pt x="42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8" y="47"/>
                  </a:lnTo>
                  <a:lnTo>
                    <a:pt x="37" y="47"/>
                  </a:lnTo>
                  <a:lnTo>
                    <a:pt x="36" y="47"/>
                  </a:lnTo>
                  <a:lnTo>
                    <a:pt x="35" y="47"/>
                  </a:lnTo>
                  <a:lnTo>
                    <a:pt x="34" y="47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0" y="45"/>
                  </a:lnTo>
                  <a:lnTo>
                    <a:pt x="29" y="45"/>
                  </a:lnTo>
                  <a:lnTo>
                    <a:pt x="28" y="44"/>
                  </a:lnTo>
                  <a:lnTo>
                    <a:pt x="27" y="44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5" y="43"/>
                  </a:lnTo>
                  <a:lnTo>
                    <a:pt x="24" y="42"/>
                  </a:lnTo>
                  <a:lnTo>
                    <a:pt x="23" y="42"/>
                  </a:lnTo>
                  <a:lnTo>
                    <a:pt x="22" y="41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0" y="40"/>
                  </a:lnTo>
                  <a:lnTo>
                    <a:pt x="19" y="39"/>
                  </a:lnTo>
                  <a:lnTo>
                    <a:pt x="18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3" y="34"/>
                  </a:lnTo>
                  <a:lnTo>
                    <a:pt x="12" y="33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9" y="29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9" y="15"/>
                  </a:lnTo>
                  <a:lnTo>
                    <a:pt x="29" y="16"/>
                  </a:lnTo>
                  <a:lnTo>
                    <a:pt x="30" y="17"/>
                  </a:lnTo>
                  <a:lnTo>
                    <a:pt x="31" y="17"/>
                  </a:lnTo>
                  <a:lnTo>
                    <a:pt x="31" y="18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4" y="21"/>
                  </a:lnTo>
                  <a:lnTo>
                    <a:pt x="35" y="21"/>
                  </a:lnTo>
                  <a:lnTo>
                    <a:pt x="36" y="21"/>
                  </a:lnTo>
                  <a:lnTo>
                    <a:pt x="36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9" y="23"/>
                  </a:lnTo>
                  <a:lnTo>
                    <a:pt x="40" y="23"/>
                  </a:lnTo>
                  <a:lnTo>
                    <a:pt x="41" y="24"/>
                  </a:lnTo>
                  <a:lnTo>
                    <a:pt x="42" y="24"/>
                  </a:lnTo>
                  <a:lnTo>
                    <a:pt x="43" y="24"/>
                  </a:lnTo>
                  <a:lnTo>
                    <a:pt x="44" y="24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4"/>
                  </a:lnTo>
                  <a:lnTo>
                    <a:pt x="49" y="24"/>
                  </a:lnTo>
                  <a:lnTo>
                    <a:pt x="50" y="24"/>
                  </a:lnTo>
                  <a:lnTo>
                    <a:pt x="51" y="24"/>
                  </a:lnTo>
                  <a:lnTo>
                    <a:pt x="52" y="24"/>
                  </a:lnTo>
                  <a:lnTo>
                    <a:pt x="53" y="24"/>
                  </a:lnTo>
                  <a:lnTo>
                    <a:pt x="54" y="24"/>
                  </a:lnTo>
                  <a:lnTo>
                    <a:pt x="55" y="23"/>
                  </a:lnTo>
                  <a:lnTo>
                    <a:pt x="56" y="23"/>
                  </a:lnTo>
                  <a:lnTo>
                    <a:pt x="57" y="23"/>
                  </a:lnTo>
                  <a:lnTo>
                    <a:pt x="57" y="22"/>
                  </a:lnTo>
                  <a:lnTo>
                    <a:pt x="58" y="22"/>
                  </a:lnTo>
                  <a:lnTo>
                    <a:pt x="59" y="22"/>
                  </a:lnTo>
                  <a:lnTo>
                    <a:pt x="59" y="21"/>
                  </a:lnTo>
                  <a:lnTo>
                    <a:pt x="60" y="21"/>
                  </a:lnTo>
                  <a:lnTo>
                    <a:pt x="61" y="21"/>
                  </a:lnTo>
                  <a:lnTo>
                    <a:pt x="61" y="20"/>
                  </a:lnTo>
                  <a:lnTo>
                    <a:pt x="62" y="20"/>
                  </a:lnTo>
                  <a:lnTo>
                    <a:pt x="62" y="19"/>
                  </a:lnTo>
                  <a:lnTo>
                    <a:pt x="63" y="19"/>
                  </a:lnTo>
                  <a:lnTo>
                    <a:pt x="64" y="18"/>
                  </a:lnTo>
                  <a:lnTo>
                    <a:pt x="64" y="17"/>
                  </a:lnTo>
                  <a:lnTo>
                    <a:pt x="65" y="17"/>
                  </a:lnTo>
                  <a:lnTo>
                    <a:pt x="66" y="16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67" y="14"/>
                  </a:lnTo>
                  <a:lnTo>
                    <a:pt x="68" y="14"/>
                  </a:lnTo>
                  <a:lnTo>
                    <a:pt x="68" y="13"/>
                  </a:lnTo>
                  <a:lnTo>
                    <a:pt x="68" y="12"/>
                  </a:lnTo>
                  <a:lnTo>
                    <a:pt x="69" y="12"/>
                  </a:lnTo>
                  <a:lnTo>
                    <a:pt x="69" y="11"/>
                  </a:lnTo>
                  <a:lnTo>
                    <a:pt x="69" y="10"/>
                  </a:lnTo>
                  <a:lnTo>
                    <a:pt x="70" y="10"/>
                  </a:lnTo>
                  <a:lnTo>
                    <a:pt x="70" y="9"/>
                  </a:lnTo>
                  <a:lnTo>
                    <a:pt x="70" y="8"/>
                  </a:lnTo>
                  <a:lnTo>
                    <a:pt x="71" y="7"/>
                  </a:lnTo>
                  <a:lnTo>
                    <a:pt x="71" y="6"/>
                  </a:lnTo>
                  <a:lnTo>
                    <a:pt x="71" y="5"/>
                  </a:lnTo>
                  <a:lnTo>
                    <a:pt x="71" y="4"/>
                  </a:lnTo>
                  <a:lnTo>
                    <a:pt x="71" y="3"/>
                  </a:lnTo>
                  <a:lnTo>
                    <a:pt x="71" y="2"/>
                  </a:lnTo>
                  <a:lnTo>
                    <a:pt x="71" y="1"/>
                  </a:lnTo>
                  <a:lnTo>
                    <a:pt x="72" y="0"/>
                  </a:lnTo>
                  <a:lnTo>
                    <a:pt x="96" y="0"/>
                  </a:lnTo>
                </a:path>
              </a:pathLst>
            </a:custGeom>
            <a:solidFill>
              <a:srgbClr val="660066"/>
            </a:solidFill>
            <a:ln w="12700" cap="rnd" cmpd="sng">
              <a:solidFill>
                <a:srgbClr val="6600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978" name="Oval 164"/>
            <p:cNvSpPr>
              <a:spLocks noChangeArrowheads="1"/>
            </p:cNvSpPr>
            <p:nvPr/>
          </p:nvSpPr>
          <p:spPr bwMode="auto">
            <a:xfrm>
              <a:off x="793" y="3291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79" name="Line 165"/>
            <p:cNvSpPr>
              <a:spLocks noChangeShapeType="1"/>
            </p:cNvSpPr>
            <p:nvPr/>
          </p:nvSpPr>
          <p:spPr bwMode="auto">
            <a:xfrm>
              <a:off x="703" y="3316"/>
              <a:ext cx="113" cy="0"/>
            </a:xfrm>
            <a:prstGeom prst="line">
              <a:avLst/>
            </a:prstGeom>
            <a:noFill/>
            <a:ln w="127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80" name="Rectangle 166"/>
            <p:cNvSpPr>
              <a:spLocks noChangeArrowheads="1"/>
            </p:cNvSpPr>
            <p:nvPr/>
          </p:nvSpPr>
          <p:spPr bwMode="auto">
            <a:xfrm>
              <a:off x="95" y="3181"/>
              <a:ext cx="608" cy="2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UQS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 163</a:t>
              </a:r>
              <a:endParaRPr lang="en-GB" sz="900"/>
            </a:p>
          </p:txBody>
        </p:sp>
        <p:sp>
          <p:nvSpPr>
            <p:cNvPr id="34981" name="Rectangle 167"/>
            <p:cNvSpPr>
              <a:spLocks noChangeArrowheads="1"/>
            </p:cNvSpPr>
            <p:nvPr/>
          </p:nvSpPr>
          <p:spPr bwMode="auto">
            <a:xfrm>
              <a:off x="96" y="3657"/>
              <a:ext cx="608" cy="2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VGT SRA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 2</a:t>
              </a:r>
            </a:p>
          </p:txBody>
        </p:sp>
        <p:sp>
          <p:nvSpPr>
            <p:cNvPr id="34982" name="Rectangle 168"/>
            <p:cNvSpPr>
              <a:spLocks noChangeArrowheads="1"/>
            </p:cNvSpPr>
            <p:nvPr/>
          </p:nvSpPr>
          <p:spPr bwMode="auto">
            <a:xfrm>
              <a:off x="2784" y="1744"/>
              <a:ext cx="616" cy="28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RECU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SA:16, MID:222</a:t>
              </a:r>
              <a:endParaRPr lang="en-GB" sz="900"/>
            </a:p>
          </p:txBody>
        </p:sp>
        <p:sp>
          <p:nvSpPr>
            <p:cNvPr id="34983" name="Oval 169"/>
            <p:cNvSpPr>
              <a:spLocks noChangeArrowheads="1"/>
            </p:cNvSpPr>
            <p:nvPr/>
          </p:nvSpPr>
          <p:spPr bwMode="auto">
            <a:xfrm>
              <a:off x="791" y="2973"/>
              <a:ext cx="48" cy="48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defTabSz="762000" eaLnBrk="0" hangingPunct="0"/>
              <a:endParaRPr lang="en-US" sz="1800"/>
            </a:p>
          </p:txBody>
        </p:sp>
        <p:sp>
          <p:nvSpPr>
            <p:cNvPr id="34984" name="Line 170"/>
            <p:cNvSpPr>
              <a:spLocks noChangeShapeType="1"/>
            </p:cNvSpPr>
            <p:nvPr/>
          </p:nvSpPr>
          <p:spPr bwMode="auto">
            <a:xfrm flipH="1" flipV="1">
              <a:off x="635" y="2999"/>
              <a:ext cx="192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985" name="Rectangle 171"/>
            <p:cNvSpPr>
              <a:spLocks noChangeArrowheads="1"/>
            </p:cNvSpPr>
            <p:nvPr/>
          </p:nvSpPr>
          <p:spPr bwMode="auto">
            <a:xfrm>
              <a:off x="95" y="2863"/>
              <a:ext cx="608" cy="27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762000" eaLnBrk="0" hangingPunct="0"/>
              <a:r>
                <a:rPr lang="en-GB" sz="900"/>
                <a:t>NOX</a:t>
              </a:r>
            </a:p>
            <a:p>
              <a:pPr defTabSz="762000" eaLnBrk="0" hangingPunct="0"/>
              <a:endParaRPr lang="en-GB" sz="400"/>
            </a:p>
            <a:p>
              <a:pPr defTabSz="762000" eaLnBrk="0" hangingPunct="0"/>
              <a:r>
                <a:rPr lang="en-GB" sz="600"/>
                <a:t>SA:82</a:t>
              </a:r>
              <a:endParaRPr lang="en-GB" sz="900"/>
            </a:p>
          </p:txBody>
        </p:sp>
      </p:grpSp>
      <p:sp>
        <p:nvSpPr>
          <p:cNvPr id="17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BFC92C-2720-493B-9AE1-B27A4342036B}" type="slidenum">
              <a:rPr lang="sv-SE" sz="1000" smtClean="0"/>
              <a:pPr eaLnBrk="1" hangingPunct="1"/>
              <a:t>7</a:t>
            </a:fld>
            <a:endParaRPr lang="sv-SE" sz="10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3388"/>
            <a:ext cx="8393113" cy="1143000"/>
          </a:xfrm>
        </p:spPr>
        <p:txBody>
          <a:bodyPr/>
          <a:lstStyle/>
          <a:p>
            <a:r>
              <a:rPr lang="en-US" smtClean="0"/>
              <a:t>TEA2+ HD COE Architecture</a:t>
            </a: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420688" y="1055688"/>
          <a:ext cx="802005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Visio" r:id="rId4" imgW="10299859" imgH="6275070" progId="Visio.Drawing.11">
                  <p:embed/>
                </p:oleObj>
              </mc:Choice>
              <mc:Fallback>
                <p:oleObj name="Visio" r:id="rId4" imgW="10299859" imgH="62750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055688"/>
                        <a:ext cx="802005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49275" y="57150"/>
            <a:ext cx="8142288" cy="471488"/>
          </a:xfrm>
        </p:spPr>
        <p:txBody>
          <a:bodyPr/>
          <a:lstStyle/>
          <a:p>
            <a:r>
              <a:rPr lang="sv-SE" smtClean="0"/>
              <a:t>LIN </a:t>
            </a:r>
            <a:r>
              <a:rPr lang="sv-SE" sz="1800" smtClean="0"/>
              <a:t>(Local Integration Network)</a:t>
            </a:r>
            <a:endParaRPr lang="sv-SE" sz="2000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304B4-9465-4AE5-BC63-4127947C9CAB}" type="slidenum">
              <a:rPr lang="sv-SE" sz="1000" smtClean="0"/>
              <a:pPr eaLnBrk="1" hangingPunct="1"/>
              <a:t>8</a:t>
            </a:fld>
            <a:endParaRPr lang="sv-SE" sz="1000" smtClean="0"/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8638"/>
            <a:ext cx="8061325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996EA3-2032-43E8-94B5-B4CF36C08376}" type="slidenum">
              <a:rPr lang="sv-SE" sz="1000" smtClean="0"/>
              <a:pPr eaLnBrk="1" hangingPunct="1"/>
              <a:t>9</a:t>
            </a:fld>
            <a:endParaRPr lang="sv-SE" sz="1000" smtClean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19088" y="442913"/>
            <a:ext cx="83931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sv-SE" sz="3200" b="1" dirty="0" smtClean="0">
                <a:solidFill>
                  <a:schemeClr val="tx2"/>
                </a:solidFill>
              </a:rPr>
              <a:t>”Truck Function Validation” </a:t>
            </a:r>
            <a:r>
              <a:rPr lang="sv-SE" sz="3200" b="1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0" y="1146175"/>
            <a:ext cx="9143999" cy="488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/>
              <a:t>Historically, Complete </a:t>
            </a:r>
            <a:r>
              <a:rPr lang="sv-SE" dirty="0" smtClean="0"/>
              <a:t>Vehicle / FVV </a:t>
            </a:r>
            <a:r>
              <a:rPr lang="sv-SE" dirty="0"/>
              <a:t>has focused on mechanical testing.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 smtClean="0"/>
              <a:t>For </a:t>
            </a:r>
            <a:r>
              <a:rPr lang="sv-SE" dirty="0"/>
              <a:t>the new electrical architecture TEA2+, a new structured way of working is needed to include EEE in the complete vehicle testing from a driver perspective.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sv-SE" dirty="0"/>
              <a:t>Earlier, no logging </a:t>
            </a:r>
            <a:r>
              <a:rPr lang="sv-SE" dirty="0" smtClean="0"/>
              <a:t>was </a:t>
            </a:r>
            <a:r>
              <a:rPr lang="sv-SE" dirty="0"/>
              <a:t>made when a electrical faults appeared. You have simply reported the error in Protus and left to EEE to handle the fault tracing.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/>
              <a:t>The lead time for solving electrical problems </a:t>
            </a:r>
            <a:r>
              <a:rPr lang="sv-SE" dirty="0" smtClean="0"/>
              <a:t>needs </a:t>
            </a:r>
            <a:r>
              <a:rPr lang="sv-SE" dirty="0"/>
              <a:t>to be shortened.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/>
              <a:t>Occasional errors are hard to recreate. Logging always needed.</a:t>
            </a:r>
          </a:p>
          <a:p>
            <a:pPr marL="560388" lvl="1" indent="-234950">
              <a:spcBef>
                <a:spcPct val="40000"/>
              </a:spcBef>
              <a:buClr>
                <a:schemeClr val="tx2"/>
              </a:buClr>
              <a:buFontTx/>
              <a:buChar char="–"/>
            </a:pPr>
            <a:r>
              <a:rPr lang="sv-SE" dirty="0"/>
              <a:t>Earlier, electrical testing has mostly been ”happy testing</a:t>
            </a:r>
            <a:r>
              <a:rPr lang="sv-SE" dirty="0" smtClean="0"/>
              <a:t>”.PVT testing</a:t>
            </a:r>
            <a:br>
              <a:rPr lang="sv-SE" dirty="0" smtClean="0"/>
            </a:br>
            <a:r>
              <a:rPr lang="sv-SE" dirty="0" smtClean="0"/>
              <a:t>and </a:t>
            </a:r>
            <a:r>
              <a:rPr lang="sv-SE" dirty="0"/>
              <a:t>integration of electrical testing in RT/AET/FT codes needed.</a:t>
            </a:r>
          </a:p>
          <a:p>
            <a:pPr marL="234950" indent="-234950">
              <a:spcBef>
                <a:spcPct val="40000"/>
              </a:spcBef>
              <a:buClr>
                <a:schemeClr val="tx2"/>
              </a:buClr>
              <a:buFont typeface="Symbol" pitchFamily="18" charset="2"/>
              <a:buNone/>
            </a:pPr>
            <a:endParaRPr lang="sv-S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9725" y="6273209"/>
            <a:ext cx="4627563" cy="368891"/>
          </a:xfrm>
          <a:solidFill>
            <a:schemeClr val="accent3">
              <a:lumMod val="85000"/>
            </a:schemeClr>
          </a:solidFill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v-SE" sz="1000" b="1" dirty="0" smtClean="0"/>
              <a:t>Volvo GTT</a:t>
            </a:r>
            <a:r>
              <a:rPr lang="sv-SE" sz="1000" dirty="0" smtClean="0"/>
              <a:t/>
            </a:r>
            <a:br>
              <a:rPr lang="sv-SE" sz="1000" dirty="0" smtClean="0"/>
            </a:br>
            <a:r>
              <a:rPr lang="sv-SE" sz="1000" dirty="0" smtClean="0"/>
              <a:t>Martin Svennungsson / Jonas Qvist / Markus Löfgren / Jean-Philippe Abeillon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build="p"/>
    </p:bldLst>
  </p:timing>
</p:sld>
</file>

<file path=ppt/theme/theme1.xml><?xml version="1.0" encoding="utf-8"?>
<a:theme xmlns:a="http://schemas.openxmlformats.org/drawingml/2006/main" name="4_Example_Landscape_Volvo3P">
  <a:themeElements>
    <a:clrScheme name="4_Example_Landscape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4_Example_Landscape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Example_Landscape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oler_Volvo3P">
  <a:themeElements>
    <a:clrScheme name="Cooler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Cooler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oler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ir filter_Volvo3P">
  <a:themeElements>
    <a:clrScheme name="Air filter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C7D3D0"/>
      </a:hlink>
      <a:folHlink>
        <a:srgbClr val="8FA8A0"/>
      </a:folHlink>
    </a:clrScheme>
    <a:fontScheme name="Air filter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ir filter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C7D3D0"/>
        </a:hlink>
        <a:folHlink>
          <a:srgbClr val="8FA8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 filter_Volvo3P 2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Globe_Volvo3P">
  <a:themeElements>
    <a:clrScheme name="Globe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C7D3D0"/>
      </a:hlink>
      <a:folHlink>
        <a:srgbClr val="8FA8A0"/>
      </a:folHlink>
    </a:clrScheme>
    <a:fontScheme name="Globe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C7D3D0"/>
        </a:hlink>
        <a:folHlink>
          <a:srgbClr val="8FA8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_Volvo3P 2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ridge_Volvo3P">
  <a:themeElements>
    <a:clrScheme name="Bridge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C7D3D0"/>
      </a:hlink>
      <a:folHlink>
        <a:srgbClr val="8FA8A0"/>
      </a:folHlink>
    </a:clrScheme>
    <a:fontScheme name="Bridge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idge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C7D3D0"/>
        </a:hlink>
        <a:folHlink>
          <a:srgbClr val="8FA8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dge_Volvo3P 2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NissanDiesel_Volvo3P">
  <a:themeElements>
    <a:clrScheme name="1_NissanDiesel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C7D3D0"/>
      </a:hlink>
      <a:folHlink>
        <a:srgbClr val="8FA8A0"/>
      </a:folHlink>
    </a:clrScheme>
    <a:fontScheme name="1_NissanDiesel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issanDiesel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C7D3D0"/>
        </a:hlink>
        <a:folHlink>
          <a:srgbClr val="8FA8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issanDiesel_Volvo3P 2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ck">
  <a:themeElements>
    <a:clrScheme name="Blac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13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Example_Landscape_Volvo3P">
  <a:themeElements>
    <a:clrScheme name="4_Example_Landscape_Volvo3P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FFFFFF"/>
      </a:accent3>
      <a:accent4>
        <a:srgbClr val="000000"/>
      </a:accent4>
      <a:accent5>
        <a:srgbClr val="D5DAE0"/>
      </a:accent5>
      <a:accent6>
        <a:srgbClr val="586C82"/>
      </a:accent6>
      <a:hlink>
        <a:srgbClr val="8FA8A0"/>
      </a:hlink>
      <a:folHlink>
        <a:srgbClr val="C7D3D0"/>
      </a:folHlink>
    </a:clrScheme>
    <a:fontScheme name="4_Example_Landscape_Volvo3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sv-S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Example_Landscape_Volvo3P 1">
        <a:dk1>
          <a:srgbClr val="000000"/>
        </a:dk1>
        <a:lt1>
          <a:srgbClr val="FFFFFF"/>
        </a:lt1>
        <a:dk2>
          <a:srgbClr val="616161"/>
        </a:dk2>
        <a:lt2>
          <a:srgbClr val="9D9E9C"/>
        </a:lt2>
        <a:accent1>
          <a:srgbClr val="B1BCC8"/>
        </a:accent1>
        <a:accent2>
          <a:srgbClr val="627890"/>
        </a:accent2>
        <a:accent3>
          <a:srgbClr val="FFFFFF"/>
        </a:accent3>
        <a:accent4>
          <a:srgbClr val="000000"/>
        </a:accent4>
        <a:accent5>
          <a:srgbClr val="D5DAE0"/>
        </a:accent5>
        <a:accent6>
          <a:srgbClr val="586C82"/>
        </a:accent6>
        <a:hlink>
          <a:srgbClr val="8FA8A0"/>
        </a:hlink>
        <a:folHlink>
          <a:srgbClr val="C7D3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482815-0070-4895-B7FD-91EFC3F6083A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597AA5-6B3D-4054-BDA9-E391458695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2CB5-C6A2-49CA-8013-6AA3FD59C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4_Example_Landscape_Volvo3P</Template>
  <TotalTime>2604</TotalTime>
  <Words>1650</Words>
  <Application>Microsoft Office PowerPoint</Application>
  <PresentationFormat>On-screen Show (4:3)</PresentationFormat>
  <Paragraphs>587</Paragraphs>
  <Slides>30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4_Example_Landscape_Volvo3P</vt:lpstr>
      <vt:lpstr>Custom Design</vt:lpstr>
      <vt:lpstr>Cooler_Volvo3P</vt:lpstr>
      <vt:lpstr>Air filter_Volvo3P</vt:lpstr>
      <vt:lpstr>Globe_Volvo3P</vt:lpstr>
      <vt:lpstr>Bridge_Volvo3P</vt:lpstr>
      <vt:lpstr>1_NissanDiesel_Volvo3P</vt:lpstr>
      <vt:lpstr>Black</vt:lpstr>
      <vt:lpstr>5_Example_Landscape_Volvo3P</vt:lpstr>
      <vt:lpstr>Visio</vt:lpstr>
      <vt:lpstr>Introduction to eFACTS Logging  2014-03-28</vt:lpstr>
      <vt:lpstr>Agenda</vt:lpstr>
      <vt:lpstr>Evolution of the E/E-Architecture</vt:lpstr>
      <vt:lpstr>Architectural Differences</vt:lpstr>
      <vt:lpstr>Add-on Features with TEA2+</vt:lpstr>
      <vt:lpstr>TEA2 Architecture</vt:lpstr>
      <vt:lpstr>TEA2+ HD COE Architecture</vt:lpstr>
      <vt:lpstr>LIN (Local Integration Network)</vt:lpstr>
      <vt:lpstr>PowerPoint Presentation</vt:lpstr>
      <vt:lpstr>What has Truck Function Validation accomplished?</vt:lpstr>
      <vt:lpstr>Old way of working</vt:lpstr>
      <vt:lpstr>PowerPoint Presentation</vt:lpstr>
      <vt:lpstr>PowerPoint Presentation</vt:lpstr>
      <vt:lpstr>DEMO</vt:lpstr>
      <vt:lpstr>System Installations</vt:lpstr>
      <vt:lpstr>PowerPoint Presentation</vt:lpstr>
      <vt:lpstr>How to turn off the vehicle?</vt:lpstr>
      <vt:lpstr>How to transfer data from the logger using a USB memory stick?</vt:lpstr>
      <vt:lpstr>How to get data from several loggers?</vt:lpstr>
      <vt:lpstr>Extra: Log file structure </vt:lpstr>
      <vt:lpstr>PowerPoint Presentation</vt:lpstr>
      <vt:lpstr>My responsibilities as TE/TL</vt:lpstr>
      <vt:lpstr>Application Demo</vt:lpstr>
      <vt:lpstr>PowerPoint Presentation</vt:lpstr>
      <vt:lpstr>PROTUS</vt:lpstr>
      <vt:lpstr>Work flow - repetition</vt:lpstr>
      <vt:lpstr>Future Developments</vt:lpstr>
      <vt:lpstr>Future Workflow</vt:lpstr>
      <vt:lpstr>PC Prerequisites</vt:lpstr>
      <vt:lpstr>Introduction to eFACTS Logging</vt:lpstr>
    </vt:vector>
  </TitlesOfParts>
  <Company>Volvo - Office 2003 ver 3.8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eFACTS Logging education</dc:title>
  <dc:creator>26734, Martin Svennungsson, A3, +46 31 3225845</dc:creator>
  <cp:lastModifiedBy>Lövdinger Per</cp:lastModifiedBy>
  <cp:revision>132</cp:revision>
  <cp:lastPrinted>2012-05-29T12:39:54Z</cp:lastPrinted>
  <dcterms:created xsi:type="dcterms:W3CDTF">2010-03-09T14:58:36Z</dcterms:created>
  <dcterms:modified xsi:type="dcterms:W3CDTF">2016-11-04T14:25:00Z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</Properties>
</file>