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7.xml" ContentType="application/vnd.openxmlformats-officedocument.theme+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4"/>
    <p:sldMasterId id="2147483648" r:id="rId5"/>
    <p:sldMasterId id="2147483682" r:id="rId6"/>
    <p:sldMasterId id="2147483690" r:id="rId7"/>
    <p:sldMasterId id="2147483659" r:id="rId8"/>
    <p:sldMasterId id="2147483667" r:id="rId9"/>
    <p:sldMasterId id="2147483698" r:id="rId10"/>
    <p:sldMasterId id="2147483675" r:id="rId11"/>
    <p:sldMasterId id="2147483719" r:id="rId12"/>
  </p:sldMasterIdLst>
  <p:notesMasterIdLst>
    <p:notesMasterId r:id="rId38"/>
  </p:notesMasterIdLst>
  <p:handoutMasterIdLst>
    <p:handoutMasterId r:id="rId39"/>
  </p:handoutMasterIdLst>
  <p:sldIdLst>
    <p:sldId id="258" r:id="rId13"/>
    <p:sldId id="289" r:id="rId14"/>
    <p:sldId id="256" r:id="rId15"/>
    <p:sldId id="272" r:id="rId16"/>
    <p:sldId id="262" r:id="rId17"/>
    <p:sldId id="275" r:id="rId18"/>
    <p:sldId id="263" r:id="rId19"/>
    <p:sldId id="274" r:id="rId20"/>
    <p:sldId id="282" r:id="rId21"/>
    <p:sldId id="267" r:id="rId22"/>
    <p:sldId id="283" r:id="rId23"/>
    <p:sldId id="276" r:id="rId24"/>
    <p:sldId id="280" r:id="rId25"/>
    <p:sldId id="278" r:id="rId26"/>
    <p:sldId id="281" r:id="rId27"/>
    <p:sldId id="268" r:id="rId28"/>
    <p:sldId id="264" r:id="rId29"/>
    <p:sldId id="269" r:id="rId30"/>
    <p:sldId id="265" r:id="rId31"/>
    <p:sldId id="271" r:id="rId32"/>
    <p:sldId id="270" r:id="rId33"/>
    <p:sldId id="266" r:id="rId34"/>
    <p:sldId id="284" r:id="rId35"/>
    <p:sldId id="257" r:id="rId36"/>
    <p:sldId id="279" r:id="rId37"/>
  </p:sldIdLst>
  <p:sldSz cx="9144000" cy="6858000" type="screen4x3"/>
  <p:notesSz cx="6797675" cy="99822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96B"/>
    <a:srgbClr val="ECE5CB"/>
    <a:srgbClr val="D4BEBF"/>
    <a:srgbClr val="E1D6AC"/>
    <a:srgbClr val="BB9799"/>
    <a:srgbClr val="A5B9B3"/>
    <a:srgbClr val="B1B1B0"/>
    <a:srgbClr val="819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4" autoAdjust="0"/>
    <p:restoredTop sz="97208" autoAdjust="0"/>
  </p:normalViewPr>
  <p:slideViewPr>
    <p:cSldViewPr snapToGrid="0">
      <p:cViewPr>
        <p:scale>
          <a:sx n="80" d="100"/>
          <a:sy n="80" d="100"/>
        </p:scale>
        <p:origin x="-1368" y="-72"/>
      </p:cViewPr>
      <p:guideLst>
        <p:guide orient="horz" pos="1252"/>
        <p:guide orient="horz" pos="809"/>
        <p:guide orient="horz" pos="3861"/>
        <p:guide pos="2880"/>
        <p:guide pos="272"/>
      </p:guideLst>
    </p:cSldViewPr>
  </p:slideViewPr>
  <p:notesTextViewPr>
    <p:cViewPr>
      <p:scale>
        <a:sx n="1" d="1"/>
        <a:sy n="1" d="1"/>
      </p:scale>
      <p:origin x="0" y="0"/>
    </p:cViewPr>
  </p:notesTextViewPr>
  <p:notesViewPr>
    <p:cSldViewPr snapToGrid="0">
      <p:cViewPr>
        <p:scale>
          <a:sx n="65" d="100"/>
          <a:sy n="65" d="100"/>
        </p:scale>
        <p:origin x="-1554" y="-72"/>
      </p:cViewPr>
      <p:guideLst>
        <p:guide orient="horz" pos="3144"/>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8" cy="498634"/>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51227" y="0"/>
            <a:ext cx="2944869" cy="498634"/>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t>2016-10-27</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1" y="9481979"/>
            <a:ext cx="2946448" cy="498634"/>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51227" y="9481979"/>
            <a:ext cx="2944869" cy="498634"/>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9110"/>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50443" y="0"/>
            <a:ext cx="2945659" cy="499110"/>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2016-10-27</a:t>
            </a:fld>
            <a:endParaRPr lang="sv-SE"/>
          </a:p>
        </p:txBody>
      </p:sp>
      <p:sp>
        <p:nvSpPr>
          <p:cNvPr id="4" name="Slide Image Placeholder 3"/>
          <p:cNvSpPr>
            <a:spLocks noGrp="1" noRot="1" noChangeAspect="1"/>
          </p:cNvSpPr>
          <p:nvPr>
            <p:ph type="sldImg" idx="2"/>
          </p:nvPr>
        </p:nvSpPr>
        <p:spPr>
          <a:xfrm>
            <a:off x="903288" y="747713"/>
            <a:ext cx="4992687" cy="3744912"/>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79768" y="4741546"/>
            <a:ext cx="5438140" cy="4491990"/>
          </a:xfrm>
          <a:prstGeom prst="rect">
            <a:avLst/>
          </a:prstGeom>
        </p:spPr>
        <p:txBody>
          <a:bodyPr vert="horz" lIns="91440" tIns="45720" rIns="91440" bIns="45720" rtlCol="0"/>
          <a:lstStyle/>
          <a:p>
            <a:pPr lvl="0"/>
            <a:r>
              <a:rPr lang="en-US" smtClean="0"/>
              <a:t>Click to edit Master text styles</a:t>
            </a:r>
          </a:p>
        </p:txBody>
      </p:sp>
      <p:sp>
        <p:nvSpPr>
          <p:cNvPr id="6" name="Footer Placeholder 5"/>
          <p:cNvSpPr>
            <a:spLocks noGrp="1"/>
          </p:cNvSpPr>
          <p:nvPr>
            <p:ph type="ftr" sz="quarter" idx="4"/>
          </p:nvPr>
        </p:nvSpPr>
        <p:spPr>
          <a:xfrm>
            <a:off x="0" y="9481358"/>
            <a:ext cx="2945659" cy="499110"/>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a:p>
        </p:txBody>
      </p:sp>
      <p:sp>
        <p:nvSpPr>
          <p:cNvPr id="7" name="Slide Number Placeholder 6"/>
          <p:cNvSpPr>
            <a:spLocks noGrp="1"/>
          </p:cNvSpPr>
          <p:nvPr>
            <p:ph type="sldNum" sz="quarter" idx="5"/>
          </p:nvPr>
        </p:nvSpPr>
        <p:spPr>
          <a:xfrm>
            <a:off x="3850443" y="9481358"/>
            <a:ext cx="2945659" cy="499110"/>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86CD8-2B5F-47D2-B024-698315872481}" type="slidenum">
              <a:rPr lang="sv-SE" smtClean="0"/>
              <a:pPr/>
              <a:t>3</a:t>
            </a:fld>
            <a:endParaRPr lang="sv-SE"/>
          </a:p>
        </p:txBody>
      </p:sp>
    </p:spTree>
    <p:extLst>
      <p:ext uri="{BB962C8B-B14F-4D97-AF65-F5344CB8AC3E}">
        <p14:creationId xmlns:p14="http://schemas.microsoft.com/office/powerpoint/2010/main" val="3392162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627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2" name="Title 1"/>
          <p:cNvSpPr>
            <a:spLocks noGrp="1"/>
          </p:cNvSpPr>
          <p:nvPr>
            <p:ph type="title"/>
          </p:nvPr>
        </p:nvSpPr>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4048331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744696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6742385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3850455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9892142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25191651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12166555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99252215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2022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257157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50295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13332053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88947161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2421234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3811410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99068969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5489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5016736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8630509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46922720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4210332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92545076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24472397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12207949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9925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76018118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263645019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400564627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175814964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278922315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90719566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7833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3335192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54177894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229090825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en-US" noProof="0" smtClean="0"/>
              <a:t>2012-01-30, revision 2.3</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77428074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151837619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301864575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23489060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7944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49090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4852980"/>
            <a:ext cx="6400800" cy="933450"/>
          </a:xfrm>
        </p:spPr>
        <p:txBody>
          <a:bodyPr>
            <a:normAutofit/>
          </a:bodyPr>
          <a:lstStyle>
            <a:lvl1pPr marL="0" indent="0" algn="ctr">
              <a:buFont typeface="Symbol" pitchFamily="18" charset="2"/>
              <a:buNone/>
              <a:defRPr sz="18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62039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679504"/>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p:txBody>
          <a:bodyPr/>
          <a:lstStyle>
            <a:lvl1pPr>
              <a:defRPr/>
            </a:lvl1pPr>
          </a:lstStyle>
          <a:p>
            <a:r>
              <a:rPr lang="en-US" smtClean="0">
                <a:solidFill>
                  <a:srgbClr val="000000"/>
                </a:solidFill>
              </a:rPr>
              <a:t>2012-01-30, revision 2.3</a:t>
            </a:r>
            <a:endParaRPr lang="en-US" dirty="0">
              <a:solidFill>
                <a:srgbClr val="000000"/>
              </a:solidFill>
            </a:endParaRPr>
          </a:p>
        </p:txBody>
      </p:sp>
      <p:sp>
        <p:nvSpPr>
          <p:cNvPr id="7" name="Title Placeholder 1"/>
          <p:cNvSpPr>
            <a:spLocks noGrp="1"/>
          </p:cNvSpPr>
          <p:nvPr>
            <p:ph type="title"/>
          </p:nvPr>
        </p:nvSpPr>
        <p:spPr>
          <a:xfrm>
            <a:off x="337932" y="354151"/>
            <a:ext cx="8229600" cy="803138"/>
          </a:xfrm>
          <a:prstGeom prst="rect">
            <a:avLst/>
          </a:prstGeom>
        </p:spPr>
        <p:txBody>
          <a:bodyPr vert="horz" lIns="91440" tIns="45720" rIns="91440" bIns="45720" rtlCol="0" anchor="t" anchorCtr="0">
            <a:noAutofit/>
          </a:bodyPr>
          <a:lstStyle>
            <a:lvl1pPr>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01811711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en-US" smtClean="0">
                <a:solidFill>
                  <a:srgbClr val="000000"/>
                </a:solidFill>
              </a:rPr>
              <a:t>2012-01-30, revision 2.3</a:t>
            </a:r>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4508985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427424975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r>
              <a:rPr lang="en-US" smtClean="0">
                <a:solidFill>
                  <a:srgbClr val="000000"/>
                </a:solidFill>
              </a:rPr>
              <a:t>2012-01-30, revision 2.3</a:t>
            </a:r>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27406061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r>
              <a:rPr lang="en-US" smtClean="0">
                <a:solidFill>
                  <a:srgbClr val="000000"/>
                </a:solidFill>
              </a:rPr>
              <a:t>2012-01-30, revision 2.3</a:t>
            </a:r>
            <a:endParaRPr lang="en-US" dirty="0">
              <a:solidFill>
                <a:srgbClr val="000000"/>
              </a:solidFill>
            </a:endParaRPr>
          </a:p>
        </p:txBody>
      </p:sp>
    </p:spTree>
    <p:extLst>
      <p:ext uri="{BB962C8B-B14F-4D97-AF65-F5344CB8AC3E}">
        <p14:creationId xmlns:p14="http://schemas.microsoft.com/office/powerpoint/2010/main" val="40003312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r>
              <a:rPr lang="en-US" smtClean="0">
                <a:solidFill>
                  <a:srgbClr val="000000"/>
                </a:solidFill>
              </a:rPr>
              <a:t>2012-01-30, revision 2.3</a:t>
            </a:r>
            <a:endParaRPr lang="en-US" dirty="0">
              <a:solidFill>
                <a:srgbClr val="000000"/>
              </a:solidFill>
            </a:endParaRPr>
          </a:p>
        </p:txBody>
      </p:sp>
    </p:spTree>
    <p:extLst>
      <p:ext uri="{BB962C8B-B14F-4D97-AF65-F5344CB8AC3E}">
        <p14:creationId xmlns:p14="http://schemas.microsoft.com/office/powerpoint/2010/main" val="6634406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en-US" smtClean="0">
                <a:solidFill>
                  <a:srgbClr val="000000"/>
                </a:solidFill>
              </a:rPr>
              <a:t>2012-01-30, revision 2.3</a:t>
            </a:r>
            <a:endParaRPr lang="en-US" dirty="0">
              <a:solidFill>
                <a:srgbClr val="000000"/>
              </a:solidFill>
            </a:endParaRPr>
          </a:p>
        </p:txBody>
      </p:sp>
      <p:sp>
        <p:nvSpPr>
          <p:cNvPr id="6" name="Rectangle 4"/>
          <p:cNvSpPr>
            <a:spLocks noChangeArrowheads="1"/>
          </p:cNvSpPr>
          <p:nvPr userDrawn="1"/>
        </p:nvSpPr>
        <p:spPr bwMode="auto">
          <a:xfrm>
            <a:off x="-3176"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9965132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en-US" smtClean="0">
                <a:solidFill>
                  <a:srgbClr val="000000"/>
                </a:solidFill>
              </a:rPr>
              <a:t>2012-01-30, revision 2.3</a:t>
            </a:r>
            <a:endParaRPr lang="en-US" dirty="0">
              <a:solidFill>
                <a:srgbClr val="000000"/>
              </a:solidFill>
            </a:endParaRPr>
          </a:p>
        </p:txBody>
      </p:sp>
      <p:sp>
        <p:nvSpPr>
          <p:cNvPr id="6"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67770855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en-US" smtClean="0">
                <a:solidFill>
                  <a:srgbClr val="000000"/>
                </a:solidFill>
              </a:rPr>
              <a:t>2012-01-30, revision 2.3</a:t>
            </a:r>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third picture</a:t>
            </a:r>
            <a:endParaRPr lang="en-US" noProof="0" dirty="0"/>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first picture</a:t>
            </a:r>
            <a:endParaRPr lang="en-US" noProof="0" dirty="0"/>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second picture</a:t>
            </a:r>
            <a:endParaRPr lang="en-US" noProof="0" dirty="0"/>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7897689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en-US" smtClean="0">
                <a:solidFill>
                  <a:srgbClr val="000000"/>
                </a:solidFill>
              </a:rPr>
              <a:t>2012-01-30, revision 2.3</a:t>
            </a:r>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2" name="Title 1"/>
          <p:cNvSpPr>
            <a:spLocks noGrp="1"/>
          </p:cNvSpPr>
          <p:nvPr>
            <p:ph type="title"/>
          </p:nvPr>
        </p:nvSpPr>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26253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26344, Project System Engineering, Naming of baselines and releases,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en-US" noProof="0" smtClean="0"/>
              <a:t>2012-01-30, revision 2.3</a:t>
            </a:r>
            <a:endParaRPr lang="en-US" noProof="0" dirty="0"/>
          </a:p>
        </p:txBody>
      </p:sp>
    </p:spTree>
    <p:extLst>
      <p:ext uri="{BB962C8B-B14F-4D97-AF65-F5344CB8AC3E}">
        <p14:creationId xmlns:p14="http://schemas.microsoft.com/office/powerpoint/2010/main" val="36853651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Rectangle 4"/>
          <p:cNvSpPr>
            <a:spLocks noChangeArrowheads="1"/>
          </p:cNvSpPr>
          <p:nvPr userDrawn="1"/>
        </p:nvSpPr>
        <p:spPr bwMode="auto">
          <a:xfrm>
            <a:off x="-3176"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202628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7179746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third picture</a:t>
            </a:r>
            <a:endParaRPr lang="en-US" noProof="0" dirty="0"/>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first picture</a:t>
            </a:r>
            <a:endParaRPr lang="en-US" noProof="0" dirty="0"/>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second picture</a:t>
            </a:r>
            <a:endParaRPr lang="en-US" noProof="0" dirty="0"/>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485051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wmf"/><Relationship Id="rId5" Type="http://schemas.openxmlformats.org/officeDocument/2006/relationships/slideLayout" Target="../slideLayouts/slideLayout15.xml"/><Relationship Id="rId10" Type="http://schemas.openxmlformats.org/officeDocument/2006/relationships/image" Target="../media/image1.jpeg"/><Relationship Id="rId4" Type="http://schemas.openxmlformats.org/officeDocument/2006/relationships/slideLayout" Target="../slideLayouts/slideLayout14.xml"/><Relationship Id="rId9"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2.wmf"/><Relationship Id="rId5" Type="http://schemas.openxmlformats.org/officeDocument/2006/relationships/slideLayout" Target="../slideLayouts/slideLayout22.xml"/><Relationship Id="rId10"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5.jpeg"/><Relationship Id="rId5" Type="http://schemas.openxmlformats.org/officeDocument/2006/relationships/slideLayout" Target="../slideLayouts/slideLayout29.xml"/><Relationship Id="rId10" Type="http://schemas.openxmlformats.org/officeDocument/2006/relationships/image" Target="../media/image2.wmf"/><Relationship Id="rId4" Type="http://schemas.openxmlformats.org/officeDocument/2006/relationships/slideLayout" Target="../slideLayouts/slideLayout28.xml"/><Relationship Id="rId9"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6.jpeg"/><Relationship Id="rId5" Type="http://schemas.openxmlformats.org/officeDocument/2006/relationships/slideLayout" Target="../slideLayouts/slideLayout36.xml"/><Relationship Id="rId10" Type="http://schemas.openxmlformats.org/officeDocument/2006/relationships/image" Target="../media/image2.wmf"/><Relationship Id="rId4" Type="http://schemas.openxmlformats.org/officeDocument/2006/relationships/slideLayout" Target="../slideLayouts/slideLayout35.xml"/><Relationship Id="rId9"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image" Target="../media/image2.wmf"/><Relationship Id="rId5" Type="http://schemas.openxmlformats.org/officeDocument/2006/relationships/slideLayout" Target="../slideLayouts/slideLayout43.xml"/><Relationship Id="rId10" Type="http://schemas.openxmlformats.org/officeDocument/2006/relationships/image" Target="../media/image1.jpeg"/><Relationship Id="rId4" Type="http://schemas.openxmlformats.org/officeDocument/2006/relationships/slideLayout" Target="../slideLayouts/slideLayout42.xml"/><Relationship Id="rId9" Type="http://schemas.openxmlformats.org/officeDocument/2006/relationships/image" Target="../media/image7.jpeg"/></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4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2.wmf"/><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image" Target="../media/image1.jpe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heme" Target="../theme/theme9.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27"/>
          <p:cNvGrpSpPr>
            <a:grpSpLocks/>
          </p:cNvGrpSpPr>
          <p:nvPr/>
        </p:nvGrpSpPr>
        <p:grpSpPr bwMode="auto">
          <a:xfrm>
            <a:off x="0" y="6186488"/>
            <a:ext cx="9144000" cy="671512"/>
            <a:chOff x="0" y="3897"/>
            <a:chExt cx="5760" cy="423"/>
          </a:xfrm>
        </p:grpSpPr>
        <p:pic>
          <p:nvPicPr>
            <p:cNvPr id="16" name="Picture 28" descr="grått band nerti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7" name="Line 29"/>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 name="Picture 3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Rectangle 33"/>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sv-SE" sz="1100" b="1"/>
              <a:t>Volvo 3P</a:t>
            </a:r>
            <a:endParaRPr lang="sv-SE" sz="1000"/>
          </a:p>
        </p:txBody>
      </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smtClean="0"/>
              <a:t>Click to edit Master text styles</a:t>
            </a:r>
          </a:p>
          <a:p>
            <a:pPr marL="234950" lvl="1" indent="-234950" algn="l" rtl="0" fontAlgn="base">
              <a:spcBef>
                <a:spcPct val="40000"/>
              </a:spcBef>
              <a:spcAft>
                <a:spcPct val="0"/>
              </a:spcAft>
              <a:buClr>
                <a:schemeClr val="tx2"/>
              </a:buClr>
              <a:buFont typeface="Symbol" pitchFamily="18" charset="2"/>
              <a:buChar char="·"/>
            </a:pPr>
            <a:r>
              <a:rPr lang="en-US" noProof="0" smtClean="0"/>
              <a:t>Second level</a:t>
            </a:r>
          </a:p>
          <a:p>
            <a:pPr marL="234950" lvl="2" indent="-234950" algn="l" rtl="0" fontAlgn="base">
              <a:spcBef>
                <a:spcPct val="40000"/>
              </a:spcBef>
              <a:spcAft>
                <a:spcPct val="0"/>
              </a:spcAft>
              <a:buClr>
                <a:schemeClr val="tx2"/>
              </a:buClr>
              <a:buFont typeface="Symbol" pitchFamily="18" charset="2"/>
              <a:buChar char="·"/>
            </a:pPr>
            <a:r>
              <a:rPr lang="en-US" noProof="0" smtClean="0"/>
              <a:t>Third level</a:t>
            </a:r>
          </a:p>
          <a:p>
            <a:pPr marL="234950" lvl="3" indent="-234950" algn="l" rtl="0" fontAlgn="base">
              <a:spcBef>
                <a:spcPct val="40000"/>
              </a:spcBef>
              <a:spcAft>
                <a:spcPct val="0"/>
              </a:spcAft>
              <a:buClr>
                <a:schemeClr val="tx2"/>
              </a:buClr>
              <a:buFont typeface="Symbol" pitchFamily="18" charset="2"/>
              <a:buChar char="·"/>
            </a:pPr>
            <a:r>
              <a:rPr lang="en-US" noProof="0" smtClean="0"/>
              <a:t>Fourth level</a:t>
            </a:r>
          </a:p>
          <a:p>
            <a:pPr marL="234950" lvl="4" indent="-234950" algn="l" rtl="0" fontAlgn="base">
              <a:spcBef>
                <a:spcPct val="40000"/>
              </a:spcBef>
              <a:spcAft>
                <a:spcPct val="0"/>
              </a:spcAft>
              <a:buClr>
                <a:schemeClr val="tx2"/>
              </a:buClr>
              <a:buFont typeface="Symbol" pitchFamily="18" charset="2"/>
              <a:buChar char="·"/>
            </a:pPr>
            <a:r>
              <a:rPr lang="en-US" noProof="0" smtClean="0"/>
              <a:t>Fifth level</a:t>
            </a:r>
            <a:endParaRPr lang="en-US" noProof="0" dirty="0"/>
          </a:p>
        </p:txBody>
      </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26344, Project System Engineering, Naming of baselines and releases,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4" name="Rectangle 10"/>
          <p:cNvSpPr>
            <a:spLocks noGrp="1" noChangeArrowheads="1"/>
          </p:cNvSpPr>
          <p:nvPr>
            <p:ph type="dt" sz="half" idx="2"/>
          </p:nvPr>
        </p:nvSpPr>
        <p:spPr bwMode="auto">
          <a:xfrm>
            <a:off x="623888"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en-US" noProof="0" smtClean="0"/>
              <a:t>2012-01-30, revision 2.3</a:t>
            </a:r>
            <a:endParaRPr lang="en-US" noProof="0" dirty="0"/>
          </a:p>
        </p:txBody>
      </p:sp>
    </p:spTree>
    <p:extLst>
      <p:ext uri="{BB962C8B-B14F-4D97-AF65-F5344CB8AC3E}">
        <p14:creationId xmlns:p14="http://schemas.microsoft.com/office/powerpoint/2010/main" val="3279575388"/>
      </p:ext>
    </p:extLst>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27"/>
          <p:cNvGrpSpPr>
            <a:grpSpLocks/>
          </p:cNvGrpSpPr>
          <p:nvPr/>
        </p:nvGrpSpPr>
        <p:grpSpPr bwMode="auto">
          <a:xfrm>
            <a:off x="0" y="6186488"/>
            <a:ext cx="9144000" cy="671512"/>
            <a:chOff x="0" y="3897"/>
            <a:chExt cx="5760" cy="423"/>
          </a:xfrm>
        </p:grpSpPr>
        <p:pic>
          <p:nvPicPr>
            <p:cNvPr id="16" name="Picture 28" descr="grått band nertill"/>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7" name="Line 29"/>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 name="Picture 3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Rectangle 33"/>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sv-SE" sz="1100" b="1"/>
              <a:t>Volvo 3P</a:t>
            </a:r>
            <a:endParaRPr lang="sv-SE" sz="1000"/>
          </a:p>
        </p:txBody>
      </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26344, Project System Engineering, Naming of baselines and releases,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4" name="Rectangle 10"/>
          <p:cNvSpPr>
            <a:spLocks noGrp="1" noChangeArrowheads="1"/>
          </p:cNvSpPr>
          <p:nvPr>
            <p:ph type="dt" sz="half" idx="2"/>
          </p:nvPr>
        </p:nvSpPr>
        <p:spPr bwMode="auto">
          <a:xfrm>
            <a:off x="623888"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en-US" noProof="0" smtClean="0"/>
              <a:t>2012-01-30, revision 2.3</a:t>
            </a:r>
            <a:endParaRPr lang="en-US" noProof="0" dirty="0"/>
          </a:p>
        </p:txBody>
      </p:sp>
    </p:spTree>
    <p:extLst>
      <p:ext uri="{BB962C8B-B14F-4D97-AF65-F5344CB8AC3E}">
        <p14:creationId xmlns:p14="http://schemas.microsoft.com/office/powerpoint/2010/main" val="343242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4" descr="03_3P_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8963" y="-15875"/>
            <a:ext cx="4752975" cy="519112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27"/>
          <p:cNvGrpSpPr>
            <a:grpSpLocks/>
          </p:cNvGrpSpPr>
          <p:nvPr/>
        </p:nvGrpSpPr>
        <p:grpSpPr bwMode="auto">
          <a:xfrm>
            <a:off x="0" y="6186488"/>
            <a:ext cx="9144000" cy="671512"/>
            <a:chOff x="0" y="3897"/>
            <a:chExt cx="5760" cy="423"/>
          </a:xfrm>
        </p:grpSpPr>
        <p:pic>
          <p:nvPicPr>
            <p:cNvPr id="16" name="Picture 2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7" name="Line 29"/>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 name="Picture 30"/>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Rectangle 33"/>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sv-SE" sz="1100" b="1"/>
              <a:t>Volvo 3P</a:t>
            </a:r>
            <a:endParaRPr lang="sv-SE" sz="1000"/>
          </a:p>
        </p:txBody>
      </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26344, Project System Engineering, Naming of baselines and releases,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4" name="Rectangle 10"/>
          <p:cNvSpPr>
            <a:spLocks noGrp="1" noChangeArrowheads="1"/>
          </p:cNvSpPr>
          <p:nvPr>
            <p:ph type="dt" sz="half" idx="2"/>
          </p:nvPr>
        </p:nvSpPr>
        <p:spPr bwMode="auto">
          <a:xfrm>
            <a:off x="623888"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en-US" noProof="0" smtClean="0"/>
              <a:t>2012-01-30, revision 2.3</a:t>
            </a:r>
            <a:endParaRPr lang="en-US" noProof="0" dirty="0"/>
          </a:p>
        </p:txBody>
      </p:sp>
    </p:spTree>
    <p:extLst>
      <p:ext uri="{BB962C8B-B14F-4D97-AF65-F5344CB8AC3E}">
        <p14:creationId xmlns:p14="http://schemas.microsoft.com/office/powerpoint/2010/main" val="129487991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4" descr="01_3P_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3088" y="7938"/>
            <a:ext cx="4752975" cy="519112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27"/>
          <p:cNvGrpSpPr>
            <a:grpSpLocks/>
          </p:cNvGrpSpPr>
          <p:nvPr/>
        </p:nvGrpSpPr>
        <p:grpSpPr bwMode="auto">
          <a:xfrm>
            <a:off x="0" y="6186488"/>
            <a:ext cx="9144000" cy="671512"/>
            <a:chOff x="0" y="3897"/>
            <a:chExt cx="5760" cy="423"/>
          </a:xfrm>
        </p:grpSpPr>
        <p:pic>
          <p:nvPicPr>
            <p:cNvPr id="16" name="Picture 2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7" name="Line 29"/>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 name="Picture 30"/>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Rectangle 33"/>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sv-SE" sz="1100" b="1"/>
              <a:t>Volvo 3P</a:t>
            </a:r>
            <a:endParaRPr lang="sv-SE" sz="1000"/>
          </a:p>
        </p:txBody>
      </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26344, Project System Engineering, Naming of baselines and releases,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4" name="Rectangle 10"/>
          <p:cNvSpPr>
            <a:spLocks noGrp="1" noChangeArrowheads="1"/>
          </p:cNvSpPr>
          <p:nvPr>
            <p:ph type="dt" sz="half" idx="2"/>
          </p:nvPr>
        </p:nvSpPr>
        <p:spPr bwMode="auto">
          <a:xfrm>
            <a:off x="623888"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en-US" noProof="0" smtClean="0"/>
              <a:t>2012-01-30, revision 2.3</a:t>
            </a:r>
            <a:endParaRPr lang="en-US" noProof="0" dirty="0"/>
          </a:p>
        </p:txBody>
      </p:sp>
    </p:spTree>
    <p:extLst>
      <p:ext uri="{BB962C8B-B14F-4D97-AF65-F5344CB8AC3E}">
        <p14:creationId xmlns:p14="http://schemas.microsoft.com/office/powerpoint/2010/main" val="34972486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27"/>
          <p:cNvGrpSpPr>
            <a:grpSpLocks/>
          </p:cNvGrpSpPr>
          <p:nvPr/>
        </p:nvGrpSpPr>
        <p:grpSpPr bwMode="auto">
          <a:xfrm>
            <a:off x="0" y="6186488"/>
            <a:ext cx="9144000" cy="671512"/>
            <a:chOff x="0" y="3897"/>
            <a:chExt cx="5760" cy="423"/>
          </a:xfrm>
        </p:grpSpPr>
        <p:pic>
          <p:nvPicPr>
            <p:cNvPr id="16" name="Picture 2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7" name="Line 29"/>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 name="Picture 30"/>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Rectangle 33"/>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sv-SE" sz="1100" b="1"/>
              <a:t>Volvo 3P</a:t>
            </a:r>
            <a:endParaRPr lang="sv-SE" sz="1000"/>
          </a:p>
        </p:txBody>
      </p:sp>
      <p:pic>
        <p:nvPicPr>
          <p:cNvPr id="2050" name="Picture 2" descr="01_VolvoAB_pp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26344, Project System Engineering, Naming of baselines and releases,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4" name="Rectangle 10"/>
          <p:cNvSpPr>
            <a:spLocks noGrp="1" noChangeArrowheads="1"/>
          </p:cNvSpPr>
          <p:nvPr>
            <p:ph type="dt" sz="half" idx="2"/>
          </p:nvPr>
        </p:nvSpPr>
        <p:spPr bwMode="auto">
          <a:xfrm>
            <a:off x="623888"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en-US" noProof="0" smtClean="0"/>
              <a:t>2012-01-30, revision 2.3</a:t>
            </a:r>
            <a:endParaRPr lang="en-US" noProof="0" dirty="0"/>
          </a:p>
        </p:txBody>
      </p:sp>
    </p:spTree>
    <p:extLst>
      <p:ext uri="{BB962C8B-B14F-4D97-AF65-F5344CB8AC3E}">
        <p14:creationId xmlns:p14="http://schemas.microsoft.com/office/powerpoint/2010/main" val="89089852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27"/>
          <p:cNvGrpSpPr>
            <a:grpSpLocks/>
          </p:cNvGrpSpPr>
          <p:nvPr/>
        </p:nvGrpSpPr>
        <p:grpSpPr bwMode="auto">
          <a:xfrm>
            <a:off x="0" y="6186488"/>
            <a:ext cx="9144000" cy="671512"/>
            <a:chOff x="0" y="3897"/>
            <a:chExt cx="5760" cy="423"/>
          </a:xfrm>
        </p:grpSpPr>
        <p:pic>
          <p:nvPicPr>
            <p:cNvPr id="16" name="Picture 2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7" name="Line 29"/>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 name="Picture 30"/>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Rectangle 33"/>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sv-SE" sz="1100" b="1"/>
              <a:t>Volvo 3P</a:t>
            </a:r>
            <a:endParaRPr lang="sv-SE" sz="1000"/>
          </a:p>
        </p:txBody>
      </p:sp>
      <p:pic>
        <p:nvPicPr>
          <p:cNvPr id="3074" name="Picture 2" descr="10_Trucks_pp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26344, Project System Engineering, Naming of baselines and releases,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4" name="Rectangle 10"/>
          <p:cNvSpPr>
            <a:spLocks noGrp="1" noChangeArrowheads="1"/>
          </p:cNvSpPr>
          <p:nvPr>
            <p:ph type="dt" sz="half" idx="2"/>
          </p:nvPr>
        </p:nvSpPr>
        <p:spPr bwMode="auto">
          <a:xfrm>
            <a:off x="623888"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en-US" noProof="0" smtClean="0"/>
              <a:t>2012-01-30, revision 2.3</a:t>
            </a:r>
            <a:endParaRPr lang="en-US" noProof="0" dirty="0"/>
          </a:p>
        </p:txBody>
      </p:sp>
    </p:spTree>
    <p:extLst>
      <p:ext uri="{BB962C8B-B14F-4D97-AF65-F5344CB8AC3E}">
        <p14:creationId xmlns:p14="http://schemas.microsoft.com/office/powerpoint/2010/main" val="27955106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3" descr="08_Trucks_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27"/>
          <p:cNvGrpSpPr>
            <a:grpSpLocks/>
          </p:cNvGrpSpPr>
          <p:nvPr/>
        </p:nvGrpSpPr>
        <p:grpSpPr bwMode="auto">
          <a:xfrm>
            <a:off x="0" y="6186488"/>
            <a:ext cx="9144000" cy="671512"/>
            <a:chOff x="0" y="3897"/>
            <a:chExt cx="5760" cy="423"/>
          </a:xfrm>
        </p:grpSpPr>
        <p:pic>
          <p:nvPicPr>
            <p:cNvPr id="16" name="Picture 2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7" name="Line 29"/>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 name="Picture 30"/>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Rectangle 33"/>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sv-SE" sz="1100" b="1"/>
              <a:t>Volvo 3P</a:t>
            </a:r>
            <a:endParaRPr lang="sv-SE" sz="1000"/>
          </a:p>
        </p:txBody>
      </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26344, Project System Engineering, Naming of baselines and releases,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4" name="Rectangle 10"/>
          <p:cNvSpPr>
            <a:spLocks noGrp="1" noChangeArrowheads="1"/>
          </p:cNvSpPr>
          <p:nvPr>
            <p:ph type="dt" sz="half" idx="2"/>
          </p:nvPr>
        </p:nvSpPr>
        <p:spPr bwMode="auto">
          <a:xfrm>
            <a:off x="623888"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en-US" noProof="0" smtClean="0"/>
              <a:t>2012-01-30, revision 2.3</a:t>
            </a:r>
            <a:endParaRPr lang="en-US" noProof="0" dirty="0"/>
          </a:p>
        </p:txBody>
      </p:sp>
    </p:spTree>
    <p:extLst>
      <p:ext uri="{BB962C8B-B14F-4D97-AF65-F5344CB8AC3E}">
        <p14:creationId xmlns:p14="http://schemas.microsoft.com/office/powerpoint/2010/main" val="360671913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25365"/>
      </p:ext>
    </p:extLst>
  </p:cSld>
  <p:clrMap bg1="lt1" tx1="dk1" bg2="lt2" tx2="dk2" accent1="accent1" accent2="accent2" accent3="accent3" accent4="accent4" accent5="accent5" accent6="accent6" hlink="hlink" folHlink="folHlink"/>
  <p:sldLayoutIdLst>
    <p:sldLayoutId id="2147483681" r:id="rId1"/>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7932" y="354150"/>
            <a:ext cx="8229600" cy="731700"/>
          </a:xfrm>
          <a:prstGeom prst="rect">
            <a:avLst/>
          </a:prstGeom>
        </p:spPr>
        <p:txBody>
          <a:bodyPr vert="horz" lIns="91440" tIns="45720" rIns="91440" bIns="45720" rtlCol="0" anchor="t" anchorCtr="0">
            <a:noAutofit/>
          </a:bodyPr>
          <a:lstStyle/>
          <a:p>
            <a:pPr lvl="0"/>
            <a:r>
              <a:rPr lang="en-US" noProof="0" dirty="0" smtClean="0"/>
              <a:t>Click to edit Master title style</a:t>
            </a:r>
            <a:br>
              <a:rPr lang="en-US" noProof="0" dirty="0" smtClean="0"/>
            </a:b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pic>
          <p:nvPicPr>
            <p:cNvPr id="10" name="Picture 1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smtClean="0">
                <a:solidFill>
                  <a:srgbClr val="000000"/>
                </a:solidFill>
              </a:rPr>
              <a:t>Volvo Group Trucks Technology</a:t>
            </a:r>
            <a:endParaRPr lang="en-US" sz="900">
              <a:solidFill>
                <a:srgbClr val="000000"/>
              </a:solidFill>
            </a:endParaRPr>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en-US" smtClean="0">
                <a:solidFill>
                  <a:srgbClr val="000000"/>
                </a:solidFill>
              </a:rPr>
              <a:t>2012-01-30, revision 2.3</a:t>
            </a:r>
            <a:endParaRPr lang="en-US" dirty="0">
              <a:solidFill>
                <a:srgbClr val="000000"/>
              </a:solidFill>
            </a:endParaRPr>
          </a:p>
        </p:txBody>
      </p:sp>
    </p:spTree>
    <p:extLst>
      <p:ext uri="{BB962C8B-B14F-4D97-AF65-F5344CB8AC3E}">
        <p14:creationId xmlns:p14="http://schemas.microsoft.com/office/powerpoint/2010/main" val="349078165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Lst>
  <p:timing>
    <p:tnLst>
      <p:par>
        <p:cTn id="1" dur="indefinite" restart="never" nodeType="tmRoot"/>
      </p:par>
    </p:tnLst>
  </p:timing>
  <p:hf hdr="0"/>
  <p:txStyles>
    <p:titleStyle>
      <a:lvl1pPr algn="l" defTabSz="914400" rtl="0" eaLnBrk="1" latinLnBrk="0" hangingPunct="1">
        <a:spcBef>
          <a:spcPct val="0"/>
        </a:spcBef>
        <a:buNone/>
        <a:defRPr lang="en-US" sz="2000" b="1" kern="1200" noProof="0" dirty="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16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16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16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16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Naming of baselines and releases</a:t>
            </a:r>
            <a:br>
              <a:rPr lang="sv-SE" dirty="0" smtClean="0"/>
            </a:br>
            <a:r>
              <a:rPr lang="sv-SE" dirty="0" smtClean="0"/>
              <a:t>on EE system level</a:t>
            </a:r>
            <a:endParaRPr lang="sv-SE" dirty="0"/>
          </a:p>
        </p:txBody>
      </p:sp>
      <p:sp>
        <p:nvSpPr>
          <p:cNvPr id="3" name="Subtitle 2"/>
          <p:cNvSpPr>
            <a:spLocks noGrp="1"/>
          </p:cNvSpPr>
          <p:nvPr>
            <p:ph type="subTitle" idx="1"/>
          </p:nvPr>
        </p:nvSpPr>
        <p:spPr/>
        <p:txBody>
          <a:bodyPr/>
          <a:lstStyle/>
          <a:p>
            <a:r>
              <a:rPr lang="sv-SE" dirty="0" smtClean="0"/>
              <a:t>Version 2.5</a:t>
            </a:r>
            <a:endParaRPr lang="sv-SE" dirty="0"/>
          </a:p>
        </p:txBody>
      </p:sp>
    </p:spTree>
    <p:extLst>
      <p:ext uri="{BB962C8B-B14F-4D97-AF65-F5344CB8AC3E}">
        <p14:creationId xmlns:p14="http://schemas.microsoft.com/office/powerpoint/2010/main" val="3242452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10</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Title 5"/>
          <p:cNvSpPr>
            <a:spLocks noGrp="1"/>
          </p:cNvSpPr>
          <p:nvPr>
            <p:ph type="title"/>
          </p:nvPr>
        </p:nvSpPr>
        <p:spPr/>
        <p:txBody>
          <a:bodyPr/>
          <a:lstStyle/>
          <a:p>
            <a:r>
              <a:rPr lang="sv-SE" dirty="0" smtClean="0"/>
              <a:t>Integration Type Configuration</a:t>
            </a:r>
            <a:endParaRPr lang="sv-SE" dirty="0"/>
          </a:p>
        </p:txBody>
      </p:sp>
      <p:cxnSp>
        <p:nvCxnSpPr>
          <p:cNvPr id="8" name="Straight Connector 7"/>
          <p:cNvCxnSpPr/>
          <p:nvPr/>
        </p:nvCxnSpPr>
        <p:spPr>
          <a:xfrm flipV="1">
            <a:off x="6210049" y="1790647"/>
            <a:ext cx="0"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933698" y="2228797"/>
            <a:ext cx="1580901" cy="218892"/>
          </a:xfrm>
          <a:prstGeom prst="roundRect">
            <a:avLst/>
          </a:prstGeom>
          <a:solidFill>
            <a:schemeClr val="bg1">
              <a:lumMod val="9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11" name="Rounded Rectangle 10"/>
          <p:cNvSpPr/>
          <p:nvPr/>
        </p:nvSpPr>
        <p:spPr>
          <a:xfrm>
            <a:off x="2933698" y="2552830"/>
            <a:ext cx="3238249" cy="218892"/>
          </a:xfrm>
          <a:prstGeom prst="roundRect">
            <a:avLst/>
          </a:prstGeom>
          <a:solidFill>
            <a:schemeClr val="bg1">
              <a:lumMod val="9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12" name="Rounded Rectangle 11"/>
          <p:cNvSpPr/>
          <p:nvPr/>
        </p:nvSpPr>
        <p:spPr>
          <a:xfrm>
            <a:off x="4591047" y="2876680"/>
            <a:ext cx="1580901" cy="218892"/>
          </a:xfrm>
          <a:prstGeom prst="roundRect">
            <a:avLst/>
          </a:prstGeom>
          <a:solidFill>
            <a:schemeClr val="bg1">
              <a:lumMod val="9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cxnSp>
        <p:nvCxnSpPr>
          <p:cNvPr id="7" name="Straight Connector 6"/>
          <p:cNvCxnSpPr/>
          <p:nvPr/>
        </p:nvCxnSpPr>
        <p:spPr>
          <a:xfrm flipV="1">
            <a:off x="4552699" y="1790647"/>
            <a:ext cx="0"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09750" y="2195368"/>
            <a:ext cx="1019174" cy="307777"/>
          </a:xfrm>
          <a:prstGeom prst="rect">
            <a:avLst/>
          </a:prstGeom>
          <a:noFill/>
        </p:spPr>
        <p:txBody>
          <a:bodyPr wrap="square" rtlCol="0">
            <a:spAutoFit/>
          </a:bodyPr>
          <a:lstStyle/>
          <a:p>
            <a:r>
              <a:rPr lang="sv-SE" sz="1400" b="1" dirty="0" smtClean="0"/>
              <a:t>A0_VT01</a:t>
            </a:r>
          </a:p>
        </p:txBody>
      </p:sp>
      <p:sp>
        <p:nvSpPr>
          <p:cNvPr id="15" name="TextBox 14"/>
          <p:cNvSpPr txBox="1"/>
          <p:nvPr/>
        </p:nvSpPr>
        <p:spPr>
          <a:xfrm>
            <a:off x="1809750" y="2521946"/>
            <a:ext cx="1019173" cy="307777"/>
          </a:xfrm>
          <a:prstGeom prst="rect">
            <a:avLst/>
          </a:prstGeom>
          <a:noFill/>
        </p:spPr>
        <p:txBody>
          <a:bodyPr wrap="square" rtlCol="0">
            <a:spAutoFit/>
          </a:bodyPr>
          <a:lstStyle/>
          <a:p>
            <a:r>
              <a:rPr lang="sv-SE" sz="1400" b="1" dirty="0" smtClean="0"/>
              <a:t>A0_VT02</a:t>
            </a:r>
          </a:p>
        </p:txBody>
      </p:sp>
      <p:sp>
        <p:nvSpPr>
          <p:cNvPr id="16" name="TextBox 15"/>
          <p:cNvSpPr txBox="1"/>
          <p:nvPr/>
        </p:nvSpPr>
        <p:spPr>
          <a:xfrm>
            <a:off x="1809751" y="2845796"/>
            <a:ext cx="1019172" cy="307777"/>
          </a:xfrm>
          <a:prstGeom prst="rect">
            <a:avLst/>
          </a:prstGeom>
          <a:noFill/>
        </p:spPr>
        <p:txBody>
          <a:bodyPr wrap="square" rtlCol="0">
            <a:spAutoFit/>
          </a:bodyPr>
          <a:lstStyle/>
          <a:p>
            <a:r>
              <a:rPr lang="sv-SE" sz="1400" b="1" dirty="0" smtClean="0"/>
              <a:t>A0_VT03</a:t>
            </a:r>
          </a:p>
        </p:txBody>
      </p:sp>
      <p:sp>
        <p:nvSpPr>
          <p:cNvPr id="18" name="TextBox 17"/>
          <p:cNvSpPr txBox="1"/>
          <p:nvPr/>
        </p:nvSpPr>
        <p:spPr>
          <a:xfrm>
            <a:off x="4252661" y="1399756"/>
            <a:ext cx="600075" cy="307777"/>
          </a:xfrm>
          <a:prstGeom prst="rect">
            <a:avLst/>
          </a:prstGeom>
          <a:noFill/>
        </p:spPr>
        <p:txBody>
          <a:bodyPr wrap="square" rtlCol="0">
            <a:spAutoFit/>
          </a:bodyPr>
          <a:lstStyle/>
          <a:p>
            <a:pPr algn="ctr"/>
            <a:r>
              <a:rPr lang="sv-SE" sz="1400" b="1" dirty="0" smtClean="0"/>
              <a:t>1.0</a:t>
            </a:r>
          </a:p>
        </p:txBody>
      </p:sp>
      <p:sp>
        <p:nvSpPr>
          <p:cNvPr id="19" name="TextBox 18"/>
          <p:cNvSpPr txBox="1"/>
          <p:nvPr/>
        </p:nvSpPr>
        <p:spPr>
          <a:xfrm>
            <a:off x="5910011" y="1399756"/>
            <a:ext cx="600075" cy="307777"/>
          </a:xfrm>
          <a:prstGeom prst="rect">
            <a:avLst/>
          </a:prstGeom>
          <a:noFill/>
        </p:spPr>
        <p:txBody>
          <a:bodyPr wrap="square" rtlCol="0">
            <a:spAutoFit/>
          </a:bodyPr>
          <a:lstStyle/>
          <a:p>
            <a:pPr algn="ctr"/>
            <a:r>
              <a:rPr lang="sv-SE" sz="1400" b="1" dirty="0" smtClean="0"/>
              <a:t>x.0</a:t>
            </a:r>
          </a:p>
        </p:txBody>
      </p:sp>
      <p:sp>
        <p:nvSpPr>
          <p:cNvPr id="20" name="TextBox 19"/>
          <p:cNvSpPr txBox="1"/>
          <p:nvPr/>
        </p:nvSpPr>
        <p:spPr>
          <a:xfrm>
            <a:off x="3933825" y="3409531"/>
            <a:ext cx="1237746" cy="523220"/>
          </a:xfrm>
          <a:prstGeom prst="rect">
            <a:avLst/>
          </a:prstGeom>
          <a:noFill/>
        </p:spPr>
        <p:txBody>
          <a:bodyPr wrap="square" rtlCol="0">
            <a:spAutoFit/>
          </a:bodyPr>
          <a:lstStyle/>
          <a:p>
            <a:pPr algn="ctr"/>
            <a:r>
              <a:rPr lang="sv-SE" sz="1400" b="1" dirty="0" smtClean="0"/>
              <a:t>SP-start 1</a:t>
            </a:r>
          </a:p>
          <a:p>
            <a:pPr algn="ctr"/>
            <a:r>
              <a:rPr lang="sv-SE" sz="1400" b="1" dirty="0" smtClean="0"/>
              <a:t>(intro)</a:t>
            </a:r>
          </a:p>
        </p:txBody>
      </p:sp>
      <p:sp>
        <p:nvSpPr>
          <p:cNvPr id="21" name="TextBox 20"/>
          <p:cNvSpPr txBox="1"/>
          <p:nvPr/>
        </p:nvSpPr>
        <p:spPr>
          <a:xfrm>
            <a:off x="5572125" y="3409531"/>
            <a:ext cx="1275846" cy="523220"/>
          </a:xfrm>
          <a:prstGeom prst="rect">
            <a:avLst/>
          </a:prstGeom>
          <a:noFill/>
        </p:spPr>
        <p:txBody>
          <a:bodyPr wrap="square" rtlCol="0">
            <a:spAutoFit/>
          </a:bodyPr>
          <a:lstStyle/>
          <a:p>
            <a:pPr algn="ctr"/>
            <a:r>
              <a:rPr lang="sv-SE" sz="1400" b="1" dirty="0" smtClean="0"/>
              <a:t>SP-start 2</a:t>
            </a:r>
          </a:p>
          <a:p>
            <a:pPr algn="ctr"/>
            <a:r>
              <a:rPr lang="sv-SE" sz="1400" b="1" dirty="0" smtClean="0"/>
              <a:t>(intro)</a:t>
            </a:r>
          </a:p>
        </p:txBody>
      </p:sp>
      <p:sp>
        <p:nvSpPr>
          <p:cNvPr id="22" name="TextBox 21"/>
          <p:cNvSpPr txBox="1"/>
          <p:nvPr/>
        </p:nvSpPr>
        <p:spPr>
          <a:xfrm>
            <a:off x="1038225" y="4981575"/>
            <a:ext cx="4189417" cy="707886"/>
          </a:xfrm>
          <a:prstGeom prst="rect">
            <a:avLst/>
          </a:prstGeom>
          <a:noFill/>
        </p:spPr>
        <p:txBody>
          <a:bodyPr wrap="none" rtlCol="0">
            <a:spAutoFit/>
          </a:bodyPr>
          <a:lstStyle/>
          <a:p>
            <a:r>
              <a:rPr lang="sv-SE" sz="2000" dirty="0"/>
              <a:t>VT = Integration Type</a:t>
            </a:r>
          </a:p>
          <a:p>
            <a:r>
              <a:rPr lang="sv-SE" sz="2000" dirty="0"/>
              <a:t>01 = Integration Type </a:t>
            </a:r>
            <a:r>
              <a:rPr lang="sv-SE" sz="2000" dirty="0" smtClean="0"/>
              <a:t>Configuration</a:t>
            </a:r>
            <a:endParaRPr lang="sv-SE" sz="2000" dirty="0"/>
          </a:p>
        </p:txBody>
      </p:sp>
      <p:sp>
        <p:nvSpPr>
          <p:cNvPr id="23" name="TextBox 22"/>
          <p:cNvSpPr txBox="1"/>
          <p:nvPr/>
        </p:nvSpPr>
        <p:spPr>
          <a:xfrm>
            <a:off x="748947" y="4338092"/>
            <a:ext cx="2383986"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sv-SE" sz="2800" dirty="0" smtClean="0"/>
              <a:t>A0_VT01_1.0</a:t>
            </a:r>
            <a:endParaRPr lang="sv-SE" sz="2800" dirty="0"/>
          </a:p>
        </p:txBody>
      </p:sp>
      <p:sp>
        <p:nvSpPr>
          <p:cNvPr id="24" name="TextBox 23"/>
          <p:cNvSpPr txBox="1"/>
          <p:nvPr/>
        </p:nvSpPr>
        <p:spPr>
          <a:xfrm>
            <a:off x="3319326" y="4399647"/>
            <a:ext cx="3376245" cy="400110"/>
          </a:xfrm>
          <a:prstGeom prst="rect">
            <a:avLst/>
          </a:prstGeom>
          <a:noFill/>
        </p:spPr>
        <p:txBody>
          <a:bodyPr wrap="none" rtlCol="0">
            <a:spAutoFit/>
          </a:bodyPr>
          <a:lstStyle/>
          <a:p>
            <a:r>
              <a:rPr lang="sv-SE" sz="2000" dirty="0" smtClean="0"/>
              <a:t>System Integration Baseline</a:t>
            </a:r>
          </a:p>
        </p:txBody>
      </p:sp>
    </p:spTree>
    <p:extLst>
      <p:ext uri="{BB962C8B-B14F-4D97-AF65-F5344CB8AC3E}">
        <p14:creationId xmlns:p14="http://schemas.microsoft.com/office/powerpoint/2010/main" val="2225698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System Release Baselines</a:t>
            </a:r>
            <a:endParaRPr lang="sv-SE" sz="2800" dirty="0"/>
          </a:p>
        </p:txBody>
      </p:sp>
      <p:sp>
        <p:nvSpPr>
          <p:cNvPr id="3" name="Content Placeholder 2"/>
          <p:cNvSpPr>
            <a:spLocks noGrp="1"/>
          </p:cNvSpPr>
          <p:nvPr>
            <p:ph idx="1"/>
          </p:nvPr>
        </p:nvSpPr>
        <p:spPr>
          <a:xfrm>
            <a:off x="457200" y="2204864"/>
            <a:ext cx="8229600" cy="3921299"/>
          </a:xfrm>
        </p:spPr>
        <p:txBody>
          <a:bodyPr/>
          <a:lstStyle/>
          <a:p>
            <a:r>
              <a:rPr lang="sv-SE" dirty="0" smtClean="0"/>
              <a:t>A = Development Loop</a:t>
            </a:r>
          </a:p>
          <a:p>
            <a:r>
              <a:rPr lang="sv-SE" dirty="0" smtClean="0"/>
              <a:t>0 = Loop Update</a:t>
            </a:r>
          </a:p>
          <a:p>
            <a:endParaRPr lang="sv-SE" dirty="0" smtClean="0"/>
          </a:p>
          <a:p>
            <a:r>
              <a:rPr lang="sv-SE" dirty="0"/>
              <a:t>V</a:t>
            </a:r>
            <a:r>
              <a:rPr lang="sv-SE" dirty="0" smtClean="0"/>
              <a:t>T_REL </a:t>
            </a:r>
            <a:r>
              <a:rPr lang="sv-SE" dirty="0"/>
              <a:t>= Release Type</a:t>
            </a:r>
          </a:p>
          <a:p>
            <a:r>
              <a:rPr lang="sv-SE" dirty="0"/>
              <a:t>01 = Release Type Configuration</a:t>
            </a:r>
          </a:p>
          <a:p>
            <a:r>
              <a:rPr lang="sv-SE" dirty="0"/>
              <a:t>1.0 = Release Version</a:t>
            </a:r>
          </a:p>
          <a:p>
            <a:endParaRPr lang="sv-SE" dirty="0"/>
          </a:p>
        </p:txBody>
      </p:sp>
      <p:sp>
        <p:nvSpPr>
          <p:cNvPr id="4" name="Right Brace 3"/>
          <p:cNvSpPr/>
          <p:nvPr/>
        </p:nvSpPr>
        <p:spPr>
          <a:xfrm>
            <a:off x="5364088" y="2276872"/>
            <a:ext cx="288032" cy="7920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p:cNvSpPr txBox="1"/>
          <p:nvPr/>
        </p:nvSpPr>
        <p:spPr>
          <a:xfrm>
            <a:off x="5868144" y="2358737"/>
            <a:ext cx="3025690" cy="646331"/>
          </a:xfrm>
          <a:prstGeom prst="rect">
            <a:avLst/>
          </a:prstGeom>
          <a:noFill/>
        </p:spPr>
        <p:txBody>
          <a:bodyPr wrap="square" rtlCol="0">
            <a:spAutoFit/>
          </a:bodyPr>
          <a:lstStyle/>
          <a:p>
            <a:r>
              <a:rPr lang="sv-SE" dirty="0" smtClean="0"/>
              <a:t>From the applicable System Specification Baseline</a:t>
            </a:r>
            <a:endParaRPr lang="sv-SE" dirty="0"/>
          </a:p>
        </p:txBody>
      </p:sp>
      <p:sp>
        <p:nvSpPr>
          <p:cNvPr id="6" name="TextBox 5"/>
          <p:cNvSpPr txBox="1"/>
          <p:nvPr/>
        </p:nvSpPr>
        <p:spPr>
          <a:xfrm>
            <a:off x="539552" y="1556792"/>
            <a:ext cx="3382657"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smtClean="0"/>
              <a:t>A0_VT_REL01_1.0 </a:t>
            </a:r>
            <a:endParaRPr lang="sv-SE" sz="2800" dirty="0"/>
          </a:p>
        </p:txBody>
      </p:sp>
      <p:sp>
        <p:nvSpPr>
          <p:cNvPr id="12" name="Date Placeholder 11"/>
          <p:cNvSpPr>
            <a:spLocks noGrp="1"/>
          </p:cNvSpPr>
          <p:nvPr>
            <p:ph type="dt" sz="half" idx="12"/>
          </p:nvPr>
        </p:nvSpPr>
        <p:spPr/>
        <p:txBody>
          <a:bodyPr/>
          <a:lstStyle/>
          <a:p>
            <a:r>
              <a:rPr lang="en-US" noProof="0" smtClean="0"/>
              <a:t>2012-01-30, revision 2.3</a:t>
            </a:r>
            <a:endParaRPr lang="en-US" noProof="0" dirty="0"/>
          </a:p>
        </p:txBody>
      </p:sp>
      <p:sp>
        <p:nvSpPr>
          <p:cNvPr id="13" name="Footer Placeholder 1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4" name="Slide Number Placeholder 13"/>
          <p:cNvSpPr>
            <a:spLocks noGrp="1"/>
          </p:cNvSpPr>
          <p:nvPr>
            <p:ph type="sldNum" sz="quarter" idx="11"/>
          </p:nvPr>
        </p:nvSpPr>
        <p:spPr/>
        <p:txBody>
          <a:bodyPr/>
          <a:lstStyle/>
          <a:p>
            <a:fld id="{40E9AD42-C178-4DDF-86C3-EDC77BEDCFC5}" type="slidenum">
              <a:rPr lang="en-US" noProof="0" smtClean="0"/>
              <a:pPr/>
              <a:t>11</a:t>
            </a:fld>
            <a:endParaRPr lang="en-US" noProof="0" dirty="0"/>
          </a:p>
        </p:txBody>
      </p:sp>
    </p:spTree>
    <p:extLst>
      <p:ext uri="{BB962C8B-B14F-4D97-AF65-F5344CB8AC3E}">
        <p14:creationId xmlns:p14="http://schemas.microsoft.com/office/powerpoint/2010/main" val="3777512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Requirements Development Tracks</a:t>
            </a:r>
            <a:br>
              <a:rPr lang="sv-SE" dirty="0" smtClean="0"/>
            </a:br>
            <a:r>
              <a:rPr lang="sv-SE" sz="2400" dirty="0" smtClean="0"/>
              <a:t>- Production Branch</a:t>
            </a:r>
            <a:endParaRPr lang="sv-SE" dirty="0"/>
          </a:p>
        </p:txBody>
      </p:sp>
      <p:sp>
        <p:nvSpPr>
          <p:cNvPr id="104" name="TextBox 103"/>
          <p:cNvSpPr txBox="1"/>
          <p:nvPr/>
        </p:nvSpPr>
        <p:spPr>
          <a:xfrm>
            <a:off x="3426942" y="4756045"/>
            <a:ext cx="2813802" cy="461665"/>
          </a:xfrm>
          <a:prstGeom prst="rect">
            <a:avLst/>
          </a:prstGeom>
          <a:noFill/>
        </p:spPr>
        <p:txBody>
          <a:bodyPr wrap="square" rtlCol="0">
            <a:spAutoFit/>
          </a:bodyPr>
          <a:lstStyle/>
          <a:p>
            <a:r>
              <a:rPr lang="sv-SE" sz="1200" dirty="0" smtClean="0">
                <a:latin typeface="Calibri" pitchFamily="34" charset="0"/>
                <a:cs typeface="Calibri" pitchFamily="34" charset="0"/>
              </a:rPr>
              <a:t>Component Delivery to System Integration</a:t>
            </a:r>
          </a:p>
          <a:p>
            <a:r>
              <a:rPr lang="sv-SE" sz="1200" dirty="0" smtClean="0">
                <a:latin typeface="Calibri" pitchFamily="34" charset="0"/>
                <a:cs typeface="Calibri" pitchFamily="34" charset="0"/>
              </a:rPr>
              <a:t>(input to SI)</a:t>
            </a:r>
            <a:endParaRPr lang="sv-SE" sz="1200" dirty="0">
              <a:latin typeface="Calibri" pitchFamily="34" charset="0"/>
              <a:cs typeface="Calibri" pitchFamily="34" charset="0"/>
            </a:endParaRPr>
          </a:p>
        </p:txBody>
      </p:sp>
      <p:sp>
        <p:nvSpPr>
          <p:cNvPr id="96" name="Oval 95"/>
          <p:cNvSpPr/>
          <p:nvPr/>
        </p:nvSpPr>
        <p:spPr>
          <a:xfrm>
            <a:off x="774586" y="447875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Calibri" pitchFamily="34" charset="0"/>
              <a:cs typeface="Calibri" pitchFamily="34" charset="0"/>
            </a:endParaRPr>
          </a:p>
        </p:txBody>
      </p:sp>
      <p:sp>
        <p:nvSpPr>
          <p:cNvPr id="97" name="TextBox 96"/>
          <p:cNvSpPr txBox="1"/>
          <p:nvPr/>
        </p:nvSpPr>
        <p:spPr>
          <a:xfrm>
            <a:off x="3430126" y="4431425"/>
            <a:ext cx="2025952" cy="276999"/>
          </a:xfrm>
          <a:prstGeom prst="rect">
            <a:avLst/>
          </a:prstGeom>
          <a:noFill/>
        </p:spPr>
        <p:txBody>
          <a:bodyPr wrap="square" rtlCol="0">
            <a:spAutoFit/>
          </a:bodyPr>
          <a:lstStyle/>
          <a:p>
            <a:r>
              <a:rPr lang="sv-SE" sz="1200" dirty="0" smtClean="0">
                <a:latin typeface="Calibri" pitchFamily="34" charset="0"/>
                <a:cs typeface="Calibri" pitchFamily="34" charset="0"/>
              </a:rPr>
              <a:t>System Specification Baseline</a:t>
            </a:r>
            <a:endParaRPr lang="sv-SE" sz="1200" dirty="0">
              <a:latin typeface="Calibri" pitchFamily="34" charset="0"/>
              <a:cs typeface="Calibri" pitchFamily="34" charset="0"/>
            </a:endParaRPr>
          </a:p>
        </p:txBody>
      </p:sp>
      <p:sp>
        <p:nvSpPr>
          <p:cNvPr id="98" name="TextBox 97"/>
          <p:cNvSpPr txBox="1"/>
          <p:nvPr/>
        </p:nvSpPr>
        <p:spPr>
          <a:xfrm>
            <a:off x="486554" y="3992567"/>
            <a:ext cx="864096" cy="307777"/>
          </a:xfrm>
          <a:prstGeom prst="rect">
            <a:avLst/>
          </a:prstGeom>
          <a:noFill/>
        </p:spPr>
        <p:txBody>
          <a:bodyPr wrap="square" rtlCol="0">
            <a:spAutoFit/>
          </a:bodyPr>
          <a:lstStyle/>
          <a:p>
            <a:r>
              <a:rPr lang="sv-SE" sz="1400" b="1" dirty="0" smtClean="0">
                <a:latin typeface="Calibri" pitchFamily="34" charset="0"/>
                <a:cs typeface="Calibri" pitchFamily="34" charset="0"/>
              </a:rPr>
              <a:t>Legend</a:t>
            </a:r>
            <a:endParaRPr lang="sv-SE" sz="1400" b="1" dirty="0">
              <a:latin typeface="Calibri" pitchFamily="34" charset="0"/>
              <a:cs typeface="Calibri" pitchFamily="34" charset="0"/>
            </a:endParaRPr>
          </a:p>
        </p:txBody>
      </p:sp>
      <p:sp>
        <p:nvSpPr>
          <p:cNvPr id="99" name="TextBox 98"/>
          <p:cNvSpPr txBox="1"/>
          <p:nvPr/>
        </p:nvSpPr>
        <p:spPr>
          <a:xfrm>
            <a:off x="1710690" y="4416037"/>
            <a:ext cx="558166" cy="307777"/>
          </a:xfrm>
          <a:prstGeom prst="rect">
            <a:avLst/>
          </a:prstGeom>
          <a:ln>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a:latin typeface="Calibri" pitchFamily="34" charset="0"/>
                <a:cs typeface="Calibri" pitchFamily="34" charset="0"/>
              </a:rPr>
              <a:t>B</a:t>
            </a:r>
            <a:r>
              <a:rPr lang="sv-SE" sz="1400" dirty="0" smtClean="0">
                <a:latin typeface="Calibri" pitchFamily="34" charset="0"/>
                <a:cs typeface="Calibri" pitchFamily="34" charset="0"/>
              </a:rPr>
              <a:t>0P1</a:t>
            </a:r>
            <a:endParaRPr lang="sv-SE" sz="1400" dirty="0">
              <a:latin typeface="Calibri" pitchFamily="34" charset="0"/>
              <a:cs typeface="Calibri" pitchFamily="34" charset="0"/>
            </a:endParaRPr>
          </a:p>
        </p:txBody>
      </p:sp>
      <p:sp>
        <p:nvSpPr>
          <p:cNvPr id="100" name="TextBox 99"/>
          <p:cNvSpPr txBox="1"/>
          <p:nvPr/>
        </p:nvSpPr>
        <p:spPr>
          <a:xfrm>
            <a:off x="1140548" y="4416037"/>
            <a:ext cx="380232" cy="307777"/>
          </a:xfrm>
          <a:prstGeom prst="rect">
            <a:avLst/>
          </a:prstGeom>
          <a:ln w="9525">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a:t>
            </a:r>
            <a:endParaRPr lang="sv-SE" sz="1400" dirty="0">
              <a:latin typeface="Calibri" pitchFamily="34" charset="0"/>
              <a:cs typeface="Calibri" pitchFamily="34" charset="0"/>
            </a:endParaRPr>
          </a:p>
        </p:txBody>
      </p:sp>
      <p:sp>
        <p:nvSpPr>
          <p:cNvPr id="101" name="TextBox 100"/>
          <p:cNvSpPr txBox="1"/>
          <p:nvPr/>
        </p:nvSpPr>
        <p:spPr>
          <a:xfrm>
            <a:off x="1475812" y="4425329"/>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02" name="TextBox 101"/>
          <p:cNvSpPr txBox="1"/>
          <p:nvPr/>
        </p:nvSpPr>
        <p:spPr>
          <a:xfrm>
            <a:off x="918602" y="4825271"/>
            <a:ext cx="561372"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A0_1</a:t>
            </a:r>
            <a:endParaRPr lang="sv-SE" sz="1400" dirty="0">
              <a:latin typeface="Calibri" pitchFamily="34" charset="0"/>
              <a:cs typeface="Calibri" pitchFamily="34" charset="0"/>
            </a:endParaRPr>
          </a:p>
        </p:txBody>
      </p:sp>
      <p:sp>
        <p:nvSpPr>
          <p:cNvPr id="106" name="TextBox 105"/>
          <p:cNvSpPr txBox="1"/>
          <p:nvPr/>
        </p:nvSpPr>
        <p:spPr>
          <a:xfrm>
            <a:off x="3424279" y="5192057"/>
            <a:ext cx="2088232" cy="461665"/>
          </a:xfrm>
          <a:prstGeom prst="rect">
            <a:avLst/>
          </a:prstGeom>
          <a:noFill/>
        </p:spPr>
        <p:txBody>
          <a:bodyPr wrap="square" rtlCol="0">
            <a:spAutoFit/>
          </a:bodyPr>
          <a:lstStyle/>
          <a:p>
            <a:r>
              <a:rPr lang="sv-SE" sz="1200" dirty="0" smtClean="0">
                <a:latin typeface="Calibri" pitchFamily="34" charset="0"/>
                <a:cs typeface="Calibri" pitchFamily="34" charset="0"/>
              </a:rPr>
              <a:t>System Integration Baseline</a:t>
            </a:r>
            <a:endParaRPr lang="sv-SE" sz="1200" dirty="0">
              <a:latin typeface="Calibri" pitchFamily="34" charset="0"/>
              <a:cs typeface="Calibri" pitchFamily="34" charset="0"/>
            </a:endParaRPr>
          </a:p>
          <a:p>
            <a:r>
              <a:rPr lang="sv-SE" sz="1200" dirty="0" smtClean="0">
                <a:latin typeface="Calibri" pitchFamily="34" charset="0"/>
                <a:cs typeface="Calibri" pitchFamily="34" charset="0"/>
              </a:rPr>
              <a:t>(output from SI / input to I5)</a:t>
            </a:r>
            <a:endParaRPr lang="sv-SE" sz="1200" dirty="0">
              <a:latin typeface="Calibri" pitchFamily="34" charset="0"/>
              <a:cs typeface="Calibri" pitchFamily="34" charset="0"/>
            </a:endParaRPr>
          </a:p>
        </p:txBody>
      </p:sp>
      <p:sp>
        <p:nvSpPr>
          <p:cNvPr id="108" name="TextBox 107"/>
          <p:cNvSpPr txBox="1"/>
          <p:nvPr/>
        </p:nvSpPr>
        <p:spPr>
          <a:xfrm>
            <a:off x="3430126" y="5683884"/>
            <a:ext cx="1872208" cy="276999"/>
          </a:xfrm>
          <a:prstGeom prst="rect">
            <a:avLst/>
          </a:prstGeom>
          <a:noFill/>
        </p:spPr>
        <p:txBody>
          <a:bodyPr wrap="square" rtlCol="0">
            <a:spAutoFit/>
          </a:bodyPr>
          <a:lstStyle/>
          <a:p>
            <a:r>
              <a:rPr lang="sv-SE" sz="1200" dirty="0">
                <a:latin typeface="Calibri" pitchFamily="34" charset="0"/>
                <a:cs typeface="Calibri" pitchFamily="34" charset="0"/>
              </a:rPr>
              <a:t>System Release </a:t>
            </a:r>
            <a:r>
              <a:rPr lang="sv-SE" sz="1200" dirty="0" smtClean="0">
                <a:latin typeface="Calibri" pitchFamily="34" charset="0"/>
                <a:cs typeface="Calibri" pitchFamily="34" charset="0"/>
              </a:rPr>
              <a:t>Baseline</a:t>
            </a:r>
            <a:endParaRPr lang="sv-SE" sz="1200" dirty="0">
              <a:latin typeface="Calibri" pitchFamily="34" charset="0"/>
              <a:cs typeface="Calibri" pitchFamily="34" charset="0"/>
            </a:endParaRPr>
          </a:p>
        </p:txBody>
      </p:sp>
      <p:sp>
        <p:nvSpPr>
          <p:cNvPr id="109" name="TextBox 108"/>
          <p:cNvSpPr txBox="1"/>
          <p:nvPr/>
        </p:nvSpPr>
        <p:spPr>
          <a:xfrm>
            <a:off x="318497" y="5251021"/>
            <a:ext cx="1160895"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A0_VT01_1.0</a:t>
            </a:r>
            <a:endParaRPr lang="sv-SE" sz="1400" dirty="0">
              <a:latin typeface="Calibri" pitchFamily="34" charset="0"/>
              <a:cs typeface="Calibri" pitchFamily="34" charset="0"/>
            </a:endParaRPr>
          </a:p>
        </p:txBody>
      </p:sp>
      <p:sp>
        <p:nvSpPr>
          <p:cNvPr id="110" name="TextBox 109"/>
          <p:cNvSpPr txBox="1"/>
          <p:nvPr/>
        </p:nvSpPr>
        <p:spPr>
          <a:xfrm>
            <a:off x="-32290" y="5668496"/>
            <a:ext cx="1511952"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A0_VT_REL01_1.0</a:t>
            </a:r>
            <a:endParaRPr lang="sv-SE" sz="1400" dirty="0">
              <a:latin typeface="Calibri" pitchFamily="34" charset="0"/>
              <a:cs typeface="Calibri" pitchFamily="34" charset="0"/>
            </a:endParaRPr>
          </a:p>
        </p:txBody>
      </p:sp>
      <p:sp>
        <p:nvSpPr>
          <p:cNvPr id="9" name="Date Placeholder 8"/>
          <p:cNvSpPr>
            <a:spLocks noGrp="1"/>
          </p:cNvSpPr>
          <p:nvPr>
            <p:ph type="dt" sz="half" idx="12"/>
          </p:nvPr>
        </p:nvSpPr>
        <p:spPr/>
        <p:txBody>
          <a:bodyPr/>
          <a:lstStyle/>
          <a:p>
            <a:r>
              <a:rPr lang="en-US" noProof="0" smtClean="0"/>
              <a:t>2012-01-30, revision 2.3</a:t>
            </a:r>
            <a:endParaRPr lang="en-US" noProof="0" dirty="0"/>
          </a:p>
        </p:txBody>
      </p:sp>
      <p:sp>
        <p:nvSpPr>
          <p:cNvPr id="12" name="Footer Placeholder 11"/>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8" name="Slide Number Placeholder 17"/>
          <p:cNvSpPr>
            <a:spLocks noGrp="1"/>
          </p:cNvSpPr>
          <p:nvPr>
            <p:ph type="sldNum" sz="quarter" idx="11"/>
          </p:nvPr>
        </p:nvSpPr>
        <p:spPr/>
        <p:txBody>
          <a:bodyPr/>
          <a:lstStyle/>
          <a:p>
            <a:fld id="{40E9AD42-C178-4DDF-86C3-EDC77BEDCFC5}" type="slidenum">
              <a:rPr lang="en-US" noProof="0" smtClean="0"/>
              <a:pPr/>
              <a:t>12</a:t>
            </a:fld>
            <a:endParaRPr lang="en-US" noProof="0" dirty="0"/>
          </a:p>
        </p:txBody>
      </p:sp>
      <p:cxnSp>
        <p:nvCxnSpPr>
          <p:cNvPr id="65" name="Straight Connector 64"/>
          <p:cNvCxnSpPr/>
          <p:nvPr/>
        </p:nvCxnSpPr>
        <p:spPr>
          <a:xfrm>
            <a:off x="982469" y="3056463"/>
            <a:ext cx="6840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389079" y="1544295"/>
            <a:ext cx="0"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70225" y="1544295"/>
            <a:ext cx="38406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81326" y="3272487"/>
            <a:ext cx="434734" cy="369332"/>
          </a:xfrm>
          <a:prstGeom prst="rect">
            <a:avLst/>
          </a:prstGeom>
          <a:noFill/>
        </p:spPr>
        <p:txBody>
          <a:bodyPr wrap="none" rtlCol="0">
            <a:spAutoFit/>
          </a:bodyPr>
          <a:lstStyle/>
          <a:p>
            <a:r>
              <a:rPr lang="sv-SE" dirty="0" smtClean="0"/>
              <a:t>A0</a:t>
            </a:r>
            <a:endParaRPr lang="sv-SE" dirty="0"/>
          </a:p>
        </p:txBody>
      </p:sp>
      <p:sp>
        <p:nvSpPr>
          <p:cNvPr id="69" name="TextBox 68"/>
          <p:cNvSpPr txBox="1"/>
          <p:nvPr/>
        </p:nvSpPr>
        <p:spPr>
          <a:xfrm>
            <a:off x="5518903" y="1040239"/>
            <a:ext cx="748923" cy="369332"/>
          </a:xfrm>
          <a:prstGeom prst="rect">
            <a:avLst/>
          </a:prstGeom>
          <a:noFill/>
        </p:spPr>
        <p:txBody>
          <a:bodyPr wrap="none" rtlCol="0">
            <a:spAutoFit/>
          </a:bodyPr>
          <a:lstStyle/>
          <a:p>
            <a:r>
              <a:rPr lang="sv-SE" dirty="0"/>
              <a:t>B</a:t>
            </a:r>
            <a:r>
              <a:rPr lang="sv-SE" dirty="0" smtClean="0"/>
              <a:t>0P1</a:t>
            </a:r>
            <a:endParaRPr lang="sv-SE" dirty="0"/>
          </a:p>
        </p:txBody>
      </p:sp>
      <p:sp>
        <p:nvSpPr>
          <p:cNvPr id="70" name="TextBox 69"/>
          <p:cNvSpPr txBox="1"/>
          <p:nvPr/>
        </p:nvSpPr>
        <p:spPr>
          <a:xfrm>
            <a:off x="6973018" y="1040239"/>
            <a:ext cx="748923" cy="369332"/>
          </a:xfrm>
          <a:prstGeom prst="rect">
            <a:avLst/>
          </a:prstGeom>
          <a:noFill/>
        </p:spPr>
        <p:txBody>
          <a:bodyPr wrap="none" rtlCol="0">
            <a:spAutoFit/>
          </a:bodyPr>
          <a:lstStyle/>
          <a:p>
            <a:r>
              <a:rPr lang="sv-SE" dirty="0"/>
              <a:t>B</a:t>
            </a:r>
            <a:r>
              <a:rPr lang="sv-SE" dirty="0" smtClean="0"/>
              <a:t>0P2</a:t>
            </a:r>
            <a:endParaRPr lang="sv-SE" dirty="0"/>
          </a:p>
        </p:txBody>
      </p:sp>
      <p:sp>
        <p:nvSpPr>
          <p:cNvPr id="71" name="TextBox 70"/>
          <p:cNvSpPr txBox="1"/>
          <p:nvPr/>
        </p:nvSpPr>
        <p:spPr>
          <a:xfrm>
            <a:off x="4171585" y="3263195"/>
            <a:ext cx="426720" cy="369332"/>
          </a:xfrm>
          <a:prstGeom prst="rect">
            <a:avLst/>
          </a:prstGeom>
          <a:noFill/>
        </p:spPr>
        <p:txBody>
          <a:bodyPr wrap="none" rtlCol="0">
            <a:spAutoFit/>
          </a:bodyPr>
          <a:lstStyle/>
          <a:p>
            <a:r>
              <a:rPr lang="sv-SE" dirty="0"/>
              <a:t>B</a:t>
            </a:r>
            <a:r>
              <a:rPr lang="sv-SE" dirty="0" smtClean="0"/>
              <a:t>0</a:t>
            </a:r>
            <a:endParaRPr lang="sv-SE" dirty="0"/>
          </a:p>
        </p:txBody>
      </p:sp>
      <p:sp>
        <p:nvSpPr>
          <p:cNvPr id="72" name="TextBox 71"/>
          <p:cNvSpPr txBox="1"/>
          <p:nvPr/>
        </p:nvSpPr>
        <p:spPr>
          <a:xfrm>
            <a:off x="5556848" y="3272487"/>
            <a:ext cx="425116" cy="369332"/>
          </a:xfrm>
          <a:prstGeom prst="rect">
            <a:avLst/>
          </a:prstGeom>
          <a:noFill/>
        </p:spPr>
        <p:txBody>
          <a:bodyPr wrap="none" rtlCol="0">
            <a:spAutoFit/>
          </a:bodyPr>
          <a:lstStyle/>
          <a:p>
            <a:r>
              <a:rPr lang="sv-SE" dirty="0" smtClean="0"/>
              <a:t>C0</a:t>
            </a:r>
            <a:endParaRPr lang="sv-SE" dirty="0"/>
          </a:p>
        </p:txBody>
      </p:sp>
      <p:sp>
        <p:nvSpPr>
          <p:cNvPr id="73" name="TextBox 72"/>
          <p:cNvSpPr txBox="1"/>
          <p:nvPr/>
        </p:nvSpPr>
        <p:spPr>
          <a:xfrm>
            <a:off x="6925629" y="3272487"/>
            <a:ext cx="444352" cy="369332"/>
          </a:xfrm>
          <a:prstGeom prst="rect">
            <a:avLst/>
          </a:prstGeom>
          <a:noFill/>
        </p:spPr>
        <p:txBody>
          <a:bodyPr wrap="none" rtlCol="0">
            <a:spAutoFit/>
          </a:bodyPr>
          <a:lstStyle/>
          <a:p>
            <a:r>
              <a:rPr lang="sv-SE" dirty="0"/>
              <a:t>D</a:t>
            </a:r>
            <a:r>
              <a:rPr lang="sv-SE" dirty="0" smtClean="0"/>
              <a:t>0</a:t>
            </a:r>
            <a:endParaRPr lang="sv-SE" dirty="0"/>
          </a:p>
        </p:txBody>
      </p:sp>
      <p:sp>
        <p:nvSpPr>
          <p:cNvPr id="74" name="Oval 73"/>
          <p:cNvSpPr/>
          <p:nvPr/>
        </p:nvSpPr>
        <p:spPr>
          <a:xfrm>
            <a:off x="2892013"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Oval 74"/>
          <p:cNvSpPr/>
          <p:nvPr/>
        </p:nvSpPr>
        <p:spPr>
          <a:xfrm>
            <a:off x="4278265"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Oval 75"/>
          <p:cNvSpPr/>
          <p:nvPr/>
        </p:nvSpPr>
        <p:spPr>
          <a:xfrm>
            <a:off x="565436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Oval 76"/>
          <p:cNvSpPr/>
          <p:nvPr/>
        </p:nvSpPr>
        <p:spPr>
          <a:xfrm>
            <a:off x="7041125" y="2933408"/>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Oval 77"/>
          <p:cNvSpPr/>
          <p:nvPr/>
        </p:nvSpPr>
        <p:spPr>
          <a:xfrm>
            <a:off x="5757231" y="143628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Oval 78"/>
          <p:cNvSpPr/>
          <p:nvPr/>
        </p:nvSpPr>
        <p:spPr>
          <a:xfrm>
            <a:off x="7197391" y="1444416"/>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Left Brace 2"/>
          <p:cNvSpPr/>
          <p:nvPr/>
        </p:nvSpPr>
        <p:spPr>
          <a:xfrm rot="5400000">
            <a:off x="3571382" y="2117521"/>
            <a:ext cx="174888" cy="132026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TextBox 79"/>
          <p:cNvSpPr txBox="1"/>
          <p:nvPr/>
        </p:nvSpPr>
        <p:spPr>
          <a:xfrm>
            <a:off x="3431348" y="2434643"/>
            <a:ext cx="495649" cy="307777"/>
          </a:xfrm>
          <a:prstGeom prst="rect">
            <a:avLst/>
          </a:prstGeom>
          <a:noFill/>
        </p:spPr>
        <p:txBody>
          <a:bodyPr wrap="none" rtlCol="0">
            <a:spAutoFit/>
          </a:bodyPr>
          <a:lstStyle/>
          <a:p>
            <a:r>
              <a:rPr lang="sv-SE" sz="1400" dirty="0" smtClean="0"/>
              <a:t>16w</a:t>
            </a:r>
            <a:endParaRPr lang="sv-SE" sz="1400" dirty="0"/>
          </a:p>
        </p:txBody>
      </p:sp>
      <p:cxnSp>
        <p:nvCxnSpPr>
          <p:cNvPr id="87" name="Straight Arrow Connector 86"/>
          <p:cNvCxnSpPr>
            <a:stCxn id="88" idx="0"/>
          </p:cNvCxnSpPr>
          <p:nvPr/>
        </p:nvCxnSpPr>
        <p:spPr>
          <a:xfrm flipV="1">
            <a:off x="3260270"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926685" y="3839259"/>
            <a:ext cx="667170"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A0_1</a:t>
            </a:r>
            <a:endParaRPr lang="sv-SE" dirty="0"/>
          </a:p>
        </p:txBody>
      </p:sp>
      <p:cxnSp>
        <p:nvCxnSpPr>
          <p:cNvPr id="91" name="Straight Arrow Connector 90"/>
          <p:cNvCxnSpPr>
            <a:stCxn id="92" idx="0"/>
          </p:cNvCxnSpPr>
          <p:nvPr/>
        </p:nvCxnSpPr>
        <p:spPr>
          <a:xfrm flipV="1">
            <a:off x="4699091"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337453" y="3839259"/>
            <a:ext cx="72327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sv-SE" dirty="0" smtClean="0"/>
              <a:t>A0_</a:t>
            </a:r>
            <a:r>
              <a:rPr lang="sv-SE" i="1" dirty="0" smtClean="0"/>
              <a:t>n</a:t>
            </a:r>
            <a:endParaRPr lang="sv-SE" i="1" dirty="0"/>
          </a:p>
        </p:txBody>
      </p:sp>
      <p:sp>
        <p:nvSpPr>
          <p:cNvPr id="93" name="TextBox 92"/>
          <p:cNvSpPr txBox="1"/>
          <p:nvPr/>
        </p:nvSpPr>
        <p:spPr>
          <a:xfrm>
            <a:off x="661965" y="2779464"/>
            <a:ext cx="1040584" cy="276999"/>
          </a:xfrm>
          <a:prstGeom prst="rect">
            <a:avLst/>
          </a:prstGeom>
          <a:noFill/>
        </p:spPr>
        <p:txBody>
          <a:bodyPr wrap="square" rtlCol="0">
            <a:spAutoFit/>
          </a:bodyPr>
          <a:lstStyle/>
          <a:p>
            <a:r>
              <a:rPr lang="sv-SE" sz="1200" dirty="0" smtClean="0"/>
              <a:t>Main track</a:t>
            </a:r>
            <a:endParaRPr lang="sv-SE" sz="1200" dirty="0"/>
          </a:p>
        </p:txBody>
      </p:sp>
      <p:sp>
        <p:nvSpPr>
          <p:cNvPr id="94" name="TextBox 93"/>
          <p:cNvSpPr txBox="1"/>
          <p:nvPr/>
        </p:nvSpPr>
        <p:spPr>
          <a:xfrm>
            <a:off x="3946516" y="1267296"/>
            <a:ext cx="1450675" cy="276999"/>
          </a:xfrm>
          <a:prstGeom prst="rect">
            <a:avLst/>
          </a:prstGeom>
          <a:noFill/>
        </p:spPr>
        <p:txBody>
          <a:bodyPr wrap="square" rtlCol="0">
            <a:spAutoFit/>
          </a:bodyPr>
          <a:lstStyle/>
          <a:p>
            <a:r>
              <a:rPr lang="sv-SE" sz="1200" dirty="0" smtClean="0"/>
              <a:t>Production branch</a:t>
            </a:r>
            <a:endParaRPr lang="sv-SE" sz="1200" dirty="0"/>
          </a:p>
        </p:txBody>
      </p:sp>
      <p:sp>
        <p:nvSpPr>
          <p:cNvPr id="114" name="Oval 113"/>
          <p:cNvSpPr/>
          <p:nvPr/>
        </p:nvSpPr>
        <p:spPr>
          <a:xfrm>
            <a:off x="345250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TextBox 114"/>
          <p:cNvSpPr txBox="1"/>
          <p:nvPr/>
        </p:nvSpPr>
        <p:spPr>
          <a:xfrm>
            <a:off x="3344687" y="3272487"/>
            <a:ext cx="434734" cy="369332"/>
          </a:xfrm>
          <a:prstGeom prst="rect">
            <a:avLst/>
          </a:prstGeom>
          <a:noFill/>
        </p:spPr>
        <p:txBody>
          <a:bodyPr wrap="none" rtlCol="0">
            <a:spAutoFit/>
          </a:bodyPr>
          <a:lstStyle/>
          <a:p>
            <a:r>
              <a:rPr lang="sv-SE" dirty="0" smtClean="0"/>
              <a:t>A1</a:t>
            </a:r>
            <a:endParaRPr lang="sv-SE" dirty="0"/>
          </a:p>
        </p:txBody>
      </p:sp>
      <p:sp>
        <p:nvSpPr>
          <p:cNvPr id="59" name="Left Brace 58"/>
          <p:cNvSpPr/>
          <p:nvPr/>
        </p:nvSpPr>
        <p:spPr>
          <a:xfrm rot="5400000">
            <a:off x="4995751" y="2117698"/>
            <a:ext cx="171263" cy="1323533"/>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0" name="TextBox 59"/>
          <p:cNvSpPr txBox="1"/>
          <p:nvPr/>
        </p:nvSpPr>
        <p:spPr>
          <a:xfrm>
            <a:off x="4845232" y="2434643"/>
            <a:ext cx="495649" cy="307777"/>
          </a:xfrm>
          <a:prstGeom prst="rect">
            <a:avLst/>
          </a:prstGeom>
          <a:noFill/>
        </p:spPr>
        <p:txBody>
          <a:bodyPr wrap="none" rtlCol="0">
            <a:spAutoFit/>
          </a:bodyPr>
          <a:lstStyle/>
          <a:p>
            <a:r>
              <a:rPr lang="sv-SE" sz="1400" dirty="0" smtClean="0"/>
              <a:t>16w</a:t>
            </a:r>
            <a:endParaRPr lang="sv-SE" sz="1400" dirty="0"/>
          </a:p>
        </p:txBody>
      </p:sp>
      <p:grpSp>
        <p:nvGrpSpPr>
          <p:cNvPr id="61" name="Group 60"/>
          <p:cNvGrpSpPr/>
          <p:nvPr/>
        </p:nvGrpSpPr>
        <p:grpSpPr>
          <a:xfrm>
            <a:off x="5773081" y="2434643"/>
            <a:ext cx="1340785" cy="430453"/>
            <a:chOff x="4065717" y="2434643"/>
            <a:chExt cx="1340785" cy="430453"/>
          </a:xfrm>
        </p:grpSpPr>
        <p:sp>
          <p:nvSpPr>
            <p:cNvPr id="62" name="Left Brace 61"/>
            <p:cNvSpPr/>
            <p:nvPr/>
          </p:nvSpPr>
          <p:spPr>
            <a:xfrm rot="5400000">
              <a:off x="4650478" y="2109072"/>
              <a:ext cx="171263" cy="134078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3" name="TextBox 62"/>
            <p:cNvSpPr txBox="1"/>
            <p:nvPr/>
          </p:nvSpPr>
          <p:spPr>
            <a:xfrm>
              <a:off x="4496058" y="2434643"/>
              <a:ext cx="495649" cy="307777"/>
            </a:xfrm>
            <a:prstGeom prst="rect">
              <a:avLst/>
            </a:prstGeom>
            <a:noFill/>
          </p:spPr>
          <p:txBody>
            <a:bodyPr wrap="none" rtlCol="0">
              <a:spAutoFit/>
            </a:bodyPr>
            <a:lstStyle/>
            <a:p>
              <a:r>
                <a:rPr lang="sv-SE" sz="1400" dirty="0" smtClean="0"/>
                <a:t>16w</a:t>
              </a:r>
              <a:endParaRPr lang="sv-SE" sz="1400" dirty="0"/>
            </a:p>
          </p:txBody>
        </p:sp>
      </p:grpSp>
      <p:cxnSp>
        <p:nvCxnSpPr>
          <p:cNvPr id="64" name="Straight Arrow Connector 63"/>
          <p:cNvCxnSpPr>
            <a:stCxn id="81" idx="0"/>
          </p:cNvCxnSpPr>
          <p:nvPr/>
        </p:nvCxnSpPr>
        <p:spPr>
          <a:xfrm flipV="1">
            <a:off x="5440213" y="3058551"/>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110635" y="3841347"/>
            <a:ext cx="65915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B0_1</a:t>
            </a:r>
            <a:endParaRPr lang="sv-SE" dirty="0"/>
          </a:p>
        </p:txBody>
      </p:sp>
    </p:spTree>
    <p:extLst>
      <p:ext uri="{BB962C8B-B14F-4D97-AF65-F5344CB8AC3E}">
        <p14:creationId xmlns:p14="http://schemas.microsoft.com/office/powerpoint/2010/main" val="351933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1" grpId="0"/>
      <p:bldP spid="69" grpId="0"/>
      <p:bldP spid="70" grpId="0"/>
      <p:bldP spid="78" grpId="0" animBg="1"/>
      <p:bldP spid="79" grpId="0" animBg="1"/>
      <p:bldP spid="9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System Specification Baselines</a:t>
            </a:r>
            <a:endParaRPr lang="sv-SE" dirty="0"/>
          </a:p>
        </p:txBody>
      </p:sp>
      <p:sp>
        <p:nvSpPr>
          <p:cNvPr id="3" name="Content Placeholder 2"/>
          <p:cNvSpPr>
            <a:spLocks noGrp="1"/>
          </p:cNvSpPr>
          <p:nvPr>
            <p:ph idx="1"/>
          </p:nvPr>
        </p:nvSpPr>
        <p:spPr>
          <a:xfrm>
            <a:off x="457200" y="2204864"/>
            <a:ext cx="8229600" cy="3921299"/>
          </a:xfrm>
        </p:spPr>
        <p:txBody>
          <a:bodyPr/>
          <a:lstStyle/>
          <a:p>
            <a:r>
              <a:rPr lang="sv-SE" dirty="0" smtClean="0"/>
              <a:t>A = Development Loop</a:t>
            </a:r>
          </a:p>
          <a:p>
            <a:r>
              <a:rPr lang="sv-SE" dirty="0" smtClean="0"/>
              <a:t>0 = Loop Update</a:t>
            </a:r>
          </a:p>
          <a:p>
            <a:r>
              <a:rPr lang="sv-SE" dirty="0" smtClean="0"/>
              <a:t>P = Branch Type</a:t>
            </a:r>
            <a:br>
              <a:rPr lang="sv-SE" dirty="0" smtClean="0"/>
            </a:br>
            <a:r>
              <a:rPr lang="sv-SE" dirty="0" smtClean="0"/>
              <a:t>(existing types: P=Production, D=Development, C=Correction</a:t>
            </a:r>
            <a:r>
              <a:rPr lang="sv-SE" sz="2400" dirty="0" smtClean="0"/>
              <a:t>)</a:t>
            </a:r>
            <a:endParaRPr lang="sv-SE" dirty="0" smtClean="0"/>
          </a:p>
          <a:p>
            <a:r>
              <a:rPr lang="sv-SE" dirty="0" smtClean="0"/>
              <a:t>1 = Branch Update</a:t>
            </a:r>
          </a:p>
          <a:p>
            <a:endParaRPr lang="sv-SE" dirty="0"/>
          </a:p>
        </p:txBody>
      </p:sp>
      <p:sp>
        <p:nvSpPr>
          <p:cNvPr id="4" name="TextBox 3"/>
          <p:cNvSpPr txBox="1"/>
          <p:nvPr/>
        </p:nvSpPr>
        <p:spPr>
          <a:xfrm>
            <a:off x="1499566" y="1556792"/>
            <a:ext cx="1063112" cy="523220"/>
          </a:xfrm>
          <a:prstGeom prst="rect">
            <a:avLst/>
          </a:prstGeom>
          <a:ln w="95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a:t>B</a:t>
            </a:r>
            <a:r>
              <a:rPr lang="sv-SE" sz="2800" dirty="0" smtClean="0"/>
              <a:t>0P1</a:t>
            </a:r>
            <a:endParaRPr lang="sv-SE" sz="2800" dirty="0"/>
          </a:p>
        </p:txBody>
      </p:sp>
      <p:sp>
        <p:nvSpPr>
          <p:cNvPr id="5" name="TextBox 4"/>
          <p:cNvSpPr txBox="1"/>
          <p:nvPr/>
        </p:nvSpPr>
        <p:spPr>
          <a:xfrm>
            <a:off x="539552" y="1556792"/>
            <a:ext cx="623889"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smtClean="0"/>
              <a:t>A0</a:t>
            </a:r>
            <a:endParaRPr lang="sv-SE" sz="2800" dirty="0"/>
          </a:p>
        </p:txBody>
      </p:sp>
      <p:sp>
        <p:nvSpPr>
          <p:cNvPr id="6" name="TextBox 5"/>
          <p:cNvSpPr txBox="1"/>
          <p:nvPr/>
        </p:nvSpPr>
        <p:spPr>
          <a:xfrm>
            <a:off x="1181702" y="1566084"/>
            <a:ext cx="317864" cy="523220"/>
          </a:xfrm>
          <a:prstGeom prst="rect">
            <a:avLst/>
          </a:prstGeom>
          <a:noFill/>
        </p:spPr>
        <p:txBody>
          <a:bodyPr wrap="square" rtlCol="0">
            <a:spAutoFit/>
          </a:bodyPr>
          <a:lstStyle/>
          <a:p>
            <a:r>
              <a:rPr lang="sv-SE" sz="2800" dirty="0" smtClean="0"/>
              <a:t>/</a:t>
            </a:r>
            <a:endParaRPr lang="sv-SE" sz="2800" dirty="0"/>
          </a:p>
        </p:txBody>
      </p:sp>
      <p:sp>
        <p:nvSpPr>
          <p:cNvPr id="10" name="Date Placeholder 9"/>
          <p:cNvSpPr>
            <a:spLocks noGrp="1"/>
          </p:cNvSpPr>
          <p:nvPr>
            <p:ph type="dt" sz="half" idx="12"/>
          </p:nvPr>
        </p:nvSpPr>
        <p:spPr/>
        <p:txBody>
          <a:bodyPr/>
          <a:lstStyle/>
          <a:p>
            <a:r>
              <a:rPr lang="en-US" noProof="0" smtClean="0"/>
              <a:t>2012-01-30, revision 2.3</a:t>
            </a:r>
            <a:endParaRPr lang="en-US" noProof="0" dirty="0"/>
          </a:p>
        </p:txBody>
      </p:sp>
      <p:sp>
        <p:nvSpPr>
          <p:cNvPr id="11" name="Footer Placeholder 10"/>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2" name="Slide Number Placeholder 11"/>
          <p:cNvSpPr>
            <a:spLocks noGrp="1"/>
          </p:cNvSpPr>
          <p:nvPr>
            <p:ph type="sldNum" sz="quarter" idx="11"/>
          </p:nvPr>
        </p:nvSpPr>
        <p:spPr/>
        <p:txBody>
          <a:bodyPr/>
          <a:lstStyle/>
          <a:p>
            <a:fld id="{40E9AD42-C178-4DDF-86C3-EDC77BEDCFC5}" type="slidenum">
              <a:rPr lang="en-US" noProof="0" smtClean="0"/>
              <a:pPr/>
              <a:t>13</a:t>
            </a:fld>
            <a:endParaRPr lang="en-US" noProof="0" dirty="0"/>
          </a:p>
        </p:txBody>
      </p:sp>
    </p:spTree>
    <p:extLst>
      <p:ext uri="{BB962C8B-B14F-4D97-AF65-F5344CB8AC3E}">
        <p14:creationId xmlns:p14="http://schemas.microsoft.com/office/powerpoint/2010/main" val="1881352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Requirements Development </a:t>
            </a:r>
            <a:r>
              <a:rPr lang="sv-SE" dirty="0"/>
              <a:t>Tracks</a:t>
            </a:r>
            <a:br>
              <a:rPr lang="sv-SE" dirty="0"/>
            </a:br>
            <a:r>
              <a:rPr lang="sv-SE" sz="2400" dirty="0"/>
              <a:t>- Production Branch</a:t>
            </a:r>
          </a:p>
        </p:txBody>
      </p:sp>
      <p:sp>
        <p:nvSpPr>
          <p:cNvPr id="104" name="TextBox 103"/>
          <p:cNvSpPr txBox="1"/>
          <p:nvPr/>
        </p:nvSpPr>
        <p:spPr>
          <a:xfrm>
            <a:off x="3426942" y="4756045"/>
            <a:ext cx="2813802" cy="461665"/>
          </a:xfrm>
          <a:prstGeom prst="rect">
            <a:avLst/>
          </a:prstGeom>
          <a:noFill/>
        </p:spPr>
        <p:txBody>
          <a:bodyPr wrap="square" rtlCol="0">
            <a:spAutoFit/>
          </a:bodyPr>
          <a:lstStyle/>
          <a:p>
            <a:r>
              <a:rPr lang="sv-SE" sz="1200" dirty="0" smtClean="0">
                <a:latin typeface="Calibri" pitchFamily="34" charset="0"/>
                <a:cs typeface="Calibri" pitchFamily="34" charset="0"/>
              </a:rPr>
              <a:t>Component Delivery to System Integration</a:t>
            </a:r>
          </a:p>
          <a:p>
            <a:r>
              <a:rPr lang="sv-SE" sz="1200" dirty="0" smtClean="0">
                <a:latin typeface="Calibri" pitchFamily="34" charset="0"/>
                <a:cs typeface="Calibri" pitchFamily="34" charset="0"/>
              </a:rPr>
              <a:t>(input to SI)</a:t>
            </a:r>
            <a:endParaRPr lang="sv-SE" sz="1200" dirty="0">
              <a:latin typeface="Calibri" pitchFamily="34" charset="0"/>
              <a:cs typeface="Calibri" pitchFamily="34" charset="0"/>
            </a:endParaRPr>
          </a:p>
        </p:txBody>
      </p:sp>
      <p:sp>
        <p:nvSpPr>
          <p:cNvPr id="96" name="Oval 95"/>
          <p:cNvSpPr/>
          <p:nvPr/>
        </p:nvSpPr>
        <p:spPr>
          <a:xfrm>
            <a:off x="774586" y="447875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Calibri" pitchFamily="34" charset="0"/>
              <a:cs typeface="Calibri" pitchFamily="34" charset="0"/>
            </a:endParaRPr>
          </a:p>
        </p:txBody>
      </p:sp>
      <p:sp>
        <p:nvSpPr>
          <p:cNvPr id="97" name="TextBox 96"/>
          <p:cNvSpPr txBox="1"/>
          <p:nvPr/>
        </p:nvSpPr>
        <p:spPr>
          <a:xfrm>
            <a:off x="3430126" y="4431425"/>
            <a:ext cx="2025952" cy="276999"/>
          </a:xfrm>
          <a:prstGeom prst="rect">
            <a:avLst/>
          </a:prstGeom>
          <a:noFill/>
        </p:spPr>
        <p:txBody>
          <a:bodyPr wrap="square" rtlCol="0">
            <a:spAutoFit/>
          </a:bodyPr>
          <a:lstStyle/>
          <a:p>
            <a:r>
              <a:rPr lang="sv-SE" sz="1200" dirty="0" smtClean="0">
                <a:latin typeface="Calibri" pitchFamily="34" charset="0"/>
                <a:cs typeface="Calibri" pitchFamily="34" charset="0"/>
              </a:rPr>
              <a:t>System Specification Baseline</a:t>
            </a:r>
            <a:endParaRPr lang="sv-SE" sz="1200" dirty="0">
              <a:latin typeface="Calibri" pitchFamily="34" charset="0"/>
              <a:cs typeface="Calibri" pitchFamily="34" charset="0"/>
            </a:endParaRPr>
          </a:p>
        </p:txBody>
      </p:sp>
      <p:sp>
        <p:nvSpPr>
          <p:cNvPr id="98" name="TextBox 97"/>
          <p:cNvSpPr txBox="1"/>
          <p:nvPr/>
        </p:nvSpPr>
        <p:spPr>
          <a:xfrm>
            <a:off x="486554" y="3992567"/>
            <a:ext cx="864096" cy="307777"/>
          </a:xfrm>
          <a:prstGeom prst="rect">
            <a:avLst/>
          </a:prstGeom>
          <a:noFill/>
        </p:spPr>
        <p:txBody>
          <a:bodyPr wrap="square" rtlCol="0">
            <a:spAutoFit/>
          </a:bodyPr>
          <a:lstStyle/>
          <a:p>
            <a:r>
              <a:rPr lang="sv-SE" sz="1400" b="1" dirty="0" smtClean="0">
                <a:latin typeface="Calibri" pitchFamily="34" charset="0"/>
                <a:cs typeface="Calibri" pitchFamily="34" charset="0"/>
              </a:rPr>
              <a:t>Legend</a:t>
            </a:r>
            <a:endParaRPr lang="sv-SE" sz="1400" b="1" dirty="0">
              <a:latin typeface="Calibri" pitchFamily="34" charset="0"/>
              <a:cs typeface="Calibri" pitchFamily="34" charset="0"/>
            </a:endParaRPr>
          </a:p>
        </p:txBody>
      </p:sp>
      <p:sp>
        <p:nvSpPr>
          <p:cNvPr id="99" name="TextBox 98"/>
          <p:cNvSpPr txBox="1"/>
          <p:nvPr/>
        </p:nvSpPr>
        <p:spPr>
          <a:xfrm>
            <a:off x="1710690" y="4416037"/>
            <a:ext cx="558166" cy="307777"/>
          </a:xfrm>
          <a:prstGeom prst="rect">
            <a:avLst/>
          </a:prstGeom>
          <a:ln>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a:latin typeface="Calibri" pitchFamily="34" charset="0"/>
                <a:cs typeface="Calibri" pitchFamily="34" charset="0"/>
              </a:rPr>
              <a:t>B</a:t>
            </a:r>
            <a:r>
              <a:rPr lang="sv-SE" sz="1400" dirty="0" smtClean="0">
                <a:latin typeface="Calibri" pitchFamily="34" charset="0"/>
                <a:cs typeface="Calibri" pitchFamily="34" charset="0"/>
              </a:rPr>
              <a:t>0P1</a:t>
            </a:r>
            <a:endParaRPr lang="sv-SE" sz="1400" dirty="0">
              <a:latin typeface="Calibri" pitchFamily="34" charset="0"/>
              <a:cs typeface="Calibri" pitchFamily="34" charset="0"/>
            </a:endParaRPr>
          </a:p>
        </p:txBody>
      </p:sp>
      <p:sp>
        <p:nvSpPr>
          <p:cNvPr id="100" name="TextBox 99"/>
          <p:cNvSpPr txBox="1"/>
          <p:nvPr/>
        </p:nvSpPr>
        <p:spPr>
          <a:xfrm>
            <a:off x="1140548" y="4416037"/>
            <a:ext cx="380232" cy="307777"/>
          </a:xfrm>
          <a:prstGeom prst="rect">
            <a:avLst/>
          </a:prstGeom>
          <a:ln w="9525">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a:t>
            </a:r>
            <a:endParaRPr lang="sv-SE" sz="1400" dirty="0">
              <a:latin typeface="Calibri" pitchFamily="34" charset="0"/>
              <a:cs typeface="Calibri" pitchFamily="34" charset="0"/>
            </a:endParaRPr>
          </a:p>
        </p:txBody>
      </p:sp>
      <p:sp>
        <p:nvSpPr>
          <p:cNvPr id="101" name="TextBox 100"/>
          <p:cNvSpPr txBox="1"/>
          <p:nvPr/>
        </p:nvSpPr>
        <p:spPr>
          <a:xfrm>
            <a:off x="1475812" y="4425329"/>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02" name="TextBox 101"/>
          <p:cNvSpPr txBox="1"/>
          <p:nvPr/>
        </p:nvSpPr>
        <p:spPr>
          <a:xfrm>
            <a:off x="918602" y="4825271"/>
            <a:ext cx="561372"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A0_1</a:t>
            </a:r>
            <a:endParaRPr lang="sv-SE" sz="1400" dirty="0">
              <a:latin typeface="Calibri" pitchFamily="34" charset="0"/>
              <a:cs typeface="Calibri" pitchFamily="34" charset="0"/>
            </a:endParaRPr>
          </a:p>
        </p:txBody>
      </p:sp>
      <p:sp>
        <p:nvSpPr>
          <p:cNvPr id="103" name="TextBox 102"/>
          <p:cNvSpPr txBox="1"/>
          <p:nvPr/>
        </p:nvSpPr>
        <p:spPr>
          <a:xfrm>
            <a:off x="1713506" y="4825271"/>
            <a:ext cx="739305"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a:latin typeface="Calibri" pitchFamily="34" charset="0"/>
                <a:cs typeface="Calibri" pitchFamily="34" charset="0"/>
              </a:rPr>
              <a:t>B</a:t>
            </a:r>
            <a:r>
              <a:rPr lang="sv-SE" sz="1400" dirty="0" smtClean="0">
                <a:latin typeface="Calibri" pitchFamily="34" charset="0"/>
                <a:cs typeface="Calibri" pitchFamily="34" charset="0"/>
              </a:rPr>
              <a:t>0P1_1</a:t>
            </a:r>
            <a:endParaRPr lang="sv-SE" sz="1400" dirty="0">
              <a:latin typeface="Calibri" pitchFamily="34" charset="0"/>
              <a:cs typeface="Calibri" pitchFamily="34" charset="0"/>
            </a:endParaRPr>
          </a:p>
        </p:txBody>
      </p:sp>
      <p:sp>
        <p:nvSpPr>
          <p:cNvPr id="105" name="TextBox 104"/>
          <p:cNvSpPr txBox="1"/>
          <p:nvPr/>
        </p:nvSpPr>
        <p:spPr>
          <a:xfrm>
            <a:off x="1720243" y="5251021"/>
            <a:ext cx="1338828"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a:latin typeface="Calibri" pitchFamily="34" charset="0"/>
                <a:cs typeface="Calibri" pitchFamily="34" charset="0"/>
              </a:rPr>
              <a:t>B</a:t>
            </a:r>
            <a:r>
              <a:rPr lang="sv-SE" sz="1400" dirty="0" smtClean="0">
                <a:latin typeface="Calibri" pitchFamily="34" charset="0"/>
                <a:cs typeface="Calibri" pitchFamily="34" charset="0"/>
              </a:rPr>
              <a:t>0P1_VT01_1.0</a:t>
            </a:r>
            <a:endParaRPr lang="sv-SE" sz="1400" dirty="0">
              <a:latin typeface="Calibri" pitchFamily="34" charset="0"/>
              <a:cs typeface="Calibri" pitchFamily="34" charset="0"/>
            </a:endParaRPr>
          </a:p>
        </p:txBody>
      </p:sp>
      <p:sp>
        <p:nvSpPr>
          <p:cNvPr id="106" name="TextBox 105"/>
          <p:cNvSpPr txBox="1"/>
          <p:nvPr/>
        </p:nvSpPr>
        <p:spPr>
          <a:xfrm>
            <a:off x="3424279" y="5192057"/>
            <a:ext cx="2088232" cy="461665"/>
          </a:xfrm>
          <a:prstGeom prst="rect">
            <a:avLst/>
          </a:prstGeom>
          <a:noFill/>
        </p:spPr>
        <p:txBody>
          <a:bodyPr wrap="square" rtlCol="0">
            <a:spAutoFit/>
          </a:bodyPr>
          <a:lstStyle/>
          <a:p>
            <a:r>
              <a:rPr lang="sv-SE" sz="1200" dirty="0" smtClean="0">
                <a:latin typeface="Calibri" pitchFamily="34" charset="0"/>
                <a:cs typeface="Calibri" pitchFamily="34" charset="0"/>
              </a:rPr>
              <a:t>System Integration Baseline</a:t>
            </a:r>
            <a:endParaRPr lang="sv-SE" sz="1200" dirty="0">
              <a:latin typeface="Calibri" pitchFamily="34" charset="0"/>
              <a:cs typeface="Calibri" pitchFamily="34" charset="0"/>
            </a:endParaRPr>
          </a:p>
          <a:p>
            <a:r>
              <a:rPr lang="sv-SE" sz="1200" dirty="0" smtClean="0">
                <a:latin typeface="Calibri" pitchFamily="34" charset="0"/>
                <a:cs typeface="Calibri" pitchFamily="34" charset="0"/>
              </a:rPr>
              <a:t>(output from SI / input to I5)</a:t>
            </a:r>
            <a:endParaRPr lang="sv-SE" sz="1200" dirty="0">
              <a:latin typeface="Calibri" pitchFamily="34" charset="0"/>
              <a:cs typeface="Calibri" pitchFamily="34" charset="0"/>
            </a:endParaRPr>
          </a:p>
        </p:txBody>
      </p:sp>
      <p:sp>
        <p:nvSpPr>
          <p:cNvPr id="107" name="TextBox 106"/>
          <p:cNvSpPr txBox="1"/>
          <p:nvPr/>
        </p:nvSpPr>
        <p:spPr>
          <a:xfrm>
            <a:off x="1720002" y="5668496"/>
            <a:ext cx="1598515"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smtClean="0">
                <a:latin typeface="Calibri" pitchFamily="34" charset="0"/>
                <a:cs typeface="Calibri" pitchFamily="34" charset="0"/>
              </a:rPr>
              <a:t>B0P_VT_REL01_1.0</a:t>
            </a:r>
            <a:endParaRPr lang="sv-SE" sz="1400" dirty="0">
              <a:latin typeface="Calibri" pitchFamily="34" charset="0"/>
              <a:cs typeface="Calibri" pitchFamily="34" charset="0"/>
            </a:endParaRPr>
          </a:p>
        </p:txBody>
      </p:sp>
      <p:sp>
        <p:nvSpPr>
          <p:cNvPr id="108" name="TextBox 107"/>
          <p:cNvSpPr txBox="1"/>
          <p:nvPr/>
        </p:nvSpPr>
        <p:spPr>
          <a:xfrm>
            <a:off x="3430126" y="5683884"/>
            <a:ext cx="1872208" cy="276999"/>
          </a:xfrm>
          <a:prstGeom prst="rect">
            <a:avLst/>
          </a:prstGeom>
          <a:noFill/>
        </p:spPr>
        <p:txBody>
          <a:bodyPr wrap="square" rtlCol="0">
            <a:spAutoFit/>
          </a:bodyPr>
          <a:lstStyle/>
          <a:p>
            <a:r>
              <a:rPr lang="sv-SE" sz="1200" dirty="0">
                <a:latin typeface="Calibri" pitchFamily="34" charset="0"/>
                <a:cs typeface="Calibri" pitchFamily="34" charset="0"/>
              </a:rPr>
              <a:t>System Release </a:t>
            </a:r>
            <a:r>
              <a:rPr lang="sv-SE" sz="1200" dirty="0" smtClean="0">
                <a:latin typeface="Calibri" pitchFamily="34" charset="0"/>
                <a:cs typeface="Calibri" pitchFamily="34" charset="0"/>
              </a:rPr>
              <a:t>Baseline</a:t>
            </a:r>
            <a:endParaRPr lang="sv-SE" sz="1200" dirty="0">
              <a:latin typeface="Calibri" pitchFamily="34" charset="0"/>
              <a:cs typeface="Calibri" pitchFamily="34" charset="0"/>
            </a:endParaRPr>
          </a:p>
        </p:txBody>
      </p:sp>
      <p:sp>
        <p:nvSpPr>
          <p:cNvPr id="109" name="TextBox 108"/>
          <p:cNvSpPr txBox="1"/>
          <p:nvPr/>
        </p:nvSpPr>
        <p:spPr>
          <a:xfrm>
            <a:off x="318497" y="5251021"/>
            <a:ext cx="1160895"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A0_VT01_1.0</a:t>
            </a:r>
            <a:endParaRPr lang="sv-SE" sz="1400" dirty="0">
              <a:latin typeface="Calibri" pitchFamily="34" charset="0"/>
              <a:cs typeface="Calibri" pitchFamily="34" charset="0"/>
            </a:endParaRPr>
          </a:p>
        </p:txBody>
      </p:sp>
      <p:sp>
        <p:nvSpPr>
          <p:cNvPr id="110" name="TextBox 109"/>
          <p:cNvSpPr txBox="1"/>
          <p:nvPr/>
        </p:nvSpPr>
        <p:spPr>
          <a:xfrm>
            <a:off x="-32290" y="5668496"/>
            <a:ext cx="1511952"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A0_VT_REL01_1.0</a:t>
            </a:r>
            <a:endParaRPr lang="sv-SE" sz="1400" dirty="0">
              <a:latin typeface="Calibri" pitchFamily="34" charset="0"/>
              <a:cs typeface="Calibri" pitchFamily="34" charset="0"/>
            </a:endParaRPr>
          </a:p>
        </p:txBody>
      </p:sp>
      <p:sp>
        <p:nvSpPr>
          <p:cNvPr id="111" name="TextBox 110"/>
          <p:cNvSpPr txBox="1"/>
          <p:nvPr/>
        </p:nvSpPr>
        <p:spPr>
          <a:xfrm>
            <a:off x="1482878" y="5669622"/>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12" name="TextBox 111"/>
          <p:cNvSpPr txBox="1"/>
          <p:nvPr/>
        </p:nvSpPr>
        <p:spPr>
          <a:xfrm>
            <a:off x="1478915" y="4825271"/>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13" name="TextBox 112"/>
          <p:cNvSpPr txBox="1"/>
          <p:nvPr/>
        </p:nvSpPr>
        <p:spPr>
          <a:xfrm>
            <a:off x="1476224" y="5251021"/>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9" name="Date Placeholder 8"/>
          <p:cNvSpPr>
            <a:spLocks noGrp="1"/>
          </p:cNvSpPr>
          <p:nvPr>
            <p:ph type="dt" sz="half" idx="12"/>
          </p:nvPr>
        </p:nvSpPr>
        <p:spPr/>
        <p:txBody>
          <a:bodyPr/>
          <a:lstStyle/>
          <a:p>
            <a:r>
              <a:rPr lang="en-US" noProof="0" smtClean="0"/>
              <a:t>2012-01-30, revision 2.3</a:t>
            </a:r>
            <a:endParaRPr lang="en-US" noProof="0" dirty="0"/>
          </a:p>
        </p:txBody>
      </p:sp>
      <p:sp>
        <p:nvSpPr>
          <p:cNvPr id="12" name="Footer Placeholder 11"/>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8" name="Slide Number Placeholder 17"/>
          <p:cNvSpPr>
            <a:spLocks noGrp="1"/>
          </p:cNvSpPr>
          <p:nvPr>
            <p:ph type="sldNum" sz="quarter" idx="11"/>
          </p:nvPr>
        </p:nvSpPr>
        <p:spPr/>
        <p:txBody>
          <a:bodyPr/>
          <a:lstStyle/>
          <a:p>
            <a:fld id="{40E9AD42-C178-4DDF-86C3-EDC77BEDCFC5}" type="slidenum">
              <a:rPr lang="en-US" noProof="0" smtClean="0"/>
              <a:pPr/>
              <a:t>14</a:t>
            </a:fld>
            <a:endParaRPr lang="en-US" noProof="0" dirty="0"/>
          </a:p>
        </p:txBody>
      </p:sp>
      <p:cxnSp>
        <p:nvCxnSpPr>
          <p:cNvPr id="65" name="Straight Connector 64"/>
          <p:cNvCxnSpPr/>
          <p:nvPr/>
        </p:nvCxnSpPr>
        <p:spPr>
          <a:xfrm>
            <a:off x="982469" y="3056463"/>
            <a:ext cx="6840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389079" y="1544295"/>
            <a:ext cx="0"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70225" y="1544295"/>
            <a:ext cx="38406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81326" y="3272487"/>
            <a:ext cx="434734" cy="369332"/>
          </a:xfrm>
          <a:prstGeom prst="rect">
            <a:avLst/>
          </a:prstGeom>
          <a:noFill/>
        </p:spPr>
        <p:txBody>
          <a:bodyPr wrap="none" rtlCol="0">
            <a:spAutoFit/>
          </a:bodyPr>
          <a:lstStyle/>
          <a:p>
            <a:r>
              <a:rPr lang="sv-SE" dirty="0" smtClean="0"/>
              <a:t>A0</a:t>
            </a:r>
            <a:endParaRPr lang="sv-SE" dirty="0"/>
          </a:p>
        </p:txBody>
      </p:sp>
      <p:sp>
        <p:nvSpPr>
          <p:cNvPr id="69" name="TextBox 68"/>
          <p:cNvSpPr txBox="1"/>
          <p:nvPr/>
        </p:nvSpPr>
        <p:spPr>
          <a:xfrm>
            <a:off x="5518903" y="1040239"/>
            <a:ext cx="748923" cy="369332"/>
          </a:xfrm>
          <a:prstGeom prst="rect">
            <a:avLst/>
          </a:prstGeom>
          <a:noFill/>
        </p:spPr>
        <p:txBody>
          <a:bodyPr wrap="none" rtlCol="0">
            <a:spAutoFit/>
          </a:bodyPr>
          <a:lstStyle/>
          <a:p>
            <a:r>
              <a:rPr lang="sv-SE" dirty="0"/>
              <a:t>B</a:t>
            </a:r>
            <a:r>
              <a:rPr lang="sv-SE" dirty="0" smtClean="0"/>
              <a:t>0P1</a:t>
            </a:r>
            <a:endParaRPr lang="sv-SE" dirty="0"/>
          </a:p>
        </p:txBody>
      </p:sp>
      <p:sp>
        <p:nvSpPr>
          <p:cNvPr id="70" name="TextBox 69"/>
          <p:cNvSpPr txBox="1"/>
          <p:nvPr/>
        </p:nvSpPr>
        <p:spPr>
          <a:xfrm>
            <a:off x="6973018" y="1040239"/>
            <a:ext cx="748923" cy="369332"/>
          </a:xfrm>
          <a:prstGeom prst="rect">
            <a:avLst/>
          </a:prstGeom>
          <a:noFill/>
        </p:spPr>
        <p:txBody>
          <a:bodyPr wrap="none" rtlCol="0">
            <a:spAutoFit/>
          </a:bodyPr>
          <a:lstStyle/>
          <a:p>
            <a:r>
              <a:rPr lang="sv-SE" dirty="0"/>
              <a:t>B</a:t>
            </a:r>
            <a:r>
              <a:rPr lang="sv-SE" dirty="0" smtClean="0"/>
              <a:t>0P2</a:t>
            </a:r>
            <a:endParaRPr lang="sv-SE" dirty="0"/>
          </a:p>
        </p:txBody>
      </p:sp>
      <p:sp>
        <p:nvSpPr>
          <p:cNvPr id="71" name="TextBox 70"/>
          <p:cNvSpPr txBox="1"/>
          <p:nvPr/>
        </p:nvSpPr>
        <p:spPr>
          <a:xfrm>
            <a:off x="4171585" y="3263195"/>
            <a:ext cx="426720" cy="369332"/>
          </a:xfrm>
          <a:prstGeom prst="rect">
            <a:avLst/>
          </a:prstGeom>
          <a:noFill/>
        </p:spPr>
        <p:txBody>
          <a:bodyPr wrap="none" rtlCol="0">
            <a:spAutoFit/>
          </a:bodyPr>
          <a:lstStyle/>
          <a:p>
            <a:r>
              <a:rPr lang="sv-SE" dirty="0"/>
              <a:t>B</a:t>
            </a:r>
            <a:r>
              <a:rPr lang="sv-SE" dirty="0" smtClean="0"/>
              <a:t>0</a:t>
            </a:r>
            <a:endParaRPr lang="sv-SE" dirty="0"/>
          </a:p>
        </p:txBody>
      </p:sp>
      <p:sp>
        <p:nvSpPr>
          <p:cNvPr id="72" name="TextBox 71"/>
          <p:cNvSpPr txBox="1"/>
          <p:nvPr/>
        </p:nvSpPr>
        <p:spPr>
          <a:xfrm>
            <a:off x="5556848" y="3272487"/>
            <a:ext cx="425116" cy="369332"/>
          </a:xfrm>
          <a:prstGeom prst="rect">
            <a:avLst/>
          </a:prstGeom>
          <a:noFill/>
        </p:spPr>
        <p:txBody>
          <a:bodyPr wrap="none" rtlCol="0">
            <a:spAutoFit/>
          </a:bodyPr>
          <a:lstStyle/>
          <a:p>
            <a:r>
              <a:rPr lang="sv-SE" dirty="0" smtClean="0"/>
              <a:t>C0</a:t>
            </a:r>
            <a:endParaRPr lang="sv-SE" dirty="0"/>
          </a:p>
        </p:txBody>
      </p:sp>
      <p:sp>
        <p:nvSpPr>
          <p:cNvPr id="73" name="TextBox 72"/>
          <p:cNvSpPr txBox="1"/>
          <p:nvPr/>
        </p:nvSpPr>
        <p:spPr>
          <a:xfrm>
            <a:off x="6925629" y="3272487"/>
            <a:ext cx="444352" cy="369332"/>
          </a:xfrm>
          <a:prstGeom prst="rect">
            <a:avLst/>
          </a:prstGeom>
          <a:noFill/>
        </p:spPr>
        <p:txBody>
          <a:bodyPr wrap="none" rtlCol="0">
            <a:spAutoFit/>
          </a:bodyPr>
          <a:lstStyle/>
          <a:p>
            <a:r>
              <a:rPr lang="sv-SE" dirty="0"/>
              <a:t>D</a:t>
            </a:r>
            <a:r>
              <a:rPr lang="sv-SE" dirty="0" smtClean="0"/>
              <a:t>0</a:t>
            </a:r>
            <a:endParaRPr lang="sv-SE" dirty="0"/>
          </a:p>
        </p:txBody>
      </p:sp>
      <p:sp>
        <p:nvSpPr>
          <p:cNvPr id="74" name="Oval 73"/>
          <p:cNvSpPr/>
          <p:nvPr/>
        </p:nvSpPr>
        <p:spPr>
          <a:xfrm>
            <a:off x="2892013"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Oval 74"/>
          <p:cNvSpPr/>
          <p:nvPr/>
        </p:nvSpPr>
        <p:spPr>
          <a:xfrm>
            <a:off x="4278265"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Oval 75"/>
          <p:cNvSpPr/>
          <p:nvPr/>
        </p:nvSpPr>
        <p:spPr>
          <a:xfrm>
            <a:off x="565436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Oval 76"/>
          <p:cNvSpPr/>
          <p:nvPr/>
        </p:nvSpPr>
        <p:spPr>
          <a:xfrm>
            <a:off x="7041125" y="2933408"/>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Oval 77"/>
          <p:cNvSpPr/>
          <p:nvPr/>
        </p:nvSpPr>
        <p:spPr>
          <a:xfrm>
            <a:off x="5757231" y="143628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Oval 78"/>
          <p:cNvSpPr/>
          <p:nvPr/>
        </p:nvSpPr>
        <p:spPr>
          <a:xfrm>
            <a:off x="7197391" y="1444416"/>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Left Brace 2"/>
          <p:cNvSpPr/>
          <p:nvPr/>
        </p:nvSpPr>
        <p:spPr>
          <a:xfrm rot="5400000">
            <a:off x="3571382" y="2117521"/>
            <a:ext cx="174888" cy="132026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TextBox 79"/>
          <p:cNvSpPr txBox="1"/>
          <p:nvPr/>
        </p:nvSpPr>
        <p:spPr>
          <a:xfrm>
            <a:off x="3431348" y="2434643"/>
            <a:ext cx="495649" cy="307777"/>
          </a:xfrm>
          <a:prstGeom prst="rect">
            <a:avLst/>
          </a:prstGeom>
          <a:noFill/>
        </p:spPr>
        <p:txBody>
          <a:bodyPr wrap="none" rtlCol="0">
            <a:spAutoFit/>
          </a:bodyPr>
          <a:lstStyle/>
          <a:p>
            <a:r>
              <a:rPr lang="sv-SE" sz="1400" dirty="0" smtClean="0"/>
              <a:t>16w</a:t>
            </a:r>
            <a:endParaRPr lang="sv-SE" sz="1400" dirty="0"/>
          </a:p>
        </p:txBody>
      </p:sp>
      <p:cxnSp>
        <p:nvCxnSpPr>
          <p:cNvPr id="83" name="Straight Arrow Connector 82"/>
          <p:cNvCxnSpPr/>
          <p:nvPr/>
        </p:nvCxnSpPr>
        <p:spPr>
          <a:xfrm flipV="1">
            <a:off x="6621327" y="1544295"/>
            <a:ext cx="0" cy="45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08272" y="1967051"/>
            <a:ext cx="1005403"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a:t>B</a:t>
            </a:r>
            <a:r>
              <a:rPr lang="sv-SE" dirty="0" smtClean="0"/>
              <a:t>0P1_1</a:t>
            </a:r>
            <a:endParaRPr lang="sv-SE" dirty="0"/>
          </a:p>
        </p:txBody>
      </p:sp>
      <p:cxnSp>
        <p:nvCxnSpPr>
          <p:cNvPr id="85" name="Straight Arrow Connector 84"/>
          <p:cNvCxnSpPr/>
          <p:nvPr/>
        </p:nvCxnSpPr>
        <p:spPr>
          <a:xfrm flipV="1">
            <a:off x="7917471" y="1544295"/>
            <a:ext cx="0" cy="45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504416" y="1967051"/>
            <a:ext cx="1005403"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a:t>B</a:t>
            </a:r>
            <a:r>
              <a:rPr lang="sv-SE" dirty="0" smtClean="0"/>
              <a:t>0P2_1</a:t>
            </a:r>
            <a:endParaRPr lang="sv-SE" dirty="0"/>
          </a:p>
        </p:txBody>
      </p:sp>
      <p:cxnSp>
        <p:nvCxnSpPr>
          <p:cNvPr id="87" name="Straight Arrow Connector 86"/>
          <p:cNvCxnSpPr>
            <a:stCxn id="88" idx="0"/>
          </p:cNvCxnSpPr>
          <p:nvPr/>
        </p:nvCxnSpPr>
        <p:spPr>
          <a:xfrm flipV="1">
            <a:off x="3260270"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926685" y="3839259"/>
            <a:ext cx="667170"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A0_1</a:t>
            </a:r>
            <a:endParaRPr lang="sv-SE" dirty="0"/>
          </a:p>
        </p:txBody>
      </p:sp>
      <p:cxnSp>
        <p:nvCxnSpPr>
          <p:cNvPr id="91" name="Straight Arrow Connector 90"/>
          <p:cNvCxnSpPr>
            <a:stCxn id="92" idx="0"/>
          </p:cNvCxnSpPr>
          <p:nvPr/>
        </p:nvCxnSpPr>
        <p:spPr>
          <a:xfrm flipV="1">
            <a:off x="4699091"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337453" y="3839259"/>
            <a:ext cx="72327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sv-SE" dirty="0" smtClean="0"/>
              <a:t>A0_</a:t>
            </a:r>
            <a:r>
              <a:rPr lang="sv-SE" i="1" dirty="0" smtClean="0"/>
              <a:t>n</a:t>
            </a:r>
            <a:endParaRPr lang="sv-SE" i="1" dirty="0"/>
          </a:p>
        </p:txBody>
      </p:sp>
      <p:sp>
        <p:nvSpPr>
          <p:cNvPr id="93" name="TextBox 92"/>
          <p:cNvSpPr txBox="1"/>
          <p:nvPr/>
        </p:nvSpPr>
        <p:spPr>
          <a:xfrm>
            <a:off x="661965" y="2779464"/>
            <a:ext cx="1040584" cy="276999"/>
          </a:xfrm>
          <a:prstGeom prst="rect">
            <a:avLst/>
          </a:prstGeom>
          <a:noFill/>
        </p:spPr>
        <p:txBody>
          <a:bodyPr wrap="square" rtlCol="0">
            <a:spAutoFit/>
          </a:bodyPr>
          <a:lstStyle/>
          <a:p>
            <a:r>
              <a:rPr lang="sv-SE" sz="1200" dirty="0" smtClean="0"/>
              <a:t>Main track</a:t>
            </a:r>
            <a:endParaRPr lang="sv-SE" sz="1200" dirty="0"/>
          </a:p>
        </p:txBody>
      </p:sp>
      <p:sp>
        <p:nvSpPr>
          <p:cNvPr id="94" name="TextBox 93"/>
          <p:cNvSpPr txBox="1"/>
          <p:nvPr/>
        </p:nvSpPr>
        <p:spPr>
          <a:xfrm>
            <a:off x="3946516" y="1267296"/>
            <a:ext cx="1450675" cy="276999"/>
          </a:xfrm>
          <a:prstGeom prst="rect">
            <a:avLst/>
          </a:prstGeom>
          <a:noFill/>
        </p:spPr>
        <p:txBody>
          <a:bodyPr wrap="square" rtlCol="0">
            <a:spAutoFit/>
          </a:bodyPr>
          <a:lstStyle/>
          <a:p>
            <a:r>
              <a:rPr lang="sv-SE" sz="1200" dirty="0" smtClean="0"/>
              <a:t>Production branch</a:t>
            </a:r>
            <a:endParaRPr lang="sv-SE" sz="1200" dirty="0"/>
          </a:p>
        </p:txBody>
      </p:sp>
      <p:sp>
        <p:nvSpPr>
          <p:cNvPr id="114" name="Oval 113"/>
          <p:cNvSpPr/>
          <p:nvPr/>
        </p:nvSpPr>
        <p:spPr>
          <a:xfrm>
            <a:off x="345250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TextBox 114"/>
          <p:cNvSpPr txBox="1"/>
          <p:nvPr/>
        </p:nvSpPr>
        <p:spPr>
          <a:xfrm>
            <a:off x="3344687" y="3272487"/>
            <a:ext cx="434734" cy="369332"/>
          </a:xfrm>
          <a:prstGeom prst="rect">
            <a:avLst/>
          </a:prstGeom>
          <a:noFill/>
        </p:spPr>
        <p:txBody>
          <a:bodyPr wrap="none" rtlCol="0">
            <a:spAutoFit/>
          </a:bodyPr>
          <a:lstStyle/>
          <a:p>
            <a:r>
              <a:rPr lang="sv-SE" dirty="0" smtClean="0"/>
              <a:t>A1</a:t>
            </a:r>
            <a:endParaRPr lang="sv-SE" dirty="0"/>
          </a:p>
        </p:txBody>
      </p:sp>
      <p:sp>
        <p:nvSpPr>
          <p:cNvPr id="59" name="Left Brace 58"/>
          <p:cNvSpPr/>
          <p:nvPr/>
        </p:nvSpPr>
        <p:spPr>
          <a:xfrm rot="5400000">
            <a:off x="4995751" y="2117698"/>
            <a:ext cx="171263" cy="1323533"/>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0" name="TextBox 59"/>
          <p:cNvSpPr txBox="1"/>
          <p:nvPr/>
        </p:nvSpPr>
        <p:spPr>
          <a:xfrm>
            <a:off x="4845232" y="2434643"/>
            <a:ext cx="495649" cy="307777"/>
          </a:xfrm>
          <a:prstGeom prst="rect">
            <a:avLst/>
          </a:prstGeom>
          <a:noFill/>
        </p:spPr>
        <p:txBody>
          <a:bodyPr wrap="none" rtlCol="0">
            <a:spAutoFit/>
          </a:bodyPr>
          <a:lstStyle/>
          <a:p>
            <a:r>
              <a:rPr lang="sv-SE" sz="1400" dirty="0" smtClean="0"/>
              <a:t>16w</a:t>
            </a:r>
            <a:endParaRPr lang="sv-SE" sz="1400" dirty="0"/>
          </a:p>
        </p:txBody>
      </p:sp>
      <p:grpSp>
        <p:nvGrpSpPr>
          <p:cNvPr id="61" name="Group 60"/>
          <p:cNvGrpSpPr/>
          <p:nvPr/>
        </p:nvGrpSpPr>
        <p:grpSpPr>
          <a:xfrm>
            <a:off x="5773081" y="2434643"/>
            <a:ext cx="1340785" cy="430453"/>
            <a:chOff x="4065717" y="2434643"/>
            <a:chExt cx="1340785" cy="430453"/>
          </a:xfrm>
        </p:grpSpPr>
        <p:sp>
          <p:nvSpPr>
            <p:cNvPr id="62" name="Left Brace 61"/>
            <p:cNvSpPr/>
            <p:nvPr/>
          </p:nvSpPr>
          <p:spPr>
            <a:xfrm rot="5400000">
              <a:off x="4650478" y="2109072"/>
              <a:ext cx="171263" cy="134078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3" name="TextBox 62"/>
            <p:cNvSpPr txBox="1"/>
            <p:nvPr/>
          </p:nvSpPr>
          <p:spPr>
            <a:xfrm>
              <a:off x="4496058" y="2434643"/>
              <a:ext cx="495649" cy="307777"/>
            </a:xfrm>
            <a:prstGeom prst="rect">
              <a:avLst/>
            </a:prstGeom>
            <a:noFill/>
          </p:spPr>
          <p:txBody>
            <a:bodyPr wrap="none" rtlCol="0">
              <a:spAutoFit/>
            </a:bodyPr>
            <a:lstStyle/>
            <a:p>
              <a:r>
                <a:rPr lang="sv-SE" sz="1400" dirty="0" smtClean="0"/>
                <a:t>16w</a:t>
              </a:r>
              <a:endParaRPr lang="sv-SE" sz="1400" dirty="0"/>
            </a:p>
          </p:txBody>
        </p:sp>
      </p:grpSp>
      <p:cxnSp>
        <p:nvCxnSpPr>
          <p:cNvPr id="64" name="Straight Arrow Connector 63"/>
          <p:cNvCxnSpPr>
            <a:stCxn id="81" idx="0"/>
          </p:cNvCxnSpPr>
          <p:nvPr/>
        </p:nvCxnSpPr>
        <p:spPr>
          <a:xfrm flipV="1">
            <a:off x="5440213" y="3058551"/>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110635" y="3841347"/>
            <a:ext cx="65915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B0_1</a:t>
            </a:r>
            <a:endParaRPr lang="sv-SE" dirty="0"/>
          </a:p>
        </p:txBody>
      </p:sp>
    </p:spTree>
    <p:extLst>
      <p:ext uri="{BB962C8B-B14F-4D97-AF65-F5344CB8AC3E}">
        <p14:creationId xmlns:p14="http://schemas.microsoft.com/office/powerpoint/2010/main" val="422775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7" grpId="0" animBg="1"/>
      <p:bldP spid="111" grpId="0"/>
      <p:bldP spid="113" grpId="0"/>
      <p:bldP spid="8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7931" y="354150"/>
            <a:ext cx="8405235" cy="1143000"/>
          </a:xfrm>
        </p:spPr>
        <p:txBody>
          <a:bodyPr/>
          <a:lstStyle/>
          <a:p>
            <a:r>
              <a:rPr lang="sv-SE" dirty="0" smtClean="0"/>
              <a:t>Component Delivery to System Integration</a:t>
            </a:r>
            <a:br>
              <a:rPr lang="sv-SE" dirty="0" smtClean="0"/>
            </a:br>
            <a:r>
              <a:rPr lang="sv-SE" sz="2800" dirty="0" smtClean="0"/>
              <a:t>(input to SI)</a:t>
            </a:r>
            <a:endParaRPr lang="sv-SE" sz="2800" dirty="0"/>
          </a:p>
        </p:txBody>
      </p:sp>
      <p:sp>
        <p:nvSpPr>
          <p:cNvPr id="3" name="Content Placeholder 2"/>
          <p:cNvSpPr>
            <a:spLocks noGrp="1"/>
          </p:cNvSpPr>
          <p:nvPr>
            <p:ph idx="1"/>
          </p:nvPr>
        </p:nvSpPr>
        <p:spPr>
          <a:xfrm>
            <a:off x="457200" y="2204864"/>
            <a:ext cx="8229600" cy="3921299"/>
          </a:xfrm>
        </p:spPr>
        <p:txBody>
          <a:bodyPr/>
          <a:lstStyle/>
          <a:p>
            <a:r>
              <a:rPr lang="sv-SE" dirty="0" smtClean="0"/>
              <a:t>A = Development Loop</a:t>
            </a:r>
          </a:p>
          <a:p>
            <a:r>
              <a:rPr lang="sv-SE" dirty="0" smtClean="0"/>
              <a:t>0 = Loop Update</a:t>
            </a:r>
          </a:p>
          <a:p>
            <a:r>
              <a:rPr lang="sv-SE" dirty="0" smtClean="0"/>
              <a:t>P = Branch Type</a:t>
            </a:r>
          </a:p>
          <a:p>
            <a:r>
              <a:rPr lang="sv-SE" dirty="0" smtClean="0"/>
              <a:t>1 = Branch Update</a:t>
            </a:r>
          </a:p>
          <a:p>
            <a:endParaRPr lang="sv-SE" dirty="0" smtClean="0"/>
          </a:p>
          <a:p>
            <a:r>
              <a:rPr lang="sv-SE" dirty="0"/>
              <a:t>_</a:t>
            </a:r>
            <a:r>
              <a:rPr lang="sv-SE" dirty="0" smtClean="0"/>
              <a:t>1 = Integration Version</a:t>
            </a:r>
          </a:p>
          <a:p>
            <a:endParaRPr lang="sv-SE" dirty="0"/>
          </a:p>
        </p:txBody>
      </p:sp>
      <p:sp>
        <p:nvSpPr>
          <p:cNvPr id="4" name="Right Brace 3"/>
          <p:cNvSpPr/>
          <p:nvPr/>
        </p:nvSpPr>
        <p:spPr>
          <a:xfrm>
            <a:off x="5364088" y="2276872"/>
            <a:ext cx="288032" cy="18983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p:cNvSpPr txBox="1"/>
          <p:nvPr/>
        </p:nvSpPr>
        <p:spPr>
          <a:xfrm>
            <a:off x="5868144" y="2872303"/>
            <a:ext cx="3025690" cy="646331"/>
          </a:xfrm>
          <a:prstGeom prst="rect">
            <a:avLst/>
          </a:prstGeom>
          <a:noFill/>
        </p:spPr>
        <p:txBody>
          <a:bodyPr wrap="square" rtlCol="0">
            <a:spAutoFit/>
          </a:bodyPr>
          <a:lstStyle/>
          <a:p>
            <a:r>
              <a:rPr lang="sv-SE" dirty="0" smtClean="0"/>
              <a:t>From the applicable System Specification Baseline</a:t>
            </a:r>
            <a:endParaRPr lang="sv-SE" dirty="0"/>
          </a:p>
        </p:txBody>
      </p:sp>
      <p:sp>
        <p:nvSpPr>
          <p:cNvPr id="6" name="TextBox 5"/>
          <p:cNvSpPr txBox="1"/>
          <p:nvPr/>
        </p:nvSpPr>
        <p:spPr>
          <a:xfrm>
            <a:off x="539552" y="1556792"/>
            <a:ext cx="1024639"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smtClean="0"/>
              <a:t>A0_1</a:t>
            </a:r>
            <a:endParaRPr lang="sv-SE" sz="2800" dirty="0"/>
          </a:p>
        </p:txBody>
      </p:sp>
      <p:sp>
        <p:nvSpPr>
          <p:cNvPr id="7" name="TextBox 6"/>
          <p:cNvSpPr txBox="1"/>
          <p:nvPr/>
        </p:nvSpPr>
        <p:spPr>
          <a:xfrm>
            <a:off x="1907704" y="1556792"/>
            <a:ext cx="1463862"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smtClean="0"/>
              <a:t>B0P1_1</a:t>
            </a:r>
            <a:endParaRPr lang="sv-SE" sz="2800" dirty="0"/>
          </a:p>
        </p:txBody>
      </p:sp>
      <p:sp>
        <p:nvSpPr>
          <p:cNvPr id="8" name="TextBox 7"/>
          <p:cNvSpPr txBox="1"/>
          <p:nvPr/>
        </p:nvSpPr>
        <p:spPr>
          <a:xfrm>
            <a:off x="1567976" y="1556792"/>
            <a:ext cx="339728" cy="523220"/>
          </a:xfrm>
          <a:prstGeom prst="rect">
            <a:avLst/>
          </a:prstGeom>
          <a:noFill/>
          <a:ln>
            <a:noFill/>
          </a:ln>
        </p:spPr>
        <p:txBody>
          <a:bodyPr wrap="square" rtlCol="0">
            <a:spAutoFit/>
          </a:bodyPr>
          <a:lstStyle/>
          <a:p>
            <a:r>
              <a:rPr lang="sv-SE" sz="2800" dirty="0" smtClean="0"/>
              <a:t>/</a:t>
            </a:r>
            <a:endParaRPr lang="sv-SE" sz="2800" dirty="0"/>
          </a:p>
        </p:txBody>
      </p:sp>
      <p:sp>
        <p:nvSpPr>
          <p:cNvPr id="12" name="Date Placeholder 11"/>
          <p:cNvSpPr>
            <a:spLocks noGrp="1"/>
          </p:cNvSpPr>
          <p:nvPr>
            <p:ph type="dt" sz="half" idx="12"/>
          </p:nvPr>
        </p:nvSpPr>
        <p:spPr/>
        <p:txBody>
          <a:bodyPr/>
          <a:lstStyle/>
          <a:p>
            <a:r>
              <a:rPr lang="en-US" noProof="0" smtClean="0"/>
              <a:t>2012-01-30, revision 2.3</a:t>
            </a:r>
            <a:endParaRPr lang="en-US" noProof="0" dirty="0"/>
          </a:p>
        </p:txBody>
      </p:sp>
      <p:sp>
        <p:nvSpPr>
          <p:cNvPr id="13" name="Footer Placeholder 1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4" name="Slide Number Placeholder 13"/>
          <p:cNvSpPr>
            <a:spLocks noGrp="1"/>
          </p:cNvSpPr>
          <p:nvPr>
            <p:ph type="sldNum" sz="quarter" idx="11"/>
          </p:nvPr>
        </p:nvSpPr>
        <p:spPr/>
        <p:txBody>
          <a:bodyPr/>
          <a:lstStyle/>
          <a:p>
            <a:fld id="{40E9AD42-C178-4DDF-86C3-EDC77BEDCFC5}" type="slidenum">
              <a:rPr lang="en-US" noProof="0" smtClean="0"/>
              <a:pPr/>
              <a:t>15</a:t>
            </a:fld>
            <a:endParaRPr lang="en-US" noProof="0" dirty="0"/>
          </a:p>
        </p:txBody>
      </p:sp>
    </p:spTree>
    <p:extLst>
      <p:ext uri="{BB962C8B-B14F-4D97-AF65-F5344CB8AC3E}">
        <p14:creationId xmlns:p14="http://schemas.microsoft.com/office/powerpoint/2010/main" val="78768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16</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Title 5"/>
          <p:cNvSpPr>
            <a:spLocks noGrp="1"/>
          </p:cNvSpPr>
          <p:nvPr>
            <p:ph type="title"/>
          </p:nvPr>
        </p:nvSpPr>
        <p:spPr/>
        <p:txBody>
          <a:bodyPr/>
          <a:lstStyle/>
          <a:p>
            <a:r>
              <a:rPr lang="sv-SE" dirty="0" smtClean="0"/>
              <a:t>List of Component Deliveries to System Integration in ClearQuest</a:t>
            </a:r>
            <a:endParaRPr lang="sv-SE" dirty="0"/>
          </a:p>
        </p:txBody>
      </p:sp>
      <p:pic>
        <p:nvPicPr>
          <p:cNvPr id="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367" y="2034532"/>
            <a:ext cx="72009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867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System Integration Baselines</a:t>
            </a:r>
            <a:br>
              <a:rPr lang="sv-SE" dirty="0" smtClean="0"/>
            </a:br>
            <a:r>
              <a:rPr lang="sv-SE" sz="2800" dirty="0" smtClean="0"/>
              <a:t>(output from SI / input to I5)</a:t>
            </a:r>
            <a:endParaRPr lang="sv-SE" sz="2800" dirty="0"/>
          </a:p>
        </p:txBody>
      </p:sp>
      <p:sp>
        <p:nvSpPr>
          <p:cNvPr id="3" name="Content Placeholder 2"/>
          <p:cNvSpPr>
            <a:spLocks noGrp="1"/>
          </p:cNvSpPr>
          <p:nvPr>
            <p:ph idx="1"/>
          </p:nvPr>
        </p:nvSpPr>
        <p:spPr>
          <a:xfrm>
            <a:off x="457200" y="2216153"/>
            <a:ext cx="8229600" cy="3921299"/>
          </a:xfrm>
        </p:spPr>
        <p:txBody>
          <a:bodyPr>
            <a:normAutofit lnSpcReduction="10000"/>
          </a:bodyPr>
          <a:lstStyle/>
          <a:p>
            <a:r>
              <a:rPr lang="sv-SE" dirty="0" smtClean="0"/>
              <a:t>A = Development Loop</a:t>
            </a:r>
          </a:p>
          <a:p>
            <a:r>
              <a:rPr lang="sv-SE" dirty="0" smtClean="0"/>
              <a:t>0 = Loop Update</a:t>
            </a:r>
          </a:p>
          <a:p>
            <a:r>
              <a:rPr lang="sv-SE" dirty="0" smtClean="0"/>
              <a:t>P = Branch Type</a:t>
            </a:r>
          </a:p>
          <a:p>
            <a:r>
              <a:rPr lang="sv-SE" dirty="0" smtClean="0"/>
              <a:t>1 = Branch Update</a:t>
            </a:r>
          </a:p>
          <a:p>
            <a:endParaRPr lang="sv-SE" sz="1000" dirty="0" smtClean="0"/>
          </a:p>
          <a:p>
            <a:r>
              <a:rPr lang="sv-SE" dirty="0" smtClean="0"/>
              <a:t>VT = Integration Type</a:t>
            </a:r>
          </a:p>
          <a:p>
            <a:r>
              <a:rPr lang="sv-SE" dirty="0" smtClean="0"/>
              <a:t>01 = </a:t>
            </a:r>
            <a:r>
              <a:rPr lang="sv-SE" dirty="0"/>
              <a:t>Integration </a:t>
            </a:r>
            <a:r>
              <a:rPr lang="sv-SE" dirty="0" smtClean="0"/>
              <a:t>Type Configuration</a:t>
            </a:r>
          </a:p>
          <a:p>
            <a:r>
              <a:rPr lang="sv-SE" dirty="0" smtClean="0"/>
              <a:t>1.0 = Integration Version</a:t>
            </a:r>
          </a:p>
          <a:p>
            <a:endParaRPr lang="sv-SE" dirty="0"/>
          </a:p>
        </p:txBody>
      </p:sp>
      <p:sp>
        <p:nvSpPr>
          <p:cNvPr id="4" name="Right Brace 3"/>
          <p:cNvSpPr/>
          <p:nvPr/>
        </p:nvSpPr>
        <p:spPr>
          <a:xfrm>
            <a:off x="5364088" y="2276873"/>
            <a:ext cx="288032" cy="17236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p:cNvSpPr txBox="1"/>
          <p:nvPr/>
        </p:nvSpPr>
        <p:spPr>
          <a:xfrm>
            <a:off x="5868143" y="2948150"/>
            <a:ext cx="3096748" cy="646331"/>
          </a:xfrm>
          <a:prstGeom prst="rect">
            <a:avLst/>
          </a:prstGeom>
          <a:noFill/>
        </p:spPr>
        <p:txBody>
          <a:bodyPr wrap="square" rtlCol="0">
            <a:spAutoFit/>
          </a:bodyPr>
          <a:lstStyle/>
          <a:p>
            <a:r>
              <a:rPr lang="sv-SE" dirty="0" smtClean="0"/>
              <a:t>From the applicable System Specification Baseline</a:t>
            </a:r>
            <a:endParaRPr lang="sv-SE" dirty="0"/>
          </a:p>
        </p:txBody>
      </p:sp>
      <p:sp>
        <p:nvSpPr>
          <p:cNvPr id="6" name="TextBox 5"/>
          <p:cNvSpPr txBox="1"/>
          <p:nvPr/>
        </p:nvSpPr>
        <p:spPr>
          <a:xfrm>
            <a:off x="539552" y="1556792"/>
            <a:ext cx="2383986"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smtClean="0"/>
              <a:t>A0_VT01_1.0</a:t>
            </a:r>
            <a:endParaRPr lang="sv-SE" sz="2800" dirty="0"/>
          </a:p>
        </p:txBody>
      </p:sp>
      <p:sp>
        <p:nvSpPr>
          <p:cNvPr id="7" name="TextBox 6"/>
          <p:cNvSpPr txBox="1"/>
          <p:nvPr/>
        </p:nvSpPr>
        <p:spPr>
          <a:xfrm>
            <a:off x="3212880" y="1556792"/>
            <a:ext cx="2823209"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a:t>B</a:t>
            </a:r>
            <a:r>
              <a:rPr lang="sv-SE" sz="2800" dirty="0" smtClean="0"/>
              <a:t>0P1_VT01_1.0</a:t>
            </a:r>
            <a:endParaRPr lang="sv-SE" sz="2800" dirty="0"/>
          </a:p>
        </p:txBody>
      </p:sp>
      <p:sp>
        <p:nvSpPr>
          <p:cNvPr id="8" name="TextBox 7"/>
          <p:cNvSpPr txBox="1"/>
          <p:nvPr/>
        </p:nvSpPr>
        <p:spPr>
          <a:xfrm>
            <a:off x="2930302" y="1556792"/>
            <a:ext cx="339728" cy="523220"/>
          </a:xfrm>
          <a:prstGeom prst="rect">
            <a:avLst/>
          </a:prstGeom>
          <a:noFill/>
          <a:ln>
            <a:noFill/>
          </a:ln>
        </p:spPr>
        <p:txBody>
          <a:bodyPr wrap="square" rtlCol="0">
            <a:spAutoFit/>
          </a:bodyPr>
          <a:lstStyle/>
          <a:p>
            <a:r>
              <a:rPr lang="sv-SE" sz="2800" dirty="0" smtClean="0"/>
              <a:t>/</a:t>
            </a:r>
            <a:endParaRPr lang="sv-SE" sz="2800" dirty="0"/>
          </a:p>
        </p:txBody>
      </p:sp>
      <p:sp>
        <p:nvSpPr>
          <p:cNvPr id="12" name="Date Placeholder 11"/>
          <p:cNvSpPr>
            <a:spLocks noGrp="1"/>
          </p:cNvSpPr>
          <p:nvPr>
            <p:ph type="dt" sz="half" idx="12"/>
          </p:nvPr>
        </p:nvSpPr>
        <p:spPr/>
        <p:txBody>
          <a:bodyPr/>
          <a:lstStyle/>
          <a:p>
            <a:r>
              <a:rPr lang="en-US" noProof="0" smtClean="0"/>
              <a:t>2012-01-30, revision 2.3</a:t>
            </a:r>
            <a:endParaRPr lang="en-US" noProof="0" dirty="0"/>
          </a:p>
        </p:txBody>
      </p:sp>
      <p:sp>
        <p:nvSpPr>
          <p:cNvPr id="13" name="Footer Placeholder 1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4" name="Slide Number Placeholder 13"/>
          <p:cNvSpPr>
            <a:spLocks noGrp="1"/>
          </p:cNvSpPr>
          <p:nvPr>
            <p:ph type="sldNum" sz="quarter" idx="11"/>
          </p:nvPr>
        </p:nvSpPr>
        <p:spPr/>
        <p:txBody>
          <a:bodyPr/>
          <a:lstStyle/>
          <a:p>
            <a:fld id="{40E9AD42-C178-4DDF-86C3-EDC77BEDCFC5}" type="slidenum">
              <a:rPr lang="en-US" noProof="0" smtClean="0"/>
              <a:pPr/>
              <a:t>17</a:t>
            </a:fld>
            <a:endParaRPr lang="en-US" noProof="0" dirty="0"/>
          </a:p>
        </p:txBody>
      </p:sp>
    </p:spTree>
    <p:extLst>
      <p:ext uri="{BB962C8B-B14F-4D97-AF65-F5344CB8AC3E}">
        <p14:creationId xmlns:p14="http://schemas.microsoft.com/office/powerpoint/2010/main" val="2811855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18</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Title 5"/>
          <p:cNvSpPr>
            <a:spLocks noGrp="1"/>
          </p:cNvSpPr>
          <p:nvPr>
            <p:ph type="title"/>
          </p:nvPr>
        </p:nvSpPr>
        <p:spPr>
          <a:xfrm>
            <a:off x="337931" y="354150"/>
            <a:ext cx="8486891" cy="1143000"/>
          </a:xfrm>
        </p:spPr>
        <p:txBody>
          <a:bodyPr/>
          <a:lstStyle/>
          <a:p>
            <a:r>
              <a:rPr lang="sv-SE" dirty="0" smtClean="0"/>
              <a:t>System Integration </a:t>
            </a:r>
            <a:r>
              <a:rPr lang="sv-SE" dirty="0"/>
              <a:t>Baselines </a:t>
            </a:r>
            <a:r>
              <a:rPr lang="sv-SE" dirty="0" smtClean="0"/>
              <a:t>corresponds to Platform Releases in </a:t>
            </a:r>
            <a:r>
              <a:rPr lang="sv-SE" dirty="0"/>
              <a:t>ClearQuest</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095" y="2006855"/>
            <a:ext cx="72390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895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System Release Baselines</a:t>
            </a:r>
            <a:endParaRPr lang="sv-SE" dirty="0"/>
          </a:p>
        </p:txBody>
      </p:sp>
      <p:sp>
        <p:nvSpPr>
          <p:cNvPr id="3" name="Content Placeholder 2"/>
          <p:cNvSpPr>
            <a:spLocks noGrp="1"/>
          </p:cNvSpPr>
          <p:nvPr>
            <p:ph idx="1"/>
          </p:nvPr>
        </p:nvSpPr>
        <p:spPr>
          <a:xfrm>
            <a:off x="457200" y="2204864"/>
            <a:ext cx="8229600" cy="3921299"/>
          </a:xfrm>
        </p:spPr>
        <p:txBody>
          <a:bodyPr>
            <a:normAutofit/>
          </a:bodyPr>
          <a:lstStyle/>
          <a:p>
            <a:r>
              <a:rPr lang="sv-SE" dirty="0" smtClean="0"/>
              <a:t>A = Development Loop</a:t>
            </a:r>
          </a:p>
          <a:p>
            <a:r>
              <a:rPr lang="sv-SE" dirty="0" smtClean="0"/>
              <a:t>0 = Loop Update</a:t>
            </a:r>
          </a:p>
          <a:p>
            <a:r>
              <a:rPr lang="sv-SE" dirty="0" smtClean="0"/>
              <a:t>P = Branch Type</a:t>
            </a:r>
          </a:p>
          <a:p>
            <a:endParaRPr lang="sv-SE" sz="1000" dirty="0" smtClean="0"/>
          </a:p>
          <a:p>
            <a:r>
              <a:rPr lang="sv-SE" dirty="0" smtClean="0"/>
              <a:t>VT_REL = Release Type</a:t>
            </a:r>
          </a:p>
          <a:p>
            <a:r>
              <a:rPr lang="sv-SE" dirty="0"/>
              <a:t>01 = Release </a:t>
            </a:r>
            <a:r>
              <a:rPr lang="sv-SE" dirty="0" smtClean="0"/>
              <a:t>Type Configuration</a:t>
            </a:r>
          </a:p>
          <a:p>
            <a:r>
              <a:rPr lang="sv-SE" dirty="0" smtClean="0"/>
              <a:t>1.0 = Release Version</a:t>
            </a:r>
          </a:p>
          <a:p>
            <a:endParaRPr lang="sv-SE" dirty="0"/>
          </a:p>
        </p:txBody>
      </p:sp>
      <p:sp>
        <p:nvSpPr>
          <p:cNvPr id="4" name="Right Brace 3"/>
          <p:cNvSpPr/>
          <p:nvPr/>
        </p:nvSpPr>
        <p:spPr>
          <a:xfrm>
            <a:off x="5364088" y="2276872"/>
            <a:ext cx="288032" cy="13616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p:cNvSpPr txBox="1"/>
          <p:nvPr/>
        </p:nvSpPr>
        <p:spPr>
          <a:xfrm>
            <a:off x="5868144" y="2658377"/>
            <a:ext cx="3106174" cy="646331"/>
          </a:xfrm>
          <a:prstGeom prst="rect">
            <a:avLst/>
          </a:prstGeom>
          <a:noFill/>
        </p:spPr>
        <p:txBody>
          <a:bodyPr wrap="square" rtlCol="0">
            <a:spAutoFit/>
          </a:bodyPr>
          <a:lstStyle/>
          <a:p>
            <a:r>
              <a:rPr lang="sv-SE" dirty="0" smtClean="0"/>
              <a:t>From the applicable System Specification Baseline</a:t>
            </a:r>
            <a:endParaRPr lang="sv-SE" dirty="0"/>
          </a:p>
        </p:txBody>
      </p:sp>
      <p:sp>
        <p:nvSpPr>
          <p:cNvPr id="6" name="TextBox 5"/>
          <p:cNvSpPr txBox="1"/>
          <p:nvPr/>
        </p:nvSpPr>
        <p:spPr>
          <a:xfrm>
            <a:off x="223781" y="1556792"/>
            <a:ext cx="3283271"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2800" dirty="0" smtClean="0"/>
              <a:t>A0_VT_REL01_1.0</a:t>
            </a:r>
            <a:endParaRPr lang="sv-SE" sz="2800" dirty="0"/>
          </a:p>
        </p:txBody>
      </p:sp>
      <p:sp>
        <p:nvSpPr>
          <p:cNvPr id="7" name="TextBox 6"/>
          <p:cNvSpPr txBox="1"/>
          <p:nvPr/>
        </p:nvSpPr>
        <p:spPr>
          <a:xfrm>
            <a:off x="3803943" y="1556792"/>
            <a:ext cx="3522118"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smtClean="0"/>
              <a:t>B0P_VT_REL01_1.0</a:t>
            </a:r>
            <a:endParaRPr lang="sv-SE" sz="2800" dirty="0"/>
          </a:p>
        </p:txBody>
      </p:sp>
      <p:sp>
        <p:nvSpPr>
          <p:cNvPr id="8" name="TextBox 7"/>
          <p:cNvSpPr txBox="1"/>
          <p:nvPr/>
        </p:nvSpPr>
        <p:spPr>
          <a:xfrm>
            <a:off x="3502315" y="1556792"/>
            <a:ext cx="339728" cy="523220"/>
          </a:xfrm>
          <a:prstGeom prst="rect">
            <a:avLst/>
          </a:prstGeom>
          <a:noFill/>
          <a:ln>
            <a:noFill/>
          </a:ln>
        </p:spPr>
        <p:txBody>
          <a:bodyPr wrap="square" rtlCol="0">
            <a:spAutoFit/>
          </a:bodyPr>
          <a:lstStyle/>
          <a:p>
            <a:r>
              <a:rPr lang="sv-SE" sz="2800" dirty="0" smtClean="0"/>
              <a:t>/</a:t>
            </a:r>
            <a:endParaRPr lang="sv-SE" sz="2800" dirty="0"/>
          </a:p>
        </p:txBody>
      </p:sp>
      <p:sp>
        <p:nvSpPr>
          <p:cNvPr id="12" name="Date Placeholder 11"/>
          <p:cNvSpPr>
            <a:spLocks noGrp="1"/>
          </p:cNvSpPr>
          <p:nvPr>
            <p:ph type="dt" sz="half" idx="12"/>
          </p:nvPr>
        </p:nvSpPr>
        <p:spPr/>
        <p:txBody>
          <a:bodyPr/>
          <a:lstStyle/>
          <a:p>
            <a:r>
              <a:rPr lang="en-US" noProof="0" smtClean="0"/>
              <a:t>2012-01-30, revision 2.3</a:t>
            </a:r>
            <a:endParaRPr lang="en-US" noProof="0" dirty="0"/>
          </a:p>
        </p:txBody>
      </p:sp>
      <p:sp>
        <p:nvSpPr>
          <p:cNvPr id="13" name="Footer Placeholder 1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4" name="Slide Number Placeholder 13"/>
          <p:cNvSpPr>
            <a:spLocks noGrp="1"/>
          </p:cNvSpPr>
          <p:nvPr>
            <p:ph type="sldNum" sz="quarter" idx="11"/>
          </p:nvPr>
        </p:nvSpPr>
        <p:spPr/>
        <p:txBody>
          <a:bodyPr/>
          <a:lstStyle/>
          <a:p>
            <a:fld id="{40E9AD42-C178-4DDF-86C3-EDC77BEDCFC5}" type="slidenum">
              <a:rPr lang="en-US" noProof="0" smtClean="0"/>
              <a:pPr/>
              <a:t>19</a:t>
            </a:fld>
            <a:endParaRPr lang="en-US" noProof="0" dirty="0"/>
          </a:p>
        </p:txBody>
      </p:sp>
    </p:spTree>
    <p:extLst>
      <p:ext uri="{BB962C8B-B14F-4D97-AF65-F5344CB8AC3E}">
        <p14:creationId xmlns:p14="http://schemas.microsoft.com/office/powerpoint/2010/main" val="595793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26344, Project System Engineering, Naming of baselines and releases, Internal</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a:t>
            </a:fld>
            <a:endParaRPr lang="en-US" dirty="0">
              <a:solidFill>
                <a:srgbClr val="000000"/>
              </a:solidFill>
            </a:endParaRPr>
          </a:p>
        </p:txBody>
      </p:sp>
      <p:sp>
        <p:nvSpPr>
          <p:cNvPr id="5" name="Date Placeholder 4"/>
          <p:cNvSpPr>
            <a:spLocks noGrp="1"/>
          </p:cNvSpPr>
          <p:nvPr>
            <p:ph type="dt" sz="half" idx="12"/>
          </p:nvPr>
        </p:nvSpPr>
        <p:spPr/>
        <p:txBody>
          <a:bodyPr/>
          <a:lstStyle/>
          <a:p>
            <a:r>
              <a:rPr lang="en-US" smtClean="0">
                <a:solidFill>
                  <a:srgbClr val="000000"/>
                </a:solidFill>
              </a:rPr>
              <a:t>2012-01-30, revision 2.3</a:t>
            </a:r>
            <a:endParaRPr lang="en-US" dirty="0">
              <a:solidFill>
                <a:srgbClr val="000000"/>
              </a:solidFill>
            </a:endParaRPr>
          </a:p>
        </p:txBody>
      </p:sp>
      <p:sp>
        <p:nvSpPr>
          <p:cNvPr id="9" name="Rectangle 4"/>
          <p:cNvSpPr>
            <a:spLocks noChangeArrowheads="1"/>
          </p:cNvSpPr>
          <p:nvPr/>
        </p:nvSpPr>
        <p:spPr bwMode="auto">
          <a:xfrm>
            <a:off x="359570" y="3152080"/>
            <a:ext cx="8424862" cy="15262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fontAlgn="base">
              <a:lnSpc>
                <a:spcPct val="90000"/>
              </a:lnSpc>
              <a:spcBef>
                <a:spcPct val="0"/>
              </a:spcBef>
              <a:spcAft>
                <a:spcPct val="0"/>
              </a:spcAft>
            </a:pPr>
            <a:r>
              <a:rPr lang="sv-SE" sz="800" b="1" dirty="0" smtClean="0">
                <a:solidFill>
                  <a:srgbClr val="616161"/>
                </a:solidFill>
              </a:rPr>
              <a:t>Purpose of document:</a:t>
            </a:r>
            <a:endParaRPr lang="sv-SE" sz="1000" dirty="0">
              <a:solidFill>
                <a:srgbClr val="616161"/>
              </a:solidFill>
            </a:endParaRPr>
          </a:p>
          <a:p>
            <a:pPr fontAlgn="base">
              <a:lnSpc>
                <a:spcPct val="90000"/>
              </a:lnSpc>
              <a:spcBef>
                <a:spcPct val="0"/>
              </a:spcBef>
              <a:spcAft>
                <a:spcPct val="0"/>
              </a:spcAft>
            </a:pPr>
            <a:r>
              <a:rPr lang="en-US" sz="1000" dirty="0">
                <a:solidFill>
                  <a:srgbClr val="0070C0"/>
                </a:solidFill>
              </a:rPr>
              <a:t>This is a presentation of the new naming convention for baselines and product releases on EE system level. </a:t>
            </a:r>
            <a:endParaRPr lang="sv-SE" sz="1000" dirty="0">
              <a:solidFill>
                <a:srgbClr val="000000"/>
              </a:solidFill>
            </a:endParaRPr>
          </a:p>
          <a:p>
            <a:pPr fontAlgn="base">
              <a:spcBef>
                <a:spcPct val="0"/>
              </a:spcBef>
              <a:spcAft>
                <a:spcPct val="0"/>
              </a:spcAft>
            </a:pPr>
            <a:r>
              <a:rPr lang="sv-SE" sz="1000" dirty="0">
                <a:solidFill>
                  <a:srgbClr val="000000"/>
                </a:solidFill>
              </a:rPr>
              <a:t>Short description:</a:t>
            </a:r>
          </a:p>
          <a:p>
            <a:pPr fontAlgn="base">
              <a:spcBef>
                <a:spcPct val="0"/>
              </a:spcBef>
              <a:spcAft>
                <a:spcPct val="0"/>
              </a:spcAft>
            </a:pPr>
            <a:r>
              <a:rPr lang="en-US" sz="1000" dirty="0">
                <a:solidFill>
                  <a:srgbClr val="0070C0"/>
                </a:solidFill>
              </a:rPr>
              <a:t>This presentation outlines the new naming convention for baselines and product releases on EE system level.  The naming convention has been created by the configuration management team at 26344 with the objective to create a naming convention that is both logical and consistent and that will support parallel development through branching.</a:t>
            </a:r>
          </a:p>
          <a:p>
            <a:pPr fontAlgn="base">
              <a:spcBef>
                <a:spcPct val="0"/>
              </a:spcBef>
              <a:spcAft>
                <a:spcPct val="0"/>
              </a:spcAft>
            </a:pPr>
            <a:r>
              <a:rPr lang="sv-SE" sz="1000" dirty="0">
                <a:solidFill>
                  <a:srgbClr val="000000"/>
                </a:solidFill>
              </a:rPr>
              <a:t>Other Information:</a:t>
            </a:r>
          </a:p>
          <a:p>
            <a:pPr fontAlgn="base">
              <a:spcBef>
                <a:spcPct val="0"/>
              </a:spcBef>
              <a:spcAft>
                <a:spcPct val="0"/>
              </a:spcAft>
            </a:pPr>
            <a:r>
              <a:rPr lang="en-US" sz="1000" dirty="0">
                <a:solidFill>
                  <a:srgbClr val="0070C0"/>
                </a:solidFill>
              </a:rPr>
              <a:t>The new naming convention is limited to TEA2+ based development with SP-start after w1248 with start from w1204. The existing naming convention (5.x…) will be preserved for the remaining development activities and deliveries in the production branch for SP-start w1248.</a:t>
            </a:r>
          </a:p>
          <a:p>
            <a:pPr fontAlgn="base">
              <a:lnSpc>
                <a:spcPct val="90000"/>
              </a:lnSpc>
              <a:spcBef>
                <a:spcPct val="0"/>
              </a:spcBef>
              <a:spcAft>
                <a:spcPct val="0"/>
              </a:spcAft>
            </a:pPr>
            <a:endParaRPr lang="sv-SE" sz="1000" dirty="0" smtClean="0">
              <a:solidFill>
                <a:srgbClr val="616161"/>
              </a:solidFill>
            </a:endParaRPr>
          </a:p>
        </p:txBody>
      </p:sp>
      <p:sp>
        <p:nvSpPr>
          <p:cNvPr id="8" name="Rectangle 3"/>
          <p:cNvSpPr>
            <a:spLocks noChangeArrowheads="1"/>
          </p:cNvSpPr>
          <p:nvPr/>
        </p:nvSpPr>
        <p:spPr bwMode="auto">
          <a:xfrm>
            <a:off x="4572432" y="2543954"/>
            <a:ext cx="42120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fontAlgn="base">
              <a:lnSpc>
                <a:spcPct val="90000"/>
              </a:lnSpc>
              <a:spcBef>
                <a:spcPct val="0"/>
              </a:spcBef>
              <a:spcAft>
                <a:spcPct val="0"/>
              </a:spcAft>
            </a:pPr>
            <a:r>
              <a:rPr lang="sv-SE" sz="800" b="1" dirty="0">
                <a:solidFill>
                  <a:srgbClr val="616161"/>
                </a:solidFill>
              </a:rPr>
              <a:t>Concerned (Role, function, group etc</a:t>
            </a:r>
            <a:r>
              <a:rPr lang="sv-SE" sz="800" b="1" dirty="0" smtClean="0">
                <a:solidFill>
                  <a:srgbClr val="616161"/>
                </a:solidFill>
              </a:rPr>
              <a:t>):</a:t>
            </a:r>
            <a:endParaRPr lang="sv-SE" sz="1000" b="1" dirty="0" smtClean="0">
              <a:solidFill>
                <a:srgbClr val="616161"/>
              </a:solidFill>
            </a:endParaRPr>
          </a:p>
          <a:p>
            <a:pPr fontAlgn="base">
              <a:lnSpc>
                <a:spcPct val="90000"/>
              </a:lnSpc>
              <a:spcBef>
                <a:spcPct val="0"/>
              </a:spcBef>
              <a:spcAft>
                <a:spcPct val="0"/>
              </a:spcAft>
            </a:pPr>
            <a:r>
              <a:rPr lang="sv-SE" sz="1000" dirty="0">
                <a:solidFill>
                  <a:srgbClr val="0070C0"/>
                </a:solidFill>
              </a:rPr>
              <a:t>GEEE</a:t>
            </a:r>
            <a:endParaRPr lang="sv-SE" sz="1000" dirty="0" smtClean="0">
              <a:solidFill>
                <a:srgbClr val="616161"/>
              </a:solidFill>
            </a:endParaRPr>
          </a:p>
        </p:txBody>
      </p:sp>
      <p:sp>
        <p:nvSpPr>
          <p:cNvPr id="11" name="Rectangle 7"/>
          <p:cNvSpPr>
            <a:spLocks noChangeArrowheads="1"/>
          </p:cNvSpPr>
          <p:nvPr/>
        </p:nvSpPr>
        <p:spPr bwMode="auto">
          <a:xfrm>
            <a:off x="359570" y="2543954"/>
            <a:ext cx="4212431"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fontAlgn="base">
              <a:lnSpc>
                <a:spcPct val="90000"/>
              </a:lnSpc>
              <a:spcBef>
                <a:spcPct val="0"/>
              </a:spcBef>
              <a:spcAft>
                <a:spcPct val="0"/>
              </a:spcAft>
            </a:pPr>
            <a:r>
              <a:rPr lang="sv-SE" sz="800" b="1" dirty="0">
                <a:solidFill>
                  <a:srgbClr val="616161"/>
                </a:solidFill>
              </a:rPr>
              <a:t>This is a part of (process X, organization etc</a:t>
            </a:r>
            <a:r>
              <a:rPr lang="sv-SE" sz="800" b="1" dirty="0" smtClean="0">
                <a:solidFill>
                  <a:srgbClr val="616161"/>
                </a:solidFill>
              </a:rPr>
              <a:t>):</a:t>
            </a:r>
            <a:endParaRPr lang="sv-SE" sz="1000" b="1" dirty="0" smtClean="0">
              <a:solidFill>
                <a:srgbClr val="616161"/>
              </a:solidFill>
            </a:endParaRPr>
          </a:p>
          <a:p>
            <a:pPr fontAlgn="base">
              <a:lnSpc>
                <a:spcPct val="90000"/>
              </a:lnSpc>
              <a:spcBef>
                <a:spcPct val="0"/>
              </a:spcBef>
              <a:spcAft>
                <a:spcPct val="0"/>
              </a:spcAft>
            </a:pPr>
            <a:r>
              <a:rPr lang="sv-SE" sz="1000" dirty="0">
                <a:solidFill>
                  <a:srgbClr val="0070C0"/>
                </a:solidFill>
              </a:rPr>
              <a:t>GEEE Development </a:t>
            </a:r>
            <a:r>
              <a:rPr lang="sv-SE" sz="1000" dirty="0" smtClean="0">
                <a:solidFill>
                  <a:srgbClr val="0070C0"/>
                </a:solidFill>
              </a:rPr>
              <a:t>Process</a:t>
            </a:r>
            <a:endParaRPr lang="sv-SE" sz="1000" dirty="0">
              <a:solidFill>
                <a:srgbClr val="0070C0"/>
              </a:solidFill>
            </a:endParaRPr>
          </a:p>
        </p:txBody>
      </p:sp>
      <p:sp>
        <p:nvSpPr>
          <p:cNvPr id="25" name="Rectangle 4"/>
          <p:cNvSpPr>
            <a:spLocks noChangeArrowheads="1"/>
          </p:cNvSpPr>
          <p:nvPr/>
        </p:nvSpPr>
        <p:spPr bwMode="auto">
          <a:xfrm>
            <a:off x="359570" y="4979993"/>
            <a:ext cx="8424862" cy="11010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fontAlgn="base">
              <a:lnSpc>
                <a:spcPct val="90000"/>
              </a:lnSpc>
              <a:spcBef>
                <a:spcPct val="0"/>
              </a:spcBef>
              <a:spcAft>
                <a:spcPct val="0"/>
              </a:spcAft>
            </a:pPr>
            <a:r>
              <a:rPr lang="sv-SE" sz="800" b="1" dirty="0" smtClean="0">
                <a:solidFill>
                  <a:srgbClr val="616161"/>
                </a:solidFill>
              </a:rPr>
              <a:t>Revision history:</a:t>
            </a:r>
            <a:endParaRPr lang="sv-SE" sz="1000" b="1" dirty="0" smtClean="0">
              <a:solidFill>
                <a:srgbClr val="616161"/>
              </a:solidFill>
            </a:endParaRPr>
          </a:p>
          <a:p>
            <a:pPr fontAlgn="base">
              <a:lnSpc>
                <a:spcPct val="90000"/>
              </a:lnSpc>
              <a:spcBef>
                <a:spcPct val="0"/>
              </a:spcBef>
              <a:spcAft>
                <a:spcPct val="0"/>
              </a:spcAft>
            </a:pPr>
            <a:endParaRPr lang="sv-SE" sz="1000" dirty="0" smtClean="0">
              <a:solidFill>
                <a:srgbClr val="616161"/>
              </a:solidFill>
            </a:endParaRPr>
          </a:p>
        </p:txBody>
      </p:sp>
      <p:sp>
        <p:nvSpPr>
          <p:cNvPr id="7" name="Rectangle 2"/>
          <p:cNvSpPr txBox="1">
            <a:spLocks noChangeArrowheads="1"/>
          </p:cNvSpPr>
          <p:nvPr/>
        </p:nvSpPr>
        <p:spPr>
          <a:xfrm>
            <a:off x="359570" y="856002"/>
            <a:ext cx="4361286" cy="903300"/>
          </a:xfrm>
          <a:prstGeom prst="rect">
            <a:avLst/>
          </a:prstGeom>
          <a:ln>
            <a:solidFill>
              <a:schemeClr val="tx1"/>
            </a:solidFill>
            <a:miter lim="800000"/>
            <a:headEnd/>
            <a:tailEnd/>
          </a:ln>
        </p:spPr>
        <p:txBody>
          <a:bodyPr vert="horz" lIns="91440" tIns="45720" rIns="91440" bIns="45720" rtlCol="0" anchor="ctr"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pPr algn="ctr"/>
            <a:r>
              <a:rPr lang="sv-SE" sz="1200" b="0" dirty="0">
                <a:solidFill>
                  <a:srgbClr val="616161"/>
                </a:solidFill>
              </a:rPr>
              <a:t/>
            </a:r>
            <a:br>
              <a:rPr lang="sv-SE" sz="1200" b="0" dirty="0">
                <a:solidFill>
                  <a:srgbClr val="616161"/>
                </a:solidFill>
              </a:rPr>
            </a:br>
            <a:r>
              <a:rPr lang="sv-SE" sz="1200" b="0" dirty="0">
                <a:solidFill>
                  <a:srgbClr val="616161"/>
                </a:solidFill>
              </a:rPr>
              <a:t/>
            </a:r>
            <a:br>
              <a:rPr lang="sv-SE" sz="1200" b="0" dirty="0">
                <a:solidFill>
                  <a:srgbClr val="616161"/>
                </a:solidFill>
              </a:rPr>
            </a:br>
            <a:r>
              <a:rPr lang="sv-SE" sz="1200" b="0" dirty="0">
                <a:solidFill>
                  <a:srgbClr val="616161"/>
                </a:solidFill>
              </a:rPr>
              <a:t/>
            </a:r>
            <a:br>
              <a:rPr lang="sv-SE" sz="1200" b="0" dirty="0">
                <a:solidFill>
                  <a:srgbClr val="616161"/>
                </a:solidFill>
              </a:rPr>
            </a:br>
            <a:endParaRPr lang="sv-SE" sz="1200" b="0" dirty="0">
              <a:solidFill>
                <a:srgbClr val="616161"/>
              </a:solidFill>
            </a:endParaRPr>
          </a:p>
          <a:p>
            <a:pPr algn="ctr"/>
            <a:r>
              <a:rPr lang="sv-SE" sz="800" b="0" dirty="0">
                <a:solidFill>
                  <a:srgbClr val="616161"/>
                </a:solidFill>
              </a:rPr>
              <a:t>GTT-Electrical and Electronics Engineering</a:t>
            </a:r>
            <a:r>
              <a:rPr lang="sv-SE" sz="1200" b="0" dirty="0">
                <a:solidFill>
                  <a:srgbClr val="616161"/>
                </a:solidFill>
              </a:rPr>
              <a:t/>
            </a:r>
            <a:br>
              <a:rPr lang="sv-SE" sz="1200" b="0" dirty="0">
                <a:solidFill>
                  <a:srgbClr val="616161"/>
                </a:solidFill>
              </a:rPr>
            </a:br>
            <a:r>
              <a:rPr lang="sv-SE" sz="1200" b="0" dirty="0">
                <a:solidFill>
                  <a:srgbClr val="616161"/>
                </a:solidFill>
              </a:rPr>
              <a:t/>
            </a:r>
            <a:br>
              <a:rPr lang="sv-SE" sz="1200" b="0" dirty="0">
                <a:solidFill>
                  <a:srgbClr val="616161"/>
                </a:solidFill>
              </a:rPr>
            </a:br>
            <a:endParaRPr lang="sv-SE" sz="1200" b="0" dirty="0">
              <a:solidFill>
                <a:srgbClr val="616161"/>
              </a:solidFill>
            </a:endParaRPr>
          </a:p>
        </p:txBody>
      </p:sp>
      <p:sp>
        <p:nvSpPr>
          <p:cNvPr id="16" name="Rectangle 13"/>
          <p:cNvSpPr>
            <a:spLocks noChangeArrowheads="1"/>
          </p:cNvSpPr>
          <p:nvPr/>
        </p:nvSpPr>
        <p:spPr bwMode="auto">
          <a:xfrm>
            <a:off x="7848432" y="856002"/>
            <a:ext cx="936000" cy="43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fontAlgn="base">
              <a:spcBef>
                <a:spcPct val="0"/>
              </a:spcBef>
              <a:spcAft>
                <a:spcPct val="0"/>
              </a:spcAft>
            </a:pPr>
            <a:r>
              <a:rPr lang="sv-SE" sz="800" b="1" dirty="0" smtClean="0">
                <a:solidFill>
                  <a:srgbClr val="616161"/>
                </a:solidFill>
                <a:cs typeface="Arial" charset="0"/>
              </a:rPr>
              <a:t>Issue number</a:t>
            </a:r>
            <a:endParaRPr lang="sv-SE" sz="1000" b="1" dirty="0">
              <a:solidFill>
                <a:srgbClr val="616161"/>
              </a:solidFill>
              <a:cs typeface="Arial" charset="0"/>
            </a:endParaRPr>
          </a:p>
          <a:p>
            <a:pPr fontAlgn="base">
              <a:spcBef>
                <a:spcPct val="0"/>
              </a:spcBef>
              <a:spcAft>
                <a:spcPct val="0"/>
              </a:spcAft>
            </a:pPr>
            <a:r>
              <a:rPr lang="sv-SE" sz="1000" dirty="0" smtClean="0">
                <a:solidFill>
                  <a:srgbClr val="000000"/>
                </a:solidFill>
              </a:rPr>
              <a:t>1</a:t>
            </a:r>
            <a:endParaRPr lang="sv-SE" sz="1000" dirty="0">
              <a:solidFill>
                <a:srgbClr val="000000"/>
              </a:solidFill>
            </a:endParaRPr>
          </a:p>
        </p:txBody>
      </p:sp>
      <p:pic>
        <p:nvPicPr>
          <p:cNvPr id="1026" name="Picture 2" descr="C:\Documents and Settings\t0c1760\Local Settings\Temporary Internet Files\Content.IE5\YASGAPQF\YourSelectedLogotypes[1]\Volvo_gif_blue_min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70" y="1094336"/>
            <a:ext cx="1665287" cy="23314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14"/>
          <p:cNvSpPr>
            <a:spLocks noChangeArrowheads="1"/>
          </p:cNvSpPr>
          <p:nvPr/>
        </p:nvSpPr>
        <p:spPr bwMode="auto">
          <a:xfrm>
            <a:off x="4832214" y="1327476"/>
            <a:ext cx="3952218" cy="431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base">
              <a:spcBef>
                <a:spcPct val="0"/>
              </a:spcBef>
              <a:spcAft>
                <a:spcPct val="0"/>
              </a:spcAft>
            </a:pPr>
            <a:r>
              <a:rPr lang="sv-SE" sz="800" b="1" dirty="0">
                <a:solidFill>
                  <a:srgbClr val="616161"/>
                </a:solidFill>
                <a:cs typeface="Arial" charset="0"/>
              </a:rPr>
              <a:t>Issuer</a:t>
            </a:r>
            <a:endParaRPr lang="sv-SE" sz="1000" b="1" dirty="0" smtClean="0">
              <a:solidFill>
                <a:srgbClr val="616161"/>
              </a:solidFill>
              <a:cs typeface="Arial" charset="0"/>
            </a:endParaRPr>
          </a:p>
          <a:p>
            <a:pPr fontAlgn="base">
              <a:spcBef>
                <a:spcPct val="0"/>
              </a:spcBef>
              <a:spcAft>
                <a:spcPct val="0"/>
              </a:spcAft>
            </a:pPr>
            <a:r>
              <a:rPr lang="sv-SE" sz="1000" dirty="0">
                <a:solidFill>
                  <a:srgbClr val="0070C0"/>
                </a:solidFill>
              </a:rPr>
              <a:t>Staffan </a:t>
            </a:r>
            <a:r>
              <a:rPr lang="sv-SE" sz="1000" dirty="0" smtClean="0">
                <a:solidFill>
                  <a:srgbClr val="0070C0"/>
                </a:solidFill>
              </a:rPr>
              <a:t>Mossberg</a:t>
            </a:r>
            <a:endParaRPr lang="sv-SE" sz="1000" dirty="0">
              <a:solidFill>
                <a:srgbClr val="0070C0"/>
              </a:solidFill>
            </a:endParaRPr>
          </a:p>
        </p:txBody>
      </p:sp>
      <p:sp>
        <p:nvSpPr>
          <p:cNvPr id="27" name="Rectangle 14"/>
          <p:cNvSpPr>
            <a:spLocks noChangeArrowheads="1"/>
          </p:cNvSpPr>
          <p:nvPr/>
        </p:nvSpPr>
        <p:spPr bwMode="auto">
          <a:xfrm>
            <a:off x="6843025" y="856002"/>
            <a:ext cx="936000" cy="431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base">
              <a:spcBef>
                <a:spcPct val="0"/>
              </a:spcBef>
              <a:spcAft>
                <a:spcPct val="0"/>
              </a:spcAft>
            </a:pPr>
            <a:r>
              <a:rPr lang="sv-SE" sz="800" b="1" dirty="0">
                <a:solidFill>
                  <a:srgbClr val="616161"/>
                </a:solidFill>
                <a:cs typeface="Arial" charset="0"/>
              </a:rPr>
              <a:t>Revision date</a:t>
            </a:r>
          </a:p>
          <a:p>
            <a:pPr fontAlgn="base">
              <a:spcBef>
                <a:spcPct val="0"/>
              </a:spcBef>
              <a:spcAft>
                <a:spcPct val="0"/>
              </a:spcAft>
            </a:pPr>
            <a:r>
              <a:rPr lang="sv-SE" sz="1000" dirty="0" smtClean="0">
                <a:solidFill>
                  <a:srgbClr val="0070C0"/>
                </a:solidFill>
              </a:rPr>
              <a:t>2012-04-25</a:t>
            </a:r>
            <a:endParaRPr lang="sv-SE" sz="1000" dirty="0">
              <a:solidFill>
                <a:srgbClr val="0070C0"/>
              </a:solidFill>
            </a:endParaRPr>
          </a:p>
        </p:txBody>
      </p:sp>
      <p:sp>
        <p:nvSpPr>
          <p:cNvPr id="21" name="Rectangle 21"/>
          <p:cNvSpPr>
            <a:spLocks noChangeArrowheads="1"/>
          </p:cNvSpPr>
          <p:nvPr/>
        </p:nvSpPr>
        <p:spPr bwMode="auto">
          <a:xfrm>
            <a:off x="5837619" y="856002"/>
            <a:ext cx="936000" cy="43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fontAlgn="base">
              <a:spcBef>
                <a:spcPct val="0"/>
              </a:spcBef>
              <a:spcAft>
                <a:spcPct val="0"/>
              </a:spcAft>
            </a:pPr>
            <a:r>
              <a:rPr lang="sv-SE" sz="800" b="1" dirty="0" smtClean="0">
                <a:solidFill>
                  <a:srgbClr val="616161"/>
                </a:solidFill>
                <a:cs typeface="Arial" charset="0"/>
              </a:rPr>
              <a:t>Valid date</a:t>
            </a:r>
            <a:endParaRPr lang="sv-SE" sz="800" b="1" dirty="0">
              <a:solidFill>
                <a:srgbClr val="616161"/>
              </a:solidFill>
              <a:cs typeface="Arial" charset="0"/>
            </a:endParaRPr>
          </a:p>
          <a:p>
            <a:pPr fontAlgn="base">
              <a:spcBef>
                <a:spcPct val="0"/>
              </a:spcBef>
              <a:spcAft>
                <a:spcPct val="0"/>
              </a:spcAft>
            </a:pPr>
            <a:r>
              <a:rPr lang="sv-SE" sz="1000" dirty="0">
                <a:solidFill>
                  <a:srgbClr val="0070C0"/>
                </a:solidFill>
              </a:rPr>
              <a:t>2012-04-25</a:t>
            </a:r>
            <a:endParaRPr lang="sv-SE" sz="1000" dirty="0">
              <a:solidFill>
                <a:srgbClr val="616161"/>
              </a:solidFill>
              <a:cs typeface="Arial" charset="0"/>
            </a:endParaRPr>
          </a:p>
        </p:txBody>
      </p:sp>
      <p:sp>
        <p:nvSpPr>
          <p:cNvPr id="17" name="Rectangle 14"/>
          <p:cNvSpPr>
            <a:spLocks noChangeArrowheads="1"/>
          </p:cNvSpPr>
          <p:nvPr/>
        </p:nvSpPr>
        <p:spPr bwMode="auto">
          <a:xfrm>
            <a:off x="359569" y="1935628"/>
            <a:ext cx="5400000" cy="43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fontAlgn="base">
              <a:spcBef>
                <a:spcPct val="0"/>
              </a:spcBef>
              <a:spcAft>
                <a:spcPct val="0"/>
              </a:spcAft>
            </a:pPr>
            <a:r>
              <a:rPr lang="sv-SE" sz="800" b="1" dirty="0" smtClean="0">
                <a:solidFill>
                  <a:srgbClr val="616161"/>
                </a:solidFill>
                <a:cs typeface="Arial" charset="0"/>
              </a:rPr>
              <a:t>Document type (e.g. Guiding principle, Summarized process guideline, Training, Example, Template etc):</a:t>
            </a:r>
          </a:p>
          <a:p>
            <a:pPr fontAlgn="base">
              <a:spcBef>
                <a:spcPct val="0"/>
              </a:spcBef>
              <a:spcAft>
                <a:spcPct val="0"/>
              </a:spcAft>
            </a:pPr>
            <a:r>
              <a:rPr lang="en-US" sz="1000" dirty="0">
                <a:solidFill>
                  <a:srgbClr val="0070C0"/>
                </a:solidFill>
              </a:rPr>
              <a:t>Naming of baselines and releases on EE system </a:t>
            </a:r>
            <a:r>
              <a:rPr lang="en-US" sz="1000" dirty="0" smtClean="0">
                <a:solidFill>
                  <a:srgbClr val="0070C0"/>
                </a:solidFill>
              </a:rPr>
              <a:t>level</a:t>
            </a:r>
            <a:endParaRPr lang="sv-SE" sz="1000" dirty="0">
              <a:solidFill>
                <a:srgbClr val="000000"/>
              </a:solidFill>
            </a:endParaRPr>
          </a:p>
        </p:txBody>
      </p:sp>
      <p:sp>
        <p:nvSpPr>
          <p:cNvPr id="22" name="Rectangle 14"/>
          <p:cNvSpPr>
            <a:spLocks noChangeArrowheads="1"/>
          </p:cNvSpPr>
          <p:nvPr/>
        </p:nvSpPr>
        <p:spPr bwMode="auto">
          <a:xfrm>
            <a:off x="5831682" y="1935803"/>
            <a:ext cx="2952749" cy="431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base">
              <a:spcBef>
                <a:spcPct val="0"/>
              </a:spcBef>
              <a:spcAft>
                <a:spcPct val="0"/>
              </a:spcAft>
            </a:pPr>
            <a:r>
              <a:rPr lang="sv-SE" sz="800" b="1" dirty="0">
                <a:solidFill>
                  <a:srgbClr val="616161"/>
                </a:solidFill>
                <a:cs typeface="Arial" charset="0"/>
              </a:rPr>
              <a:t>Approved by</a:t>
            </a:r>
          </a:p>
          <a:p>
            <a:pPr fontAlgn="base">
              <a:spcBef>
                <a:spcPct val="0"/>
              </a:spcBef>
              <a:spcAft>
                <a:spcPct val="0"/>
              </a:spcAft>
            </a:pPr>
            <a:r>
              <a:rPr lang="sv-SE" sz="1000" dirty="0">
                <a:solidFill>
                  <a:srgbClr val="0070C0"/>
                </a:solidFill>
              </a:rPr>
              <a:t>Attila Berényi</a:t>
            </a:r>
          </a:p>
          <a:p>
            <a:pPr fontAlgn="base">
              <a:spcBef>
                <a:spcPct val="0"/>
              </a:spcBef>
              <a:spcAft>
                <a:spcPct val="0"/>
              </a:spcAft>
            </a:pPr>
            <a:endParaRPr lang="sv-SE" sz="1000" dirty="0">
              <a:solidFill>
                <a:srgbClr val="616161"/>
              </a:solidFill>
              <a:cs typeface="Arial" charset="0"/>
            </a:endParaRPr>
          </a:p>
        </p:txBody>
      </p:sp>
      <p:sp>
        <p:nvSpPr>
          <p:cNvPr id="18" name="Rectangle 21"/>
          <p:cNvSpPr>
            <a:spLocks noChangeArrowheads="1"/>
          </p:cNvSpPr>
          <p:nvPr/>
        </p:nvSpPr>
        <p:spPr bwMode="auto">
          <a:xfrm>
            <a:off x="4832213" y="856002"/>
            <a:ext cx="936000" cy="43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fontAlgn="base">
              <a:spcBef>
                <a:spcPct val="0"/>
              </a:spcBef>
              <a:spcAft>
                <a:spcPct val="0"/>
              </a:spcAft>
            </a:pPr>
            <a:r>
              <a:rPr lang="sv-SE" sz="800" b="1" dirty="0">
                <a:solidFill>
                  <a:srgbClr val="616161"/>
                </a:solidFill>
                <a:cs typeface="Arial" charset="0"/>
              </a:rPr>
              <a:t>Reg. No.</a:t>
            </a:r>
          </a:p>
          <a:p>
            <a:pPr fontAlgn="base">
              <a:spcBef>
                <a:spcPct val="0"/>
              </a:spcBef>
              <a:spcAft>
                <a:spcPct val="0"/>
              </a:spcAft>
            </a:pPr>
            <a:r>
              <a:rPr lang="sv-SE" sz="1000" b="1" dirty="0">
                <a:solidFill>
                  <a:srgbClr val="000000"/>
                </a:solidFill>
              </a:rPr>
              <a:t>50160112</a:t>
            </a:r>
            <a:endParaRPr lang="sv-SE" sz="1000" dirty="0">
              <a:solidFill>
                <a:srgbClr val="616161"/>
              </a:solidFill>
              <a:cs typeface="Arial" charset="0"/>
            </a:endParaRPr>
          </a:p>
        </p:txBody>
      </p:sp>
    </p:spTree>
    <p:extLst>
      <p:ext uri="{BB962C8B-B14F-4D97-AF65-F5344CB8AC3E}">
        <p14:creationId xmlns:p14="http://schemas.microsoft.com/office/powerpoint/2010/main" val="3224526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20</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Title 5"/>
          <p:cNvSpPr>
            <a:spLocks noGrp="1"/>
          </p:cNvSpPr>
          <p:nvPr>
            <p:ph type="title"/>
          </p:nvPr>
        </p:nvSpPr>
        <p:spPr/>
        <p:txBody>
          <a:bodyPr/>
          <a:lstStyle/>
          <a:p>
            <a:r>
              <a:rPr lang="sv-SE" dirty="0" smtClean="0"/>
              <a:t>Defect Report with the new Name Convention</a:t>
            </a:r>
            <a:endParaRPr lang="sv-SE" dirty="0"/>
          </a:p>
        </p:txBody>
      </p:sp>
      <p:pic>
        <p:nvPicPr>
          <p:cNvPr id="8" name="Content Placeholder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674" y="1615147"/>
            <a:ext cx="6355080" cy="425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332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21</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Title 5"/>
          <p:cNvSpPr>
            <a:spLocks noGrp="1"/>
          </p:cNvSpPr>
          <p:nvPr>
            <p:ph type="title"/>
          </p:nvPr>
        </p:nvSpPr>
        <p:spPr/>
        <p:txBody>
          <a:bodyPr/>
          <a:lstStyle/>
          <a:p>
            <a:r>
              <a:rPr lang="sv-SE" dirty="0" smtClean="0"/>
              <a:t>Problem Report </a:t>
            </a:r>
            <a:r>
              <a:rPr lang="sv-SE" dirty="0"/>
              <a:t>with </a:t>
            </a:r>
            <a:r>
              <a:rPr lang="sv-SE" dirty="0" smtClean="0"/>
              <a:t>the new </a:t>
            </a:r>
            <a:r>
              <a:rPr lang="sv-SE" dirty="0"/>
              <a:t>Name Convention</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4078" y="1477124"/>
            <a:ext cx="6362700" cy="463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346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048006388"/>
              </p:ext>
            </p:extLst>
          </p:nvPr>
        </p:nvGraphicFramePr>
        <p:xfrm>
          <a:off x="1411286" y="1941513"/>
          <a:ext cx="6503988" cy="2123440"/>
        </p:xfrm>
        <a:graphic>
          <a:graphicData uri="http://schemas.openxmlformats.org/drawingml/2006/table">
            <a:tbl>
              <a:tblPr firstRow="1" bandRow="1">
                <a:tableStyleId>{5C22544A-7EE6-4342-B048-85BDC9FD1C3A}</a:tableStyleId>
              </a:tblPr>
              <a:tblGrid>
                <a:gridCol w="2808289"/>
                <a:gridCol w="3695699"/>
              </a:tblGrid>
              <a:tr h="370840">
                <a:tc>
                  <a:txBody>
                    <a:bodyPr/>
                    <a:lstStyle/>
                    <a:p>
                      <a:r>
                        <a:rPr lang="sv-SE" dirty="0" smtClean="0"/>
                        <a:t>Old baseline names</a:t>
                      </a:r>
                      <a:endParaRPr lang="sv-SE" dirty="0"/>
                    </a:p>
                  </a:txBody>
                  <a:tcPr/>
                </a:tc>
                <a:tc>
                  <a:txBody>
                    <a:bodyPr/>
                    <a:lstStyle/>
                    <a:p>
                      <a:r>
                        <a:rPr lang="sv-SE" dirty="0" smtClean="0"/>
                        <a:t>New baseline names</a:t>
                      </a:r>
                      <a:endParaRPr lang="sv-SE" dirty="0"/>
                    </a:p>
                  </a:txBody>
                  <a:tcPr/>
                </a:tc>
              </a:tr>
              <a:tr h="370840">
                <a:tc>
                  <a:txBody>
                    <a:bodyPr/>
                    <a:lstStyle/>
                    <a:p>
                      <a:r>
                        <a:rPr lang="sv-SE" dirty="0" smtClean="0"/>
                        <a:t>5.5</a:t>
                      </a:r>
                      <a:endParaRPr lang="sv-SE" dirty="0"/>
                    </a:p>
                  </a:txBody>
                  <a:tcPr/>
                </a:tc>
                <a:tc>
                  <a:txBody>
                    <a:bodyPr/>
                    <a:lstStyle/>
                    <a:p>
                      <a:r>
                        <a:rPr lang="sv-SE" dirty="0" smtClean="0"/>
                        <a:t>B0 / B0P1</a:t>
                      </a:r>
                      <a:endParaRPr lang="sv-SE" dirty="0"/>
                    </a:p>
                  </a:txBody>
                  <a:tcPr/>
                </a:tc>
              </a:tr>
              <a:tr h="370840">
                <a:tc>
                  <a:txBody>
                    <a:bodyPr/>
                    <a:lstStyle/>
                    <a:p>
                      <a:r>
                        <a:rPr lang="sv-SE" dirty="0" smtClean="0"/>
                        <a:t>5.5.1</a:t>
                      </a:r>
                      <a:endParaRPr lang="sv-SE" dirty="0"/>
                    </a:p>
                  </a:txBody>
                  <a:tcPr/>
                </a:tc>
                <a:tc>
                  <a:txBody>
                    <a:bodyPr/>
                    <a:lstStyle/>
                    <a:p>
                      <a:r>
                        <a:rPr lang="sv-SE" dirty="0" smtClean="0"/>
                        <a:t>B0_1 / B0P1_1</a:t>
                      </a:r>
                      <a:endParaRPr lang="sv-SE" dirty="0"/>
                    </a:p>
                  </a:txBody>
                  <a:tcPr/>
                </a:tc>
              </a:tr>
              <a:tr h="370840">
                <a:tc>
                  <a:txBody>
                    <a:bodyPr/>
                    <a:lstStyle/>
                    <a:p>
                      <a:r>
                        <a:rPr lang="sv-SE" dirty="0" smtClean="0"/>
                        <a:t>5.5.VT.01</a:t>
                      </a:r>
                      <a:endParaRPr lang="sv-SE" dirty="0"/>
                    </a:p>
                  </a:txBody>
                  <a:tcPr/>
                </a:tc>
                <a:tc>
                  <a:txBody>
                    <a:bodyPr/>
                    <a:lstStyle/>
                    <a:p>
                      <a:r>
                        <a:rPr lang="sv-SE" dirty="0" smtClean="0"/>
                        <a:t>B0_VT01_1.0</a:t>
                      </a:r>
                      <a:r>
                        <a:rPr lang="sv-SE" baseline="0" dirty="0" smtClean="0"/>
                        <a:t> / B0P1_VT01_1.0</a:t>
                      </a:r>
                      <a:endParaRPr lang="sv-SE" dirty="0"/>
                    </a:p>
                  </a:txBody>
                  <a:tcPr/>
                </a:tc>
              </a:tr>
              <a:tr h="370840">
                <a:tc>
                  <a:txBody>
                    <a:bodyPr/>
                    <a:lstStyle/>
                    <a:p>
                      <a:r>
                        <a:rPr lang="sv-SE" dirty="0" smtClean="0"/>
                        <a:t>5.5.CV.01</a:t>
                      </a:r>
                      <a:endParaRPr lang="sv-SE" dirty="0"/>
                    </a:p>
                  </a:txBody>
                  <a:tcPr/>
                </a:tc>
                <a:tc>
                  <a:txBody>
                    <a:bodyPr/>
                    <a:lstStyle/>
                    <a:p>
                      <a:r>
                        <a:rPr lang="sv-SE" dirty="0" smtClean="0"/>
                        <a:t>B0_VT_REL01_1.0 / B0P_VT_REL01_1.0</a:t>
                      </a:r>
                      <a:endParaRPr lang="sv-SE" dirty="0"/>
                    </a:p>
                  </a:txBody>
                  <a:tcPr/>
                </a:tc>
              </a:tr>
            </a:tbl>
          </a:graphicData>
        </a:graphic>
      </p:graphicFrame>
      <p:sp>
        <p:nvSpPr>
          <p:cNvPr id="3" name="Footer Placeholder 2"/>
          <p:cNvSpPr>
            <a:spLocks noGrp="1"/>
          </p:cNvSpPr>
          <p:nvPr>
            <p:ph type="ftr" sz="quarter" idx="10"/>
          </p:nvPr>
        </p:nvSpPr>
        <p:spPr/>
        <p:txBody>
          <a:bodyPr/>
          <a:lstStyle/>
          <a:p>
            <a:r>
              <a:rPr lang="en-US" noProof="0" dirty="0" smtClean="0"/>
              <a:t>26344, Project System Engineering, Naming of baselines and releases,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22</a:t>
            </a:fld>
            <a:endParaRPr lang="en-US" noProof="0" dirty="0"/>
          </a:p>
        </p:txBody>
      </p:sp>
      <p:sp>
        <p:nvSpPr>
          <p:cNvPr id="5" name="Date Placeholder 4"/>
          <p:cNvSpPr>
            <a:spLocks noGrp="1"/>
          </p:cNvSpPr>
          <p:nvPr>
            <p:ph type="dt" sz="half" idx="12"/>
          </p:nvPr>
        </p:nvSpPr>
        <p:spPr/>
        <p:txBody>
          <a:bodyPr/>
          <a:lstStyle/>
          <a:p>
            <a:r>
              <a:rPr lang="en-US" noProof="0" smtClean="0"/>
              <a:t>2012-01-30, revision 2.3</a:t>
            </a:r>
            <a:endParaRPr lang="en-US" noProof="0" dirty="0"/>
          </a:p>
        </p:txBody>
      </p:sp>
      <p:sp>
        <p:nvSpPr>
          <p:cNvPr id="6" name="Title 5"/>
          <p:cNvSpPr>
            <a:spLocks noGrp="1"/>
          </p:cNvSpPr>
          <p:nvPr>
            <p:ph type="title"/>
          </p:nvPr>
        </p:nvSpPr>
        <p:spPr/>
        <p:txBody>
          <a:bodyPr/>
          <a:lstStyle/>
          <a:p>
            <a:r>
              <a:rPr lang="sv-SE" dirty="0" smtClean="0"/>
              <a:t>Comparison old vs new</a:t>
            </a:r>
            <a:endParaRPr lang="sv-SE" dirty="0"/>
          </a:p>
        </p:txBody>
      </p:sp>
    </p:spTree>
    <p:extLst>
      <p:ext uri="{BB962C8B-B14F-4D97-AF65-F5344CB8AC3E}">
        <p14:creationId xmlns:p14="http://schemas.microsoft.com/office/powerpoint/2010/main" val="3744204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Current tracks and branches</a:t>
            </a:r>
            <a:endParaRPr lang="sv-SE" dirty="0"/>
          </a:p>
        </p:txBody>
      </p:sp>
      <p:sp>
        <p:nvSpPr>
          <p:cNvPr id="104" name="TextBox 103"/>
          <p:cNvSpPr txBox="1"/>
          <p:nvPr/>
        </p:nvSpPr>
        <p:spPr>
          <a:xfrm>
            <a:off x="3513202" y="4756045"/>
            <a:ext cx="2994643" cy="461665"/>
          </a:xfrm>
          <a:prstGeom prst="rect">
            <a:avLst/>
          </a:prstGeom>
          <a:noFill/>
        </p:spPr>
        <p:txBody>
          <a:bodyPr wrap="square" rtlCol="0">
            <a:spAutoFit/>
          </a:bodyPr>
          <a:lstStyle/>
          <a:p>
            <a:r>
              <a:rPr lang="sv-SE" sz="1200" dirty="0" smtClean="0">
                <a:latin typeface="Calibri" pitchFamily="34" charset="0"/>
                <a:cs typeface="Calibri" pitchFamily="34" charset="0"/>
              </a:rPr>
              <a:t>Component Delivery to System Integration</a:t>
            </a:r>
          </a:p>
          <a:p>
            <a:r>
              <a:rPr lang="sv-SE" sz="1200" dirty="0" smtClean="0">
                <a:latin typeface="Calibri" pitchFamily="34" charset="0"/>
                <a:cs typeface="Calibri" pitchFamily="34" charset="0"/>
              </a:rPr>
              <a:t>(input to SI)</a:t>
            </a:r>
            <a:endParaRPr lang="sv-SE" sz="1200" dirty="0">
              <a:latin typeface="Calibri" pitchFamily="34" charset="0"/>
              <a:cs typeface="Calibri" pitchFamily="34" charset="0"/>
            </a:endParaRPr>
          </a:p>
        </p:txBody>
      </p:sp>
      <p:sp>
        <p:nvSpPr>
          <p:cNvPr id="96" name="Oval 95"/>
          <p:cNvSpPr/>
          <p:nvPr/>
        </p:nvSpPr>
        <p:spPr>
          <a:xfrm>
            <a:off x="860846" y="447875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Calibri" pitchFamily="34" charset="0"/>
              <a:cs typeface="Calibri" pitchFamily="34" charset="0"/>
            </a:endParaRPr>
          </a:p>
        </p:txBody>
      </p:sp>
      <p:sp>
        <p:nvSpPr>
          <p:cNvPr id="97" name="TextBox 96"/>
          <p:cNvSpPr txBox="1"/>
          <p:nvPr/>
        </p:nvSpPr>
        <p:spPr>
          <a:xfrm>
            <a:off x="3516386" y="4431425"/>
            <a:ext cx="2025952" cy="276999"/>
          </a:xfrm>
          <a:prstGeom prst="rect">
            <a:avLst/>
          </a:prstGeom>
          <a:noFill/>
        </p:spPr>
        <p:txBody>
          <a:bodyPr wrap="square" rtlCol="0">
            <a:spAutoFit/>
          </a:bodyPr>
          <a:lstStyle/>
          <a:p>
            <a:r>
              <a:rPr lang="sv-SE" sz="1200" dirty="0" smtClean="0">
                <a:latin typeface="Calibri" pitchFamily="34" charset="0"/>
                <a:cs typeface="Calibri" pitchFamily="34" charset="0"/>
              </a:rPr>
              <a:t>System Specification Baseline</a:t>
            </a:r>
            <a:endParaRPr lang="sv-SE" sz="1200" dirty="0">
              <a:latin typeface="Calibri" pitchFamily="34" charset="0"/>
              <a:cs typeface="Calibri" pitchFamily="34" charset="0"/>
            </a:endParaRPr>
          </a:p>
        </p:txBody>
      </p:sp>
      <p:sp>
        <p:nvSpPr>
          <p:cNvPr id="98" name="TextBox 97"/>
          <p:cNvSpPr txBox="1"/>
          <p:nvPr/>
        </p:nvSpPr>
        <p:spPr>
          <a:xfrm>
            <a:off x="572814" y="3992567"/>
            <a:ext cx="864096" cy="307777"/>
          </a:xfrm>
          <a:prstGeom prst="rect">
            <a:avLst/>
          </a:prstGeom>
          <a:noFill/>
        </p:spPr>
        <p:txBody>
          <a:bodyPr wrap="square" rtlCol="0">
            <a:spAutoFit/>
          </a:bodyPr>
          <a:lstStyle/>
          <a:p>
            <a:r>
              <a:rPr lang="sv-SE" sz="1400" b="1" dirty="0" smtClean="0">
                <a:latin typeface="Calibri" pitchFamily="34" charset="0"/>
                <a:cs typeface="Calibri" pitchFamily="34" charset="0"/>
              </a:rPr>
              <a:t>Legend</a:t>
            </a:r>
            <a:endParaRPr lang="sv-SE" sz="1400" b="1" dirty="0">
              <a:latin typeface="Calibri" pitchFamily="34" charset="0"/>
              <a:cs typeface="Calibri" pitchFamily="34" charset="0"/>
            </a:endParaRPr>
          </a:p>
        </p:txBody>
      </p:sp>
      <p:sp>
        <p:nvSpPr>
          <p:cNvPr id="99" name="TextBox 98"/>
          <p:cNvSpPr txBox="1"/>
          <p:nvPr/>
        </p:nvSpPr>
        <p:spPr>
          <a:xfrm>
            <a:off x="1796950" y="4416037"/>
            <a:ext cx="562398" cy="307777"/>
          </a:xfrm>
          <a:prstGeom prst="rect">
            <a:avLst/>
          </a:prstGeom>
          <a:ln>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smtClean="0">
                <a:latin typeface="Calibri" pitchFamily="34" charset="0"/>
                <a:cs typeface="Calibri" pitchFamily="34" charset="0"/>
              </a:rPr>
              <a:t>5.3.A</a:t>
            </a:r>
            <a:endParaRPr lang="sv-SE" sz="1400" dirty="0">
              <a:latin typeface="Calibri" pitchFamily="34" charset="0"/>
              <a:cs typeface="Calibri" pitchFamily="34" charset="0"/>
            </a:endParaRPr>
          </a:p>
        </p:txBody>
      </p:sp>
      <p:sp>
        <p:nvSpPr>
          <p:cNvPr id="100" name="TextBox 99"/>
          <p:cNvSpPr txBox="1"/>
          <p:nvPr/>
        </p:nvSpPr>
        <p:spPr>
          <a:xfrm>
            <a:off x="1233220" y="4416037"/>
            <a:ext cx="373820" cy="307777"/>
          </a:xfrm>
          <a:prstGeom prst="rect">
            <a:avLst/>
          </a:prstGeom>
          <a:ln w="9525">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a:latin typeface="Calibri" pitchFamily="34" charset="0"/>
                <a:cs typeface="Calibri" pitchFamily="34" charset="0"/>
              </a:rPr>
              <a:t>B</a:t>
            </a:r>
            <a:r>
              <a:rPr lang="sv-SE" sz="1400" dirty="0" smtClean="0">
                <a:latin typeface="Calibri" pitchFamily="34" charset="0"/>
                <a:cs typeface="Calibri" pitchFamily="34" charset="0"/>
              </a:rPr>
              <a:t>0</a:t>
            </a:r>
            <a:endParaRPr lang="sv-SE" sz="1400" dirty="0">
              <a:latin typeface="Calibri" pitchFamily="34" charset="0"/>
              <a:cs typeface="Calibri" pitchFamily="34" charset="0"/>
            </a:endParaRPr>
          </a:p>
        </p:txBody>
      </p:sp>
      <p:sp>
        <p:nvSpPr>
          <p:cNvPr id="101" name="TextBox 100"/>
          <p:cNvSpPr txBox="1"/>
          <p:nvPr/>
        </p:nvSpPr>
        <p:spPr>
          <a:xfrm>
            <a:off x="1562072" y="4425329"/>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02" name="TextBox 101"/>
          <p:cNvSpPr txBox="1"/>
          <p:nvPr/>
        </p:nvSpPr>
        <p:spPr>
          <a:xfrm>
            <a:off x="1011274" y="4825271"/>
            <a:ext cx="554960"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a:latin typeface="Calibri" pitchFamily="34" charset="0"/>
                <a:cs typeface="Calibri" pitchFamily="34" charset="0"/>
              </a:rPr>
              <a:t>B</a:t>
            </a:r>
            <a:r>
              <a:rPr lang="sv-SE" sz="1400" dirty="0" smtClean="0">
                <a:latin typeface="Calibri" pitchFamily="34" charset="0"/>
                <a:cs typeface="Calibri" pitchFamily="34" charset="0"/>
              </a:rPr>
              <a:t>0_1</a:t>
            </a:r>
            <a:endParaRPr lang="sv-SE" sz="1400" dirty="0">
              <a:latin typeface="Calibri" pitchFamily="34" charset="0"/>
              <a:cs typeface="Calibri" pitchFamily="34" charset="0"/>
            </a:endParaRPr>
          </a:p>
        </p:txBody>
      </p:sp>
      <p:sp>
        <p:nvSpPr>
          <p:cNvPr id="103" name="TextBox 102"/>
          <p:cNvSpPr txBox="1"/>
          <p:nvPr/>
        </p:nvSpPr>
        <p:spPr>
          <a:xfrm>
            <a:off x="1799766" y="4825271"/>
            <a:ext cx="535724"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smtClean="0">
                <a:latin typeface="Calibri" pitchFamily="34" charset="0"/>
                <a:cs typeface="Calibri" pitchFamily="34" charset="0"/>
              </a:rPr>
              <a:t>5.3.x</a:t>
            </a:r>
            <a:endParaRPr lang="sv-SE" sz="1400" dirty="0">
              <a:latin typeface="Calibri" pitchFamily="34" charset="0"/>
              <a:cs typeface="Calibri" pitchFamily="34" charset="0"/>
            </a:endParaRPr>
          </a:p>
        </p:txBody>
      </p:sp>
      <p:sp>
        <p:nvSpPr>
          <p:cNvPr id="105" name="TextBox 104"/>
          <p:cNvSpPr txBox="1"/>
          <p:nvPr/>
        </p:nvSpPr>
        <p:spPr>
          <a:xfrm>
            <a:off x="1806503" y="5251021"/>
            <a:ext cx="819455"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smtClean="0">
                <a:latin typeface="Calibri" pitchFamily="34" charset="0"/>
                <a:cs typeface="Calibri" pitchFamily="34" charset="0"/>
              </a:rPr>
              <a:t>5.3.VT.yy</a:t>
            </a:r>
            <a:endParaRPr lang="sv-SE" sz="1400" dirty="0">
              <a:latin typeface="Calibri" pitchFamily="34" charset="0"/>
              <a:cs typeface="Calibri" pitchFamily="34" charset="0"/>
            </a:endParaRPr>
          </a:p>
        </p:txBody>
      </p:sp>
      <p:sp>
        <p:nvSpPr>
          <p:cNvPr id="106" name="TextBox 105"/>
          <p:cNvSpPr txBox="1"/>
          <p:nvPr/>
        </p:nvSpPr>
        <p:spPr>
          <a:xfrm>
            <a:off x="3510539" y="5192057"/>
            <a:ext cx="2088232" cy="461665"/>
          </a:xfrm>
          <a:prstGeom prst="rect">
            <a:avLst/>
          </a:prstGeom>
          <a:noFill/>
        </p:spPr>
        <p:txBody>
          <a:bodyPr wrap="square" rtlCol="0">
            <a:spAutoFit/>
          </a:bodyPr>
          <a:lstStyle/>
          <a:p>
            <a:r>
              <a:rPr lang="sv-SE" sz="1200" dirty="0" smtClean="0">
                <a:latin typeface="Calibri" pitchFamily="34" charset="0"/>
                <a:cs typeface="Calibri" pitchFamily="34" charset="0"/>
              </a:rPr>
              <a:t>System Integration Baseline</a:t>
            </a:r>
            <a:endParaRPr lang="sv-SE" sz="1200" dirty="0">
              <a:latin typeface="Calibri" pitchFamily="34" charset="0"/>
              <a:cs typeface="Calibri" pitchFamily="34" charset="0"/>
            </a:endParaRPr>
          </a:p>
          <a:p>
            <a:r>
              <a:rPr lang="sv-SE" sz="1200" dirty="0" smtClean="0">
                <a:latin typeface="Calibri" pitchFamily="34" charset="0"/>
                <a:cs typeface="Calibri" pitchFamily="34" charset="0"/>
              </a:rPr>
              <a:t>(output from SI / input to I5)</a:t>
            </a:r>
            <a:endParaRPr lang="sv-SE" sz="1200" dirty="0">
              <a:latin typeface="Calibri" pitchFamily="34" charset="0"/>
              <a:cs typeface="Calibri" pitchFamily="34" charset="0"/>
            </a:endParaRPr>
          </a:p>
        </p:txBody>
      </p:sp>
      <p:sp>
        <p:nvSpPr>
          <p:cNvPr id="107" name="TextBox 106"/>
          <p:cNvSpPr txBox="1"/>
          <p:nvPr/>
        </p:nvSpPr>
        <p:spPr>
          <a:xfrm>
            <a:off x="1806262" y="5668496"/>
            <a:ext cx="821507"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smtClean="0">
                <a:latin typeface="Calibri" pitchFamily="34" charset="0"/>
                <a:cs typeface="Calibri" pitchFamily="34" charset="0"/>
              </a:rPr>
              <a:t>5.3.CV.zz</a:t>
            </a:r>
            <a:endParaRPr lang="sv-SE" sz="1400" dirty="0">
              <a:latin typeface="Calibri" pitchFamily="34" charset="0"/>
              <a:cs typeface="Calibri" pitchFamily="34" charset="0"/>
            </a:endParaRPr>
          </a:p>
        </p:txBody>
      </p:sp>
      <p:sp>
        <p:nvSpPr>
          <p:cNvPr id="108" name="TextBox 107"/>
          <p:cNvSpPr txBox="1"/>
          <p:nvPr/>
        </p:nvSpPr>
        <p:spPr>
          <a:xfrm>
            <a:off x="3516386" y="5683884"/>
            <a:ext cx="1872208" cy="276999"/>
          </a:xfrm>
          <a:prstGeom prst="rect">
            <a:avLst/>
          </a:prstGeom>
          <a:noFill/>
        </p:spPr>
        <p:txBody>
          <a:bodyPr wrap="square" rtlCol="0">
            <a:spAutoFit/>
          </a:bodyPr>
          <a:lstStyle/>
          <a:p>
            <a:r>
              <a:rPr lang="sv-SE" sz="1200" dirty="0">
                <a:latin typeface="Calibri" pitchFamily="34" charset="0"/>
                <a:cs typeface="Calibri" pitchFamily="34" charset="0"/>
              </a:rPr>
              <a:t>System Release </a:t>
            </a:r>
            <a:r>
              <a:rPr lang="sv-SE" sz="1200" dirty="0" smtClean="0">
                <a:latin typeface="Calibri" pitchFamily="34" charset="0"/>
                <a:cs typeface="Calibri" pitchFamily="34" charset="0"/>
              </a:rPr>
              <a:t>Baseline</a:t>
            </a:r>
            <a:endParaRPr lang="sv-SE" sz="1200" dirty="0">
              <a:latin typeface="Calibri" pitchFamily="34" charset="0"/>
              <a:cs typeface="Calibri" pitchFamily="34" charset="0"/>
            </a:endParaRPr>
          </a:p>
        </p:txBody>
      </p:sp>
      <p:sp>
        <p:nvSpPr>
          <p:cNvPr id="109" name="TextBox 108"/>
          <p:cNvSpPr txBox="1"/>
          <p:nvPr/>
        </p:nvSpPr>
        <p:spPr>
          <a:xfrm>
            <a:off x="411169" y="5251021"/>
            <a:ext cx="1154483"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a:latin typeface="Calibri" pitchFamily="34" charset="0"/>
                <a:cs typeface="Calibri" pitchFamily="34" charset="0"/>
              </a:rPr>
              <a:t>B</a:t>
            </a:r>
            <a:r>
              <a:rPr lang="sv-SE" sz="1400" dirty="0" smtClean="0">
                <a:latin typeface="Calibri" pitchFamily="34" charset="0"/>
                <a:cs typeface="Calibri" pitchFamily="34" charset="0"/>
              </a:rPr>
              <a:t>0_VT01_1.0</a:t>
            </a:r>
            <a:endParaRPr lang="sv-SE" sz="1400" dirty="0">
              <a:latin typeface="Calibri" pitchFamily="34" charset="0"/>
              <a:cs typeface="Calibri" pitchFamily="34" charset="0"/>
            </a:endParaRPr>
          </a:p>
        </p:txBody>
      </p:sp>
      <p:sp>
        <p:nvSpPr>
          <p:cNvPr id="110" name="TextBox 109"/>
          <p:cNvSpPr txBox="1"/>
          <p:nvPr/>
        </p:nvSpPr>
        <p:spPr>
          <a:xfrm>
            <a:off x="60382" y="5668496"/>
            <a:ext cx="1505540"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B0_VT_REL01_1.0</a:t>
            </a:r>
            <a:endParaRPr lang="sv-SE" sz="1400" dirty="0">
              <a:latin typeface="Calibri" pitchFamily="34" charset="0"/>
              <a:cs typeface="Calibri" pitchFamily="34" charset="0"/>
            </a:endParaRPr>
          </a:p>
        </p:txBody>
      </p:sp>
      <p:sp>
        <p:nvSpPr>
          <p:cNvPr id="111" name="TextBox 110"/>
          <p:cNvSpPr txBox="1"/>
          <p:nvPr/>
        </p:nvSpPr>
        <p:spPr>
          <a:xfrm>
            <a:off x="1569138" y="5669622"/>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12" name="TextBox 111"/>
          <p:cNvSpPr txBox="1"/>
          <p:nvPr/>
        </p:nvSpPr>
        <p:spPr>
          <a:xfrm>
            <a:off x="1565175" y="4825271"/>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13" name="TextBox 112"/>
          <p:cNvSpPr txBox="1"/>
          <p:nvPr/>
        </p:nvSpPr>
        <p:spPr>
          <a:xfrm>
            <a:off x="1562484" y="5251021"/>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9" name="Date Placeholder 8"/>
          <p:cNvSpPr>
            <a:spLocks noGrp="1"/>
          </p:cNvSpPr>
          <p:nvPr>
            <p:ph type="dt" sz="half" idx="12"/>
          </p:nvPr>
        </p:nvSpPr>
        <p:spPr>
          <a:xfrm>
            <a:off x="623888" y="6618288"/>
            <a:ext cx="2405062" cy="209550"/>
          </a:xfrm>
        </p:spPr>
        <p:txBody>
          <a:bodyPr/>
          <a:lstStyle/>
          <a:p>
            <a:r>
              <a:rPr lang="en-US" noProof="0" smtClean="0"/>
              <a:t>2012-01-30, revision 2.3</a:t>
            </a:r>
            <a:endParaRPr lang="en-US" noProof="0" dirty="0"/>
          </a:p>
        </p:txBody>
      </p:sp>
      <p:sp>
        <p:nvSpPr>
          <p:cNvPr id="12" name="Footer Placeholder 11"/>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8" name="Slide Number Placeholder 17"/>
          <p:cNvSpPr>
            <a:spLocks noGrp="1"/>
          </p:cNvSpPr>
          <p:nvPr>
            <p:ph type="sldNum" sz="quarter" idx="11"/>
          </p:nvPr>
        </p:nvSpPr>
        <p:spPr>
          <a:xfrm>
            <a:off x="339725" y="6619875"/>
            <a:ext cx="503238" cy="207963"/>
          </a:xfrm>
        </p:spPr>
        <p:txBody>
          <a:bodyPr/>
          <a:lstStyle/>
          <a:p>
            <a:fld id="{40E9AD42-C178-4DDF-86C3-EDC77BEDCFC5}" type="slidenum">
              <a:rPr lang="en-US" noProof="0" smtClean="0"/>
              <a:pPr/>
              <a:t>23</a:t>
            </a:fld>
            <a:endParaRPr lang="en-US" noProof="0" dirty="0"/>
          </a:p>
        </p:txBody>
      </p:sp>
      <p:cxnSp>
        <p:nvCxnSpPr>
          <p:cNvPr id="65" name="Straight Connector 64"/>
          <p:cNvCxnSpPr/>
          <p:nvPr/>
        </p:nvCxnSpPr>
        <p:spPr>
          <a:xfrm>
            <a:off x="982469" y="3056463"/>
            <a:ext cx="6840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808723" y="1544295"/>
            <a:ext cx="0"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789869" y="1544295"/>
            <a:ext cx="38406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986870" y="1040239"/>
            <a:ext cx="723275" cy="369332"/>
          </a:xfrm>
          <a:prstGeom prst="rect">
            <a:avLst/>
          </a:prstGeom>
          <a:noFill/>
        </p:spPr>
        <p:txBody>
          <a:bodyPr wrap="none" rtlCol="0">
            <a:spAutoFit/>
          </a:bodyPr>
          <a:lstStyle/>
          <a:p>
            <a:pPr algn="ctr"/>
            <a:r>
              <a:rPr lang="sv-SE" dirty="0" smtClean="0"/>
              <a:t>5.3.A</a:t>
            </a:r>
            <a:endParaRPr lang="sv-SE" dirty="0"/>
          </a:p>
        </p:txBody>
      </p:sp>
      <p:sp>
        <p:nvSpPr>
          <p:cNvPr id="70" name="TextBox 69"/>
          <p:cNvSpPr txBox="1"/>
          <p:nvPr/>
        </p:nvSpPr>
        <p:spPr>
          <a:xfrm>
            <a:off x="4514490" y="1040239"/>
            <a:ext cx="505268" cy="369332"/>
          </a:xfrm>
          <a:prstGeom prst="rect">
            <a:avLst/>
          </a:prstGeom>
          <a:noFill/>
        </p:spPr>
        <p:txBody>
          <a:bodyPr wrap="none" rtlCol="0">
            <a:spAutoFit/>
          </a:bodyPr>
          <a:lstStyle/>
          <a:p>
            <a:pPr algn="ctr"/>
            <a:r>
              <a:rPr lang="sv-SE" dirty="0" smtClean="0"/>
              <a:t>5.4</a:t>
            </a:r>
            <a:endParaRPr lang="sv-SE" dirty="0"/>
          </a:p>
        </p:txBody>
      </p:sp>
      <p:sp>
        <p:nvSpPr>
          <p:cNvPr id="71" name="TextBox 70"/>
          <p:cNvSpPr txBox="1"/>
          <p:nvPr/>
        </p:nvSpPr>
        <p:spPr>
          <a:xfrm>
            <a:off x="4514802" y="3263195"/>
            <a:ext cx="466795" cy="369332"/>
          </a:xfrm>
          <a:prstGeom prst="rect">
            <a:avLst/>
          </a:prstGeom>
          <a:noFill/>
        </p:spPr>
        <p:txBody>
          <a:bodyPr wrap="none" rtlCol="0">
            <a:spAutoFit/>
          </a:bodyPr>
          <a:lstStyle/>
          <a:p>
            <a:pPr algn="ctr"/>
            <a:r>
              <a:rPr lang="sv-SE" dirty="0"/>
              <a:t>A</a:t>
            </a:r>
            <a:r>
              <a:rPr lang="sv-SE" dirty="0" smtClean="0"/>
              <a:t>0</a:t>
            </a:r>
            <a:endParaRPr lang="sv-SE" dirty="0"/>
          </a:p>
        </p:txBody>
      </p:sp>
      <p:sp>
        <p:nvSpPr>
          <p:cNvPr id="73" name="TextBox 72"/>
          <p:cNvSpPr txBox="1"/>
          <p:nvPr/>
        </p:nvSpPr>
        <p:spPr>
          <a:xfrm>
            <a:off x="6638836" y="3272487"/>
            <a:ext cx="466795" cy="369332"/>
          </a:xfrm>
          <a:prstGeom prst="rect">
            <a:avLst/>
          </a:prstGeom>
          <a:noFill/>
        </p:spPr>
        <p:txBody>
          <a:bodyPr wrap="none" rtlCol="0">
            <a:spAutoFit/>
          </a:bodyPr>
          <a:lstStyle/>
          <a:p>
            <a:pPr algn="ctr"/>
            <a:r>
              <a:rPr lang="sv-SE" dirty="0" smtClean="0"/>
              <a:t>B0</a:t>
            </a:r>
            <a:endParaRPr lang="sv-SE" dirty="0"/>
          </a:p>
        </p:txBody>
      </p:sp>
      <p:sp>
        <p:nvSpPr>
          <p:cNvPr id="75" name="Oval 74"/>
          <p:cNvSpPr/>
          <p:nvPr/>
        </p:nvSpPr>
        <p:spPr>
          <a:xfrm>
            <a:off x="4641519"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Oval 76"/>
          <p:cNvSpPr/>
          <p:nvPr/>
        </p:nvSpPr>
        <p:spPr>
          <a:xfrm>
            <a:off x="6765553" y="2933408"/>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Oval 77"/>
          <p:cNvSpPr/>
          <p:nvPr/>
        </p:nvSpPr>
        <p:spPr>
          <a:xfrm>
            <a:off x="2212373" y="143628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Oval 78"/>
          <p:cNvSpPr/>
          <p:nvPr/>
        </p:nvSpPr>
        <p:spPr>
          <a:xfrm>
            <a:off x="4617035" y="1444416"/>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3" name="Straight Arrow Connector 82"/>
          <p:cNvCxnSpPr/>
          <p:nvPr/>
        </p:nvCxnSpPr>
        <p:spPr>
          <a:xfrm flipV="1">
            <a:off x="2738267" y="1544295"/>
            <a:ext cx="0" cy="45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397831" y="1979577"/>
            <a:ext cx="684803"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sv-SE" dirty="0" smtClean="0"/>
              <a:t>5.3.</a:t>
            </a:r>
            <a:r>
              <a:rPr lang="sv-SE" i="1" dirty="0" smtClean="0"/>
              <a:t>x</a:t>
            </a:r>
            <a:endParaRPr lang="sv-SE" i="1" dirty="0"/>
          </a:p>
        </p:txBody>
      </p:sp>
      <p:cxnSp>
        <p:nvCxnSpPr>
          <p:cNvPr id="85" name="Straight Arrow Connector 84"/>
          <p:cNvCxnSpPr>
            <a:stCxn id="86" idx="0"/>
          </p:cNvCxnSpPr>
          <p:nvPr/>
        </p:nvCxnSpPr>
        <p:spPr>
          <a:xfrm flipV="1">
            <a:off x="5387007" y="1552428"/>
            <a:ext cx="0" cy="414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044605" y="1967051"/>
            <a:ext cx="684803"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sv-SE" dirty="0" smtClean="0"/>
              <a:t>5.4.</a:t>
            </a:r>
            <a:r>
              <a:rPr lang="sv-SE" i="1" dirty="0" smtClean="0"/>
              <a:t>x</a:t>
            </a:r>
            <a:endParaRPr lang="sv-SE" i="1" dirty="0"/>
          </a:p>
        </p:txBody>
      </p:sp>
      <p:cxnSp>
        <p:nvCxnSpPr>
          <p:cNvPr id="87" name="Straight Arrow Connector 86"/>
          <p:cNvCxnSpPr>
            <a:stCxn id="84" idx="2"/>
          </p:cNvCxnSpPr>
          <p:nvPr/>
        </p:nvCxnSpPr>
        <p:spPr>
          <a:xfrm>
            <a:off x="2740233" y="2348909"/>
            <a:ext cx="6473" cy="70755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6" idx="2"/>
          </p:cNvCxnSpPr>
          <p:nvPr/>
        </p:nvCxnSpPr>
        <p:spPr>
          <a:xfrm>
            <a:off x="5387007" y="2336383"/>
            <a:ext cx="3376" cy="7200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61965" y="2779464"/>
            <a:ext cx="1040584" cy="276999"/>
          </a:xfrm>
          <a:prstGeom prst="rect">
            <a:avLst/>
          </a:prstGeom>
          <a:noFill/>
        </p:spPr>
        <p:txBody>
          <a:bodyPr wrap="square" rtlCol="0">
            <a:spAutoFit/>
          </a:bodyPr>
          <a:lstStyle/>
          <a:p>
            <a:r>
              <a:rPr lang="sv-SE" sz="1200" dirty="0" smtClean="0"/>
              <a:t>Main track</a:t>
            </a:r>
            <a:endParaRPr lang="sv-SE" sz="1200" dirty="0"/>
          </a:p>
        </p:txBody>
      </p:sp>
      <p:sp>
        <p:nvSpPr>
          <p:cNvPr id="94" name="TextBox 93"/>
          <p:cNvSpPr txBox="1"/>
          <p:nvPr/>
        </p:nvSpPr>
        <p:spPr>
          <a:xfrm>
            <a:off x="178022" y="1267296"/>
            <a:ext cx="2087669" cy="276999"/>
          </a:xfrm>
          <a:prstGeom prst="rect">
            <a:avLst/>
          </a:prstGeom>
          <a:noFill/>
        </p:spPr>
        <p:txBody>
          <a:bodyPr wrap="square" rtlCol="0">
            <a:spAutoFit/>
          </a:bodyPr>
          <a:lstStyle/>
          <a:p>
            <a:r>
              <a:rPr lang="sv-SE" sz="1200" dirty="0" smtClean="0"/>
              <a:t>w1248 Production branch</a:t>
            </a:r>
            <a:endParaRPr lang="sv-SE" sz="1200" dirty="0"/>
          </a:p>
        </p:txBody>
      </p:sp>
      <p:cxnSp>
        <p:nvCxnSpPr>
          <p:cNvPr id="64" name="Straight Arrow Connector 63"/>
          <p:cNvCxnSpPr/>
          <p:nvPr/>
        </p:nvCxnSpPr>
        <p:spPr>
          <a:xfrm flipV="1">
            <a:off x="7644789" y="3058551"/>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283151" y="3841347"/>
            <a:ext cx="72327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sv-SE" dirty="0" smtClean="0"/>
              <a:t>B0_1</a:t>
            </a:r>
            <a:endParaRPr lang="sv-SE" dirty="0"/>
          </a:p>
        </p:txBody>
      </p:sp>
      <p:sp>
        <p:nvSpPr>
          <p:cNvPr id="82" name="Oval 81"/>
          <p:cNvSpPr/>
          <p:nvPr/>
        </p:nvSpPr>
        <p:spPr>
          <a:xfrm>
            <a:off x="1704131" y="294890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9" name="TextBox 88"/>
          <p:cNvSpPr txBox="1"/>
          <p:nvPr/>
        </p:nvSpPr>
        <p:spPr>
          <a:xfrm>
            <a:off x="1556435" y="3275721"/>
            <a:ext cx="505268" cy="369332"/>
          </a:xfrm>
          <a:prstGeom prst="rect">
            <a:avLst/>
          </a:prstGeom>
          <a:noFill/>
        </p:spPr>
        <p:txBody>
          <a:bodyPr wrap="none" rtlCol="0">
            <a:spAutoFit/>
          </a:bodyPr>
          <a:lstStyle/>
          <a:p>
            <a:pPr algn="ctr"/>
            <a:r>
              <a:rPr lang="sv-SE" dirty="0" smtClean="0"/>
              <a:t>5.3</a:t>
            </a:r>
            <a:endParaRPr lang="sv-SE" dirty="0"/>
          </a:p>
        </p:txBody>
      </p:sp>
      <p:sp>
        <p:nvSpPr>
          <p:cNvPr id="90" name="TextBox 89"/>
          <p:cNvSpPr txBox="1"/>
          <p:nvPr/>
        </p:nvSpPr>
        <p:spPr>
          <a:xfrm>
            <a:off x="2641656" y="1042327"/>
            <a:ext cx="1146469" cy="369332"/>
          </a:xfrm>
          <a:prstGeom prst="rect">
            <a:avLst/>
          </a:prstGeom>
          <a:noFill/>
        </p:spPr>
        <p:txBody>
          <a:bodyPr wrap="none" rtlCol="0">
            <a:spAutoFit/>
          </a:bodyPr>
          <a:lstStyle/>
          <a:p>
            <a:pPr algn="ctr"/>
            <a:r>
              <a:rPr lang="sv-SE" dirty="0" smtClean="0"/>
              <a:t>5.3.B osv</a:t>
            </a:r>
            <a:endParaRPr lang="sv-SE" dirty="0"/>
          </a:p>
        </p:txBody>
      </p:sp>
      <p:sp>
        <p:nvSpPr>
          <p:cNvPr id="95" name="Oval 94"/>
          <p:cNvSpPr/>
          <p:nvPr/>
        </p:nvSpPr>
        <p:spPr>
          <a:xfrm>
            <a:off x="3078755" y="143837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6" name="Straight Arrow Connector 115"/>
          <p:cNvCxnSpPr/>
          <p:nvPr/>
        </p:nvCxnSpPr>
        <p:spPr>
          <a:xfrm flipV="1">
            <a:off x="3617175" y="1546383"/>
            <a:ext cx="0" cy="45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276739" y="1981665"/>
            <a:ext cx="684803"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sv-SE" dirty="0" smtClean="0"/>
              <a:t>5.3.</a:t>
            </a:r>
            <a:r>
              <a:rPr lang="sv-SE" i="1" dirty="0" smtClean="0"/>
              <a:t>y</a:t>
            </a:r>
            <a:endParaRPr lang="sv-SE" i="1" dirty="0"/>
          </a:p>
        </p:txBody>
      </p:sp>
      <p:cxnSp>
        <p:nvCxnSpPr>
          <p:cNvPr id="118" name="Straight Arrow Connector 117"/>
          <p:cNvCxnSpPr>
            <a:stCxn id="117" idx="2"/>
          </p:cNvCxnSpPr>
          <p:nvPr/>
        </p:nvCxnSpPr>
        <p:spPr>
          <a:xfrm>
            <a:off x="3619141" y="2350997"/>
            <a:ext cx="6473" cy="70755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134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783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Requirements Development Tracks</a:t>
            </a:r>
            <a:endParaRPr lang="sv-SE" dirty="0"/>
          </a:p>
        </p:txBody>
      </p:sp>
      <p:sp>
        <p:nvSpPr>
          <p:cNvPr id="104" name="TextBox 103"/>
          <p:cNvSpPr txBox="1"/>
          <p:nvPr/>
        </p:nvSpPr>
        <p:spPr>
          <a:xfrm>
            <a:off x="3426942" y="4756045"/>
            <a:ext cx="2919487" cy="461665"/>
          </a:xfrm>
          <a:prstGeom prst="rect">
            <a:avLst/>
          </a:prstGeom>
          <a:noFill/>
        </p:spPr>
        <p:txBody>
          <a:bodyPr wrap="square" rtlCol="0">
            <a:spAutoFit/>
          </a:bodyPr>
          <a:lstStyle/>
          <a:p>
            <a:r>
              <a:rPr lang="sv-SE" sz="1200" dirty="0" smtClean="0">
                <a:latin typeface="Calibri" pitchFamily="34" charset="0"/>
                <a:cs typeface="Calibri" pitchFamily="34" charset="0"/>
              </a:rPr>
              <a:t>Component Delivery to System Integration</a:t>
            </a:r>
          </a:p>
          <a:p>
            <a:r>
              <a:rPr lang="sv-SE" sz="1200" dirty="0" smtClean="0">
                <a:latin typeface="Calibri" pitchFamily="34" charset="0"/>
                <a:cs typeface="Calibri" pitchFamily="34" charset="0"/>
              </a:rPr>
              <a:t>(input to SI)</a:t>
            </a:r>
            <a:endParaRPr lang="sv-SE" sz="1200" dirty="0">
              <a:latin typeface="Calibri" pitchFamily="34" charset="0"/>
              <a:cs typeface="Calibri" pitchFamily="34" charset="0"/>
            </a:endParaRPr>
          </a:p>
        </p:txBody>
      </p:sp>
      <p:sp>
        <p:nvSpPr>
          <p:cNvPr id="96" name="Oval 95"/>
          <p:cNvSpPr/>
          <p:nvPr/>
        </p:nvSpPr>
        <p:spPr>
          <a:xfrm>
            <a:off x="774586" y="447875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Calibri" pitchFamily="34" charset="0"/>
              <a:cs typeface="Calibri" pitchFamily="34" charset="0"/>
            </a:endParaRPr>
          </a:p>
        </p:txBody>
      </p:sp>
      <p:sp>
        <p:nvSpPr>
          <p:cNvPr id="97" name="TextBox 96"/>
          <p:cNvSpPr txBox="1"/>
          <p:nvPr/>
        </p:nvSpPr>
        <p:spPr>
          <a:xfrm>
            <a:off x="3430126" y="4431425"/>
            <a:ext cx="2025952" cy="276999"/>
          </a:xfrm>
          <a:prstGeom prst="rect">
            <a:avLst/>
          </a:prstGeom>
          <a:noFill/>
        </p:spPr>
        <p:txBody>
          <a:bodyPr wrap="square" rtlCol="0">
            <a:spAutoFit/>
          </a:bodyPr>
          <a:lstStyle/>
          <a:p>
            <a:r>
              <a:rPr lang="sv-SE" sz="1200" dirty="0" smtClean="0">
                <a:latin typeface="Calibri" pitchFamily="34" charset="0"/>
                <a:cs typeface="Calibri" pitchFamily="34" charset="0"/>
              </a:rPr>
              <a:t>System Specification Baseline</a:t>
            </a:r>
            <a:endParaRPr lang="sv-SE" sz="1200" dirty="0">
              <a:latin typeface="Calibri" pitchFamily="34" charset="0"/>
              <a:cs typeface="Calibri" pitchFamily="34" charset="0"/>
            </a:endParaRPr>
          </a:p>
        </p:txBody>
      </p:sp>
      <p:sp>
        <p:nvSpPr>
          <p:cNvPr id="98" name="TextBox 97"/>
          <p:cNvSpPr txBox="1"/>
          <p:nvPr/>
        </p:nvSpPr>
        <p:spPr>
          <a:xfrm>
            <a:off x="486554" y="3992567"/>
            <a:ext cx="864096" cy="307777"/>
          </a:xfrm>
          <a:prstGeom prst="rect">
            <a:avLst/>
          </a:prstGeom>
          <a:noFill/>
        </p:spPr>
        <p:txBody>
          <a:bodyPr wrap="square" rtlCol="0">
            <a:spAutoFit/>
          </a:bodyPr>
          <a:lstStyle/>
          <a:p>
            <a:r>
              <a:rPr lang="sv-SE" sz="1400" b="1" dirty="0" smtClean="0">
                <a:latin typeface="Calibri" pitchFamily="34" charset="0"/>
                <a:cs typeface="Calibri" pitchFamily="34" charset="0"/>
              </a:rPr>
              <a:t>Legend</a:t>
            </a:r>
            <a:endParaRPr lang="sv-SE" sz="1400" b="1" dirty="0">
              <a:latin typeface="Calibri" pitchFamily="34" charset="0"/>
              <a:cs typeface="Calibri" pitchFamily="34" charset="0"/>
            </a:endParaRPr>
          </a:p>
        </p:txBody>
      </p:sp>
      <p:sp>
        <p:nvSpPr>
          <p:cNvPr id="99" name="TextBox 98"/>
          <p:cNvSpPr txBox="1"/>
          <p:nvPr/>
        </p:nvSpPr>
        <p:spPr>
          <a:xfrm>
            <a:off x="1710690" y="4416037"/>
            <a:ext cx="558166" cy="307777"/>
          </a:xfrm>
          <a:prstGeom prst="rect">
            <a:avLst/>
          </a:prstGeom>
          <a:ln>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a:latin typeface="Calibri" pitchFamily="34" charset="0"/>
                <a:cs typeface="Calibri" pitchFamily="34" charset="0"/>
              </a:rPr>
              <a:t>B</a:t>
            </a:r>
            <a:r>
              <a:rPr lang="sv-SE" sz="1400" dirty="0" smtClean="0">
                <a:latin typeface="Calibri" pitchFamily="34" charset="0"/>
                <a:cs typeface="Calibri" pitchFamily="34" charset="0"/>
              </a:rPr>
              <a:t>0P1</a:t>
            </a:r>
            <a:endParaRPr lang="sv-SE" sz="1400" dirty="0">
              <a:latin typeface="Calibri" pitchFamily="34" charset="0"/>
              <a:cs typeface="Calibri" pitchFamily="34" charset="0"/>
            </a:endParaRPr>
          </a:p>
        </p:txBody>
      </p:sp>
      <p:sp>
        <p:nvSpPr>
          <p:cNvPr id="100" name="TextBox 99"/>
          <p:cNvSpPr txBox="1"/>
          <p:nvPr/>
        </p:nvSpPr>
        <p:spPr>
          <a:xfrm>
            <a:off x="1140548" y="4416037"/>
            <a:ext cx="380232" cy="307777"/>
          </a:xfrm>
          <a:prstGeom prst="rect">
            <a:avLst/>
          </a:prstGeom>
          <a:ln w="9525">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a:t>
            </a:r>
            <a:endParaRPr lang="sv-SE" sz="1400" dirty="0">
              <a:latin typeface="Calibri" pitchFamily="34" charset="0"/>
              <a:cs typeface="Calibri" pitchFamily="34" charset="0"/>
            </a:endParaRPr>
          </a:p>
        </p:txBody>
      </p:sp>
      <p:sp>
        <p:nvSpPr>
          <p:cNvPr id="101" name="TextBox 100"/>
          <p:cNvSpPr txBox="1"/>
          <p:nvPr/>
        </p:nvSpPr>
        <p:spPr>
          <a:xfrm>
            <a:off x="1475812" y="4425329"/>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02" name="TextBox 101"/>
          <p:cNvSpPr txBox="1"/>
          <p:nvPr/>
        </p:nvSpPr>
        <p:spPr>
          <a:xfrm>
            <a:off x="918602" y="4825271"/>
            <a:ext cx="561372"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A0_1</a:t>
            </a:r>
            <a:endParaRPr lang="sv-SE" sz="1400" dirty="0">
              <a:latin typeface="Calibri" pitchFamily="34" charset="0"/>
              <a:cs typeface="Calibri" pitchFamily="34" charset="0"/>
            </a:endParaRPr>
          </a:p>
        </p:txBody>
      </p:sp>
      <p:sp>
        <p:nvSpPr>
          <p:cNvPr id="103" name="TextBox 102"/>
          <p:cNvSpPr txBox="1"/>
          <p:nvPr/>
        </p:nvSpPr>
        <p:spPr>
          <a:xfrm>
            <a:off x="1713506" y="4825271"/>
            <a:ext cx="739305"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a:latin typeface="Calibri" pitchFamily="34" charset="0"/>
                <a:cs typeface="Calibri" pitchFamily="34" charset="0"/>
              </a:rPr>
              <a:t>B</a:t>
            </a:r>
            <a:r>
              <a:rPr lang="sv-SE" sz="1400" dirty="0" smtClean="0">
                <a:latin typeface="Calibri" pitchFamily="34" charset="0"/>
                <a:cs typeface="Calibri" pitchFamily="34" charset="0"/>
              </a:rPr>
              <a:t>0P1_1</a:t>
            </a:r>
            <a:endParaRPr lang="sv-SE" sz="1400" dirty="0">
              <a:latin typeface="Calibri" pitchFamily="34" charset="0"/>
              <a:cs typeface="Calibri" pitchFamily="34" charset="0"/>
            </a:endParaRPr>
          </a:p>
        </p:txBody>
      </p:sp>
      <p:sp>
        <p:nvSpPr>
          <p:cNvPr id="105" name="TextBox 104"/>
          <p:cNvSpPr txBox="1"/>
          <p:nvPr/>
        </p:nvSpPr>
        <p:spPr>
          <a:xfrm>
            <a:off x="1720243" y="5251021"/>
            <a:ext cx="1338828"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a:latin typeface="Calibri" pitchFamily="34" charset="0"/>
                <a:cs typeface="Calibri" pitchFamily="34" charset="0"/>
              </a:rPr>
              <a:t>B</a:t>
            </a:r>
            <a:r>
              <a:rPr lang="sv-SE" sz="1400" dirty="0" smtClean="0">
                <a:latin typeface="Calibri" pitchFamily="34" charset="0"/>
                <a:cs typeface="Calibri" pitchFamily="34" charset="0"/>
              </a:rPr>
              <a:t>0P1_VT01_1.0</a:t>
            </a:r>
            <a:endParaRPr lang="sv-SE" sz="1400" dirty="0">
              <a:latin typeface="Calibri" pitchFamily="34" charset="0"/>
              <a:cs typeface="Calibri" pitchFamily="34" charset="0"/>
            </a:endParaRPr>
          </a:p>
        </p:txBody>
      </p:sp>
      <p:sp>
        <p:nvSpPr>
          <p:cNvPr id="106" name="TextBox 105"/>
          <p:cNvSpPr txBox="1"/>
          <p:nvPr/>
        </p:nvSpPr>
        <p:spPr>
          <a:xfrm>
            <a:off x="3424279" y="5192057"/>
            <a:ext cx="2088232" cy="461665"/>
          </a:xfrm>
          <a:prstGeom prst="rect">
            <a:avLst/>
          </a:prstGeom>
          <a:noFill/>
        </p:spPr>
        <p:txBody>
          <a:bodyPr wrap="square" rtlCol="0">
            <a:spAutoFit/>
          </a:bodyPr>
          <a:lstStyle/>
          <a:p>
            <a:r>
              <a:rPr lang="sv-SE" sz="1200" dirty="0" smtClean="0">
                <a:latin typeface="Calibri" pitchFamily="34" charset="0"/>
                <a:cs typeface="Calibri" pitchFamily="34" charset="0"/>
              </a:rPr>
              <a:t>System Integration Baseline</a:t>
            </a:r>
            <a:endParaRPr lang="sv-SE" sz="1200" dirty="0">
              <a:latin typeface="Calibri" pitchFamily="34" charset="0"/>
              <a:cs typeface="Calibri" pitchFamily="34" charset="0"/>
            </a:endParaRPr>
          </a:p>
          <a:p>
            <a:r>
              <a:rPr lang="sv-SE" sz="1200" dirty="0" smtClean="0">
                <a:latin typeface="Calibri" pitchFamily="34" charset="0"/>
                <a:cs typeface="Calibri" pitchFamily="34" charset="0"/>
              </a:rPr>
              <a:t>(output from SI / input to I5)</a:t>
            </a:r>
            <a:endParaRPr lang="sv-SE" sz="1200" dirty="0">
              <a:latin typeface="Calibri" pitchFamily="34" charset="0"/>
              <a:cs typeface="Calibri" pitchFamily="34" charset="0"/>
            </a:endParaRPr>
          </a:p>
        </p:txBody>
      </p:sp>
      <p:sp>
        <p:nvSpPr>
          <p:cNvPr id="107" name="TextBox 106"/>
          <p:cNvSpPr txBox="1"/>
          <p:nvPr/>
        </p:nvSpPr>
        <p:spPr>
          <a:xfrm>
            <a:off x="1720002" y="5668496"/>
            <a:ext cx="1598515"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1400" dirty="0" smtClean="0">
                <a:latin typeface="Calibri" pitchFamily="34" charset="0"/>
                <a:cs typeface="Calibri" pitchFamily="34" charset="0"/>
              </a:rPr>
              <a:t>B0P_VT_REL01_1.0</a:t>
            </a:r>
            <a:endParaRPr lang="sv-SE" sz="1400" dirty="0">
              <a:latin typeface="Calibri" pitchFamily="34" charset="0"/>
              <a:cs typeface="Calibri" pitchFamily="34" charset="0"/>
            </a:endParaRPr>
          </a:p>
        </p:txBody>
      </p:sp>
      <p:sp>
        <p:nvSpPr>
          <p:cNvPr id="108" name="TextBox 107"/>
          <p:cNvSpPr txBox="1"/>
          <p:nvPr/>
        </p:nvSpPr>
        <p:spPr>
          <a:xfrm>
            <a:off x="3430126" y="5683884"/>
            <a:ext cx="1872208" cy="276999"/>
          </a:xfrm>
          <a:prstGeom prst="rect">
            <a:avLst/>
          </a:prstGeom>
          <a:noFill/>
        </p:spPr>
        <p:txBody>
          <a:bodyPr wrap="square" rtlCol="0">
            <a:spAutoFit/>
          </a:bodyPr>
          <a:lstStyle/>
          <a:p>
            <a:r>
              <a:rPr lang="sv-SE" sz="1200" dirty="0">
                <a:latin typeface="Calibri" pitchFamily="34" charset="0"/>
                <a:cs typeface="Calibri" pitchFamily="34" charset="0"/>
              </a:rPr>
              <a:t>System Release </a:t>
            </a:r>
            <a:r>
              <a:rPr lang="sv-SE" sz="1200" dirty="0" smtClean="0">
                <a:latin typeface="Calibri" pitchFamily="34" charset="0"/>
                <a:cs typeface="Calibri" pitchFamily="34" charset="0"/>
              </a:rPr>
              <a:t>Baseline</a:t>
            </a:r>
            <a:endParaRPr lang="sv-SE" sz="1200" dirty="0">
              <a:latin typeface="Calibri" pitchFamily="34" charset="0"/>
              <a:cs typeface="Calibri" pitchFamily="34" charset="0"/>
            </a:endParaRPr>
          </a:p>
        </p:txBody>
      </p:sp>
      <p:sp>
        <p:nvSpPr>
          <p:cNvPr id="109" name="TextBox 108"/>
          <p:cNvSpPr txBox="1"/>
          <p:nvPr/>
        </p:nvSpPr>
        <p:spPr>
          <a:xfrm>
            <a:off x="318497" y="5251021"/>
            <a:ext cx="1160895"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A0_VT01_1.0</a:t>
            </a:r>
            <a:endParaRPr lang="sv-SE" sz="1400" dirty="0">
              <a:latin typeface="Calibri" pitchFamily="34" charset="0"/>
              <a:cs typeface="Calibri" pitchFamily="34" charset="0"/>
            </a:endParaRPr>
          </a:p>
        </p:txBody>
      </p:sp>
      <p:sp>
        <p:nvSpPr>
          <p:cNvPr id="110" name="TextBox 109"/>
          <p:cNvSpPr txBox="1"/>
          <p:nvPr/>
        </p:nvSpPr>
        <p:spPr>
          <a:xfrm>
            <a:off x="-32290" y="5668496"/>
            <a:ext cx="1511952"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A0_VT_REL01_1.0</a:t>
            </a:r>
            <a:endParaRPr lang="sv-SE" sz="1400" dirty="0">
              <a:latin typeface="Calibri" pitchFamily="34" charset="0"/>
              <a:cs typeface="Calibri" pitchFamily="34" charset="0"/>
            </a:endParaRPr>
          </a:p>
        </p:txBody>
      </p:sp>
      <p:sp>
        <p:nvSpPr>
          <p:cNvPr id="111" name="TextBox 110"/>
          <p:cNvSpPr txBox="1"/>
          <p:nvPr/>
        </p:nvSpPr>
        <p:spPr>
          <a:xfrm>
            <a:off x="1482878" y="5669622"/>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12" name="TextBox 111"/>
          <p:cNvSpPr txBox="1"/>
          <p:nvPr/>
        </p:nvSpPr>
        <p:spPr>
          <a:xfrm>
            <a:off x="1478915" y="4825271"/>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113" name="TextBox 112"/>
          <p:cNvSpPr txBox="1"/>
          <p:nvPr/>
        </p:nvSpPr>
        <p:spPr>
          <a:xfrm>
            <a:off x="1476224" y="5251021"/>
            <a:ext cx="214681" cy="307777"/>
          </a:xfrm>
          <a:prstGeom prst="rect">
            <a:avLst/>
          </a:prstGeom>
          <a:noFill/>
        </p:spPr>
        <p:txBody>
          <a:bodyPr wrap="square" rtlCol="0">
            <a:spAutoFit/>
          </a:bodyPr>
          <a:lstStyle/>
          <a:p>
            <a:r>
              <a:rPr lang="sv-SE" sz="1400" dirty="0" smtClean="0">
                <a:latin typeface="Calibri" pitchFamily="34" charset="0"/>
                <a:cs typeface="Calibri" pitchFamily="34" charset="0"/>
              </a:rPr>
              <a:t>/</a:t>
            </a:r>
            <a:endParaRPr lang="sv-SE" sz="1400" dirty="0">
              <a:latin typeface="Calibri" pitchFamily="34" charset="0"/>
              <a:cs typeface="Calibri" pitchFamily="34" charset="0"/>
            </a:endParaRPr>
          </a:p>
        </p:txBody>
      </p:sp>
      <p:sp>
        <p:nvSpPr>
          <p:cNvPr id="9" name="Date Placeholder 8"/>
          <p:cNvSpPr>
            <a:spLocks noGrp="1"/>
          </p:cNvSpPr>
          <p:nvPr>
            <p:ph type="dt" sz="half" idx="12"/>
          </p:nvPr>
        </p:nvSpPr>
        <p:spPr/>
        <p:txBody>
          <a:bodyPr/>
          <a:lstStyle/>
          <a:p>
            <a:r>
              <a:rPr lang="en-US" noProof="0" smtClean="0"/>
              <a:t>2012-01-30, revision 2.3</a:t>
            </a:r>
            <a:endParaRPr lang="en-US" noProof="0" dirty="0"/>
          </a:p>
        </p:txBody>
      </p:sp>
      <p:sp>
        <p:nvSpPr>
          <p:cNvPr id="12" name="Footer Placeholder 11"/>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8" name="Slide Number Placeholder 17"/>
          <p:cNvSpPr>
            <a:spLocks noGrp="1"/>
          </p:cNvSpPr>
          <p:nvPr>
            <p:ph type="sldNum" sz="quarter" idx="11"/>
          </p:nvPr>
        </p:nvSpPr>
        <p:spPr/>
        <p:txBody>
          <a:bodyPr/>
          <a:lstStyle/>
          <a:p>
            <a:fld id="{40E9AD42-C178-4DDF-86C3-EDC77BEDCFC5}" type="slidenum">
              <a:rPr lang="en-US" noProof="0" smtClean="0"/>
              <a:pPr/>
              <a:t>25</a:t>
            </a:fld>
            <a:endParaRPr lang="en-US" noProof="0" dirty="0"/>
          </a:p>
        </p:txBody>
      </p:sp>
      <p:cxnSp>
        <p:nvCxnSpPr>
          <p:cNvPr id="65" name="Straight Connector 64"/>
          <p:cNvCxnSpPr/>
          <p:nvPr/>
        </p:nvCxnSpPr>
        <p:spPr>
          <a:xfrm>
            <a:off x="982469" y="3056463"/>
            <a:ext cx="6840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389079" y="1544295"/>
            <a:ext cx="0"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70225" y="1544295"/>
            <a:ext cx="38406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81326" y="3272487"/>
            <a:ext cx="434734" cy="369332"/>
          </a:xfrm>
          <a:prstGeom prst="rect">
            <a:avLst/>
          </a:prstGeom>
          <a:noFill/>
        </p:spPr>
        <p:txBody>
          <a:bodyPr wrap="none" rtlCol="0">
            <a:spAutoFit/>
          </a:bodyPr>
          <a:lstStyle/>
          <a:p>
            <a:r>
              <a:rPr lang="sv-SE" dirty="0" smtClean="0"/>
              <a:t>A0</a:t>
            </a:r>
            <a:endParaRPr lang="sv-SE" dirty="0"/>
          </a:p>
        </p:txBody>
      </p:sp>
      <p:sp>
        <p:nvSpPr>
          <p:cNvPr id="69" name="TextBox 68"/>
          <p:cNvSpPr txBox="1"/>
          <p:nvPr/>
        </p:nvSpPr>
        <p:spPr>
          <a:xfrm>
            <a:off x="5518903" y="1040239"/>
            <a:ext cx="748923" cy="369332"/>
          </a:xfrm>
          <a:prstGeom prst="rect">
            <a:avLst/>
          </a:prstGeom>
          <a:noFill/>
        </p:spPr>
        <p:txBody>
          <a:bodyPr wrap="none" rtlCol="0">
            <a:spAutoFit/>
          </a:bodyPr>
          <a:lstStyle/>
          <a:p>
            <a:r>
              <a:rPr lang="sv-SE" dirty="0"/>
              <a:t>B</a:t>
            </a:r>
            <a:r>
              <a:rPr lang="sv-SE" dirty="0" smtClean="0"/>
              <a:t>0P1</a:t>
            </a:r>
            <a:endParaRPr lang="sv-SE" dirty="0"/>
          </a:p>
        </p:txBody>
      </p:sp>
      <p:sp>
        <p:nvSpPr>
          <p:cNvPr id="70" name="TextBox 69"/>
          <p:cNvSpPr txBox="1"/>
          <p:nvPr/>
        </p:nvSpPr>
        <p:spPr>
          <a:xfrm>
            <a:off x="6973018" y="1040239"/>
            <a:ext cx="748923" cy="369332"/>
          </a:xfrm>
          <a:prstGeom prst="rect">
            <a:avLst/>
          </a:prstGeom>
          <a:noFill/>
        </p:spPr>
        <p:txBody>
          <a:bodyPr wrap="none" rtlCol="0">
            <a:spAutoFit/>
          </a:bodyPr>
          <a:lstStyle/>
          <a:p>
            <a:r>
              <a:rPr lang="sv-SE" dirty="0"/>
              <a:t>B</a:t>
            </a:r>
            <a:r>
              <a:rPr lang="sv-SE" dirty="0" smtClean="0"/>
              <a:t>0P2</a:t>
            </a:r>
            <a:endParaRPr lang="sv-SE" dirty="0"/>
          </a:p>
        </p:txBody>
      </p:sp>
      <p:sp>
        <p:nvSpPr>
          <p:cNvPr id="71" name="TextBox 70"/>
          <p:cNvSpPr txBox="1"/>
          <p:nvPr/>
        </p:nvSpPr>
        <p:spPr>
          <a:xfrm>
            <a:off x="4171585" y="3263195"/>
            <a:ext cx="426720" cy="369332"/>
          </a:xfrm>
          <a:prstGeom prst="rect">
            <a:avLst/>
          </a:prstGeom>
          <a:noFill/>
        </p:spPr>
        <p:txBody>
          <a:bodyPr wrap="none" rtlCol="0">
            <a:spAutoFit/>
          </a:bodyPr>
          <a:lstStyle/>
          <a:p>
            <a:r>
              <a:rPr lang="sv-SE" dirty="0"/>
              <a:t>B</a:t>
            </a:r>
            <a:r>
              <a:rPr lang="sv-SE" dirty="0" smtClean="0"/>
              <a:t>0</a:t>
            </a:r>
            <a:endParaRPr lang="sv-SE" dirty="0"/>
          </a:p>
        </p:txBody>
      </p:sp>
      <p:sp>
        <p:nvSpPr>
          <p:cNvPr id="72" name="TextBox 71"/>
          <p:cNvSpPr txBox="1"/>
          <p:nvPr/>
        </p:nvSpPr>
        <p:spPr>
          <a:xfrm>
            <a:off x="5556848" y="3272487"/>
            <a:ext cx="425116" cy="369332"/>
          </a:xfrm>
          <a:prstGeom prst="rect">
            <a:avLst/>
          </a:prstGeom>
          <a:noFill/>
        </p:spPr>
        <p:txBody>
          <a:bodyPr wrap="none" rtlCol="0">
            <a:spAutoFit/>
          </a:bodyPr>
          <a:lstStyle/>
          <a:p>
            <a:r>
              <a:rPr lang="sv-SE" dirty="0" smtClean="0"/>
              <a:t>C0</a:t>
            </a:r>
            <a:endParaRPr lang="sv-SE" dirty="0"/>
          </a:p>
        </p:txBody>
      </p:sp>
      <p:sp>
        <p:nvSpPr>
          <p:cNvPr id="73" name="TextBox 72"/>
          <p:cNvSpPr txBox="1"/>
          <p:nvPr/>
        </p:nvSpPr>
        <p:spPr>
          <a:xfrm>
            <a:off x="6925629" y="3272487"/>
            <a:ext cx="444352" cy="369332"/>
          </a:xfrm>
          <a:prstGeom prst="rect">
            <a:avLst/>
          </a:prstGeom>
          <a:noFill/>
        </p:spPr>
        <p:txBody>
          <a:bodyPr wrap="none" rtlCol="0">
            <a:spAutoFit/>
          </a:bodyPr>
          <a:lstStyle/>
          <a:p>
            <a:r>
              <a:rPr lang="sv-SE" dirty="0"/>
              <a:t>D</a:t>
            </a:r>
            <a:r>
              <a:rPr lang="sv-SE" dirty="0" smtClean="0"/>
              <a:t>0</a:t>
            </a:r>
            <a:endParaRPr lang="sv-SE" dirty="0"/>
          </a:p>
        </p:txBody>
      </p:sp>
      <p:sp>
        <p:nvSpPr>
          <p:cNvPr id="74" name="Oval 73"/>
          <p:cNvSpPr/>
          <p:nvPr/>
        </p:nvSpPr>
        <p:spPr>
          <a:xfrm>
            <a:off x="2892013"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Oval 74"/>
          <p:cNvSpPr/>
          <p:nvPr/>
        </p:nvSpPr>
        <p:spPr>
          <a:xfrm>
            <a:off x="4278265"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Oval 75"/>
          <p:cNvSpPr/>
          <p:nvPr/>
        </p:nvSpPr>
        <p:spPr>
          <a:xfrm>
            <a:off x="565436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Oval 76"/>
          <p:cNvSpPr/>
          <p:nvPr/>
        </p:nvSpPr>
        <p:spPr>
          <a:xfrm>
            <a:off x="7041125" y="2933408"/>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Oval 77"/>
          <p:cNvSpPr/>
          <p:nvPr/>
        </p:nvSpPr>
        <p:spPr>
          <a:xfrm>
            <a:off x="5757231" y="143628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Oval 78"/>
          <p:cNvSpPr/>
          <p:nvPr/>
        </p:nvSpPr>
        <p:spPr>
          <a:xfrm>
            <a:off x="7197391" y="1444416"/>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Left Brace 2"/>
          <p:cNvSpPr/>
          <p:nvPr/>
        </p:nvSpPr>
        <p:spPr>
          <a:xfrm rot="5400000">
            <a:off x="3571382" y="2117521"/>
            <a:ext cx="174888" cy="132026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TextBox 79"/>
          <p:cNvSpPr txBox="1"/>
          <p:nvPr/>
        </p:nvSpPr>
        <p:spPr>
          <a:xfrm>
            <a:off x="3431348" y="2434643"/>
            <a:ext cx="495649" cy="307777"/>
          </a:xfrm>
          <a:prstGeom prst="rect">
            <a:avLst/>
          </a:prstGeom>
          <a:noFill/>
        </p:spPr>
        <p:txBody>
          <a:bodyPr wrap="none" rtlCol="0">
            <a:spAutoFit/>
          </a:bodyPr>
          <a:lstStyle/>
          <a:p>
            <a:r>
              <a:rPr lang="sv-SE" sz="1400" dirty="0" smtClean="0"/>
              <a:t>16w</a:t>
            </a:r>
            <a:endParaRPr lang="sv-SE" sz="1400" dirty="0"/>
          </a:p>
        </p:txBody>
      </p:sp>
      <p:cxnSp>
        <p:nvCxnSpPr>
          <p:cNvPr id="83" name="Straight Arrow Connector 82"/>
          <p:cNvCxnSpPr/>
          <p:nvPr/>
        </p:nvCxnSpPr>
        <p:spPr>
          <a:xfrm flipV="1">
            <a:off x="6621327" y="1544295"/>
            <a:ext cx="0" cy="45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08272" y="1967051"/>
            <a:ext cx="1005403"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a:t>B</a:t>
            </a:r>
            <a:r>
              <a:rPr lang="sv-SE" dirty="0" smtClean="0"/>
              <a:t>0P1_1</a:t>
            </a:r>
            <a:endParaRPr lang="sv-SE" dirty="0"/>
          </a:p>
        </p:txBody>
      </p:sp>
      <p:cxnSp>
        <p:nvCxnSpPr>
          <p:cNvPr id="85" name="Straight Arrow Connector 84"/>
          <p:cNvCxnSpPr/>
          <p:nvPr/>
        </p:nvCxnSpPr>
        <p:spPr>
          <a:xfrm flipV="1">
            <a:off x="7917471" y="1544295"/>
            <a:ext cx="0" cy="45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504416" y="1967051"/>
            <a:ext cx="1005403"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a:t>B</a:t>
            </a:r>
            <a:r>
              <a:rPr lang="sv-SE" dirty="0" smtClean="0"/>
              <a:t>0P2_1</a:t>
            </a:r>
            <a:endParaRPr lang="sv-SE" dirty="0"/>
          </a:p>
        </p:txBody>
      </p:sp>
      <p:cxnSp>
        <p:nvCxnSpPr>
          <p:cNvPr id="87" name="Straight Arrow Connector 86"/>
          <p:cNvCxnSpPr>
            <a:stCxn id="88" idx="0"/>
          </p:cNvCxnSpPr>
          <p:nvPr/>
        </p:nvCxnSpPr>
        <p:spPr>
          <a:xfrm flipV="1">
            <a:off x="3260270"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926685" y="3839259"/>
            <a:ext cx="667170"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A0_1</a:t>
            </a:r>
            <a:endParaRPr lang="sv-SE" dirty="0"/>
          </a:p>
        </p:txBody>
      </p:sp>
      <p:cxnSp>
        <p:nvCxnSpPr>
          <p:cNvPr id="91" name="Straight Arrow Connector 90"/>
          <p:cNvCxnSpPr>
            <a:stCxn id="92" idx="0"/>
          </p:cNvCxnSpPr>
          <p:nvPr/>
        </p:nvCxnSpPr>
        <p:spPr>
          <a:xfrm flipV="1">
            <a:off x="4699091"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337453" y="3839259"/>
            <a:ext cx="72327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sv-SE" dirty="0" smtClean="0"/>
              <a:t>A0_</a:t>
            </a:r>
            <a:r>
              <a:rPr lang="sv-SE" i="1" dirty="0" smtClean="0"/>
              <a:t>n</a:t>
            </a:r>
            <a:endParaRPr lang="sv-SE" i="1" dirty="0"/>
          </a:p>
        </p:txBody>
      </p:sp>
      <p:sp>
        <p:nvSpPr>
          <p:cNvPr id="93" name="TextBox 92"/>
          <p:cNvSpPr txBox="1"/>
          <p:nvPr/>
        </p:nvSpPr>
        <p:spPr>
          <a:xfrm>
            <a:off x="661965" y="2779464"/>
            <a:ext cx="1040584" cy="276999"/>
          </a:xfrm>
          <a:prstGeom prst="rect">
            <a:avLst/>
          </a:prstGeom>
          <a:noFill/>
        </p:spPr>
        <p:txBody>
          <a:bodyPr wrap="square" rtlCol="0">
            <a:spAutoFit/>
          </a:bodyPr>
          <a:lstStyle/>
          <a:p>
            <a:r>
              <a:rPr lang="sv-SE" sz="1200" dirty="0" smtClean="0"/>
              <a:t>Main track</a:t>
            </a:r>
            <a:endParaRPr lang="sv-SE" sz="1200" dirty="0"/>
          </a:p>
        </p:txBody>
      </p:sp>
      <p:sp>
        <p:nvSpPr>
          <p:cNvPr id="94" name="TextBox 93"/>
          <p:cNvSpPr txBox="1"/>
          <p:nvPr/>
        </p:nvSpPr>
        <p:spPr>
          <a:xfrm>
            <a:off x="3946516" y="1267296"/>
            <a:ext cx="1450675" cy="276999"/>
          </a:xfrm>
          <a:prstGeom prst="rect">
            <a:avLst/>
          </a:prstGeom>
          <a:noFill/>
        </p:spPr>
        <p:txBody>
          <a:bodyPr wrap="square" rtlCol="0">
            <a:spAutoFit/>
          </a:bodyPr>
          <a:lstStyle/>
          <a:p>
            <a:r>
              <a:rPr lang="sv-SE" sz="1200" dirty="0" smtClean="0"/>
              <a:t>Production branch</a:t>
            </a:r>
            <a:endParaRPr lang="sv-SE" sz="1200" dirty="0"/>
          </a:p>
        </p:txBody>
      </p:sp>
      <p:sp>
        <p:nvSpPr>
          <p:cNvPr id="114" name="Oval 113"/>
          <p:cNvSpPr/>
          <p:nvPr/>
        </p:nvSpPr>
        <p:spPr>
          <a:xfrm>
            <a:off x="345250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TextBox 114"/>
          <p:cNvSpPr txBox="1"/>
          <p:nvPr/>
        </p:nvSpPr>
        <p:spPr>
          <a:xfrm>
            <a:off x="3344687" y="3272487"/>
            <a:ext cx="434734" cy="369332"/>
          </a:xfrm>
          <a:prstGeom prst="rect">
            <a:avLst/>
          </a:prstGeom>
          <a:noFill/>
        </p:spPr>
        <p:txBody>
          <a:bodyPr wrap="none" rtlCol="0">
            <a:spAutoFit/>
          </a:bodyPr>
          <a:lstStyle/>
          <a:p>
            <a:r>
              <a:rPr lang="sv-SE" dirty="0" smtClean="0"/>
              <a:t>A1</a:t>
            </a:r>
            <a:endParaRPr lang="sv-SE" dirty="0"/>
          </a:p>
        </p:txBody>
      </p:sp>
      <p:sp>
        <p:nvSpPr>
          <p:cNvPr id="59" name="Left Brace 58"/>
          <p:cNvSpPr/>
          <p:nvPr/>
        </p:nvSpPr>
        <p:spPr>
          <a:xfrm rot="5400000">
            <a:off x="4995751" y="2117698"/>
            <a:ext cx="171263" cy="1323533"/>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0" name="TextBox 59"/>
          <p:cNvSpPr txBox="1"/>
          <p:nvPr/>
        </p:nvSpPr>
        <p:spPr>
          <a:xfrm>
            <a:off x="4845232" y="2434643"/>
            <a:ext cx="495649" cy="307777"/>
          </a:xfrm>
          <a:prstGeom prst="rect">
            <a:avLst/>
          </a:prstGeom>
          <a:noFill/>
        </p:spPr>
        <p:txBody>
          <a:bodyPr wrap="none" rtlCol="0">
            <a:spAutoFit/>
          </a:bodyPr>
          <a:lstStyle/>
          <a:p>
            <a:r>
              <a:rPr lang="sv-SE" sz="1400" dirty="0" smtClean="0"/>
              <a:t>16w</a:t>
            </a:r>
            <a:endParaRPr lang="sv-SE" sz="1400" dirty="0"/>
          </a:p>
        </p:txBody>
      </p:sp>
      <p:grpSp>
        <p:nvGrpSpPr>
          <p:cNvPr id="61" name="Group 60"/>
          <p:cNvGrpSpPr/>
          <p:nvPr/>
        </p:nvGrpSpPr>
        <p:grpSpPr>
          <a:xfrm>
            <a:off x="5773081" y="2434643"/>
            <a:ext cx="1340785" cy="430453"/>
            <a:chOff x="4065717" y="2434643"/>
            <a:chExt cx="1340785" cy="430453"/>
          </a:xfrm>
        </p:grpSpPr>
        <p:sp>
          <p:nvSpPr>
            <p:cNvPr id="62" name="Left Brace 61"/>
            <p:cNvSpPr/>
            <p:nvPr/>
          </p:nvSpPr>
          <p:spPr>
            <a:xfrm rot="5400000">
              <a:off x="4650478" y="2109072"/>
              <a:ext cx="171263" cy="134078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3" name="TextBox 62"/>
            <p:cNvSpPr txBox="1"/>
            <p:nvPr/>
          </p:nvSpPr>
          <p:spPr>
            <a:xfrm>
              <a:off x="4496058" y="2434643"/>
              <a:ext cx="495649" cy="307777"/>
            </a:xfrm>
            <a:prstGeom prst="rect">
              <a:avLst/>
            </a:prstGeom>
            <a:noFill/>
          </p:spPr>
          <p:txBody>
            <a:bodyPr wrap="none" rtlCol="0">
              <a:spAutoFit/>
            </a:bodyPr>
            <a:lstStyle/>
            <a:p>
              <a:r>
                <a:rPr lang="sv-SE" sz="1400" dirty="0" smtClean="0"/>
                <a:t>16w</a:t>
              </a:r>
              <a:endParaRPr lang="sv-SE" sz="1400" dirty="0"/>
            </a:p>
          </p:txBody>
        </p:sp>
      </p:grpSp>
      <p:cxnSp>
        <p:nvCxnSpPr>
          <p:cNvPr id="64" name="Straight Arrow Connector 63"/>
          <p:cNvCxnSpPr>
            <a:stCxn id="81" idx="0"/>
          </p:cNvCxnSpPr>
          <p:nvPr/>
        </p:nvCxnSpPr>
        <p:spPr>
          <a:xfrm flipV="1">
            <a:off x="5440213" y="3058551"/>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110635" y="3841347"/>
            <a:ext cx="65915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B0_1</a:t>
            </a:r>
            <a:endParaRPr lang="sv-SE" dirty="0"/>
          </a:p>
        </p:txBody>
      </p:sp>
    </p:spTree>
    <p:extLst>
      <p:ext uri="{BB962C8B-B14F-4D97-AF65-F5344CB8AC3E}">
        <p14:creationId xmlns:p14="http://schemas.microsoft.com/office/powerpoint/2010/main" val="225171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865241"/>
            <a:ext cx="8514520" cy="4133056"/>
          </a:xfrm>
        </p:spPr>
        <p:txBody>
          <a:bodyPr>
            <a:normAutofit/>
          </a:bodyPr>
          <a:lstStyle/>
          <a:p>
            <a:pPr marL="0" indent="0">
              <a:buNone/>
            </a:pPr>
            <a:r>
              <a:rPr lang="en-US" dirty="0" smtClean="0"/>
              <a:t>This is a presentation of the new naming convention for baselines and product releases on EE system level. The </a:t>
            </a:r>
            <a:r>
              <a:rPr lang="en-US" dirty="0"/>
              <a:t>naming convention has </a:t>
            </a:r>
            <a:r>
              <a:rPr lang="en-US" dirty="0" smtClean="0"/>
              <a:t>been created by the configuration management team at 26344 with the objective to create a naming convention that is both logical and consistent and that will support parallel development through branching.</a:t>
            </a:r>
          </a:p>
          <a:p>
            <a:pPr marL="0" indent="0">
              <a:buNone/>
            </a:pPr>
            <a:r>
              <a:rPr lang="en-US" dirty="0" smtClean="0"/>
              <a:t>The new naming convention is limited to TEA2+ based development with SP-start after w1248 with start from w1204. </a:t>
            </a:r>
            <a:r>
              <a:rPr lang="en-US" dirty="0"/>
              <a:t>The existing naming convention (5.x…) </a:t>
            </a:r>
            <a:r>
              <a:rPr lang="en-US" dirty="0" smtClean="0"/>
              <a:t>will be preserved </a:t>
            </a:r>
            <a:r>
              <a:rPr lang="en-US" dirty="0"/>
              <a:t>for the remaining development activities and deliveries in the </a:t>
            </a:r>
            <a:r>
              <a:rPr lang="en-US" i="1" dirty="0"/>
              <a:t>production branch</a:t>
            </a:r>
            <a:r>
              <a:rPr lang="en-US" dirty="0"/>
              <a:t> for SP-start </a:t>
            </a:r>
            <a:r>
              <a:rPr lang="en-US" dirty="0" smtClean="0"/>
              <a:t>w1248.</a:t>
            </a:r>
            <a:endParaRPr lang="en-US" dirty="0"/>
          </a:p>
          <a:p>
            <a:pPr marL="0" indent="0">
              <a:buNone/>
            </a:pPr>
            <a:endParaRPr lang="en-US" dirty="0" smtClean="0"/>
          </a:p>
        </p:txBody>
      </p:sp>
      <p:sp>
        <p:nvSpPr>
          <p:cNvPr id="6" name="Title 5"/>
          <p:cNvSpPr>
            <a:spLocks noGrp="1"/>
          </p:cNvSpPr>
          <p:nvPr>
            <p:ph type="title"/>
          </p:nvPr>
        </p:nvSpPr>
        <p:spPr/>
        <p:txBody>
          <a:bodyPr/>
          <a:lstStyle/>
          <a:p>
            <a:r>
              <a:rPr lang="en-US" dirty="0" smtClean="0"/>
              <a:t>Introduction</a:t>
            </a:r>
            <a:endParaRPr lang="en-US" dirty="0"/>
          </a:p>
        </p:txBody>
      </p:sp>
      <p:sp>
        <p:nvSpPr>
          <p:cNvPr id="7" name="Date Placeholder 6"/>
          <p:cNvSpPr>
            <a:spLocks noGrp="1"/>
          </p:cNvSpPr>
          <p:nvPr>
            <p:ph type="dt" sz="half" idx="12"/>
          </p:nvPr>
        </p:nvSpPr>
        <p:spPr/>
        <p:txBody>
          <a:bodyPr/>
          <a:lstStyle/>
          <a:p>
            <a:r>
              <a:rPr lang="en-US" noProof="0" smtClean="0"/>
              <a:t>2012-01-30, revision 2.3</a:t>
            </a:r>
            <a:endParaRPr lang="en-US" noProof="0" dirty="0"/>
          </a:p>
        </p:txBody>
      </p:sp>
      <p:sp>
        <p:nvSpPr>
          <p:cNvPr id="8" name="Footer Placeholder 7"/>
          <p:cNvSpPr>
            <a:spLocks noGrp="1"/>
          </p:cNvSpPr>
          <p:nvPr>
            <p:ph type="ftr" sz="quarter" idx="10"/>
          </p:nvPr>
        </p:nvSpPr>
        <p:spPr/>
        <p:txBody>
          <a:bodyPr/>
          <a:lstStyle/>
          <a:p>
            <a:r>
              <a:rPr lang="en-US" noProof="0" dirty="0" smtClean="0"/>
              <a:t>26344, Project System Engineering, Naming of baselines and releases, Internal</a:t>
            </a:r>
            <a:endParaRPr lang="en-US" noProof="0" dirty="0"/>
          </a:p>
        </p:txBody>
      </p:sp>
      <p:sp>
        <p:nvSpPr>
          <p:cNvPr id="9" name="Slide Number Placeholder 8"/>
          <p:cNvSpPr>
            <a:spLocks noGrp="1"/>
          </p:cNvSpPr>
          <p:nvPr>
            <p:ph type="sldNum" sz="quarter" idx="11"/>
          </p:nvPr>
        </p:nvSpPr>
        <p:spPr/>
        <p:txBody>
          <a:bodyPr/>
          <a:lstStyle/>
          <a:p>
            <a:fld id="{40E9AD42-C178-4DDF-86C3-EDC77BEDCFC5}" type="slidenum">
              <a:rPr lang="en-US" noProof="0" smtClean="0"/>
              <a:pPr/>
              <a:t>3</a:t>
            </a:fld>
            <a:endParaRPr lang="en-US" noProof="0" dirty="0"/>
          </a:p>
        </p:txBody>
      </p:sp>
    </p:spTree>
    <p:extLst>
      <p:ext uri="{BB962C8B-B14F-4D97-AF65-F5344CB8AC3E}">
        <p14:creationId xmlns:p14="http://schemas.microsoft.com/office/powerpoint/2010/main" val="1882781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Requirements Development Tracks</a:t>
            </a:r>
            <a:endParaRPr lang="sv-SE" dirty="0"/>
          </a:p>
        </p:txBody>
      </p:sp>
      <p:sp>
        <p:nvSpPr>
          <p:cNvPr id="96" name="Oval 95"/>
          <p:cNvSpPr/>
          <p:nvPr/>
        </p:nvSpPr>
        <p:spPr>
          <a:xfrm>
            <a:off x="774586" y="447875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Calibri" pitchFamily="34" charset="0"/>
              <a:cs typeface="Calibri" pitchFamily="34" charset="0"/>
            </a:endParaRPr>
          </a:p>
        </p:txBody>
      </p:sp>
      <p:sp>
        <p:nvSpPr>
          <p:cNvPr id="97" name="TextBox 96"/>
          <p:cNvSpPr txBox="1"/>
          <p:nvPr/>
        </p:nvSpPr>
        <p:spPr>
          <a:xfrm>
            <a:off x="3430126" y="4431425"/>
            <a:ext cx="2025952" cy="276999"/>
          </a:xfrm>
          <a:prstGeom prst="rect">
            <a:avLst/>
          </a:prstGeom>
          <a:noFill/>
        </p:spPr>
        <p:txBody>
          <a:bodyPr wrap="square" rtlCol="0">
            <a:spAutoFit/>
          </a:bodyPr>
          <a:lstStyle/>
          <a:p>
            <a:r>
              <a:rPr lang="sv-SE" sz="1200" dirty="0" smtClean="0">
                <a:latin typeface="Calibri" pitchFamily="34" charset="0"/>
                <a:cs typeface="Calibri" pitchFamily="34" charset="0"/>
              </a:rPr>
              <a:t>System Specification Baseline</a:t>
            </a:r>
            <a:endParaRPr lang="sv-SE" sz="1200" dirty="0">
              <a:latin typeface="Calibri" pitchFamily="34" charset="0"/>
              <a:cs typeface="Calibri" pitchFamily="34" charset="0"/>
            </a:endParaRPr>
          </a:p>
        </p:txBody>
      </p:sp>
      <p:sp>
        <p:nvSpPr>
          <p:cNvPr id="98" name="TextBox 97"/>
          <p:cNvSpPr txBox="1"/>
          <p:nvPr/>
        </p:nvSpPr>
        <p:spPr>
          <a:xfrm>
            <a:off x="486554" y="3992567"/>
            <a:ext cx="864096" cy="307777"/>
          </a:xfrm>
          <a:prstGeom prst="rect">
            <a:avLst/>
          </a:prstGeom>
          <a:noFill/>
        </p:spPr>
        <p:txBody>
          <a:bodyPr wrap="square" rtlCol="0">
            <a:spAutoFit/>
          </a:bodyPr>
          <a:lstStyle/>
          <a:p>
            <a:r>
              <a:rPr lang="sv-SE" sz="1400" b="1" dirty="0" smtClean="0">
                <a:latin typeface="Calibri" pitchFamily="34" charset="0"/>
                <a:cs typeface="Calibri" pitchFamily="34" charset="0"/>
              </a:rPr>
              <a:t>Legend</a:t>
            </a:r>
            <a:endParaRPr lang="sv-SE" sz="1400" b="1" dirty="0">
              <a:latin typeface="Calibri" pitchFamily="34" charset="0"/>
              <a:cs typeface="Calibri" pitchFamily="34" charset="0"/>
            </a:endParaRPr>
          </a:p>
        </p:txBody>
      </p:sp>
      <p:sp>
        <p:nvSpPr>
          <p:cNvPr id="100" name="TextBox 99"/>
          <p:cNvSpPr txBox="1"/>
          <p:nvPr/>
        </p:nvSpPr>
        <p:spPr>
          <a:xfrm>
            <a:off x="1140548" y="4416037"/>
            <a:ext cx="380232" cy="307777"/>
          </a:xfrm>
          <a:prstGeom prst="rect">
            <a:avLst/>
          </a:prstGeom>
          <a:ln w="9525">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a:t>
            </a:r>
            <a:endParaRPr lang="sv-SE" sz="1400" dirty="0">
              <a:latin typeface="Calibri" pitchFamily="34" charset="0"/>
              <a:cs typeface="Calibri" pitchFamily="34" charset="0"/>
            </a:endParaRPr>
          </a:p>
        </p:txBody>
      </p:sp>
      <p:sp>
        <p:nvSpPr>
          <p:cNvPr id="9" name="Date Placeholder 8"/>
          <p:cNvSpPr>
            <a:spLocks noGrp="1"/>
          </p:cNvSpPr>
          <p:nvPr>
            <p:ph type="dt" sz="half" idx="12"/>
          </p:nvPr>
        </p:nvSpPr>
        <p:spPr/>
        <p:txBody>
          <a:bodyPr/>
          <a:lstStyle/>
          <a:p>
            <a:r>
              <a:rPr lang="en-US" noProof="0" smtClean="0"/>
              <a:t>2012-01-30, revision 2.3</a:t>
            </a:r>
            <a:endParaRPr lang="en-US" noProof="0" dirty="0"/>
          </a:p>
        </p:txBody>
      </p:sp>
      <p:sp>
        <p:nvSpPr>
          <p:cNvPr id="12" name="Footer Placeholder 11"/>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8" name="Slide Number Placeholder 17"/>
          <p:cNvSpPr>
            <a:spLocks noGrp="1"/>
          </p:cNvSpPr>
          <p:nvPr>
            <p:ph type="sldNum" sz="quarter" idx="11"/>
          </p:nvPr>
        </p:nvSpPr>
        <p:spPr/>
        <p:txBody>
          <a:bodyPr/>
          <a:lstStyle/>
          <a:p>
            <a:fld id="{40E9AD42-C178-4DDF-86C3-EDC77BEDCFC5}" type="slidenum">
              <a:rPr lang="en-US" noProof="0" smtClean="0"/>
              <a:pPr/>
              <a:t>4</a:t>
            </a:fld>
            <a:endParaRPr lang="en-US" noProof="0" dirty="0"/>
          </a:p>
        </p:txBody>
      </p:sp>
      <p:cxnSp>
        <p:nvCxnSpPr>
          <p:cNvPr id="65" name="Straight Connector 64"/>
          <p:cNvCxnSpPr/>
          <p:nvPr/>
        </p:nvCxnSpPr>
        <p:spPr>
          <a:xfrm>
            <a:off x="982469" y="3056463"/>
            <a:ext cx="6840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81326" y="3272487"/>
            <a:ext cx="434734" cy="369332"/>
          </a:xfrm>
          <a:prstGeom prst="rect">
            <a:avLst/>
          </a:prstGeom>
          <a:noFill/>
        </p:spPr>
        <p:txBody>
          <a:bodyPr wrap="none" rtlCol="0">
            <a:spAutoFit/>
          </a:bodyPr>
          <a:lstStyle/>
          <a:p>
            <a:r>
              <a:rPr lang="sv-SE" dirty="0" smtClean="0"/>
              <a:t>A0</a:t>
            </a:r>
            <a:endParaRPr lang="sv-SE" dirty="0"/>
          </a:p>
        </p:txBody>
      </p:sp>
      <p:sp>
        <p:nvSpPr>
          <p:cNvPr id="71" name="TextBox 70"/>
          <p:cNvSpPr txBox="1"/>
          <p:nvPr/>
        </p:nvSpPr>
        <p:spPr>
          <a:xfrm>
            <a:off x="4171585" y="3263195"/>
            <a:ext cx="426720" cy="369332"/>
          </a:xfrm>
          <a:prstGeom prst="rect">
            <a:avLst/>
          </a:prstGeom>
          <a:noFill/>
        </p:spPr>
        <p:txBody>
          <a:bodyPr wrap="none" rtlCol="0">
            <a:spAutoFit/>
          </a:bodyPr>
          <a:lstStyle/>
          <a:p>
            <a:r>
              <a:rPr lang="sv-SE" dirty="0"/>
              <a:t>B</a:t>
            </a:r>
            <a:r>
              <a:rPr lang="sv-SE" dirty="0" smtClean="0"/>
              <a:t>0</a:t>
            </a:r>
            <a:endParaRPr lang="sv-SE" dirty="0"/>
          </a:p>
        </p:txBody>
      </p:sp>
      <p:sp>
        <p:nvSpPr>
          <p:cNvPr id="72" name="TextBox 71"/>
          <p:cNvSpPr txBox="1"/>
          <p:nvPr/>
        </p:nvSpPr>
        <p:spPr>
          <a:xfrm>
            <a:off x="5556848" y="3272487"/>
            <a:ext cx="425116" cy="369332"/>
          </a:xfrm>
          <a:prstGeom prst="rect">
            <a:avLst/>
          </a:prstGeom>
          <a:noFill/>
        </p:spPr>
        <p:txBody>
          <a:bodyPr wrap="none" rtlCol="0">
            <a:spAutoFit/>
          </a:bodyPr>
          <a:lstStyle/>
          <a:p>
            <a:r>
              <a:rPr lang="sv-SE" dirty="0" smtClean="0"/>
              <a:t>C0</a:t>
            </a:r>
            <a:endParaRPr lang="sv-SE" dirty="0"/>
          </a:p>
        </p:txBody>
      </p:sp>
      <p:sp>
        <p:nvSpPr>
          <p:cNvPr id="73" name="TextBox 72"/>
          <p:cNvSpPr txBox="1"/>
          <p:nvPr/>
        </p:nvSpPr>
        <p:spPr>
          <a:xfrm>
            <a:off x="6925629" y="3272487"/>
            <a:ext cx="444352" cy="369332"/>
          </a:xfrm>
          <a:prstGeom prst="rect">
            <a:avLst/>
          </a:prstGeom>
          <a:noFill/>
        </p:spPr>
        <p:txBody>
          <a:bodyPr wrap="none" rtlCol="0">
            <a:spAutoFit/>
          </a:bodyPr>
          <a:lstStyle/>
          <a:p>
            <a:r>
              <a:rPr lang="sv-SE" dirty="0"/>
              <a:t>D</a:t>
            </a:r>
            <a:r>
              <a:rPr lang="sv-SE" dirty="0" smtClean="0"/>
              <a:t>0</a:t>
            </a:r>
            <a:endParaRPr lang="sv-SE" dirty="0"/>
          </a:p>
        </p:txBody>
      </p:sp>
      <p:sp>
        <p:nvSpPr>
          <p:cNvPr id="74" name="Oval 73"/>
          <p:cNvSpPr/>
          <p:nvPr/>
        </p:nvSpPr>
        <p:spPr>
          <a:xfrm>
            <a:off x="2892013"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Oval 74"/>
          <p:cNvSpPr/>
          <p:nvPr/>
        </p:nvSpPr>
        <p:spPr>
          <a:xfrm>
            <a:off x="4278265"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Oval 75"/>
          <p:cNvSpPr/>
          <p:nvPr/>
        </p:nvSpPr>
        <p:spPr>
          <a:xfrm>
            <a:off x="565436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Oval 76"/>
          <p:cNvSpPr/>
          <p:nvPr/>
        </p:nvSpPr>
        <p:spPr>
          <a:xfrm>
            <a:off x="7041125" y="2933408"/>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Left Brace 2"/>
          <p:cNvSpPr/>
          <p:nvPr/>
        </p:nvSpPr>
        <p:spPr>
          <a:xfrm rot="5400000">
            <a:off x="3571382" y="2117521"/>
            <a:ext cx="174888" cy="132026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TextBox 79"/>
          <p:cNvSpPr txBox="1"/>
          <p:nvPr/>
        </p:nvSpPr>
        <p:spPr>
          <a:xfrm>
            <a:off x="3431348" y="2434643"/>
            <a:ext cx="495649" cy="307777"/>
          </a:xfrm>
          <a:prstGeom prst="rect">
            <a:avLst/>
          </a:prstGeom>
          <a:noFill/>
        </p:spPr>
        <p:txBody>
          <a:bodyPr wrap="none" rtlCol="0">
            <a:spAutoFit/>
          </a:bodyPr>
          <a:lstStyle/>
          <a:p>
            <a:r>
              <a:rPr lang="sv-SE" sz="1400" dirty="0" smtClean="0"/>
              <a:t>16w</a:t>
            </a:r>
            <a:endParaRPr lang="sv-SE" sz="1400" dirty="0"/>
          </a:p>
        </p:txBody>
      </p:sp>
      <p:sp>
        <p:nvSpPr>
          <p:cNvPr id="93" name="TextBox 92"/>
          <p:cNvSpPr txBox="1"/>
          <p:nvPr/>
        </p:nvSpPr>
        <p:spPr>
          <a:xfrm>
            <a:off x="661965" y="2779464"/>
            <a:ext cx="1040584" cy="276999"/>
          </a:xfrm>
          <a:prstGeom prst="rect">
            <a:avLst/>
          </a:prstGeom>
          <a:noFill/>
        </p:spPr>
        <p:txBody>
          <a:bodyPr wrap="square" rtlCol="0">
            <a:spAutoFit/>
          </a:bodyPr>
          <a:lstStyle/>
          <a:p>
            <a:r>
              <a:rPr lang="sv-SE" sz="1200" dirty="0" smtClean="0"/>
              <a:t>Main track</a:t>
            </a:r>
            <a:endParaRPr lang="sv-SE" sz="1200" dirty="0"/>
          </a:p>
        </p:txBody>
      </p:sp>
      <p:sp>
        <p:nvSpPr>
          <p:cNvPr id="114" name="Oval 113"/>
          <p:cNvSpPr/>
          <p:nvPr/>
        </p:nvSpPr>
        <p:spPr>
          <a:xfrm>
            <a:off x="345250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TextBox 114"/>
          <p:cNvSpPr txBox="1"/>
          <p:nvPr/>
        </p:nvSpPr>
        <p:spPr>
          <a:xfrm>
            <a:off x="3344687" y="3272487"/>
            <a:ext cx="434734" cy="369332"/>
          </a:xfrm>
          <a:prstGeom prst="rect">
            <a:avLst/>
          </a:prstGeom>
          <a:noFill/>
        </p:spPr>
        <p:txBody>
          <a:bodyPr wrap="none" rtlCol="0">
            <a:spAutoFit/>
          </a:bodyPr>
          <a:lstStyle/>
          <a:p>
            <a:r>
              <a:rPr lang="sv-SE" dirty="0" smtClean="0"/>
              <a:t>A1</a:t>
            </a:r>
            <a:endParaRPr lang="sv-SE" dirty="0"/>
          </a:p>
        </p:txBody>
      </p:sp>
      <p:sp>
        <p:nvSpPr>
          <p:cNvPr id="59" name="Left Brace 58"/>
          <p:cNvSpPr/>
          <p:nvPr/>
        </p:nvSpPr>
        <p:spPr>
          <a:xfrm rot="5400000">
            <a:off x="4995751" y="2117698"/>
            <a:ext cx="171263" cy="1323533"/>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0" name="TextBox 59"/>
          <p:cNvSpPr txBox="1"/>
          <p:nvPr/>
        </p:nvSpPr>
        <p:spPr>
          <a:xfrm>
            <a:off x="4845232" y="2434643"/>
            <a:ext cx="495649" cy="307777"/>
          </a:xfrm>
          <a:prstGeom prst="rect">
            <a:avLst/>
          </a:prstGeom>
          <a:noFill/>
        </p:spPr>
        <p:txBody>
          <a:bodyPr wrap="none" rtlCol="0">
            <a:spAutoFit/>
          </a:bodyPr>
          <a:lstStyle/>
          <a:p>
            <a:r>
              <a:rPr lang="sv-SE" sz="1400" dirty="0" smtClean="0"/>
              <a:t>16w</a:t>
            </a:r>
            <a:endParaRPr lang="sv-SE" sz="1400" dirty="0"/>
          </a:p>
        </p:txBody>
      </p:sp>
      <p:grpSp>
        <p:nvGrpSpPr>
          <p:cNvPr id="61" name="Group 60"/>
          <p:cNvGrpSpPr/>
          <p:nvPr/>
        </p:nvGrpSpPr>
        <p:grpSpPr>
          <a:xfrm>
            <a:off x="5773081" y="2434643"/>
            <a:ext cx="1340785" cy="430453"/>
            <a:chOff x="4065717" y="2434643"/>
            <a:chExt cx="1340785" cy="430453"/>
          </a:xfrm>
        </p:grpSpPr>
        <p:sp>
          <p:nvSpPr>
            <p:cNvPr id="62" name="Left Brace 61"/>
            <p:cNvSpPr/>
            <p:nvPr/>
          </p:nvSpPr>
          <p:spPr>
            <a:xfrm rot="5400000">
              <a:off x="4650478" y="2109072"/>
              <a:ext cx="171263" cy="134078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3" name="TextBox 62"/>
            <p:cNvSpPr txBox="1"/>
            <p:nvPr/>
          </p:nvSpPr>
          <p:spPr>
            <a:xfrm>
              <a:off x="4496058" y="2434643"/>
              <a:ext cx="495649" cy="307777"/>
            </a:xfrm>
            <a:prstGeom prst="rect">
              <a:avLst/>
            </a:prstGeom>
            <a:noFill/>
          </p:spPr>
          <p:txBody>
            <a:bodyPr wrap="none" rtlCol="0">
              <a:spAutoFit/>
            </a:bodyPr>
            <a:lstStyle/>
            <a:p>
              <a:r>
                <a:rPr lang="sv-SE" sz="1400" dirty="0" smtClean="0"/>
                <a:t>16w</a:t>
              </a:r>
              <a:endParaRPr lang="sv-SE" sz="1400" dirty="0"/>
            </a:p>
          </p:txBody>
        </p:sp>
      </p:grpSp>
    </p:spTree>
    <p:extLst>
      <p:ext uri="{BB962C8B-B14F-4D97-AF65-F5344CB8AC3E}">
        <p14:creationId xmlns:p14="http://schemas.microsoft.com/office/powerpoint/2010/main" val="273639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p:bldP spid="98" grpId="0"/>
      <p:bldP spid="100" grpId="0"/>
      <p:bldP spid="68" grpId="0"/>
      <p:bldP spid="71" grpId="0"/>
      <p:bldP spid="72" grpId="0"/>
      <p:bldP spid="73" grpId="0"/>
      <p:bldP spid="74" grpId="0" animBg="1"/>
      <p:bldP spid="75" grpId="0" animBg="1"/>
      <p:bldP spid="76" grpId="0" animBg="1"/>
      <p:bldP spid="77" grpId="0" animBg="1"/>
      <p:bldP spid="3" grpId="0" animBg="1"/>
      <p:bldP spid="80" grpId="0"/>
      <p:bldP spid="114" grpId="0" animBg="1"/>
      <p:bldP spid="115" grpId="0"/>
      <p:bldP spid="59" grpId="0" animBg="1"/>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System Specification Baselines</a:t>
            </a:r>
            <a:endParaRPr lang="sv-SE" dirty="0"/>
          </a:p>
        </p:txBody>
      </p:sp>
      <p:sp>
        <p:nvSpPr>
          <p:cNvPr id="3" name="Content Placeholder 2"/>
          <p:cNvSpPr>
            <a:spLocks noGrp="1"/>
          </p:cNvSpPr>
          <p:nvPr>
            <p:ph idx="1"/>
          </p:nvPr>
        </p:nvSpPr>
        <p:spPr>
          <a:xfrm>
            <a:off x="457200" y="2204864"/>
            <a:ext cx="8229600" cy="3921299"/>
          </a:xfrm>
        </p:spPr>
        <p:txBody>
          <a:bodyPr/>
          <a:lstStyle/>
          <a:p>
            <a:r>
              <a:rPr lang="sv-SE" dirty="0" smtClean="0"/>
              <a:t>A = Development Loop</a:t>
            </a:r>
          </a:p>
          <a:p>
            <a:r>
              <a:rPr lang="sv-SE" dirty="0" smtClean="0"/>
              <a:t>0 = Loop Update</a:t>
            </a:r>
          </a:p>
          <a:p>
            <a:endParaRPr lang="sv-SE" dirty="0"/>
          </a:p>
        </p:txBody>
      </p:sp>
      <p:sp>
        <p:nvSpPr>
          <p:cNvPr id="5" name="TextBox 4"/>
          <p:cNvSpPr txBox="1"/>
          <p:nvPr/>
        </p:nvSpPr>
        <p:spPr>
          <a:xfrm>
            <a:off x="539552" y="1556792"/>
            <a:ext cx="623889"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smtClean="0"/>
              <a:t>A0</a:t>
            </a:r>
            <a:endParaRPr lang="sv-SE" sz="2800" dirty="0"/>
          </a:p>
        </p:txBody>
      </p:sp>
      <p:sp>
        <p:nvSpPr>
          <p:cNvPr id="10" name="Date Placeholder 9"/>
          <p:cNvSpPr>
            <a:spLocks noGrp="1"/>
          </p:cNvSpPr>
          <p:nvPr>
            <p:ph type="dt" sz="half" idx="12"/>
          </p:nvPr>
        </p:nvSpPr>
        <p:spPr/>
        <p:txBody>
          <a:bodyPr/>
          <a:lstStyle/>
          <a:p>
            <a:r>
              <a:rPr lang="en-US" noProof="0" smtClean="0"/>
              <a:t>2012-01-30, revision 2.3</a:t>
            </a:r>
            <a:endParaRPr lang="en-US" noProof="0" dirty="0"/>
          </a:p>
        </p:txBody>
      </p:sp>
      <p:sp>
        <p:nvSpPr>
          <p:cNvPr id="11" name="Footer Placeholder 10"/>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2" name="Slide Number Placeholder 11"/>
          <p:cNvSpPr>
            <a:spLocks noGrp="1"/>
          </p:cNvSpPr>
          <p:nvPr>
            <p:ph type="sldNum" sz="quarter" idx="11"/>
          </p:nvPr>
        </p:nvSpPr>
        <p:spPr/>
        <p:txBody>
          <a:bodyPr/>
          <a:lstStyle/>
          <a:p>
            <a:fld id="{40E9AD42-C178-4DDF-86C3-EDC77BEDCFC5}" type="slidenum">
              <a:rPr lang="en-US" noProof="0" smtClean="0"/>
              <a:pPr/>
              <a:t>5</a:t>
            </a:fld>
            <a:endParaRPr lang="en-US" noProof="0" dirty="0"/>
          </a:p>
        </p:txBody>
      </p:sp>
    </p:spTree>
    <p:extLst>
      <p:ext uri="{BB962C8B-B14F-4D97-AF65-F5344CB8AC3E}">
        <p14:creationId xmlns:p14="http://schemas.microsoft.com/office/powerpoint/2010/main" val="1150537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Requirements Development Tracks</a:t>
            </a:r>
            <a:endParaRPr lang="sv-SE" dirty="0"/>
          </a:p>
        </p:txBody>
      </p:sp>
      <p:sp>
        <p:nvSpPr>
          <p:cNvPr id="104" name="TextBox 103"/>
          <p:cNvSpPr txBox="1"/>
          <p:nvPr/>
        </p:nvSpPr>
        <p:spPr>
          <a:xfrm>
            <a:off x="3426942" y="4756045"/>
            <a:ext cx="2813802" cy="461665"/>
          </a:xfrm>
          <a:prstGeom prst="rect">
            <a:avLst/>
          </a:prstGeom>
          <a:noFill/>
        </p:spPr>
        <p:txBody>
          <a:bodyPr wrap="square" rtlCol="0">
            <a:spAutoFit/>
          </a:bodyPr>
          <a:lstStyle/>
          <a:p>
            <a:r>
              <a:rPr lang="sv-SE" sz="1200" dirty="0" smtClean="0">
                <a:latin typeface="Calibri" pitchFamily="34" charset="0"/>
                <a:cs typeface="Calibri" pitchFamily="34" charset="0"/>
              </a:rPr>
              <a:t>Component Delivery to System Integration</a:t>
            </a:r>
          </a:p>
          <a:p>
            <a:r>
              <a:rPr lang="sv-SE" sz="1200" dirty="0" smtClean="0">
                <a:latin typeface="Calibri" pitchFamily="34" charset="0"/>
                <a:cs typeface="Calibri" pitchFamily="34" charset="0"/>
              </a:rPr>
              <a:t>(input to SI)</a:t>
            </a:r>
            <a:endParaRPr lang="sv-SE" sz="1200" dirty="0">
              <a:latin typeface="Calibri" pitchFamily="34" charset="0"/>
              <a:cs typeface="Calibri" pitchFamily="34" charset="0"/>
            </a:endParaRPr>
          </a:p>
        </p:txBody>
      </p:sp>
      <p:sp>
        <p:nvSpPr>
          <p:cNvPr id="96" name="Oval 95"/>
          <p:cNvSpPr/>
          <p:nvPr/>
        </p:nvSpPr>
        <p:spPr>
          <a:xfrm>
            <a:off x="774586" y="447875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Calibri" pitchFamily="34" charset="0"/>
              <a:cs typeface="Calibri" pitchFamily="34" charset="0"/>
            </a:endParaRPr>
          </a:p>
        </p:txBody>
      </p:sp>
      <p:sp>
        <p:nvSpPr>
          <p:cNvPr id="97" name="TextBox 96"/>
          <p:cNvSpPr txBox="1"/>
          <p:nvPr/>
        </p:nvSpPr>
        <p:spPr>
          <a:xfrm>
            <a:off x="3430126" y="4431425"/>
            <a:ext cx="2025952" cy="276999"/>
          </a:xfrm>
          <a:prstGeom prst="rect">
            <a:avLst/>
          </a:prstGeom>
          <a:noFill/>
        </p:spPr>
        <p:txBody>
          <a:bodyPr wrap="square" rtlCol="0">
            <a:spAutoFit/>
          </a:bodyPr>
          <a:lstStyle/>
          <a:p>
            <a:r>
              <a:rPr lang="sv-SE" sz="1200" dirty="0" smtClean="0">
                <a:latin typeface="Calibri" pitchFamily="34" charset="0"/>
                <a:cs typeface="Calibri" pitchFamily="34" charset="0"/>
              </a:rPr>
              <a:t>System Specification Baseline</a:t>
            </a:r>
            <a:endParaRPr lang="sv-SE" sz="1200" dirty="0">
              <a:latin typeface="Calibri" pitchFamily="34" charset="0"/>
              <a:cs typeface="Calibri" pitchFamily="34" charset="0"/>
            </a:endParaRPr>
          </a:p>
        </p:txBody>
      </p:sp>
      <p:sp>
        <p:nvSpPr>
          <p:cNvPr id="98" name="TextBox 97"/>
          <p:cNvSpPr txBox="1"/>
          <p:nvPr/>
        </p:nvSpPr>
        <p:spPr>
          <a:xfrm>
            <a:off x="486554" y="3992567"/>
            <a:ext cx="864096" cy="307777"/>
          </a:xfrm>
          <a:prstGeom prst="rect">
            <a:avLst/>
          </a:prstGeom>
          <a:noFill/>
        </p:spPr>
        <p:txBody>
          <a:bodyPr wrap="square" rtlCol="0">
            <a:spAutoFit/>
          </a:bodyPr>
          <a:lstStyle/>
          <a:p>
            <a:r>
              <a:rPr lang="sv-SE" sz="1400" b="1" dirty="0" smtClean="0">
                <a:latin typeface="Calibri" pitchFamily="34" charset="0"/>
                <a:cs typeface="Calibri" pitchFamily="34" charset="0"/>
              </a:rPr>
              <a:t>Legend</a:t>
            </a:r>
            <a:endParaRPr lang="sv-SE" sz="1400" b="1" dirty="0">
              <a:latin typeface="Calibri" pitchFamily="34" charset="0"/>
              <a:cs typeface="Calibri" pitchFamily="34" charset="0"/>
            </a:endParaRPr>
          </a:p>
        </p:txBody>
      </p:sp>
      <p:sp>
        <p:nvSpPr>
          <p:cNvPr id="100" name="TextBox 99"/>
          <p:cNvSpPr txBox="1"/>
          <p:nvPr/>
        </p:nvSpPr>
        <p:spPr>
          <a:xfrm>
            <a:off x="1140548" y="4416037"/>
            <a:ext cx="380232" cy="307777"/>
          </a:xfrm>
          <a:prstGeom prst="rect">
            <a:avLst/>
          </a:prstGeom>
          <a:ln w="9525">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a:t>
            </a:r>
            <a:endParaRPr lang="sv-SE" sz="1400" dirty="0">
              <a:latin typeface="Calibri" pitchFamily="34" charset="0"/>
              <a:cs typeface="Calibri" pitchFamily="34" charset="0"/>
            </a:endParaRPr>
          </a:p>
        </p:txBody>
      </p:sp>
      <p:sp>
        <p:nvSpPr>
          <p:cNvPr id="102" name="TextBox 101"/>
          <p:cNvSpPr txBox="1"/>
          <p:nvPr/>
        </p:nvSpPr>
        <p:spPr>
          <a:xfrm>
            <a:off x="918602" y="4825271"/>
            <a:ext cx="561372"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A0_1</a:t>
            </a:r>
            <a:endParaRPr lang="sv-SE" sz="1400" dirty="0">
              <a:latin typeface="Calibri" pitchFamily="34" charset="0"/>
              <a:cs typeface="Calibri" pitchFamily="34" charset="0"/>
            </a:endParaRPr>
          </a:p>
        </p:txBody>
      </p:sp>
      <p:sp>
        <p:nvSpPr>
          <p:cNvPr id="9" name="Date Placeholder 8"/>
          <p:cNvSpPr>
            <a:spLocks noGrp="1"/>
          </p:cNvSpPr>
          <p:nvPr>
            <p:ph type="dt" sz="half" idx="12"/>
          </p:nvPr>
        </p:nvSpPr>
        <p:spPr/>
        <p:txBody>
          <a:bodyPr/>
          <a:lstStyle/>
          <a:p>
            <a:r>
              <a:rPr lang="en-US" noProof="0" smtClean="0"/>
              <a:t>2012-01-30, revision 2.3</a:t>
            </a:r>
            <a:endParaRPr lang="en-US" noProof="0" dirty="0"/>
          </a:p>
        </p:txBody>
      </p:sp>
      <p:sp>
        <p:nvSpPr>
          <p:cNvPr id="12" name="Footer Placeholder 11"/>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8" name="Slide Number Placeholder 17"/>
          <p:cNvSpPr>
            <a:spLocks noGrp="1"/>
          </p:cNvSpPr>
          <p:nvPr>
            <p:ph type="sldNum" sz="quarter" idx="11"/>
          </p:nvPr>
        </p:nvSpPr>
        <p:spPr/>
        <p:txBody>
          <a:bodyPr/>
          <a:lstStyle/>
          <a:p>
            <a:fld id="{40E9AD42-C178-4DDF-86C3-EDC77BEDCFC5}" type="slidenum">
              <a:rPr lang="en-US" noProof="0" smtClean="0"/>
              <a:pPr/>
              <a:t>6</a:t>
            </a:fld>
            <a:endParaRPr lang="en-US" noProof="0" dirty="0"/>
          </a:p>
        </p:txBody>
      </p:sp>
      <p:cxnSp>
        <p:nvCxnSpPr>
          <p:cNvPr id="65" name="Straight Connector 64"/>
          <p:cNvCxnSpPr/>
          <p:nvPr/>
        </p:nvCxnSpPr>
        <p:spPr>
          <a:xfrm>
            <a:off x="982469" y="3056463"/>
            <a:ext cx="6840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81326" y="3272487"/>
            <a:ext cx="434734" cy="369332"/>
          </a:xfrm>
          <a:prstGeom prst="rect">
            <a:avLst/>
          </a:prstGeom>
          <a:noFill/>
        </p:spPr>
        <p:txBody>
          <a:bodyPr wrap="none" rtlCol="0">
            <a:spAutoFit/>
          </a:bodyPr>
          <a:lstStyle/>
          <a:p>
            <a:r>
              <a:rPr lang="sv-SE" dirty="0" smtClean="0"/>
              <a:t>A0</a:t>
            </a:r>
            <a:endParaRPr lang="sv-SE" dirty="0"/>
          </a:p>
        </p:txBody>
      </p:sp>
      <p:sp>
        <p:nvSpPr>
          <p:cNvPr id="71" name="TextBox 70"/>
          <p:cNvSpPr txBox="1"/>
          <p:nvPr/>
        </p:nvSpPr>
        <p:spPr>
          <a:xfrm>
            <a:off x="4171585" y="3263195"/>
            <a:ext cx="426720" cy="369332"/>
          </a:xfrm>
          <a:prstGeom prst="rect">
            <a:avLst/>
          </a:prstGeom>
          <a:noFill/>
        </p:spPr>
        <p:txBody>
          <a:bodyPr wrap="none" rtlCol="0">
            <a:spAutoFit/>
          </a:bodyPr>
          <a:lstStyle/>
          <a:p>
            <a:r>
              <a:rPr lang="sv-SE" dirty="0"/>
              <a:t>B</a:t>
            </a:r>
            <a:r>
              <a:rPr lang="sv-SE" dirty="0" smtClean="0"/>
              <a:t>0</a:t>
            </a:r>
            <a:endParaRPr lang="sv-SE" dirty="0"/>
          </a:p>
        </p:txBody>
      </p:sp>
      <p:sp>
        <p:nvSpPr>
          <p:cNvPr id="72" name="TextBox 71"/>
          <p:cNvSpPr txBox="1"/>
          <p:nvPr/>
        </p:nvSpPr>
        <p:spPr>
          <a:xfrm>
            <a:off x="5556848" y="3272487"/>
            <a:ext cx="425116" cy="369332"/>
          </a:xfrm>
          <a:prstGeom prst="rect">
            <a:avLst/>
          </a:prstGeom>
          <a:noFill/>
        </p:spPr>
        <p:txBody>
          <a:bodyPr wrap="none" rtlCol="0">
            <a:spAutoFit/>
          </a:bodyPr>
          <a:lstStyle/>
          <a:p>
            <a:r>
              <a:rPr lang="sv-SE" dirty="0" smtClean="0"/>
              <a:t>C0</a:t>
            </a:r>
            <a:endParaRPr lang="sv-SE" dirty="0"/>
          </a:p>
        </p:txBody>
      </p:sp>
      <p:sp>
        <p:nvSpPr>
          <p:cNvPr id="73" name="TextBox 72"/>
          <p:cNvSpPr txBox="1"/>
          <p:nvPr/>
        </p:nvSpPr>
        <p:spPr>
          <a:xfrm>
            <a:off x="6925629" y="3272487"/>
            <a:ext cx="444352" cy="369332"/>
          </a:xfrm>
          <a:prstGeom prst="rect">
            <a:avLst/>
          </a:prstGeom>
          <a:noFill/>
        </p:spPr>
        <p:txBody>
          <a:bodyPr wrap="none" rtlCol="0">
            <a:spAutoFit/>
          </a:bodyPr>
          <a:lstStyle/>
          <a:p>
            <a:r>
              <a:rPr lang="sv-SE" dirty="0"/>
              <a:t>D</a:t>
            </a:r>
            <a:r>
              <a:rPr lang="sv-SE" dirty="0" smtClean="0"/>
              <a:t>0</a:t>
            </a:r>
            <a:endParaRPr lang="sv-SE" dirty="0"/>
          </a:p>
        </p:txBody>
      </p:sp>
      <p:sp>
        <p:nvSpPr>
          <p:cNvPr id="74" name="Oval 73"/>
          <p:cNvSpPr/>
          <p:nvPr/>
        </p:nvSpPr>
        <p:spPr>
          <a:xfrm>
            <a:off x="2892013"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Oval 74"/>
          <p:cNvSpPr/>
          <p:nvPr/>
        </p:nvSpPr>
        <p:spPr>
          <a:xfrm>
            <a:off x="4278265"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Oval 75"/>
          <p:cNvSpPr/>
          <p:nvPr/>
        </p:nvSpPr>
        <p:spPr>
          <a:xfrm>
            <a:off x="565436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Oval 76"/>
          <p:cNvSpPr/>
          <p:nvPr/>
        </p:nvSpPr>
        <p:spPr>
          <a:xfrm>
            <a:off x="7041125" y="2933408"/>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Left Brace 2"/>
          <p:cNvSpPr/>
          <p:nvPr/>
        </p:nvSpPr>
        <p:spPr>
          <a:xfrm rot="5400000">
            <a:off x="3571382" y="2117521"/>
            <a:ext cx="174888" cy="132026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TextBox 79"/>
          <p:cNvSpPr txBox="1"/>
          <p:nvPr/>
        </p:nvSpPr>
        <p:spPr>
          <a:xfrm>
            <a:off x="3431348" y="2434643"/>
            <a:ext cx="495649" cy="307777"/>
          </a:xfrm>
          <a:prstGeom prst="rect">
            <a:avLst/>
          </a:prstGeom>
          <a:noFill/>
        </p:spPr>
        <p:txBody>
          <a:bodyPr wrap="none" rtlCol="0">
            <a:spAutoFit/>
          </a:bodyPr>
          <a:lstStyle/>
          <a:p>
            <a:r>
              <a:rPr lang="sv-SE" sz="1400" dirty="0" smtClean="0"/>
              <a:t>16w</a:t>
            </a:r>
            <a:endParaRPr lang="sv-SE" sz="1400" dirty="0"/>
          </a:p>
        </p:txBody>
      </p:sp>
      <p:cxnSp>
        <p:nvCxnSpPr>
          <p:cNvPr id="87" name="Straight Arrow Connector 86"/>
          <p:cNvCxnSpPr>
            <a:stCxn id="88" idx="0"/>
          </p:cNvCxnSpPr>
          <p:nvPr/>
        </p:nvCxnSpPr>
        <p:spPr>
          <a:xfrm flipV="1">
            <a:off x="3260270"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926685" y="3839259"/>
            <a:ext cx="667170"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A0_1</a:t>
            </a:r>
            <a:endParaRPr lang="sv-SE" dirty="0"/>
          </a:p>
        </p:txBody>
      </p:sp>
      <p:cxnSp>
        <p:nvCxnSpPr>
          <p:cNvPr id="91" name="Straight Arrow Connector 90"/>
          <p:cNvCxnSpPr>
            <a:stCxn id="92" idx="0"/>
          </p:cNvCxnSpPr>
          <p:nvPr/>
        </p:nvCxnSpPr>
        <p:spPr>
          <a:xfrm flipV="1">
            <a:off x="4699091"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337453" y="3839259"/>
            <a:ext cx="72327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sv-SE" dirty="0" smtClean="0"/>
              <a:t>A0_</a:t>
            </a:r>
            <a:r>
              <a:rPr lang="sv-SE" i="1" dirty="0" smtClean="0"/>
              <a:t>n</a:t>
            </a:r>
            <a:endParaRPr lang="sv-SE" i="1" dirty="0"/>
          </a:p>
        </p:txBody>
      </p:sp>
      <p:sp>
        <p:nvSpPr>
          <p:cNvPr id="93" name="TextBox 92"/>
          <p:cNvSpPr txBox="1"/>
          <p:nvPr/>
        </p:nvSpPr>
        <p:spPr>
          <a:xfrm>
            <a:off x="661965" y="2779464"/>
            <a:ext cx="1040584" cy="276999"/>
          </a:xfrm>
          <a:prstGeom prst="rect">
            <a:avLst/>
          </a:prstGeom>
          <a:noFill/>
        </p:spPr>
        <p:txBody>
          <a:bodyPr wrap="square" rtlCol="0">
            <a:spAutoFit/>
          </a:bodyPr>
          <a:lstStyle/>
          <a:p>
            <a:r>
              <a:rPr lang="sv-SE" sz="1200" dirty="0" smtClean="0"/>
              <a:t>Main track</a:t>
            </a:r>
            <a:endParaRPr lang="sv-SE" sz="1200" dirty="0"/>
          </a:p>
        </p:txBody>
      </p:sp>
      <p:sp>
        <p:nvSpPr>
          <p:cNvPr id="114" name="Oval 113"/>
          <p:cNvSpPr/>
          <p:nvPr/>
        </p:nvSpPr>
        <p:spPr>
          <a:xfrm>
            <a:off x="345250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TextBox 114"/>
          <p:cNvSpPr txBox="1"/>
          <p:nvPr/>
        </p:nvSpPr>
        <p:spPr>
          <a:xfrm>
            <a:off x="3344687" y="3272487"/>
            <a:ext cx="434734" cy="369332"/>
          </a:xfrm>
          <a:prstGeom prst="rect">
            <a:avLst/>
          </a:prstGeom>
          <a:noFill/>
        </p:spPr>
        <p:txBody>
          <a:bodyPr wrap="none" rtlCol="0">
            <a:spAutoFit/>
          </a:bodyPr>
          <a:lstStyle/>
          <a:p>
            <a:r>
              <a:rPr lang="sv-SE" dirty="0" smtClean="0"/>
              <a:t>A1</a:t>
            </a:r>
            <a:endParaRPr lang="sv-SE" dirty="0"/>
          </a:p>
        </p:txBody>
      </p:sp>
      <p:sp>
        <p:nvSpPr>
          <p:cNvPr id="59" name="Left Brace 58"/>
          <p:cNvSpPr/>
          <p:nvPr/>
        </p:nvSpPr>
        <p:spPr>
          <a:xfrm rot="5400000">
            <a:off x="4995751" y="2117698"/>
            <a:ext cx="171263" cy="1323533"/>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0" name="TextBox 59"/>
          <p:cNvSpPr txBox="1"/>
          <p:nvPr/>
        </p:nvSpPr>
        <p:spPr>
          <a:xfrm>
            <a:off x="4845232" y="2434643"/>
            <a:ext cx="495649" cy="307777"/>
          </a:xfrm>
          <a:prstGeom prst="rect">
            <a:avLst/>
          </a:prstGeom>
          <a:noFill/>
        </p:spPr>
        <p:txBody>
          <a:bodyPr wrap="none" rtlCol="0">
            <a:spAutoFit/>
          </a:bodyPr>
          <a:lstStyle/>
          <a:p>
            <a:r>
              <a:rPr lang="sv-SE" sz="1400" dirty="0" smtClean="0"/>
              <a:t>16w</a:t>
            </a:r>
            <a:endParaRPr lang="sv-SE" sz="1400" dirty="0"/>
          </a:p>
        </p:txBody>
      </p:sp>
      <p:grpSp>
        <p:nvGrpSpPr>
          <p:cNvPr id="61" name="Group 60"/>
          <p:cNvGrpSpPr/>
          <p:nvPr/>
        </p:nvGrpSpPr>
        <p:grpSpPr>
          <a:xfrm>
            <a:off x="5773081" y="2434643"/>
            <a:ext cx="1340785" cy="430453"/>
            <a:chOff x="4065717" y="2434643"/>
            <a:chExt cx="1340785" cy="430453"/>
          </a:xfrm>
        </p:grpSpPr>
        <p:sp>
          <p:nvSpPr>
            <p:cNvPr id="62" name="Left Brace 61"/>
            <p:cNvSpPr/>
            <p:nvPr/>
          </p:nvSpPr>
          <p:spPr>
            <a:xfrm rot="5400000">
              <a:off x="4650478" y="2109072"/>
              <a:ext cx="171263" cy="134078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3" name="TextBox 62"/>
            <p:cNvSpPr txBox="1"/>
            <p:nvPr/>
          </p:nvSpPr>
          <p:spPr>
            <a:xfrm>
              <a:off x="4496058" y="2434643"/>
              <a:ext cx="495649" cy="307777"/>
            </a:xfrm>
            <a:prstGeom prst="rect">
              <a:avLst/>
            </a:prstGeom>
            <a:noFill/>
          </p:spPr>
          <p:txBody>
            <a:bodyPr wrap="none" rtlCol="0">
              <a:spAutoFit/>
            </a:bodyPr>
            <a:lstStyle/>
            <a:p>
              <a:r>
                <a:rPr lang="sv-SE" sz="1400" dirty="0" smtClean="0"/>
                <a:t>16w</a:t>
              </a:r>
              <a:endParaRPr lang="sv-SE" sz="1400" dirty="0"/>
            </a:p>
          </p:txBody>
        </p:sp>
      </p:grpSp>
      <p:cxnSp>
        <p:nvCxnSpPr>
          <p:cNvPr id="64" name="Straight Arrow Connector 63"/>
          <p:cNvCxnSpPr>
            <a:stCxn id="81" idx="0"/>
          </p:cNvCxnSpPr>
          <p:nvPr/>
        </p:nvCxnSpPr>
        <p:spPr>
          <a:xfrm flipV="1">
            <a:off x="5440213" y="3058551"/>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110635" y="3841347"/>
            <a:ext cx="65915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B0_1</a:t>
            </a:r>
            <a:endParaRPr lang="sv-SE" dirty="0"/>
          </a:p>
        </p:txBody>
      </p:sp>
    </p:spTree>
    <p:extLst>
      <p:ext uri="{BB962C8B-B14F-4D97-AF65-F5344CB8AC3E}">
        <p14:creationId xmlns:p14="http://schemas.microsoft.com/office/powerpoint/2010/main" val="2181826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7931" y="354150"/>
            <a:ext cx="8555903" cy="1143000"/>
          </a:xfrm>
        </p:spPr>
        <p:txBody>
          <a:bodyPr/>
          <a:lstStyle/>
          <a:p>
            <a:r>
              <a:rPr lang="sv-SE" dirty="0" smtClean="0"/>
              <a:t>Component Delivery to System Integration </a:t>
            </a:r>
            <a:r>
              <a:rPr lang="sv-SE" sz="2800" dirty="0" smtClean="0"/>
              <a:t>(input to SI)</a:t>
            </a:r>
            <a:endParaRPr lang="sv-SE" sz="2800" dirty="0"/>
          </a:p>
        </p:txBody>
      </p:sp>
      <p:sp>
        <p:nvSpPr>
          <p:cNvPr id="3" name="Content Placeholder 2"/>
          <p:cNvSpPr>
            <a:spLocks noGrp="1"/>
          </p:cNvSpPr>
          <p:nvPr>
            <p:ph idx="1"/>
          </p:nvPr>
        </p:nvSpPr>
        <p:spPr>
          <a:xfrm>
            <a:off x="457200" y="2204864"/>
            <a:ext cx="8229600" cy="3921299"/>
          </a:xfrm>
        </p:spPr>
        <p:txBody>
          <a:bodyPr/>
          <a:lstStyle/>
          <a:p>
            <a:r>
              <a:rPr lang="sv-SE" dirty="0" smtClean="0"/>
              <a:t>A = Development Loop</a:t>
            </a:r>
          </a:p>
          <a:p>
            <a:r>
              <a:rPr lang="sv-SE" dirty="0" smtClean="0"/>
              <a:t>0 = Loop Update</a:t>
            </a:r>
          </a:p>
          <a:p>
            <a:endParaRPr lang="sv-SE" dirty="0" smtClean="0"/>
          </a:p>
          <a:p>
            <a:r>
              <a:rPr lang="sv-SE" dirty="0"/>
              <a:t>_</a:t>
            </a:r>
            <a:r>
              <a:rPr lang="sv-SE" dirty="0" smtClean="0"/>
              <a:t>1 = Integration Version</a:t>
            </a:r>
          </a:p>
          <a:p>
            <a:endParaRPr lang="sv-SE" dirty="0"/>
          </a:p>
        </p:txBody>
      </p:sp>
      <p:sp>
        <p:nvSpPr>
          <p:cNvPr id="4" name="Right Brace 3"/>
          <p:cNvSpPr/>
          <p:nvPr/>
        </p:nvSpPr>
        <p:spPr>
          <a:xfrm>
            <a:off x="5364088" y="2276872"/>
            <a:ext cx="288032" cy="7920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p:cNvSpPr txBox="1"/>
          <p:nvPr/>
        </p:nvSpPr>
        <p:spPr>
          <a:xfrm>
            <a:off x="5868144" y="2358737"/>
            <a:ext cx="3025690" cy="646331"/>
          </a:xfrm>
          <a:prstGeom prst="rect">
            <a:avLst/>
          </a:prstGeom>
          <a:noFill/>
        </p:spPr>
        <p:txBody>
          <a:bodyPr wrap="square" rtlCol="0">
            <a:spAutoFit/>
          </a:bodyPr>
          <a:lstStyle/>
          <a:p>
            <a:r>
              <a:rPr lang="sv-SE" dirty="0" smtClean="0"/>
              <a:t>From the applicable System Specification Baseline</a:t>
            </a:r>
            <a:endParaRPr lang="sv-SE" dirty="0"/>
          </a:p>
        </p:txBody>
      </p:sp>
      <p:sp>
        <p:nvSpPr>
          <p:cNvPr id="6" name="TextBox 5"/>
          <p:cNvSpPr txBox="1"/>
          <p:nvPr/>
        </p:nvSpPr>
        <p:spPr>
          <a:xfrm>
            <a:off x="539552" y="1556792"/>
            <a:ext cx="1024639"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smtClean="0"/>
              <a:t>A0_1</a:t>
            </a:r>
            <a:endParaRPr lang="sv-SE" sz="2800" dirty="0"/>
          </a:p>
        </p:txBody>
      </p:sp>
      <p:sp>
        <p:nvSpPr>
          <p:cNvPr id="12" name="Date Placeholder 11"/>
          <p:cNvSpPr>
            <a:spLocks noGrp="1"/>
          </p:cNvSpPr>
          <p:nvPr>
            <p:ph type="dt" sz="half" idx="12"/>
          </p:nvPr>
        </p:nvSpPr>
        <p:spPr/>
        <p:txBody>
          <a:bodyPr/>
          <a:lstStyle/>
          <a:p>
            <a:r>
              <a:rPr lang="en-US" noProof="0" smtClean="0"/>
              <a:t>2012-01-30, revision 2.3</a:t>
            </a:r>
            <a:endParaRPr lang="en-US" noProof="0" dirty="0"/>
          </a:p>
        </p:txBody>
      </p:sp>
      <p:sp>
        <p:nvSpPr>
          <p:cNvPr id="13" name="Footer Placeholder 1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4" name="Slide Number Placeholder 13"/>
          <p:cNvSpPr>
            <a:spLocks noGrp="1"/>
          </p:cNvSpPr>
          <p:nvPr>
            <p:ph type="sldNum" sz="quarter" idx="11"/>
          </p:nvPr>
        </p:nvSpPr>
        <p:spPr/>
        <p:txBody>
          <a:bodyPr/>
          <a:lstStyle/>
          <a:p>
            <a:fld id="{40E9AD42-C178-4DDF-86C3-EDC77BEDCFC5}" type="slidenum">
              <a:rPr lang="en-US" noProof="0" smtClean="0"/>
              <a:pPr/>
              <a:t>7</a:t>
            </a:fld>
            <a:endParaRPr lang="en-US" noProof="0" dirty="0"/>
          </a:p>
        </p:txBody>
      </p:sp>
    </p:spTree>
    <p:extLst>
      <p:ext uri="{BB962C8B-B14F-4D97-AF65-F5344CB8AC3E}">
        <p14:creationId xmlns:p14="http://schemas.microsoft.com/office/powerpoint/2010/main" val="1089769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Requirements Development Tracks</a:t>
            </a:r>
            <a:endParaRPr lang="sv-SE" dirty="0"/>
          </a:p>
        </p:txBody>
      </p:sp>
      <p:sp>
        <p:nvSpPr>
          <p:cNvPr id="104" name="TextBox 103"/>
          <p:cNvSpPr txBox="1"/>
          <p:nvPr/>
        </p:nvSpPr>
        <p:spPr>
          <a:xfrm>
            <a:off x="3426942" y="4756045"/>
            <a:ext cx="2813802" cy="461665"/>
          </a:xfrm>
          <a:prstGeom prst="rect">
            <a:avLst/>
          </a:prstGeom>
          <a:noFill/>
        </p:spPr>
        <p:txBody>
          <a:bodyPr wrap="square" rtlCol="0">
            <a:spAutoFit/>
          </a:bodyPr>
          <a:lstStyle/>
          <a:p>
            <a:r>
              <a:rPr lang="sv-SE" sz="1200" dirty="0" smtClean="0">
                <a:latin typeface="Calibri" pitchFamily="34" charset="0"/>
                <a:cs typeface="Calibri" pitchFamily="34" charset="0"/>
              </a:rPr>
              <a:t>Component Delivery to System Integration</a:t>
            </a:r>
          </a:p>
          <a:p>
            <a:r>
              <a:rPr lang="sv-SE" sz="1200" dirty="0" smtClean="0">
                <a:latin typeface="Calibri" pitchFamily="34" charset="0"/>
                <a:cs typeface="Calibri" pitchFamily="34" charset="0"/>
              </a:rPr>
              <a:t>(input to SI)</a:t>
            </a:r>
            <a:endParaRPr lang="sv-SE" sz="1200" dirty="0">
              <a:latin typeface="Calibri" pitchFamily="34" charset="0"/>
              <a:cs typeface="Calibri" pitchFamily="34" charset="0"/>
            </a:endParaRPr>
          </a:p>
        </p:txBody>
      </p:sp>
      <p:sp>
        <p:nvSpPr>
          <p:cNvPr id="96" name="Oval 95"/>
          <p:cNvSpPr/>
          <p:nvPr/>
        </p:nvSpPr>
        <p:spPr>
          <a:xfrm>
            <a:off x="774586" y="4478753"/>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Calibri" pitchFamily="34" charset="0"/>
              <a:cs typeface="Calibri" pitchFamily="34" charset="0"/>
            </a:endParaRPr>
          </a:p>
        </p:txBody>
      </p:sp>
      <p:sp>
        <p:nvSpPr>
          <p:cNvPr id="97" name="TextBox 96"/>
          <p:cNvSpPr txBox="1"/>
          <p:nvPr/>
        </p:nvSpPr>
        <p:spPr>
          <a:xfrm>
            <a:off x="3430126" y="4431425"/>
            <a:ext cx="2025952" cy="276999"/>
          </a:xfrm>
          <a:prstGeom prst="rect">
            <a:avLst/>
          </a:prstGeom>
          <a:noFill/>
        </p:spPr>
        <p:txBody>
          <a:bodyPr wrap="square" rtlCol="0">
            <a:spAutoFit/>
          </a:bodyPr>
          <a:lstStyle/>
          <a:p>
            <a:r>
              <a:rPr lang="sv-SE" sz="1200" dirty="0" smtClean="0">
                <a:latin typeface="Calibri" pitchFamily="34" charset="0"/>
                <a:cs typeface="Calibri" pitchFamily="34" charset="0"/>
              </a:rPr>
              <a:t>System Specification Baseline</a:t>
            </a:r>
            <a:endParaRPr lang="sv-SE" sz="1200" dirty="0">
              <a:latin typeface="Calibri" pitchFamily="34" charset="0"/>
              <a:cs typeface="Calibri" pitchFamily="34" charset="0"/>
            </a:endParaRPr>
          </a:p>
        </p:txBody>
      </p:sp>
      <p:sp>
        <p:nvSpPr>
          <p:cNvPr id="98" name="TextBox 97"/>
          <p:cNvSpPr txBox="1"/>
          <p:nvPr/>
        </p:nvSpPr>
        <p:spPr>
          <a:xfrm>
            <a:off x="486554" y="3992567"/>
            <a:ext cx="864096" cy="307777"/>
          </a:xfrm>
          <a:prstGeom prst="rect">
            <a:avLst/>
          </a:prstGeom>
          <a:noFill/>
        </p:spPr>
        <p:txBody>
          <a:bodyPr wrap="square" rtlCol="0">
            <a:spAutoFit/>
          </a:bodyPr>
          <a:lstStyle/>
          <a:p>
            <a:r>
              <a:rPr lang="sv-SE" sz="1400" b="1" dirty="0" smtClean="0">
                <a:latin typeface="Calibri" pitchFamily="34" charset="0"/>
                <a:cs typeface="Calibri" pitchFamily="34" charset="0"/>
              </a:rPr>
              <a:t>Legend</a:t>
            </a:r>
            <a:endParaRPr lang="sv-SE" sz="1400" b="1" dirty="0">
              <a:latin typeface="Calibri" pitchFamily="34" charset="0"/>
              <a:cs typeface="Calibri" pitchFamily="34" charset="0"/>
            </a:endParaRPr>
          </a:p>
        </p:txBody>
      </p:sp>
      <p:sp>
        <p:nvSpPr>
          <p:cNvPr id="100" name="TextBox 99"/>
          <p:cNvSpPr txBox="1"/>
          <p:nvPr/>
        </p:nvSpPr>
        <p:spPr>
          <a:xfrm>
            <a:off x="1140548" y="4416037"/>
            <a:ext cx="380232" cy="307777"/>
          </a:xfrm>
          <a:prstGeom prst="rect">
            <a:avLst/>
          </a:prstGeom>
          <a:ln w="9525">
            <a:no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a:t>
            </a:r>
            <a:endParaRPr lang="sv-SE" sz="1400" dirty="0">
              <a:latin typeface="Calibri" pitchFamily="34" charset="0"/>
              <a:cs typeface="Calibri" pitchFamily="34" charset="0"/>
            </a:endParaRPr>
          </a:p>
        </p:txBody>
      </p:sp>
      <p:sp>
        <p:nvSpPr>
          <p:cNvPr id="102" name="TextBox 101"/>
          <p:cNvSpPr txBox="1"/>
          <p:nvPr/>
        </p:nvSpPr>
        <p:spPr>
          <a:xfrm>
            <a:off x="918602" y="4825271"/>
            <a:ext cx="561372"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A0_1</a:t>
            </a:r>
            <a:endParaRPr lang="sv-SE" sz="1400" dirty="0">
              <a:latin typeface="Calibri" pitchFamily="34" charset="0"/>
              <a:cs typeface="Calibri" pitchFamily="34" charset="0"/>
            </a:endParaRPr>
          </a:p>
        </p:txBody>
      </p:sp>
      <p:sp>
        <p:nvSpPr>
          <p:cNvPr id="106" name="TextBox 105"/>
          <p:cNvSpPr txBox="1"/>
          <p:nvPr/>
        </p:nvSpPr>
        <p:spPr>
          <a:xfrm>
            <a:off x="3424279" y="5192057"/>
            <a:ext cx="2088232" cy="461665"/>
          </a:xfrm>
          <a:prstGeom prst="rect">
            <a:avLst/>
          </a:prstGeom>
          <a:noFill/>
        </p:spPr>
        <p:txBody>
          <a:bodyPr wrap="square" rtlCol="0">
            <a:spAutoFit/>
          </a:bodyPr>
          <a:lstStyle/>
          <a:p>
            <a:r>
              <a:rPr lang="sv-SE" sz="1200" dirty="0" smtClean="0">
                <a:latin typeface="Calibri" pitchFamily="34" charset="0"/>
                <a:cs typeface="Calibri" pitchFamily="34" charset="0"/>
              </a:rPr>
              <a:t>System Integration Baseline</a:t>
            </a:r>
            <a:endParaRPr lang="sv-SE" sz="1200" dirty="0">
              <a:latin typeface="Calibri" pitchFamily="34" charset="0"/>
              <a:cs typeface="Calibri" pitchFamily="34" charset="0"/>
            </a:endParaRPr>
          </a:p>
          <a:p>
            <a:r>
              <a:rPr lang="sv-SE" sz="1200" dirty="0" smtClean="0">
                <a:latin typeface="Calibri" pitchFamily="34" charset="0"/>
                <a:cs typeface="Calibri" pitchFamily="34" charset="0"/>
              </a:rPr>
              <a:t>(output from SI / input to I5)</a:t>
            </a:r>
            <a:endParaRPr lang="sv-SE" sz="1200" dirty="0">
              <a:latin typeface="Calibri" pitchFamily="34" charset="0"/>
              <a:cs typeface="Calibri" pitchFamily="34" charset="0"/>
            </a:endParaRPr>
          </a:p>
        </p:txBody>
      </p:sp>
      <p:sp>
        <p:nvSpPr>
          <p:cNvPr id="108" name="TextBox 107"/>
          <p:cNvSpPr txBox="1"/>
          <p:nvPr/>
        </p:nvSpPr>
        <p:spPr>
          <a:xfrm>
            <a:off x="3430126" y="5683884"/>
            <a:ext cx="1872208" cy="276999"/>
          </a:xfrm>
          <a:prstGeom prst="rect">
            <a:avLst/>
          </a:prstGeom>
          <a:noFill/>
        </p:spPr>
        <p:txBody>
          <a:bodyPr wrap="square" rtlCol="0">
            <a:spAutoFit/>
          </a:bodyPr>
          <a:lstStyle/>
          <a:p>
            <a:r>
              <a:rPr lang="sv-SE" sz="1200" dirty="0">
                <a:latin typeface="Calibri" pitchFamily="34" charset="0"/>
                <a:cs typeface="Calibri" pitchFamily="34" charset="0"/>
              </a:rPr>
              <a:t>System Release </a:t>
            </a:r>
            <a:r>
              <a:rPr lang="sv-SE" sz="1200" dirty="0" smtClean="0">
                <a:latin typeface="Calibri" pitchFamily="34" charset="0"/>
                <a:cs typeface="Calibri" pitchFamily="34" charset="0"/>
              </a:rPr>
              <a:t>Baseline</a:t>
            </a:r>
            <a:endParaRPr lang="sv-SE" sz="1200" dirty="0">
              <a:latin typeface="Calibri" pitchFamily="34" charset="0"/>
              <a:cs typeface="Calibri" pitchFamily="34" charset="0"/>
            </a:endParaRPr>
          </a:p>
        </p:txBody>
      </p:sp>
      <p:sp>
        <p:nvSpPr>
          <p:cNvPr id="109" name="TextBox 108"/>
          <p:cNvSpPr txBox="1"/>
          <p:nvPr/>
        </p:nvSpPr>
        <p:spPr>
          <a:xfrm>
            <a:off x="318497" y="5251021"/>
            <a:ext cx="1160895"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A0_VT01_1.0</a:t>
            </a:r>
            <a:endParaRPr lang="sv-SE" sz="1400" dirty="0">
              <a:latin typeface="Calibri" pitchFamily="34" charset="0"/>
              <a:cs typeface="Calibri" pitchFamily="34" charset="0"/>
            </a:endParaRPr>
          </a:p>
        </p:txBody>
      </p:sp>
      <p:sp>
        <p:nvSpPr>
          <p:cNvPr id="110" name="TextBox 109"/>
          <p:cNvSpPr txBox="1"/>
          <p:nvPr/>
        </p:nvSpPr>
        <p:spPr>
          <a:xfrm>
            <a:off x="-32290" y="5668496"/>
            <a:ext cx="1511952" cy="307777"/>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r"/>
            <a:r>
              <a:rPr lang="sv-SE" sz="1400" dirty="0" smtClean="0">
                <a:latin typeface="Calibri" pitchFamily="34" charset="0"/>
                <a:cs typeface="Calibri" pitchFamily="34" charset="0"/>
              </a:rPr>
              <a:t>A0_VT_REL01_1.0</a:t>
            </a:r>
            <a:endParaRPr lang="sv-SE" sz="1400" dirty="0">
              <a:latin typeface="Calibri" pitchFamily="34" charset="0"/>
              <a:cs typeface="Calibri" pitchFamily="34" charset="0"/>
            </a:endParaRPr>
          </a:p>
        </p:txBody>
      </p:sp>
      <p:sp>
        <p:nvSpPr>
          <p:cNvPr id="9" name="Date Placeholder 8"/>
          <p:cNvSpPr>
            <a:spLocks noGrp="1"/>
          </p:cNvSpPr>
          <p:nvPr>
            <p:ph type="dt" sz="half" idx="12"/>
          </p:nvPr>
        </p:nvSpPr>
        <p:spPr/>
        <p:txBody>
          <a:bodyPr/>
          <a:lstStyle/>
          <a:p>
            <a:r>
              <a:rPr lang="en-US" noProof="0" smtClean="0"/>
              <a:t>2012-01-30, revision 2.3</a:t>
            </a:r>
            <a:endParaRPr lang="en-US" noProof="0" dirty="0"/>
          </a:p>
        </p:txBody>
      </p:sp>
      <p:sp>
        <p:nvSpPr>
          <p:cNvPr id="12" name="Footer Placeholder 11"/>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8" name="Slide Number Placeholder 17"/>
          <p:cNvSpPr>
            <a:spLocks noGrp="1"/>
          </p:cNvSpPr>
          <p:nvPr>
            <p:ph type="sldNum" sz="quarter" idx="11"/>
          </p:nvPr>
        </p:nvSpPr>
        <p:spPr/>
        <p:txBody>
          <a:bodyPr/>
          <a:lstStyle/>
          <a:p>
            <a:fld id="{40E9AD42-C178-4DDF-86C3-EDC77BEDCFC5}" type="slidenum">
              <a:rPr lang="en-US" noProof="0" smtClean="0"/>
              <a:pPr/>
              <a:t>8</a:t>
            </a:fld>
            <a:endParaRPr lang="en-US" noProof="0" dirty="0"/>
          </a:p>
        </p:txBody>
      </p:sp>
      <p:cxnSp>
        <p:nvCxnSpPr>
          <p:cNvPr id="65" name="Straight Connector 64"/>
          <p:cNvCxnSpPr/>
          <p:nvPr/>
        </p:nvCxnSpPr>
        <p:spPr>
          <a:xfrm>
            <a:off x="982469" y="3056463"/>
            <a:ext cx="6840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81326" y="3272487"/>
            <a:ext cx="434734" cy="369332"/>
          </a:xfrm>
          <a:prstGeom prst="rect">
            <a:avLst/>
          </a:prstGeom>
          <a:noFill/>
        </p:spPr>
        <p:txBody>
          <a:bodyPr wrap="none" rtlCol="0">
            <a:spAutoFit/>
          </a:bodyPr>
          <a:lstStyle/>
          <a:p>
            <a:r>
              <a:rPr lang="sv-SE" dirty="0" smtClean="0"/>
              <a:t>A0</a:t>
            </a:r>
            <a:endParaRPr lang="sv-SE" dirty="0"/>
          </a:p>
        </p:txBody>
      </p:sp>
      <p:sp>
        <p:nvSpPr>
          <p:cNvPr id="71" name="TextBox 70"/>
          <p:cNvSpPr txBox="1"/>
          <p:nvPr/>
        </p:nvSpPr>
        <p:spPr>
          <a:xfrm>
            <a:off x="4171585" y="3263195"/>
            <a:ext cx="426720" cy="369332"/>
          </a:xfrm>
          <a:prstGeom prst="rect">
            <a:avLst/>
          </a:prstGeom>
          <a:noFill/>
        </p:spPr>
        <p:txBody>
          <a:bodyPr wrap="none" rtlCol="0">
            <a:spAutoFit/>
          </a:bodyPr>
          <a:lstStyle/>
          <a:p>
            <a:r>
              <a:rPr lang="sv-SE" dirty="0"/>
              <a:t>B</a:t>
            </a:r>
            <a:r>
              <a:rPr lang="sv-SE" dirty="0" smtClean="0"/>
              <a:t>0</a:t>
            </a:r>
            <a:endParaRPr lang="sv-SE" dirty="0"/>
          </a:p>
        </p:txBody>
      </p:sp>
      <p:sp>
        <p:nvSpPr>
          <p:cNvPr id="72" name="TextBox 71"/>
          <p:cNvSpPr txBox="1"/>
          <p:nvPr/>
        </p:nvSpPr>
        <p:spPr>
          <a:xfrm>
            <a:off x="5556848" y="3272487"/>
            <a:ext cx="425116" cy="369332"/>
          </a:xfrm>
          <a:prstGeom prst="rect">
            <a:avLst/>
          </a:prstGeom>
          <a:noFill/>
        </p:spPr>
        <p:txBody>
          <a:bodyPr wrap="none" rtlCol="0">
            <a:spAutoFit/>
          </a:bodyPr>
          <a:lstStyle/>
          <a:p>
            <a:r>
              <a:rPr lang="sv-SE" dirty="0" smtClean="0"/>
              <a:t>C0</a:t>
            </a:r>
            <a:endParaRPr lang="sv-SE" dirty="0"/>
          </a:p>
        </p:txBody>
      </p:sp>
      <p:sp>
        <p:nvSpPr>
          <p:cNvPr id="73" name="TextBox 72"/>
          <p:cNvSpPr txBox="1"/>
          <p:nvPr/>
        </p:nvSpPr>
        <p:spPr>
          <a:xfrm>
            <a:off x="6925629" y="3272487"/>
            <a:ext cx="444352" cy="369332"/>
          </a:xfrm>
          <a:prstGeom prst="rect">
            <a:avLst/>
          </a:prstGeom>
          <a:noFill/>
        </p:spPr>
        <p:txBody>
          <a:bodyPr wrap="none" rtlCol="0">
            <a:spAutoFit/>
          </a:bodyPr>
          <a:lstStyle/>
          <a:p>
            <a:r>
              <a:rPr lang="sv-SE" dirty="0"/>
              <a:t>D</a:t>
            </a:r>
            <a:r>
              <a:rPr lang="sv-SE" dirty="0" smtClean="0"/>
              <a:t>0</a:t>
            </a:r>
            <a:endParaRPr lang="sv-SE" dirty="0"/>
          </a:p>
        </p:txBody>
      </p:sp>
      <p:sp>
        <p:nvSpPr>
          <p:cNvPr id="74" name="Oval 73"/>
          <p:cNvSpPr/>
          <p:nvPr/>
        </p:nvSpPr>
        <p:spPr>
          <a:xfrm>
            <a:off x="2892013"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Oval 74"/>
          <p:cNvSpPr/>
          <p:nvPr/>
        </p:nvSpPr>
        <p:spPr>
          <a:xfrm>
            <a:off x="4278265" y="2946815"/>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Oval 75"/>
          <p:cNvSpPr/>
          <p:nvPr/>
        </p:nvSpPr>
        <p:spPr>
          <a:xfrm>
            <a:off x="565436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Oval 76"/>
          <p:cNvSpPr/>
          <p:nvPr/>
        </p:nvSpPr>
        <p:spPr>
          <a:xfrm>
            <a:off x="7041125" y="2933408"/>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Left Brace 2"/>
          <p:cNvSpPr/>
          <p:nvPr/>
        </p:nvSpPr>
        <p:spPr>
          <a:xfrm rot="5400000">
            <a:off x="3571382" y="2117521"/>
            <a:ext cx="174888" cy="132026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TextBox 79"/>
          <p:cNvSpPr txBox="1"/>
          <p:nvPr/>
        </p:nvSpPr>
        <p:spPr>
          <a:xfrm>
            <a:off x="3431348" y="2434643"/>
            <a:ext cx="495649" cy="307777"/>
          </a:xfrm>
          <a:prstGeom prst="rect">
            <a:avLst/>
          </a:prstGeom>
          <a:noFill/>
        </p:spPr>
        <p:txBody>
          <a:bodyPr wrap="none" rtlCol="0">
            <a:spAutoFit/>
          </a:bodyPr>
          <a:lstStyle/>
          <a:p>
            <a:r>
              <a:rPr lang="sv-SE" sz="1400" dirty="0" smtClean="0"/>
              <a:t>16w</a:t>
            </a:r>
            <a:endParaRPr lang="sv-SE" sz="1400" dirty="0"/>
          </a:p>
        </p:txBody>
      </p:sp>
      <p:cxnSp>
        <p:nvCxnSpPr>
          <p:cNvPr id="87" name="Straight Arrow Connector 86"/>
          <p:cNvCxnSpPr>
            <a:stCxn id="88" idx="0"/>
          </p:cNvCxnSpPr>
          <p:nvPr/>
        </p:nvCxnSpPr>
        <p:spPr>
          <a:xfrm flipV="1">
            <a:off x="3260270"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926685" y="3839259"/>
            <a:ext cx="667170"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A0_1</a:t>
            </a:r>
            <a:endParaRPr lang="sv-SE" dirty="0"/>
          </a:p>
        </p:txBody>
      </p:sp>
      <p:cxnSp>
        <p:nvCxnSpPr>
          <p:cNvPr id="91" name="Straight Arrow Connector 90"/>
          <p:cNvCxnSpPr>
            <a:stCxn id="92" idx="0"/>
          </p:cNvCxnSpPr>
          <p:nvPr/>
        </p:nvCxnSpPr>
        <p:spPr>
          <a:xfrm flipV="1">
            <a:off x="4699091" y="3056463"/>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337453" y="3839259"/>
            <a:ext cx="72327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sv-SE" dirty="0" smtClean="0"/>
              <a:t>A0_</a:t>
            </a:r>
            <a:r>
              <a:rPr lang="sv-SE" i="1" dirty="0" smtClean="0"/>
              <a:t>n</a:t>
            </a:r>
            <a:endParaRPr lang="sv-SE" i="1" dirty="0"/>
          </a:p>
        </p:txBody>
      </p:sp>
      <p:sp>
        <p:nvSpPr>
          <p:cNvPr id="93" name="TextBox 92"/>
          <p:cNvSpPr txBox="1"/>
          <p:nvPr/>
        </p:nvSpPr>
        <p:spPr>
          <a:xfrm>
            <a:off x="661965" y="2779464"/>
            <a:ext cx="1040584" cy="276999"/>
          </a:xfrm>
          <a:prstGeom prst="rect">
            <a:avLst/>
          </a:prstGeom>
          <a:noFill/>
        </p:spPr>
        <p:txBody>
          <a:bodyPr wrap="square" rtlCol="0">
            <a:spAutoFit/>
          </a:bodyPr>
          <a:lstStyle/>
          <a:p>
            <a:r>
              <a:rPr lang="sv-SE" sz="1200" dirty="0" smtClean="0"/>
              <a:t>Main track</a:t>
            </a:r>
            <a:endParaRPr lang="sv-SE" sz="1200" dirty="0"/>
          </a:p>
        </p:txBody>
      </p:sp>
      <p:sp>
        <p:nvSpPr>
          <p:cNvPr id="114" name="Oval 113"/>
          <p:cNvSpPr/>
          <p:nvPr/>
        </p:nvSpPr>
        <p:spPr>
          <a:xfrm>
            <a:off x="3452503" y="2948451"/>
            <a:ext cx="213360"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TextBox 114"/>
          <p:cNvSpPr txBox="1"/>
          <p:nvPr/>
        </p:nvSpPr>
        <p:spPr>
          <a:xfrm>
            <a:off x="3344687" y="3272487"/>
            <a:ext cx="434734" cy="369332"/>
          </a:xfrm>
          <a:prstGeom prst="rect">
            <a:avLst/>
          </a:prstGeom>
          <a:noFill/>
        </p:spPr>
        <p:txBody>
          <a:bodyPr wrap="none" rtlCol="0">
            <a:spAutoFit/>
          </a:bodyPr>
          <a:lstStyle/>
          <a:p>
            <a:r>
              <a:rPr lang="sv-SE" dirty="0" smtClean="0"/>
              <a:t>A1</a:t>
            </a:r>
            <a:endParaRPr lang="sv-SE" dirty="0"/>
          </a:p>
        </p:txBody>
      </p:sp>
      <p:sp>
        <p:nvSpPr>
          <p:cNvPr id="59" name="Left Brace 58"/>
          <p:cNvSpPr/>
          <p:nvPr/>
        </p:nvSpPr>
        <p:spPr>
          <a:xfrm rot="5400000">
            <a:off x="4995751" y="2117698"/>
            <a:ext cx="171263" cy="1323533"/>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0" name="TextBox 59"/>
          <p:cNvSpPr txBox="1"/>
          <p:nvPr/>
        </p:nvSpPr>
        <p:spPr>
          <a:xfrm>
            <a:off x="4845232" y="2434643"/>
            <a:ext cx="495649" cy="307777"/>
          </a:xfrm>
          <a:prstGeom prst="rect">
            <a:avLst/>
          </a:prstGeom>
          <a:noFill/>
        </p:spPr>
        <p:txBody>
          <a:bodyPr wrap="none" rtlCol="0">
            <a:spAutoFit/>
          </a:bodyPr>
          <a:lstStyle/>
          <a:p>
            <a:r>
              <a:rPr lang="sv-SE" sz="1400" dirty="0" smtClean="0"/>
              <a:t>16w</a:t>
            </a:r>
            <a:endParaRPr lang="sv-SE" sz="1400" dirty="0"/>
          </a:p>
        </p:txBody>
      </p:sp>
      <p:grpSp>
        <p:nvGrpSpPr>
          <p:cNvPr id="61" name="Group 60"/>
          <p:cNvGrpSpPr/>
          <p:nvPr/>
        </p:nvGrpSpPr>
        <p:grpSpPr>
          <a:xfrm>
            <a:off x="5773081" y="2434643"/>
            <a:ext cx="1340785" cy="430453"/>
            <a:chOff x="4065717" y="2434643"/>
            <a:chExt cx="1340785" cy="430453"/>
          </a:xfrm>
        </p:grpSpPr>
        <p:sp>
          <p:nvSpPr>
            <p:cNvPr id="62" name="Left Brace 61"/>
            <p:cNvSpPr/>
            <p:nvPr/>
          </p:nvSpPr>
          <p:spPr>
            <a:xfrm rot="5400000">
              <a:off x="4650478" y="2109072"/>
              <a:ext cx="171263" cy="134078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3" name="TextBox 62"/>
            <p:cNvSpPr txBox="1"/>
            <p:nvPr/>
          </p:nvSpPr>
          <p:spPr>
            <a:xfrm>
              <a:off x="4496058" y="2434643"/>
              <a:ext cx="495649" cy="307777"/>
            </a:xfrm>
            <a:prstGeom prst="rect">
              <a:avLst/>
            </a:prstGeom>
            <a:noFill/>
          </p:spPr>
          <p:txBody>
            <a:bodyPr wrap="none" rtlCol="0">
              <a:spAutoFit/>
            </a:bodyPr>
            <a:lstStyle/>
            <a:p>
              <a:r>
                <a:rPr lang="sv-SE" sz="1400" dirty="0" smtClean="0"/>
                <a:t>16w</a:t>
              </a:r>
              <a:endParaRPr lang="sv-SE" sz="1400" dirty="0"/>
            </a:p>
          </p:txBody>
        </p:sp>
      </p:grpSp>
      <p:cxnSp>
        <p:nvCxnSpPr>
          <p:cNvPr id="64" name="Straight Arrow Connector 63"/>
          <p:cNvCxnSpPr>
            <a:stCxn id="81" idx="0"/>
          </p:cNvCxnSpPr>
          <p:nvPr/>
        </p:nvCxnSpPr>
        <p:spPr>
          <a:xfrm flipV="1">
            <a:off x="5440213" y="3058551"/>
            <a:ext cx="0"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110635" y="3841347"/>
            <a:ext cx="659155" cy="36933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dirty="0" smtClean="0"/>
              <a:t>B0_1</a:t>
            </a:r>
            <a:endParaRPr lang="sv-SE" dirty="0"/>
          </a:p>
        </p:txBody>
      </p:sp>
    </p:spTree>
    <p:extLst>
      <p:ext uri="{BB962C8B-B14F-4D97-AF65-F5344CB8AC3E}">
        <p14:creationId xmlns:p14="http://schemas.microsoft.com/office/powerpoint/2010/main" val="165780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System Integration Baselines</a:t>
            </a:r>
            <a:br>
              <a:rPr lang="sv-SE" dirty="0" smtClean="0"/>
            </a:br>
            <a:r>
              <a:rPr lang="sv-SE" sz="2800" dirty="0" smtClean="0"/>
              <a:t>(output from SI / input to I5)</a:t>
            </a:r>
            <a:endParaRPr lang="sv-SE" sz="2800" dirty="0"/>
          </a:p>
        </p:txBody>
      </p:sp>
      <p:sp>
        <p:nvSpPr>
          <p:cNvPr id="3" name="Content Placeholder 2"/>
          <p:cNvSpPr>
            <a:spLocks noGrp="1"/>
          </p:cNvSpPr>
          <p:nvPr>
            <p:ph idx="1"/>
          </p:nvPr>
        </p:nvSpPr>
        <p:spPr>
          <a:xfrm>
            <a:off x="457200" y="2204864"/>
            <a:ext cx="8229600" cy="3921299"/>
          </a:xfrm>
        </p:spPr>
        <p:txBody>
          <a:bodyPr/>
          <a:lstStyle/>
          <a:p>
            <a:r>
              <a:rPr lang="sv-SE" dirty="0" smtClean="0"/>
              <a:t>A = Development Loop</a:t>
            </a:r>
          </a:p>
          <a:p>
            <a:r>
              <a:rPr lang="sv-SE" dirty="0" smtClean="0"/>
              <a:t>0 = Loop Update</a:t>
            </a:r>
          </a:p>
          <a:p>
            <a:endParaRPr lang="sv-SE" dirty="0" smtClean="0"/>
          </a:p>
          <a:p>
            <a:r>
              <a:rPr lang="sv-SE" dirty="0"/>
              <a:t>VT = Integration Type</a:t>
            </a:r>
          </a:p>
          <a:p>
            <a:r>
              <a:rPr lang="sv-SE" dirty="0"/>
              <a:t>01 = Integration Type Configuration</a:t>
            </a:r>
          </a:p>
          <a:p>
            <a:r>
              <a:rPr lang="sv-SE" dirty="0"/>
              <a:t>1.0 = Integration Version</a:t>
            </a:r>
          </a:p>
          <a:p>
            <a:endParaRPr lang="sv-SE" dirty="0"/>
          </a:p>
        </p:txBody>
      </p:sp>
      <p:sp>
        <p:nvSpPr>
          <p:cNvPr id="4" name="Right Brace 3"/>
          <p:cNvSpPr/>
          <p:nvPr/>
        </p:nvSpPr>
        <p:spPr>
          <a:xfrm>
            <a:off x="5364088" y="2276872"/>
            <a:ext cx="288032" cy="7920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p:cNvSpPr txBox="1"/>
          <p:nvPr/>
        </p:nvSpPr>
        <p:spPr>
          <a:xfrm>
            <a:off x="5868144" y="2358737"/>
            <a:ext cx="3025690" cy="646331"/>
          </a:xfrm>
          <a:prstGeom prst="rect">
            <a:avLst/>
          </a:prstGeom>
          <a:noFill/>
        </p:spPr>
        <p:txBody>
          <a:bodyPr wrap="square" rtlCol="0">
            <a:spAutoFit/>
          </a:bodyPr>
          <a:lstStyle/>
          <a:p>
            <a:r>
              <a:rPr lang="sv-SE" dirty="0" smtClean="0"/>
              <a:t>From the applicable System Specification Baseline</a:t>
            </a:r>
            <a:endParaRPr lang="sv-SE" dirty="0"/>
          </a:p>
        </p:txBody>
      </p:sp>
      <p:sp>
        <p:nvSpPr>
          <p:cNvPr id="6" name="TextBox 5"/>
          <p:cNvSpPr txBox="1"/>
          <p:nvPr/>
        </p:nvSpPr>
        <p:spPr>
          <a:xfrm>
            <a:off x="539552" y="1556792"/>
            <a:ext cx="2383986" cy="523220"/>
          </a:xfrm>
          <a:prstGeom prst="rect">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sv-SE" sz="2800" dirty="0"/>
              <a:t>A0_VT01_1.0</a:t>
            </a:r>
          </a:p>
        </p:txBody>
      </p:sp>
      <p:sp>
        <p:nvSpPr>
          <p:cNvPr id="12" name="Date Placeholder 11"/>
          <p:cNvSpPr>
            <a:spLocks noGrp="1"/>
          </p:cNvSpPr>
          <p:nvPr>
            <p:ph type="dt" sz="half" idx="12"/>
          </p:nvPr>
        </p:nvSpPr>
        <p:spPr/>
        <p:txBody>
          <a:bodyPr/>
          <a:lstStyle/>
          <a:p>
            <a:r>
              <a:rPr lang="en-US" noProof="0" smtClean="0"/>
              <a:t>2012-01-30, revision 2.3</a:t>
            </a:r>
            <a:endParaRPr lang="en-US" noProof="0" dirty="0"/>
          </a:p>
        </p:txBody>
      </p:sp>
      <p:sp>
        <p:nvSpPr>
          <p:cNvPr id="13" name="Footer Placeholder 12"/>
          <p:cNvSpPr>
            <a:spLocks noGrp="1"/>
          </p:cNvSpPr>
          <p:nvPr>
            <p:ph type="ftr" sz="quarter" idx="10"/>
          </p:nvPr>
        </p:nvSpPr>
        <p:spPr/>
        <p:txBody>
          <a:bodyPr/>
          <a:lstStyle/>
          <a:p>
            <a:r>
              <a:rPr lang="en-US" noProof="0" smtClean="0"/>
              <a:t>26344, Project System Engineering, Naming of baselines and releases, Internal</a:t>
            </a:r>
            <a:endParaRPr lang="en-US" noProof="0" dirty="0"/>
          </a:p>
        </p:txBody>
      </p:sp>
      <p:sp>
        <p:nvSpPr>
          <p:cNvPr id="14" name="Slide Number Placeholder 13"/>
          <p:cNvSpPr>
            <a:spLocks noGrp="1"/>
          </p:cNvSpPr>
          <p:nvPr>
            <p:ph type="sldNum" sz="quarter" idx="11"/>
          </p:nvPr>
        </p:nvSpPr>
        <p:spPr/>
        <p:txBody>
          <a:bodyPr/>
          <a:lstStyle/>
          <a:p>
            <a:fld id="{40E9AD42-C178-4DDF-86C3-EDC77BEDCFC5}" type="slidenum">
              <a:rPr lang="en-US" noProof="0" smtClean="0"/>
              <a:pPr/>
              <a:t>9</a:t>
            </a:fld>
            <a:endParaRPr lang="en-US" noProof="0" dirty="0"/>
          </a:p>
        </p:txBody>
      </p:sp>
    </p:spTree>
    <p:extLst>
      <p:ext uri="{BB962C8B-B14F-4D97-AF65-F5344CB8AC3E}">
        <p14:creationId xmlns:p14="http://schemas.microsoft.com/office/powerpoint/2010/main" val="1207714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Landscape_Volvo_3P">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_Volvo3P">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3.xml><?xml version="1.0" encoding="utf-8"?>
<a:theme xmlns:a="http://schemas.openxmlformats.org/drawingml/2006/main" name="Cooler_Volvo3P">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4.xml><?xml version="1.0" encoding="utf-8"?>
<a:theme xmlns:a="http://schemas.openxmlformats.org/drawingml/2006/main" name="Air filter_Volvo3P">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5.xml><?xml version="1.0" encoding="utf-8"?>
<a:theme xmlns:a="http://schemas.openxmlformats.org/drawingml/2006/main" name="Globe_Volvo3P">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6.xml><?xml version="1.0" encoding="utf-8"?>
<a:theme xmlns:a="http://schemas.openxmlformats.org/drawingml/2006/main" name="Bridge_Volvo3P">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7.xml><?xml version="1.0" encoding="utf-8"?>
<a:theme xmlns:a="http://schemas.openxmlformats.org/drawingml/2006/main" name="NissanDiesel_Volvo3P">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8.xml><?xml version="1.0" encoding="utf-8"?>
<a:theme xmlns:a="http://schemas.openxmlformats.org/drawingml/2006/main" name="Black">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9.xml><?xml version="1.0" encoding="utf-8"?>
<a:theme xmlns:a="http://schemas.openxmlformats.org/drawingml/2006/main" name="White_Volvo Group Trucks Technology">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90A8F41B21CF4FBC8621F9CECF1624" ma:contentTypeVersion="0" ma:contentTypeDescription="Create a new document." ma:contentTypeScope="" ma:versionID="db6340bd3511c7b0d47a2acb96903d1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E018BA5-4171-4A5F-BA3D-662D16F2E3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FBDBC3D-F6CA-4AA6-BD0E-B8F30F0A6563}">
  <ds:schemaRefs>
    <ds:schemaRef ds:uri="http://schemas.microsoft.com/sharepoint/v3/contenttype/forms"/>
  </ds:schemaRefs>
</ds:datastoreItem>
</file>

<file path=customXml/itemProps3.xml><?xml version="1.0" encoding="utf-8"?>
<ds:datastoreItem xmlns:ds="http://schemas.openxmlformats.org/officeDocument/2006/customXml" ds:itemID="{71E86C33-2A9D-4FE1-BA75-6D16736476B4}">
  <ds:schemaRefs>
    <ds:schemaRef ds:uri="http://www.w3.org/XML/1998/namespace"/>
    <ds:schemaRef ds:uri="http://purl.org/dc/dcmityp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1_Landscape_Volvo_3P</Template>
  <TotalTime>0</TotalTime>
  <Words>1395</Words>
  <Application>Microsoft Office PowerPoint</Application>
  <PresentationFormat>On-screen Show (4:3)</PresentationFormat>
  <Paragraphs>396</Paragraphs>
  <Slides>25</Slides>
  <Notes>1</Notes>
  <HiddenSlides>11</HiddenSlides>
  <MMClips>0</MMClips>
  <ScaleCrop>false</ScaleCrop>
  <HeadingPairs>
    <vt:vector size="4" baseType="variant">
      <vt:variant>
        <vt:lpstr>Theme</vt:lpstr>
      </vt:variant>
      <vt:variant>
        <vt:i4>9</vt:i4>
      </vt:variant>
      <vt:variant>
        <vt:lpstr>Slide Titles</vt:lpstr>
      </vt:variant>
      <vt:variant>
        <vt:i4>25</vt:i4>
      </vt:variant>
    </vt:vector>
  </HeadingPairs>
  <TitlesOfParts>
    <vt:vector size="34" baseType="lpstr">
      <vt:lpstr>1_Landscape_Volvo_3P</vt:lpstr>
      <vt:lpstr>White_Volvo3P</vt:lpstr>
      <vt:lpstr>Cooler_Volvo3P</vt:lpstr>
      <vt:lpstr>Air filter_Volvo3P</vt:lpstr>
      <vt:lpstr>Globe_Volvo3P</vt:lpstr>
      <vt:lpstr>Bridge_Volvo3P</vt:lpstr>
      <vt:lpstr>NissanDiesel_Volvo3P</vt:lpstr>
      <vt:lpstr>Black</vt:lpstr>
      <vt:lpstr>White_Volvo Group Trucks Technology</vt:lpstr>
      <vt:lpstr>Naming of baselines and releases on EE system level</vt:lpstr>
      <vt:lpstr>PowerPoint Presentation</vt:lpstr>
      <vt:lpstr>Introduction</vt:lpstr>
      <vt:lpstr>Requirements Development Tracks</vt:lpstr>
      <vt:lpstr>System Specification Baselines</vt:lpstr>
      <vt:lpstr>Requirements Development Tracks</vt:lpstr>
      <vt:lpstr>Component Delivery to System Integration (input to SI)</vt:lpstr>
      <vt:lpstr>Requirements Development Tracks</vt:lpstr>
      <vt:lpstr>System Integration Baselines (output from SI / input to I5)</vt:lpstr>
      <vt:lpstr>Integration Type Configuration</vt:lpstr>
      <vt:lpstr>System Release Baselines</vt:lpstr>
      <vt:lpstr>Requirements Development Tracks - Production Branch</vt:lpstr>
      <vt:lpstr>System Specification Baselines</vt:lpstr>
      <vt:lpstr>Requirements Development Tracks - Production Branch</vt:lpstr>
      <vt:lpstr>Component Delivery to System Integration (input to SI)</vt:lpstr>
      <vt:lpstr>List of Component Deliveries to System Integration in ClearQuest</vt:lpstr>
      <vt:lpstr>System Integration Baselines (output from SI / input to I5)</vt:lpstr>
      <vt:lpstr>System Integration Baselines corresponds to Platform Releases in ClearQuest</vt:lpstr>
      <vt:lpstr>System Release Baselines</vt:lpstr>
      <vt:lpstr>Defect Report with the new Name Convention</vt:lpstr>
      <vt:lpstr>Problem Report with the new Name Convention</vt:lpstr>
      <vt:lpstr>Comparison old vs new</vt:lpstr>
      <vt:lpstr>Current tracks and branches</vt:lpstr>
      <vt:lpstr>Thank you!</vt:lpstr>
      <vt:lpstr>Requirements Development Tracks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Naming of baselines and releases</dc:title>
  <dc:creator/>
  <cp:lastModifiedBy/>
  <cp:revision>1</cp:revision>
  <dcterms:created xsi:type="dcterms:W3CDTF">2012-01-16T18:08:08Z</dcterms:created>
  <dcterms:modified xsi:type="dcterms:W3CDTF">2016-10-27T12:22:01Z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0x0101002F90A8F41B21CF4FBC8621F9CECF1624</vt:lpwstr>
  </property>
</Properties>
</file>