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sldIdLst>
    <p:sldId id="256" r:id="rId5"/>
    <p:sldId id="277" r:id="rId6"/>
    <p:sldId id="276" r:id="rId7"/>
    <p:sldId id="257" r:id="rId8"/>
    <p:sldId id="285" r:id="rId9"/>
    <p:sldId id="283" r:id="rId10"/>
    <p:sldId id="288" r:id="rId11"/>
    <p:sldId id="289" r:id="rId12"/>
    <p:sldId id="294" r:id="rId13"/>
    <p:sldId id="278" r:id="rId14"/>
    <p:sldId id="290" r:id="rId15"/>
    <p:sldId id="291" r:id="rId16"/>
    <p:sldId id="292" r:id="rId17"/>
    <p:sldId id="293" r:id="rId18"/>
    <p:sldId id="296" r:id="rId19"/>
    <p:sldId id="295" r:id="rId20"/>
    <p:sldId id="298" r:id="rId21"/>
    <p:sldId id="299" r:id="rId22"/>
    <p:sldId id="266" r:id="rId23"/>
    <p:sldId id="270" r:id="rId24"/>
    <p:sldId id="279" r:id="rId25"/>
    <p:sldId id="280" r:id="rId26"/>
    <p:sldId id="300" r:id="rId27"/>
    <p:sldId id="29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661" autoAdjust="0"/>
  </p:normalViewPr>
  <p:slideViewPr>
    <p:cSldViewPr>
      <p:cViewPr>
        <p:scale>
          <a:sx n="100" d="100"/>
          <a:sy n="100" d="100"/>
        </p:scale>
        <p:origin x="-7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4D8FBF-B001-4188-A6D4-34E36BE448C9}" type="datetimeFigureOut">
              <a:rPr lang="en-US" smtClean="0"/>
              <a:t>10/26/2016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0DA24D-15F8-4167-A33D-2620120D65C8}" type="slidenum">
              <a:rPr lang="en-US" smtClean="0"/>
              <a:t>‹#›</a:t>
            </a:fld>
            <a:endParaRPr lang="en-US"/>
          </a:p>
        </p:txBody>
      </p:sp>
    </p:spTree>
    <p:extLst>
      <p:ext uri="{BB962C8B-B14F-4D97-AF65-F5344CB8AC3E}">
        <p14:creationId xmlns:p14="http://schemas.microsoft.com/office/powerpoint/2010/main" val="4227763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7505A268-F39E-4C35-B2BD-376611013539}" type="slidenum">
              <a:rPr lang="sv-SE" altLang="en-US" sz="1200" smtClean="0"/>
              <a:pPr eaLnBrk="1" hangingPunct="1"/>
              <a:t>12</a:t>
            </a:fld>
            <a:endParaRPr lang="sv-SE" altLang="en-US" sz="120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r>
              <a:rPr lang="en-US" altLang="en-US" smtClean="0"/>
              <a:t>The ambition for each domain is to look for existing open standards based information models and canonical formats instead of inventing everything from scratch. If there is no suitable standards available development of an in-house model will be required.</a:t>
            </a:r>
          </a:p>
          <a:p>
            <a:pPr eaLnBrk="1" hangingPunct="1"/>
            <a:r>
              <a:rPr lang="en-US" altLang="en-US" smtClean="0"/>
              <a:t>The Volvo business domains are few and large – as a consequence we will probably see more than one model and format in each domain.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eaLnBrk="1" hangingPunct="1"/>
            <a:fld id="{B026730A-5159-45E6-AEAB-1A918D1A04DE}" type="slidenum">
              <a:rPr lang="sv-SE" altLang="en-US" sz="1200" smtClean="0"/>
              <a:pPr eaLnBrk="1" hangingPunct="1"/>
              <a:t>13</a:t>
            </a:fld>
            <a:endParaRPr lang="sv-SE" altLang="en-US" sz="1200"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r>
              <a:rPr lang="sv-SE" altLang="en-US" smtClean="0"/>
              <a:t>Service Consumers and Providers should strive for commonality in integration terms – implementing a domain Service Bus using a common Connectivity mechanism, a common Message format and a common routing architecture will limit the need for more complex integration functionality in the Integration Platform. Most application domains will however live with a complex structure of old and new applications for a long time. They need to manage the change and transition to a target architecture and during that transition they will need more advanced mediation functionality in the integration platform. And even after the transition (an ever lasting process of change) you will face the need for mediation services – especially when more COTS solutions is part of the application portfolio. But do not use more integration infrastructure components than necessary – will introduce complexity and extensive cost.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A28598-E9EF-456A-9EDB-36173A5CA924}" type="datetimeFigureOut">
              <a:rPr lang="en-US" smtClean="0"/>
              <a:t>10/26/2016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F512D-AEEA-44E3-9469-A440F2C8C430}" type="slidenum">
              <a:rPr lang="en-US" smtClean="0"/>
              <a:t>‹#›</a:t>
            </a:fld>
            <a:endParaRPr lang="en-US"/>
          </a:p>
        </p:txBody>
      </p:sp>
    </p:spTree>
    <p:extLst>
      <p:ext uri="{BB962C8B-B14F-4D97-AF65-F5344CB8AC3E}">
        <p14:creationId xmlns:p14="http://schemas.microsoft.com/office/powerpoint/2010/main" val="415506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A28598-E9EF-456A-9EDB-36173A5CA924}" type="datetimeFigureOut">
              <a:rPr lang="en-US" smtClean="0"/>
              <a:t>10/26/2016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F512D-AEEA-44E3-9469-A440F2C8C430}" type="slidenum">
              <a:rPr lang="en-US" smtClean="0"/>
              <a:t>‹#›</a:t>
            </a:fld>
            <a:endParaRPr lang="en-US"/>
          </a:p>
        </p:txBody>
      </p:sp>
    </p:spTree>
    <p:extLst>
      <p:ext uri="{BB962C8B-B14F-4D97-AF65-F5344CB8AC3E}">
        <p14:creationId xmlns:p14="http://schemas.microsoft.com/office/powerpoint/2010/main" val="2612031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A28598-E9EF-456A-9EDB-36173A5CA924}" type="datetimeFigureOut">
              <a:rPr lang="en-US" smtClean="0"/>
              <a:t>10/26/2016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F512D-AEEA-44E3-9469-A440F2C8C430}" type="slidenum">
              <a:rPr lang="en-US" smtClean="0"/>
              <a:t>‹#›</a:t>
            </a:fld>
            <a:endParaRPr lang="en-US"/>
          </a:p>
        </p:txBody>
      </p:sp>
    </p:spTree>
    <p:extLst>
      <p:ext uri="{BB962C8B-B14F-4D97-AF65-F5344CB8AC3E}">
        <p14:creationId xmlns:p14="http://schemas.microsoft.com/office/powerpoint/2010/main" val="2822194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A28598-E9EF-456A-9EDB-36173A5CA924}" type="datetimeFigureOut">
              <a:rPr lang="en-US" smtClean="0"/>
              <a:t>10/26/2016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F512D-AEEA-44E3-9469-A440F2C8C430}" type="slidenum">
              <a:rPr lang="en-US" smtClean="0"/>
              <a:t>‹#›</a:t>
            </a:fld>
            <a:endParaRPr lang="en-US"/>
          </a:p>
        </p:txBody>
      </p:sp>
    </p:spTree>
    <p:extLst>
      <p:ext uri="{BB962C8B-B14F-4D97-AF65-F5344CB8AC3E}">
        <p14:creationId xmlns:p14="http://schemas.microsoft.com/office/powerpoint/2010/main" val="1536604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A28598-E9EF-456A-9EDB-36173A5CA924}" type="datetimeFigureOut">
              <a:rPr lang="en-US" smtClean="0"/>
              <a:t>10/26/2016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F512D-AEEA-44E3-9469-A440F2C8C430}" type="slidenum">
              <a:rPr lang="en-US" smtClean="0"/>
              <a:t>‹#›</a:t>
            </a:fld>
            <a:endParaRPr lang="en-US"/>
          </a:p>
        </p:txBody>
      </p:sp>
    </p:spTree>
    <p:extLst>
      <p:ext uri="{BB962C8B-B14F-4D97-AF65-F5344CB8AC3E}">
        <p14:creationId xmlns:p14="http://schemas.microsoft.com/office/powerpoint/2010/main" val="3661601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A28598-E9EF-456A-9EDB-36173A5CA924}" type="datetimeFigureOut">
              <a:rPr lang="en-US" smtClean="0"/>
              <a:t>10/26/2016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0F512D-AEEA-44E3-9469-A440F2C8C430}" type="slidenum">
              <a:rPr lang="en-US" smtClean="0"/>
              <a:t>‹#›</a:t>
            </a:fld>
            <a:endParaRPr lang="en-US"/>
          </a:p>
        </p:txBody>
      </p:sp>
    </p:spTree>
    <p:extLst>
      <p:ext uri="{BB962C8B-B14F-4D97-AF65-F5344CB8AC3E}">
        <p14:creationId xmlns:p14="http://schemas.microsoft.com/office/powerpoint/2010/main" val="4163386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A28598-E9EF-456A-9EDB-36173A5CA924}" type="datetimeFigureOut">
              <a:rPr lang="en-US" smtClean="0"/>
              <a:t>10/26/2016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0F512D-AEEA-44E3-9469-A440F2C8C430}" type="slidenum">
              <a:rPr lang="en-US" smtClean="0"/>
              <a:t>‹#›</a:t>
            </a:fld>
            <a:endParaRPr lang="en-US"/>
          </a:p>
        </p:txBody>
      </p:sp>
    </p:spTree>
    <p:extLst>
      <p:ext uri="{BB962C8B-B14F-4D97-AF65-F5344CB8AC3E}">
        <p14:creationId xmlns:p14="http://schemas.microsoft.com/office/powerpoint/2010/main" val="76005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A28598-E9EF-456A-9EDB-36173A5CA924}" type="datetimeFigureOut">
              <a:rPr lang="en-US" smtClean="0"/>
              <a:t>10/26/2016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0F512D-AEEA-44E3-9469-A440F2C8C430}" type="slidenum">
              <a:rPr lang="en-US" smtClean="0"/>
              <a:t>‹#›</a:t>
            </a:fld>
            <a:endParaRPr lang="en-US"/>
          </a:p>
        </p:txBody>
      </p:sp>
    </p:spTree>
    <p:extLst>
      <p:ext uri="{BB962C8B-B14F-4D97-AF65-F5344CB8AC3E}">
        <p14:creationId xmlns:p14="http://schemas.microsoft.com/office/powerpoint/2010/main" val="2891483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A28598-E9EF-456A-9EDB-36173A5CA924}" type="datetimeFigureOut">
              <a:rPr lang="en-US" smtClean="0"/>
              <a:t>10/26/2016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0F512D-AEEA-44E3-9469-A440F2C8C430}" type="slidenum">
              <a:rPr lang="en-US" smtClean="0"/>
              <a:t>‹#›</a:t>
            </a:fld>
            <a:endParaRPr lang="en-US"/>
          </a:p>
        </p:txBody>
      </p:sp>
    </p:spTree>
    <p:extLst>
      <p:ext uri="{BB962C8B-B14F-4D97-AF65-F5344CB8AC3E}">
        <p14:creationId xmlns:p14="http://schemas.microsoft.com/office/powerpoint/2010/main" val="3163821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A28598-E9EF-456A-9EDB-36173A5CA924}" type="datetimeFigureOut">
              <a:rPr lang="en-US" smtClean="0"/>
              <a:t>10/26/2016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0F512D-AEEA-44E3-9469-A440F2C8C430}" type="slidenum">
              <a:rPr lang="en-US" smtClean="0"/>
              <a:t>‹#›</a:t>
            </a:fld>
            <a:endParaRPr lang="en-US"/>
          </a:p>
        </p:txBody>
      </p:sp>
    </p:spTree>
    <p:extLst>
      <p:ext uri="{BB962C8B-B14F-4D97-AF65-F5344CB8AC3E}">
        <p14:creationId xmlns:p14="http://schemas.microsoft.com/office/powerpoint/2010/main" val="3495623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A28598-E9EF-456A-9EDB-36173A5CA924}" type="datetimeFigureOut">
              <a:rPr lang="en-US" smtClean="0"/>
              <a:t>10/26/2016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0F512D-AEEA-44E3-9469-A440F2C8C430}" type="slidenum">
              <a:rPr lang="en-US" smtClean="0"/>
              <a:t>‹#›</a:t>
            </a:fld>
            <a:endParaRPr lang="en-US"/>
          </a:p>
        </p:txBody>
      </p:sp>
    </p:spTree>
    <p:extLst>
      <p:ext uri="{BB962C8B-B14F-4D97-AF65-F5344CB8AC3E}">
        <p14:creationId xmlns:p14="http://schemas.microsoft.com/office/powerpoint/2010/main" val="657441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A28598-E9EF-456A-9EDB-36173A5CA924}" type="datetimeFigureOut">
              <a:rPr lang="en-US" smtClean="0"/>
              <a:t>10/26/2016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0F512D-AEEA-44E3-9469-A440F2C8C430}" type="slidenum">
              <a:rPr lang="en-US" smtClean="0"/>
              <a:t>‹#›</a:t>
            </a:fld>
            <a:endParaRPr lang="en-US"/>
          </a:p>
        </p:txBody>
      </p:sp>
    </p:spTree>
    <p:extLst>
      <p:ext uri="{BB962C8B-B14F-4D97-AF65-F5344CB8AC3E}">
        <p14:creationId xmlns:p14="http://schemas.microsoft.com/office/powerpoint/2010/main" val="4070024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jpe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fr-FR" dirty="0" smtClean="0"/>
              <a:t>Exchange </a:t>
            </a:r>
            <a:r>
              <a:rPr lang="fr-FR" dirty="0" err="1" smtClean="0"/>
              <a:t>process</a:t>
            </a:r>
            <a:endParaRPr lang="en-US" dirty="0"/>
          </a:p>
        </p:txBody>
      </p:sp>
      <p:pic>
        <p:nvPicPr>
          <p:cNvPr id="5" name="Picture 1" descr="image00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1268760"/>
            <a:ext cx="5560505"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4230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07504" y="190381"/>
            <a:ext cx="3384376" cy="369332"/>
          </a:xfrm>
          <a:prstGeom prst="rect">
            <a:avLst/>
          </a:prstGeom>
          <a:noFill/>
        </p:spPr>
        <p:txBody>
          <a:bodyPr wrap="square" rtlCol="0">
            <a:spAutoFit/>
          </a:bodyPr>
          <a:lstStyle/>
          <a:p>
            <a:r>
              <a:rPr lang="fr-FR" dirty="0" smtClean="0"/>
              <a:t>IT Solutions</a:t>
            </a:r>
            <a:endParaRPr lang="en-US" dirty="0"/>
          </a:p>
        </p:txBody>
      </p:sp>
      <p:sp>
        <p:nvSpPr>
          <p:cNvPr id="25" name="TextBox 24"/>
          <p:cNvSpPr txBox="1"/>
          <p:nvPr/>
        </p:nvSpPr>
        <p:spPr>
          <a:xfrm>
            <a:off x="360736" y="716242"/>
            <a:ext cx="3894446" cy="1600438"/>
          </a:xfrm>
          <a:prstGeom prst="rect">
            <a:avLst/>
          </a:prstGeom>
          <a:noFill/>
          <a:ln>
            <a:solidFill>
              <a:schemeClr val="tx1"/>
            </a:solidFill>
          </a:ln>
        </p:spPr>
        <p:txBody>
          <a:bodyPr wrap="square" rtlCol="0">
            <a:spAutoFit/>
          </a:bodyPr>
          <a:lstStyle/>
          <a:p>
            <a:r>
              <a:rPr lang="fr-FR" sz="1400" dirty="0" smtClean="0"/>
              <a:t>IT Solutions for TCP:</a:t>
            </a:r>
          </a:p>
          <a:p>
            <a:pPr marL="285750" indent="-285750">
              <a:buFontTx/>
              <a:buChar char="-"/>
            </a:pPr>
            <a:r>
              <a:rPr lang="fr-FR" sz="1400" dirty="0" smtClean="0"/>
              <a:t>PLM </a:t>
            </a:r>
            <a:r>
              <a:rPr lang="fr-FR" sz="1400" dirty="0"/>
              <a:t>BUS</a:t>
            </a:r>
          </a:p>
          <a:p>
            <a:pPr marL="285750" indent="-285750">
              <a:buFontTx/>
              <a:buChar char="-"/>
            </a:pPr>
            <a:r>
              <a:rPr lang="fr-FR" sz="1400" dirty="0" smtClean="0"/>
              <a:t>New </a:t>
            </a:r>
            <a:r>
              <a:rPr lang="fr-FR" sz="1400" dirty="0" err="1"/>
              <a:t>Database</a:t>
            </a:r>
            <a:endParaRPr lang="fr-FR" sz="1400" dirty="0"/>
          </a:p>
          <a:p>
            <a:pPr marL="742950" lvl="1" indent="-285750">
              <a:buFontTx/>
              <a:buChar char="-"/>
            </a:pPr>
            <a:r>
              <a:rPr lang="fr-FR" sz="1400" dirty="0"/>
              <a:t>HUB Layer</a:t>
            </a:r>
          </a:p>
          <a:p>
            <a:pPr marL="742950" lvl="1" indent="-285750">
              <a:buFontTx/>
              <a:buChar char="-"/>
            </a:pPr>
            <a:r>
              <a:rPr lang="fr-FR" sz="1400" dirty="0"/>
              <a:t>HUB/MDM/DWH </a:t>
            </a:r>
            <a:r>
              <a:rPr lang="fr-FR" sz="1400" dirty="0" err="1"/>
              <a:t>Layers</a:t>
            </a:r>
            <a:endParaRPr lang="en-US" sz="1400" dirty="0"/>
          </a:p>
          <a:p>
            <a:pPr marL="285750" indent="-285750">
              <a:buFontTx/>
              <a:buChar char="-"/>
            </a:pPr>
            <a:r>
              <a:rPr lang="fr-FR" sz="1400" dirty="0" smtClean="0"/>
              <a:t>GHOST</a:t>
            </a:r>
          </a:p>
          <a:p>
            <a:pPr marL="285750" indent="-285750">
              <a:buFontTx/>
              <a:buChar char="-"/>
            </a:pPr>
            <a:r>
              <a:rPr lang="fr-FR" sz="1400" dirty="0" smtClean="0"/>
              <a:t>EDB</a:t>
            </a:r>
          </a:p>
        </p:txBody>
      </p:sp>
      <p:sp>
        <p:nvSpPr>
          <p:cNvPr id="2" name="Rounded Rectangle 1"/>
          <p:cNvSpPr/>
          <p:nvPr/>
        </p:nvSpPr>
        <p:spPr>
          <a:xfrm>
            <a:off x="669132" y="3140968"/>
            <a:ext cx="662508" cy="673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200" dirty="0" smtClean="0"/>
              <a:t>KOLA</a:t>
            </a:r>
            <a:endParaRPr lang="en-US" sz="1200" dirty="0"/>
          </a:p>
        </p:txBody>
      </p:sp>
      <p:sp>
        <p:nvSpPr>
          <p:cNvPr id="16" name="Rounded Rectangle 15"/>
          <p:cNvSpPr/>
          <p:nvPr/>
        </p:nvSpPr>
        <p:spPr>
          <a:xfrm>
            <a:off x="3923928" y="3140968"/>
            <a:ext cx="662508" cy="673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200" dirty="0" smtClean="0"/>
              <a:t>RDM</a:t>
            </a:r>
            <a:endParaRPr lang="en-US" sz="1200" dirty="0"/>
          </a:p>
        </p:txBody>
      </p:sp>
      <p:sp>
        <p:nvSpPr>
          <p:cNvPr id="18" name="Rounded Rectangle 17"/>
          <p:cNvSpPr/>
          <p:nvPr/>
        </p:nvSpPr>
        <p:spPr>
          <a:xfrm>
            <a:off x="2838996" y="3140968"/>
            <a:ext cx="662508" cy="673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200" dirty="0" smtClean="0"/>
              <a:t>EFACTS</a:t>
            </a:r>
            <a:endParaRPr lang="en-US" sz="1200" dirty="0"/>
          </a:p>
        </p:txBody>
      </p:sp>
      <p:sp>
        <p:nvSpPr>
          <p:cNvPr id="19" name="Rounded Rectangle 18"/>
          <p:cNvSpPr/>
          <p:nvPr/>
        </p:nvSpPr>
        <p:spPr>
          <a:xfrm>
            <a:off x="1754064" y="3140968"/>
            <a:ext cx="662508" cy="673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200" dirty="0" smtClean="0"/>
              <a:t>PROTOM</a:t>
            </a:r>
            <a:endParaRPr lang="en-US" sz="1200" dirty="0"/>
          </a:p>
        </p:txBody>
      </p:sp>
      <p:sp>
        <p:nvSpPr>
          <p:cNvPr id="6" name="Rounded Rectangle 5"/>
          <p:cNvSpPr/>
          <p:nvPr/>
        </p:nvSpPr>
        <p:spPr>
          <a:xfrm>
            <a:off x="311139" y="4522490"/>
            <a:ext cx="468052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TCP</a:t>
            </a:r>
            <a:endParaRPr lang="en-US" dirty="0"/>
          </a:p>
        </p:txBody>
      </p:sp>
      <p:grpSp>
        <p:nvGrpSpPr>
          <p:cNvPr id="20" name="Group 19"/>
          <p:cNvGrpSpPr/>
          <p:nvPr/>
        </p:nvGrpSpPr>
        <p:grpSpPr>
          <a:xfrm>
            <a:off x="715963" y="3886880"/>
            <a:ext cx="223242" cy="622240"/>
            <a:chOff x="715963" y="3814872"/>
            <a:chExt cx="223242" cy="622240"/>
          </a:xfrm>
        </p:grpSpPr>
        <p:cxnSp>
          <p:nvCxnSpPr>
            <p:cNvPr id="4" name="Straight Connector 3"/>
            <p:cNvCxnSpPr>
              <a:endCxn id="5" idx="0"/>
            </p:cNvCxnSpPr>
            <p:nvPr/>
          </p:nvCxnSpPr>
          <p:spPr>
            <a:xfrm flipH="1">
              <a:off x="826524" y="3814872"/>
              <a:ext cx="1060" cy="214652"/>
            </a:xfrm>
            <a:prstGeom prst="line">
              <a:avLst/>
            </a:prstGeom>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772518" y="4029524"/>
              <a:ext cx="108012" cy="1195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p:nvPr/>
          </p:nvCxnSpPr>
          <p:spPr>
            <a:xfrm flipH="1">
              <a:off x="826524" y="4212752"/>
              <a:ext cx="1060" cy="224360"/>
            </a:xfrm>
            <a:prstGeom prst="line">
              <a:avLst/>
            </a:prstGeom>
          </p:spPr>
          <p:style>
            <a:lnRef idx="1">
              <a:schemeClr val="accent1"/>
            </a:lnRef>
            <a:fillRef idx="0">
              <a:schemeClr val="accent1"/>
            </a:fillRef>
            <a:effectRef idx="0">
              <a:schemeClr val="accent1"/>
            </a:effectRef>
            <a:fontRef idx="minor">
              <a:schemeClr val="tx1"/>
            </a:fontRef>
          </p:style>
        </p:cxnSp>
        <p:sp>
          <p:nvSpPr>
            <p:cNvPr id="3" name="Arc 2"/>
            <p:cNvSpPr/>
            <p:nvPr/>
          </p:nvSpPr>
          <p:spPr>
            <a:xfrm rot="10800000">
              <a:off x="715963" y="3965852"/>
              <a:ext cx="223242" cy="246900"/>
            </a:xfrm>
            <a:prstGeom prst="arc">
              <a:avLst>
                <a:gd name="adj1" fmla="val 11092674"/>
                <a:gd name="adj2" fmla="val 0"/>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 name="Group 12"/>
          <p:cNvGrpSpPr/>
          <p:nvPr/>
        </p:nvGrpSpPr>
        <p:grpSpPr>
          <a:xfrm>
            <a:off x="1042716" y="3834306"/>
            <a:ext cx="223242" cy="674814"/>
            <a:chOff x="1042716" y="3834306"/>
            <a:chExt cx="223242" cy="674814"/>
          </a:xfrm>
        </p:grpSpPr>
        <p:cxnSp>
          <p:nvCxnSpPr>
            <p:cNvPr id="24" name="Straight Connector 23"/>
            <p:cNvCxnSpPr>
              <a:endCxn id="26" idx="0"/>
            </p:cNvCxnSpPr>
            <p:nvPr/>
          </p:nvCxnSpPr>
          <p:spPr>
            <a:xfrm>
              <a:off x="1153277" y="3834306"/>
              <a:ext cx="0" cy="267226"/>
            </a:xfrm>
            <a:prstGeom prst="line">
              <a:avLst/>
            </a:prstGeom>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1099271" y="4101532"/>
              <a:ext cx="108012" cy="1195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p:nvPr/>
          </p:nvCxnSpPr>
          <p:spPr>
            <a:xfrm flipH="1">
              <a:off x="1153277" y="4284760"/>
              <a:ext cx="1060" cy="224360"/>
            </a:xfrm>
            <a:prstGeom prst="line">
              <a:avLst/>
            </a:prstGeom>
          </p:spPr>
          <p:style>
            <a:lnRef idx="1">
              <a:schemeClr val="accent1"/>
            </a:lnRef>
            <a:fillRef idx="0">
              <a:schemeClr val="accent1"/>
            </a:fillRef>
            <a:effectRef idx="0">
              <a:schemeClr val="accent1"/>
            </a:effectRef>
            <a:fontRef idx="minor">
              <a:schemeClr val="tx1"/>
            </a:fontRef>
          </p:style>
        </p:cxnSp>
        <p:sp>
          <p:nvSpPr>
            <p:cNvPr id="28" name="Arc 27"/>
            <p:cNvSpPr/>
            <p:nvPr/>
          </p:nvSpPr>
          <p:spPr>
            <a:xfrm rot="10800000">
              <a:off x="1042716" y="4037860"/>
              <a:ext cx="223242" cy="246900"/>
            </a:xfrm>
            <a:prstGeom prst="arc">
              <a:avLst>
                <a:gd name="adj1" fmla="val 11092674"/>
                <a:gd name="adj2" fmla="val 0"/>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 name="Group 28"/>
          <p:cNvGrpSpPr/>
          <p:nvPr/>
        </p:nvGrpSpPr>
        <p:grpSpPr>
          <a:xfrm>
            <a:off x="1973697" y="3879140"/>
            <a:ext cx="223242" cy="622240"/>
            <a:chOff x="715963" y="3814872"/>
            <a:chExt cx="223242" cy="622240"/>
          </a:xfrm>
        </p:grpSpPr>
        <p:cxnSp>
          <p:nvCxnSpPr>
            <p:cNvPr id="31" name="Straight Connector 30"/>
            <p:cNvCxnSpPr>
              <a:endCxn id="32" idx="0"/>
            </p:cNvCxnSpPr>
            <p:nvPr/>
          </p:nvCxnSpPr>
          <p:spPr>
            <a:xfrm flipH="1">
              <a:off x="826524" y="3814872"/>
              <a:ext cx="1060" cy="214652"/>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772518" y="4029524"/>
              <a:ext cx="108012" cy="1195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p:nvPr/>
          </p:nvCxnSpPr>
          <p:spPr>
            <a:xfrm flipH="1">
              <a:off x="826524" y="4212752"/>
              <a:ext cx="1060" cy="224360"/>
            </a:xfrm>
            <a:prstGeom prst="line">
              <a:avLst/>
            </a:prstGeom>
          </p:spPr>
          <p:style>
            <a:lnRef idx="1">
              <a:schemeClr val="accent1"/>
            </a:lnRef>
            <a:fillRef idx="0">
              <a:schemeClr val="accent1"/>
            </a:fillRef>
            <a:effectRef idx="0">
              <a:schemeClr val="accent1"/>
            </a:effectRef>
            <a:fontRef idx="minor">
              <a:schemeClr val="tx1"/>
            </a:fontRef>
          </p:style>
        </p:cxnSp>
        <p:sp>
          <p:nvSpPr>
            <p:cNvPr id="34" name="Arc 33"/>
            <p:cNvSpPr/>
            <p:nvPr/>
          </p:nvSpPr>
          <p:spPr>
            <a:xfrm rot="10800000">
              <a:off x="715963" y="3965852"/>
              <a:ext cx="223242" cy="246900"/>
            </a:xfrm>
            <a:prstGeom prst="arc">
              <a:avLst>
                <a:gd name="adj1" fmla="val 11092674"/>
                <a:gd name="adj2" fmla="val 0"/>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0" name="Rounded Rectangle 69"/>
          <p:cNvSpPr/>
          <p:nvPr/>
        </p:nvSpPr>
        <p:spPr>
          <a:xfrm>
            <a:off x="1994303" y="5949280"/>
            <a:ext cx="662508" cy="673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200" dirty="0" smtClean="0"/>
              <a:t>EFACTS</a:t>
            </a:r>
            <a:endParaRPr lang="en-US" sz="1200" dirty="0"/>
          </a:p>
        </p:txBody>
      </p:sp>
      <p:sp>
        <p:nvSpPr>
          <p:cNvPr id="71" name="Rounded Rectangle 70"/>
          <p:cNvSpPr/>
          <p:nvPr/>
        </p:nvSpPr>
        <p:spPr>
          <a:xfrm>
            <a:off x="744150" y="5949280"/>
            <a:ext cx="662508" cy="673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200" dirty="0" smtClean="0"/>
              <a:t>GHOST</a:t>
            </a:r>
            <a:endParaRPr lang="en-US" sz="1200" dirty="0"/>
          </a:p>
        </p:txBody>
      </p:sp>
      <p:sp>
        <p:nvSpPr>
          <p:cNvPr id="21" name="Left Brace 20"/>
          <p:cNvSpPr/>
          <p:nvPr/>
        </p:nvSpPr>
        <p:spPr>
          <a:xfrm>
            <a:off x="4990152" y="4178518"/>
            <a:ext cx="732469" cy="123115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5508104" y="4208928"/>
            <a:ext cx="2664296" cy="1169551"/>
          </a:xfrm>
          <a:prstGeom prst="rect">
            <a:avLst/>
          </a:prstGeom>
          <a:noFill/>
        </p:spPr>
        <p:txBody>
          <a:bodyPr wrap="square" rtlCol="0">
            <a:spAutoFit/>
          </a:bodyPr>
          <a:lstStyle/>
          <a:p>
            <a:pPr marL="285750" indent="-285750">
              <a:buFont typeface="Arial" panose="020B0604020202020204" pitchFamily="34" charset="0"/>
              <a:buChar char="•"/>
            </a:pPr>
            <a:r>
              <a:rPr lang="fr-FR" sz="1400" dirty="0" smtClean="0"/>
              <a:t>Real time management</a:t>
            </a:r>
          </a:p>
          <a:p>
            <a:pPr marL="285750" indent="-285750">
              <a:buFont typeface="Arial" panose="020B0604020202020204" pitchFamily="34" charset="0"/>
              <a:buChar char="•"/>
            </a:pPr>
            <a:r>
              <a:rPr lang="fr-FR" sz="1400" dirty="0" smtClean="0"/>
              <a:t>Data </a:t>
            </a:r>
            <a:r>
              <a:rPr lang="fr-FR" sz="1400" dirty="0" err="1" smtClean="0"/>
              <a:t>historization</a:t>
            </a:r>
            <a:endParaRPr lang="fr-FR" sz="1400" dirty="0" smtClean="0"/>
          </a:p>
          <a:p>
            <a:pPr marL="285750" indent="-285750">
              <a:buFont typeface="Arial" panose="020B0604020202020204" pitchFamily="34" charset="0"/>
              <a:buChar char="•"/>
            </a:pPr>
            <a:r>
              <a:rPr lang="fr-FR" sz="1400" dirty="0" err="1"/>
              <a:t>Create</a:t>
            </a:r>
            <a:r>
              <a:rPr lang="fr-FR" sz="1400" dirty="0"/>
              <a:t> one global output </a:t>
            </a:r>
            <a:r>
              <a:rPr lang="fr-FR" sz="1400" dirty="0" err="1"/>
              <a:t>with</a:t>
            </a:r>
            <a:r>
              <a:rPr lang="fr-FR" sz="1400" dirty="0"/>
              <a:t> main </a:t>
            </a:r>
            <a:r>
              <a:rPr lang="fr-FR" sz="1400" dirty="0" err="1" smtClean="0"/>
              <a:t>metadata</a:t>
            </a:r>
            <a:endParaRPr lang="fr-FR" sz="1400" dirty="0" smtClean="0"/>
          </a:p>
          <a:p>
            <a:pPr marL="285750" indent="-285750">
              <a:buFont typeface="Arial" panose="020B0604020202020204" pitchFamily="34" charset="0"/>
              <a:buChar char="•"/>
            </a:pPr>
            <a:r>
              <a:rPr lang="fr-FR" sz="1400" dirty="0" err="1" smtClean="0"/>
              <a:t>Merge</a:t>
            </a:r>
            <a:r>
              <a:rPr lang="fr-FR" sz="1400" dirty="0" smtClean="0"/>
              <a:t> for </a:t>
            </a:r>
            <a:r>
              <a:rPr lang="fr-FR" sz="1400" dirty="0" err="1" smtClean="0"/>
              <a:t>specific</a:t>
            </a:r>
            <a:r>
              <a:rPr lang="fr-FR" sz="1400" dirty="0" smtClean="0"/>
              <a:t> output</a:t>
            </a:r>
          </a:p>
        </p:txBody>
      </p:sp>
      <p:sp>
        <p:nvSpPr>
          <p:cNvPr id="7" name="TextBox 6"/>
          <p:cNvSpPr txBox="1"/>
          <p:nvPr/>
        </p:nvSpPr>
        <p:spPr>
          <a:xfrm>
            <a:off x="485649" y="3834306"/>
            <a:ext cx="557067" cy="195814"/>
          </a:xfrm>
          <a:prstGeom prst="rect">
            <a:avLst/>
          </a:prstGeom>
          <a:solidFill>
            <a:schemeClr val="bg1"/>
          </a:solidFill>
          <a:ln>
            <a:solidFill>
              <a:schemeClr val="accent1"/>
            </a:solidFill>
          </a:ln>
        </p:spPr>
        <p:txBody>
          <a:bodyPr wrap="square" lIns="36000" tIns="36000" rIns="36000" bIns="36000" rtlCol="0">
            <a:spAutoFit/>
          </a:bodyPr>
          <a:lstStyle/>
          <a:p>
            <a:r>
              <a:rPr lang="fr-FR" sz="800" dirty="0" err="1" smtClean="0"/>
              <a:t>syncVariant</a:t>
            </a:r>
            <a:endParaRPr lang="en-US" sz="800" dirty="0"/>
          </a:p>
        </p:txBody>
      </p:sp>
      <p:sp>
        <p:nvSpPr>
          <p:cNvPr id="73" name="TextBox 72"/>
          <p:cNvSpPr txBox="1"/>
          <p:nvPr/>
        </p:nvSpPr>
        <p:spPr>
          <a:xfrm>
            <a:off x="1745998" y="3834976"/>
            <a:ext cx="734195" cy="195814"/>
          </a:xfrm>
          <a:prstGeom prst="rect">
            <a:avLst/>
          </a:prstGeom>
          <a:solidFill>
            <a:schemeClr val="bg1"/>
          </a:solidFill>
          <a:ln>
            <a:solidFill>
              <a:schemeClr val="accent1"/>
            </a:solidFill>
          </a:ln>
        </p:spPr>
        <p:txBody>
          <a:bodyPr wrap="square" lIns="36000" tIns="36000" rIns="36000" bIns="36000" rtlCol="0">
            <a:spAutoFit/>
          </a:bodyPr>
          <a:lstStyle>
            <a:defPPr>
              <a:defRPr lang="en-US"/>
            </a:defPPr>
            <a:lvl1pPr>
              <a:defRPr sz="800"/>
            </a:lvl1pPr>
          </a:lstStyle>
          <a:p>
            <a:r>
              <a:rPr lang="fr-FR" dirty="0" err="1"/>
              <a:t>syncTestObject</a:t>
            </a:r>
            <a:endParaRPr lang="en-US" dirty="0"/>
          </a:p>
        </p:txBody>
      </p:sp>
      <p:grpSp>
        <p:nvGrpSpPr>
          <p:cNvPr id="74" name="Group 73"/>
          <p:cNvGrpSpPr/>
          <p:nvPr/>
        </p:nvGrpSpPr>
        <p:grpSpPr>
          <a:xfrm>
            <a:off x="3090665" y="3844066"/>
            <a:ext cx="223242" cy="674814"/>
            <a:chOff x="1042716" y="3834306"/>
            <a:chExt cx="223242" cy="674814"/>
          </a:xfrm>
        </p:grpSpPr>
        <p:cxnSp>
          <p:nvCxnSpPr>
            <p:cNvPr id="75" name="Straight Connector 74"/>
            <p:cNvCxnSpPr>
              <a:endCxn id="76" idx="0"/>
            </p:cNvCxnSpPr>
            <p:nvPr/>
          </p:nvCxnSpPr>
          <p:spPr>
            <a:xfrm>
              <a:off x="1153277" y="3834306"/>
              <a:ext cx="0" cy="267226"/>
            </a:xfrm>
            <a:prstGeom prst="line">
              <a:avLst/>
            </a:prstGeom>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1099271" y="4101532"/>
              <a:ext cx="108012" cy="1195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Connector 76"/>
            <p:cNvCxnSpPr/>
            <p:nvPr/>
          </p:nvCxnSpPr>
          <p:spPr>
            <a:xfrm flipH="1">
              <a:off x="1153277" y="4284760"/>
              <a:ext cx="1060" cy="224360"/>
            </a:xfrm>
            <a:prstGeom prst="line">
              <a:avLst/>
            </a:prstGeom>
          </p:spPr>
          <p:style>
            <a:lnRef idx="1">
              <a:schemeClr val="accent1"/>
            </a:lnRef>
            <a:fillRef idx="0">
              <a:schemeClr val="accent1"/>
            </a:fillRef>
            <a:effectRef idx="0">
              <a:schemeClr val="accent1"/>
            </a:effectRef>
            <a:fontRef idx="minor">
              <a:schemeClr val="tx1"/>
            </a:fontRef>
          </p:style>
        </p:cxnSp>
        <p:sp>
          <p:nvSpPr>
            <p:cNvPr id="78" name="Arc 77"/>
            <p:cNvSpPr/>
            <p:nvPr/>
          </p:nvSpPr>
          <p:spPr>
            <a:xfrm rot="10800000">
              <a:off x="1042716" y="4037860"/>
              <a:ext cx="223242" cy="246900"/>
            </a:xfrm>
            <a:prstGeom prst="arc">
              <a:avLst>
                <a:gd name="adj1" fmla="val 11092674"/>
                <a:gd name="adj2" fmla="val 0"/>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79" name="Group 78"/>
          <p:cNvGrpSpPr/>
          <p:nvPr/>
        </p:nvGrpSpPr>
        <p:grpSpPr>
          <a:xfrm>
            <a:off x="4154377" y="3834306"/>
            <a:ext cx="223242" cy="674814"/>
            <a:chOff x="1042716" y="3834306"/>
            <a:chExt cx="223242" cy="674814"/>
          </a:xfrm>
        </p:grpSpPr>
        <p:cxnSp>
          <p:nvCxnSpPr>
            <p:cNvPr id="80" name="Straight Connector 79"/>
            <p:cNvCxnSpPr>
              <a:endCxn id="81" idx="0"/>
            </p:cNvCxnSpPr>
            <p:nvPr/>
          </p:nvCxnSpPr>
          <p:spPr>
            <a:xfrm>
              <a:off x="1153277" y="3834306"/>
              <a:ext cx="0" cy="267226"/>
            </a:xfrm>
            <a:prstGeom prst="line">
              <a:avLst/>
            </a:prstGeom>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1099271" y="4101532"/>
              <a:ext cx="108012" cy="1195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p:nvPr/>
          </p:nvCxnSpPr>
          <p:spPr>
            <a:xfrm flipH="1">
              <a:off x="1153277" y="4284760"/>
              <a:ext cx="1060" cy="224360"/>
            </a:xfrm>
            <a:prstGeom prst="line">
              <a:avLst/>
            </a:prstGeom>
          </p:spPr>
          <p:style>
            <a:lnRef idx="1">
              <a:schemeClr val="accent1"/>
            </a:lnRef>
            <a:fillRef idx="0">
              <a:schemeClr val="accent1"/>
            </a:fillRef>
            <a:effectRef idx="0">
              <a:schemeClr val="accent1"/>
            </a:effectRef>
            <a:fontRef idx="minor">
              <a:schemeClr val="tx1"/>
            </a:fontRef>
          </p:style>
        </p:cxnSp>
        <p:sp>
          <p:nvSpPr>
            <p:cNvPr id="83" name="Arc 82"/>
            <p:cNvSpPr/>
            <p:nvPr/>
          </p:nvSpPr>
          <p:spPr>
            <a:xfrm rot="10800000">
              <a:off x="1042716" y="4037860"/>
              <a:ext cx="223242" cy="246900"/>
            </a:xfrm>
            <a:prstGeom prst="arc">
              <a:avLst>
                <a:gd name="adj1" fmla="val 11092674"/>
                <a:gd name="adj2" fmla="val 0"/>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84" name="TextBox 83"/>
          <p:cNvSpPr txBox="1"/>
          <p:nvPr/>
        </p:nvSpPr>
        <p:spPr>
          <a:xfrm>
            <a:off x="2891716" y="3851806"/>
            <a:ext cx="557067" cy="195814"/>
          </a:xfrm>
          <a:prstGeom prst="rect">
            <a:avLst/>
          </a:prstGeom>
          <a:solidFill>
            <a:schemeClr val="bg1"/>
          </a:solidFill>
          <a:ln>
            <a:solidFill>
              <a:schemeClr val="accent1"/>
            </a:solidFill>
          </a:ln>
        </p:spPr>
        <p:txBody>
          <a:bodyPr wrap="square" lIns="36000" tIns="36000" rIns="36000" bIns="36000" rtlCol="0">
            <a:spAutoFit/>
          </a:bodyPr>
          <a:lstStyle/>
          <a:p>
            <a:r>
              <a:rPr lang="fr-FR" sz="800" dirty="0" err="1" smtClean="0"/>
              <a:t>syncEfacts</a:t>
            </a:r>
            <a:endParaRPr lang="en-US" sz="800" dirty="0"/>
          </a:p>
        </p:txBody>
      </p:sp>
      <p:sp>
        <p:nvSpPr>
          <p:cNvPr id="85" name="TextBox 84"/>
          <p:cNvSpPr txBox="1"/>
          <p:nvPr/>
        </p:nvSpPr>
        <p:spPr>
          <a:xfrm>
            <a:off x="4012618" y="3842046"/>
            <a:ext cx="513057" cy="195814"/>
          </a:xfrm>
          <a:prstGeom prst="rect">
            <a:avLst/>
          </a:prstGeom>
          <a:solidFill>
            <a:schemeClr val="bg1"/>
          </a:solidFill>
          <a:ln>
            <a:solidFill>
              <a:schemeClr val="accent1"/>
            </a:solidFill>
          </a:ln>
        </p:spPr>
        <p:txBody>
          <a:bodyPr wrap="square" lIns="36000" tIns="36000" rIns="36000" bIns="36000" rtlCol="0">
            <a:spAutoFit/>
          </a:bodyPr>
          <a:lstStyle/>
          <a:p>
            <a:r>
              <a:rPr lang="fr-FR" sz="800" dirty="0" err="1" smtClean="0"/>
              <a:t>syncRDM</a:t>
            </a:r>
            <a:endParaRPr lang="en-US" sz="800" dirty="0"/>
          </a:p>
        </p:txBody>
      </p:sp>
      <p:grpSp>
        <p:nvGrpSpPr>
          <p:cNvPr id="92" name="Group 91"/>
          <p:cNvGrpSpPr/>
          <p:nvPr/>
        </p:nvGrpSpPr>
        <p:grpSpPr>
          <a:xfrm>
            <a:off x="2210326" y="5271312"/>
            <a:ext cx="223242" cy="674814"/>
            <a:chOff x="1042716" y="3834306"/>
            <a:chExt cx="223242" cy="674814"/>
          </a:xfrm>
        </p:grpSpPr>
        <p:cxnSp>
          <p:nvCxnSpPr>
            <p:cNvPr id="93" name="Straight Connector 92"/>
            <p:cNvCxnSpPr>
              <a:endCxn id="94" idx="0"/>
            </p:cNvCxnSpPr>
            <p:nvPr/>
          </p:nvCxnSpPr>
          <p:spPr>
            <a:xfrm>
              <a:off x="1153277" y="3834306"/>
              <a:ext cx="0" cy="267226"/>
            </a:xfrm>
            <a:prstGeom prst="line">
              <a:avLst/>
            </a:prstGeom>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1099271" y="4101532"/>
              <a:ext cx="108012" cy="1195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p:cNvCxnSpPr/>
            <p:nvPr/>
          </p:nvCxnSpPr>
          <p:spPr>
            <a:xfrm flipH="1">
              <a:off x="1153277" y="4284760"/>
              <a:ext cx="1060" cy="224360"/>
            </a:xfrm>
            <a:prstGeom prst="line">
              <a:avLst/>
            </a:prstGeom>
          </p:spPr>
          <p:style>
            <a:lnRef idx="1">
              <a:schemeClr val="accent1"/>
            </a:lnRef>
            <a:fillRef idx="0">
              <a:schemeClr val="accent1"/>
            </a:fillRef>
            <a:effectRef idx="0">
              <a:schemeClr val="accent1"/>
            </a:effectRef>
            <a:fontRef idx="minor">
              <a:schemeClr val="tx1"/>
            </a:fontRef>
          </p:style>
        </p:cxnSp>
        <p:sp>
          <p:nvSpPr>
            <p:cNvPr id="96" name="Arc 95"/>
            <p:cNvSpPr/>
            <p:nvPr/>
          </p:nvSpPr>
          <p:spPr>
            <a:xfrm rot="10800000">
              <a:off x="1042716" y="4037860"/>
              <a:ext cx="223242" cy="246900"/>
            </a:xfrm>
            <a:prstGeom prst="arc">
              <a:avLst>
                <a:gd name="adj1" fmla="val 11092674"/>
                <a:gd name="adj2" fmla="val 0"/>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03" name="TextBox 102"/>
          <p:cNvSpPr txBox="1"/>
          <p:nvPr/>
        </p:nvSpPr>
        <p:spPr>
          <a:xfrm>
            <a:off x="1907704" y="5260505"/>
            <a:ext cx="835706" cy="195814"/>
          </a:xfrm>
          <a:prstGeom prst="rect">
            <a:avLst/>
          </a:prstGeom>
          <a:solidFill>
            <a:schemeClr val="bg1"/>
          </a:solidFill>
          <a:ln>
            <a:solidFill>
              <a:schemeClr val="accent1"/>
            </a:solidFill>
          </a:ln>
        </p:spPr>
        <p:txBody>
          <a:bodyPr wrap="square" lIns="36000" tIns="36000" rIns="36000" bIns="36000" rtlCol="0">
            <a:spAutoFit/>
          </a:bodyPr>
          <a:lstStyle/>
          <a:p>
            <a:r>
              <a:rPr lang="fr-FR" sz="800" dirty="0" err="1" smtClean="0"/>
              <a:t>syncTestMetadata</a:t>
            </a:r>
            <a:endParaRPr lang="en-US" sz="800" dirty="0"/>
          </a:p>
        </p:txBody>
      </p:sp>
      <p:sp>
        <p:nvSpPr>
          <p:cNvPr id="105" name="Rounded Rectangle 104"/>
          <p:cNvSpPr/>
          <p:nvPr/>
        </p:nvSpPr>
        <p:spPr>
          <a:xfrm>
            <a:off x="3313907" y="5949280"/>
            <a:ext cx="1543022" cy="673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200" dirty="0" smtClean="0"/>
              <a:t>GTDM</a:t>
            </a:r>
            <a:endParaRPr lang="en-US" sz="1200" dirty="0"/>
          </a:p>
        </p:txBody>
      </p:sp>
      <p:grpSp>
        <p:nvGrpSpPr>
          <p:cNvPr id="106" name="Group 105"/>
          <p:cNvGrpSpPr/>
          <p:nvPr/>
        </p:nvGrpSpPr>
        <p:grpSpPr>
          <a:xfrm>
            <a:off x="4421260" y="5252765"/>
            <a:ext cx="223242" cy="674814"/>
            <a:chOff x="1042716" y="3834306"/>
            <a:chExt cx="223242" cy="674814"/>
          </a:xfrm>
        </p:grpSpPr>
        <p:cxnSp>
          <p:nvCxnSpPr>
            <p:cNvPr id="107" name="Straight Connector 106"/>
            <p:cNvCxnSpPr>
              <a:endCxn id="108" idx="0"/>
            </p:cNvCxnSpPr>
            <p:nvPr/>
          </p:nvCxnSpPr>
          <p:spPr>
            <a:xfrm>
              <a:off x="1153277" y="3834306"/>
              <a:ext cx="0" cy="267226"/>
            </a:xfrm>
            <a:prstGeom prst="line">
              <a:avLst/>
            </a:prstGeom>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1099271" y="4101532"/>
              <a:ext cx="108012" cy="1195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flipH="1">
              <a:off x="1153277" y="4284760"/>
              <a:ext cx="1060" cy="224360"/>
            </a:xfrm>
            <a:prstGeom prst="line">
              <a:avLst/>
            </a:prstGeom>
          </p:spPr>
          <p:style>
            <a:lnRef idx="1">
              <a:schemeClr val="accent1"/>
            </a:lnRef>
            <a:fillRef idx="0">
              <a:schemeClr val="accent1"/>
            </a:fillRef>
            <a:effectRef idx="0">
              <a:schemeClr val="accent1"/>
            </a:effectRef>
            <a:fontRef idx="minor">
              <a:schemeClr val="tx1"/>
            </a:fontRef>
          </p:style>
        </p:cxnSp>
        <p:sp>
          <p:nvSpPr>
            <p:cNvPr id="110" name="Arc 109"/>
            <p:cNvSpPr/>
            <p:nvPr/>
          </p:nvSpPr>
          <p:spPr>
            <a:xfrm rot="10800000">
              <a:off x="1042716" y="4037860"/>
              <a:ext cx="223242" cy="246900"/>
            </a:xfrm>
            <a:prstGeom prst="arc">
              <a:avLst>
                <a:gd name="adj1" fmla="val 11092674"/>
                <a:gd name="adj2" fmla="val 0"/>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11" name="TextBox 110"/>
          <p:cNvSpPr txBox="1"/>
          <p:nvPr/>
        </p:nvSpPr>
        <p:spPr>
          <a:xfrm>
            <a:off x="4107822" y="5260505"/>
            <a:ext cx="835706" cy="195814"/>
          </a:xfrm>
          <a:prstGeom prst="rect">
            <a:avLst/>
          </a:prstGeom>
          <a:solidFill>
            <a:schemeClr val="bg1"/>
          </a:solidFill>
          <a:ln>
            <a:solidFill>
              <a:schemeClr val="accent1"/>
            </a:solidFill>
          </a:ln>
        </p:spPr>
        <p:txBody>
          <a:bodyPr wrap="square" lIns="36000" tIns="36000" rIns="36000" bIns="36000" rtlCol="0">
            <a:spAutoFit/>
          </a:bodyPr>
          <a:lstStyle/>
          <a:p>
            <a:r>
              <a:rPr lang="fr-FR" sz="800" dirty="0" err="1" smtClean="0"/>
              <a:t>syncTestFullMeta</a:t>
            </a:r>
            <a:endParaRPr lang="en-US" sz="800" dirty="0"/>
          </a:p>
        </p:txBody>
      </p:sp>
      <p:pic>
        <p:nvPicPr>
          <p:cNvPr id="11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90828" y="190381"/>
            <a:ext cx="2513992" cy="1244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5" name="Elbow Connector 14"/>
          <p:cNvCxnSpPr>
            <a:stCxn id="94" idx="4"/>
            <a:endCxn id="105" idx="0"/>
          </p:cNvCxnSpPr>
          <p:nvPr/>
        </p:nvCxnSpPr>
        <p:spPr>
          <a:xfrm rot="16200000" flipH="1">
            <a:off x="3057559" y="4921421"/>
            <a:ext cx="291186" cy="176453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94" idx="4"/>
            <a:endCxn id="71" idx="0"/>
          </p:cNvCxnSpPr>
          <p:nvPr/>
        </p:nvCxnSpPr>
        <p:spPr>
          <a:xfrm rot="5400000">
            <a:off x="1552553" y="5180946"/>
            <a:ext cx="291186" cy="1245483"/>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65252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AutoShape 3"/>
          <p:cNvSpPr>
            <a:spLocks noChangeArrowheads="1"/>
          </p:cNvSpPr>
          <p:nvPr/>
        </p:nvSpPr>
        <p:spPr bwMode="auto">
          <a:xfrm rot="-5400000">
            <a:off x="2869571" y="353362"/>
            <a:ext cx="1811058" cy="7069770"/>
          </a:xfrm>
          <a:prstGeom prst="can">
            <a:avLst>
              <a:gd name="adj" fmla="val 37695"/>
            </a:avLst>
          </a:prstGeom>
          <a:solidFill>
            <a:schemeClr val="accent1">
              <a:lumMod val="20000"/>
              <a:lumOff val="80000"/>
            </a:schemeClr>
          </a:solidFill>
          <a:ln w="9525">
            <a:solidFill>
              <a:schemeClr val="tx1"/>
            </a:solidFill>
            <a:round/>
            <a:headEnd/>
            <a:tailEnd/>
          </a:ln>
          <a:effectLst/>
          <a:extLst/>
        </p:spPr>
        <p:txBody>
          <a:bodyPr vert="eaVert" wrap="none" lIns="90000" tIns="46800" rIns="90000" bIns="46800"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algn="r" eaLnBrk="1" hangingPunct="1"/>
            <a:r>
              <a:rPr lang="en-US" altLang="en-US" dirty="0"/>
              <a:t>Service Bus</a:t>
            </a:r>
          </a:p>
        </p:txBody>
      </p:sp>
      <p:sp>
        <p:nvSpPr>
          <p:cNvPr id="17" name="TextBox 16"/>
          <p:cNvSpPr txBox="1"/>
          <p:nvPr/>
        </p:nvSpPr>
        <p:spPr>
          <a:xfrm>
            <a:off x="107504" y="190381"/>
            <a:ext cx="6264696" cy="369332"/>
          </a:xfrm>
          <a:prstGeom prst="rect">
            <a:avLst/>
          </a:prstGeom>
          <a:noFill/>
        </p:spPr>
        <p:txBody>
          <a:bodyPr wrap="square" rtlCol="0">
            <a:spAutoFit/>
          </a:bodyPr>
          <a:lstStyle/>
          <a:p>
            <a:r>
              <a:rPr lang="fr-FR" dirty="0" smtClean="0"/>
              <a:t>No new application: Manage transformation via the service bus</a:t>
            </a:r>
            <a:endParaRPr lang="en-US" dirty="0"/>
          </a:p>
        </p:txBody>
      </p:sp>
      <p:sp>
        <p:nvSpPr>
          <p:cNvPr id="7" name="Rounded Rectangle 6"/>
          <p:cNvSpPr/>
          <p:nvPr/>
        </p:nvSpPr>
        <p:spPr>
          <a:xfrm>
            <a:off x="942728" y="1988840"/>
            <a:ext cx="662508" cy="673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200" dirty="0" smtClean="0"/>
              <a:t>KOLA</a:t>
            </a:r>
            <a:endParaRPr lang="en-US" sz="1200" dirty="0"/>
          </a:p>
        </p:txBody>
      </p:sp>
      <p:sp>
        <p:nvSpPr>
          <p:cNvPr id="8" name="Rounded Rectangle 7"/>
          <p:cNvSpPr/>
          <p:nvPr/>
        </p:nvSpPr>
        <p:spPr>
          <a:xfrm>
            <a:off x="4197524" y="1988840"/>
            <a:ext cx="662508" cy="673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200" dirty="0" smtClean="0"/>
              <a:t>RDM</a:t>
            </a:r>
            <a:endParaRPr lang="en-US" sz="1200" dirty="0"/>
          </a:p>
        </p:txBody>
      </p:sp>
      <p:sp>
        <p:nvSpPr>
          <p:cNvPr id="9" name="Rounded Rectangle 8"/>
          <p:cNvSpPr/>
          <p:nvPr/>
        </p:nvSpPr>
        <p:spPr>
          <a:xfrm>
            <a:off x="3112592" y="1988840"/>
            <a:ext cx="662508" cy="673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200" dirty="0" smtClean="0"/>
              <a:t>EFACTS</a:t>
            </a:r>
            <a:endParaRPr lang="en-US" sz="1200" dirty="0"/>
          </a:p>
        </p:txBody>
      </p:sp>
      <p:sp>
        <p:nvSpPr>
          <p:cNvPr id="10" name="Rounded Rectangle 9"/>
          <p:cNvSpPr/>
          <p:nvPr/>
        </p:nvSpPr>
        <p:spPr>
          <a:xfrm>
            <a:off x="2027660" y="1988840"/>
            <a:ext cx="662508" cy="673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200" dirty="0" smtClean="0"/>
              <a:t>PROTOM</a:t>
            </a:r>
            <a:endParaRPr lang="en-US" sz="1200" dirty="0"/>
          </a:p>
        </p:txBody>
      </p:sp>
      <p:grpSp>
        <p:nvGrpSpPr>
          <p:cNvPr id="4" name="Group 3"/>
          <p:cNvGrpSpPr/>
          <p:nvPr/>
        </p:nvGrpSpPr>
        <p:grpSpPr>
          <a:xfrm>
            <a:off x="1351940" y="2682178"/>
            <a:ext cx="108012" cy="506338"/>
            <a:chOff x="1351940" y="2682178"/>
            <a:chExt cx="108012" cy="506338"/>
          </a:xfrm>
        </p:grpSpPr>
        <p:cxnSp>
          <p:nvCxnSpPr>
            <p:cNvPr id="20" name="Straight Connector 19"/>
            <p:cNvCxnSpPr>
              <a:endCxn id="21" idx="0"/>
            </p:cNvCxnSpPr>
            <p:nvPr/>
          </p:nvCxnSpPr>
          <p:spPr>
            <a:xfrm>
              <a:off x="1405946" y="2682178"/>
              <a:ext cx="0" cy="386782"/>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1351940" y="3068960"/>
              <a:ext cx="108012" cy="1195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ounded Rectangle 31"/>
          <p:cNvSpPr/>
          <p:nvPr/>
        </p:nvSpPr>
        <p:spPr>
          <a:xfrm>
            <a:off x="2616571" y="5415642"/>
            <a:ext cx="662508" cy="673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200" dirty="0" smtClean="0"/>
              <a:t>GTDM</a:t>
            </a:r>
            <a:endParaRPr lang="en-US" sz="1200" dirty="0"/>
          </a:p>
        </p:txBody>
      </p:sp>
      <p:grpSp>
        <p:nvGrpSpPr>
          <p:cNvPr id="73" name="Group 72"/>
          <p:cNvGrpSpPr/>
          <p:nvPr/>
        </p:nvGrpSpPr>
        <p:grpSpPr>
          <a:xfrm>
            <a:off x="1037778" y="2682178"/>
            <a:ext cx="108012" cy="506338"/>
            <a:chOff x="1351940" y="2682178"/>
            <a:chExt cx="108012" cy="506338"/>
          </a:xfrm>
        </p:grpSpPr>
        <p:cxnSp>
          <p:nvCxnSpPr>
            <p:cNvPr id="74" name="Straight Connector 73"/>
            <p:cNvCxnSpPr>
              <a:endCxn id="75" idx="0"/>
            </p:cNvCxnSpPr>
            <p:nvPr/>
          </p:nvCxnSpPr>
          <p:spPr>
            <a:xfrm>
              <a:off x="1405946" y="2682178"/>
              <a:ext cx="0" cy="386782"/>
            </a:xfrm>
            <a:prstGeom prst="line">
              <a:avLst/>
            </a:prstGeom>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1351940" y="3068960"/>
              <a:ext cx="108012" cy="1195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p:cNvGrpSpPr/>
          <p:nvPr/>
        </p:nvGrpSpPr>
        <p:grpSpPr>
          <a:xfrm>
            <a:off x="2332685" y="2682178"/>
            <a:ext cx="108012" cy="506338"/>
            <a:chOff x="1351940" y="2682178"/>
            <a:chExt cx="108012" cy="506338"/>
          </a:xfrm>
        </p:grpSpPr>
        <p:cxnSp>
          <p:nvCxnSpPr>
            <p:cNvPr id="77" name="Straight Connector 76"/>
            <p:cNvCxnSpPr>
              <a:endCxn id="78" idx="0"/>
            </p:cNvCxnSpPr>
            <p:nvPr/>
          </p:nvCxnSpPr>
          <p:spPr>
            <a:xfrm>
              <a:off x="1405946" y="2682178"/>
              <a:ext cx="0" cy="386782"/>
            </a:xfrm>
            <a:prstGeom prst="line">
              <a:avLst/>
            </a:prstGeom>
          </p:spPr>
          <p:style>
            <a:lnRef idx="1">
              <a:schemeClr val="accent1"/>
            </a:lnRef>
            <a:fillRef idx="0">
              <a:schemeClr val="accent1"/>
            </a:fillRef>
            <a:effectRef idx="0">
              <a:schemeClr val="accent1"/>
            </a:effectRef>
            <a:fontRef idx="minor">
              <a:schemeClr val="tx1"/>
            </a:fontRef>
          </p:style>
        </p:cxnSp>
        <p:sp>
          <p:nvSpPr>
            <p:cNvPr id="78" name="Oval 77"/>
            <p:cNvSpPr/>
            <p:nvPr/>
          </p:nvSpPr>
          <p:spPr>
            <a:xfrm>
              <a:off x="1351940" y="3068960"/>
              <a:ext cx="108012" cy="1195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Group 78"/>
          <p:cNvGrpSpPr/>
          <p:nvPr/>
        </p:nvGrpSpPr>
        <p:grpSpPr>
          <a:xfrm>
            <a:off x="3389839" y="2682178"/>
            <a:ext cx="108012" cy="506338"/>
            <a:chOff x="1351940" y="2682178"/>
            <a:chExt cx="108012" cy="506338"/>
          </a:xfrm>
        </p:grpSpPr>
        <p:cxnSp>
          <p:nvCxnSpPr>
            <p:cNvPr id="80" name="Straight Connector 79"/>
            <p:cNvCxnSpPr>
              <a:endCxn id="81" idx="0"/>
            </p:cNvCxnSpPr>
            <p:nvPr/>
          </p:nvCxnSpPr>
          <p:spPr>
            <a:xfrm>
              <a:off x="1405946" y="2682178"/>
              <a:ext cx="0" cy="386782"/>
            </a:xfrm>
            <a:prstGeom prst="line">
              <a:avLst/>
            </a:prstGeom>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1351940" y="3068960"/>
              <a:ext cx="108012" cy="1195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4488736" y="2682178"/>
            <a:ext cx="108012" cy="506338"/>
            <a:chOff x="1351940" y="2682178"/>
            <a:chExt cx="108012" cy="506338"/>
          </a:xfrm>
        </p:grpSpPr>
        <p:cxnSp>
          <p:nvCxnSpPr>
            <p:cNvPr id="83" name="Straight Connector 82"/>
            <p:cNvCxnSpPr>
              <a:endCxn id="84" idx="0"/>
            </p:cNvCxnSpPr>
            <p:nvPr/>
          </p:nvCxnSpPr>
          <p:spPr>
            <a:xfrm>
              <a:off x="1405946" y="2682178"/>
              <a:ext cx="0" cy="386782"/>
            </a:xfrm>
            <a:prstGeom prst="line">
              <a:avLst/>
            </a:prstGeom>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1351940" y="3068960"/>
              <a:ext cx="108012" cy="1195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p:cNvSpPr txBox="1"/>
          <p:nvPr/>
        </p:nvSpPr>
        <p:spPr>
          <a:xfrm>
            <a:off x="759245" y="2682178"/>
            <a:ext cx="557067" cy="195814"/>
          </a:xfrm>
          <a:prstGeom prst="rect">
            <a:avLst/>
          </a:prstGeom>
          <a:solidFill>
            <a:schemeClr val="bg1"/>
          </a:solidFill>
          <a:ln>
            <a:solidFill>
              <a:schemeClr val="accent1"/>
            </a:solidFill>
          </a:ln>
        </p:spPr>
        <p:txBody>
          <a:bodyPr wrap="square" lIns="36000" tIns="36000" rIns="36000" bIns="36000" rtlCol="0">
            <a:spAutoFit/>
          </a:bodyPr>
          <a:lstStyle/>
          <a:p>
            <a:r>
              <a:rPr lang="fr-FR" sz="800" dirty="0" err="1" smtClean="0"/>
              <a:t>syncVariant</a:t>
            </a:r>
            <a:endParaRPr lang="en-US" sz="800" dirty="0"/>
          </a:p>
        </p:txBody>
      </p:sp>
      <p:sp>
        <p:nvSpPr>
          <p:cNvPr id="34" name="TextBox 33"/>
          <p:cNvSpPr txBox="1"/>
          <p:nvPr/>
        </p:nvSpPr>
        <p:spPr>
          <a:xfrm>
            <a:off x="2019594" y="2682848"/>
            <a:ext cx="734195" cy="195814"/>
          </a:xfrm>
          <a:prstGeom prst="rect">
            <a:avLst/>
          </a:prstGeom>
          <a:solidFill>
            <a:schemeClr val="bg1"/>
          </a:solidFill>
          <a:ln>
            <a:solidFill>
              <a:schemeClr val="accent1"/>
            </a:solidFill>
          </a:ln>
        </p:spPr>
        <p:txBody>
          <a:bodyPr wrap="square" lIns="36000" tIns="36000" rIns="36000" bIns="36000" rtlCol="0">
            <a:spAutoFit/>
          </a:bodyPr>
          <a:lstStyle>
            <a:defPPr>
              <a:defRPr lang="en-US"/>
            </a:defPPr>
            <a:lvl1pPr>
              <a:defRPr sz="800"/>
            </a:lvl1pPr>
          </a:lstStyle>
          <a:p>
            <a:r>
              <a:rPr lang="fr-FR" dirty="0" err="1"/>
              <a:t>syncTestObject</a:t>
            </a:r>
            <a:endParaRPr lang="en-US" dirty="0"/>
          </a:p>
        </p:txBody>
      </p:sp>
      <p:sp>
        <p:nvSpPr>
          <p:cNvPr id="45" name="TextBox 44"/>
          <p:cNvSpPr txBox="1"/>
          <p:nvPr/>
        </p:nvSpPr>
        <p:spPr>
          <a:xfrm>
            <a:off x="3165312" y="2699678"/>
            <a:ext cx="557067" cy="195814"/>
          </a:xfrm>
          <a:prstGeom prst="rect">
            <a:avLst/>
          </a:prstGeom>
          <a:solidFill>
            <a:schemeClr val="bg1"/>
          </a:solidFill>
          <a:ln>
            <a:solidFill>
              <a:schemeClr val="accent1"/>
            </a:solidFill>
          </a:ln>
        </p:spPr>
        <p:txBody>
          <a:bodyPr wrap="square" lIns="36000" tIns="36000" rIns="36000" bIns="36000" rtlCol="0">
            <a:spAutoFit/>
          </a:bodyPr>
          <a:lstStyle/>
          <a:p>
            <a:r>
              <a:rPr lang="fr-FR" sz="800" dirty="0" err="1" smtClean="0"/>
              <a:t>syncEfacts</a:t>
            </a:r>
            <a:endParaRPr lang="en-US" sz="800" dirty="0"/>
          </a:p>
        </p:txBody>
      </p:sp>
      <p:sp>
        <p:nvSpPr>
          <p:cNvPr id="46" name="TextBox 45"/>
          <p:cNvSpPr txBox="1"/>
          <p:nvPr/>
        </p:nvSpPr>
        <p:spPr>
          <a:xfrm>
            <a:off x="4286214" y="2689918"/>
            <a:ext cx="513057" cy="195814"/>
          </a:xfrm>
          <a:prstGeom prst="rect">
            <a:avLst/>
          </a:prstGeom>
          <a:solidFill>
            <a:schemeClr val="bg1"/>
          </a:solidFill>
          <a:ln>
            <a:solidFill>
              <a:schemeClr val="accent1"/>
            </a:solidFill>
          </a:ln>
        </p:spPr>
        <p:txBody>
          <a:bodyPr wrap="square" lIns="36000" tIns="36000" rIns="36000" bIns="36000" rtlCol="0">
            <a:spAutoFit/>
          </a:bodyPr>
          <a:lstStyle/>
          <a:p>
            <a:r>
              <a:rPr lang="fr-FR" sz="800" dirty="0" err="1" smtClean="0"/>
              <a:t>syncRDM</a:t>
            </a:r>
            <a:endParaRPr lang="en-US" sz="800" dirty="0"/>
          </a:p>
        </p:txBody>
      </p:sp>
      <p:sp>
        <p:nvSpPr>
          <p:cNvPr id="90" name="Arc 89"/>
          <p:cNvSpPr/>
          <p:nvPr/>
        </p:nvSpPr>
        <p:spPr>
          <a:xfrm rot="10800000">
            <a:off x="980163" y="3005288"/>
            <a:ext cx="223242" cy="246900"/>
          </a:xfrm>
          <a:prstGeom prst="arc">
            <a:avLst>
              <a:gd name="adj1" fmla="val 11092674"/>
              <a:gd name="adj2" fmla="val 0"/>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1" name="Arc 90"/>
          <p:cNvSpPr/>
          <p:nvPr/>
        </p:nvSpPr>
        <p:spPr>
          <a:xfrm rot="10800000">
            <a:off x="1286266" y="3005288"/>
            <a:ext cx="223242" cy="246900"/>
          </a:xfrm>
          <a:prstGeom prst="arc">
            <a:avLst>
              <a:gd name="adj1" fmla="val 11092674"/>
              <a:gd name="adj2" fmla="val 0"/>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2" name="Arc 91"/>
          <p:cNvSpPr/>
          <p:nvPr/>
        </p:nvSpPr>
        <p:spPr>
          <a:xfrm rot="10800000">
            <a:off x="2275070" y="3005288"/>
            <a:ext cx="223242" cy="246900"/>
          </a:xfrm>
          <a:prstGeom prst="arc">
            <a:avLst>
              <a:gd name="adj1" fmla="val 11092674"/>
              <a:gd name="adj2" fmla="val 0"/>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Arc 92"/>
          <p:cNvSpPr/>
          <p:nvPr/>
        </p:nvSpPr>
        <p:spPr>
          <a:xfrm rot="10800000">
            <a:off x="3332225" y="3010816"/>
            <a:ext cx="223242" cy="246900"/>
          </a:xfrm>
          <a:prstGeom prst="arc">
            <a:avLst>
              <a:gd name="adj1" fmla="val 11092674"/>
              <a:gd name="adj2" fmla="val 0"/>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Arc 93"/>
          <p:cNvSpPr/>
          <p:nvPr/>
        </p:nvSpPr>
        <p:spPr>
          <a:xfrm rot="10800000">
            <a:off x="4431121" y="3009827"/>
            <a:ext cx="223242" cy="246900"/>
          </a:xfrm>
          <a:prstGeom prst="arc">
            <a:avLst>
              <a:gd name="adj1" fmla="val 11092674"/>
              <a:gd name="adj2" fmla="val 0"/>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6" name="Oval 95"/>
          <p:cNvSpPr/>
          <p:nvPr/>
        </p:nvSpPr>
        <p:spPr>
          <a:xfrm>
            <a:off x="2893819" y="4553898"/>
            <a:ext cx="108012" cy="1195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p:cNvCxnSpPr/>
          <p:nvPr/>
        </p:nvCxnSpPr>
        <p:spPr>
          <a:xfrm flipH="1">
            <a:off x="2947825" y="4737126"/>
            <a:ext cx="1060" cy="628686"/>
          </a:xfrm>
          <a:prstGeom prst="line">
            <a:avLst/>
          </a:prstGeom>
        </p:spPr>
        <p:style>
          <a:lnRef idx="1">
            <a:schemeClr val="accent1"/>
          </a:lnRef>
          <a:fillRef idx="0">
            <a:schemeClr val="accent1"/>
          </a:fillRef>
          <a:effectRef idx="0">
            <a:schemeClr val="accent1"/>
          </a:effectRef>
          <a:fontRef idx="minor">
            <a:schemeClr val="tx1"/>
          </a:fontRef>
        </p:style>
      </p:cxnSp>
      <p:sp>
        <p:nvSpPr>
          <p:cNvPr id="98" name="Arc 97"/>
          <p:cNvSpPr/>
          <p:nvPr/>
        </p:nvSpPr>
        <p:spPr>
          <a:xfrm rot="10800000">
            <a:off x="2837264" y="4477552"/>
            <a:ext cx="223242" cy="246900"/>
          </a:xfrm>
          <a:prstGeom prst="arc">
            <a:avLst>
              <a:gd name="adj1" fmla="val 11092674"/>
              <a:gd name="adj2" fmla="val 0"/>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0" name="Elbow Connector 99"/>
          <p:cNvCxnSpPr>
            <a:stCxn id="75" idx="4"/>
            <a:endCxn id="96" idx="0"/>
          </p:cNvCxnSpPr>
          <p:nvPr/>
        </p:nvCxnSpPr>
        <p:spPr>
          <a:xfrm rot="16200000" flipH="1">
            <a:off x="1337113" y="2943186"/>
            <a:ext cx="1365382" cy="185604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04" name="Elbow Connector 103"/>
          <p:cNvCxnSpPr>
            <a:stCxn id="21" idx="4"/>
            <a:endCxn id="96" idx="0"/>
          </p:cNvCxnSpPr>
          <p:nvPr/>
        </p:nvCxnSpPr>
        <p:spPr>
          <a:xfrm rot="16200000" flipH="1">
            <a:off x="1494194" y="3100267"/>
            <a:ext cx="1365382" cy="154187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07" name="Elbow Connector 106"/>
          <p:cNvCxnSpPr/>
          <p:nvPr/>
        </p:nvCxnSpPr>
        <p:spPr>
          <a:xfrm rot="16200000" flipH="1">
            <a:off x="1984567" y="3590642"/>
            <a:ext cx="1365381" cy="56113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12" name="Elbow Connector 111"/>
          <p:cNvCxnSpPr>
            <a:stCxn id="81" idx="4"/>
            <a:endCxn id="96" idx="0"/>
          </p:cNvCxnSpPr>
          <p:nvPr/>
        </p:nvCxnSpPr>
        <p:spPr>
          <a:xfrm rot="5400000">
            <a:off x="2513144" y="3623197"/>
            <a:ext cx="1365382" cy="49602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16" name="Elbow Connector 115"/>
          <p:cNvCxnSpPr>
            <a:stCxn id="84" idx="4"/>
            <a:endCxn id="96" idx="0"/>
          </p:cNvCxnSpPr>
          <p:nvPr/>
        </p:nvCxnSpPr>
        <p:spPr>
          <a:xfrm rot="5400000">
            <a:off x="3062593" y="3073749"/>
            <a:ext cx="1365382" cy="1594917"/>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2554133" y="4854667"/>
            <a:ext cx="835706" cy="195814"/>
          </a:xfrm>
          <a:prstGeom prst="rect">
            <a:avLst/>
          </a:prstGeom>
          <a:solidFill>
            <a:schemeClr val="bg1"/>
          </a:solidFill>
          <a:ln>
            <a:solidFill>
              <a:schemeClr val="accent1"/>
            </a:solidFill>
          </a:ln>
        </p:spPr>
        <p:txBody>
          <a:bodyPr wrap="square" lIns="36000" tIns="36000" rIns="36000" bIns="36000" rtlCol="0">
            <a:spAutoFit/>
          </a:bodyPr>
          <a:lstStyle/>
          <a:p>
            <a:r>
              <a:rPr lang="fr-FR" sz="800" dirty="0" err="1" smtClean="0"/>
              <a:t>syncTestMetadata</a:t>
            </a:r>
            <a:endParaRPr lang="en-US" sz="800" dirty="0"/>
          </a:p>
        </p:txBody>
      </p:sp>
      <p:pic>
        <p:nvPicPr>
          <p:cNvPr id="11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76256" y="190380"/>
            <a:ext cx="1974241" cy="115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84324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5"/>
          <p:cNvSpPr>
            <a:spLocks noGrp="1"/>
          </p:cNvSpPr>
          <p:nvPr>
            <p:ph type="ftr" sz="quarter" idx="12"/>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r>
              <a:rPr lang="en-GB" altLang="en-US" sz="1000" smtClean="0"/>
              <a:t>Volvo IT Architect Training  Module xx  Session    Author</a:t>
            </a:r>
            <a:endParaRPr lang="sv-SE" altLang="en-US" sz="1000" smtClean="0"/>
          </a:p>
        </p:txBody>
      </p:sp>
      <p:sp>
        <p:nvSpPr>
          <p:cNvPr id="37891" name="Rectangle 2"/>
          <p:cNvSpPr>
            <a:spLocks noGrp="1" noChangeArrowheads="1"/>
          </p:cNvSpPr>
          <p:nvPr>
            <p:ph type="title"/>
          </p:nvPr>
        </p:nvSpPr>
        <p:spPr/>
        <p:txBody>
          <a:bodyPr/>
          <a:lstStyle/>
          <a:p>
            <a:pPr eaLnBrk="1" hangingPunct="1"/>
            <a:r>
              <a:rPr lang="en-US" altLang="en-US" sz="2800" smtClean="0"/>
              <a:t>Service Bus Concept</a:t>
            </a:r>
          </a:p>
        </p:txBody>
      </p:sp>
      <p:sp>
        <p:nvSpPr>
          <p:cNvPr id="37892" name="AutoShape 3"/>
          <p:cNvSpPr>
            <a:spLocks noChangeArrowheads="1"/>
          </p:cNvSpPr>
          <p:nvPr/>
        </p:nvSpPr>
        <p:spPr bwMode="auto">
          <a:xfrm rot="-5400000">
            <a:off x="3800475" y="423863"/>
            <a:ext cx="484187" cy="6808788"/>
          </a:xfrm>
          <a:prstGeom prst="can">
            <a:avLst>
              <a:gd name="adj" fmla="val 37695"/>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algn="ctr" eaLnBrk="1" hangingPunct="1"/>
            <a:r>
              <a:rPr lang="en-US" altLang="en-US"/>
              <a:t>Service Bus</a:t>
            </a:r>
          </a:p>
        </p:txBody>
      </p:sp>
      <p:sp>
        <p:nvSpPr>
          <p:cNvPr id="37893" name="AutoShape 4"/>
          <p:cNvSpPr>
            <a:spLocks noChangeArrowheads="1"/>
          </p:cNvSpPr>
          <p:nvPr/>
        </p:nvSpPr>
        <p:spPr bwMode="auto">
          <a:xfrm>
            <a:off x="1708150" y="5106988"/>
            <a:ext cx="1373188" cy="979487"/>
          </a:xfrm>
          <a:prstGeom prst="roundRect">
            <a:avLst>
              <a:gd name="adj" fmla="val 16667"/>
            </a:avLst>
          </a:prstGeom>
          <a:solidFill>
            <a:srgbClr val="33CCCC"/>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algn="ctr" eaLnBrk="1" hangingPunct="1"/>
            <a:r>
              <a:rPr lang="en-US" altLang="en-US" sz="1600" b="1"/>
              <a:t>Application A</a:t>
            </a:r>
            <a:br>
              <a:rPr lang="en-US" altLang="en-US" sz="1600" b="1"/>
            </a:br>
            <a:r>
              <a:rPr lang="en-US" altLang="en-US" sz="1600"/>
              <a:t>-</a:t>
            </a:r>
            <a:br>
              <a:rPr lang="en-US" altLang="en-US" sz="1600"/>
            </a:br>
            <a:r>
              <a:rPr lang="en-US" altLang="en-US" sz="1400"/>
              <a:t>Service bus</a:t>
            </a:r>
            <a:br>
              <a:rPr lang="en-US" altLang="en-US" sz="1400"/>
            </a:br>
            <a:r>
              <a:rPr lang="en-US" altLang="en-US" sz="1400"/>
              <a:t>compliant</a:t>
            </a:r>
          </a:p>
        </p:txBody>
      </p:sp>
      <p:sp>
        <p:nvSpPr>
          <p:cNvPr id="37894" name="Line 5"/>
          <p:cNvSpPr>
            <a:spLocks noChangeShapeType="1"/>
          </p:cNvSpPr>
          <p:nvPr/>
        </p:nvSpPr>
        <p:spPr bwMode="auto">
          <a:xfrm flipV="1">
            <a:off x="2357438" y="4100513"/>
            <a:ext cx="0" cy="958850"/>
          </a:xfrm>
          <a:prstGeom prst="line">
            <a:avLst/>
          </a:prstGeom>
          <a:noFill/>
          <a:ln w="2857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37895" name="Line 8"/>
          <p:cNvSpPr>
            <a:spLocks noChangeShapeType="1"/>
          </p:cNvSpPr>
          <p:nvPr/>
        </p:nvSpPr>
        <p:spPr bwMode="auto">
          <a:xfrm flipV="1">
            <a:off x="5240338" y="4103688"/>
            <a:ext cx="0" cy="958850"/>
          </a:xfrm>
          <a:prstGeom prst="line">
            <a:avLst/>
          </a:prstGeom>
          <a:noFill/>
          <a:ln w="2857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37896" name="AutoShape 10"/>
          <p:cNvSpPr>
            <a:spLocks noChangeArrowheads="1"/>
          </p:cNvSpPr>
          <p:nvPr/>
        </p:nvSpPr>
        <p:spPr bwMode="auto">
          <a:xfrm flipV="1">
            <a:off x="4714875" y="4386263"/>
            <a:ext cx="1022350" cy="39846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3930 w 21600"/>
              <a:gd name="T13" fmla="*/ 3930 h 21600"/>
              <a:gd name="T14" fmla="*/ 17670 w 21600"/>
              <a:gd name="T15" fmla="*/ 17670 h 21600"/>
            </a:gdLst>
            <a:ahLst/>
            <a:cxnLst>
              <a:cxn ang="T8">
                <a:pos x="T0" y="T1"/>
              </a:cxn>
              <a:cxn ang="T9">
                <a:pos x="T2" y="T3"/>
              </a:cxn>
              <a:cxn ang="T10">
                <a:pos x="T4" y="T5"/>
              </a:cxn>
              <a:cxn ang="T11">
                <a:pos x="T6" y="T7"/>
              </a:cxn>
            </a:cxnLst>
            <a:rect l="T12" t="T13" r="T14" b="T15"/>
            <a:pathLst>
              <a:path w="21600" h="21600">
                <a:moveTo>
                  <a:pt x="0" y="0"/>
                </a:moveTo>
                <a:lnTo>
                  <a:pt x="4259" y="21600"/>
                </a:lnTo>
                <a:lnTo>
                  <a:pt x="17341" y="21600"/>
                </a:lnTo>
                <a:lnTo>
                  <a:pt x="21600" y="0"/>
                </a:lnTo>
                <a:lnTo>
                  <a:pt x="0" y="0"/>
                </a:lnTo>
                <a:close/>
              </a:path>
            </a:pathLst>
          </a:custGeom>
          <a:solidFill>
            <a:srgbClr val="3366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0000" tIns="46800" rIns="90000" bIns="46800"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algn="ctr" eaLnBrk="1" hangingPunct="1"/>
            <a:r>
              <a:rPr lang="en-US" altLang="en-US" sz="1400" b="1">
                <a:solidFill>
                  <a:schemeClr val="bg1"/>
                </a:solidFill>
              </a:rPr>
              <a:t>adapter</a:t>
            </a:r>
          </a:p>
        </p:txBody>
      </p:sp>
      <p:sp>
        <p:nvSpPr>
          <p:cNvPr id="37897" name="AutoShape 11"/>
          <p:cNvSpPr>
            <a:spLocks/>
          </p:cNvSpPr>
          <p:nvPr/>
        </p:nvSpPr>
        <p:spPr bwMode="auto">
          <a:xfrm>
            <a:off x="6732588" y="3081338"/>
            <a:ext cx="1527175" cy="922337"/>
          </a:xfrm>
          <a:prstGeom prst="borderCallout2">
            <a:avLst>
              <a:gd name="adj1" fmla="val 12394"/>
              <a:gd name="adj2" fmla="val -4991"/>
              <a:gd name="adj3" fmla="val 12394"/>
              <a:gd name="adj4" fmla="val -25569"/>
              <a:gd name="adj5" fmla="val 65403"/>
              <a:gd name="adj6" fmla="val -49792"/>
            </a:avLst>
          </a:prstGeom>
          <a:solidFill>
            <a:schemeClr val="bg1">
              <a:lumMod val="85000"/>
            </a:schemeClr>
          </a:solidFill>
          <a:ln w="9525" algn="ctr">
            <a:solidFill>
              <a:schemeClr val="tx1"/>
            </a:solidFill>
            <a:miter lim="800000"/>
            <a:headEnd/>
            <a:tailEnd/>
          </a:ln>
          <a:effectLst/>
          <a:extLst/>
        </p:spPr>
        <p:txBody>
          <a:bodyPr lIns="90000" tIns="46800" rIns="90000" bIns="46800"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buFontTx/>
              <a:buChar char="•"/>
            </a:pPr>
            <a:r>
              <a:rPr lang="en-US" altLang="en-US" sz="1200" dirty="0"/>
              <a:t> Connectivity</a:t>
            </a:r>
          </a:p>
          <a:p>
            <a:pPr eaLnBrk="1" hangingPunct="1">
              <a:buFontTx/>
              <a:buChar char="•"/>
            </a:pPr>
            <a:r>
              <a:rPr lang="en-US" altLang="en-US" sz="1200" dirty="0"/>
              <a:t> Routing</a:t>
            </a:r>
          </a:p>
          <a:p>
            <a:pPr eaLnBrk="1" hangingPunct="1">
              <a:buFontTx/>
              <a:buChar char="•"/>
            </a:pPr>
            <a:r>
              <a:rPr lang="en-US" altLang="en-US" sz="1200" dirty="0"/>
              <a:t> Canonical message format</a:t>
            </a:r>
          </a:p>
        </p:txBody>
      </p:sp>
      <p:sp>
        <p:nvSpPr>
          <p:cNvPr id="37898" name="AutoShape 12"/>
          <p:cNvSpPr>
            <a:spLocks/>
          </p:cNvSpPr>
          <p:nvPr/>
        </p:nvSpPr>
        <p:spPr bwMode="auto">
          <a:xfrm>
            <a:off x="6400800" y="4879975"/>
            <a:ext cx="2176463" cy="857250"/>
          </a:xfrm>
          <a:prstGeom prst="borderCallout2">
            <a:avLst>
              <a:gd name="adj1" fmla="val 13333"/>
              <a:gd name="adj2" fmla="val -3500"/>
              <a:gd name="adj3" fmla="val 13333"/>
              <a:gd name="adj4" fmla="val -17361"/>
              <a:gd name="adj5" fmla="val -32407"/>
              <a:gd name="adj6" fmla="val -34718"/>
            </a:avLst>
          </a:prstGeom>
          <a:solidFill>
            <a:schemeClr val="bg1">
              <a:lumMod val="85000"/>
            </a:schemeClr>
          </a:solidFill>
          <a:ln w="9525" algn="ctr">
            <a:solidFill>
              <a:schemeClr val="tx1"/>
            </a:solidFill>
            <a:miter lim="800000"/>
            <a:headEnd/>
            <a:tailEnd/>
          </a:ln>
          <a:effectLst/>
          <a:extLst/>
        </p:spPr>
        <p:txBody>
          <a:bodyPr lIns="90000" tIns="46800" rIns="90000" bIns="46800"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buFontTx/>
              <a:buChar char="•"/>
            </a:pPr>
            <a:r>
              <a:rPr lang="en-US" altLang="en-US" sz="1200"/>
              <a:t> Protocol conversion</a:t>
            </a:r>
          </a:p>
          <a:p>
            <a:pPr eaLnBrk="1" hangingPunct="1">
              <a:buFontTx/>
              <a:buChar char="•"/>
            </a:pPr>
            <a:r>
              <a:rPr lang="en-US" altLang="en-US" sz="1200"/>
              <a:t> Message transformation</a:t>
            </a:r>
          </a:p>
          <a:p>
            <a:pPr eaLnBrk="1" hangingPunct="1">
              <a:buFontTx/>
              <a:buChar char="•"/>
            </a:pPr>
            <a:r>
              <a:rPr lang="en-US" altLang="en-US" sz="1200"/>
              <a:t> Routing information</a:t>
            </a:r>
          </a:p>
        </p:txBody>
      </p:sp>
      <p:sp>
        <p:nvSpPr>
          <p:cNvPr id="37899" name="Rectangle 13"/>
          <p:cNvSpPr>
            <a:spLocks noGrp="1" noChangeArrowheads="1"/>
          </p:cNvSpPr>
          <p:nvPr>
            <p:ph type="body" idx="1"/>
          </p:nvPr>
        </p:nvSpPr>
        <p:spPr>
          <a:xfrm>
            <a:off x="255588" y="1295400"/>
            <a:ext cx="7772400" cy="1600200"/>
          </a:xfrm>
          <a:noFill/>
        </p:spPr>
        <p:txBody>
          <a:bodyPr/>
          <a:lstStyle/>
          <a:p>
            <a:pPr eaLnBrk="1" hangingPunct="1">
              <a:lnSpc>
                <a:spcPct val="80000"/>
              </a:lnSpc>
            </a:pPr>
            <a:r>
              <a:rPr lang="sv-SE" altLang="en-US" sz="1600" smtClean="0"/>
              <a:t>A Service Bus will provide at least Connectivity, Routing and a common information model implemented by a canonical message format (maybe more than one) </a:t>
            </a:r>
          </a:p>
          <a:p>
            <a:pPr eaLnBrk="1" hangingPunct="1">
              <a:lnSpc>
                <a:spcPct val="80000"/>
              </a:lnSpc>
            </a:pPr>
            <a:r>
              <a:rPr lang="sv-SE" altLang="en-US" sz="1600" smtClean="0"/>
              <a:t>New applications should be Service Bus compliant (will reduce future maintenance cost)</a:t>
            </a:r>
          </a:p>
          <a:p>
            <a:pPr eaLnBrk="1" hangingPunct="1">
              <a:lnSpc>
                <a:spcPct val="80000"/>
              </a:lnSpc>
            </a:pPr>
            <a:r>
              <a:rPr lang="sv-SE" altLang="en-US" sz="1600" smtClean="0"/>
              <a:t>Implement adapters for non compliant applications </a:t>
            </a:r>
          </a:p>
          <a:p>
            <a:pPr lvl="1" eaLnBrk="1" hangingPunct="1">
              <a:lnSpc>
                <a:spcPct val="80000"/>
              </a:lnSpc>
            </a:pPr>
            <a:endParaRPr lang="sv-SE" altLang="en-US" sz="1600" smtClean="0"/>
          </a:p>
          <a:p>
            <a:pPr lvl="1" eaLnBrk="1" hangingPunct="1">
              <a:lnSpc>
                <a:spcPct val="80000"/>
              </a:lnSpc>
            </a:pPr>
            <a:endParaRPr lang="sv-SE" altLang="en-US" sz="1600" smtClean="0"/>
          </a:p>
          <a:p>
            <a:pPr lvl="1" algn="ctr" eaLnBrk="1" hangingPunct="1">
              <a:lnSpc>
                <a:spcPct val="80000"/>
              </a:lnSpc>
            </a:pPr>
            <a:endParaRPr lang="sv-SE" altLang="en-US" sz="1600" smtClean="0"/>
          </a:p>
        </p:txBody>
      </p:sp>
      <p:sp>
        <p:nvSpPr>
          <p:cNvPr id="37900" name="AutoShape 14"/>
          <p:cNvSpPr>
            <a:spLocks noChangeArrowheads="1"/>
          </p:cNvSpPr>
          <p:nvPr/>
        </p:nvSpPr>
        <p:spPr bwMode="auto">
          <a:xfrm>
            <a:off x="4535488" y="4257675"/>
            <a:ext cx="1443037" cy="1890713"/>
          </a:xfrm>
          <a:prstGeom prst="roundRect">
            <a:avLst>
              <a:gd name="adj" fmla="val 16667"/>
            </a:avLst>
          </a:prstGeom>
          <a:noFill/>
          <a:ln w="9525" algn="ctr">
            <a:solidFill>
              <a:schemeClr val="tx1"/>
            </a:solidFill>
            <a:round/>
            <a:headEnd/>
            <a:tailEnd/>
          </a:ln>
          <a:effectLst/>
          <a:extLst>
            <a:ext uri="{909E8E84-426E-40DD-AFC4-6F175D3DCCD1}">
              <a14:hiddenFill xmlns:a14="http://schemas.microsoft.com/office/drawing/2010/main">
                <a:solidFill>
                  <a:srgbClr val="33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algn="ctr" eaLnBrk="1" hangingPunct="1"/>
            <a:endParaRPr lang="en-US" altLang="en-US" sz="1400"/>
          </a:p>
        </p:txBody>
      </p:sp>
      <p:sp>
        <p:nvSpPr>
          <p:cNvPr id="37901" name="Text Box 15"/>
          <p:cNvSpPr txBox="1">
            <a:spLocks noChangeArrowheads="1"/>
          </p:cNvSpPr>
          <p:nvPr/>
        </p:nvSpPr>
        <p:spPr bwMode="auto">
          <a:xfrm>
            <a:off x="3652838" y="4389438"/>
            <a:ext cx="808037" cy="482600"/>
          </a:xfrm>
          <a:prstGeom prst="rect">
            <a:avLst/>
          </a:prstGeom>
          <a:solidFill>
            <a:schemeClr val="bg1">
              <a:lumMod val="85000"/>
            </a:schemeClr>
          </a:solidFill>
          <a:ln w="9525" algn="ctr">
            <a:solidFill>
              <a:schemeClr val="tx1"/>
            </a:solidFill>
            <a:miter lim="800000"/>
            <a:headEnd/>
            <a:tailEnd/>
          </a:ln>
          <a:effectLst/>
          <a:extLst/>
        </p:spPr>
        <p:txBody>
          <a:bodyPr wrap="none" lIns="90000" tIns="46800" rIns="90000" bIns="46800">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r>
              <a:rPr lang="sv-SE" altLang="en-US" sz="1000"/>
              <a:t>Application</a:t>
            </a:r>
          </a:p>
          <a:p>
            <a:pPr eaLnBrk="1" hangingPunct="1"/>
            <a:r>
              <a:rPr lang="sv-SE" altLang="en-US" sz="1000"/>
              <a:t>ownership</a:t>
            </a:r>
          </a:p>
        </p:txBody>
      </p:sp>
      <p:sp>
        <p:nvSpPr>
          <p:cNvPr id="37902" name="Line 17"/>
          <p:cNvSpPr>
            <a:spLocks noChangeShapeType="1"/>
          </p:cNvSpPr>
          <p:nvPr/>
        </p:nvSpPr>
        <p:spPr bwMode="auto">
          <a:xfrm>
            <a:off x="4095750" y="4883150"/>
            <a:ext cx="142875" cy="295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37903" name="Line 19"/>
          <p:cNvSpPr>
            <a:spLocks noChangeShapeType="1"/>
          </p:cNvSpPr>
          <p:nvPr/>
        </p:nvSpPr>
        <p:spPr bwMode="auto">
          <a:xfrm>
            <a:off x="4229100" y="5165725"/>
            <a:ext cx="2952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37904" name="AutoShape 23"/>
          <p:cNvSpPr>
            <a:spLocks noChangeArrowheads="1"/>
          </p:cNvSpPr>
          <p:nvPr/>
        </p:nvSpPr>
        <p:spPr bwMode="auto">
          <a:xfrm>
            <a:off x="4603750" y="5018088"/>
            <a:ext cx="1335088" cy="1068387"/>
          </a:xfrm>
          <a:prstGeom prst="roundRect">
            <a:avLst>
              <a:gd name="adj" fmla="val 16667"/>
            </a:avLst>
          </a:prstGeom>
          <a:solidFill>
            <a:srgbClr val="33CCCC"/>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algn="ctr" eaLnBrk="1" hangingPunct="1"/>
            <a:r>
              <a:rPr lang="en-US" altLang="en-US" sz="1600" b="1"/>
              <a:t>Application B</a:t>
            </a:r>
            <a:br>
              <a:rPr lang="en-US" altLang="en-US" sz="1600" b="1"/>
            </a:br>
            <a:r>
              <a:rPr lang="en-US" altLang="en-US" sz="1600"/>
              <a:t>-</a:t>
            </a:r>
            <a:br>
              <a:rPr lang="en-US" altLang="en-US" sz="1600"/>
            </a:br>
            <a:r>
              <a:rPr lang="en-US" altLang="en-US" sz="1400"/>
              <a:t>Legacy or</a:t>
            </a:r>
          </a:p>
          <a:p>
            <a:pPr algn="ctr" eaLnBrk="1" hangingPunct="1"/>
            <a:r>
              <a:rPr lang="en-US" altLang="en-US" sz="1400"/>
              <a:t>COTS</a:t>
            </a:r>
          </a:p>
        </p:txBody>
      </p:sp>
      <p:pic>
        <p:nvPicPr>
          <p:cNvPr id="37905"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4983163"/>
            <a:ext cx="1423987" cy="1138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37906" name="Oval 1"/>
          <p:cNvSpPr>
            <a:spLocks noChangeArrowheads="1"/>
          </p:cNvSpPr>
          <p:nvPr/>
        </p:nvSpPr>
        <p:spPr bwMode="auto">
          <a:xfrm>
            <a:off x="1365250" y="4954588"/>
            <a:ext cx="214313" cy="1214437"/>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endParaRPr lang="en-US" altLang="en-US"/>
          </a:p>
        </p:txBody>
      </p:sp>
      <p:sp>
        <p:nvSpPr>
          <p:cNvPr id="37907" name="Date Placeholder 1"/>
          <p:cNvSpPr>
            <a:spLocks noGrp="1"/>
          </p:cNvSpPr>
          <p:nvPr>
            <p:ph type="dt" sz="quarter" idx="11"/>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FB4A4D42-9809-4127-A7DD-9201D166D8C4}" type="datetime1">
              <a:rPr lang="sv-SE" altLang="en-US" sz="900" smtClean="0"/>
              <a:pPr eaLnBrk="1" hangingPunct="1"/>
              <a:t>2016-10-26</a:t>
            </a:fld>
            <a:endParaRPr lang="sv-SE" altLang="en-US" sz="900" smtClean="0"/>
          </a:p>
        </p:txBody>
      </p:sp>
      <p:sp>
        <p:nvSpPr>
          <p:cNvPr id="37908" name="Slide Number Placeholder 2"/>
          <p:cNvSpPr>
            <a:spLocks noGrp="1"/>
          </p:cNvSpPr>
          <p:nvPr>
            <p:ph type="sldNum" sz="quarter" idx="10"/>
          </p:nvPr>
        </p:nvSpPr>
        <p:spPr>
          <a:noFill/>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fld id="{20E07BF9-807B-4BA9-8AF4-3960DACB6F43}" type="slidenum">
              <a:rPr lang="sv-SE" altLang="en-US" sz="1000" smtClean="0"/>
              <a:pPr eaLnBrk="1" hangingPunct="1"/>
              <a:t>12</a:t>
            </a:fld>
            <a:endParaRPr lang="sv-SE" altLang="en-US" sz="1000" smtClean="0"/>
          </a:p>
        </p:txBody>
      </p:sp>
      <p:pic>
        <p:nvPicPr>
          <p:cNvPr id="21"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76256" y="190380"/>
            <a:ext cx="1974241" cy="115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08836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2"/>
          <p:cNvSpPr>
            <a:spLocks noGrp="1"/>
          </p:cNvSpPr>
          <p:nvPr>
            <p:ph type="sldNum" sz="quarter" idx="10"/>
          </p:nvPr>
        </p:nvSpPr>
        <p:spPr>
          <a:noFill/>
        </p:spPr>
        <p:txBody>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eaLnBrk="1" hangingPunct="1"/>
            <a:fld id="{6115AC7A-07A5-4295-A756-0809D60870D0}" type="slidenum">
              <a:rPr lang="sv-SE" altLang="en-US" sz="1000" smtClean="0"/>
              <a:pPr eaLnBrk="1" hangingPunct="1"/>
              <a:t>13</a:t>
            </a:fld>
            <a:endParaRPr lang="sv-SE" altLang="en-US" sz="1000" smtClean="0"/>
          </a:p>
        </p:txBody>
      </p:sp>
      <p:sp>
        <p:nvSpPr>
          <p:cNvPr id="41987" name="Date Placeholder 3"/>
          <p:cNvSpPr>
            <a:spLocks noGrp="1"/>
          </p:cNvSpPr>
          <p:nvPr>
            <p:ph type="dt" sz="quarter" idx="11"/>
          </p:nvPr>
        </p:nvSpPr>
        <p:spPr>
          <a:noFill/>
        </p:spPr>
        <p:txBody>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eaLnBrk="1" hangingPunct="1"/>
            <a:r>
              <a:rPr lang="sv-SE" altLang="en-US" sz="900" smtClean="0"/>
              <a:t>ITA education</a:t>
            </a:r>
          </a:p>
        </p:txBody>
      </p:sp>
      <p:sp>
        <p:nvSpPr>
          <p:cNvPr id="41988" name="Footer Placeholder 4"/>
          <p:cNvSpPr>
            <a:spLocks noGrp="1"/>
          </p:cNvSpPr>
          <p:nvPr>
            <p:ph type="ftr" sz="quarter" idx="12"/>
          </p:nvPr>
        </p:nvSpPr>
        <p:spPr>
          <a:noFill/>
        </p:spPr>
        <p:txBody>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eaLnBrk="1" hangingPunct="1"/>
            <a:r>
              <a:rPr lang="sv-SE" altLang="en-US" sz="1000" smtClean="0"/>
              <a:t>Volvo Group Integration Office, N.N.</a:t>
            </a:r>
          </a:p>
        </p:txBody>
      </p:sp>
      <p:sp>
        <p:nvSpPr>
          <p:cNvPr id="41989" name="Rectangle 2"/>
          <p:cNvSpPr>
            <a:spLocks noGrp="1" noChangeArrowheads="1"/>
          </p:cNvSpPr>
          <p:nvPr>
            <p:ph type="title"/>
          </p:nvPr>
        </p:nvSpPr>
        <p:spPr/>
        <p:txBody>
          <a:bodyPr/>
          <a:lstStyle/>
          <a:p>
            <a:pPr eaLnBrk="1" hangingPunct="1"/>
            <a:r>
              <a:rPr lang="sv-SE" altLang="en-US" smtClean="0"/>
              <a:t>Staircase model</a:t>
            </a:r>
          </a:p>
        </p:txBody>
      </p:sp>
      <p:pic>
        <p:nvPicPr>
          <p:cNvPr id="4199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 y="1309688"/>
            <a:ext cx="7696200" cy="423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Oval 1"/>
          <p:cNvSpPr/>
          <p:nvPr/>
        </p:nvSpPr>
        <p:spPr>
          <a:xfrm>
            <a:off x="3059832" y="2577480"/>
            <a:ext cx="5360268" cy="15121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76256" y="190380"/>
            <a:ext cx="1974241" cy="115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4805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07504" y="190381"/>
            <a:ext cx="6264696" cy="369332"/>
          </a:xfrm>
          <a:prstGeom prst="rect">
            <a:avLst/>
          </a:prstGeom>
          <a:noFill/>
        </p:spPr>
        <p:txBody>
          <a:bodyPr wrap="square" rtlCol="0">
            <a:spAutoFit/>
          </a:bodyPr>
          <a:lstStyle/>
          <a:p>
            <a:r>
              <a:rPr lang="fr-FR" dirty="0" smtClean="0"/>
              <a:t>No new application: Manage transformation via the </a:t>
            </a:r>
            <a:r>
              <a:rPr lang="fr-FR" dirty="0" err="1" smtClean="0"/>
              <a:t>servive</a:t>
            </a:r>
            <a:r>
              <a:rPr lang="fr-FR" dirty="0" smtClean="0"/>
              <a:t> bus</a:t>
            </a:r>
            <a:endParaRPr lang="en-US" dirty="0"/>
          </a:p>
        </p:txBody>
      </p:sp>
      <p:sp>
        <p:nvSpPr>
          <p:cNvPr id="25" name="TextBox 24"/>
          <p:cNvSpPr txBox="1"/>
          <p:nvPr/>
        </p:nvSpPr>
        <p:spPr>
          <a:xfrm>
            <a:off x="124272" y="2064167"/>
            <a:ext cx="7837177" cy="1477328"/>
          </a:xfrm>
          <a:prstGeom prst="rect">
            <a:avLst/>
          </a:prstGeom>
          <a:noFill/>
          <a:ln>
            <a:solidFill>
              <a:schemeClr val="tx1"/>
            </a:solidFill>
          </a:ln>
        </p:spPr>
        <p:txBody>
          <a:bodyPr wrap="square" rtlCol="0">
            <a:spAutoFit/>
          </a:bodyPr>
          <a:lstStyle/>
          <a:p>
            <a:r>
              <a:rPr lang="fr-FR" dirty="0" smtClean="0"/>
              <a:t>Consume </a:t>
            </a:r>
            <a:r>
              <a:rPr lang="fr-FR" dirty="0" err="1" smtClean="0"/>
              <a:t>even</a:t>
            </a:r>
            <a:r>
              <a:rPr lang="fr-FR" dirty="0" smtClean="0"/>
              <a:t> </a:t>
            </a:r>
            <a:r>
              <a:rPr lang="fr-FR" dirty="0" err="1" smtClean="0"/>
              <a:t>driven</a:t>
            </a:r>
            <a:r>
              <a:rPr lang="fr-FR" dirty="0" smtClean="0"/>
              <a:t> messages? </a:t>
            </a:r>
            <a:r>
              <a:rPr lang="fr-FR" dirty="0"/>
              <a:t>Y</a:t>
            </a:r>
          </a:p>
          <a:p>
            <a:r>
              <a:rPr lang="fr-FR" dirty="0" err="1" smtClean="0"/>
              <a:t>Provide</a:t>
            </a:r>
            <a:r>
              <a:rPr lang="fr-FR" dirty="0" smtClean="0"/>
              <a:t> </a:t>
            </a:r>
            <a:r>
              <a:rPr lang="fr-FR" dirty="0" err="1" smtClean="0"/>
              <a:t>even</a:t>
            </a:r>
            <a:r>
              <a:rPr lang="fr-FR" dirty="0" smtClean="0"/>
              <a:t> </a:t>
            </a:r>
            <a:r>
              <a:rPr lang="fr-FR" dirty="0" err="1" smtClean="0"/>
              <a:t>driven</a:t>
            </a:r>
            <a:r>
              <a:rPr lang="fr-FR" dirty="0" smtClean="0"/>
              <a:t> messages? </a:t>
            </a:r>
            <a:r>
              <a:rPr lang="fr-FR" dirty="0"/>
              <a:t>Y</a:t>
            </a:r>
          </a:p>
          <a:p>
            <a:r>
              <a:rPr lang="fr-FR" b="1" dirty="0">
                <a:solidFill>
                  <a:srgbClr val="FF0000"/>
                </a:solidFill>
              </a:rPr>
              <a:t>Data transformation </a:t>
            </a:r>
            <a:r>
              <a:rPr lang="fr-FR" b="1" dirty="0" err="1">
                <a:solidFill>
                  <a:srgbClr val="FF0000"/>
                </a:solidFill>
              </a:rPr>
              <a:t>capacity</a:t>
            </a:r>
            <a:r>
              <a:rPr lang="fr-FR" b="1" dirty="0">
                <a:solidFill>
                  <a:srgbClr val="FF0000"/>
                </a:solidFill>
              </a:rPr>
              <a:t>? </a:t>
            </a:r>
            <a:r>
              <a:rPr lang="fr-FR" b="1" dirty="0" smtClean="0">
                <a:solidFill>
                  <a:srgbClr val="FF0000"/>
                </a:solidFill>
              </a:rPr>
              <a:t>N : No </a:t>
            </a:r>
            <a:r>
              <a:rPr lang="fr-FR" b="1" dirty="0" err="1" smtClean="0">
                <a:solidFill>
                  <a:srgbClr val="FF0000"/>
                </a:solidFill>
              </a:rPr>
              <a:t>capacity</a:t>
            </a:r>
            <a:r>
              <a:rPr lang="fr-FR" b="1" dirty="0" smtClean="0">
                <a:solidFill>
                  <a:srgbClr val="FF0000"/>
                </a:solidFill>
              </a:rPr>
              <a:t> to </a:t>
            </a:r>
            <a:r>
              <a:rPr lang="fr-FR" b="1" dirty="0" err="1" smtClean="0">
                <a:solidFill>
                  <a:srgbClr val="FF0000"/>
                </a:solidFill>
              </a:rPr>
              <a:t>merge</a:t>
            </a:r>
            <a:r>
              <a:rPr lang="fr-FR" b="1" dirty="0" smtClean="0">
                <a:solidFill>
                  <a:srgbClr val="FF0000"/>
                </a:solidFill>
              </a:rPr>
              <a:t> </a:t>
            </a:r>
            <a:r>
              <a:rPr lang="fr-FR" b="1" dirty="0" err="1" smtClean="0">
                <a:solidFill>
                  <a:srgbClr val="FF0000"/>
                </a:solidFill>
              </a:rPr>
              <a:t>several</a:t>
            </a:r>
            <a:r>
              <a:rPr lang="fr-FR" b="1" dirty="0" smtClean="0">
                <a:solidFill>
                  <a:srgbClr val="FF0000"/>
                </a:solidFill>
              </a:rPr>
              <a:t> sources</a:t>
            </a:r>
            <a:endParaRPr lang="fr-FR" b="1" dirty="0">
              <a:solidFill>
                <a:srgbClr val="FF0000"/>
              </a:solidFill>
            </a:endParaRPr>
          </a:p>
          <a:p>
            <a:r>
              <a:rPr lang="fr-FR" dirty="0"/>
              <a:t>Service </a:t>
            </a:r>
            <a:r>
              <a:rPr lang="fr-FR" dirty="0" err="1"/>
              <a:t>capacity</a:t>
            </a:r>
            <a:r>
              <a:rPr lang="fr-FR" dirty="0"/>
              <a:t>? Y</a:t>
            </a:r>
          </a:p>
          <a:p>
            <a:r>
              <a:rPr lang="fr-FR" b="1" dirty="0" err="1" smtClean="0">
                <a:solidFill>
                  <a:srgbClr val="FF0000"/>
                </a:solidFill>
              </a:rPr>
              <a:t>Historization</a:t>
            </a:r>
            <a:r>
              <a:rPr lang="fr-FR" b="1" dirty="0" smtClean="0">
                <a:solidFill>
                  <a:srgbClr val="FF0000"/>
                </a:solidFill>
              </a:rPr>
              <a:t>/</a:t>
            </a:r>
            <a:r>
              <a:rPr lang="fr-FR" b="1" dirty="0" err="1" smtClean="0">
                <a:solidFill>
                  <a:srgbClr val="FF0000"/>
                </a:solidFill>
              </a:rPr>
              <a:t>Versionning</a:t>
            </a:r>
            <a:r>
              <a:rPr lang="fr-FR" b="1" dirty="0" smtClean="0">
                <a:solidFill>
                  <a:srgbClr val="FF0000"/>
                </a:solidFill>
              </a:rPr>
              <a:t> </a:t>
            </a:r>
            <a:r>
              <a:rPr lang="fr-FR" b="1" dirty="0" err="1">
                <a:solidFill>
                  <a:srgbClr val="FF0000"/>
                </a:solidFill>
              </a:rPr>
              <a:t>capacity</a:t>
            </a:r>
            <a:r>
              <a:rPr lang="fr-FR" b="1" dirty="0">
                <a:solidFill>
                  <a:srgbClr val="FF0000"/>
                </a:solidFill>
              </a:rPr>
              <a:t>? </a:t>
            </a:r>
            <a:r>
              <a:rPr lang="fr-FR" b="1" dirty="0" smtClean="0">
                <a:solidFill>
                  <a:srgbClr val="FF0000"/>
                </a:solidFill>
              </a:rPr>
              <a:t>N: No </a:t>
            </a:r>
            <a:r>
              <a:rPr lang="fr-FR" b="1" dirty="0" err="1" smtClean="0">
                <a:solidFill>
                  <a:srgbClr val="FF0000"/>
                </a:solidFill>
              </a:rPr>
              <a:t>capacity</a:t>
            </a:r>
            <a:r>
              <a:rPr lang="fr-FR" b="1" dirty="0" smtClean="0">
                <a:solidFill>
                  <a:srgbClr val="FF0000"/>
                </a:solidFill>
              </a:rPr>
              <a:t> to store data.</a:t>
            </a:r>
            <a:endParaRPr lang="fr-FR" b="1" dirty="0">
              <a:solidFill>
                <a:srgbClr val="FF0000"/>
              </a:solidFill>
            </a:endParaRPr>
          </a:p>
        </p:txBody>
      </p:sp>
      <p:sp>
        <p:nvSpPr>
          <p:cNvPr id="3" name="TextBox 2"/>
          <p:cNvSpPr txBox="1"/>
          <p:nvPr/>
        </p:nvSpPr>
        <p:spPr>
          <a:xfrm>
            <a:off x="124272" y="3789040"/>
            <a:ext cx="7277881" cy="923330"/>
          </a:xfrm>
          <a:prstGeom prst="rect">
            <a:avLst/>
          </a:prstGeom>
          <a:noFill/>
        </p:spPr>
        <p:txBody>
          <a:bodyPr wrap="square" rtlCol="0">
            <a:spAutoFit/>
          </a:bodyPr>
          <a:lstStyle/>
          <a:p>
            <a:r>
              <a:rPr lang="fr-FR" dirty="0" smtClean="0"/>
              <a:t>PLM Service Bus </a:t>
            </a:r>
            <a:r>
              <a:rPr lang="fr-FR" dirty="0" err="1" smtClean="0"/>
              <a:t>could</a:t>
            </a:r>
            <a:r>
              <a:rPr lang="fr-FR" dirty="0" smtClean="0"/>
              <a:t> not </a:t>
            </a:r>
            <a:r>
              <a:rPr lang="fr-FR" dirty="0" err="1" smtClean="0"/>
              <a:t>be</a:t>
            </a:r>
            <a:r>
              <a:rPr lang="fr-FR" dirty="0" smtClean="0"/>
              <a:t> </a:t>
            </a:r>
            <a:r>
              <a:rPr lang="fr-FR" dirty="0" err="1" smtClean="0"/>
              <a:t>used</a:t>
            </a:r>
            <a:r>
              <a:rPr lang="fr-FR" dirty="0" smtClean="0"/>
              <a:t> for the transformation area.</a:t>
            </a:r>
          </a:p>
          <a:p>
            <a:r>
              <a:rPr lang="fr-FR" dirty="0" err="1" smtClean="0"/>
              <a:t>However</a:t>
            </a:r>
            <a:r>
              <a:rPr lang="fr-FR" dirty="0" smtClean="0"/>
              <a:t>, </a:t>
            </a:r>
            <a:r>
              <a:rPr lang="fr-FR" dirty="0" err="1" smtClean="0"/>
              <a:t>it</a:t>
            </a:r>
            <a:r>
              <a:rPr lang="fr-FR" dirty="0" smtClean="0"/>
              <a:t> </a:t>
            </a:r>
            <a:r>
              <a:rPr lang="fr-FR" dirty="0" err="1" smtClean="0"/>
              <a:t>could</a:t>
            </a:r>
            <a:r>
              <a:rPr lang="fr-FR" dirty="0" smtClean="0"/>
              <a:t> </a:t>
            </a:r>
            <a:r>
              <a:rPr lang="fr-FR" dirty="0" err="1" smtClean="0"/>
              <a:t>be</a:t>
            </a:r>
            <a:r>
              <a:rPr lang="fr-FR" dirty="0" smtClean="0"/>
              <a:t> </a:t>
            </a:r>
            <a:r>
              <a:rPr lang="fr-FR" dirty="0" err="1" smtClean="0"/>
              <a:t>interesting</a:t>
            </a:r>
            <a:r>
              <a:rPr lang="fr-FR" dirty="0" smtClean="0"/>
              <a:t> to </a:t>
            </a:r>
            <a:r>
              <a:rPr lang="fr-FR" dirty="0" err="1" smtClean="0"/>
              <a:t>provide</a:t>
            </a:r>
            <a:r>
              <a:rPr lang="fr-FR" dirty="0" smtClean="0"/>
              <a:t> TCP Service via the PLM Service Bus.</a:t>
            </a:r>
            <a:endParaRPr lang="en-US"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76256" y="190380"/>
            <a:ext cx="1974241" cy="115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48855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224032" y="221921"/>
            <a:ext cx="5362679" cy="461665"/>
          </a:xfrm>
          <a:prstGeom prst="rect">
            <a:avLst/>
          </a:prstGeom>
          <a:noFill/>
        </p:spPr>
        <p:txBody>
          <a:bodyPr wrap="square" rtlCol="0">
            <a:spAutoFit/>
          </a:bodyPr>
          <a:lstStyle/>
          <a:p>
            <a:r>
              <a:rPr lang="fr-FR" sz="2400" dirty="0" smtClean="0"/>
              <a:t>New application: HUB </a:t>
            </a:r>
            <a:r>
              <a:rPr lang="fr-FR" sz="2400" dirty="0" err="1" smtClean="0"/>
              <a:t>Database</a:t>
            </a:r>
            <a:endParaRPr lang="en-US" sz="2400" dirty="0"/>
          </a:p>
        </p:txBody>
      </p:sp>
      <p:grpSp>
        <p:nvGrpSpPr>
          <p:cNvPr id="28" name="Group 27"/>
          <p:cNvGrpSpPr/>
          <p:nvPr/>
        </p:nvGrpSpPr>
        <p:grpSpPr>
          <a:xfrm>
            <a:off x="301760" y="3137669"/>
            <a:ext cx="3952630" cy="720080"/>
            <a:chOff x="28528" y="2132856"/>
            <a:chExt cx="2671264" cy="720080"/>
          </a:xfrm>
        </p:grpSpPr>
        <p:sp>
          <p:nvSpPr>
            <p:cNvPr id="3" name="Rounded Rectangle 2"/>
            <p:cNvSpPr/>
            <p:nvPr/>
          </p:nvSpPr>
          <p:spPr>
            <a:xfrm>
              <a:off x="28528" y="2132856"/>
              <a:ext cx="2671264"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smtClean="0"/>
                <a:t>TCP HUB</a:t>
              </a:r>
              <a:endParaRPr lang="en-US" dirty="0"/>
            </a:p>
          </p:txBody>
        </p:sp>
        <p:cxnSp>
          <p:nvCxnSpPr>
            <p:cNvPr id="5" name="Straight Connector 4"/>
            <p:cNvCxnSpPr/>
            <p:nvPr/>
          </p:nvCxnSpPr>
          <p:spPr>
            <a:xfrm>
              <a:off x="608308" y="2132856"/>
              <a:ext cx="0" cy="72008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010042" y="2132856"/>
              <a:ext cx="0" cy="72008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334484" y="2132856"/>
              <a:ext cx="0" cy="72008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88" name="Group 87"/>
          <p:cNvGrpSpPr/>
          <p:nvPr/>
        </p:nvGrpSpPr>
        <p:grpSpPr>
          <a:xfrm>
            <a:off x="1283583" y="3497709"/>
            <a:ext cx="185858" cy="306633"/>
            <a:chOff x="4571999" y="2990782"/>
            <a:chExt cx="233232" cy="408247"/>
          </a:xfrm>
          <a:solidFill>
            <a:schemeClr val="accent1">
              <a:lumMod val="20000"/>
              <a:lumOff val="80000"/>
            </a:schemeClr>
          </a:solidFill>
        </p:grpSpPr>
        <p:sp>
          <p:nvSpPr>
            <p:cNvPr id="89" name="Rectangle 88"/>
            <p:cNvSpPr/>
            <p:nvPr/>
          </p:nvSpPr>
          <p:spPr>
            <a:xfrm>
              <a:off x="4572000" y="3144994"/>
              <a:ext cx="94749" cy="101614"/>
            </a:xfrm>
            <a:prstGeom prst="rect">
              <a:avLst/>
            </a:prstGeom>
            <a:grp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4710482" y="3144994"/>
              <a:ext cx="94749" cy="101614"/>
            </a:xfrm>
            <a:prstGeom prst="rect">
              <a:avLst/>
            </a:prstGeom>
            <a:grp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4571999" y="3297414"/>
              <a:ext cx="94749" cy="101614"/>
            </a:xfrm>
            <a:prstGeom prst="rect">
              <a:avLst/>
            </a:prstGeom>
            <a:grp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4572000" y="2990782"/>
              <a:ext cx="94749" cy="101614"/>
            </a:xfrm>
            <a:prstGeom prst="rect">
              <a:avLst/>
            </a:prstGeom>
            <a:grp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4710482" y="3297415"/>
              <a:ext cx="94749" cy="101614"/>
            </a:xfrm>
            <a:prstGeom prst="rect">
              <a:avLst/>
            </a:prstGeom>
            <a:grp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p:cNvCxnSpPr>
              <a:stCxn id="92" idx="2"/>
              <a:endCxn id="89" idx="0"/>
            </p:cNvCxnSpPr>
            <p:nvPr/>
          </p:nvCxnSpPr>
          <p:spPr>
            <a:xfrm>
              <a:off x="4619375" y="3092396"/>
              <a:ext cx="0" cy="52598"/>
            </a:xfrm>
            <a:prstGeom prst="line">
              <a:avLst/>
            </a:prstGeom>
            <a:grpFill/>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90" idx="2"/>
              <a:endCxn id="93" idx="0"/>
            </p:cNvCxnSpPr>
            <p:nvPr/>
          </p:nvCxnSpPr>
          <p:spPr>
            <a:xfrm>
              <a:off x="4757857" y="3246608"/>
              <a:ext cx="0" cy="50807"/>
            </a:xfrm>
            <a:prstGeom prst="line">
              <a:avLst/>
            </a:prstGeom>
            <a:grpFill/>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89" idx="2"/>
              <a:endCxn id="91" idx="0"/>
            </p:cNvCxnSpPr>
            <p:nvPr/>
          </p:nvCxnSpPr>
          <p:spPr>
            <a:xfrm flipH="1">
              <a:off x="4619374" y="3246608"/>
              <a:ext cx="1" cy="50806"/>
            </a:xfrm>
            <a:prstGeom prst="line">
              <a:avLst/>
            </a:prstGeom>
            <a:grpFill/>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89" idx="3"/>
              <a:endCxn id="90" idx="1"/>
            </p:cNvCxnSpPr>
            <p:nvPr/>
          </p:nvCxnSpPr>
          <p:spPr>
            <a:xfrm>
              <a:off x="4666749" y="3195801"/>
              <a:ext cx="43733" cy="0"/>
            </a:xfrm>
            <a:prstGeom prst="line">
              <a:avLst/>
            </a:prstGeom>
            <a:grpFill/>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98" name="Group 97"/>
          <p:cNvGrpSpPr/>
          <p:nvPr/>
        </p:nvGrpSpPr>
        <p:grpSpPr>
          <a:xfrm>
            <a:off x="438883" y="3513698"/>
            <a:ext cx="185858" cy="306633"/>
            <a:chOff x="4571999" y="2990782"/>
            <a:chExt cx="233232" cy="408247"/>
          </a:xfrm>
          <a:solidFill>
            <a:schemeClr val="accent1">
              <a:lumMod val="20000"/>
              <a:lumOff val="80000"/>
            </a:schemeClr>
          </a:solidFill>
        </p:grpSpPr>
        <p:sp>
          <p:nvSpPr>
            <p:cNvPr id="99" name="Rectangle 98"/>
            <p:cNvSpPr/>
            <p:nvPr/>
          </p:nvSpPr>
          <p:spPr>
            <a:xfrm>
              <a:off x="4572000" y="3144994"/>
              <a:ext cx="94749" cy="101614"/>
            </a:xfrm>
            <a:prstGeom prst="rect">
              <a:avLst/>
            </a:prstGeom>
            <a:grp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4710482" y="3144994"/>
              <a:ext cx="94749" cy="101614"/>
            </a:xfrm>
            <a:prstGeom prst="rect">
              <a:avLst/>
            </a:prstGeom>
            <a:grp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571999" y="3297414"/>
              <a:ext cx="94749" cy="101614"/>
            </a:xfrm>
            <a:prstGeom prst="rect">
              <a:avLst/>
            </a:prstGeom>
            <a:grp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4572000" y="2990782"/>
              <a:ext cx="94749" cy="101614"/>
            </a:xfrm>
            <a:prstGeom prst="rect">
              <a:avLst/>
            </a:prstGeom>
            <a:grp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710482" y="3297415"/>
              <a:ext cx="94749" cy="101614"/>
            </a:xfrm>
            <a:prstGeom prst="rect">
              <a:avLst/>
            </a:prstGeom>
            <a:grp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 name="Straight Connector 103"/>
            <p:cNvCxnSpPr>
              <a:stCxn id="102" idx="2"/>
              <a:endCxn id="99" idx="0"/>
            </p:cNvCxnSpPr>
            <p:nvPr/>
          </p:nvCxnSpPr>
          <p:spPr>
            <a:xfrm>
              <a:off x="4619375" y="3092396"/>
              <a:ext cx="0" cy="52598"/>
            </a:xfrm>
            <a:prstGeom prst="line">
              <a:avLst/>
            </a:prstGeom>
            <a:grpFill/>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100" idx="2"/>
              <a:endCxn id="103" idx="0"/>
            </p:cNvCxnSpPr>
            <p:nvPr/>
          </p:nvCxnSpPr>
          <p:spPr>
            <a:xfrm>
              <a:off x="4757857" y="3246608"/>
              <a:ext cx="0" cy="50807"/>
            </a:xfrm>
            <a:prstGeom prst="line">
              <a:avLst/>
            </a:prstGeom>
            <a:grpFill/>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99" idx="2"/>
              <a:endCxn id="101" idx="0"/>
            </p:cNvCxnSpPr>
            <p:nvPr/>
          </p:nvCxnSpPr>
          <p:spPr>
            <a:xfrm flipH="1">
              <a:off x="4619374" y="3246608"/>
              <a:ext cx="1" cy="50806"/>
            </a:xfrm>
            <a:prstGeom prst="line">
              <a:avLst/>
            </a:prstGeom>
            <a:grpFill/>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99" idx="3"/>
              <a:endCxn id="100" idx="1"/>
            </p:cNvCxnSpPr>
            <p:nvPr/>
          </p:nvCxnSpPr>
          <p:spPr>
            <a:xfrm>
              <a:off x="4666749" y="3195801"/>
              <a:ext cx="43733" cy="0"/>
            </a:xfrm>
            <a:prstGeom prst="line">
              <a:avLst/>
            </a:prstGeom>
            <a:grpFill/>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108" name="Group 107"/>
          <p:cNvGrpSpPr/>
          <p:nvPr/>
        </p:nvGrpSpPr>
        <p:grpSpPr>
          <a:xfrm>
            <a:off x="2313132" y="3521519"/>
            <a:ext cx="185858" cy="306633"/>
            <a:chOff x="4571999" y="2990782"/>
            <a:chExt cx="233232" cy="408247"/>
          </a:xfrm>
          <a:solidFill>
            <a:schemeClr val="accent1">
              <a:lumMod val="20000"/>
              <a:lumOff val="80000"/>
            </a:schemeClr>
          </a:solidFill>
        </p:grpSpPr>
        <p:sp>
          <p:nvSpPr>
            <p:cNvPr id="109" name="Rectangle 108"/>
            <p:cNvSpPr/>
            <p:nvPr/>
          </p:nvSpPr>
          <p:spPr>
            <a:xfrm>
              <a:off x="4572000" y="3144994"/>
              <a:ext cx="94749" cy="101614"/>
            </a:xfrm>
            <a:prstGeom prst="rect">
              <a:avLst/>
            </a:prstGeom>
            <a:grp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4710482" y="3144994"/>
              <a:ext cx="94749" cy="101614"/>
            </a:xfrm>
            <a:prstGeom prst="rect">
              <a:avLst/>
            </a:prstGeom>
            <a:grp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4571999" y="3297414"/>
              <a:ext cx="94749" cy="101614"/>
            </a:xfrm>
            <a:prstGeom prst="rect">
              <a:avLst/>
            </a:prstGeom>
            <a:grp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4572000" y="2990782"/>
              <a:ext cx="94749" cy="101614"/>
            </a:xfrm>
            <a:prstGeom prst="rect">
              <a:avLst/>
            </a:prstGeom>
            <a:grp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4710482" y="3297415"/>
              <a:ext cx="94749" cy="101614"/>
            </a:xfrm>
            <a:prstGeom prst="rect">
              <a:avLst/>
            </a:prstGeom>
            <a:grp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Connector 113"/>
            <p:cNvCxnSpPr>
              <a:stCxn id="112" idx="2"/>
              <a:endCxn id="109" idx="0"/>
            </p:cNvCxnSpPr>
            <p:nvPr/>
          </p:nvCxnSpPr>
          <p:spPr>
            <a:xfrm>
              <a:off x="4619375" y="3092396"/>
              <a:ext cx="0" cy="52598"/>
            </a:xfrm>
            <a:prstGeom prst="line">
              <a:avLst/>
            </a:prstGeom>
            <a:grpFill/>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10" idx="2"/>
              <a:endCxn id="113" idx="0"/>
            </p:cNvCxnSpPr>
            <p:nvPr/>
          </p:nvCxnSpPr>
          <p:spPr>
            <a:xfrm>
              <a:off x="4757857" y="3246608"/>
              <a:ext cx="0" cy="50807"/>
            </a:xfrm>
            <a:prstGeom prst="line">
              <a:avLst/>
            </a:prstGeom>
            <a:grpFill/>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109" idx="2"/>
              <a:endCxn id="111" idx="0"/>
            </p:cNvCxnSpPr>
            <p:nvPr/>
          </p:nvCxnSpPr>
          <p:spPr>
            <a:xfrm flipH="1">
              <a:off x="4619374" y="3246608"/>
              <a:ext cx="1" cy="50806"/>
            </a:xfrm>
            <a:prstGeom prst="line">
              <a:avLst/>
            </a:prstGeom>
            <a:grpFill/>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09" idx="3"/>
              <a:endCxn id="110" idx="1"/>
            </p:cNvCxnSpPr>
            <p:nvPr/>
          </p:nvCxnSpPr>
          <p:spPr>
            <a:xfrm>
              <a:off x="4666749" y="3195801"/>
              <a:ext cx="43733" cy="0"/>
            </a:xfrm>
            <a:prstGeom prst="line">
              <a:avLst/>
            </a:prstGeom>
            <a:grpFill/>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a:off x="3347864" y="3520062"/>
            <a:ext cx="185858" cy="306633"/>
            <a:chOff x="4571999" y="2990782"/>
            <a:chExt cx="233232" cy="408247"/>
          </a:xfrm>
          <a:solidFill>
            <a:schemeClr val="accent1">
              <a:lumMod val="20000"/>
              <a:lumOff val="80000"/>
            </a:schemeClr>
          </a:solidFill>
        </p:grpSpPr>
        <p:sp>
          <p:nvSpPr>
            <p:cNvPr id="119" name="Rectangle 118"/>
            <p:cNvSpPr/>
            <p:nvPr/>
          </p:nvSpPr>
          <p:spPr>
            <a:xfrm>
              <a:off x="4572000" y="3144994"/>
              <a:ext cx="94749" cy="101614"/>
            </a:xfrm>
            <a:prstGeom prst="rect">
              <a:avLst/>
            </a:prstGeom>
            <a:grp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4710482" y="3144994"/>
              <a:ext cx="94749" cy="101614"/>
            </a:xfrm>
            <a:prstGeom prst="rect">
              <a:avLst/>
            </a:prstGeom>
            <a:grp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4571999" y="3297414"/>
              <a:ext cx="94749" cy="101614"/>
            </a:xfrm>
            <a:prstGeom prst="rect">
              <a:avLst/>
            </a:prstGeom>
            <a:grp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4572000" y="2990782"/>
              <a:ext cx="94749" cy="101614"/>
            </a:xfrm>
            <a:prstGeom prst="rect">
              <a:avLst/>
            </a:prstGeom>
            <a:grp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4710482" y="3297415"/>
              <a:ext cx="94749" cy="101614"/>
            </a:xfrm>
            <a:prstGeom prst="rect">
              <a:avLst/>
            </a:prstGeom>
            <a:grp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4" name="Straight Connector 123"/>
            <p:cNvCxnSpPr>
              <a:stCxn id="122" idx="2"/>
              <a:endCxn id="119" idx="0"/>
            </p:cNvCxnSpPr>
            <p:nvPr/>
          </p:nvCxnSpPr>
          <p:spPr>
            <a:xfrm>
              <a:off x="4619375" y="3092396"/>
              <a:ext cx="0" cy="52598"/>
            </a:xfrm>
            <a:prstGeom prst="line">
              <a:avLst/>
            </a:prstGeom>
            <a:grpFill/>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20" idx="2"/>
              <a:endCxn id="123" idx="0"/>
            </p:cNvCxnSpPr>
            <p:nvPr/>
          </p:nvCxnSpPr>
          <p:spPr>
            <a:xfrm>
              <a:off x="4757857" y="3246608"/>
              <a:ext cx="0" cy="50807"/>
            </a:xfrm>
            <a:prstGeom prst="line">
              <a:avLst/>
            </a:prstGeom>
            <a:grpFill/>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19" idx="2"/>
              <a:endCxn id="121" idx="0"/>
            </p:cNvCxnSpPr>
            <p:nvPr/>
          </p:nvCxnSpPr>
          <p:spPr>
            <a:xfrm flipH="1">
              <a:off x="4619374" y="3246608"/>
              <a:ext cx="1" cy="50806"/>
            </a:xfrm>
            <a:prstGeom prst="line">
              <a:avLst/>
            </a:prstGeom>
            <a:grpFill/>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119" idx="3"/>
              <a:endCxn id="120" idx="1"/>
            </p:cNvCxnSpPr>
            <p:nvPr/>
          </p:nvCxnSpPr>
          <p:spPr>
            <a:xfrm>
              <a:off x="4666749" y="3195801"/>
              <a:ext cx="43733" cy="0"/>
            </a:xfrm>
            <a:prstGeom prst="line">
              <a:avLst/>
            </a:prstGeom>
            <a:grpFill/>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4446286" y="4030304"/>
            <a:ext cx="3267847" cy="646331"/>
          </a:xfrm>
          <a:prstGeom prst="rect">
            <a:avLst/>
          </a:prstGeom>
          <a:noFill/>
        </p:spPr>
        <p:txBody>
          <a:bodyPr wrap="square" rtlCol="0">
            <a:spAutoFit/>
          </a:bodyPr>
          <a:lstStyle/>
          <a:p>
            <a:r>
              <a:rPr lang="fr-FR" sz="1200" dirty="0" err="1" smtClean="0"/>
              <a:t>Provide</a:t>
            </a:r>
            <a:r>
              <a:rPr lang="fr-FR" sz="1200" dirty="0" smtClean="0"/>
              <a:t> data via services (</a:t>
            </a:r>
            <a:r>
              <a:rPr lang="fr-FR" sz="1200" dirty="0" err="1" smtClean="0"/>
              <a:t>several</a:t>
            </a:r>
            <a:r>
              <a:rPr lang="fr-FR" sz="1200" dirty="0" smtClean="0"/>
              <a:t> </a:t>
            </a:r>
            <a:r>
              <a:rPr lang="fr-FR" sz="1200" dirty="0" err="1" smtClean="0"/>
              <a:t>integrations</a:t>
            </a:r>
            <a:r>
              <a:rPr lang="fr-FR" sz="1200" dirty="0" smtClean="0"/>
              <a:t> pattern). Output </a:t>
            </a:r>
            <a:r>
              <a:rPr lang="fr-FR" sz="1200" dirty="0" err="1" smtClean="0"/>
              <a:t>could</a:t>
            </a:r>
            <a:r>
              <a:rPr lang="fr-FR" sz="1200" dirty="0" smtClean="0"/>
              <a:t> </a:t>
            </a:r>
            <a:r>
              <a:rPr lang="fr-FR" sz="1200" dirty="0" err="1" smtClean="0"/>
              <a:t>be</a:t>
            </a:r>
            <a:r>
              <a:rPr lang="fr-FR" sz="1200" dirty="0" smtClean="0"/>
              <a:t> </a:t>
            </a:r>
            <a:r>
              <a:rPr lang="fr-FR" sz="1200" dirty="0" err="1" smtClean="0"/>
              <a:t>based</a:t>
            </a:r>
            <a:r>
              <a:rPr lang="fr-FR" sz="1200" dirty="0" smtClean="0"/>
              <a:t> on </a:t>
            </a:r>
            <a:r>
              <a:rPr lang="fr-FR" sz="1200" dirty="0" err="1" smtClean="0"/>
              <a:t>View</a:t>
            </a:r>
            <a:r>
              <a:rPr lang="fr-FR" sz="1200" dirty="0" smtClean="0"/>
              <a:t> (Adapter layer).</a:t>
            </a:r>
            <a:endParaRPr lang="en-US" sz="1200" dirty="0"/>
          </a:p>
        </p:txBody>
      </p:sp>
      <p:sp>
        <p:nvSpPr>
          <p:cNvPr id="148" name="TextBox 147"/>
          <p:cNvSpPr txBox="1"/>
          <p:nvPr/>
        </p:nvSpPr>
        <p:spPr>
          <a:xfrm>
            <a:off x="4448314" y="2699816"/>
            <a:ext cx="4012118" cy="276999"/>
          </a:xfrm>
          <a:prstGeom prst="rect">
            <a:avLst/>
          </a:prstGeom>
          <a:noFill/>
        </p:spPr>
        <p:txBody>
          <a:bodyPr wrap="square" rtlCol="0">
            <a:spAutoFit/>
          </a:bodyPr>
          <a:lstStyle/>
          <a:p>
            <a:r>
              <a:rPr lang="fr-FR" sz="1200" dirty="0" smtClean="0"/>
              <a:t>Integration </a:t>
            </a:r>
            <a:r>
              <a:rPr lang="fr-FR" sz="1200" dirty="0" err="1" smtClean="0"/>
              <a:t>from</a:t>
            </a:r>
            <a:r>
              <a:rPr lang="fr-FR" sz="1200" dirty="0" smtClean="0"/>
              <a:t> Event </a:t>
            </a:r>
            <a:r>
              <a:rPr lang="fr-FR" sz="1200" dirty="0" err="1" smtClean="0"/>
              <a:t>Driven</a:t>
            </a:r>
            <a:r>
              <a:rPr lang="fr-FR" sz="1200" dirty="0" smtClean="0"/>
              <a:t> services. API to </a:t>
            </a:r>
            <a:r>
              <a:rPr lang="fr-FR" sz="1200" dirty="0" err="1" smtClean="0"/>
              <a:t>read</a:t>
            </a:r>
            <a:r>
              <a:rPr lang="fr-FR" sz="1200" dirty="0" smtClean="0"/>
              <a:t> </a:t>
            </a:r>
            <a:r>
              <a:rPr lang="fr-FR" sz="1200" dirty="0" err="1" smtClean="0"/>
              <a:t>MQueue</a:t>
            </a:r>
            <a:endParaRPr lang="en-US" sz="1200" dirty="0"/>
          </a:p>
        </p:txBody>
      </p:sp>
      <p:sp>
        <p:nvSpPr>
          <p:cNvPr id="149" name="TextBox 148"/>
          <p:cNvSpPr txBox="1"/>
          <p:nvPr/>
        </p:nvSpPr>
        <p:spPr>
          <a:xfrm>
            <a:off x="4450311" y="3198354"/>
            <a:ext cx="3267847" cy="646331"/>
          </a:xfrm>
          <a:prstGeom prst="rect">
            <a:avLst/>
          </a:prstGeom>
          <a:noFill/>
        </p:spPr>
        <p:txBody>
          <a:bodyPr wrap="square" rtlCol="0">
            <a:spAutoFit/>
          </a:bodyPr>
          <a:lstStyle/>
          <a:p>
            <a:r>
              <a:rPr lang="fr-FR" sz="1200" dirty="0" smtClean="0"/>
              <a:t>SQL Server </a:t>
            </a:r>
            <a:r>
              <a:rPr lang="fr-FR" sz="1200" dirty="0" err="1" smtClean="0"/>
              <a:t>Database</a:t>
            </a:r>
            <a:r>
              <a:rPr lang="fr-FR" sz="1200" dirty="0" smtClean="0"/>
              <a:t>. One </a:t>
            </a:r>
            <a:r>
              <a:rPr lang="fr-FR" sz="1200" dirty="0" err="1" smtClean="0"/>
              <a:t>schema</a:t>
            </a:r>
            <a:r>
              <a:rPr lang="fr-FR" sz="1200" dirty="0" smtClean="0"/>
              <a:t> per source system. </a:t>
            </a:r>
            <a:r>
              <a:rPr lang="fr-FR" sz="1200" dirty="0" err="1" smtClean="0"/>
              <a:t>Modelisation</a:t>
            </a:r>
            <a:r>
              <a:rPr lang="fr-FR" sz="1200" dirty="0" smtClean="0"/>
              <a:t> in line </a:t>
            </a:r>
            <a:r>
              <a:rPr lang="fr-FR" sz="1200" dirty="0" err="1" smtClean="0"/>
              <a:t>with</a:t>
            </a:r>
            <a:r>
              <a:rPr lang="fr-FR" sz="1200" dirty="0" smtClean="0"/>
              <a:t> source system. </a:t>
            </a:r>
            <a:r>
              <a:rPr lang="fr-FR" sz="1200" dirty="0" err="1" smtClean="0"/>
              <a:t>Historization</a:t>
            </a:r>
            <a:r>
              <a:rPr lang="fr-FR" sz="1200" dirty="0" smtClean="0"/>
              <a:t> and </a:t>
            </a:r>
            <a:r>
              <a:rPr lang="fr-FR" sz="1200" dirty="0" err="1" smtClean="0"/>
              <a:t>versionning</a:t>
            </a:r>
            <a:endParaRPr lang="en-US" sz="1200" dirty="0"/>
          </a:p>
        </p:txBody>
      </p:sp>
      <p:sp>
        <p:nvSpPr>
          <p:cNvPr id="50" name="AutoShape 8" descr="Résultat de recherche d'images pour &quot;ajouter icone&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AutoShape 11" descr="Résultat de recherche d'images pour &quot;pros icon&qu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Rounded Rectangle 128"/>
          <p:cNvSpPr/>
          <p:nvPr/>
        </p:nvSpPr>
        <p:spPr>
          <a:xfrm>
            <a:off x="1608627" y="3872288"/>
            <a:ext cx="1241331" cy="255888"/>
          </a:xfrm>
          <a:prstGeom prst="roundRect">
            <a:avLst/>
          </a:prstGeom>
          <a:solidFill>
            <a:srgbClr val="FF9900"/>
          </a:solidFill>
          <a:ln>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solidFill>
                  <a:schemeClr val="bg1"/>
                </a:solidFill>
              </a:rPr>
              <a:t>View</a:t>
            </a:r>
            <a:endParaRPr lang="en-US" sz="1200" dirty="0">
              <a:solidFill>
                <a:schemeClr val="bg1"/>
              </a:solidFill>
            </a:endParaRPr>
          </a:p>
        </p:txBody>
      </p:sp>
      <p:sp>
        <p:nvSpPr>
          <p:cNvPr id="128" name="Rounded Rectangle 127"/>
          <p:cNvSpPr/>
          <p:nvPr/>
        </p:nvSpPr>
        <p:spPr>
          <a:xfrm>
            <a:off x="428426" y="1780463"/>
            <a:ext cx="662508" cy="673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200" dirty="0" smtClean="0"/>
              <a:t>KOLA</a:t>
            </a:r>
            <a:endParaRPr lang="en-US" sz="1200" dirty="0"/>
          </a:p>
        </p:txBody>
      </p:sp>
      <p:sp>
        <p:nvSpPr>
          <p:cNvPr id="132" name="Rounded Rectangle 131"/>
          <p:cNvSpPr/>
          <p:nvPr/>
        </p:nvSpPr>
        <p:spPr>
          <a:xfrm>
            <a:off x="3683222" y="1780463"/>
            <a:ext cx="662508" cy="673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200" dirty="0" smtClean="0"/>
              <a:t>RDM</a:t>
            </a:r>
            <a:endParaRPr lang="en-US" sz="1200" dirty="0"/>
          </a:p>
        </p:txBody>
      </p:sp>
      <p:sp>
        <p:nvSpPr>
          <p:cNvPr id="133" name="Rounded Rectangle 132"/>
          <p:cNvSpPr/>
          <p:nvPr/>
        </p:nvSpPr>
        <p:spPr>
          <a:xfrm>
            <a:off x="2598290" y="1780463"/>
            <a:ext cx="662508" cy="673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200" dirty="0" smtClean="0"/>
              <a:t>EFACTS</a:t>
            </a:r>
            <a:endParaRPr lang="en-US" sz="1200" dirty="0"/>
          </a:p>
        </p:txBody>
      </p:sp>
      <p:sp>
        <p:nvSpPr>
          <p:cNvPr id="134" name="Rounded Rectangle 133"/>
          <p:cNvSpPr/>
          <p:nvPr/>
        </p:nvSpPr>
        <p:spPr>
          <a:xfrm>
            <a:off x="1513358" y="1780463"/>
            <a:ext cx="662508" cy="673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200" dirty="0" smtClean="0"/>
              <a:t>PROTOM</a:t>
            </a:r>
            <a:endParaRPr lang="en-US" sz="1200" dirty="0"/>
          </a:p>
        </p:txBody>
      </p:sp>
      <p:grpSp>
        <p:nvGrpSpPr>
          <p:cNvPr id="135" name="Group 134"/>
          <p:cNvGrpSpPr/>
          <p:nvPr/>
        </p:nvGrpSpPr>
        <p:grpSpPr>
          <a:xfrm>
            <a:off x="475257" y="2526375"/>
            <a:ext cx="223242" cy="622240"/>
            <a:chOff x="715963" y="3814872"/>
            <a:chExt cx="223242" cy="622240"/>
          </a:xfrm>
        </p:grpSpPr>
        <p:cxnSp>
          <p:nvCxnSpPr>
            <p:cNvPr id="136" name="Straight Connector 135"/>
            <p:cNvCxnSpPr>
              <a:endCxn id="137" idx="0"/>
            </p:cNvCxnSpPr>
            <p:nvPr/>
          </p:nvCxnSpPr>
          <p:spPr>
            <a:xfrm flipH="1">
              <a:off x="826524" y="3814872"/>
              <a:ext cx="1060" cy="214652"/>
            </a:xfrm>
            <a:prstGeom prst="line">
              <a:avLst/>
            </a:prstGeom>
          </p:spPr>
          <p:style>
            <a:lnRef idx="1">
              <a:schemeClr val="accent1"/>
            </a:lnRef>
            <a:fillRef idx="0">
              <a:schemeClr val="accent1"/>
            </a:fillRef>
            <a:effectRef idx="0">
              <a:schemeClr val="accent1"/>
            </a:effectRef>
            <a:fontRef idx="minor">
              <a:schemeClr val="tx1"/>
            </a:fontRef>
          </p:style>
        </p:cxnSp>
        <p:sp>
          <p:nvSpPr>
            <p:cNvPr id="137" name="Oval 136"/>
            <p:cNvSpPr/>
            <p:nvPr/>
          </p:nvSpPr>
          <p:spPr>
            <a:xfrm>
              <a:off x="772518" y="4029524"/>
              <a:ext cx="108012" cy="1195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8" name="Straight Connector 137"/>
            <p:cNvCxnSpPr/>
            <p:nvPr/>
          </p:nvCxnSpPr>
          <p:spPr>
            <a:xfrm flipH="1">
              <a:off x="826524" y="4212752"/>
              <a:ext cx="1060" cy="224360"/>
            </a:xfrm>
            <a:prstGeom prst="line">
              <a:avLst/>
            </a:prstGeom>
          </p:spPr>
          <p:style>
            <a:lnRef idx="1">
              <a:schemeClr val="accent1"/>
            </a:lnRef>
            <a:fillRef idx="0">
              <a:schemeClr val="accent1"/>
            </a:fillRef>
            <a:effectRef idx="0">
              <a:schemeClr val="accent1"/>
            </a:effectRef>
            <a:fontRef idx="minor">
              <a:schemeClr val="tx1"/>
            </a:fontRef>
          </p:style>
        </p:cxnSp>
        <p:sp>
          <p:nvSpPr>
            <p:cNvPr id="139" name="Arc 138"/>
            <p:cNvSpPr/>
            <p:nvPr/>
          </p:nvSpPr>
          <p:spPr>
            <a:xfrm rot="10800000">
              <a:off x="715963" y="3965852"/>
              <a:ext cx="223242" cy="246900"/>
            </a:xfrm>
            <a:prstGeom prst="arc">
              <a:avLst>
                <a:gd name="adj1" fmla="val 11092674"/>
                <a:gd name="adj2" fmla="val 0"/>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0" name="Group 139"/>
          <p:cNvGrpSpPr/>
          <p:nvPr/>
        </p:nvGrpSpPr>
        <p:grpSpPr>
          <a:xfrm>
            <a:off x="802010" y="2473801"/>
            <a:ext cx="223242" cy="674814"/>
            <a:chOff x="1042716" y="3834306"/>
            <a:chExt cx="223242" cy="674814"/>
          </a:xfrm>
        </p:grpSpPr>
        <p:cxnSp>
          <p:nvCxnSpPr>
            <p:cNvPr id="141" name="Straight Connector 140"/>
            <p:cNvCxnSpPr>
              <a:endCxn id="142" idx="0"/>
            </p:cNvCxnSpPr>
            <p:nvPr/>
          </p:nvCxnSpPr>
          <p:spPr>
            <a:xfrm>
              <a:off x="1153277" y="3834306"/>
              <a:ext cx="0" cy="267226"/>
            </a:xfrm>
            <a:prstGeom prst="line">
              <a:avLst/>
            </a:prstGeom>
          </p:spPr>
          <p:style>
            <a:lnRef idx="1">
              <a:schemeClr val="accent1"/>
            </a:lnRef>
            <a:fillRef idx="0">
              <a:schemeClr val="accent1"/>
            </a:fillRef>
            <a:effectRef idx="0">
              <a:schemeClr val="accent1"/>
            </a:effectRef>
            <a:fontRef idx="minor">
              <a:schemeClr val="tx1"/>
            </a:fontRef>
          </p:style>
        </p:cxnSp>
        <p:sp>
          <p:nvSpPr>
            <p:cNvPr id="142" name="Oval 141"/>
            <p:cNvSpPr/>
            <p:nvPr/>
          </p:nvSpPr>
          <p:spPr>
            <a:xfrm>
              <a:off x="1099271" y="4101532"/>
              <a:ext cx="108012" cy="1195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3" name="Straight Connector 142"/>
            <p:cNvCxnSpPr/>
            <p:nvPr/>
          </p:nvCxnSpPr>
          <p:spPr>
            <a:xfrm flipH="1">
              <a:off x="1153277" y="4284760"/>
              <a:ext cx="1060" cy="224360"/>
            </a:xfrm>
            <a:prstGeom prst="line">
              <a:avLst/>
            </a:prstGeom>
          </p:spPr>
          <p:style>
            <a:lnRef idx="1">
              <a:schemeClr val="accent1"/>
            </a:lnRef>
            <a:fillRef idx="0">
              <a:schemeClr val="accent1"/>
            </a:fillRef>
            <a:effectRef idx="0">
              <a:schemeClr val="accent1"/>
            </a:effectRef>
            <a:fontRef idx="minor">
              <a:schemeClr val="tx1"/>
            </a:fontRef>
          </p:style>
        </p:cxnSp>
        <p:sp>
          <p:nvSpPr>
            <p:cNvPr id="144" name="Arc 143"/>
            <p:cNvSpPr/>
            <p:nvPr/>
          </p:nvSpPr>
          <p:spPr>
            <a:xfrm rot="10800000">
              <a:off x="1042716" y="4037860"/>
              <a:ext cx="223242" cy="246900"/>
            </a:xfrm>
            <a:prstGeom prst="arc">
              <a:avLst>
                <a:gd name="adj1" fmla="val 11092674"/>
                <a:gd name="adj2" fmla="val 0"/>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5" name="Group 144"/>
          <p:cNvGrpSpPr/>
          <p:nvPr/>
        </p:nvGrpSpPr>
        <p:grpSpPr>
          <a:xfrm>
            <a:off x="1732991" y="2518635"/>
            <a:ext cx="223242" cy="622240"/>
            <a:chOff x="715963" y="3814872"/>
            <a:chExt cx="223242" cy="622240"/>
          </a:xfrm>
        </p:grpSpPr>
        <p:cxnSp>
          <p:nvCxnSpPr>
            <p:cNvPr id="146" name="Straight Connector 145"/>
            <p:cNvCxnSpPr>
              <a:endCxn id="147" idx="0"/>
            </p:cNvCxnSpPr>
            <p:nvPr/>
          </p:nvCxnSpPr>
          <p:spPr>
            <a:xfrm flipH="1">
              <a:off x="826524" y="3814872"/>
              <a:ext cx="1060" cy="214652"/>
            </a:xfrm>
            <a:prstGeom prst="line">
              <a:avLst/>
            </a:prstGeom>
          </p:spPr>
          <p:style>
            <a:lnRef idx="1">
              <a:schemeClr val="accent1"/>
            </a:lnRef>
            <a:fillRef idx="0">
              <a:schemeClr val="accent1"/>
            </a:fillRef>
            <a:effectRef idx="0">
              <a:schemeClr val="accent1"/>
            </a:effectRef>
            <a:fontRef idx="minor">
              <a:schemeClr val="tx1"/>
            </a:fontRef>
          </p:style>
        </p:cxnSp>
        <p:sp>
          <p:nvSpPr>
            <p:cNvPr id="147" name="Oval 146"/>
            <p:cNvSpPr/>
            <p:nvPr/>
          </p:nvSpPr>
          <p:spPr>
            <a:xfrm>
              <a:off x="772518" y="4029524"/>
              <a:ext cx="108012" cy="1195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1" name="Straight Connector 150"/>
            <p:cNvCxnSpPr/>
            <p:nvPr/>
          </p:nvCxnSpPr>
          <p:spPr>
            <a:xfrm flipH="1">
              <a:off x="826524" y="4212752"/>
              <a:ext cx="1060" cy="224360"/>
            </a:xfrm>
            <a:prstGeom prst="line">
              <a:avLst/>
            </a:prstGeom>
          </p:spPr>
          <p:style>
            <a:lnRef idx="1">
              <a:schemeClr val="accent1"/>
            </a:lnRef>
            <a:fillRef idx="0">
              <a:schemeClr val="accent1"/>
            </a:fillRef>
            <a:effectRef idx="0">
              <a:schemeClr val="accent1"/>
            </a:effectRef>
            <a:fontRef idx="minor">
              <a:schemeClr val="tx1"/>
            </a:fontRef>
          </p:style>
        </p:cxnSp>
        <p:sp>
          <p:nvSpPr>
            <p:cNvPr id="152" name="Arc 151"/>
            <p:cNvSpPr/>
            <p:nvPr/>
          </p:nvSpPr>
          <p:spPr>
            <a:xfrm rot="10800000">
              <a:off x="715963" y="3965852"/>
              <a:ext cx="223242" cy="246900"/>
            </a:xfrm>
            <a:prstGeom prst="arc">
              <a:avLst>
                <a:gd name="adj1" fmla="val 11092674"/>
                <a:gd name="adj2" fmla="val 0"/>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53" name="TextBox 152"/>
          <p:cNvSpPr txBox="1"/>
          <p:nvPr/>
        </p:nvSpPr>
        <p:spPr>
          <a:xfrm>
            <a:off x="244943" y="2473801"/>
            <a:ext cx="557067" cy="195814"/>
          </a:xfrm>
          <a:prstGeom prst="rect">
            <a:avLst/>
          </a:prstGeom>
          <a:solidFill>
            <a:schemeClr val="bg1"/>
          </a:solidFill>
          <a:ln>
            <a:solidFill>
              <a:schemeClr val="accent1"/>
            </a:solidFill>
          </a:ln>
        </p:spPr>
        <p:txBody>
          <a:bodyPr wrap="square" lIns="36000" tIns="36000" rIns="36000" bIns="36000" rtlCol="0">
            <a:spAutoFit/>
          </a:bodyPr>
          <a:lstStyle/>
          <a:p>
            <a:r>
              <a:rPr lang="fr-FR" sz="800" dirty="0" err="1" smtClean="0"/>
              <a:t>syncVariant</a:t>
            </a:r>
            <a:endParaRPr lang="en-US" sz="800" dirty="0"/>
          </a:p>
        </p:txBody>
      </p:sp>
      <p:sp>
        <p:nvSpPr>
          <p:cNvPr id="154" name="TextBox 153"/>
          <p:cNvSpPr txBox="1"/>
          <p:nvPr/>
        </p:nvSpPr>
        <p:spPr>
          <a:xfrm>
            <a:off x="1505292" y="2474471"/>
            <a:ext cx="734195" cy="195814"/>
          </a:xfrm>
          <a:prstGeom prst="rect">
            <a:avLst/>
          </a:prstGeom>
          <a:solidFill>
            <a:schemeClr val="bg1"/>
          </a:solidFill>
          <a:ln>
            <a:solidFill>
              <a:schemeClr val="accent1"/>
            </a:solidFill>
          </a:ln>
        </p:spPr>
        <p:txBody>
          <a:bodyPr wrap="square" lIns="36000" tIns="36000" rIns="36000" bIns="36000" rtlCol="0">
            <a:spAutoFit/>
          </a:bodyPr>
          <a:lstStyle>
            <a:defPPr>
              <a:defRPr lang="en-US"/>
            </a:defPPr>
            <a:lvl1pPr>
              <a:defRPr sz="800"/>
            </a:lvl1pPr>
          </a:lstStyle>
          <a:p>
            <a:r>
              <a:rPr lang="fr-FR" dirty="0" err="1"/>
              <a:t>syncTestObject</a:t>
            </a:r>
            <a:endParaRPr lang="en-US" dirty="0"/>
          </a:p>
        </p:txBody>
      </p:sp>
      <p:grpSp>
        <p:nvGrpSpPr>
          <p:cNvPr id="155" name="Group 154"/>
          <p:cNvGrpSpPr/>
          <p:nvPr/>
        </p:nvGrpSpPr>
        <p:grpSpPr>
          <a:xfrm>
            <a:off x="2849959" y="2483561"/>
            <a:ext cx="223242" cy="674814"/>
            <a:chOff x="1042716" y="3834306"/>
            <a:chExt cx="223242" cy="674814"/>
          </a:xfrm>
        </p:grpSpPr>
        <p:cxnSp>
          <p:nvCxnSpPr>
            <p:cNvPr id="156" name="Straight Connector 155"/>
            <p:cNvCxnSpPr>
              <a:endCxn id="157" idx="0"/>
            </p:cNvCxnSpPr>
            <p:nvPr/>
          </p:nvCxnSpPr>
          <p:spPr>
            <a:xfrm>
              <a:off x="1153277" y="3834306"/>
              <a:ext cx="0" cy="267226"/>
            </a:xfrm>
            <a:prstGeom prst="line">
              <a:avLst/>
            </a:prstGeom>
          </p:spPr>
          <p:style>
            <a:lnRef idx="1">
              <a:schemeClr val="accent1"/>
            </a:lnRef>
            <a:fillRef idx="0">
              <a:schemeClr val="accent1"/>
            </a:fillRef>
            <a:effectRef idx="0">
              <a:schemeClr val="accent1"/>
            </a:effectRef>
            <a:fontRef idx="minor">
              <a:schemeClr val="tx1"/>
            </a:fontRef>
          </p:style>
        </p:cxnSp>
        <p:sp>
          <p:nvSpPr>
            <p:cNvPr id="157" name="Oval 156"/>
            <p:cNvSpPr/>
            <p:nvPr/>
          </p:nvSpPr>
          <p:spPr>
            <a:xfrm>
              <a:off x="1099271" y="4101532"/>
              <a:ext cx="108012" cy="1195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8" name="Straight Connector 157"/>
            <p:cNvCxnSpPr/>
            <p:nvPr/>
          </p:nvCxnSpPr>
          <p:spPr>
            <a:xfrm flipH="1">
              <a:off x="1153277" y="4284760"/>
              <a:ext cx="1060" cy="224360"/>
            </a:xfrm>
            <a:prstGeom prst="line">
              <a:avLst/>
            </a:prstGeom>
          </p:spPr>
          <p:style>
            <a:lnRef idx="1">
              <a:schemeClr val="accent1"/>
            </a:lnRef>
            <a:fillRef idx="0">
              <a:schemeClr val="accent1"/>
            </a:fillRef>
            <a:effectRef idx="0">
              <a:schemeClr val="accent1"/>
            </a:effectRef>
            <a:fontRef idx="minor">
              <a:schemeClr val="tx1"/>
            </a:fontRef>
          </p:style>
        </p:cxnSp>
        <p:sp>
          <p:nvSpPr>
            <p:cNvPr id="159" name="Arc 158"/>
            <p:cNvSpPr/>
            <p:nvPr/>
          </p:nvSpPr>
          <p:spPr>
            <a:xfrm rot="10800000">
              <a:off x="1042716" y="4037860"/>
              <a:ext cx="223242" cy="246900"/>
            </a:xfrm>
            <a:prstGeom prst="arc">
              <a:avLst>
                <a:gd name="adj1" fmla="val 11092674"/>
                <a:gd name="adj2" fmla="val 0"/>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60" name="Group 159"/>
          <p:cNvGrpSpPr/>
          <p:nvPr/>
        </p:nvGrpSpPr>
        <p:grpSpPr>
          <a:xfrm>
            <a:off x="3913671" y="2473801"/>
            <a:ext cx="223242" cy="674814"/>
            <a:chOff x="1042716" y="3834306"/>
            <a:chExt cx="223242" cy="674814"/>
          </a:xfrm>
        </p:grpSpPr>
        <p:cxnSp>
          <p:nvCxnSpPr>
            <p:cNvPr id="161" name="Straight Connector 160"/>
            <p:cNvCxnSpPr>
              <a:endCxn id="162" idx="0"/>
            </p:cNvCxnSpPr>
            <p:nvPr/>
          </p:nvCxnSpPr>
          <p:spPr>
            <a:xfrm>
              <a:off x="1153277" y="3834306"/>
              <a:ext cx="0" cy="267226"/>
            </a:xfrm>
            <a:prstGeom prst="line">
              <a:avLst/>
            </a:prstGeom>
          </p:spPr>
          <p:style>
            <a:lnRef idx="1">
              <a:schemeClr val="accent1"/>
            </a:lnRef>
            <a:fillRef idx="0">
              <a:schemeClr val="accent1"/>
            </a:fillRef>
            <a:effectRef idx="0">
              <a:schemeClr val="accent1"/>
            </a:effectRef>
            <a:fontRef idx="minor">
              <a:schemeClr val="tx1"/>
            </a:fontRef>
          </p:style>
        </p:cxnSp>
        <p:sp>
          <p:nvSpPr>
            <p:cNvPr id="162" name="Oval 161"/>
            <p:cNvSpPr/>
            <p:nvPr/>
          </p:nvSpPr>
          <p:spPr>
            <a:xfrm>
              <a:off x="1099271" y="4101532"/>
              <a:ext cx="108012" cy="1195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Straight Connector 162"/>
            <p:cNvCxnSpPr/>
            <p:nvPr/>
          </p:nvCxnSpPr>
          <p:spPr>
            <a:xfrm flipH="1">
              <a:off x="1153277" y="4284760"/>
              <a:ext cx="1060" cy="224360"/>
            </a:xfrm>
            <a:prstGeom prst="line">
              <a:avLst/>
            </a:prstGeom>
          </p:spPr>
          <p:style>
            <a:lnRef idx="1">
              <a:schemeClr val="accent1"/>
            </a:lnRef>
            <a:fillRef idx="0">
              <a:schemeClr val="accent1"/>
            </a:fillRef>
            <a:effectRef idx="0">
              <a:schemeClr val="accent1"/>
            </a:effectRef>
            <a:fontRef idx="minor">
              <a:schemeClr val="tx1"/>
            </a:fontRef>
          </p:style>
        </p:cxnSp>
        <p:sp>
          <p:nvSpPr>
            <p:cNvPr id="164" name="Arc 163"/>
            <p:cNvSpPr/>
            <p:nvPr/>
          </p:nvSpPr>
          <p:spPr>
            <a:xfrm rot="10800000">
              <a:off x="1042716" y="4037860"/>
              <a:ext cx="223242" cy="246900"/>
            </a:xfrm>
            <a:prstGeom prst="arc">
              <a:avLst>
                <a:gd name="adj1" fmla="val 11092674"/>
                <a:gd name="adj2" fmla="val 0"/>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65" name="TextBox 164"/>
          <p:cNvSpPr txBox="1"/>
          <p:nvPr/>
        </p:nvSpPr>
        <p:spPr>
          <a:xfrm>
            <a:off x="2651010" y="2491301"/>
            <a:ext cx="557067" cy="195814"/>
          </a:xfrm>
          <a:prstGeom prst="rect">
            <a:avLst/>
          </a:prstGeom>
          <a:solidFill>
            <a:schemeClr val="bg1"/>
          </a:solidFill>
          <a:ln>
            <a:solidFill>
              <a:schemeClr val="accent1"/>
            </a:solidFill>
          </a:ln>
        </p:spPr>
        <p:txBody>
          <a:bodyPr wrap="square" lIns="36000" tIns="36000" rIns="36000" bIns="36000" rtlCol="0">
            <a:spAutoFit/>
          </a:bodyPr>
          <a:lstStyle/>
          <a:p>
            <a:r>
              <a:rPr lang="fr-FR" sz="800" dirty="0" err="1" smtClean="0"/>
              <a:t>syncEfacts</a:t>
            </a:r>
            <a:endParaRPr lang="en-US" sz="800" dirty="0"/>
          </a:p>
        </p:txBody>
      </p:sp>
      <p:sp>
        <p:nvSpPr>
          <p:cNvPr id="166" name="TextBox 165"/>
          <p:cNvSpPr txBox="1"/>
          <p:nvPr/>
        </p:nvSpPr>
        <p:spPr>
          <a:xfrm>
            <a:off x="3771912" y="2481541"/>
            <a:ext cx="513057" cy="195814"/>
          </a:xfrm>
          <a:prstGeom prst="rect">
            <a:avLst/>
          </a:prstGeom>
          <a:solidFill>
            <a:schemeClr val="bg1"/>
          </a:solidFill>
          <a:ln>
            <a:solidFill>
              <a:schemeClr val="accent1"/>
            </a:solidFill>
          </a:ln>
        </p:spPr>
        <p:txBody>
          <a:bodyPr wrap="square" lIns="36000" tIns="36000" rIns="36000" bIns="36000" rtlCol="0">
            <a:spAutoFit/>
          </a:bodyPr>
          <a:lstStyle/>
          <a:p>
            <a:r>
              <a:rPr lang="fr-FR" sz="800" dirty="0" err="1" smtClean="0"/>
              <a:t>syncRDM</a:t>
            </a:r>
            <a:endParaRPr lang="en-US" sz="800" dirty="0"/>
          </a:p>
        </p:txBody>
      </p:sp>
      <p:cxnSp>
        <p:nvCxnSpPr>
          <p:cNvPr id="168" name="Straight Connector 167"/>
          <p:cNvCxnSpPr>
            <a:endCxn id="169" idx="0"/>
          </p:cNvCxnSpPr>
          <p:nvPr/>
        </p:nvCxnSpPr>
        <p:spPr>
          <a:xfrm>
            <a:off x="2277015" y="4164965"/>
            <a:ext cx="0" cy="267226"/>
          </a:xfrm>
          <a:prstGeom prst="line">
            <a:avLst/>
          </a:prstGeom>
        </p:spPr>
        <p:style>
          <a:lnRef idx="1">
            <a:schemeClr val="accent1"/>
          </a:lnRef>
          <a:fillRef idx="0">
            <a:schemeClr val="accent1"/>
          </a:fillRef>
          <a:effectRef idx="0">
            <a:schemeClr val="accent1"/>
          </a:effectRef>
          <a:fontRef idx="minor">
            <a:schemeClr val="tx1"/>
          </a:fontRef>
        </p:style>
      </p:cxnSp>
      <p:sp>
        <p:nvSpPr>
          <p:cNvPr id="169" name="Oval 168"/>
          <p:cNvSpPr/>
          <p:nvPr/>
        </p:nvSpPr>
        <p:spPr>
          <a:xfrm>
            <a:off x="2223009" y="4432191"/>
            <a:ext cx="108012" cy="1195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Arc 170"/>
          <p:cNvSpPr/>
          <p:nvPr/>
        </p:nvSpPr>
        <p:spPr>
          <a:xfrm rot="10800000">
            <a:off x="2166454" y="4368519"/>
            <a:ext cx="223242" cy="246900"/>
          </a:xfrm>
          <a:prstGeom prst="arc">
            <a:avLst>
              <a:gd name="adj1" fmla="val 11092674"/>
              <a:gd name="adj2" fmla="val 0"/>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2" name="Rounded Rectangle 171"/>
          <p:cNvSpPr/>
          <p:nvPr/>
        </p:nvSpPr>
        <p:spPr>
          <a:xfrm>
            <a:off x="2979512" y="4771320"/>
            <a:ext cx="662508" cy="673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200" dirty="0" smtClean="0"/>
              <a:t>GHOST</a:t>
            </a:r>
            <a:endParaRPr lang="en-US" sz="1200" dirty="0"/>
          </a:p>
        </p:txBody>
      </p:sp>
      <p:sp>
        <p:nvSpPr>
          <p:cNvPr id="173" name="Rounded Rectangle 172"/>
          <p:cNvSpPr/>
          <p:nvPr/>
        </p:nvSpPr>
        <p:spPr>
          <a:xfrm>
            <a:off x="1063371" y="4771320"/>
            <a:ext cx="662508" cy="673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200" dirty="0" smtClean="0"/>
              <a:t>GTDM</a:t>
            </a:r>
            <a:endParaRPr lang="en-US" sz="1200" dirty="0"/>
          </a:p>
        </p:txBody>
      </p:sp>
      <p:cxnSp>
        <p:nvCxnSpPr>
          <p:cNvPr id="25" name="Elbow Connector 24"/>
          <p:cNvCxnSpPr>
            <a:stCxn id="169" idx="4"/>
            <a:endCxn id="173" idx="0"/>
          </p:cNvCxnSpPr>
          <p:nvPr/>
        </p:nvCxnSpPr>
        <p:spPr>
          <a:xfrm rot="5400000">
            <a:off x="1726034" y="4220338"/>
            <a:ext cx="219573" cy="88239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169" idx="4"/>
            <a:endCxn id="172" idx="0"/>
          </p:cNvCxnSpPr>
          <p:nvPr/>
        </p:nvCxnSpPr>
        <p:spPr>
          <a:xfrm rot="16200000" flipH="1">
            <a:off x="2684104" y="4144657"/>
            <a:ext cx="219573" cy="1033751"/>
          </a:xfrm>
          <a:prstGeom prst="bentConnector3">
            <a:avLst/>
          </a:prstGeom>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67217" y="221921"/>
            <a:ext cx="2070100" cy="1843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 name="TextBox 173"/>
          <p:cNvSpPr txBox="1"/>
          <p:nvPr/>
        </p:nvSpPr>
        <p:spPr>
          <a:xfrm>
            <a:off x="1895279" y="4172884"/>
            <a:ext cx="835706" cy="195814"/>
          </a:xfrm>
          <a:prstGeom prst="rect">
            <a:avLst/>
          </a:prstGeom>
          <a:solidFill>
            <a:schemeClr val="bg1"/>
          </a:solidFill>
          <a:ln>
            <a:solidFill>
              <a:schemeClr val="accent1"/>
            </a:solidFill>
          </a:ln>
        </p:spPr>
        <p:txBody>
          <a:bodyPr wrap="square" lIns="36000" tIns="36000" rIns="36000" bIns="36000" rtlCol="0">
            <a:spAutoFit/>
          </a:bodyPr>
          <a:lstStyle/>
          <a:p>
            <a:r>
              <a:rPr lang="fr-FR" sz="800" dirty="0" err="1" smtClean="0"/>
              <a:t>syncTestMetadata</a:t>
            </a:r>
            <a:endParaRPr lang="en-US" sz="800" dirty="0"/>
          </a:p>
        </p:txBody>
      </p:sp>
    </p:spTree>
    <p:extLst>
      <p:ext uri="{BB962C8B-B14F-4D97-AF65-F5344CB8AC3E}">
        <p14:creationId xmlns:p14="http://schemas.microsoft.com/office/powerpoint/2010/main" val="4742502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224032" y="221921"/>
            <a:ext cx="5362679" cy="461665"/>
          </a:xfrm>
          <a:prstGeom prst="rect">
            <a:avLst/>
          </a:prstGeom>
          <a:noFill/>
        </p:spPr>
        <p:txBody>
          <a:bodyPr wrap="square" rtlCol="0">
            <a:spAutoFit/>
          </a:bodyPr>
          <a:lstStyle/>
          <a:p>
            <a:r>
              <a:rPr lang="fr-FR" sz="2400" dirty="0" smtClean="0"/>
              <a:t>New application: HUB </a:t>
            </a:r>
            <a:r>
              <a:rPr lang="fr-FR" sz="2400" dirty="0" err="1" smtClean="0"/>
              <a:t>Database</a:t>
            </a:r>
            <a:endParaRPr lang="en-US" sz="2400" dirty="0"/>
          </a:p>
        </p:txBody>
      </p:sp>
      <p:sp>
        <p:nvSpPr>
          <p:cNvPr id="50" name="AutoShape 8" descr="Résultat de recherche d'images pour &quot;ajouter icone&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AutoShape 11" descr="Résultat de recherche d'images pour &quot;pros icon&qu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6" name="Picture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1212" y="1315527"/>
            <a:ext cx="820574" cy="8205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7"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4900" y="3134874"/>
            <a:ext cx="820574" cy="8205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4" name="TextBox 53"/>
          <p:cNvSpPr txBox="1"/>
          <p:nvPr/>
        </p:nvSpPr>
        <p:spPr>
          <a:xfrm>
            <a:off x="900947" y="1465638"/>
            <a:ext cx="3324629" cy="1200329"/>
          </a:xfrm>
          <a:prstGeom prst="rect">
            <a:avLst/>
          </a:prstGeom>
          <a:noFill/>
        </p:spPr>
        <p:txBody>
          <a:bodyPr wrap="square" rtlCol="0">
            <a:spAutoFit/>
          </a:bodyPr>
          <a:lstStyle/>
          <a:p>
            <a:pPr marL="285750" indent="-285750">
              <a:buFont typeface="Arial" panose="020B0604020202020204" pitchFamily="34" charset="0"/>
              <a:buChar char="•"/>
            </a:pPr>
            <a:r>
              <a:rPr lang="fr-FR" dirty="0" err="1" smtClean="0"/>
              <a:t>Easy</a:t>
            </a:r>
            <a:r>
              <a:rPr lang="fr-FR" dirty="0" smtClean="0"/>
              <a:t> to </a:t>
            </a:r>
            <a:r>
              <a:rPr lang="fr-FR" dirty="0" err="1" smtClean="0"/>
              <a:t>add</a:t>
            </a:r>
            <a:r>
              <a:rPr lang="fr-FR" dirty="0" smtClean="0"/>
              <a:t> new source</a:t>
            </a:r>
          </a:p>
          <a:p>
            <a:pPr marL="285750" indent="-285750">
              <a:buFont typeface="Arial" panose="020B0604020202020204" pitchFamily="34" charset="0"/>
              <a:buChar char="•"/>
            </a:pPr>
            <a:r>
              <a:rPr lang="fr-FR" dirty="0" err="1" smtClean="0"/>
              <a:t>Flexibility</a:t>
            </a:r>
            <a:endParaRPr lang="fr-FR" dirty="0" smtClean="0"/>
          </a:p>
          <a:p>
            <a:pPr marL="285750" indent="-285750">
              <a:buFont typeface="Arial" panose="020B0604020202020204" pitchFamily="34" charset="0"/>
              <a:buChar char="•"/>
            </a:pPr>
            <a:r>
              <a:rPr lang="fr-FR" dirty="0" err="1" smtClean="0"/>
              <a:t>Capacity</a:t>
            </a:r>
            <a:r>
              <a:rPr lang="fr-FR" dirty="0" smtClean="0"/>
              <a:t> to manage </a:t>
            </a:r>
            <a:r>
              <a:rPr lang="fr-FR" dirty="0" err="1" smtClean="0"/>
              <a:t>realtime</a:t>
            </a:r>
            <a:endParaRPr lang="fr-FR" dirty="0" smtClean="0"/>
          </a:p>
          <a:p>
            <a:pPr marL="285750" indent="-285750">
              <a:buFont typeface="Arial" panose="020B0604020202020204" pitchFamily="34" charset="0"/>
              <a:buChar char="•"/>
            </a:pPr>
            <a:r>
              <a:rPr lang="fr-FR" dirty="0" smtClean="0"/>
              <a:t>AGIL </a:t>
            </a:r>
            <a:r>
              <a:rPr lang="fr-FR" dirty="0" err="1" smtClean="0"/>
              <a:t>Compliant</a:t>
            </a:r>
            <a:endParaRPr lang="en-US" dirty="0"/>
          </a:p>
        </p:txBody>
      </p:sp>
      <p:sp>
        <p:nvSpPr>
          <p:cNvPr id="150" name="TextBox 149"/>
          <p:cNvSpPr txBox="1"/>
          <p:nvPr/>
        </p:nvSpPr>
        <p:spPr>
          <a:xfrm>
            <a:off x="1030069" y="3284984"/>
            <a:ext cx="5837147" cy="646331"/>
          </a:xfrm>
          <a:prstGeom prst="rect">
            <a:avLst/>
          </a:prstGeom>
          <a:noFill/>
        </p:spPr>
        <p:txBody>
          <a:bodyPr wrap="square" rtlCol="0">
            <a:spAutoFit/>
          </a:bodyPr>
          <a:lstStyle/>
          <a:p>
            <a:pPr marL="285750" indent="-285750">
              <a:buFont typeface="Arial" panose="020B0604020202020204" pitchFamily="34" charset="0"/>
              <a:buChar char="•"/>
            </a:pPr>
            <a:r>
              <a:rPr lang="fr-FR" dirty="0" smtClean="0"/>
              <a:t>Limitation on </a:t>
            </a:r>
            <a:r>
              <a:rPr lang="fr-FR" dirty="0"/>
              <a:t>MDM/No business </a:t>
            </a:r>
            <a:r>
              <a:rPr lang="fr-FR" dirty="0" err="1" smtClean="0"/>
              <a:t>knowledge</a:t>
            </a:r>
            <a:endParaRPr lang="fr-FR" dirty="0" smtClean="0"/>
          </a:p>
          <a:p>
            <a:pPr marL="285750" indent="-285750">
              <a:buFont typeface="Arial" panose="020B0604020202020204" pitchFamily="34" charset="0"/>
              <a:buChar char="•"/>
            </a:pPr>
            <a:r>
              <a:rPr lang="fr-FR" dirty="0" smtClean="0"/>
              <a:t>Limitation to </a:t>
            </a:r>
            <a:r>
              <a:rPr lang="fr-FR" dirty="0" err="1" smtClean="0"/>
              <a:t>merge</a:t>
            </a:r>
            <a:r>
              <a:rPr lang="fr-FR" dirty="0" smtClean="0"/>
              <a:t> information « Adapter </a:t>
            </a:r>
            <a:r>
              <a:rPr lang="fr-FR" dirty="0" err="1" smtClean="0"/>
              <a:t>layers</a:t>
            </a:r>
            <a:r>
              <a:rPr lang="fr-FR" dirty="0" smtClean="0"/>
              <a:t> »</a:t>
            </a:r>
          </a:p>
        </p:txBody>
      </p:sp>
      <p:pic>
        <p:nvPicPr>
          <p:cNvPr id="409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7217" y="221921"/>
            <a:ext cx="2070100" cy="1843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85656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224032" y="116632"/>
            <a:ext cx="6076160" cy="461665"/>
          </a:xfrm>
          <a:prstGeom prst="rect">
            <a:avLst/>
          </a:prstGeom>
          <a:noFill/>
        </p:spPr>
        <p:txBody>
          <a:bodyPr wrap="square" rtlCol="0">
            <a:spAutoFit/>
          </a:bodyPr>
          <a:lstStyle/>
          <a:p>
            <a:r>
              <a:rPr lang="fr-FR" sz="2400" dirty="0" smtClean="0"/>
              <a:t>New application: HUB/MDM/DWH </a:t>
            </a:r>
            <a:r>
              <a:rPr lang="fr-FR" sz="2400" dirty="0" err="1" smtClean="0"/>
              <a:t>Database</a:t>
            </a:r>
            <a:endParaRPr lang="en-US" sz="2400" dirty="0"/>
          </a:p>
        </p:txBody>
      </p:sp>
      <p:sp>
        <p:nvSpPr>
          <p:cNvPr id="23" name="TextBox 22"/>
          <p:cNvSpPr txBox="1"/>
          <p:nvPr/>
        </p:nvSpPr>
        <p:spPr>
          <a:xfrm>
            <a:off x="4709924" y="4761780"/>
            <a:ext cx="3750508" cy="461665"/>
          </a:xfrm>
          <a:prstGeom prst="rect">
            <a:avLst/>
          </a:prstGeom>
          <a:noFill/>
        </p:spPr>
        <p:txBody>
          <a:bodyPr wrap="square" rtlCol="0">
            <a:spAutoFit/>
          </a:bodyPr>
          <a:lstStyle/>
          <a:p>
            <a:r>
              <a:rPr lang="fr-FR" sz="1200" dirty="0" err="1" smtClean="0"/>
              <a:t>Provide</a:t>
            </a:r>
            <a:r>
              <a:rPr lang="fr-FR" sz="1200" dirty="0" smtClean="0"/>
              <a:t> data via services (</a:t>
            </a:r>
            <a:r>
              <a:rPr lang="fr-FR" sz="1200" dirty="0" err="1" smtClean="0"/>
              <a:t>several</a:t>
            </a:r>
            <a:r>
              <a:rPr lang="fr-FR" sz="1200" dirty="0" smtClean="0"/>
              <a:t> </a:t>
            </a:r>
            <a:r>
              <a:rPr lang="fr-FR" sz="1200" dirty="0" err="1" smtClean="0"/>
              <a:t>integrations</a:t>
            </a:r>
            <a:r>
              <a:rPr lang="fr-FR" sz="1200" dirty="0" smtClean="0"/>
              <a:t> pattern).</a:t>
            </a:r>
          </a:p>
          <a:p>
            <a:r>
              <a:rPr lang="fr-FR" sz="1200" dirty="0" smtClean="0"/>
              <a:t>No adapter </a:t>
            </a:r>
            <a:r>
              <a:rPr lang="fr-FR" sz="1200" dirty="0" err="1" smtClean="0"/>
              <a:t>is</a:t>
            </a:r>
            <a:r>
              <a:rPr lang="fr-FR" sz="1200" dirty="0" smtClean="0"/>
              <a:t> </a:t>
            </a:r>
            <a:r>
              <a:rPr lang="fr-FR" sz="1200" dirty="0" err="1" smtClean="0"/>
              <a:t>required</a:t>
            </a:r>
            <a:r>
              <a:rPr lang="fr-FR" sz="1200" dirty="0" smtClean="0"/>
              <a:t> .</a:t>
            </a:r>
            <a:endParaRPr lang="en-US" sz="1200" dirty="0"/>
          </a:p>
        </p:txBody>
      </p:sp>
      <p:sp>
        <p:nvSpPr>
          <p:cNvPr id="149" name="TextBox 148"/>
          <p:cNvSpPr txBox="1"/>
          <p:nvPr/>
        </p:nvSpPr>
        <p:spPr>
          <a:xfrm>
            <a:off x="4666268" y="3056505"/>
            <a:ext cx="3267847" cy="646331"/>
          </a:xfrm>
          <a:prstGeom prst="rect">
            <a:avLst/>
          </a:prstGeom>
          <a:noFill/>
        </p:spPr>
        <p:txBody>
          <a:bodyPr wrap="square" rtlCol="0">
            <a:spAutoFit/>
          </a:bodyPr>
          <a:lstStyle/>
          <a:p>
            <a:r>
              <a:rPr lang="fr-FR" sz="1200" dirty="0" smtClean="0"/>
              <a:t>SQL Server </a:t>
            </a:r>
            <a:r>
              <a:rPr lang="fr-FR" sz="1200" dirty="0" err="1" smtClean="0"/>
              <a:t>Database</a:t>
            </a:r>
            <a:r>
              <a:rPr lang="fr-FR" sz="1200" dirty="0" smtClean="0"/>
              <a:t>. One </a:t>
            </a:r>
            <a:r>
              <a:rPr lang="fr-FR" sz="1200" dirty="0" err="1" smtClean="0"/>
              <a:t>schema</a:t>
            </a:r>
            <a:r>
              <a:rPr lang="fr-FR" sz="1200" dirty="0" smtClean="0"/>
              <a:t> per source system. </a:t>
            </a:r>
            <a:r>
              <a:rPr lang="fr-FR" sz="1200" dirty="0" err="1" smtClean="0"/>
              <a:t>Modelisation</a:t>
            </a:r>
            <a:r>
              <a:rPr lang="fr-FR" sz="1200" dirty="0" smtClean="0"/>
              <a:t> in line </a:t>
            </a:r>
            <a:r>
              <a:rPr lang="fr-FR" sz="1200" dirty="0" err="1" smtClean="0"/>
              <a:t>with</a:t>
            </a:r>
            <a:r>
              <a:rPr lang="fr-FR" sz="1200" dirty="0" smtClean="0"/>
              <a:t> source system. </a:t>
            </a:r>
            <a:r>
              <a:rPr lang="fr-FR" sz="1200" dirty="0" err="1" smtClean="0"/>
              <a:t>Historization</a:t>
            </a:r>
            <a:r>
              <a:rPr lang="fr-FR" sz="1200" dirty="0" smtClean="0"/>
              <a:t> and </a:t>
            </a:r>
            <a:r>
              <a:rPr lang="fr-FR" sz="1200" dirty="0" err="1" smtClean="0"/>
              <a:t>versionning</a:t>
            </a:r>
            <a:endParaRPr lang="en-US" sz="1200" dirty="0"/>
          </a:p>
        </p:txBody>
      </p:sp>
      <p:sp>
        <p:nvSpPr>
          <p:cNvPr id="50" name="AutoShape 8" descr="Résultat de recherche d'images pour &quot;ajouter icone&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AutoShape 11" descr="Résultat de recherche d'images pour &quot;pros icon&qu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Rounded Rectangle 127"/>
          <p:cNvSpPr/>
          <p:nvPr/>
        </p:nvSpPr>
        <p:spPr>
          <a:xfrm>
            <a:off x="307975" y="3928729"/>
            <a:ext cx="3946415"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smtClean="0"/>
              <a:t>TCP MDM</a:t>
            </a:r>
            <a:endParaRPr lang="en-US" dirty="0"/>
          </a:p>
        </p:txBody>
      </p:sp>
      <p:cxnSp>
        <p:nvCxnSpPr>
          <p:cNvPr id="129" name="Straight Arrow Connector 128"/>
          <p:cNvCxnSpPr/>
          <p:nvPr/>
        </p:nvCxnSpPr>
        <p:spPr>
          <a:xfrm>
            <a:off x="2086249" y="3378636"/>
            <a:ext cx="0" cy="2489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4692288" y="3966274"/>
            <a:ext cx="3267847" cy="646331"/>
          </a:xfrm>
          <a:prstGeom prst="rect">
            <a:avLst/>
          </a:prstGeom>
          <a:noFill/>
        </p:spPr>
        <p:txBody>
          <a:bodyPr wrap="square" rtlCol="0">
            <a:spAutoFit/>
          </a:bodyPr>
          <a:lstStyle/>
          <a:p>
            <a:r>
              <a:rPr lang="fr-FR" sz="1200" dirty="0" err="1" smtClean="0"/>
              <a:t>Create</a:t>
            </a:r>
            <a:r>
              <a:rPr lang="fr-FR" sz="1200" dirty="0" smtClean="0"/>
              <a:t> </a:t>
            </a:r>
            <a:r>
              <a:rPr lang="fr-FR" sz="1200" dirty="0" err="1" smtClean="0"/>
              <a:t>common</a:t>
            </a:r>
            <a:r>
              <a:rPr lang="fr-FR" sz="1200" dirty="0" smtClean="0"/>
              <a:t> DWH to </a:t>
            </a:r>
            <a:r>
              <a:rPr lang="fr-FR" sz="1200" dirty="0" err="1" smtClean="0"/>
              <a:t>create</a:t>
            </a:r>
            <a:r>
              <a:rPr lang="fr-FR" sz="1200" dirty="0" smtClean="0"/>
              <a:t> links </a:t>
            </a:r>
            <a:r>
              <a:rPr lang="fr-FR" sz="1200" dirty="0" err="1" smtClean="0"/>
              <a:t>between</a:t>
            </a:r>
            <a:r>
              <a:rPr lang="fr-FR" sz="1200" dirty="0" smtClean="0"/>
              <a:t> </a:t>
            </a:r>
            <a:r>
              <a:rPr lang="fr-FR" sz="1200" dirty="0" err="1" smtClean="0"/>
              <a:t>metadata</a:t>
            </a:r>
            <a:r>
              <a:rPr lang="fr-FR" sz="1200" dirty="0" smtClean="0"/>
              <a:t>. Do master data management to clean information.</a:t>
            </a:r>
            <a:endParaRPr lang="en-US" sz="1200" dirty="0"/>
          </a:p>
        </p:txBody>
      </p:sp>
      <p:grpSp>
        <p:nvGrpSpPr>
          <p:cNvPr id="131" name="Group 130"/>
          <p:cNvGrpSpPr/>
          <p:nvPr/>
        </p:nvGrpSpPr>
        <p:grpSpPr>
          <a:xfrm>
            <a:off x="301760" y="2957660"/>
            <a:ext cx="3952630" cy="720080"/>
            <a:chOff x="28528" y="2132856"/>
            <a:chExt cx="2671264" cy="720080"/>
          </a:xfrm>
        </p:grpSpPr>
        <p:sp>
          <p:nvSpPr>
            <p:cNvPr id="132" name="Rounded Rectangle 131"/>
            <p:cNvSpPr/>
            <p:nvPr/>
          </p:nvSpPr>
          <p:spPr>
            <a:xfrm>
              <a:off x="28528" y="2132856"/>
              <a:ext cx="2671264"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smtClean="0"/>
                <a:t>TCP HUB</a:t>
              </a:r>
              <a:endParaRPr lang="en-US" dirty="0"/>
            </a:p>
          </p:txBody>
        </p:sp>
        <p:cxnSp>
          <p:nvCxnSpPr>
            <p:cNvPr id="133" name="Straight Connector 132"/>
            <p:cNvCxnSpPr/>
            <p:nvPr/>
          </p:nvCxnSpPr>
          <p:spPr>
            <a:xfrm>
              <a:off x="608308" y="2132856"/>
              <a:ext cx="0" cy="72008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2010042" y="2132856"/>
              <a:ext cx="0" cy="72008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334484" y="2132856"/>
              <a:ext cx="0" cy="72008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36" name="Group 135"/>
          <p:cNvGrpSpPr/>
          <p:nvPr/>
        </p:nvGrpSpPr>
        <p:grpSpPr>
          <a:xfrm>
            <a:off x="1283583" y="3303349"/>
            <a:ext cx="185858" cy="306633"/>
            <a:chOff x="4571999" y="2990782"/>
            <a:chExt cx="233232" cy="408247"/>
          </a:xfrm>
          <a:solidFill>
            <a:schemeClr val="accent1">
              <a:lumMod val="20000"/>
              <a:lumOff val="80000"/>
            </a:schemeClr>
          </a:solidFill>
        </p:grpSpPr>
        <p:sp>
          <p:nvSpPr>
            <p:cNvPr id="137" name="Rectangle 136"/>
            <p:cNvSpPr/>
            <p:nvPr/>
          </p:nvSpPr>
          <p:spPr>
            <a:xfrm>
              <a:off x="4572000" y="3144994"/>
              <a:ext cx="94749" cy="101614"/>
            </a:xfrm>
            <a:prstGeom prst="rect">
              <a:avLst/>
            </a:prstGeom>
            <a:grp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4710482" y="3144994"/>
              <a:ext cx="94749" cy="101614"/>
            </a:xfrm>
            <a:prstGeom prst="rect">
              <a:avLst/>
            </a:prstGeom>
            <a:grp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4571999" y="3297414"/>
              <a:ext cx="94749" cy="101614"/>
            </a:xfrm>
            <a:prstGeom prst="rect">
              <a:avLst/>
            </a:prstGeom>
            <a:grp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4572000" y="2990782"/>
              <a:ext cx="94749" cy="101614"/>
            </a:xfrm>
            <a:prstGeom prst="rect">
              <a:avLst/>
            </a:prstGeom>
            <a:grp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p:cNvSpPr/>
            <p:nvPr/>
          </p:nvSpPr>
          <p:spPr>
            <a:xfrm>
              <a:off x="4710482" y="3297415"/>
              <a:ext cx="94749" cy="101614"/>
            </a:xfrm>
            <a:prstGeom prst="rect">
              <a:avLst/>
            </a:prstGeom>
            <a:grp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2" name="Straight Connector 141"/>
            <p:cNvCxnSpPr>
              <a:stCxn id="140" idx="2"/>
              <a:endCxn id="137" idx="0"/>
            </p:cNvCxnSpPr>
            <p:nvPr/>
          </p:nvCxnSpPr>
          <p:spPr>
            <a:xfrm>
              <a:off x="4619375" y="3092396"/>
              <a:ext cx="0" cy="52598"/>
            </a:xfrm>
            <a:prstGeom prst="line">
              <a:avLst/>
            </a:prstGeom>
            <a:grpFill/>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a:stCxn id="138" idx="2"/>
              <a:endCxn id="141" idx="0"/>
            </p:cNvCxnSpPr>
            <p:nvPr/>
          </p:nvCxnSpPr>
          <p:spPr>
            <a:xfrm>
              <a:off x="4757857" y="3246608"/>
              <a:ext cx="0" cy="50807"/>
            </a:xfrm>
            <a:prstGeom prst="line">
              <a:avLst/>
            </a:prstGeom>
            <a:grpFill/>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137" idx="2"/>
              <a:endCxn id="139" idx="0"/>
            </p:cNvCxnSpPr>
            <p:nvPr/>
          </p:nvCxnSpPr>
          <p:spPr>
            <a:xfrm flipH="1">
              <a:off x="4619374" y="3246608"/>
              <a:ext cx="1" cy="50806"/>
            </a:xfrm>
            <a:prstGeom prst="line">
              <a:avLst/>
            </a:prstGeom>
            <a:grpFill/>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137" idx="3"/>
              <a:endCxn id="138" idx="1"/>
            </p:cNvCxnSpPr>
            <p:nvPr/>
          </p:nvCxnSpPr>
          <p:spPr>
            <a:xfrm>
              <a:off x="4666749" y="3195801"/>
              <a:ext cx="43733" cy="0"/>
            </a:xfrm>
            <a:prstGeom prst="line">
              <a:avLst/>
            </a:prstGeom>
            <a:grpFill/>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146" name="Group 145"/>
          <p:cNvGrpSpPr/>
          <p:nvPr/>
        </p:nvGrpSpPr>
        <p:grpSpPr>
          <a:xfrm>
            <a:off x="438883" y="3333689"/>
            <a:ext cx="185858" cy="306633"/>
            <a:chOff x="4571999" y="2990782"/>
            <a:chExt cx="233232" cy="408247"/>
          </a:xfrm>
          <a:solidFill>
            <a:schemeClr val="accent1">
              <a:lumMod val="20000"/>
              <a:lumOff val="80000"/>
            </a:schemeClr>
          </a:solidFill>
        </p:grpSpPr>
        <p:sp>
          <p:nvSpPr>
            <p:cNvPr id="147" name="Rectangle 146"/>
            <p:cNvSpPr/>
            <p:nvPr/>
          </p:nvSpPr>
          <p:spPr>
            <a:xfrm>
              <a:off x="4572000" y="3144994"/>
              <a:ext cx="94749" cy="101614"/>
            </a:xfrm>
            <a:prstGeom prst="rect">
              <a:avLst/>
            </a:prstGeom>
            <a:grp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4710482" y="3144994"/>
              <a:ext cx="94749" cy="101614"/>
            </a:xfrm>
            <a:prstGeom prst="rect">
              <a:avLst/>
            </a:prstGeom>
            <a:grp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4571999" y="3297414"/>
              <a:ext cx="94749" cy="101614"/>
            </a:xfrm>
            <a:prstGeom prst="rect">
              <a:avLst/>
            </a:prstGeom>
            <a:grp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p:cNvSpPr/>
            <p:nvPr/>
          </p:nvSpPr>
          <p:spPr>
            <a:xfrm>
              <a:off x="4572000" y="2990782"/>
              <a:ext cx="94749" cy="101614"/>
            </a:xfrm>
            <a:prstGeom prst="rect">
              <a:avLst/>
            </a:prstGeom>
            <a:grp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p:cNvSpPr/>
            <p:nvPr/>
          </p:nvSpPr>
          <p:spPr>
            <a:xfrm>
              <a:off x="4710482" y="3297415"/>
              <a:ext cx="94749" cy="101614"/>
            </a:xfrm>
            <a:prstGeom prst="rect">
              <a:avLst/>
            </a:prstGeom>
            <a:grp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5" name="Straight Connector 154"/>
            <p:cNvCxnSpPr>
              <a:stCxn id="153" idx="2"/>
              <a:endCxn id="147" idx="0"/>
            </p:cNvCxnSpPr>
            <p:nvPr/>
          </p:nvCxnSpPr>
          <p:spPr>
            <a:xfrm>
              <a:off x="4619375" y="3092396"/>
              <a:ext cx="0" cy="52598"/>
            </a:xfrm>
            <a:prstGeom prst="line">
              <a:avLst/>
            </a:prstGeom>
            <a:grpFill/>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a:stCxn id="151" idx="2"/>
              <a:endCxn id="154" idx="0"/>
            </p:cNvCxnSpPr>
            <p:nvPr/>
          </p:nvCxnSpPr>
          <p:spPr>
            <a:xfrm>
              <a:off x="4757857" y="3246608"/>
              <a:ext cx="0" cy="50807"/>
            </a:xfrm>
            <a:prstGeom prst="line">
              <a:avLst/>
            </a:prstGeom>
            <a:grpFill/>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a:stCxn id="147" idx="2"/>
              <a:endCxn id="152" idx="0"/>
            </p:cNvCxnSpPr>
            <p:nvPr/>
          </p:nvCxnSpPr>
          <p:spPr>
            <a:xfrm flipH="1">
              <a:off x="4619374" y="3246608"/>
              <a:ext cx="1" cy="50806"/>
            </a:xfrm>
            <a:prstGeom prst="line">
              <a:avLst/>
            </a:prstGeom>
            <a:grpFill/>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a:stCxn id="147" idx="3"/>
              <a:endCxn id="151" idx="1"/>
            </p:cNvCxnSpPr>
            <p:nvPr/>
          </p:nvCxnSpPr>
          <p:spPr>
            <a:xfrm>
              <a:off x="4666749" y="3195801"/>
              <a:ext cx="43733" cy="0"/>
            </a:xfrm>
            <a:prstGeom prst="line">
              <a:avLst/>
            </a:prstGeom>
            <a:grpFill/>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159" name="Group 158"/>
          <p:cNvGrpSpPr/>
          <p:nvPr/>
        </p:nvGrpSpPr>
        <p:grpSpPr>
          <a:xfrm>
            <a:off x="2313132" y="3341510"/>
            <a:ext cx="185858" cy="306633"/>
            <a:chOff x="4571999" y="2990782"/>
            <a:chExt cx="233232" cy="408247"/>
          </a:xfrm>
          <a:solidFill>
            <a:schemeClr val="accent1">
              <a:lumMod val="20000"/>
              <a:lumOff val="80000"/>
            </a:schemeClr>
          </a:solidFill>
        </p:grpSpPr>
        <p:sp>
          <p:nvSpPr>
            <p:cNvPr id="160" name="Rectangle 159"/>
            <p:cNvSpPr/>
            <p:nvPr/>
          </p:nvSpPr>
          <p:spPr>
            <a:xfrm>
              <a:off x="4572000" y="3144994"/>
              <a:ext cx="94749" cy="101614"/>
            </a:xfrm>
            <a:prstGeom prst="rect">
              <a:avLst/>
            </a:prstGeom>
            <a:grp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p:cNvSpPr/>
            <p:nvPr/>
          </p:nvSpPr>
          <p:spPr>
            <a:xfrm>
              <a:off x="4710482" y="3144994"/>
              <a:ext cx="94749" cy="101614"/>
            </a:xfrm>
            <a:prstGeom prst="rect">
              <a:avLst/>
            </a:prstGeom>
            <a:grp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p:cNvSpPr/>
            <p:nvPr/>
          </p:nvSpPr>
          <p:spPr>
            <a:xfrm>
              <a:off x="4571999" y="3297414"/>
              <a:ext cx="94749" cy="101614"/>
            </a:xfrm>
            <a:prstGeom prst="rect">
              <a:avLst/>
            </a:prstGeom>
            <a:grp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p:cNvSpPr/>
            <p:nvPr/>
          </p:nvSpPr>
          <p:spPr>
            <a:xfrm>
              <a:off x="4572000" y="2990782"/>
              <a:ext cx="94749" cy="101614"/>
            </a:xfrm>
            <a:prstGeom prst="rect">
              <a:avLst/>
            </a:prstGeom>
            <a:grp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4710482" y="3297415"/>
              <a:ext cx="94749" cy="101614"/>
            </a:xfrm>
            <a:prstGeom prst="rect">
              <a:avLst/>
            </a:prstGeom>
            <a:grp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5" name="Straight Connector 164"/>
            <p:cNvCxnSpPr>
              <a:stCxn id="163" idx="2"/>
              <a:endCxn id="160" idx="0"/>
            </p:cNvCxnSpPr>
            <p:nvPr/>
          </p:nvCxnSpPr>
          <p:spPr>
            <a:xfrm>
              <a:off x="4619375" y="3092396"/>
              <a:ext cx="0" cy="52598"/>
            </a:xfrm>
            <a:prstGeom prst="line">
              <a:avLst/>
            </a:prstGeom>
            <a:grpFill/>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a:stCxn id="161" idx="2"/>
              <a:endCxn id="164" idx="0"/>
            </p:cNvCxnSpPr>
            <p:nvPr/>
          </p:nvCxnSpPr>
          <p:spPr>
            <a:xfrm>
              <a:off x="4757857" y="3246608"/>
              <a:ext cx="0" cy="50807"/>
            </a:xfrm>
            <a:prstGeom prst="line">
              <a:avLst/>
            </a:prstGeom>
            <a:grpFill/>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a:stCxn id="160" idx="2"/>
              <a:endCxn id="162" idx="0"/>
            </p:cNvCxnSpPr>
            <p:nvPr/>
          </p:nvCxnSpPr>
          <p:spPr>
            <a:xfrm flipH="1">
              <a:off x="4619374" y="3246608"/>
              <a:ext cx="1" cy="50806"/>
            </a:xfrm>
            <a:prstGeom prst="line">
              <a:avLst/>
            </a:prstGeom>
            <a:grpFill/>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a:stCxn id="160" idx="3"/>
              <a:endCxn id="161" idx="1"/>
            </p:cNvCxnSpPr>
            <p:nvPr/>
          </p:nvCxnSpPr>
          <p:spPr>
            <a:xfrm>
              <a:off x="4666749" y="3195801"/>
              <a:ext cx="43733" cy="0"/>
            </a:xfrm>
            <a:prstGeom prst="line">
              <a:avLst/>
            </a:prstGeom>
            <a:grpFill/>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169" name="Group 168"/>
          <p:cNvGrpSpPr/>
          <p:nvPr/>
        </p:nvGrpSpPr>
        <p:grpSpPr>
          <a:xfrm>
            <a:off x="3347864" y="3340053"/>
            <a:ext cx="185858" cy="306633"/>
            <a:chOff x="4571999" y="2990782"/>
            <a:chExt cx="233232" cy="408247"/>
          </a:xfrm>
          <a:solidFill>
            <a:schemeClr val="accent1">
              <a:lumMod val="20000"/>
              <a:lumOff val="80000"/>
            </a:schemeClr>
          </a:solidFill>
        </p:grpSpPr>
        <p:sp>
          <p:nvSpPr>
            <p:cNvPr id="170" name="Rectangle 169"/>
            <p:cNvSpPr/>
            <p:nvPr/>
          </p:nvSpPr>
          <p:spPr>
            <a:xfrm>
              <a:off x="4572000" y="3144994"/>
              <a:ext cx="94749" cy="101614"/>
            </a:xfrm>
            <a:prstGeom prst="rect">
              <a:avLst/>
            </a:prstGeom>
            <a:grp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4710482" y="3144994"/>
              <a:ext cx="94749" cy="101614"/>
            </a:xfrm>
            <a:prstGeom prst="rect">
              <a:avLst/>
            </a:prstGeom>
            <a:grp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a:off x="4571999" y="3297414"/>
              <a:ext cx="94749" cy="101614"/>
            </a:xfrm>
            <a:prstGeom prst="rect">
              <a:avLst/>
            </a:prstGeom>
            <a:grp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4572000" y="2990782"/>
              <a:ext cx="94749" cy="101614"/>
            </a:xfrm>
            <a:prstGeom prst="rect">
              <a:avLst/>
            </a:prstGeom>
            <a:grp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a:off x="4710482" y="3297415"/>
              <a:ext cx="94749" cy="101614"/>
            </a:xfrm>
            <a:prstGeom prst="rect">
              <a:avLst/>
            </a:prstGeom>
            <a:grp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5" name="Straight Connector 174"/>
            <p:cNvCxnSpPr>
              <a:stCxn id="173" idx="2"/>
              <a:endCxn id="170" idx="0"/>
            </p:cNvCxnSpPr>
            <p:nvPr/>
          </p:nvCxnSpPr>
          <p:spPr>
            <a:xfrm>
              <a:off x="4619375" y="3092396"/>
              <a:ext cx="0" cy="52598"/>
            </a:xfrm>
            <a:prstGeom prst="line">
              <a:avLst/>
            </a:prstGeom>
            <a:grpFill/>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a:stCxn id="171" idx="2"/>
              <a:endCxn id="174" idx="0"/>
            </p:cNvCxnSpPr>
            <p:nvPr/>
          </p:nvCxnSpPr>
          <p:spPr>
            <a:xfrm>
              <a:off x="4757857" y="3246608"/>
              <a:ext cx="0" cy="50807"/>
            </a:xfrm>
            <a:prstGeom prst="line">
              <a:avLst/>
            </a:prstGeom>
            <a:grpFill/>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a:stCxn id="170" idx="2"/>
              <a:endCxn id="172" idx="0"/>
            </p:cNvCxnSpPr>
            <p:nvPr/>
          </p:nvCxnSpPr>
          <p:spPr>
            <a:xfrm flipH="1">
              <a:off x="4619374" y="3246608"/>
              <a:ext cx="1" cy="50806"/>
            </a:xfrm>
            <a:prstGeom prst="line">
              <a:avLst/>
            </a:prstGeom>
            <a:grpFill/>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a:stCxn id="170" idx="3"/>
              <a:endCxn id="171" idx="1"/>
            </p:cNvCxnSpPr>
            <p:nvPr/>
          </p:nvCxnSpPr>
          <p:spPr>
            <a:xfrm>
              <a:off x="4666749" y="3195801"/>
              <a:ext cx="43733" cy="0"/>
            </a:xfrm>
            <a:prstGeom prst="line">
              <a:avLst/>
            </a:prstGeom>
            <a:grpFill/>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sp>
        <p:nvSpPr>
          <p:cNvPr id="179" name="Rounded Rectangle 178"/>
          <p:cNvSpPr/>
          <p:nvPr/>
        </p:nvSpPr>
        <p:spPr>
          <a:xfrm>
            <a:off x="428426" y="1600454"/>
            <a:ext cx="662508" cy="673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200" dirty="0" smtClean="0"/>
              <a:t>KOLA</a:t>
            </a:r>
            <a:endParaRPr lang="en-US" sz="1200" dirty="0"/>
          </a:p>
        </p:txBody>
      </p:sp>
      <p:sp>
        <p:nvSpPr>
          <p:cNvPr id="180" name="Rounded Rectangle 179"/>
          <p:cNvSpPr/>
          <p:nvPr/>
        </p:nvSpPr>
        <p:spPr>
          <a:xfrm>
            <a:off x="3683222" y="1600454"/>
            <a:ext cx="662508" cy="673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200" dirty="0" smtClean="0"/>
              <a:t>RDM</a:t>
            </a:r>
            <a:endParaRPr lang="en-US" sz="1200" dirty="0"/>
          </a:p>
        </p:txBody>
      </p:sp>
      <p:sp>
        <p:nvSpPr>
          <p:cNvPr id="181" name="Rounded Rectangle 180"/>
          <p:cNvSpPr/>
          <p:nvPr/>
        </p:nvSpPr>
        <p:spPr>
          <a:xfrm>
            <a:off x="2598290" y="1600454"/>
            <a:ext cx="662508" cy="673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200" dirty="0" smtClean="0"/>
              <a:t>EFACTS</a:t>
            </a:r>
            <a:endParaRPr lang="en-US" sz="1200" dirty="0"/>
          </a:p>
        </p:txBody>
      </p:sp>
      <p:sp>
        <p:nvSpPr>
          <p:cNvPr id="182" name="Rounded Rectangle 181"/>
          <p:cNvSpPr/>
          <p:nvPr/>
        </p:nvSpPr>
        <p:spPr>
          <a:xfrm>
            <a:off x="1513358" y="1600454"/>
            <a:ext cx="662508" cy="673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200" dirty="0" smtClean="0"/>
              <a:t>PROTOM</a:t>
            </a:r>
            <a:endParaRPr lang="en-US" sz="1200" dirty="0"/>
          </a:p>
        </p:txBody>
      </p:sp>
      <p:grpSp>
        <p:nvGrpSpPr>
          <p:cNvPr id="183" name="Group 182"/>
          <p:cNvGrpSpPr/>
          <p:nvPr/>
        </p:nvGrpSpPr>
        <p:grpSpPr>
          <a:xfrm>
            <a:off x="475257" y="2346366"/>
            <a:ext cx="223242" cy="622240"/>
            <a:chOff x="715963" y="3814872"/>
            <a:chExt cx="223242" cy="622240"/>
          </a:xfrm>
        </p:grpSpPr>
        <p:cxnSp>
          <p:nvCxnSpPr>
            <p:cNvPr id="184" name="Straight Connector 183"/>
            <p:cNvCxnSpPr>
              <a:endCxn id="185" idx="0"/>
            </p:cNvCxnSpPr>
            <p:nvPr/>
          </p:nvCxnSpPr>
          <p:spPr>
            <a:xfrm flipH="1">
              <a:off x="826524" y="3814872"/>
              <a:ext cx="1060" cy="214652"/>
            </a:xfrm>
            <a:prstGeom prst="line">
              <a:avLst/>
            </a:prstGeom>
          </p:spPr>
          <p:style>
            <a:lnRef idx="1">
              <a:schemeClr val="accent1"/>
            </a:lnRef>
            <a:fillRef idx="0">
              <a:schemeClr val="accent1"/>
            </a:fillRef>
            <a:effectRef idx="0">
              <a:schemeClr val="accent1"/>
            </a:effectRef>
            <a:fontRef idx="minor">
              <a:schemeClr val="tx1"/>
            </a:fontRef>
          </p:style>
        </p:cxnSp>
        <p:sp>
          <p:nvSpPr>
            <p:cNvPr id="185" name="Oval 184"/>
            <p:cNvSpPr/>
            <p:nvPr/>
          </p:nvSpPr>
          <p:spPr>
            <a:xfrm>
              <a:off x="772518" y="4029524"/>
              <a:ext cx="108012" cy="1195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6" name="Straight Connector 185"/>
            <p:cNvCxnSpPr/>
            <p:nvPr/>
          </p:nvCxnSpPr>
          <p:spPr>
            <a:xfrm flipH="1">
              <a:off x="826524" y="4212752"/>
              <a:ext cx="1060" cy="224360"/>
            </a:xfrm>
            <a:prstGeom prst="line">
              <a:avLst/>
            </a:prstGeom>
          </p:spPr>
          <p:style>
            <a:lnRef idx="1">
              <a:schemeClr val="accent1"/>
            </a:lnRef>
            <a:fillRef idx="0">
              <a:schemeClr val="accent1"/>
            </a:fillRef>
            <a:effectRef idx="0">
              <a:schemeClr val="accent1"/>
            </a:effectRef>
            <a:fontRef idx="minor">
              <a:schemeClr val="tx1"/>
            </a:fontRef>
          </p:style>
        </p:cxnSp>
        <p:sp>
          <p:nvSpPr>
            <p:cNvPr id="187" name="Arc 186"/>
            <p:cNvSpPr/>
            <p:nvPr/>
          </p:nvSpPr>
          <p:spPr>
            <a:xfrm rot="10800000">
              <a:off x="715963" y="3965852"/>
              <a:ext cx="223242" cy="246900"/>
            </a:xfrm>
            <a:prstGeom prst="arc">
              <a:avLst>
                <a:gd name="adj1" fmla="val 11092674"/>
                <a:gd name="adj2" fmla="val 0"/>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88" name="Group 187"/>
          <p:cNvGrpSpPr/>
          <p:nvPr/>
        </p:nvGrpSpPr>
        <p:grpSpPr>
          <a:xfrm>
            <a:off x="802010" y="2293792"/>
            <a:ext cx="223242" cy="674814"/>
            <a:chOff x="1042716" y="3834306"/>
            <a:chExt cx="223242" cy="674814"/>
          </a:xfrm>
        </p:grpSpPr>
        <p:cxnSp>
          <p:nvCxnSpPr>
            <p:cNvPr id="189" name="Straight Connector 188"/>
            <p:cNvCxnSpPr>
              <a:endCxn id="190" idx="0"/>
            </p:cNvCxnSpPr>
            <p:nvPr/>
          </p:nvCxnSpPr>
          <p:spPr>
            <a:xfrm>
              <a:off x="1153277" y="3834306"/>
              <a:ext cx="0" cy="267226"/>
            </a:xfrm>
            <a:prstGeom prst="line">
              <a:avLst/>
            </a:prstGeom>
          </p:spPr>
          <p:style>
            <a:lnRef idx="1">
              <a:schemeClr val="accent1"/>
            </a:lnRef>
            <a:fillRef idx="0">
              <a:schemeClr val="accent1"/>
            </a:fillRef>
            <a:effectRef idx="0">
              <a:schemeClr val="accent1"/>
            </a:effectRef>
            <a:fontRef idx="minor">
              <a:schemeClr val="tx1"/>
            </a:fontRef>
          </p:style>
        </p:cxnSp>
        <p:sp>
          <p:nvSpPr>
            <p:cNvPr id="190" name="Oval 189"/>
            <p:cNvSpPr/>
            <p:nvPr/>
          </p:nvSpPr>
          <p:spPr>
            <a:xfrm>
              <a:off x="1099271" y="4101532"/>
              <a:ext cx="108012" cy="1195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1" name="Straight Connector 190"/>
            <p:cNvCxnSpPr/>
            <p:nvPr/>
          </p:nvCxnSpPr>
          <p:spPr>
            <a:xfrm flipH="1">
              <a:off x="1153277" y="4284760"/>
              <a:ext cx="1060" cy="224360"/>
            </a:xfrm>
            <a:prstGeom prst="line">
              <a:avLst/>
            </a:prstGeom>
          </p:spPr>
          <p:style>
            <a:lnRef idx="1">
              <a:schemeClr val="accent1"/>
            </a:lnRef>
            <a:fillRef idx="0">
              <a:schemeClr val="accent1"/>
            </a:fillRef>
            <a:effectRef idx="0">
              <a:schemeClr val="accent1"/>
            </a:effectRef>
            <a:fontRef idx="minor">
              <a:schemeClr val="tx1"/>
            </a:fontRef>
          </p:style>
        </p:cxnSp>
        <p:sp>
          <p:nvSpPr>
            <p:cNvPr id="192" name="Arc 191"/>
            <p:cNvSpPr/>
            <p:nvPr/>
          </p:nvSpPr>
          <p:spPr>
            <a:xfrm rot="10800000">
              <a:off x="1042716" y="4037860"/>
              <a:ext cx="223242" cy="246900"/>
            </a:xfrm>
            <a:prstGeom prst="arc">
              <a:avLst>
                <a:gd name="adj1" fmla="val 11092674"/>
                <a:gd name="adj2" fmla="val 0"/>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93" name="Group 192"/>
          <p:cNvGrpSpPr/>
          <p:nvPr/>
        </p:nvGrpSpPr>
        <p:grpSpPr>
          <a:xfrm>
            <a:off x="1732991" y="2338626"/>
            <a:ext cx="223242" cy="622240"/>
            <a:chOff x="715963" y="3814872"/>
            <a:chExt cx="223242" cy="622240"/>
          </a:xfrm>
        </p:grpSpPr>
        <p:cxnSp>
          <p:nvCxnSpPr>
            <p:cNvPr id="194" name="Straight Connector 193"/>
            <p:cNvCxnSpPr>
              <a:endCxn id="195" idx="0"/>
            </p:cNvCxnSpPr>
            <p:nvPr/>
          </p:nvCxnSpPr>
          <p:spPr>
            <a:xfrm flipH="1">
              <a:off x="826524" y="3814872"/>
              <a:ext cx="1060" cy="214652"/>
            </a:xfrm>
            <a:prstGeom prst="line">
              <a:avLst/>
            </a:prstGeom>
          </p:spPr>
          <p:style>
            <a:lnRef idx="1">
              <a:schemeClr val="accent1"/>
            </a:lnRef>
            <a:fillRef idx="0">
              <a:schemeClr val="accent1"/>
            </a:fillRef>
            <a:effectRef idx="0">
              <a:schemeClr val="accent1"/>
            </a:effectRef>
            <a:fontRef idx="minor">
              <a:schemeClr val="tx1"/>
            </a:fontRef>
          </p:style>
        </p:cxnSp>
        <p:sp>
          <p:nvSpPr>
            <p:cNvPr id="195" name="Oval 194"/>
            <p:cNvSpPr/>
            <p:nvPr/>
          </p:nvSpPr>
          <p:spPr>
            <a:xfrm>
              <a:off x="772518" y="4029524"/>
              <a:ext cx="108012" cy="1195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p:nvPr/>
          </p:nvCxnSpPr>
          <p:spPr>
            <a:xfrm flipH="1">
              <a:off x="826524" y="4212752"/>
              <a:ext cx="1060" cy="224360"/>
            </a:xfrm>
            <a:prstGeom prst="line">
              <a:avLst/>
            </a:prstGeom>
          </p:spPr>
          <p:style>
            <a:lnRef idx="1">
              <a:schemeClr val="accent1"/>
            </a:lnRef>
            <a:fillRef idx="0">
              <a:schemeClr val="accent1"/>
            </a:fillRef>
            <a:effectRef idx="0">
              <a:schemeClr val="accent1"/>
            </a:effectRef>
            <a:fontRef idx="minor">
              <a:schemeClr val="tx1"/>
            </a:fontRef>
          </p:style>
        </p:cxnSp>
        <p:sp>
          <p:nvSpPr>
            <p:cNvPr id="197" name="Arc 196"/>
            <p:cNvSpPr/>
            <p:nvPr/>
          </p:nvSpPr>
          <p:spPr>
            <a:xfrm rot="10800000">
              <a:off x="715963" y="3965852"/>
              <a:ext cx="223242" cy="246900"/>
            </a:xfrm>
            <a:prstGeom prst="arc">
              <a:avLst>
                <a:gd name="adj1" fmla="val 11092674"/>
                <a:gd name="adj2" fmla="val 0"/>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98" name="TextBox 197"/>
          <p:cNvSpPr txBox="1"/>
          <p:nvPr/>
        </p:nvSpPr>
        <p:spPr>
          <a:xfrm>
            <a:off x="244943" y="2293792"/>
            <a:ext cx="557067" cy="195814"/>
          </a:xfrm>
          <a:prstGeom prst="rect">
            <a:avLst/>
          </a:prstGeom>
          <a:solidFill>
            <a:schemeClr val="bg1"/>
          </a:solidFill>
          <a:ln>
            <a:solidFill>
              <a:schemeClr val="accent1"/>
            </a:solidFill>
          </a:ln>
        </p:spPr>
        <p:txBody>
          <a:bodyPr wrap="square" lIns="36000" tIns="36000" rIns="36000" bIns="36000" rtlCol="0">
            <a:spAutoFit/>
          </a:bodyPr>
          <a:lstStyle/>
          <a:p>
            <a:r>
              <a:rPr lang="fr-FR" sz="800" dirty="0" err="1" smtClean="0"/>
              <a:t>syncVariant</a:t>
            </a:r>
            <a:endParaRPr lang="en-US" sz="800" dirty="0"/>
          </a:p>
        </p:txBody>
      </p:sp>
      <p:sp>
        <p:nvSpPr>
          <p:cNvPr id="199" name="TextBox 198"/>
          <p:cNvSpPr txBox="1"/>
          <p:nvPr/>
        </p:nvSpPr>
        <p:spPr>
          <a:xfrm>
            <a:off x="1505292" y="2294462"/>
            <a:ext cx="734195" cy="195814"/>
          </a:xfrm>
          <a:prstGeom prst="rect">
            <a:avLst/>
          </a:prstGeom>
          <a:solidFill>
            <a:schemeClr val="bg1"/>
          </a:solidFill>
          <a:ln>
            <a:solidFill>
              <a:schemeClr val="accent1"/>
            </a:solidFill>
          </a:ln>
        </p:spPr>
        <p:txBody>
          <a:bodyPr wrap="square" lIns="36000" tIns="36000" rIns="36000" bIns="36000" rtlCol="0">
            <a:spAutoFit/>
          </a:bodyPr>
          <a:lstStyle>
            <a:defPPr>
              <a:defRPr lang="en-US"/>
            </a:defPPr>
            <a:lvl1pPr>
              <a:defRPr sz="800"/>
            </a:lvl1pPr>
          </a:lstStyle>
          <a:p>
            <a:r>
              <a:rPr lang="fr-FR" dirty="0" err="1"/>
              <a:t>syncTestObject</a:t>
            </a:r>
            <a:endParaRPr lang="en-US" dirty="0"/>
          </a:p>
        </p:txBody>
      </p:sp>
      <p:grpSp>
        <p:nvGrpSpPr>
          <p:cNvPr id="200" name="Group 199"/>
          <p:cNvGrpSpPr/>
          <p:nvPr/>
        </p:nvGrpSpPr>
        <p:grpSpPr>
          <a:xfrm>
            <a:off x="2849959" y="2303552"/>
            <a:ext cx="223242" cy="674814"/>
            <a:chOff x="1042716" y="3834306"/>
            <a:chExt cx="223242" cy="674814"/>
          </a:xfrm>
        </p:grpSpPr>
        <p:cxnSp>
          <p:nvCxnSpPr>
            <p:cNvPr id="201" name="Straight Connector 200"/>
            <p:cNvCxnSpPr>
              <a:endCxn id="202" idx="0"/>
            </p:cNvCxnSpPr>
            <p:nvPr/>
          </p:nvCxnSpPr>
          <p:spPr>
            <a:xfrm>
              <a:off x="1153277" y="3834306"/>
              <a:ext cx="0" cy="267226"/>
            </a:xfrm>
            <a:prstGeom prst="line">
              <a:avLst/>
            </a:prstGeom>
          </p:spPr>
          <p:style>
            <a:lnRef idx="1">
              <a:schemeClr val="accent1"/>
            </a:lnRef>
            <a:fillRef idx="0">
              <a:schemeClr val="accent1"/>
            </a:fillRef>
            <a:effectRef idx="0">
              <a:schemeClr val="accent1"/>
            </a:effectRef>
            <a:fontRef idx="minor">
              <a:schemeClr val="tx1"/>
            </a:fontRef>
          </p:style>
        </p:cxnSp>
        <p:sp>
          <p:nvSpPr>
            <p:cNvPr id="202" name="Oval 201"/>
            <p:cNvSpPr/>
            <p:nvPr/>
          </p:nvSpPr>
          <p:spPr>
            <a:xfrm>
              <a:off x="1099271" y="4101532"/>
              <a:ext cx="108012" cy="1195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3" name="Straight Connector 202"/>
            <p:cNvCxnSpPr/>
            <p:nvPr/>
          </p:nvCxnSpPr>
          <p:spPr>
            <a:xfrm flipH="1">
              <a:off x="1153277" y="4284760"/>
              <a:ext cx="1060" cy="224360"/>
            </a:xfrm>
            <a:prstGeom prst="line">
              <a:avLst/>
            </a:prstGeom>
          </p:spPr>
          <p:style>
            <a:lnRef idx="1">
              <a:schemeClr val="accent1"/>
            </a:lnRef>
            <a:fillRef idx="0">
              <a:schemeClr val="accent1"/>
            </a:fillRef>
            <a:effectRef idx="0">
              <a:schemeClr val="accent1"/>
            </a:effectRef>
            <a:fontRef idx="minor">
              <a:schemeClr val="tx1"/>
            </a:fontRef>
          </p:style>
        </p:cxnSp>
        <p:sp>
          <p:nvSpPr>
            <p:cNvPr id="204" name="Arc 203"/>
            <p:cNvSpPr/>
            <p:nvPr/>
          </p:nvSpPr>
          <p:spPr>
            <a:xfrm rot="10800000">
              <a:off x="1042716" y="4037860"/>
              <a:ext cx="223242" cy="246900"/>
            </a:xfrm>
            <a:prstGeom prst="arc">
              <a:avLst>
                <a:gd name="adj1" fmla="val 11092674"/>
                <a:gd name="adj2" fmla="val 0"/>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05" name="Group 204"/>
          <p:cNvGrpSpPr/>
          <p:nvPr/>
        </p:nvGrpSpPr>
        <p:grpSpPr>
          <a:xfrm>
            <a:off x="3913671" y="2293792"/>
            <a:ext cx="223242" cy="674814"/>
            <a:chOff x="1042716" y="3834306"/>
            <a:chExt cx="223242" cy="674814"/>
          </a:xfrm>
        </p:grpSpPr>
        <p:cxnSp>
          <p:nvCxnSpPr>
            <p:cNvPr id="206" name="Straight Connector 205"/>
            <p:cNvCxnSpPr>
              <a:endCxn id="207" idx="0"/>
            </p:cNvCxnSpPr>
            <p:nvPr/>
          </p:nvCxnSpPr>
          <p:spPr>
            <a:xfrm>
              <a:off x="1153277" y="3834306"/>
              <a:ext cx="0" cy="267226"/>
            </a:xfrm>
            <a:prstGeom prst="line">
              <a:avLst/>
            </a:prstGeom>
          </p:spPr>
          <p:style>
            <a:lnRef idx="1">
              <a:schemeClr val="accent1"/>
            </a:lnRef>
            <a:fillRef idx="0">
              <a:schemeClr val="accent1"/>
            </a:fillRef>
            <a:effectRef idx="0">
              <a:schemeClr val="accent1"/>
            </a:effectRef>
            <a:fontRef idx="minor">
              <a:schemeClr val="tx1"/>
            </a:fontRef>
          </p:style>
        </p:cxnSp>
        <p:sp>
          <p:nvSpPr>
            <p:cNvPr id="207" name="Oval 206"/>
            <p:cNvSpPr/>
            <p:nvPr/>
          </p:nvSpPr>
          <p:spPr>
            <a:xfrm>
              <a:off x="1099271" y="4101532"/>
              <a:ext cx="108012" cy="1195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8" name="Straight Connector 207"/>
            <p:cNvCxnSpPr/>
            <p:nvPr/>
          </p:nvCxnSpPr>
          <p:spPr>
            <a:xfrm flipH="1">
              <a:off x="1153277" y="4284760"/>
              <a:ext cx="1060" cy="224360"/>
            </a:xfrm>
            <a:prstGeom prst="line">
              <a:avLst/>
            </a:prstGeom>
          </p:spPr>
          <p:style>
            <a:lnRef idx="1">
              <a:schemeClr val="accent1"/>
            </a:lnRef>
            <a:fillRef idx="0">
              <a:schemeClr val="accent1"/>
            </a:fillRef>
            <a:effectRef idx="0">
              <a:schemeClr val="accent1"/>
            </a:effectRef>
            <a:fontRef idx="minor">
              <a:schemeClr val="tx1"/>
            </a:fontRef>
          </p:style>
        </p:cxnSp>
        <p:sp>
          <p:nvSpPr>
            <p:cNvPr id="209" name="Arc 208"/>
            <p:cNvSpPr/>
            <p:nvPr/>
          </p:nvSpPr>
          <p:spPr>
            <a:xfrm rot="10800000">
              <a:off x="1042716" y="4037860"/>
              <a:ext cx="223242" cy="246900"/>
            </a:xfrm>
            <a:prstGeom prst="arc">
              <a:avLst>
                <a:gd name="adj1" fmla="val 11092674"/>
                <a:gd name="adj2" fmla="val 0"/>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10" name="TextBox 209"/>
          <p:cNvSpPr txBox="1"/>
          <p:nvPr/>
        </p:nvSpPr>
        <p:spPr>
          <a:xfrm>
            <a:off x="2651010" y="2311292"/>
            <a:ext cx="557067" cy="195814"/>
          </a:xfrm>
          <a:prstGeom prst="rect">
            <a:avLst/>
          </a:prstGeom>
          <a:solidFill>
            <a:schemeClr val="bg1"/>
          </a:solidFill>
          <a:ln>
            <a:solidFill>
              <a:schemeClr val="accent1"/>
            </a:solidFill>
          </a:ln>
        </p:spPr>
        <p:txBody>
          <a:bodyPr wrap="square" lIns="36000" tIns="36000" rIns="36000" bIns="36000" rtlCol="0">
            <a:spAutoFit/>
          </a:bodyPr>
          <a:lstStyle/>
          <a:p>
            <a:r>
              <a:rPr lang="fr-FR" sz="800" dirty="0" err="1" smtClean="0"/>
              <a:t>syncEfacts</a:t>
            </a:r>
            <a:endParaRPr lang="en-US" sz="800" dirty="0"/>
          </a:p>
        </p:txBody>
      </p:sp>
      <p:sp>
        <p:nvSpPr>
          <p:cNvPr id="211" name="TextBox 210"/>
          <p:cNvSpPr txBox="1"/>
          <p:nvPr/>
        </p:nvSpPr>
        <p:spPr>
          <a:xfrm>
            <a:off x="3771912" y="2301532"/>
            <a:ext cx="513057" cy="195814"/>
          </a:xfrm>
          <a:prstGeom prst="rect">
            <a:avLst/>
          </a:prstGeom>
          <a:solidFill>
            <a:schemeClr val="bg1"/>
          </a:solidFill>
          <a:ln>
            <a:solidFill>
              <a:schemeClr val="accent1"/>
            </a:solidFill>
          </a:ln>
        </p:spPr>
        <p:txBody>
          <a:bodyPr wrap="square" lIns="36000" tIns="36000" rIns="36000" bIns="36000" rtlCol="0">
            <a:spAutoFit/>
          </a:bodyPr>
          <a:lstStyle/>
          <a:p>
            <a:r>
              <a:rPr lang="fr-FR" sz="800" dirty="0" err="1" smtClean="0"/>
              <a:t>syncRDM</a:t>
            </a:r>
            <a:endParaRPr lang="en-US" sz="800" dirty="0"/>
          </a:p>
        </p:txBody>
      </p:sp>
      <p:grpSp>
        <p:nvGrpSpPr>
          <p:cNvPr id="212" name="Group 211"/>
          <p:cNvGrpSpPr/>
          <p:nvPr/>
        </p:nvGrpSpPr>
        <p:grpSpPr>
          <a:xfrm>
            <a:off x="2071021" y="4250606"/>
            <a:ext cx="185858" cy="306633"/>
            <a:chOff x="4571999" y="2990782"/>
            <a:chExt cx="233232" cy="408247"/>
          </a:xfrm>
          <a:solidFill>
            <a:schemeClr val="accent1">
              <a:lumMod val="20000"/>
              <a:lumOff val="80000"/>
            </a:schemeClr>
          </a:solidFill>
        </p:grpSpPr>
        <p:sp>
          <p:nvSpPr>
            <p:cNvPr id="213" name="Rectangle 212"/>
            <p:cNvSpPr/>
            <p:nvPr/>
          </p:nvSpPr>
          <p:spPr>
            <a:xfrm>
              <a:off x="4572000" y="3144994"/>
              <a:ext cx="94749" cy="101614"/>
            </a:xfrm>
            <a:prstGeom prst="rect">
              <a:avLst/>
            </a:prstGeom>
            <a:grp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p:cNvSpPr/>
            <p:nvPr/>
          </p:nvSpPr>
          <p:spPr>
            <a:xfrm>
              <a:off x="4710482" y="3144994"/>
              <a:ext cx="94749" cy="101614"/>
            </a:xfrm>
            <a:prstGeom prst="rect">
              <a:avLst/>
            </a:prstGeom>
            <a:grp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p:cNvSpPr/>
            <p:nvPr/>
          </p:nvSpPr>
          <p:spPr>
            <a:xfrm>
              <a:off x="4571999" y="3297414"/>
              <a:ext cx="94749" cy="101614"/>
            </a:xfrm>
            <a:prstGeom prst="rect">
              <a:avLst/>
            </a:prstGeom>
            <a:grp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15"/>
            <p:cNvSpPr/>
            <p:nvPr/>
          </p:nvSpPr>
          <p:spPr>
            <a:xfrm>
              <a:off x="4572000" y="2990782"/>
              <a:ext cx="94749" cy="101614"/>
            </a:xfrm>
            <a:prstGeom prst="rect">
              <a:avLst/>
            </a:prstGeom>
            <a:grp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p:cNvSpPr/>
            <p:nvPr/>
          </p:nvSpPr>
          <p:spPr>
            <a:xfrm>
              <a:off x="4710482" y="3297415"/>
              <a:ext cx="94749" cy="101614"/>
            </a:xfrm>
            <a:prstGeom prst="rect">
              <a:avLst/>
            </a:prstGeom>
            <a:grp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8" name="Straight Connector 217"/>
            <p:cNvCxnSpPr>
              <a:stCxn id="216" idx="2"/>
              <a:endCxn id="213" idx="0"/>
            </p:cNvCxnSpPr>
            <p:nvPr/>
          </p:nvCxnSpPr>
          <p:spPr>
            <a:xfrm>
              <a:off x="4619375" y="3092396"/>
              <a:ext cx="0" cy="52598"/>
            </a:xfrm>
            <a:prstGeom prst="line">
              <a:avLst/>
            </a:prstGeom>
            <a:grpFill/>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a:stCxn id="214" idx="2"/>
              <a:endCxn id="217" idx="0"/>
            </p:cNvCxnSpPr>
            <p:nvPr/>
          </p:nvCxnSpPr>
          <p:spPr>
            <a:xfrm>
              <a:off x="4757857" y="3246608"/>
              <a:ext cx="0" cy="50807"/>
            </a:xfrm>
            <a:prstGeom prst="line">
              <a:avLst/>
            </a:prstGeom>
            <a:grpFill/>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a:stCxn id="213" idx="2"/>
              <a:endCxn id="215" idx="0"/>
            </p:cNvCxnSpPr>
            <p:nvPr/>
          </p:nvCxnSpPr>
          <p:spPr>
            <a:xfrm flipH="1">
              <a:off x="4619374" y="3246608"/>
              <a:ext cx="1" cy="50806"/>
            </a:xfrm>
            <a:prstGeom prst="line">
              <a:avLst/>
            </a:prstGeom>
            <a:grpFill/>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a:stCxn id="213" idx="3"/>
              <a:endCxn id="214" idx="1"/>
            </p:cNvCxnSpPr>
            <p:nvPr/>
          </p:nvCxnSpPr>
          <p:spPr>
            <a:xfrm>
              <a:off x="4666749" y="3195801"/>
              <a:ext cx="43733" cy="0"/>
            </a:xfrm>
            <a:prstGeom prst="line">
              <a:avLst/>
            </a:prstGeom>
            <a:grpFill/>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2297910" y="4251279"/>
            <a:ext cx="185858" cy="306633"/>
            <a:chOff x="4571999" y="2990782"/>
            <a:chExt cx="233232" cy="408247"/>
          </a:xfrm>
          <a:solidFill>
            <a:schemeClr val="accent1">
              <a:lumMod val="20000"/>
              <a:lumOff val="80000"/>
            </a:schemeClr>
          </a:solidFill>
        </p:grpSpPr>
        <p:sp>
          <p:nvSpPr>
            <p:cNvPr id="223" name="Rectangle 222"/>
            <p:cNvSpPr/>
            <p:nvPr/>
          </p:nvSpPr>
          <p:spPr>
            <a:xfrm>
              <a:off x="4572000" y="3144994"/>
              <a:ext cx="94749" cy="101614"/>
            </a:xfrm>
            <a:prstGeom prst="rect">
              <a:avLst/>
            </a:prstGeom>
            <a:grp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p:cNvSpPr/>
            <p:nvPr/>
          </p:nvSpPr>
          <p:spPr>
            <a:xfrm>
              <a:off x="4710482" y="3144994"/>
              <a:ext cx="94749" cy="101614"/>
            </a:xfrm>
            <a:prstGeom prst="rect">
              <a:avLst/>
            </a:prstGeom>
            <a:grp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224"/>
            <p:cNvSpPr/>
            <p:nvPr/>
          </p:nvSpPr>
          <p:spPr>
            <a:xfrm>
              <a:off x="4571999" y="3297414"/>
              <a:ext cx="94749" cy="101614"/>
            </a:xfrm>
            <a:prstGeom prst="rect">
              <a:avLst/>
            </a:prstGeom>
            <a:grp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p:cNvSpPr/>
            <p:nvPr/>
          </p:nvSpPr>
          <p:spPr>
            <a:xfrm>
              <a:off x="4572000" y="2990782"/>
              <a:ext cx="94749" cy="101614"/>
            </a:xfrm>
            <a:prstGeom prst="rect">
              <a:avLst/>
            </a:prstGeom>
            <a:grp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p:cNvSpPr/>
            <p:nvPr/>
          </p:nvSpPr>
          <p:spPr>
            <a:xfrm>
              <a:off x="4710482" y="3297415"/>
              <a:ext cx="94749" cy="101614"/>
            </a:xfrm>
            <a:prstGeom prst="rect">
              <a:avLst/>
            </a:prstGeom>
            <a:grpFill/>
            <a:ln w="127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8" name="Straight Connector 227"/>
            <p:cNvCxnSpPr>
              <a:stCxn id="226" idx="2"/>
              <a:endCxn id="223" idx="0"/>
            </p:cNvCxnSpPr>
            <p:nvPr/>
          </p:nvCxnSpPr>
          <p:spPr>
            <a:xfrm>
              <a:off x="4619375" y="3092396"/>
              <a:ext cx="0" cy="52598"/>
            </a:xfrm>
            <a:prstGeom prst="line">
              <a:avLst/>
            </a:prstGeom>
            <a:grpFill/>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a:stCxn id="224" idx="2"/>
              <a:endCxn id="227" idx="0"/>
            </p:cNvCxnSpPr>
            <p:nvPr/>
          </p:nvCxnSpPr>
          <p:spPr>
            <a:xfrm>
              <a:off x="4757857" y="3246608"/>
              <a:ext cx="0" cy="50807"/>
            </a:xfrm>
            <a:prstGeom prst="line">
              <a:avLst/>
            </a:prstGeom>
            <a:grpFill/>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a:stCxn id="223" idx="2"/>
              <a:endCxn id="225" idx="0"/>
            </p:cNvCxnSpPr>
            <p:nvPr/>
          </p:nvCxnSpPr>
          <p:spPr>
            <a:xfrm flipH="1">
              <a:off x="4619374" y="3246608"/>
              <a:ext cx="1" cy="50806"/>
            </a:xfrm>
            <a:prstGeom prst="line">
              <a:avLst/>
            </a:prstGeom>
            <a:grpFill/>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a:stCxn id="223" idx="3"/>
              <a:endCxn id="224" idx="1"/>
            </p:cNvCxnSpPr>
            <p:nvPr/>
          </p:nvCxnSpPr>
          <p:spPr>
            <a:xfrm>
              <a:off x="4666749" y="3195801"/>
              <a:ext cx="43733" cy="0"/>
            </a:xfrm>
            <a:prstGeom prst="line">
              <a:avLst/>
            </a:prstGeom>
            <a:grpFill/>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cxnSp>
        <p:nvCxnSpPr>
          <p:cNvPr id="232" name="Straight Connector 231"/>
          <p:cNvCxnSpPr>
            <a:stCxn id="214" idx="3"/>
            <a:endCxn id="223" idx="1"/>
          </p:cNvCxnSpPr>
          <p:nvPr/>
        </p:nvCxnSpPr>
        <p:spPr>
          <a:xfrm>
            <a:off x="2256879" y="4404595"/>
            <a:ext cx="41032" cy="673"/>
          </a:xfrm>
          <a:prstGeom prst="line">
            <a:avLst/>
          </a:prstGeom>
          <a:solidFill>
            <a:schemeClr val="accent1">
              <a:lumMod val="20000"/>
              <a:lumOff val="80000"/>
            </a:schemeClr>
          </a:solidFill>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34" name="Down Arrow 233"/>
          <p:cNvSpPr/>
          <p:nvPr/>
        </p:nvSpPr>
        <p:spPr>
          <a:xfrm>
            <a:off x="1772626" y="3677740"/>
            <a:ext cx="806480" cy="2509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5" name="Straight Connector 234"/>
          <p:cNvCxnSpPr>
            <a:endCxn id="236" idx="0"/>
          </p:cNvCxnSpPr>
          <p:nvPr/>
        </p:nvCxnSpPr>
        <p:spPr>
          <a:xfrm>
            <a:off x="2258023" y="4669021"/>
            <a:ext cx="0" cy="267226"/>
          </a:xfrm>
          <a:prstGeom prst="line">
            <a:avLst/>
          </a:prstGeom>
        </p:spPr>
        <p:style>
          <a:lnRef idx="1">
            <a:schemeClr val="accent1"/>
          </a:lnRef>
          <a:fillRef idx="0">
            <a:schemeClr val="accent1"/>
          </a:fillRef>
          <a:effectRef idx="0">
            <a:schemeClr val="accent1"/>
          </a:effectRef>
          <a:fontRef idx="minor">
            <a:schemeClr val="tx1"/>
          </a:fontRef>
        </p:style>
      </p:cxnSp>
      <p:sp>
        <p:nvSpPr>
          <p:cNvPr id="236" name="Oval 235"/>
          <p:cNvSpPr/>
          <p:nvPr/>
        </p:nvSpPr>
        <p:spPr>
          <a:xfrm>
            <a:off x="2204017" y="4936247"/>
            <a:ext cx="108012" cy="1195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Arc 236"/>
          <p:cNvSpPr/>
          <p:nvPr/>
        </p:nvSpPr>
        <p:spPr>
          <a:xfrm rot="10800000">
            <a:off x="2147462" y="4872575"/>
            <a:ext cx="223242" cy="246900"/>
          </a:xfrm>
          <a:prstGeom prst="arc">
            <a:avLst>
              <a:gd name="adj1" fmla="val 11092674"/>
              <a:gd name="adj2" fmla="val 0"/>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8" name="Rounded Rectangle 237"/>
          <p:cNvSpPr/>
          <p:nvPr/>
        </p:nvSpPr>
        <p:spPr>
          <a:xfrm>
            <a:off x="2960520" y="5275376"/>
            <a:ext cx="662508" cy="673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200" dirty="0" smtClean="0"/>
              <a:t>GHOST</a:t>
            </a:r>
            <a:endParaRPr lang="en-US" sz="1200" dirty="0"/>
          </a:p>
        </p:txBody>
      </p:sp>
      <p:sp>
        <p:nvSpPr>
          <p:cNvPr id="239" name="Rounded Rectangle 238"/>
          <p:cNvSpPr/>
          <p:nvPr/>
        </p:nvSpPr>
        <p:spPr>
          <a:xfrm>
            <a:off x="1044379" y="5275376"/>
            <a:ext cx="662508" cy="673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200" dirty="0" smtClean="0"/>
              <a:t>GTDM</a:t>
            </a:r>
            <a:endParaRPr lang="en-US" sz="1200" dirty="0"/>
          </a:p>
        </p:txBody>
      </p:sp>
      <p:cxnSp>
        <p:nvCxnSpPr>
          <p:cNvPr id="240" name="Elbow Connector 239"/>
          <p:cNvCxnSpPr>
            <a:stCxn id="236" idx="4"/>
            <a:endCxn id="239" idx="0"/>
          </p:cNvCxnSpPr>
          <p:nvPr/>
        </p:nvCxnSpPr>
        <p:spPr>
          <a:xfrm rot="5400000">
            <a:off x="1707042" y="4724394"/>
            <a:ext cx="219573" cy="88239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41" name="Elbow Connector 240"/>
          <p:cNvCxnSpPr>
            <a:stCxn id="236" idx="4"/>
            <a:endCxn id="238" idx="0"/>
          </p:cNvCxnSpPr>
          <p:nvPr/>
        </p:nvCxnSpPr>
        <p:spPr>
          <a:xfrm rot="16200000" flipH="1">
            <a:off x="2665112" y="4648713"/>
            <a:ext cx="219573" cy="103375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42" name="TextBox 241"/>
          <p:cNvSpPr txBox="1"/>
          <p:nvPr/>
        </p:nvSpPr>
        <p:spPr>
          <a:xfrm>
            <a:off x="1876287" y="4676940"/>
            <a:ext cx="835706" cy="195814"/>
          </a:xfrm>
          <a:prstGeom prst="rect">
            <a:avLst/>
          </a:prstGeom>
          <a:solidFill>
            <a:schemeClr val="bg1"/>
          </a:solidFill>
          <a:ln>
            <a:solidFill>
              <a:schemeClr val="accent1"/>
            </a:solidFill>
          </a:ln>
        </p:spPr>
        <p:txBody>
          <a:bodyPr wrap="square" lIns="36000" tIns="36000" rIns="36000" bIns="36000" rtlCol="0">
            <a:spAutoFit/>
          </a:bodyPr>
          <a:lstStyle/>
          <a:p>
            <a:r>
              <a:rPr lang="fr-FR" sz="800" dirty="0" err="1" smtClean="0"/>
              <a:t>syncTestMetadata</a:t>
            </a:r>
            <a:endParaRPr lang="en-US" sz="800" dirty="0"/>
          </a:p>
        </p:txBody>
      </p:sp>
      <p:sp>
        <p:nvSpPr>
          <p:cNvPr id="243" name="TextBox 242"/>
          <p:cNvSpPr txBox="1"/>
          <p:nvPr/>
        </p:nvSpPr>
        <p:spPr>
          <a:xfrm>
            <a:off x="4610365" y="2551834"/>
            <a:ext cx="4012118" cy="276999"/>
          </a:xfrm>
          <a:prstGeom prst="rect">
            <a:avLst/>
          </a:prstGeom>
          <a:noFill/>
        </p:spPr>
        <p:txBody>
          <a:bodyPr wrap="square" rtlCol="0">
            <a:spAutoFit/>
          </a:bodyPr>
          <a:lstStyle/>
          <a:p>
            <a:r>
              <a:rPr lang="fr-FR" sz="1200" dirty="0" smtClean="0"/>
              <a:t>Integration </a:t>
            </a:r>
            <a:r>
              <a:rPr lang="fr-FR" sz="1200" dirty="0" err="1" smtClean="0"/>
              <a:t>from</a:t>
            </a:r>
            <a:r>
              <a:rPr lang="fr-FR" sz="1200" dirty="0" smtClean="0"/>
              <a:t> Event </a:t>
            </a:r>
            <a:r>
              <a:rPr lang="fr-FR" sz="1200" dirty="0" err="1" smtClean="0"/>
              <a:t>Driven</a:t>
            </a:r>
            <a:r>
              <a:rPr lang="fr-FR" sz="1200" dirty="0" smtClean="0"/>
              <a:t> services. API to </a:t>
            </a:r>
            <a:r>
              <a:rPr lang="fr-FR" sz="1200" dirty="0" err="1" smtClean="0"/>
              <a:t>read</a:t>
            </a:r>
            <a:r>
              <a:rPr lang="fr-FR" sz="1200" dirty="0" smtClean="0"/>
              <a:t> </a:t>
            </a:r>
            <a:r>
              <a:rPr lang="fr-FR" sz="1200" dirty="0" err="1" smtClean="0"/>
              <a:t>MQueue</a:t>
            </a:r>
            <a:endParaRPr lang="en-US" sz="1200"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08304" y="73009"/>
            <a:ext cx="1584176" cy="167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51137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224032" y="116632"/>
            <a:ext cx="6076160" cy="461665"/>
          </a:xfrm>
          <a:prstGeom prst="rect">
            <a:avLst/>
          </a:prstGeom>
          <a:noFill/>
        </p:spPr>
        <p:txBody>
          <a:bodyPr wrap="square" rtlCol="0">
            <a:spAutoFit/>
          </a:bodyPr>
          <a:lstStyle/>
          <a:p>
            <a:r>
              <a:rPr lang="fr-FR" sz="2400" dirty="0" smtClean="0"/>
              <a:t>New application: HUB/MDM/DWH </a:t>
            </a:r>
            <a:r>
              <a:rPr lang="fr-FR" sz="2400" dirty="0" err="1" smtClean="0"/>
              <a:t>Database</a:t>
            </a:r>
            <a:endParaRPr lang="en-US" sz="2400" dirty="0"/>
          </a:p>
        </p:txBody>
      </p:sp>
      <p:sp>
        <p:nvSpPr>
          <p:cNvPr id="50" name="AutoShape 8" descr="Résultat de recherche d'images pour &quot;ajouter icone&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AutoShape 11" descr="Résultat de recherche d'images pour &quot;pros icon&qu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6" name="Picture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693" y="1375891"/>
            <a:ext cx="820574" cy="8205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7"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88" y="2996952"/>
            <a:ext cx="820574" cy="8205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4" name="TextBox 53"/>
          <p:cNvSpPr txBox="1"/>
          <p:nvPr/>
        </p:nvSpPr>
        <p:spPr>
          <a:xfrm>
            <a:off x="707428" y="1484784"/>
            <a:ext cx="5808788"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Provide knowledge to downstream applications</a:t>
            </a:r>
          </a:p>
          <a:p>
            <a:pPr marL="285750" indent="-285750">
              <a:buFont typeface="Arial" panose="020B0604020202020204" pitchFamily="34" charset="0"/>
              <a:buChar char="•"/>
            </a:pPr>
            <a:r>
              <a:rPr lang="en-US" dirty="0" smtClean="0"/>
              <a:t>Easy to add new specific extraction</a:t>
            </a:r>
          </a:p>
          <a:p>
            <a:pPr marL="285750" indent="-285750">
              <a:buFont typeface="Arial" panose="020B0604020202020204" pitchFamily="34" charset="0"/>
              <a:buChar char="•"/>
            </a:pPr>
            <a:r>
              <a:rPr lang="en-US" dirty="0" smtClean="0"/>
              <a:t>Huge capacity to transform data</a:t>
            </a:r>
          </a:p>
        </p:txBody>
      </p:sp>
      <p:sp>
        <p:nvSpPr>
          <p:cNvPr id="150" name="TextBox 149"/>
          <p:cNvSpPr txBox="1"/>
          <p:nvPr/>
        </p:nvSpPr>
        <p:spPr>
          <a:xfrm>
            <a:off x="735346" y="3217361"/>
            <a:ext cx="6284926"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Need huge maturity on metadata</a:t>
            </a:r>
          </a:p>
          <a:p>
            <a:pPr marL="285750" indent="-285750">
              <a:buFont typeface="Arial" panose="020B0604020202020204" pitchFamily="34" charset="0"/>
              <a:buChar char="•"/>
            </a:pPr>
            <a:r>
              <a:rPr lang="en-US" dirty="0" smtClean="0"/>
              <a:t>Expensive and time consuming for new implementation</a:t>
            </a:r>
          </a:p>
          <a:p>
            <a:pPr marL="285750" indent="-285750">
              <a:buFont typeface="Arial" panose="020B0604020202020204" pitchFamily="34" charset="0"/>
              <a:buChar char="•"/>
            </a:pPr>
            <a:r>
              <a:rPr lang="en-US" dirty="0" smtClean="0"/>
              <a:t>Complexity to manage real time </a:t>
            </a:r>
            <a:endParaRPr lang="en-US" dirty="0"/>
          </a:p>
        </p:txBody>
      </p:sp>
      <p:pic>
        <p:nvPicPr>
          <p:cNvPr id="512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08304" y="73009"/>
            <a:ext cx="1584176" cy="167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51137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07504" y="190381"/>
            <a:ext cx="3384376" cy="461665"/>
          </a:xfrm>
          <a:prstGeom prst="rect">
            <a:avLst/>
          </a:prstGeom>
          <a:noFill/>
        </p:spPr>
        <p:txBody>
          <a:bodyPr wrap="square" rtlCol="0">
            <a:spAutoFit/>
          </a:bodyPr>
          <a:lstStyle/>
          <a:p>
            <a:r>
              <a:rPr lang="fr-FR" sz="2400" dirty="0"/>
              <a:t>GHOST</a:t>
            </a:r>
            <a:endParaRPr lang="en-US" sz="2400" dirty="0"/>
          </a:p>
        </p:txBody>
      </p:sp>
      <p:sp>
        <p:nvSpPr>
          <p:cNvPr id="25" name="TextBox 24"/>
          <p:cNvSpPr txBox="1"/>
          <p:nvPr/>
        </p:nvSpPr>
        <p:spPr>
          <a:xfrm>
            <a:off x="237846" y="1268089"/>
            <a:ext cx="8569717" cy="5078313"/>
          </a:xfrm>
          <a:prstGeom prst="rect">
            <a:avLst/>
          </a:prstGeom>
          <a:noFill/>
        </p:spPr>
        <p:txBody>
          <a:bodyPr wrap="square" rtlCol="0">
            <a:spAutoFit/>
          </a:bodyPr>
          <a:lstStyle/>
          <a:p>
            <a:r>
              <a:rPr lang="en-US" dirty="0" smtClean="0"/>
              <a:t>Infra:</a:t>
            </a:r>
          </a:p>
          <a:p>
            <a:pPr marL="285750" indent="-285750">
              <a:buFontTx/>
              <a:buChar char="-"/>
            </a:pPr>
            <a:r>
              <a:rPr lang="en-US" dirty="0" smtClean="0"/>
              <a:t>SQL Server 2012</a:t>
            </a:r>
          </a:p>
          <a:p>
            <a:pPr marL="285750" indent="-285750">
              <a:buFontTx/>
              <a:buChar char="-"/>
            </a:pPr>
            <a:r>
              <a:rPr lang="en-US" dirty="0" smtClean="0"/>
              <a:t>Object oriented model based on key value </a:t>
            </a:r>
            <a:r>
              <a:rPr lang="en-US" dirty="0" smtClean="0">
                <a:sym typeface="Wingdings" panose="05000000000000000000" pitchFamily="2" charset="2"/>
              </a:rPr>
              <a:t> Flexible model</a:t>
            </a:r>
            <a:endParaRPr lang="en-US" dirty="0" smtClean="0"/>
          </a:p>
          <a:p>
            <a:pPr marL="742950" lvl="1" indent="-285750">
              <a:buFontTx/>
              <a:buChar char="-"/>
            </a:pPr>
            <a:r>
              <a:rPr lang="en-US" dirty="0" smtClean="0">
                <a:sym typeface="Wingdings" panose="05000000000000000000" pitchFamily="2" charset="2"/>
              </a:rPr>
              <a:t>Operational database for GHOST</a:t>
            </a:r>
          </a:p>
          <a:p>
            <a:pPr marL="742950" lvl="1" indent="-285750">
              <a:buFontTx/>
              <a:buChar char="-"/>
            </a:pPr>
            <a:r>
              <a:rPr lang="en-US" dirty="0" smtClean="0">
                <a:sym typeface="Wingdings" panose="05000000000000000000" pitchFamily="2" charset="2"/>
              </a:rPr>
              <a:t>Capacity to store other application on other schema</a:t>
            </a:r>
            <a:endParaRPr lang="en-US" dirty="0" smtClean="0"/>
          </a:p>
          <a:p>
            <a:r>
              <a:rPr lang="en-US" dirty="0" smtClean="0"/>
              <a:t>Event driven integration capacity:</a:t>
            </a:r>
          </a:p>
          <a:p>
            <a:r>
              <a:rPr lang="en-US" dirty="0" smtClean="0"/>
              <a:t>	Not yet develop but could be implemented. </a:t>
            </a:r>
          </a:p>
          <a:p>
            <a:r>
              <a:rPr lang="en-US" dirty="0" smtClean="0"/>
              <a:t>Real time capacity (output)</a:t>
            </a:r>
          </a:p>
          <a:p>
            <a:r>
              <a:rPr lang="en-US" dirty="0" smtClean="0"/>
              <a:t>	Complexity to manage real time. </a:t>
            </a:r>
          </a:p>
          <a:p>
            <a:r>
              <a:rPr lang="en-US" dirty="0" smtClean="0"/>
              <a:t>Data transformation capacity</a:t>
            </a:r>
          </a:p>
          <a:p>
            <a:r>
              <a:rPr lang="en-US" dirty="0" smtClean="0"/>
              <a:t>	ORM: NHIBERNATE (Between database)</a:t>
            </a:r>
          </a:p>
          <a:p>
            <a:r>
              <a:rPr lang="en-US" dirty="0" smtClean="0"/>
              <a:t>	.NET (for In House)</a:t>
            </a:r>
          </a:p>
          <a:p>
            <a:r>
              <a:rPr lang="en-US" dirty="0" smtClean="0"/>
              <a:t>Service capacity</a:t>
            </a:r>
          </a:p>
          <a:p>
            <a:r>
              <a:rPr lang="en-US" dirty="0" smtClean="0"/>
              <a:t>	OK</a:t>
            </a:r>
          </a:p>
          <a:p>
            <a:r>
              <a:rPr lang="en-US" dirty="0" smtClean="0"/>
              <a:t>Volume capacity</a:t>
            </a:r>
          </a:p>
          <a:p>
            <a:r>
              <a:rPr lang="en-US" dirty="0" smtClean="0"/>
              <a:t>	SQL Server 2012</a:t>
            </a:r>
          </a:p>
          <a:p>
            <a:r>
              <a:rPr lang="en-US" dirty="0" err="1" smtClean="0"/>
              <a:t>Historization</a:t>
            </a:r>
            <a:r>
              <a:rPr lang="en-US" dirty="0" smtClean="0"/>
              <a:t>/Versioning capacity</a:t>
            </a:r>
          </a:p>
          <a:p>
            <a:r>
              <a:rPr lang="en-US" dirty="0" smtClean="0"/>
              <a:t>	OK</a:t>
            </a:r>
          </a:p>
        </p:txBody>
      </p:sp>
      <p:pic>
        <p:nvPicPr>
          <p:cNvPr id="6146" name="Picture 2" descr="\\Vcn.ds.volvo.net\cli-hm\HM0339\r396315\My Documents\My Received Files\2016-10-04_17-25-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190381"/>
            <a:ext cx="3862358" cy="720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8951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031"/>
            <a:ext cx="9144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Group 4"/>
          <p:cNvGrpSpPr/>
          <p:nvPr/>
        </p:nvGrpSpPr>
        <p:grpSpPr>
          <a:xfrm>
            <a:off x="18469" y="185764"/>
            <a:ext cx="9125531" cy="6442336"/>
            <a:chOff x="32029" y="219163"/>
            <a:chExt cx="9123607" cy="6440980"/>
          </a:xfrm>
        </p:grpSpPr>
        <p:grpSp>
          <p:nvGrpSpPr>
            <p:cNvPr id="6" name="Group 5"/>
            <p:cNvGrpSpPr/>
            <p:nvPr/>
          </p:nvGrpSpPr>
          <p:grpSpPr>
            <a:xfrm>
              <a:off x="38994" y="553461"/>
              <a:ext cx="4506686" cy="773239"/>
              <a:chOff x="54592" y="774840"/>
              <a:chExt cx="6309360" cy="1082534"/>
            </a:xfrm>
          </p:grpSpPr>
          <p:sp>
            <p:nvSpPr>
              <p:cNvPr id="33" name="Rectangle 32"/>
              <p:cNvSpPr/>
              <p:nvPr/>
            </p:nvSpPr>
            <p:spPr>
              <a:xfrm>
                <a:off x="54592" y="1009932"/>
                <a:ext cx="6309360" cy="8474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normAutofit/>
              </a:bodyPr>
              <a:lstStyle/>
              <a:p>
                <a:pPr>
                  <a:buClr>
                    <a:prstClr val="black"/>
                  </a:buClr>
                  <a:buNone/>
                </a:pPr>
                <a:r>
                  <a:rPr lang="en-US" sz="800" dirty="0">
                    <a:solidFill>
                      <a:prstClr val="black"/>
                    </a:solidFill>
                    <a:latin typeface="Arial" pitchFamily="34" charset="0"/>
                    <a:cs typeface="Arial" pitchFamily="34" charset="0"/>
                  </a:rPr>
                  <a:t>There is today no Information architecture or IT architecture that support the process for the physical testing (prepare and perform physical test). This makes it hard for all stakeholders to plan, re-plan and follow up the progress/status of the execution of the V&amp;V-plan.</a:t>
                </a:r>
              </a:p>
              <a:p>
                <a:pPr algn="l">
                  <a:spcBef>
                    <a:spcPct val="20000"/>
                  </a:spcBef>
                  <a:buClr>
                    <a:prstClr val="black"/>
                  </a:buClr>
                </a:pPr>
                <a:endParaRPr lang="en-US" sz="900" dirty="0">
                  <a:solidFill>
                    <a:prstClr val="black"/>
                  </a:solidFill>
                  <a:latin typeface="Arial" pitchFamily="34" charset="0"/>
                  <a:cs typeface="Arial" pitchFamily="34" charset="0"/>
                </a:endParaRPr>
              </a:p>
            </p:txBody>
          </p:sp>
          <p:sp>
            <p:nvSpPr>
              <p:cNvPr id="34" name="Rectangle 33"/>
              <p:cNvSpPr>
                <a:spLocks noChangeAspect="1"/>
              </p:cNvSpPr>
              <p:nvPr/>
            </p:nvSpPr>
            <p:spPr>
              <a:xfrm>
                <a:off x="54592" y="774840"/>
                <a:ext cx="6309360" cy="22144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spcBef>
                    <a:spcPct val="20000"/>
                  </a:spcBef>
                  <a:buClr>
                    <a:prstClr val="black"/>
                  </a:buClr>
                  <a:buNone/>
                </a:pPr>
                <a:r>
                  <a:rPr lang="en-US" sz="1000" dirty="0">
                    <a:solidFill>
                      <a:prstClr val="white"/>
                    </a:solidFill>
                  </a:rPr>
                  <a:t>BACKGROUND                                                                                                               </a:t>
                </a:r>
                <a:r>
                  <a:rPr lang="en-US" sz="1400" b="1" dirty="0">
                    <a:solidFill>
                      <a:prstClr val="white"/>
                    </a:solidFill>
                  </a:rPr>
                  <a:t>P</a:t>
                </a:r>
                <a:r>
                  <a:rPr lang="en-US" sz="1000" dirty="0">
                    <a:solidFill>
                      <a:prstClr val="white"/>
                    </a:solidFill>
                  </a:rPr>
                  <a:t>DCA</a:t>
                </a:r>
              </a:p>
            </p:txBody>
          </p:sp>
        </p:grpSp>
        <p:grpSp>
          <p:nvGrpSpPr>
            <p:cNvPr id="7" name="Group 6"/>
            <p:cNvGrpSpPr/>
            <p:nvPr/>
          </p:nvGrpSpPr>
          <p:grpSpPr>
            <a:xfrm>
              <a:off x="32029" y="1407114"/>
              <a:ext cx="4513650" cy="1622645"/>
              <a:chOff x="42570" y="1107857"/>
              <a:chExt cx="6319109" cy="2271704"/>
            </a:xfrm>
          </p:grpSpPr>
          <p:sp>
            <p:nvSpPr>
              <p:cNvPr id="31" name="Rectangle 30"/>
              <p:cNvSpPr/>
              <p:nvPr/>
            </p:nvSpPr>
            <p:spPr>
              <a:xfrm>
                <a:off x="52319" y="1301083"/>
                <a:ext cx="6309360" cy="20784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l">
                  <a:spcBef>
                    <a:spcPct val="20000"/>
                  </a:spcBef>
                  <a:buClr>
                    <a:prstClr val="black"/>
                  </a:buClr>
                  <a:buFontTx/>
                  <a:buChar char="•"/>
                </a:pPr>
                <a:r>
                  <a:rPr lang="en-US" sz="800" dirty="0">
                    <a:solidFill>
                      <a:prstClr val="black"/>
                    </a:solidFill>
                    <a:latin typeface="Arial" pitchFamily="34" charset="0"/>
                    <a:cs typeface="Arial" pitchFamily="34" charset="0"/>
                  </a:rPr>
                  <a:t> Different ways of working in the V&amp;V organizations and between sites.</a:t>
                </a:r>
              </a:p>
              <a:p>
                <a:pPr algn="l">
                  <a:spcBef>
                    <a:spcPct val="20000"/>
                  </a:spcBef>
                  <a:buClr>
                    <a:prstClr val="black"/>
                  </a:buClr>
                  <a:buFontTx/>
                  <a:buChar char="•"/>
                </a:pPr>
                <a:r>
                  <a:rPr lang="en-US" sz="800" dirty="0">
                    <a:solidFill>
                      <a:prstClr val="black"/>
                    </a:solidFill>
                    <a:latin typeface="Arial" pitchFamily="34" charset="0"/>
                    <a:cs typeface="Arial" pitchFamily="34" charset="0"/>
                  </a:rPr>
                  <a:t> Several different domains with specific needs, maturity and tool chains.</a:t>
                </a:r>
              </a:p>
              <a:p>
                <a:pPr algn="l">
                  <a:spcBef>
                    <a:spcPct val="20000"/>
                  </a:spcBef>
                  <a:buClr>
                    <a:prstClr val="black"/>
                  </a:buClr>
                  <a:buFontTx/>
                  <a:buChar char="•"/>
                </a:pPr>
                <a:r>
                  <a:rPr lang="en-US" sz="800" dirty="0">
                    <a:solidFill>
                      <a:prstClr val="black"/>
                    </a:solidFill>
                    <a:latin typeface="Arial" pitchFamily="34" charset="0"/>
                    <a:cs typeface="Arial" pitchFamily="34" charset="0"/>
                  </a:rPr>
                  <a:t> No information architecture in place, no capability mapping is done and roadmap for existing tools are incomplete.</a:t>
                </a:r>
              </a:p>
              <a:p>
                <a:pPr>
                  <a:buClr>
                    <a:prstClr val="black"/>
                  </a:buClr>
                </a:pPr>
                <a:r>
                  <a:rPr lang="en-US" sz="800" dirty="0">
                    <a:solidFill>
                      <a:prstClr val="black"/>
                    </a:solidFill>
                    <a:latin typeface="Arial" pitchFamily="34" charset="0"/>
                    <a:cs typeface="Arial" pitchFamily="34" charset="0"/>
                  </a:rPr>
                  <a:t> Limited re-usage of metadata produced during test</a:t>
                </a:r>
              </a:p>
              <a:p>
                <a:pPr>
                  <a:buClr>
                    <a:prstClr val="black"/>
                  </a:buClr>
                </a:pPr>
                <a:r>
                  <a:rPr lang="en-US" sz="800" dirty="0">
                    <a:solidFill>
                      <a:prstClr val="black"/>
                    </a:solidFill>
                    <a:latin typeface="Arial" pitchFamily="34" charset="0"/>
                    <a:cs typeface="Arial" pitchFamily="34" charset="0"/>
                  </a:rPr>
                  <a:t> Difficult and time consuming to find metadata</a:t>
                </a:r>
              </a:p>
              <a:p>
                <a:pPr>
                  <a:buClr>
                    <a:prstClr val="black"/>
                  </a:buClr>
                </a:pPr>
                <a:r>
                  <a:rPr lang="en-US" sz="800" dirty="0">
                    <a:solidFill>
                      <a:prstClr val="black"/>
                    </a:solidFill>
                    <a:latin typeface="Arial" pitchFamily="34" charset="0"/>
                    <a:cs typeface="Arial" pitchFamily="34" charset="0"/>
                  </a:rPr>
                  <a:t> Copy of same data is stored in different systems and metadata owner for this data is not defined</a:t>
                </a:r>
              </a:p>
              <a:p>
                <a:pPr>
                  <a:buClr>
                    <a:prstClr val="black"/>
                  </a:buClr>
                </a:pPr>
                <a:r>
                  <a:rPr lang="en-US" sz="800" dirty="0">
                    <a:solidFill>
                      <a:prstClr val="black"/>
                    </a:solidFill>
                    <a:latin typeface="Arial" pitchFamily="34" charset="0"/>
                    <a:cs typeface="Arial" pitchFamily="34" charset="0"/>
                  </a:rPr>
                  <a:t> Data information exchange between different systems are not well defined or existing</a:t>
                </a:r>
              </a:p>
              <a:p>
                <a:pPr>
                  <a:buClr>
                    <a:prstClr val="black"/>
                  </a:buClr>
                </a:pPr>
                <a:r>
                  <a:rPr lang="en-US" sz="800" dirty="0">
                    <a:solidFill>
                      <a:prstClr val="black"/>
                    </a:solidFill>
                    <a:latin typeface="Arial" pitchFamily="34" charset="0"/>
                    <a:cs typeface="Arial" pitchFamily="34" charset="0"/>
                  </a:rPr>
                  <a:t> Plan and re-plan of  the test related activities are time consuming, with a lot of manual work.</a:t>
                </a:r>
              </a:p>
            </p:txBody>
          </p:sp>
          <p:sp>
            <p:nvSpPr>
              <p:cNvPr id="32" name="Rectangle 31"/>
              <p:cNvSpPr>
                <a:spLocks noChangeAspect="1"/>
              </p:cNvSpPr>
              <p:nvPr/>
            </p:nvSpPr>
            <p:spPr>
              <a:xfrm>
                <a:off x="42570" y="1107857"/>
                <a:ext cx="6309360" cy="22144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spcBef>
                    <a:spcPct val="20000"/>
                  </a:spcBef>
                  <a:buClr>
                    <a:prstClr val="black"/>
                  </a:buClr>
                  <a:buNone/>
                </a:pPr>
                <a:r>
                  <a:rPr lang="en-US" sz="1000" dirty="0">
                    <a:solidFill>
                      <a:prstClr val="white"/>
                    </a:solidFill>
                  </a:rPr>
                  <a:t>CURRENT SITUATION                                                                                                   </a:t>
                </a:r>
                <a:r>
                  <a:rPr lang="en-US" sz="1400" b="1" dirty="0">
                    <a:solidFill>
                      <a:prstClr val="white"/>
                    </a:solidFill>
                  </a:rPr>
                  <a:t>P</a:t>
                </a:r>
                <a:r>
                  <a:rPr lang="en-US" sz="1000" dirty="0">
                    <a:solidFill>
                      <a:prstClr val="white"/>
                    </a:solidFill>
                  </a:rPr>
                  <a:t>DCA</a:t>
                </a:r>
              </a:p>
            </p:txBody>
          </p:sp>
        </p:grpSp>
        <p:grpSp>
          <p:nvGrpSpPr>
            <p:cNvPr id="8" name="Group 7"/>
            <p:cNvGrpSpPr/>
            <p:nvPr/>
          </p:nvGrpSpPr>
          <p:grpSpPr>
            <a:xfrm>
              <a:off x="38993" y="3142222"/>
              <a:ext cx="4535903" cy="1451045"/>
              <a:chOff x="50046" y="1787797"/>
              <a:chExt cx="6350265" cy="2031461"/>
            </a:xfrm>
          </p:grpSpPr>
          <p:sp>
            <p:nvSpPr>
              <p:cNvPr id="29" name="Rectangle 28"/>
              <p:cNvSpPr/>
              <p:nvPr/>
            </p:nvSpPr>
            <p:spPr>
              <a:xfrm>
                <a:off x="50046" y="2036326"/>
                <a:ext cx="6309360" cy="17829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buClr>
                    <a:prstClr val="black"/>
                  </a:buClr>
                </a:pPr>
                <a:r>
                  <a:rPr lang="sv-SE" sz="900" dirty="0">
                    <a:solidFill>
                      <a:prstClr val="black"/>
                    </a:solidFill>
                    <a:latin typeface="Arial" pitchFamily="34" charset="0"/>
                    <a:cs typeface="Arial" pitchFamily="34" charset="0"/>
                  </a:rPr>
                  <a:t> </a:t>
                </a:r>
                <a:r>
                  <a:rPr lang="sv-SE" sz="800" dirty="0">
                    <a:solidFill>
                      <a:prstClr val="black"/>
                    </a:solidFill>
                    <a:latin typeface="Arial" pitchFamily="34" charset="0"/>
                    <a:cs typeface="Arial" pitchFamily="34" charset="0"/>
                  </a:rPr>
                  <a:t>Secure that the TCP supports the applications and tools included in the ”P</a:t>
                </a:r>
                <a:r>
                  <a:rPr lang="en-US" sz="800" dirty="0" err="1">
                    <a:solidFill>
                      <a:prstClr val="black"/>
                    </a:solidFill>
                    <a:latin typeface="Arial" pitchFamily="34" charset="0"/>
                    <a:cs typeface="Arial" pitchFamily="34" charset="0"/>
                  </a:rPr>
                  <a:t>repare</a:t>
                </a:r>
                <a:r>
                  <a:rPr lang="en-US" sz="800" dirty="0">
                    <a:solidFill>
                      <a:prstClr val="black"/>
                    </a:solidFill>
                    <a:latin typeface="Arial" pitchFamily="34" charset="0"/>
                    <a:cs typeface="Arial" pitchFamily="34" charset="0"/>
                  </a:rPr>
                  <a:t> and Perform Physical Test” process. </a:t>
                </a:r>
                <a:endParaRPr lang="sv-SE" sz="800" dirty="0">
                  <a:solidFill>
                    <a:prstClr val="black"/>
                  </a:solidFill>
                  <a:latin typeface="Arial" pitchFamily="34" charset="0"/>
                  <a:cs typeface="Arial" pitchFamily="34" charset="0"/>
                </a:endParaRPr>
              </a:p>
              <a:p>
                <a:pPr>
                  <a:buClr>
                    <a:prstClr val="black"/>
                  </a:buClr>
                </a:pPr>
                <a:r>
                  <a:rPr lang="sv-SE" sz="800" dirty="0">
                    <a:solidFill>
                      <a:prstClr val="black"/>
                    </a:solidFill>
                    <a:latin typeface="Arial" pitchFamily="34" charset="0"/>
                    <a:cs typeface="Arial" pitchFamily="34" charset="0"/>
                  </a:rPr>
                  <a:t> Secure the needed metadata for </a:t>
                </a:r>
                <a:r>
                  <a:rPr lang="en-US" sz="800" dirty="0">
                    <a:solidFill>
                      <a:prstClr val="black"/>
                    </a:solidFill>
                    <a:latin typeface="Arial" pitchFamily="34" charset="0"/>
                    <a:cs typeface="Arial" pitchFamily="34" charset="0"/>
                  </a:rPr>
                  <a:t>all stages in the process, including metadata created in other interfaced processes (input and output).</a:t>
                </a:r>
              </a:p>
              <a:p>
                <a:pPr>
                  <a:buClr>
                    <a:prstClr val="black"/>
                  </a:buClr>
                </a:pPr>
                <a:r>
                  <a:rPr lang="en-US" sz="800" dirty="0">
                    <a:solidFill>
                      <a:prstClr val="black"/>
                    </a:solidFill>
                    <a:latin typeface="Arial" pitchFamily="34" charset="0"/>
                    <a:cs typeface="Arial" pitchFamily="34" charset="0"/>
                  </a:rPr>
                  <a:t> Create metadata once and re use / updates during the whole process. </a:t>
                </a:r>
              </a:p>
              <a:p>
                <a:pPr>
                  <a:buClr>
                    <a:prstClr val="black"/>
                  </a:buClr>
                </a:pPr>
                <a:r>
                  <a:rPr lang="sv-SE" sz="800" dirty="0">
                    <a:solidFill>
                      <a:prstClr val="black"/>
                    </a:solidFill>
                    <a:latin typeface="Arial" pitchFamily="34" charset="0"/>
                    <a:cs typeface="Arial" pitchFamily="34" charset="0"/>
                  </a:rPr>
                  <a:t> </a:t>
                </a:r>
                <a:r>
                  <a:rPr lang="en-US" sz="800" dirty="0">
                    <a:solidFill>
                      <a:prstClr val="black"/>
                    </a:solidFill>
                    <a:latin typeface="Arial" pitchFamily="34" charset="0"/>
                    <a:cs typeface="Arial" pitchFamily="34" charset="0"/>
                  </a:rPr>
                  <a:t>Implement a policy for lifecycle management of  metadata / test data. </a:t>
                </a:r>
              </a:p>
              <a:p>
                <a:pPr>
                  <a:buClr>
                    <a:prstClr val="black"/>
                  </a:buClr>
                </a:pPr>
                <a:r>
                  <a:rPr lang="en-US" sz="800" dirty="0">
                    <a:solidFill>
                      <a:prstClr val="black"/>
                    </a:solidFill>
                    <a:latin typeface="Arial" pitchFamily="34" charset="0"/>
                    <a:cs typeface="Arial" pitchFamily="34" charset="0"/>
                  </a:rPr>
                  <a:t> Secure the needed metadata definitions.</a:t>
                </a:r>
              </a:p>
              <a:p>
                <a:pPr>
                  <a:buClr>
                    <a:prstClr val="black"/>
                  </a:buClr>
                </a:pPr>
                <a:r>
                  <a:rPr lang="en-US" sz="800" dirty="0">
                    <a:solidFill>
                      <a:prstClr val="black"/>
                    </a:solidFill>
                    <a:latin typeface="Arial" pitchFamily="34" charset="0"/>
                    <a:cs typeface="Arial" pitchFamily="34" charset="0"/>
                  </a:rPr>
                  <a:t> Support for planning and re planning of all test related activities.</a:t>
                </a:r>
              </a:p>
              <a:p>
                <a:pPr>
                  <a:buClr>
                    <a:prstClr val="black"/>
                  </a:buClr>
                </a:pPr>
                <a:r>
                  <a:rPr lang="en-US" sz="800" dirty="0">
                    <a:solidFill>
                      <a:prstClr val="black"/>
                    </a:solidFill>
                    <a:latin typeface="Arial" pitchFamily="34" charset="0"/>
                    <a:cs typeface="Arial" pitchFamily="34" charset="0"/>
                  </a:rPr>
                  <a:t> Documented and implemented information architecture and IT architecture</a:t>
                </a:r>
                <a:endParaRPr lang="sv-SE" sz="800" dirty="0">
                  <a:solidFill>
                    <a:prstClr val="black"/>
                  </a:solidFill>
                  <a:latin typeface="Arial" pitchFamily="34" charset="0"/>
                  <a:cs typeface="Arial" pitchFamily="34" charset="0"/>
                </a:endParaRPr>
              </a:p>
            </p:txBody>
          </p:sp>
          <p:sp>
            <p:nvSpPr>
              <p:cNvPr id="30" name="Rectangle 29"/>
              <p:cNvSpPr>
                <a:spLocks noChangeAspect="1"/>
              </p:cNvSpPr>
              <p:nvPr/>
            </p:nvSpPr>
            <p:spPr>
              <a:xfrm>
                <a:off x="90951" y="1787797"/>
                <a:ext cx="6309360" cy="22144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spcBef>
                    <a:spcPct val="20000"/>
                  </a:spcBef>
                  <a:buClr>
                    <a:prstClr val="black"/>
                  </a:buClr>
                  <a:buNone/>
                </a:pPr>
                <a:r>
                  <a:rPr lang="en-US" sz="1000" dirty="0">
                    <a:solidFill>
                      <a:prstClr val="white"/>
                    </a:solidFill>
                  </a:rPr>
                  <a:t>PURPOSE and TARGET                                                                                                 </a:t>
                </a:r>
                <a:r>
                  <a:rPr lang="en-US" sz="1400" b="1" dirty="0">
                    <a:solidFill>
                      <a:prstClr val="white"/>
                    </a:solidFill>
                  </a:rPr>
                  <a:t>P</a:t>
                </a:r>
                <a:r>
                  <a:rPr lang="en-US" sz="1000" dirty="0">
                    <a:solidFill>
                      <a:prstClr val="white"/>
                    </a:solidFill>
                  </a:rPr>
                  <a:t>DCA</a:t>
                </a:r>
              </a:p>
            </p:txBody>
          </p:sp>
        </p:grpSp>
        <p:grpSp>
          <p:nvGrpSpPr>
            <p:cNvPr id="9" name="Group 8"/>
            <p:cNvGrpSpPr/>
            <p:nvPr/>
          </p:nvGrpSpPr>
          <p:grpSpPr>
            <a:xfrm>
              <a:off x="43863" y="4743399"/>
              <a:ext cx="4549337" cy="1914764"/>
              <a:chOff x="54592" y="2907252"/>
              <a:chExt cx="6369071" cy="2680669"/>
            </a:xfrm>
          </p:grpSpPr>
          <p:sp>
            <p:nvSpPr>
              <p:cNvPr id="27" name="Rectangle 26"/>
              <p:cNvSpPr/>
              <p:nvPr/>
            </p:nvSpPr>
            <p:spPr>
              <a:xfrm>
                <a:off x="54592" y="3128696"/>
                <a:ext cx="6309360" cy="2459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ormAutofit/>
              </a:bodyPr>
              <a:lstStyle/>
              <a:p>
                <a:pPr>
                  <a:buClr>
                    <a:prstClr val="black"/>
                  </a:buClr>
                </a:pPr>
                <a:r>
                  <a:rPr lang="sv-SE" sz="800" dirty="0">
                    <a:solidFill>
                      <a:prstClr val="black"/>
                    </a:solidFill>
                    <a:latin typeface="Arial" pitchFamily="34" charset="0"/>
                    <a:cs typeface="Arial" pitchFamily="34" charset="0"/>
                  </a:rPr>
                  <a:t> </a:t>
                </a:r>
                <a:r>
                  <a:rPr lang="en-US" sz="800" dirty="0">
                    <a:solidFill>
                      <a:prstClr val="black"/>
                    </a:solidFill>
                    <a:latin typeface="Arial" pitchFamily="34" charset="0"/>
                    <a:cs typeface="Arial" pitchFamily="34" charset="0"/>
                  </a:rPr>
                  <a:t>No Global process implemented on all sites.</a:t>
                </a:r>
              </a:p>
              <a:p>
                <a:pPr>
                  <a:buClr>
                    <a:prstClr val="black"/>
                  </a:buClr>
                </a:pPr>
                <a:r>
                  <a:rPr lang="en-US" sz="800" dirty="0">
                    <a:solidFill>
                      <a:prstClr val="black"/>
                    </a:solidFill>
                    <a:latin typeface="Arial" pitchFamily="34" charset="0"/>
                    <a:cs typeface="Arial" pitchFamily="34" charset="0"/>
                  </a:rPr>
                  <a:t> There is no documented information architecture and IT architecture for “</a:t>
                </a:r>
                <a:r>
                  <a:rPr lang="sv-SE" sz="800" dirty="0">
                    <a:solidFill>
                      <a:prstClr val="black"/>
                    </a:solidFill>
                    <a:latin typeface="Arial" pitchFamily="34" charset="0"/>
                    <a:cs typeface="Arial" pitchFamily="34" charset="0"/>
                  </a:rPr>
                  <a:t>P</a:t>
                </a:r>
                <a:r>
                  <a:rPr lang="en-US" sz="800" dirty="0">
                    <a:solidFill>
                      <a:prstClr val="black"/>
                    </a:solidFill>
                    <a:latin typeface="Arial" pitchFamily="34" charset="0"/>
                    <a:cs typeface="Arial" pitchFamily="34" charset="0"/>
                  </a:rPr>
                  <a:t>repare and Perform Physical Test” process. </a:t>
                </a:r>
                <a:endParaRPr lang="sv-SE" sz="800" dirty="0">
                  <a:solidFill>
                    <a:prstClr val="black"/>
                  </a:solidFill>
                  <a:latin typeface="Arial" pitchFamily="34" charset="0"/>
                  <a:cs typeface="Arial" pitchFamily="34" charset="0"/>
                </a:endParaRPr>
              </a:p>
              <a:p>
                <a:pPr>
                  <a:buClr>
                    <a:prstClr val="black"/>
                  </a:buClr>
                </a:pPr>
                <a:r>
                  <a:rPr lang="en-US" sz="800" dirty="0">
                    <a:solidFill>
                      <a:prstClr val="black"/>
                    </a:solidFill>
                    <a:latin typeface="Arial" pitchFamily="34" charset="0"/>
                    <a:cs typeface="Arial" pitchFamily="34" charset="0"/>
                  </a:rPr>
                  <a:t> No capability mapping is done and roadmap for existing tools are incomplete.</a:t>
                </a:r>
              </a:p>
              <a:p>
                <a:pPr>
                  <a:buClr>
                    <a:prstClr val="black"/>
                  </a:buClr>
                </a:pPr>
                <a:r>
                  <a:rPr lang="en-US" sz="800" dirty="0">
                    <a:solidFill>
                      <a:prstClr val="black"/>
                    </a:solidFill>
                    <a:latin typeface="Arial" pitchFamily="34" charset="0"/>
                    <a:cs typeface="Arial" pitchFamily="34" charset="0"/>
                  </a:rPr>
                  <a:t> There is no function available for finding test data across individual solutions and sharing test data between sites </a:t>
                </a:r>
              </a:p>
              <a:p>
                <a:pPr>
                  <a:buClr>
                    <a:prstClr val="black"/>
                  </a:buClr>
                </a:pPr>
                <a:r>
                  <a:rPr lang="en-US" sz="800" dirty="0">
                    <a:solidFill>
                      <a:prstClr val="black"/>
                    </a:solidFill>
                    <a:latin typeface="Arial" pitchFamily="34" charset="0"/>
                    <a:cs typeface="Arial" pitchFamily="34" charset="0"/>
                  </a:rPr>
                  <a:t> We lack common metadata and structure from tests.</a:t>
                </a:r>
              </a:p>
              <a:p>
                <a:pPr>
                  <a:buClr>
                    <a:prstClr val="black"/>
                  </a:buClr>
                </a:pPr>
                <a:r>
                  <a:rPr lang="en-US" sz="800" dirty="0">
                    <a:solidFill>
                      <a:prstClr val="black"/>
                    </a:solidFill>
                    <a:latin typeface="Arial" pitchFamily="34" charset="0"/>
                    <a:cs typeface="Arial" pitchFamily="34" charset="0"/>
                  </a:rPr>
                  <a:t> There is no policy for lifecycle management of metadata / test data. </a:t>
                </a:r>
              </a:p>
              <a:p>
                <a:pPr>
                  <a:buClr>
                    <a:prstClr val="black"/>
                  </a:buClr>
                </a:pPr>
                <a:r>
                  <a:rPr lang="en-US" sz="800" dirty="0">
                    <a:solidFill>
                      <a:prstClr val="black"/>
                    </a:solidFill>
                    <a:latin typeface="Arial" pitchFamily="34" charset="0"/>
                    <a:cs typeface="Arial" pitchFamily="34" charset="0"/>
                  </a:rPr>
                  <a:t> Manual input from the V&amp;V plan today, only excel doc exists.</a:t>
                </a:r>
              </a:p>
              <a:p>
                <a:pPr>
                  <a:buClr>
                    <a:prstClr val="black"/>
                  </a:buClr>
                </a:pPr>
                <a:r>
                  <a:rPr lang="en-US" sz="800" dirty="0">
                    <a:solidFill>
                      <a:prstClr val="black"/>
                    </a:solidFill>
                    <a:latin typeface="Arial" pitchFamily="34" charset="0"/>
                    <a:cs typeface="Arial" pitchFamily="34" charset="0"/>
                  </a:rPr>
                  <a:t> No follow up if the process and methods are in place and works.</a:t>
                </a:r>
              </a:p>
              <a:p>
                <a:pPr>
                  <a:buClr>
                    <a:prstClr val="black"/>
                  </a:buClr>
                </a:pPr>
                <a:r>
                  <a:rPr lang="en-US" sz="800" dirty="0">
                    <a:solidFill>
                      <a:prstClr val="black"/>
                    </a:solidFill>
                    <a:latin typeface="Arial" pitchFamily="34" charset="0"/>
                    <a:cs typeface="Arial" pitchFamily="34" charset="0"/>
                  </a:rPr>
                  <a:t> Several different V&amp;V domains with specific needs, maturity and tool chains.</a:t>
                </a:r>
              </a:p>
              <a:p>
                <a:pPr>
                  <a:buClr>
                    <a:prstClr val="black"/>
                  </a:buClr>
                </a:pPr>
                <a:r>
                  <a:rPr lang="en-US" sz="800" dirty="0">
                    <a:solidFill>
                      <a:prstClr val="black"/>
                    </a:solidFill>
                    <a:latin typeface="Arial" pitchFamily="34" charset="0"/>
                    <a:cs typeface="Arial" pitchFamily="34" charset="0"/>
                  </a:rPr>
                  <a:t> No general definition of roles.</a:t>
                </a:r>
              </a:p>
              <a:p>
                <a:pPr>
                  <a:buClr>
                    <a:prstClr val="black"/>
                  </a:buClr>
                </a:pPr>
                <a:r>
                  <a:rPr lang="en-US" sz="800" dirty="0">
                    <a:solidFill>
                      <a:prstClr val="black"/>
                    </a:solidFill>
                    <a:latin typeface="Arial" pitchFamily="34" charset="0"/>
                    <a:cs typeface="Arial" pitchFamily="34" charset="0"/>
                  </a:rPr>
                  <a:t> Tests done with out any test requests. </a:t>
                </a:r>
              </a:p>
              <a:p>
                <a:pPr>
                  <a:buClr>
                    <a:prstClr val="black"/>
                  </a:buClr>
                </a:pPr>
                <a:endParaRPr lang="en-US" sz="900" dirty="0">
                  <a:solidFill>
                    <a:prstClr val="black"/>
                  </a:solidFill>
                  <a:latin typeface="Arial" pitchFamily="34" charset="0"/>
                  <a:cs typeface="Arial" pitchFamily="34" charset="0"/>
                </a:endParaRPr>
              </a:p>
            </p:txBody>
          </p:sp>
          <p:sp>
            <p:nvSpPr>
              <p:cNvPr id="28" name="Rectangle 27"/>
              <p:cNvSpPr>
                <a:spLocks noChangeAspect="1"/>
              </p:cNvSpPr>
              <p:nvPr/>
            </p:nvSpPr>
            <p:spPr>
              <a:xfrm>
                <a:off x="114303" y="2907252"/>
                <a:ext cx="6309360" cy="22144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spcBef>
                    <a:spcPct val="20000"/>
                  </a:spcBef>
                  <a:buClr>
                    <a:prstClr val="black"/>
                  </a:buClr>
                  <a:buNone/>
                </a:pPr>
                <a:r>
                  <a:rPr lang="en-US" sz="1000" dirty="0">
                    <a:solidFill>
                      <a:prstClr val="white"/>
                    </a:solidFill>
                  </a:rPr>
                  <a:t>ROOT CAUSE ANALYSIS                                   </a:t>
                </a:r>
                <a:r>
                  <a:rPr lang="sv-SE" sz="700" dirty="0">
                    <a:solidFill>
                      <a:prstClr val="white"/>
                    </a:solidFill>
                    <a:latin typeface="Arial" pitchFamily="34" charset="0"/>
                    <a:cs typeface="Arial" pitchFamily="34" charset="0"/>
                  </a:rPr>
                  <a:t>ref GDI 968-08</a:t>
                </a:r>
                <a:r>
                  <a:rPr lang="en-US" sz="700" dirty="0">
                    <a:solidFill>
                      <a:prstClr val="white"/>
                    </a:solidFill>
                  </a:rPr>
                  <a:t> </a:t>
                </a:r>
                <a:r>
                  <a:rPr lang="en-US" sz="1000" dirty="0">
                    <a:solidFill>
                      <a:prstClr val="white"/>
                    </a:solidFill>
                  </a:rPr>
                  <a:t>                                     </a:t>
                </a:r>
                <a:r>
                  <a:rPr lang="en-US" sz="1400" b="1" dirty="0">
                    <a:solidFill>
                      <a:prstClr val="white"/>
                    </a:solidFill>
                  </a:rPr>
                  <a:t>P</a:t>
                </a:r>
                <a:r>
                  <a:rPr lang="en-US" sz="1000" dirty="0">
                    <a:solidFill>
                      <a:prstClr val="white"/>
                    </a:solidFill>
                  </a:rPr>
                  <a:t>DCA</a:t>
                </a:r>
              </a:p>
            </p:txBody>
          </p:sp>
        </p:grpSp>
        <p:grpSp>
          <p:nvGrpSpPr>
            <p:cNvPr id="10" name="Group 9"/>
            <p:cNvGrpSpPr/>
            <p:nvPr/>
          </p:nvGrpSpPr>
          <p:grpSpPr>
            <a:xfrm>
              <a:off x="4593200" y="552280"/>
              <a:ext cx="4506686" cy="2628978"/>
              <a:chOff x="54593" y="784567"/>
              <a:chExt cx="6309359" cy="3680569"/>
            </a:xfrm>
          </p:grpSpPr>
          <p:sp>
            <p:nvSpPr>
              <p:cNvPr id="26" name="Rectangle 25"/>
              <p:cNvSpPr>
                <a:spLocks noChangeAspect="1"/>
              </p:cNvSpPr>
              <p:nvPr/>
            </p:nvSpPr>
            <p:spPr>
              <a:xfrm>
                <a:off x="54593" y="784567"/>
                <a:ext cx="6309359" cy="22144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spcBef>
                    <a:spcPct val="20000"/>
                  </a:spcBef>
                  <a:buClr>
                    <a:prstClr val="black"/>
                  </a:buClr>
                  <a:buNone/>
                </a:pPr>
                <a:r>
                  <a:rPr lang="en-US" sz="1000" dirty="0">
                    <a:solidFill>
                      <a:prstClr val="white"/>
                    </a:solidFill>
                  </a:rPr>
                  <a:t>EVALUATION OF COUNTERMEASURES                                                               </a:t>
                </a:r>
                <a:r>
                  <a:rPr lang="en-US" sz="1400" b="1" dirty="0">
                    <a:solidFill>
                      <a:prstClr val="white"/>
                    </a:solidFill>
                  </a:rPr>
                  <a:t>P</a:t>
                </a:r>
                <a:r>
                  <a:rPr lang="en-US" sz="1000" dirty="0">
                    <a:solidFill>
                      <a:prstClr val="white"/>
                    </a:solidFill>
                  </a:rPr>
                  <a:t>DCA</a:t>
                </a:r>
              </a:p>
            </p:txBody>
          </p:sp>
          <p:sp>
            <p:nvSpPr>
              <p:cNvPr id="25" name="Rectangle 24"/>
              <p:cNvSpPr/>
              <p:nvPr/>
            </p:nvSpPr>
            <p:spPr>
              <a:xfrm>
                <a:off x="54593" y="1021308"/>
                <a:ext cx="6309359" cy="34438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normAutofit/>
              </a:bodyPr>
              <a:lstStyle/>
              <a:p>
                <a:pPr algn="l">
                  <a:spcBef>
                    <a:spcPct val="20000"/>
                  </a:spcBef>
                  <a:buClr>
                    <a:prstClr val="black"/>
                  </a:buClr>
                  <a:buFontTx/>
                  <a:buChar char="•"/>
                </a:pPr>
                <a:r>
                  <a:rPr lang="en-US" sz="900" dirty="0">
                    <a:solidFill>
                      <a:prstClr val="black"/>
                    </a:solidFill>
                    <a:latin typeface="Arial" pitchFamily="34" charset="0"/>
                    <a:cs typeface="Arial" pitchFamily="34" charset="0"/>
                  </a:rPr>
                  <a:t> </a:t>
                </a:r>
                <a:r>
                  <a:rPr lang="sv-SE" sz="900" dirty="0">
                    <a:solidFill>
                      <a:prstClr val="black"/>
                    </a:solidFill>
                    <a:latin typeface="Arial" pitchFamily="34" charset="0"/>
                    <a:cs typeface="Arial" pitchFamily="34" charset="0"/>
                  </a:rPr>
                  <a:t>Text</a:t>
                </a:r>
                <a:endParaRPr lang="en-US" sz="900" dirty="0">
                  <a:solidFill>
                    <a:prstClr val="black"/>
                  </a:solidFill>
                  <a:latin typeface="Arial" pitchFamily="34" charset="0"/>
                  <a:cs typeface="Arial" pitchFamily="34" charset="0"/>
                </a:endParaRPr>
              </a:p>
            </p:txBody>
          </p:sp>
        </p:grpSp>
        <p:grpSp>
          <p:nvGrpSpPr>
            <p:cNvPr id="11" name="Group 10"/>
            <p:cNvGrpSpPr/>
            <p:nvPr/>
          </p:nvGrpSpPr>
          <p:grpSpPr>
            <a:xfrm>
              <a:off x="4596446" y="4379766"/>
              <a:ext cx="4506686" cy="1118333"/>
              <a:chOff x="54592" y="774840"/>
              <a:chExt cx="6309360" cy="1565666"/>
            </a:xfrm>
          </p:grpSpPr>
          <p:sp>
            <p:nvSpPr>
              <p:cNvPr id="23" name="Rectangle 22"/>
              <p:cNvSpPr/>
              <p:nvPr/>
            </p:nvSpPr>
            <p:spPr>
              <a:xfrm>
                <a:off x="54592" y="1009931"/>
                <a:ext cx="6309360" cy="1330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ormAutofit/>
              </a:bodyPr>
              <a:lstStyle/>
              <a:p>
                <a:pPr algn="l">
                  <a:spcBef>
                    <a:spcPct val="20000"/>
                  </a:spcBef>
                  <a:buClr>
                    <a:prstClr val="black"/>
                  </a:buClr>
                  <a:buFontTx/>
                  <a:buChar char="•"/>
                </a:pPr>
                <a:r>
                  <a:rPr lang="en-US" sz="900" dirty="0">
                    <a:solidFill>
                      <a:prstClr val="black"/>
                    </a:solidFill>
                    <a:latin typeface="Arial" pitchFamily="34" charset="0"/>
                    <a:cs typeface="Arial" pitchFamily="34" charset="0"/>
                  </a:rPr>
                  <a:t> </a:t>
                </a:r>
                <a:r>
                  <a:rPr lang="sv-SE" sz="900" dirty="0">
                    <a:solidFill>
                      <a:prstClr val="black"/>
                    </a:solidFill>
                    <a:latin typeface="Arial" pitchFamily="34" charset="0"/>
                    <a:cs typeface="Arial" pitchFamily="34" charset="0"/>
                  </a:rPr>
                  <a:t>Text</a:t>
                </a:r>
                <a:endParaRPr lang="en-US" sz="1000" dirty="0">
                  <a:solidFill>
                    <a:prstClr val="black"/>
                  </a:solidFill>
                </a:endParaRPr>
              </a:p>
            </p:txBody>
          </p:sp>
          <p:sp>
            <p:nvSpPr>
              <p:cNvPr id="24" name="Rectangle 23"/>
              <p:cNvSpPr>
                <a:spLocks noChangeAspect="1"/>
              </p:cNvSpPr>
              <p:nvPr/>
            </p:nvSpPr>
            <p:spPr>
              <a:xfrm>
                <a:off x="54592" y="774840"/>
                <a:ext cx="6309360" cy="22144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spcBef>
                    <a:spcPct val="20000"/>
                  </a:spcBef>
                  <a:buClr>
                    <a:prstClr val="black"/>
                  </a:buClr>
                  <a:buNone/>
                </a:pPr>
                <a:r>
                  <a:rPr lang="en-US" sz="1000" dirty="0">
                    <a:solidFill>
                      <a:prstClr val="white"/>
                    </a:solidFill>
                  </a:rPr>
                  <a:t>FOLLOWUP                                                                                                                   PD</a:t>
                </a:r>
                <a:r>
                  <a:rPr lang="en-US" sz="1400" b="1" dirty="0">
                    <a:solidFill>
                      <a:prstClr val="white"/>
                    </a:solidFill>
                  </a:rPr>
                  <a:t>C</a:t>
                </a:r>
                <a:r>
                  <a:rPr lang="en-US" sz="1000" dirty="0">
                    <a:solidFill>
                      <a:prstClr val="white"/>
                    </a:solidFill>
                  </a:rPr>
                  <a:t>A</a:t>
                </a:r>
              </a:p>
            </p:txBody>
          </p:sp>
        </p:grpSp>
        <p:grpSp>
          <p:nvGrpSpPr>
            <p:cNvPr id="12" name="Group 11"/>
            <p:cNvGrpSpPr/>
            <p:nvPr/>
          </p:nvGrpSpPr>
          <p:grpSpPr>
            <a:xfrm>
              <a:off x="4598068" y="5532278"/>
              <a:ext cx="4506686" cy="1127865"/>
              <a:chOff x="54592" y="774840"/>
              <a:chExt cx="6309360" cy="1579011"/>
            </a:xfrm>
          </p:grpSpPr>
          <p:sp>
            <p:nvSpPr>
              <p:cNvPr id="21" name="Rectangle 20"/>
              <p:cNvSpPr/>
              <p:nvPr/>
            </p:nvSpPr>
            <p:spPr>
              <a:xfrm>
                <a:off x="54592" y="1009933"/>
                <a:ext cx="6309360" cy="13439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ormAutofit/>
              </a:bodyPr>
              <a:lstStyle/>
              <a:p>
                <a:pPr algn="l">
                  <a:spcBef>
                    <a:spcPct val="20000"/>
                  </a:spcBef>
                  <a:buClr>
                    <a:prstClr val="black"/>
                  </a:buClr>
                  <a:buFontTx/>
                  <a:buChar char="•"/>
                </a:pPr>
                <a:r>
                  <a:rPr lang="sv-SE" sz="900" dirty="0">
                    <a:solidFill>
                      <a:prstClr val="black"/>
                    </a:solidFill>
                    <a:latin typeface="Arial" pitchFamily="34" charset="0"/>
                    <a:cs typeface="Arial" pitchFamily="34" charset="0"/>
                  </a:rPr>
                  <a:t> Text</a:t>
                </a:r>
                <a:endParaRPr lang="en-US" sz="900" dirty="0">
                  <a:solidFill>
                    <a:prstClr val="black"/>
                  </a:solidFill>
                  <a:latin typeface="Arial" pitchFamily="34" charset="0"/>
                  <a:cs typeface="Arial" pitchFamily="34" charset="0"/>
                </a:endParaRPr>
              </a:p>
            </p:txBody>
          </p:sp>
          <p:sp>
            <p:nvSpPr>
              <p:cNvPr id="22" name="Rectangle 21"/>
              <p:cNvSpPr>
                <a:spLocks noChangeAspect="1"/>
              </p:cNvSpPr>
              <p:nvPr/>
            </p:nvSpPr>
            <p:spPr>
              <a:xfrm>
                <a:off x="54592" y="774840"/>
                <a:ext cx="6309360" cy="22144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spcBef>
                    <a:spcPct val="20000"/>
                  </a:spcBef>
                  <a:buClr>
                    <a:prstClr val="black"/>
                  </a:buClr>
                  <a:buNone/>
                </a:pPr>
                <a:r>
                  <a:rPr lang="en-US" sz="1000" dirty="0">
                    <a:solidFill>
                      <a:prstClr val="white"/>
                    </a:solidFill>
                  </a:rPr>
                  <a:t>STANDARDIZE                                                                                                               PDC</a:t>
                </a:r>
                <a:r>
                  <a:rPr lang="en-US" sz="1400" b="1" dirty="0">
                    <a:solidFill>
                      <a:prstClr val="white"/>
                    </a:solidFill>
                  </a:rPr>
                  <a:t>A</a:t>
                </a:r>
              </a:p>
            </p:txBody>
          </p:sp>
        </p:grpSp>
        <p:grpSp>
          <p:nvGrpSpPr>
            <p:cNvPr id="13" name="Group 12"/>
            <p:cNvGrpSpPr/>
            <p:nvPr/>
          </p:nvGrpSpPr>
          <p:grpSpPr>
            <a:xfrm>
              <a:off x="4598068" y="3221309"/>
              <a:ext cx="4506686" cy="1109714"/>
              <a:chOff x="54592" y="774840"/>
              <a:chExt cx="6309360" cy="1553600"/>
            </a:xfrm>
          </p:grpSpPr>
          <p:sp>
            <p:nvSpPr>
              <p:cNvPr id="19" name="Rectangle 18"/>
              <p:cNvSpPr/>
              <p:nvPr/>
            </p:nvSpPr>
            <p:spPr>
              <a:xfrm>
                <a:off x="54592" y="1009932"/>
                <a:ext cx="6309360" cy="13185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ormAutofit/>
              </a:bodyPr>
              <a:lstStyle/>
              <a:p>
                <a:pPr marL="58276" indent="-58276">
                  <a:spcBef>
                    <a:spcPct val="20000"/>
                  </a:spcBef>
                  <a:buClr>
                    <a:prstClr val="black"/>
                  </a:buClr>
                  <a:buFontTx/>
                  <a:buChar char="•"/>
                </a:pPr>
                <a:r>
                  <a:rPr lang="en-US" sz="900" dirty="0">
                    <a:solidFill>
                      <a:prstClr val="black"/>
                    </a:solidFill>
                    <a:latin typeface="Arial" pitchFamily="34" charset="0"/>
                    <a:cs typeface="Arial" pitchFamily="34" charset="0"/>
                  </a:rPr>
                  <a:t>Text</a:t>
                </a:r>
                <a:endParaRPr lang="en-US" sz="1000" dirty="0">
                  <a:solidFill>
                    <a:prstClr val="black"/>
                  </a:solidFill>
                </a:endParaRPr>
              </a:p>
            </p:txBody>
          </p:sp>
          <p:sp>
            <p:nvSpPr>
              <p:cNvPr id="20" name="Rectangle 19"/>
              <p:cNvSpPr>
                <a:spLocks noChangeAspect="1"/>
              </p:cNvSpPr>
              <p:nvPr/>
            </p:nvSpPr>
            <p:spPr>
              <a:xfrm>
                <a:off x="54592" y="774840"/>
                <a:ext cx="6309360" cy="22144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spcBef>
                    <a:spcPct val="20000"/>
                  </a:spcBef>
                  <a:buClr>
                    <a:prstClr val="black"/>
                  </a:buClr>
                  <a:buNone/>
                </a:pPr>
                <a:r>
                  <a:rPr lang="en-US" sz="1000" dirty="0">
                    <a:solidFill>
                      <a:prstClr val="white"/>
                    </a:solidFill>
                  </a:rPr>
                  <a:t>ACTION PLAN                                                                                                             P</a:t>
                </a:r>
                <a:r>
                  <a:rPr lang="en-US" sz="1400" b="1" dirty="0">
                    <a:solidFill>
                      <a:prstClr val="white"/>
                    </a:solidFill>
                  </a:rPr>
                  <a:t>D</a:t>
                </a:r>
                <a:r>
                  <a:rPr lang="en-US" sz="1000" dirty="0">
                    <a:solidFill>
                      <a:prstClr val="white"/>
                    </a:solidFill>
                  </a:rPr>
                  <a:t>CA</a:t>
                </a:r>
              </a:p>
            </p:txBody>
          </p:sp>
        </p:grpSp>
        <p:sp>
          <p:nvSpPr>
            <p:cNvPr id="14" name="TextBox 13"/>
            <p:cNvSpPr txBox="1"/>
            <p:nvPr/>
          </p:nvSpPr>
          <p:spPr>
            <a:xfrm>
              <a:off x="1763414" y="226846"/>
              <a:ext cx="1648298" cy="316978"/>
            </a:xfrm>
            <a:prstGeom prst="rect">
              <a:avLst/>
            </a:prstGeom>
            <a:noFill/>
          </p:spPr>
          <p:txBody>
            <a:bodyPr wrap="square" lIns="64091" tIns="32045" rIns="64091" bIns="32045" rtlCol="0">
              <a:normAutofit/>
            </a:bodyPr>
            <a:lstStyle/>
            <a:p>
              <a:pPr defTabSz="423251" fontAlgn="base">
                <a:spcBef>
                  <a:spcPct val="20000"/>
                </a:spcBef>
                <a:spcAft>
                  <a:spcPct val="0"/>
                </a:spcAft>
                <a:buClr>
                  <a:prstClr val="black"/>
                </a:buClr>
              </a:pPr>
              <a:r>
                <a:rPr lang="en-US" sz="900" dirty="0">
                  <a:solidFill>
                    <a:prstClr val="black"/>
                  </a:solidFill>
                </a:rPr>
                <a:t>Summary of request</a:t>
              </a:r>
              <a:endParaRPr lang="en-US" sz="900" u="sng" dirty="0">
                <a:solidFill>
                  <a:prstClr val="black"/>
                </a:solidFill>
              </a:endParaRPr>
            </a:p>
          </p:txBody>
        </p:sp>
        <p:sp>
          <p:nvSpPr>
            <p:cNvPr id="15" name="TextBox 14"/>
            <p:cNvSpPr txBox="1"/>
            <p:nvPr/>
          </p:nvSpPr>
          <p:spPr>
            <a:xfrm>
              <a:off x="4334097" y="219163"/>
              <a:ext cx="816161" cy="311417"/>
            </a:xfrm>
            <a:prstGeom prst="rect">
              <a:avLst/>
            </a:prstGeom>
            <a:noFill/>
          </p:spPr>
          <p:txBody>
            <a:bodyPr wrap="none" lIns="64091" tIns="32045" rIns="64091" bIns="32045" rtlCol="0">
              <a:normAutofit/>
            </a:bodyPr>
            <a:lstStyle/>
            <a:p>
              <a:pPr defTabSz="423251" fontAlgn="base">
                <a:spcBef>
                  <a:spcPct val="20000"/>
                </a:spcBef>
                <a:spcAft>
                  <a:spcPct val="0"/>
                </a:spcAft>
                <a:buClr>
                  <a:prstClr val="black"/>
                </a:buClr>
              </a:pPr>
              <a:r>
                <a:rPr lang="en-US" sz="900" dirty="0">
                  <a:solidFill>
                    <a:prstClr val="black"/>
                  </a:solidFill>
                  <a:latin typeface="Arial" charset="0"/>
                </a:rPr>
                <a:t>2016-02-05</a:t>
              </a:r>
            </a:p>
          </p:txBody>
        </p:sp>
        <p:sp>
          <p:nvSpPr>
            <p:cNvPr id="16" name="TextBox 15"/>
            <p:cNvSpPr txBox="1"/>
            <p:nvPr/>
          </p:nvSpPr>
          <p:spPr>
            <a:xfrm>
              <a:off x="5150258" y="226846"/>
              <a:ext cx="2305283" cy="303735"/>
            </a:xfrm>
            <a:prstGeom prst="rect">
              <a:avLst/>
            </a:prstGeom>
            <a:noFill/>
          </p:spPr>
          <p:txBody>
            <a:bodyPr wrap="square" lIns="64091" tIns="32045" rIns="64091" bIns="32045" rtlCol="0">
              <a:normAutofit/>
            </a:bodyPr>
            <a:lstStyle/>
            <a:p>
              <a:pPr defTabSz="423251" fontAlgn="base">
                <a:spcBef>
                  <a:spcPct val="20000"/>
                </a:spcBef>
                <a:spcAft>
                  <a:spcPct val="0"/>
                </a:spcAft>
                <a:buClr>
                  <a:prstClr val="black"/>
                </a:buClr>
              </a:pPr>
              <a:r>
                <a:rPr lang="en-US" sz="900" dirty="0">
                  <a:solidFill>
                    <a:prstClr val="black"/>
                  </a:solidFill>
                </a:rPr>
                <a:t>BF53XXX, First </a:t>
              </a:r>
              <a:r>
                <a:rPr lang="en-US" sz="900" dirty="0" err="1">
                  <a:solidFill>
                    <a:prstClr val="black"/>
                  </a:solidFill>
                </a:rPr>
                <a:t>Lastname</a:t>
              </a:r>
              <a:r>
                <a:rPr lang="en-US" sz="900" dirty="0">
                  <a:solidFill>
                    <a:prstClr val="black"/>
                  </a:solidFill>
                </a:rPr>
                <a:t>, +46 31 </a:t>
              </a:r>
              <a:r>
                <a:rPr lang="en-US" sz="900" dirty="0" err="1">
                  <a:solidFill>
                    <a:prstClr val="black"/>
                  </a:solidFill>
                </a:rPr>
                <a:t>xxxxxxx</a:t>
              </a:r>
              <a:endParaRPr lang="en-US" sz="900" dirty="0">
                <a:solidFill>
                  <a:prstClr val="black"/>
                </a:solidFill>
              </a:endParaRPr>
            </a:p>
          </p:txBody>
        </p:sp>
        <p:sp>
          <p:nvSpPr>
            <p:cNvPr id="17" name="TextBox 16"/>
            <p:cNvSpPr txBox="1"/>
            <p:nvPr/>
          </p:nvSpPr>
          <p:spPr>
            <a:xfrm>
              <a:off x="7455541" y="222733"/>
              <a:ext cx="1700095" cy="307847"/>
            </a:xfrm>
            <a:prstGeom prst="rect">
              <a:avLst/>
            </a:prstGeom>
            <a:noFill/>
          </p:spPr>
          <p:txBody>
            <a:bodyPr wrap="square" lIns="64091" tIns="32045" rIns="64091" bIns="32045" rtlCol="0">
              <a:normAutofit/>
            </a:bodyPr>
            <a:lstStyle/>
            <a:p>
              <a:pPr defTabSz="423251" fontAlgn="base">
                <a:spcBef>
                  <a:spcPct val="20000"/>
                </a:spcBef>
                <a:spcAft>
                  <a:spcPct val="0"/>
                </a:spcAft>
                <a:buClr>
                  <a:prstClr val="black"/>
                </a:buClr>
              </a:pPr>
              <a:r>
                <a:rPr lang="en-US" sz="900" dirty="0">
                  <a:solidFill>
                    <a:prstClr val="black"/>
                  </a:solidFill>
                </a:rPr>
                <a:t>First </a:t>
              </a:r>
              <a:r>
                <a:rPr lang="en-US" sz="900" dirty="0" err="1">
                  <a:solidFill>
                    <a:prstClr val="black"/>
                  </a:solidFill>
                </a:rPr>
                <a:t>lastname</a:t>
              </a:r>
              <a:endParaRPr lang="en-US" sz="900" dirty="0">
                <a:solidFill>
                  <a:prstClr val="black"/>
                </a:solidFill>
              </a:endParaRPr>
            </a:p>
          </p:txBody>
        </p:sp>
        <p:sp>
          <p:nvSpPr>
            <p:cNvPr id="18" name="TextBox 17"/>
            <p:cNvSpPr txBox="1"/>
            <p:nvPr/>
          </p:nvSpPr>
          <p:spPr>
            <a:xfrm>
              <a:off x="3427573" y="240240"/>
              <a:ext cx="899910" cy="290340"/>
            </a:xfrm>
            <a:prstGeom prst="rect">
              <a:avLst/>
            </a:prstGeom>
            <a:noFill/>
          </p:spPr>
          <p:txBody>
            <a:bodyPr wrap="none" lIns="64091" tIns="32045" rIns="64091" bIns="32045" rtlCol="0">
              <a:normAutofit/>
            </a:bodyPr>
            <a:lstStyle/>
            <a:p>
              <a:pPr defTabSz="423251" fontAlgn="base">
                <a:spcBef>
                  <a:spcPct val="20000"/>
                </a:spcBef>
                <a:spcAft>
                  <a:spcPct val="0"/>
                </a:spcAft>
                <a:buClr>
                  <a:prstClr val="black"/>
                </a:buClr>
              </a:pPr>
              <a:r>
                <a:rPr lang="en-US" sz="900" dirty="0">
                  <a:solidFill>
                    <a:prstClr val="black"/>
                  </a:solidFill>
                </a:rPr>
                <a:t>Request ID</a:t>
              </a:r>
            </a:p>
          </p:txBody>
        </p:sp>
      </p:grpSp>
    </p:spTree>
    <p:extLst>
      <p:ext uri="{BB962C8B-B14F-4D97-AF65-F5344CB8AC3E}">
        <p14:creationId xmlns:p14="http://schemas.microsoft.com/office/powerpoint/2010/main" val="1772721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07504" y="190381"/>
            <a:ext cx="3384376" cy="461665"/>
          </a:xfrm>
          <a:prstGeom prst="rect">
            <a:avLst/>
          </a:prstGeom>
          <a:noFill/>
        </p:spPr>
        <p:txBody>
          <a:bodyPr wrap="square" rtlCol="0">
            <a:spAutoFit/>
          </a:bodyPr>
          <a:lstStyle/>
          <a:p>
            <a:r>
              <a:rPr lang="fr-FR" sz="2400" dirty="0"/>
              <a:t>GHOST</a:t>
            </a:r>
            <a:endParaRPr lang="en-US" sz="2400" dirty="0"/>
          </a:p>
        </p:txBody>
      </p:sp>
      <p:sp>
        <p:nvSpPr>
          <p:cNvPr id="25" name="TextBox 24"/>
          <p:cNvSpPr txBox="1"/>
          <p:nvPr/>
        </p:nvSpPr>
        <p:spPr>
          <a:xfrm>
            <a:off x="252872" y="1021407"/>
            <a:ext cx="8569717" cy="4247317"/>
          </a:xfrm>
          <a:prstGeom prst="rect">
            <a:avLst/>
          </a:prstGeom>
          <a:noFill/>
        </p:spPr>
        <p:txBody>
          <a:bodyPr wrap="square" rtlCol="0">
            <a:spAutoFit/>
          </a:bodyPr>
          <a:lstStyle/>
          <a:p>
            <a:r>
              <a:rPr lang="fr-FR" dirty="0" smtClean="0"/>
              <a:t>-</a:t>
            </a:r>
          </a:p>
          <a:p>
            <a:endParaRPr lang="fr-FR" dirty="0"/>
          </a:p>
          <a:p>
            <a:pPr marL="285750" indent="-285750">
              <a:buFontTx/>
              <a:buChar char="-"/>
            </a:pPr>
            <a:r>
              <a:rPr lang="en-US" dirty="0" smtClean="0"/>
              <a:t>Contains already DWH level</a:t>
            </a:r>
          </a:p>
          <a:p>
            <a:pPr marL="285750" indent="-285750">
              <a:buFontTx/>
              <a:buChar char="-"/>
            </a:pPr>
            <a:r>
              <a:rPr lang="en-US" dirty="0" smtClean="0"/>
              <a:t>Have already data from several steps of process</a:t>
            </a:r>
          </a:p>
          <a:p>
            <a:pPr marL="285750" indent="-285750">
              <a:buFontTx/>
              <a:buChar char="-"/>
            </a:pPr>
            <a:r>
              <a:rPr lang="en-US" dirty="0" smtClean="0"/>
              <a:t>Main application for test and MDM for the first step</a:t>
            </a:r>
          </a:p>
          <a:p>
            <a:pPr marL="285750" indent="-285750">
              <a:buFontTx/>
              <a:buChar char="-"/>
            </a:pPr>
            <a:r>
              <a:rPr lang="en-US" dirty="0" smtClean="0"/>
              <a:t>Capacity to transform data</a:t>
            </a:r>
          </a:p>
          <a:p>
            <a:pPr marL="285750" indent="-285750">
              <a:buFontTx/>
              <a:buChar char="-"/>
            </a:pPr>
            <a:endParaRPr lang="en-US" dirty="0" smtClean="0"/>
          </a:p>
          <a:p>
            <a:pPr marL="285750" indent="-285750">
              <a:buFontTx/>
              <a:buChar char="-"/>
            </a:pPr>
            <a:endParaRPr lang="fr-FR" dirty="0" smtClean="0"/>
          </a:p>
          <a:p>
            <a:pPr marL="285750" indent="-285750">
              <a:buFontTx/>
              <a:buChar char="-"/>
            </a:pPr>
            <a:endParaRPr lang="fr-FR" dirty="0"/>
          </a:p>
          <a:p>
            <a:pPr marL="285750" indent="-285750">
              <a:buFontTx/>
              <a:buChar char="-"/>
            </a:pPr>
            <a:endParaRPr lang="fr-FR" dirty="0" smtClean="0"/>
          </a:p>
          <a:p>
            <a:pPr marL="285750" indent="-285750">
              <a:buFontTx/>
              <a:buChar char="-"/>
            </a:pPr>
            <a:endParaRPr lang="fr-FR" dirty="0"/>
          </a:p>
          <a:p>
            <a:pPr marL="285750" indent="-285750">
              <a:buFontTx/>
              <a:buChar char="-"/>
            </a:pPr>
            <a:r>
              <a:rPr lang="en-US" dirty="0" smtClean="0"/>
              <a:t>Relational database: need huge maturity. </a:t>
            </a:r>
          </a:p>
          <a:p>
            <a:pPr marL="285750" indent="-285750">
              <a:buFontTx/>
              <a:buChar char="-"/>
            </a:pPr>
            <a:r>
              <a:rPr lang="en-US" dirty="0"/>
              <a:t>Expensive and time consuming </a:t>
            </a:r>
            <a:r>
              <a:rPr lang="en-US" dirty="0" smtClean="0"/>
              <a:t>to add new information.</a:t>
            </a:r>
          </a:p>
          <a:p>
            <a:pPr marL="285750" indent="-285750">
              <a:buFontTx/>
              <a:buChar char="-"/>
            </a:pPr>
            <a:r>
              <a:rPr lang="en-US" dirty="0" smtClean="0"/>
              <a:t>Interface dependencies for the back-end</a:t>
            </a:r>
          </a:p>
          <a:p>
            <a:pPr marL="285750" indent="-285750">
              <a:buFontTx/>
              <a:buChar char="-"/>
            </a:pPr>
            <a:r>
              <a:rPr lang="en-US" dirty="0" smtClean="0"/>
              <a:t>Complexity to implement real time between layers</a:t>
            </a:r>
          </a:p>
        </p:txBody>
      </p:sp>
      <p:pic>
        <p:nvPicPr>
          <p:cNvPr id="6" name="Picture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0231" y="829939"/>
            <a:ext cx="820574" cy="8205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872" y="3276809"/>
            <a:ext cx="820574" cy="8205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descr="\\Vcn.ds.volvo.net\cli-hm\HM0339\r396315\My Documents\My Received Files\2016-10-04_17-25-1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190381"/>
            <a:ext cx="3862358" cy="720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71302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38125" y="142665"/>
            <a:ext cx="8229600" cy="1143000"/>
          </a:xfrm>
        </p:spPr>
        <p:txBody>
          <a:bodyPr>
            <a:normAutofit/>
          </a:bodyPr>
          <a:lstStyle/>
          <a:p>
            <a:pPr algn="l"/>
            <a:r>
              <a:rPr lang="fr-FR" sz="2400" dirty="0">
                <a:latin typeface="+mn-lt"/>
                <a:ea typeface="+mn-ea"/>
                <a:cs typeface="+mn-cs"/>
              </a:rPr>
              <a:t>EDB Platform</a:t>
            </a:r>
          </a:p>
        </p:txBody>
      </p:sp>
      <p:sp>
        <p:nvSpPr>
          <p:cNvPr id="4" name="Slide Number Placeholder 3"/>
          <p:cNvSpPr>
            <a:spLocks noGrp="1"/>
          </p:cNvSpPr>
          <p:nvPr>
            <p:ph type="sldNum" sz="quarter" idx="10"/>
          </p:nvPr>
        </p:nvSpPr>
        <p:spPr/>
        <p:txBody>
          <a:bodyPr/>
          <a:lstStyle/>
          <a:p>
            <a:pPr>
              <a:defRPr/>
            </a:pPr>
            <a:fld id="{0F474CE7-E213-4297-A61C-72D8CABD2A41}" type="slidenum">
              <a:rPr lang="en-US" smtClean="0"/>
              <a:pPr>
                <a:defRPr/>
              </a:pPr>
              <a:t>21</a:t>
            </a:fld>
            <a:endParaRPr lang="en-US" dirty="0"/>
          </a:p>
        </p:txBody>
      </p:sp>
      <p:sp>
        <p:nvSpPr>
          <p:cNvPr id="6" name="Footer Placeholder 5"/>
          <p:cNvSpPr>
            <a:spLocks noGrp="1"/>
          </p:cNvSpPr>
          <p:nvPr>
            <p:ph type="ftr" sz="quarter" idx="12"/>
          </p:nvPr>
        </p:nvSpPr>
        <p:spPr/>
        <p:txBody>
          <a:bodyPr/>
          <a:lstStyle/>
          <a:p>
            <a:pPr>
              <a:defRPr/>
            </a:pPr>
            <a:r>
              <a:rPr lang="en-US" dirty="0" smtClean="0"/>
              <a:t>Corporate Process &amp; IT</a:t>
            </a:r>
            <a:endParaRPr lang="sv-S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 y="2261195"/>
            <a:ext cx="3276600" cy="3676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9150" y="2313581"/>
            <a:ext cx="4276725" cy="3876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238125" y="2294531"/>
            <a:ext cx="8686800" cy="401478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smtClean="0">
              <a:solidFill>
                <a:schemeClr val="tx1"/>
              </a:solidFill>
            </a:endParaRPr>
          </a:p>
        </p:txBody>
      </p:sp>
      <p:sp>
        <p:nvSpPr>
          <p:cNvPr id="5" name="Rectangle 4"/>
          <p:cNvSpPr/>
          <p:nvPr/>
        </p:nvSpPr>
        <p:spPr>
          <a:xfrm rot="20366268">
            <a:off x="2338505" y="3790253"/>
            <a:ext cx="4372352"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To Be Updated</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17" name="Picture 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40327" y="142665"/>
            <a:ext cx="1565548" cy="8180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75263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252872" y="2494051"/>
            <a:ext cx="8569717" cy="4524315"/>
          </a:xfrm>
          <a:prstGeom prst="rect">
            <a:avLst/>
          </a:prstGeom>
          <a:noFill/>
        </p:spPr>
        <p:txBody>
          <a:bodyPr wrap="square" rtlCol="0">
            <a:spAutoFit/>
          </a:bodyPr>
          <a:lstStyle/>
          <a:p>
            <a:r>
              <a:rPr lang="fr-FR" dirty="0" smtClean="0"/>
              <a:t>-</a:t>
            </a:r>
          </a:p>
          <a:p>
            <a:endParaRPr lang="fr-FR" dirty="0" smtClean="0"/>
          </a:p>
          <a:p>
            <a:endParaRPr lang="fr-FR" dirty="0"/>
          </a:p>
          <a:p>
            <a:pPr marL="285750" indent="-285750">
              <a:buFontTx/>
              <a:buChar char="-"/>
            </a:pPr>
            <a:r>
              <a:rPr lang="fr-FR" dirty="0" err="1" smtClean="0"/>
              <a:t>Contains</a:t>
            </a:r>
            <a:r>
              <a:rPr lang="fr-FR" dirty="0" smtClean="0"/>
              <a:t> </a:t>
            </a:r>
            <a:r>
              <a:rPr lang="fr-FR" dirty="0" err="1" smtClean="0"/>
              <a:t>already</a:t>
            </a:r>
            <a:r>
              <a:rPr lang="fr-FR" dirty="0" smtClean="0"/>
              <a:t> DWH </a:t>
            </a:r>
            <a:r>
              <a:rPr lang="fr-FR" dirty="0" err="1" smtClean="0"/>
              <a:t>level</a:t>
            </a:r>
            <a:endParaRPr lang="fr-FR" dirty="0" smtClean="0"/>
          </a:p>
          <a:p>
            <a:pPr marL="285750" indent="-285750">
              <a:buFontTx/>
              <a:buChar char="-"/>
            </a:pPr>
            <a:r>
              <a:rPr lang="fr-FR" dirty="0" smtClean="0"/>
              <a:t>Have </a:t>
            </a:r>
            <a:r>
              <a:rPr lang="fr-FR" dirty="0" err="1" smtClean="0"/>
              <a:t>already</a:t>
            </a:r>
            <a:r>
              <a:rPr lang="fr-FR" dirty="0" smtClean="0"/>
              <a:t> data </a:t>
            </a:r>
            <a:r>
              <a:rPr lang="fr-FR" dirty="0" err="1" smtClean="0"/>
              <a:t>from</a:t>
            </a:r>
            <a:r>
              <a:rPr lang="fr-FR" dirty="0" smtClean="0"/>
              <a:t> </a:t>
            </a:r>
            <a:r>
              <a:rPr lang="fr-FR" dirty="0" err="1" smtClean="0"/>
              <a:t>several</a:t>
            </a:r>
            <a:r>
              <a:rPr lang="fr-FR" dirty="0" smtClean="0"/>
              <a:t> </a:t>
            </a:r>
            <a:r>
              <a:rPr lang="fr-FR" dirty="0" err="1" smtClean="0"/>
              <a:t>steps</a:t>
            </a:r>
            <a:r>
              <a:rPr lang="fr-FR" dirty="0" smtClean="0"/>
              <a:t> of </a:t>
            </a:r>
            <a:r>
              <a:rPr lang="fr-FR" dirty="0" err="1" smtClean="0"/>
              <a:t>process</a:t>
            </a:r>
            <a:r>
              <a:rPr lang="fr-FR" dirty="0" smtClean="0"/>
              <a:t> and master data (KOLA…)</a:t>
            </a:r>
          </a:p>
          <a:p>
            <a:pPr marL="285750" indent="-285750">
              <a:buFontTx/>
              <a:buChar char="-"/>
            </a:pPr>
            <a:r>
              <a:rPr lang="fr-FR" dirty="0" smtClean="0"/>
              <a:t>Have </a:t>
            </a:r>
            <a:r>
              <a:rPr lang="fr-FR" dirty="0" err="1" smtClean="0"/>
              <a:t>knowledge</a:t>
            </a:r>
            <a:r>
              <a:rPr lang="fr-FR" dirty="0" smtClean="0"/>
              <a:t>…</a:t>
            </a:r>
            <a:endParaRPr lang="fr-FR" dirty="0"/>
          </a:p>
          <a:p>
            <a:pPr marL="285750" indent="-285750">
              <a:buFontTx/>
              <a:buChar char="-"/>
            </a:pPr>
            <a:endParaRPr lang="fr-FR" dirty="0" smtClean="0"/>
          </a:p>
          <a:p>
            <a:pPr marL="285750" indent="-285750">
              <a:buFontTx/>
              <a:buChar char="-"/>
            </a:pPr>
            <a:endParaRPr lang="fr-FR" dirty="0"/>
          </a:p>
          <a:p>
            <a:pPr marL="285750" indent="-285750">
              <a:buFontTx/>
              <a:buChar char="-"/>
            </a:pPr>
            <a:endParaRPr lang="fr-FR" dirty="0" smtClean="0"/>
          </a:p>
          <a:p>
            <a:pPr marL="285750" indent="-285750">
              <a:buFontTx/>
              <a:buChar char="-"/>
            </a:pPr>
            <a:endParaRPr lang="fr-FR" dirty="0"/>
          </a:p>
          <a:p>
            <a:endParaRPr lang="fr-FR" dirty="0" smtClean="0"/>
          </a:p>
          <a:p>
            <a:pPr marL="285750" indent="-285750">
              <a:buFontTx/>
              <a:buChar char="-"/>
            </a:pPr>
            <a:r>
              <a:rPr lang="en-US" dirty="0" smtClean="0"/>
              <a:t>Relational database: less flexibility, need huge maturity</a:t>
            </a:r>
          </a:p>
          <a:p>
            <a:pPr marL="285750" indent="-285750">
              <a:buFontTx/>
              <a:buChar char="-"/>
            </a:pPr>
            <a:r>
              <a:rPr lang="en-US" dirty="0" smtClean="0"/>
              <a:t>Interface dependencies for the back-end</a:t>
            </a:r>
          </a:p>
          <a:p>
            <a:pPr marL="285750" indent="-285750">
              <a:buFontTx/>
              <a:buChar char="-"/>
            </a:pPr>
            <a:r>
              <a:rPr lang="en-US" dirty="0" smtClean="0"/>
              <a:t>Complexity to implement real time between layers</a:t>
            </a:r>
          </a:p>
          <a:p>
            <a:r>
              <a:rPr lang="fr-FR" dirty="0" smtClean="0">
                <a:sym typeface="Wingdings" panose="05000000000000000000" pitchFamily="2" charset="2"/>
              </a:rPr>
              <a:t> New source : </a:t>
            </a:r>
            <a:r>
              <a:rPr lang="fr-FR" dirty="0" err="1" smtClean="0">
                <a:sym typeface="Wingdings" panose="05000000000000000000" pitchFamily="2" charset="2"/>
              </a:rPr>
              <a:t>Big</a:t>
            </a:r>
            <a:r>
              <a:rPr lang="fr-FR" dirty="0" smtClean="0">
                <a:sym typeface="Wingdings" panose="05000000000000000000" pitchFamily="2" charset="2"/>
              </a:rPr>
              <a:t> </a:t>
            </a:r>
            <a:r>
              <a:rPr lang="fr-FR" dirty="0" err="1" smtClean="0">
                <a:sym typeface="Wingdings" panose="05000000000000000000" pitchFamily="2" charset="2"/>
              </a:rPr>
              <a:t>cost</a:t>
            </a:r>
            <a:r>
              <a:rPr lang="fr-FR" dirty="0" smtClean="0">
                <a:sym typeface="Wingdings" panose="05000000000000000000" pitchFamily="2" charset="2"/>
              </a:rPr>
              <a:t> and time </a:t>
            </a:r>
            <a:r>
              <a:rPr lang="fr-FR" dirty="0" err="1" smtClean="0">
                <a:sym typeface="Wingdings" panose="05000000000000000000" pitchFamily="2" charset="2"/>
              </a:rPr>
              <a:t>needed</a:t>
            </a:r>
            <a:endParaRPr lang="en-US" dirty="0" smtClean="0"/>
          </a:p>
          <a:p>
            <a:endParaRPr lang="en-US" dirty="0"/>
          </a:p>
        </p:txBody>
      </p:sp>
      <p:pic>
        <p:nvPicPr>
          <p:cNvPr id="6" name="Picture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0325" y="2642671"/>
            <a:ext cx="820574" cy="8205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0325" y="4756208"/>
            <a:ext cx="820574" cy="8205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57041" y="190381"/>
            <a:ext cx="1565548" cy="8180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rot="20366268">
            <a:off x="775235" y="3769301"/>
            <a:ext cx="6733663" cy="1754326"/>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No investigation requested</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 name="TextBox 1"/>
          <p:cNvSpPr txBox="1"/>
          <p:nvPr/>
        </p:nvSpPr>
        <p:spPr>
          <a:xfrm>
            <a:off x="395536" y="1196752"/>
            <a:ext cx="5976664" cy="1200329"/>
          </a:xfrm>
          <a:prstGeom prst="rect">
            <a:avLst/>
          </a:prstGeom>
          <a:noFill/>
          <a:ln w="38100">
            <a:solidFill>
              <a:srgbClr val="FF0000"/>
            </a:solidFill>
          </a:ln>
        </p:spPr>
        <p:txBody>
          <a:bodyPr wrap="square" rtlCol="0">
            <a:spAutoFit/>
          </a:bodyPr>
          <a:lstStyle/>
          <a:p>
            <a:r>
              <a:rPr lang="fr-FR" b="1" dirty="0" smtClean="0">
                <a:solidFill>
                  <a:srgbClr val="FF0000"/>
                </a:solidFill>
              </a:rPr>
              <a:t>ROADMAP:</a:t>
            </a:r>
          </a:p>
          <a:p>
            <a:r>
              <a:rPr lang="fr-FR" dirty="0" smtClean="0"/>
              <a:t>EDB </a:t>
            </a:r>
            <a:r>
              <a:rPr lang="fr-FR" dirty="0" err="1" smtClean="0"/>
              <a:t>target</a:t>
            </a:r>
            <a:r>
              <a:rPr lang="fr-FR" dirty="0" smtClean="0"/>
              <a:t> </a:t>
            </a:r>
            <a:r>
              <a:rPr lang="fr-FR" dirty="0" err="1" smtClean="0"/>
              <a:t>is</a:t>
            </a:r>
            <a:r>
              <a:rPr lang="fr-FR" dirty="0" smtClean="0"/>
              <a:t> not to </a:t>
            </a:r>
            <a:r>
              <a:rPr lang="fr-FR" dirty="0" err="1" smtClean="0"/>
              <a:t>be</a:t>
            </a:r>
            <a:r>
              <a:rPr lang="fr-FR" dirty="0" smtClean="0"/>
              <a:t> a HUB.</a:t>
            </a:r>
          </a:p>
          <a:p>
            <a:r>
              <a:rPr lang="fr-FR" dirty="0" smtClean="0"/>
              <a:t>EDB </a:t>
            </a:r>
            <a:r>
              <a:rPr lang="fr-FR" dirty="0" err="1" smtClean="0"/>
              <a:t>is</a:t>
            </a:r>
            <a:r>
              <a:rPr lang="fr-FR" dirty="0" smtClean="0"/>
              <a:t> </a:t>
            </a:r>
            <a:r>
              <a:rPr lang="fr-FR" dirty="0" err="1" smtClean="0"/>
              <a:t>already</a:t>
            </a:r>
            <a:r>
              <a:rPr lang="fr-FR" dirty="0" smtClean="0"/>
              <a:t> a </a:t>
            </a:r>
            <a:r>
              <a:rPr lang="fr-FR" dirty="0" err="1" smtClean="0"/>
              <a:t>operational</a:t>
            </a:r>
            <a:r>
              <a:rPr lang="fr-FR" dirty="0" smtClean="0"/>
              <a:t> </a:t>
            </a:r>
            <a:r>
              <a:rPr lang="fr-FR" dirty="0" err="1" smtClean="0"/>
              <a:t>database</a:t>
            </a:r>
            <a:r>
              <a:rPr lang="fr-FR" dirty="0" smtClean="0"/>
              <a:t> and a </a:t>
            </a:r>
            <a:r>
              <a:rPr lang="fr-FR" dirty="0" err="1" smtClean="0"/>
              <a:t>reporting</a:t>
            </a:r>
            <a:r>
              <a:rPr lang="fr-FR" dirty="0" smtClean="0"/>
              <a:t> application. Let </a:t>
            </a:r>
            <a:r>
              <a:rPr lang="fr-FR" dirty="0" err="1" smtClean="0"/>
              <a:t>see</a:t>
            </a:r>
            <a:r>
              <a:rPr lang="fr-FR" dirty="0" smtClean="0"/>
              <a:t> EDB as </a:t>
            </a:r>
            <a:r>
              <a:rPr lang="fr-FR" dirty="0" err="1" smtClean="0"/>
              <a:t>Reporting</a:t>
            </a:r>
            <a:r>
              <a:rPr lang="fr-FR" dirty="0" smtClean="0"/>
              <a:t> </a:t>
            </a:r>
            <a:r>
              <a:rPr lang="fr-FR" dirty="0" err="1" smtClean="0"/>
              <a:t>tools</a:t>
            </a:r>
            <a:r>
              <a:rPr lang="fr-FR" dirty="0" smtClean="0"/>
              <a:t> for TCP.</a:t>
            </a:r>
            <a:endParaRPr lang="en-US" dirty="0"/>
          </a:p>
        </p:txBody>
      </p:sp>
      <p:sp>
        <p:nvSpPr>
          <p:cNvPr id="10" name="Title 2"/>
          <p:cNvSpPr>
            <a:spLocks noGrp="1"/>
          </p:cNvSpPr>
          <p:nvPr>
            <p:ph type="title"/>
          </p:nvPr>
        </p:nvSpPr>
        <p:spPr>
          <a:xfrm>
            <a:off x="238125" y="142665"/>
            <a:ext cx="8229600" cy="1143000"/>
          </a:xfrm>
        </p:spPr>
        <p:txBody>
          <a:bodyPr>
            <a:normAutofit/>
          </a:bodyPr>
          <a:lstStyle/>
          <a:p>
            <a:pPr algn="l"/>
            <a:r>
              <a:rPr lang="fr-FR" sz="2400" dirty="0">
                <a:latin typeface="+mn-lt"/>
                <a:ea typeface="+mn-ea"/>
                <a:cs typeface="+mn-cs"/>
              </a:rPr>
              <a:t>EDB Platform</a:t>
            </a:r>
          </a:p>
        </p:txBody>
      </p:sp>
    </p:spTree>
    <p:extLst>
      <p:ext uri="{BB962C8B-B14F-4D97-AF65-F5344CB8AC3E}">
        <p14:creationId xmlns:p14="http://schemas.microsoft.com/office/powerpoint/2010/main" val="1214050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07504" y="190381"/>
            <a:ext cx="6264696" cy="369332"/>
          </a:xfrm>
          <a:prstGeom prst="rect">
            <a:avLst/>
          </a:prstGeom>
          <a:noFill/>
        </p:spPr>
        <p:txBody>
          <a:bodyPr wrap="square" rtlCol="0">
            <a:spAutoFit/>
          </a:bodyPr>
          <a:lstStyle/>
          <a:p>
            <a:r>
              <a:rPr lang="fr-FR" dirty="0" smtClean="0"/>
              <a:t>Transformation Area</a:t>
            </a:r>
            <a:endParaRPr lang="fr-FR"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90828" y="190381"/>
            <a:ext cx="2513992" cy="1244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Table 1"/>
          <p:cNvGraphicFramePr>
            <a:graphicFrameLocks noGrp="1"/>
          </p:cNvGraphicFramePr>
          <p:nvPr>
            <p:extLst>
              <p:ext uri="{D42A27DB-BD31-4B8C-83A1-F6EECF244321}">
                <p14:modId xmlns:p14="http://schemas.microsoft.com/office/powerpoint/2010/main" val="897753877"/>
              </p:ext>
            </p:extLst>
          </p:nvPr>
        </p:nvGraphicFramePr>
        <p:xfrm>
          <a:off x="111554" y="2348880"/>
          <a:ext cx="8906240" cy="3289488"/>
        </p:xfrm>
        <a:graphic>
          <a:graphicData uri="http://schemas.openxmlformats.org/drawingml/2006/table">
            <a:tbl>
              <a:tblPr firstRow="1" bandRow="1">
                <a:tableStyleId>{5C22544A-7EE6-4342-B048-85BDC9FD1C3A}</a:tableStyleId>
              </a:tblPr>
              <a:tblGrid>
                <a:gridCol w="1113280"/>
                <a:gridCol w="1113280"/>
                <a:gridCol w="1113280"/>
                <a:gridCol w="1113280"/>
                <a:gridCol w="1113280"/>
                <a:gridCol w="1113280"/>
                <a:gridCol w="1113280"/>
                <a:gridCol w="1113280"/>
              </a:tblGrid>
              <a:tr h="370840">
                <a:tc>
                  <a:txBody>
                    <a:bodyPr/>
                    <a:lstStyle/>
                    <a:p>
                      <a:endParaRPr lang="en-US" sz="1400" dirty="0"/>
                    </a:p>
                  </a:txBody>
                  <a:tcPr marL="0" marR="36000"/>
                </a:tc>
                <a:tc>
                  <a:txBody>
                    <a:bodyPr/>
                    <a:lstStyle/>
                    <a:p>
                      <a:pPr algn="ctr"/>
                      <a:r>
                        <a:rPr lang="fr-FR" sz="1400" dirty="0" err="1" smtClean="0"/>
                        <a:t>Capacity</a:t>
                      </a:r>
                      <a:r>
                        <a:rPr lang="fr-FR" sz="1400" dirty="0" smtClean="0"/>
                        <a:t>:</a:t>
                      </a:r>
                    </a:p>
                    <a:p>
                      <a:pPr algn="ctr"/>
                      <a:r>
                        <a:rPr lang="fr-FR" sz="1400" dirty="0" smtClean="0"/>
                        <a:t>Real Time</a:t>
                      </a:r>
                      <a:endParaRPr lang="en-US" sz="1400" dirty="0"/>
                    </a:p>
                  </a:txBody>
                  <a:tcPr marL="0" marR="36000"/>
                </a:tc>
                <a:tc>
                  <a:txBody>
                    <a:bodyPr/>
                    <a:lstStyle/>
                    <a:p>
                      <a:pPr algn="ctr"/>
                      <a:r>
                        <a:rPr lang="fr-FR" sz="1400" dirty="0" err="1" smtClean="0"/>
                        <a:t>Capacity</a:t>
                      </a:r>
                      <a:r>
                        <a:rPr lang="fr-FR" sz="1400" dirty="0" smtClean="0"/>
                        <a:t>:</a:t>
                      </a:r>
                    </a:p>
                    <a:p>
                      <a:pPr algn="ctr"/>
                      <a:r>
                        <a:rPr lang="fr-FR" sz="1400" dirty="0" smtClean="0"/>
                        <a:t>Data </a:t>
                      </a:r>
                      <a:r>
                        <a:rPr lang="fr-FR" sz="1400" dirty="0" err="1" smtClean="0"/>
                        <a:t>Historization</a:t>
                      </a:r>
                      <a:endParaRPr lang="en-US" sz="1400" dirty="0"/>
                    </a:p>
                  </a:txBody>
                  <a:tcPr marL="0" marR="36000"/>
                </a:tc>
                <a:tc>
                  <a:txBody>
                    <a:bodyPr/>
                    <a:lstStyle/>
                    <a:p>
                      <a:pPr algn="ctr"/>
                      <a:r>
                        <a:rPr lang="fr-FR" sz="1400" dirty="0" err="1" smtClean="0"/>
                        <a:t>Capacity</a:t>
                      </a:r>
                      <a:r>
                        <a:rPr lang="fr-FR" sz="1400" dirty="0" smtClean="0"/>
                        <a:t>:</a:t>
                      </a:r>
                    </a:p>
                    <a:p>
                      <a:pPr algn="ctr"/>
                      <a:r>
                        <a:rPr lang="fr-FR" sz="1400" dirty="0" err="1" smtClean="0"/>
                        <a:t>Transfor-mation</a:t>
                      </a:r>
                      <a:endParaRPr lang="en-US" sz="1400" dirty="0"/>
                    </a:p>
                  </a:txBody>
                  <a:tcPr marL="0" marR="36000"/>
                </a:tc>
                <a:tc>
                  <a:txBody>
                    <a:bodyPr/>
                    <a:lstStyle/>
                    <a:p>
                      <a:pPr algn="ctr"/>
                      <a:r>
                        <a:rPr lang="fr-FR" sz="1400" dirty="0" err="1" smtClean="0"/>
                        <a:t>Flexibility</a:t>
                      </a:r>
                      <a:endParaRPr lang="en-US" sz="1400" dirty="0"/>
                    </a:p>
                  </a:txBody>
                  <a:tcPr marL="0" marR="36000"/>
                </a:tc>
                <a:tc>
                  <a:txBody>
                    <a:bodyPr/>
                    <a:lstStyle/>
                    <a:p>
                      <a:pPr algn="ctr"/>
                      <a:r>
                        <a:rPr lang="fr-FR" sz="1400" dirty="0" smtClean="0"/>
                        <a:t>One-Time</a:t>
                      </a:r>
                      <a:endParaRPr lang="en-US" sz="1400" dirty="0"/>
                    </a:p>
                  </a:txBody>
                  <a:tcPr marL="0" marR="36000"/>
                </a:tc>
                <a:tc>
                  <a:txBody>
                    <a:bodyPr/>
                    <a:lstStyle/>
                    <a:p>
                      <a:pPr algn="ctr"/>
                      <a:r>
                        <a:rPr lang="fr-FR" sz="1400" dirty="0" err="1" smtClean="0"/>
                        <a:t>Run</a:t>
                      </a:r>
                      <a:r>
                        <a:rPr lang="fr-FR" sz="1400" dirty="0" smtClean="0"/>
                        <a:t>-Time</a:t>
                      </a:r>
                      <a:endParaRPr lang="en-US" sz="1400" dirty="0"/>
                    </a:p>
                  </a:txBody>
                  <a:tcPr marL="0" marR="36000"/>
                </a:tc>
                <a:tc>
                  <a:txBody>
                    <a:bodyPr/>
                    <a:lstStyle/>
                    <a:p>
                      <a:pPr algn="ctr"/>
                      <a:r>
                        <a:rPr lang="fr-FR" sz="1400" dirty="0" smtClean="0"/>
                        <a:t>Architecture </a:t>
                      </a:r>
                      <a:r>
                        <a:rPr lang="fr-FR" sz="1400" dirty="0" err="1" smtClean="0"/>
                        <a:t>principles</a:t>
                      </a:r>
                      <a:endParaRPr lang="en-US" sz="1400" dirty="0"/>
                    </a:p>
                  </a:txBody>
                  <a:tcPr marL="0" marR="36000"/>
                </a:tc>
              </a:tr>
              <a:tr h="492616">
                <a:tc>
                  <a:txBody>
                    <a:bodyPr/>
                    <a:lstStyle/>
                    <a:p>
                      <a:pPr marL="0" algn="l" defTabSz="914400" rtl="0" eaLnBrk="1" latinLnBrk="0" hangingPunct="1"/>
                      <a:r>
                        <a:rPr lang="fr-FR" sz="1400" kern="1200" dirty="0" smtClean="0">
                          <a:solidFill>
                            <a:schemeClr val="dk1"/>
                          </a:solidFill>
                          <a:latin typeface="+mn-lt"/>
                          <a:ea typeface="+mn-ea"/>
                          <a:cs typeface="+mn-cs"/>
                        </a:rPr>
                        <a:t>Service Bus</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endParaRPr lang="en-US" sz="1400" b="1" kern="1200" dirty="0">
                        <a:solidFill>
                          <a:schemeClr val="lt1"/>
                        </a:solidFill>
                        <a:latin typeface="+mn-lt"/>
                        <a:ea typeface="+mn-ea"/>
                        <a:cs typeface="+mn-cs"/>
                      </a:endParaRPr>
                    </a:p>
                  </a:txBody>
                  <a:tcPr>
                    <a:solidFill>
                      <a:srgbClr val="92D050"/>
                    </a:solidFill>
                  </a:tcPr>
                </a:tc>
                <a:tc>
                  <a:txBody>
                    <a:bodyPr/>
                    <a:lstStyle/>
                    <a:p>
                      <a:pPr marL="0" algn="l" defTabSz="914400" rtl="0" eaLnBrk="1" latinLnBrk="0" hangingPunct="1"/>
                      <a:endParaRPr lang="en-US" sz="1400" b="1" kern="1200" dirty="0">
                        <a:solidFill>
                          <a:schemeClr val="lt1"/>
                        </a:solidFill>
                        <a:latin typeface="+mn-lt"/>
                        <a:ea typeface="+mn-ea"/>
                        <a:cs typeface="+mn-cs"/>
                      </a:endParaRPr>
                    </a:p>
                  </a:txBody>
                  <a:tcPr>
                    <a:solidFill>
                      <a:srgbClr val="FF0000"/>
                    </a:solidFill>
                  </a:tcPr>
                </a:tc>
                <a:tc>
                  <a:txBody>
                    <a:bodyPr/>
                    <a:lstStyle/>
                    <a:p>
                      <a:pPr marL="0" algn="l" defTabSz="914400" rtl="0" eaLnBrk="1" latinLnBrk="0" hangingPunct="1"/>
                      <a:endParaRPr lang="en-US" sz="1400" b="1" kern="1200" dirty="0">
                        <a:solidFill>
                          <a:schemeClr val="lt1"/>
                        </a:solidFill>
                        <a:latin typeface="+mn-lt"/>
                        <a:ea typeface="+mn-ea"/>
                        <a:cs typeface="+mn-cs"/>
                      </a:endParaRPr>
                    </a:p>
                  </a:txBody>
                  <a:tcPr>
                    <a:solidFill>
                      <a:srgbClr val="FF0000"/>
                    </a:solidFill>
                  </a:tcPr>
                </a:tc>
                <a:tc>
                  <a:txBody>
                    <a:bodyPr/>
                    <a:lstStyle/>
                    <a:p>
                      <a:pPr marL="0" algn="l" defTabSz="914400" rtl="0" eaLnBrk="1" latinLnBrk="0" hangingPunct="1"/>
                      <a:endParaRPr lang="en-US" sz="1400" b="1" kern="1200" dirty="0">
                        <a:solidFill>
                          <a:schemeClr val="lt1"/>
                        </a:solidFill>
                        <a:latin typeface="+mn-lt"/>
                        <a:ea typeface="+mn-ea"/>
                        <a:cs typeface="+mn-cs"/>
                      </a:endParaRPr>
                    </a:p>
                  </a:txBody>
                  <a:tcPr>
                    <a:solidFill>
                      <a:srgbClr val="92D050"/>
                    </a:solidFill>
                  </a:tcPr>
                </a:tc>
                <a:tc>
                  <a:txBody>
                    <a:bodyPr/>
                    <a:lstStyle/>
                    <a:p>
                      <a:pPr marL="0" algn="l" defTabSz="914400" rtl="0" eaLnBrk="1" latinLnBrk="0" hangingPunct="1"/>
                      <a:endParaRPr lang="en-US" sz="1400" b="1" kern="1200" dirty="0">
                        <a:solidFill>
                          <a:schemeClr val="lt1"/>
                        </a:solidFill>
                        <a:latin typeface="+mn-lt"/>
                        <a:ea typeface="+mn-ea"/>
                        <a:cs typeface="+mn-cs"/>
                      </a:endParaRPr>
                    </a:p>
                  </a:txBody>
                  <a:tcPr>
                    <a:solidFill>
                      <a:srgbClr val="92D050"/>
                    </a:solidFill>
                  </a:tcPr>
                </a:tc>
                <a:tc>
                  <a:txBody>
                    <a:bodyPr/>
                    <a:lstStyle/>
                    <a:p>
                      <a:pPr marL="0" algn="l" defTabSz="914400" rtl="0" eaLnBrk="1" latinLnBrk="0" hangingPunct="1"/>
                      <a:endParaRPr lang="en-US" sz="1400" b="1" kern="1200" dirty="0">
                        <a:solidFill>
                          <a:schemeClr val="lt1"/>
                        </a:solidFill>
                        <a:latin typeface="+mn-lt"/>
                        <a:ea typeface="+mn-ea"/>
                        <a:cs typeface="+mn-cs"/>
                      </a:endParaRPr>
                    </a:p>
                  </a:txBody>
                  <a:tcPr>
                    <a:solidFill>
                      <a:srgbClr val="92D050"/>
                    </a:solidFill>
                  </a:tcPr>
                </a:tc>
                <a:tc>
                  <a:txBody>
                    <a:bodyPr/>
                    <a:lstStyle/>
                    <a:p>
                      <a:pPr marL="0" algn="l" defTabSz="914400" rtl="0" eaLnBrk="1" latinLnBrk="0" hangingPunct="1"/>
                      <a:endParaRPr lang="en-US" sz="1400" b="1" kern="1200" dirty="0">
                        <a:solidFill>
                          <a:schemeClr val="lt1"/>
                        </a:solidFill>
                        <a:latin typeface="+mn-lt"/>
                        <a:ea typeface="+mn-ea"/>
                        <a:cs typeface="+mn-cs"/>
                      </a:endParaRPr>
                    </a:p>
                  </a:txBody>
                  <a:tcPr>
                    <a:solidFill>
                      <a:srgbClr val="92D050"/>
                    </a:solidFill>
                  </a:tcPr>
                </a:tc>
              </a:tr>
              <a:tr h="370840">
                <a:tc>
                  <a:txBody>
                    <a:bodyPr/>
                    <a:lstStyle/>
                    <a:p>
                      <a:r>
                        <a:rPr lang="fr-FR" sz="1400" dirty="0" err="1" smtClean="0"/>
                        <a:t>Database</a:t>
                      </a:r>
                      <a:r>
                        <a:rPr lang="fr-FR" sz="1400" dirty="0" smtClean="0"/>
                        <a:t> Hub</a:t>
                      </a:r>
                      <a:endParaRPr lang="en-US" sz="1400" dirty="0"/>
                    </a:p>
                  </a:txBody>
                  <a:tcPr/>
                </a:tc>
                <a:tc>
                  <a:txBody>
                    <a:bodyPr/>
                    <a:lstStyle/>
                    <a:p>
                      <a:endParaRPr lang="en-US" sz="1400" dirty="0"/>
                    </a:p>
                  </a:txBody>
                  <a:tcPr>
                    <a:solidFill>
                      <a:srgbClr val="92D050"/>
                    </a:solidFill>
                  </a:tcPr>
                </a:tc>
                <a:tc>
                  <a:txBody>
                    <a:bodyPr/>
                    <a:lstStyle/>
                    <a:p>
                      <a:endParaRPr lang="en-US" sz="1400" dirty="0"/>
                    </a:p>
                  </a:txBody>
                  <a:tcPr>
                    <a:solidFill>
                      <a:srgbClr val="92D050"/>
                    </a:solidFill>
                  </a:tcPr>
                </a:tc>
                <a:tc>
                  <a:txBody>
                    <a:bodyPr/>
                    <a:lstStyle/>
                    <a:p>
                      <a:endParaRPr lang="en-US" sz="1400" dirty="0"/>
                    </a:p>
                  </a:txBody>
                  <a:tcPr>
                    <a:solidFill>
                      <a:srgbClr val="FFC000"/>
                    </a:solidFill>
                  </a:tcPr>
                </a:tc>
                <a:tc>
                  <a:txBody>
                    <a:bodyPr/>
                    <a:lstStyle/>
                    <a:p>
                      <a:endParaRPr lang="en-US" sz="1400" dirty="0"/>
                    </a:p>
                  </a:txBody>
                  <a:tcPr>
                    <a:solidFill>
                      <a:srgbClr val="92D050"/>
                    </a:solidFill>
                  </a:tcPr>
                </a:tc>
                <a:tc>
                  <a:txBody>
                    <a:bodyPr/>
                    <a:lstStyle/>
                    <a:p>
                      <a:endParaRPr lang="en-US" sz="1400" dirty="0"/>
                    </a:p>
                  </a:txBody>
                  <a:tcPr>
                    <a:solidFill>
                      <a:srgbClr val="92D050"/>
                    </a:solidFill>
                  </a:tcPr>
                </a:tc>
                <a:tc>
                  <a:txBody>
                    <a:bodyPr/>
                    <a:lstStyle/>
                    <a:p>
                      <a:endParaRPr lang="en-US" sz="1400" dirty="0"/>
                    </a:p>
                  </a:txBody>
                  <a:tcPr>
                    <a:solidFill>
                      <a:srgbClr val="92D050"/>
                    </a:solidFill>
                  </a:tcPr>
                </a:tc>
                <a:tc>
                  <a:txBody>
                    <a:bodyPr/>
                    <a:lstStyle/>
                    <a:p>
                      <a:endParaRPr lang="en-US" sz="1400" dirty="0"/>
                    </a:p>
                  </a:txBody>
                  <a:tcPr>
                    <a:solidFill>
                      <a:srgbClr val="FFC000"/>
                    </a:solidFill>
                  </a:tcPr>
                </a:tc>
              </a:tr>
              <a:tr h="370840">
                <a:tc>
                  <a:txBody>
                    <a:bodyPr/>
                    <a:lstStyle/>
                    <a:p>
                      <a:r>
                        <a:rPr lang="fr-FR" sz="1400" dirty="0" err="1" smtClean="0"/>
                        <a:t>Database</a:t>
                      </a:r>
                      <a:r>
                        <a:rPr lang="fr-FR" sz="1400" dirty="0" smtClean="0"/>
                        <a:t> DWH</a:t>
                      </a:r>
                      <a:endParaRPr lang="en-US" sz="1400" dirty="0"/>
                    </a:p>
                  </a:txBody>
                  <a:tcPr/>
                </a:tc>
                <a:tc>
                  <a:txBody>
                    <a:bodyPr/>
                    <a:lstStyle/>
                    <a:p>
                      <a:endParaRPr lang="en-US" sz="1400" dirty="0"/>
                    </a:p>
                  </a:txBody>
                  <a:tcPr>
                    <a:solidFill>
                      <a:srgbClr val="FFC000"/>
                    </a:solidFill>
                  </a:tcPr>
                </a:tc>
                <a:tc>
                  <a:txBody>
                    <a:bodyPr/>
                    <a:lstStyle/>
                    <a:p>
                      <a:endParaRPr lang="en-US" sz="1400" dirty="0"/>
                    </a:p>
                  </a:txBody>
                  <a:tcPr>
                    <a:solidFill>
                      <a:srgbClr val="92D050"/>
                    </a:solidFill>
                  </a:tcPr>
                </a:tc>
                <a:tc>
                  <a:txBody>
                    <a:bodyPr/>
                    <a:lstStyle/>
                    <a:p>
                      <a:endParaRPr lang="en-US" sz="1400" dirty="0"/>
                    </a:p>
                  </a:txBody>
                  <a:tcPr>
                    <a:solidFill>
                      <a:srgbClr val="92D050"/>
                    </a:solidFill>
                  </a:tcPr>
                </a:tc>
                <a:tc>
                  <a:txBody>
                    <a:bodyPr/>
                    <a:lstStyle/>
                    <a:p>
                      <a:endParaRPr lang="en-US" sz="1400" dirty="0"/>
                    </a:p>
                  </a:txBody>
                  <a:tcPr>
                    <a:solidFill>
                      <a:srgbClr val="FFC000"/>
                    </a:solidFill>
                  </a:tcPr>
                </a:tc>
                <a:tc>
                  <a:txBody>
                    <a:bodyPr/>
                    <a:lstStyle/>
                    <a:p>
                      <a:endParaRPr lang="en-US" sz="1400" dirty="0"/>
                    </a:p>
                  </a:txBody>
                  <a:tcPr>
                    <a:solidFill>
                      <a:srgbClr val="FFC000"/>
                    </a:solidFill>
                  </a:tcPr>
                </a:tc>
                <a:tc>
                  <a:txBody>
                    <a:bodyPr/>
                    <a:lstStyle/>
                    <a:p>
                      <a:endParaRPr lang="en-US" sz="1400" dirty="0"/>
                    </a:p>
                  </a:txBody>
                  <a:tcPr>
                    <a:solidFill>
                      <a:srgbClr val="92D050"/>
                    </a:solidFill>
                  </a:tcPr>
                </a:tc>
                <a:tc>
                  <a:txBody>
                    <a:bodyPr/>
                    <a:lstStyle/>
                    <a:p>
                      <a:endParaRPr lang="en-US" sz="1400" dirty="0"/>
                    </a:p>
                  </a:txBody>
                  <a:tcPr>
                    <a:solidFill>
                      <a:srgbClr val="FFC000"/>
                    </a:solidFill>
                  </a:tcPr>
                </a:tc>
              </a:tr>
              <a:tr h="524976">
                <a:tc>
                  <a:txBody>
                    <a:bodyPr/>
                    <a:lstStyle/>
                    <a:p>
                      <a:r>
                        <a:rPr lang="fr-FR" sz="1400" dirty="0" smtClean="0"/>
                        <a:t>GHOST</a:t>
                      </a:r>
                      <a:endParaRPr lang="en-US" sz="1400" dirty="0"/>
                    </a:p>
                  </a:txBody>
                  <a:tcPr/>
                </a:tc>
                <a:tc>
                  <a:txBody>
                    <a:bodyPr/>
                    <a:lstStyle/>
                    <a:p>
                      <a:endParaRPr lang="en-US" sz="1400" dirty="0"/>
                    </a:p>
                  </a:txBody>
                  <a:tcPr>
                    <a:solidFill>
                      <a:srgbClr val="FF0000"/>
                    </a:solidFill>
                  </a:tcPr>
                </a:tc>
                <a:tc>
                  <a:txBody>
                    <a:bodyPr/>
                    <a:lstStyle/>
                    <a:p>
                      <a:endParaRPr lang="en-US" sz="1400" dirty="0"/>
                    </a:p>
                  </a:txBody>
                  <a:tcPr>
                    <a:solidFill>
                      <a:srgbClr val="92D050"/>
                    </a:solidFill>
                  </a:tcPr>
                </a:tc>
                <a:tc>
                  <a:txBody>
                    <a:bodyPr/>
                    <a:lstStyle/>
                    <a:p>
                      <a:endParaRPr lang="en-US" sz="1400" dirty="0"/>
                    </a:p>
                  </a:txBody>
                  <a:tcPr>
                    <a:solidFill>
                      <a:srgbClr val="92D050"/>
                    </a:solidFill>
                  </a:tcPr>
                </a:tc>
                <a:tc>
                  <a:txBody>
                    <a:bodyPr/>
                    <a:lstStyle/>
                    <a:p>
                      <a:endParaRPr lang="en-US" sz="1400" dirty="0"/>
                    </a:p>
                  </a:txBody>
                  <a:tcPr>
                    <a:solidFill>
                      <a:srgbClr val="FFC000"/>
                    </a:solidFill>
                  </a:tcPr>
                </a:tc>
                <a:tc>
                  <a:txBody>
                    <a:bodyPr/>
                    <a:lstStyle/>
                    <a:p>
                      <a:endParaRPr lang="en-US" sz="1400" dirty="0"/>
                    </a:p>
                  </a:txBody>
                  <a:tcPr>
                    <a:solidFill>
                      <a:srgbClr val="FFC000"/>
                    </a:solidFill>
                  </a:tcPr>
                </a:tc>
                <a:tc>
                  <a:txBody>
                    <a:bodyPr/>
                    <a:lstStyle/>
                    <a:p>
                      <a:endParaRPr lang="en-US" sz="1400" dirty="0"/>
                    </a:p>
                  </a:txBody>
                  <a:tcPr>
                    <a:solidFill>
                      <a:srgbClr val="FFC000"/>
                    </a:solidFill>
                  </a:tcPr>
                </a:tc>
                <a:tc>
                  <a:txBody>
                    <a:bodyPr/>
                    <a:lstStyle/>
                    <a:p>
                      <a:endParaRPr lang="en-US" sz="1400" dirty="0"/>
                    </a:p>
                  </a:txBody>
                  <a:tcPr>
                    <a:solidFill>
                      <a:srgbClr val="FFC000"/>
                    </a:solidFill>
                  </a:tcPr>
                </a:tc>
              </a:tr>
              <a:tr h="504056">
                <a:tc>
                  <a:txBody>
                    <a:bodyPr/>
                    <a:lstStyle/>
                    <a:p>
                      <a:r>
                        <a:rPr lang="fr-FR" sz="1400" dirty="0" smtClean="0"/>
                        <a:t>EDB</a:t>
                      </a:r>
                      <a:endParaRPr lang="en-US" sz="1400" dirty="0"/>
                    </a:p>
                  </a:txBody>
                  <a:tcPr/>
                </a:tc>
                <a:tc>
                  <a:txBody>
                    <a:bodyPr/>
                    <a:lstStyle/>
                    <a:p>
                      <a:endParaRPr lang="en-US" sz="1400" dirty="0"/>
                    </a:p>
                  </a:txBody>
                  <a:tcPr>
                    <a:solidFill>
                      <a:srgbClr val="FF0000"/>
                    </a:solidFill>
                  </a:tcPr>
                </a:tc>
                <a:tc>
                  <a:txBody>
                    <a:bodyPr/>
                    <a:lstStyle/>
                    <a:p>
                      <a:endParaRPr lang="en-US" sz="1400" dirty="0"/>
                    </a:p>
                  </a:txBody>
                  <a:tcPr>
                    <a:solidFill>
                      <a:srgbClr val="92D050"/>
                    </a:solidFill>
                  </a:tcPr>
                </a:tc>
                <a:tc>
                  <a:txBody>
                    <a:bodyPr/>
                    <a:lstStyle/>
                    <a:p>
                      <a:endParaRPr lang="en-US" sz="1400" dirty="0"/>
                    </a:p>
                  </a:txBody>
                  <a:tcPr>
                    <a:solidFill>
                      <a:srgbClr val="92D050"/>
                    </a:solidFill>
                  </a:tcPr>
                </a:tc>
                <a:tc>
                  <a:txBody>
                    <a:bodyPr/>
                    <a:lstStyle/>
                    <a:p>
                      <a:endParaRPr lang="en-US" sz="1400" dirty="0"/>
                    </a:p>
                  </a:txBody>
                  <a:tcPr>
                    <a:solidFill>
                      <a:srgbClr val="FFC000"/>
                    </a:solidFill>
                  </a:tcPr>
                </a:tc>
                <a:tc>
                  <a:txBody>
                    <a:bodyPr/>
                    <a:lstStyle/>
                    <a:p>
                      <a:endParaRPr lang="en-US" sz="1400" dirty="0"/>
                    </a:p>
                  </a:txBody>
                  <a:tcPr>
                    <a:solidFill>
                      <a:srgbClr val="FFC000"/>
                    </a:solidFill>
                  </a:tcPr>
                </a:tc>
                <a:tc>
                  <a:txBody>
                    <a:bodyPr/>
                    <a:lstStyle/>
                    <a:p>
                      <a:endParaRPr lang="en-US" sz="1400" dirty="0"/>
                    </a:p>
                  </a:txBody>
                  <a:tcPr>
                    <a:solidFill>
                      <a:srgbClr val="FFC000"/>
                    </a:solidFill>
                  </a:tcPr>
                </a:tc>
                <a:tc>
                  <a:txBody>
                    <a:bodyPr/>
                    <a:lstStyle/>
                    <a:p>
                      <a:endParaRPr lang="en-US" sz="1400" dirty="0"/>
                    </a:p>
                  </a:txBody>
                  <a:tcPr>
                    <a:solidFill>
                      <a:srgbClr val="FFC000"/>
                    </a:solidFill>
                  </a:tcPr>
                </a:tc>
              </a:tr>
            </a:tbl>
          </a:graphicData>
        </a:graphic>
      </p:graphicFrame>
      <p:sp>
        <p:nvSpPr>
          <p:cNvPr id="85" name="Rectangle 84"/>
          <p:cNvSpPr/>
          <p:nvPr/>
        </p:nvSpPr>
        <p:spPr>
          <a:xfrm>
            <a:off x="1151112" y="5117855"/>
            <a:ext cx="7992888" cy="40011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2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-----------------------------------EDB Roadmap---------------------------------------</a:t>
            </a:r>
            <a:endParaRPr lang="en-US" sz="2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7178664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07504" y="190381"/>
            <a:ext cx="5904656" cy="369332"/>
          </a:xfrm>
          <a:prstGeom prst="rect">
            <a:avLst/>
          </a:prstGeom>
          <a:noFill/>
        </p:spPr>
        <p:txBody>
          <a:bodyPr wrap="square" rtlCol="0">
            <a:spAutoFit/>
          </a:bodyPr>
          <a:lstStyle/>
          <a:p>
            <a:r>
              <a:rPr lang="fr-FR" dirty="0" smtClean="0"/>
              <a:t>Service TCP Provider</a:t>
            </a:r>
            <a:endParaRPr lang="en-US" dirty="0"/>
          </a:p>
        </p:txBody>
      </p:sp>
      <p:sp>
        <p:nvSpPr>
          <p:cNvPr id="13" name="TextBox 12"/>
          <p:cNvSpPr txBox="1"/>
          <p:nvPr/>
        </p:nvSpPr>
        <p:spPr>
          <a:xfrm>
            <a:off x="224096" y="2708920"/>
            <a:ext cx="8069969" cy="2308324"/>
          </a:xfrm>
          <a:prstGeom prst="rect">
            <a:avLst/>
          </a:prstGeom>
          <a:noFill/>
        </p:spPr>
        <p:txBody>
          <a:bodyPr wrap="square" rtlCol="0">
            <a:spAutoFit/>
          </a:bodyPr>
          <a:lstStyle/>
          <a:p>
            <a:r>
              <a:rPr lang="en-US" dirty="0" smtClean="0"/>
              <a:t>The aim of TCP is to provide new service to cover needs from several consumer.</a:t>
            </a:r>
          </a:p>
          <a:p>
            <a:r>
              <a:rPr lang="en-US" dirty="0" smtClean="0"/>
              <a:t>This service:</a:t>
            </a:r>
          </a:p>
          <a:p>
            <a:pPr marL="285750" indent="-285750">
              <a:buFont typeface="Arial" panose="020B0604020202020204" pitchFamily="34" charset="0"/>
              <a:buChar char="•"/>
            </a:pPr>
            <a:r>
              <a:rPr lang="en-US" dirty="0" smtClean="0"/>
              <a:t>Merge information from several source system. If consumer would like information from one source system, it has to reuse source system service.</a:t>
            </a:r>
          </a:p>
          <a:p>
            <a:pPr marL="285750" indent="-285750">
              <a:buFont typeface="Arial" panose="020B0604020202020204" pitchFamily="34" charset="0"/>
              <a:buChar char="•"/>
            </a:pPr>
            <a:r>
              <a:rPr lang="en-US" dirty="0" smtClean="0"/>
              <a:t>Could be implemented with several pattern (Pub/Sub, Request/Reply) following the downstream application requirements</a:t>
            </a:r>
          </a:p>
          <a:p>
            <a:pPr marL="285750" indent="-285750">
              <a:buFont typeface="Arial" panose="020B0604020202020204" pitchFamily="34" charset="0"/>
              <a:buChar char="•"/>
            </a:pPr>
            <a:r>
              <a:rPr lang="en-US" dirty="0" smtClean="0"/>
              <a:t>Could be implemented on the PLM service bus </a:t>
            </a:r>
          </a:p>
          <a:p>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9180" y="346323"/>
            <a:ext cx="3050232" cy="164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Oval 13"/>
          <p:cNvSpPr/>
          <p:nvPr/>
        </p:nvSpPr>
        <p:spPr>
          <a:xfrm>
            <a:off x="5864898" y="1268760"/>
            <a:ext cx="3129260" cy="5488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63796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9221" y="1254984"/>
            <a:ext cx="4894779" cy="2466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2389" y="1575500"/>
            <a:ext cx="3544411" cy="10713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137" y="1869138"/>
            <a:ext cx="533400"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8537" y="1884420"/>
            <a:ext cx="516444" cy="278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6" name="Rectangle 105"/>
          <p:cNvSpPr/>
          <p:nvPr/>
        </p:nvSpPr>
        <p:spPr>
          <a:xfrm>
            <a:off x="8410469" y="2625947"/>
            <a:ext cx="663191" cy="1160702"/>
          </a:xfrm>
          <a:prstGeom prst="rect">
            <a:avLst/>
          </a:pr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2000" smtClean="0">
              <a:solidFill>
                <a:schemeClr val="tx1"/>
              </a:solidFill>
            </a:endParaRPr>
          </a:p>
        </p:txBody>
      </p:sp>
      <p:sp>
        <p:nvSpPr>
          <p:cNvPr id="127" name="Flowchart: Stored Data 126"/>
          <p:cNvSpPr/>
          <p:nvPr/>
        </p:nvSpPr>
        <p:spPr>
          <a:xfrm>
            <a:off x="3823823" y="1364056"/>
            <a:ext cx="992412" cy="153785"/>
          </a:xfrm>
          <a:prstGeom prst="flowChartOnlineStorag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solidFill>
                  <a:schemeClr val="tx1"/>
                </a:solidFill>
              </a:rPr>
              <a:t>Re-plan</a:t>
            </a:r>
          </a:p>
        </p:txBody>
      </p:sp>
      <p:sp>
        <p:nvSpPr>
          <p:cNvPr id="128" name="Flowchart: Stored Data 127"/>
          <p:cNvSpPr/>
          <p:nvPr/>
        </p:nvSpPr>
        <p:spPr>
          <a:xfrm>
            <a:off x="1050185" y="1314348"/>
            <a:ext cx="584640" cy="261152"/>
          </a:xfrm>
          <a:prstGeom prst="flowChartOnlineStorag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800" dirty="0" smtClean="0">
                <a:solidFill>
                  <a:schemeClr val="tx1"/>
                </a:solidFill>
              </a:rPr>
              <a:t>Up- date</a:t>
            </a:r>
          </a:p>
        </p:txBody>
      </p:sp>
      <p:cxnSp>
        <p:nvCxnSpPr>
          <p:cNvPr id="123" name="Straight Arrow Connector 122"/>
          <p:cNvCxnSpPr>
            <a:stCxn id="127" idx="1"/>
            <a:endCxn id="128" idx="3"/>
          </p:cNvCxnSpPr>
          <p:nvPr/>
        </p:nvCxnSpPr>
        <p:spPr>
          <a:xfrm flipH="1">
            <a:off x="1537385" y="1440949"/>
            <a:ext cx="2286438" cy="3975"/>
          </a:xfrm>
          <a:prstGeom prst="straightConnector1">
            <a:avLst/>
          </a:prstGeom>
          <a:ln w="1270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024" name="Elbow Connector 1023"/>
          <p:cNvCxnSpPr/>
          <p:nvPr/>
        </p:nvCxnSpPr>
        <p:spPr>
          <a:xfrm rot="10800000">
            <a:off x="4698940" y="1440948"/>
            <a:ext cx="463065" cy="428190"/>
          </a:xfrm>
          <a:prstGeom prst="bentConnector3">
            <a:avLst>
              <a:gd name="adj1" fmla="val 91"/>
            </a:avLst>
          </a:prstGeom>
          <a:ln w="1270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034" name="Elbow Connector 1033"/>
          <p:cNvCxnSpPr/>
          <p:nvPr/>
        </p:nvCxnSpPr>
        <p:spPr>
          <a:xfrm rot="10800000">
            <a:off x="1545215" y="1444924"/>
            <a:ext cx="1090584" cy="332574"/>
          </a:xfrm>
          <a:prstGeom prst="bentConnector3">
            <a:avLst>
              <a:gd name="adj1" fmla="val -676"/>
            </a:avLst>
          </a:prstGeom>
          <a:ln w="1270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042" name="Elbow Connector 1041"/>
          <p:cNvCxnSpPr>
            <a:stCxn id="128" idx="1"/>
            <a:endCxn id="1032" idx="0"/>
          </p:cNvCxnSpPr>
          <p:nvPr/>
        </p:nvCxnSpPr>
        <p:spPr>
          <a:xfrm rot="10800000" flipV="1">
            <a:off x="906759" y="1444924"/>
            <a:ext cx="143426" cy="439496"/>
          </a:xfrm>
          <a:prstGeom prst="bentConnector2">
            <a:avLst/>
          </a:prstGeom>
          <a:ln w="1270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9323" y="2817774"/>
            <a:ext cx="974793" cy="1477328"/>
          </a:xfrm>
          <a:prstGeom prst="rect">
            <a:avLst/>
          </a:prstGeom>
          <a:noFill/>
        </p:spPr>
        <p:txBody>
          <a:bodyPr wrap="square" rtlCol="0">
            <a:spAutoFit/>
          </a:bodyPr>
          <a:lstStyle/>
          <a:p>
            <a:r>
              <a:rPr lang="sv-SE" sz="1000" b="1" dirty="0" smtClean="0"/>
              <a:t>V&amp;V plan</a:t>
            </a:r>
          </a:p>
          <a:p>
            <a:r>
              <a:rPr lang="sv-SE" sz="1000" dirty="0" smtClean="0"/>
              <a:t>Defines acceptance criteria and methods. Selecting test objects and create time plan.</a:t>
            </a:r>
          </a:p>
        </p:txBody>
      </p:sp>
      <p:cxnSp>
        <p:nvCxnSpPr>
          <p:cNvPr id="9" name="Elbow Connector 8"/>
          <p:cNvCxnSpPr>
            <a:stCxn id="5" idx="2"/>
            <a:endCxn id="6" idx="2"/>
          </p:cNvCxnSpPr>
          <p:nvPr/>
        </p:nvCxnSpPr>
        <p:spPr>
          <a:xfrm rot="16200000" flipH="1">
            <a:off x="-46700" y="4878521"/>
            <a:ext cx="1536879" cy="370039"/>
          </a:xfrm>
          <a:prstGeom prst="bentConnector2">
            <a:avLst/>
          </a:prstGeom>
          <a:ln w="12700">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06759" y="2817774"/>
            <a:ext cx="1544231" cy="1785104"/>
          </a:xfrm>
          <a:prstGeom prst="rect">
            <a:avLst/>
          </a:prstGeom>
          <a:noFill/>
        </p:spPr>
        <p:txBody>
          <a:bodyPr wrap="square" rtlCol="0">
            <a:spAutoFit/>
          </a:bodyPr>
          <a:lstStyle/>
          <a:p>
            <a:r>
              <a:rPr lang="sv-SE" sz="1000" b="1" dirty="0" smtClean="0"/>
              <a:t>Test request</a:t>
            </a:r>
          </a:p>
          <a:p>
            <a:r>
              <a:rPr lang="sv-SE" sz="1000" dirty="0" smtClean="0"/>
              <a:t>Based on V&amp;V plan the test should be initiated</a:t>
            </a:r>
            <a:br>
              <a:rPr lang="sv-SE" sz="1000" dirty="0" smtClean="0"/>
            </a:br>
            <a:r>
              <a:rPr lang="sv-SE" sz="1000" dirty="0" smtClean="0"/>
              <a:t>e.g. n-8 weeks before the actual test should start.</a:t>
            </a:r>
          </a:p>
          <a:p>
            <a:r>
              <a:rPr lang="sv-SE" sz="1000" dirty="0" smtClean="0"/>
              <a:t>In order to secure parts, material, resources and test object build. Quotation secured.</a:t>
            </a:r>
            <a:br>
              <a:rPr lang="sv-SE" sz="1000" dirty="0" smtClean="0"/>
            </a:br>
            <a:endParaRPr lang="sv-SE" sz="1000" dirty="0" smtClean="0"/>
          </a:p>
        </p:txBody>
      </p:sp>
      <p:cxnSp>
        <p:nvCxnSpPr>
          <p:cNvPr id="18" name="Elbow Connector 17"/>
          <p:cNvCxnSpPr>
            <a:stCxn id="16" idx="2"/>
          </p:cNvCxnSpPr>
          <p:nvPr/>
        </p:nvCxnSpPr>
        <p:spPr>
          <a:xfrm rot="16200000" flipH="1">
            <a:off x="1212873" y="5068879"/>
            <a:ext cx="932005" cy="1"/>
          </a:xfrm>
          <a:prstGeom prst="bentConnector3">
            <a:avLst>
              <a:gd name="adj1" fmla="val 50000"/>
            </a:avLst>
          </a:prstGeom>
          <a:ln w="12700">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3728379" y="2809456"/>
            <a:ext cx="1684230" cy="1323439"/>
          </a:xfrm>
          <a:prstGeom prst="rect">
            <a:avLst/>
          </a:prstGeom>
          <a:noFill/>
        </p:spPr>
        <p:txBody>
          <a:bodyPr wrap="square" rtlCol="0">
            <a:spAutoFit/>
          </a:bodyPr>
          <a:lstStyle/>
          <a:p>
            <a:r>
              <a:rPr lang="sv-SE" sz="1000" b="1" dirty="0" smtClean="0"/>
              <a:t>Prepare for test</a:t>
            </a:r>
            <a:r>
              <a:rPr lang="sv-SE" sz="1000" dirty="0" smtClean="0"/>
              <a:t/>
            </a:r>
            <a:br>
              <a:rPr lang="sv-SE" sz="1000" dirty="0" smtClean="0"/>
            </a:br>
            <a:r>
              <a:rPr lang="sv-SE" sz="1000" dirty="0" smtClean="0"/>
              <a:t>The test object is </a:t>
            </a:r>
          </a:p>
          <a:p>
            <a:r>
              <a:rPr lang="sv-SE" sz="1000" dirty="0" smtClean="0"/>
              <a:t>e.g. prepared with measurement equipment. The test procedure and method is prepared and secured. </a:t>
            </a:r>
            <a:r>
              <a:rPr lang="sv-SE" sz="1000" dirty="0"/>
              <a:t/>
            </a:r>
            <a:br>
              <a:rPr lang="sv-SE" sz="1000" dirty="0"/>
            </a:br>
            <a:endParaRPr lang="sv-SE" sz="1000" dirty="0" smtClean="0"/>
          </a:p>
        </p:txBody>
      </p:sp>
      <p:sp>
        <p:nvSpPr>
          <p:cNvPr id="79" name="TextBox 78"/>
          <p:cNvSpPr txBox="1"/>
          <p:nvPr/>
        </p:nvSpPr>
        <p:spPr>
          <a:xfrm>
            <a:off x="5412609" y="3206298"/>
            <a:ext cx="1728023" cy="1631216"/>
          </a:xfrm>
          <a:prstGeom prst="rect">
            <a:avLst/>
          </a:prstGeom>
          <a:noFill/>
        </p:spPr>
        <p:txBody>
          <a:bodyPr wrap="square" rtlCol="0">
            <a:spAutoFit/>
          </a:bodyPr>
          <a:lstStyle/>
          <a:p>
            <a:r>
              <a:rPr lang="sv-SE" sz="1000" b="1" dirty="0" smtClean="0"/>
              <a:t>Perform test</a:t>
            </a:r>
            <a:r>
              <a:rPr lang="sv-SE" sz="1000" dirty="0" smtClean="0"/>
              <a:t/>
            </a:r>
            <a:br>
              <a:rPr lang="sv-SE" sz="1000" dirty="0" smtClean="0"/>
            </a:br>
            <a:r>
              <a:rPr lang="sv-SE" sz="1000" dirty="0" smtClean="0"/>
              <a:t>Measurement systems and tools are efficient and control and give support during the test execution. </a:t>
            </a:r>
            <a:br>
              <a:rPr lang="sv-SE" sz="1000" dirty="0" smtClean="0"/>
            </a:br>
            <a:r>
              <a:rPr lang="sv-SE" sz="1000" dirty="0" smtClean="0"/>
              <a:t>E.g. test procedure, KPI, progress and status is available (results/running/faults found).</a:t>
            </a:r>
          </a:p>
        </p:txBody>
      </p:sp>
      <p:cxnSp>
        <p:nvCxnSpPr>
          <p:cNvPr id="23" name="Elbow Connector 22"/>
          <p:cNvCxnSpPr>
            <a:stCxn id="33" idx="2"/>
          </p:cNvCxnSpPr>
          <p:nvPr/>
        </p:nvCxnSpPr>
        <p:spPr>
          <a:xfrm rot="16200000" flipH="1">
            <a:off x="2259220" y="4666421"/>
            <a:ext cx="1664471" cy="2"/>
          </a:xfrm>
          <a:prstGeom prst="bentConnector3">
            <a:avLst>
              <a:gd name="adj1" fmla="val 50000"/>
            </a:avLst>
          </a:prstGeom>
          <a:ln w="12700">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7364023" y="3914347"/>
            <a:ext cx="1498398" cy="1323439"/>
          </a:xfrm>
          <a:prstGeom prst="rect">
            <a:avLst/>
          </a:prstGeom>
          <a:noFill/>
        </p:spPr>
        <p:txBody>
          <a:bodyPr wrap="square" rtlCol="0">
            <a:spAutoFit/>
          </a:bodyPr>
          <a:lstStyle/>
          <a:p>
            <a:r>
              <a:rPr lang="sv-SE" sz="1000" b="1" dirty="0" smtClean="0"/>
              <a:t>Data handling</a:t>
            </a:r>
          </a:p>
          <a:p>
            <a:r>
              <a:rPr lang="sv-SE" sz="1000" dirty="0" smtClean="0"/>
              <a:t>Results and data are analyzed, documented and published. </a:t>
            </a:r>
            <a:br>
              <a:rPr lang="sv-SE" sz="1000" dirty="0" smtClean="0"/>
            </a:br>
            <a:r>
              <a:rPr lang="sv-SE" sz="1000" dirty="0" smtClean="0"/>
              <a:t>The data is also made available to upload for analysis or as input for future testing. </a:t>
            </a:r>
          </a:p>
        </p:txBody>
      </p:sp>
      <p:cxnSp>
        <p:nvCxnSpPr>
          <p:cNvPr id="29" name="Elbow Connector 28"/>
          <p:cNvCxnSpPr>
            <a:endCxn id="6" idx="4"/>
          </p:cNvCxnSpPr>
          <p:nvPr/>
        </p:nvCxnSpPr>
        <p:spPr>
          <a:xfrm rot="16200000" flipH="1">
            <a:off x="7964747" y="5386258"/>
            <a:ext cx="594197" cy="297247"/>
          </a:xfrm>
          <a:prstGeom prst="bentConnector4">
            <a:avLst>
              <a:gd name="adj1" fmla="val 21952"/>
              <a:gd name="adj2" fmla="val 176906"/>
            </a:avLst>
          </a:prstGeom>
          <a:ln w="12700">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77" idx="2"/>
          </p:cNvCxnSpPr>
          <p:nvPr/>
        </p:nvCxnSpPr>
        <p:spPr>
          <a:xfrm>
            <a:off x="4570494" y="4132895"/>
            <a:ext cx="0" cy="1365763"/>
          </a:xfrm>
          <a:prstGeom prst="straightConnector1">
            <a:avLst/>
          </a:prstGeom>
          <a:ln w="12700">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359084" y="2818524"/>
            <a:ext cx="1464739" cy="1015663"/>
          </a:xfrm>
          <a:prstGeom prst="rect">
            <a:avLst/>
          </a:prstGeom>
          <a:noFill/>
        </p:spPr>
        <p:txBody>
          <a:bodyPr wrap="square" rtlCol="0">
            <a:spAutoFit/>
          </a:bodyPr>
          <a:lstStyle/>
          <a:p>
            <a:r>
              <a:rPr lang="sv-SE" sz="1000" b="1" dirty="0" smtClean="0"/>
              <a:t>Plan activities and resources</a:t>
            </a:r>
            <a:r>
              <a:rPr lang="sv-SE" sz="1000" dirty="0" smtClean="0"/>
              <a:t/>
            </a:r>
            <a:br>
              <a:rPr lang="sv-SE" sz="1000" dirty="0" smtClean="0"/>
            </a:br>
            <a:r>
              <a:rPr lang="sv-SE" sz="1000" dirty="0" smtClean="0"/>
              <a:t>All needed resources and budget is secured. </a:t>
            </a:r>
            <a:r>
              <a:rPr lang="sv-SE" sz="1000" dirty="0"/>
              <a:t/>
            </a:r>
            <a:br>
              <a:rPr lang="sv-SE" sz="1000" dirty="0"/>
            </a:br>
            <a:r>
              <a:rPr lang="sv-SE" sz="1000" dirty="0" smtClean="0"/>
              <a:t/>
            </a:r>
            <a:br>
              <a:rPr lang="sv-SE" sz="1000" dirty="0" smtClean="0"/>
            </a:br>
            <a:endParaRPr lang="sv-SE" sz="1000" dirty="0" smtClean="0"/>
          </a:p>
        </p:txBody>
      </p:sp>
      <p:cxnSp>
        <p:nvCxnSpPr>
          <p:cNvPr id="14" name="Elbow Connector 13"/>
          <p:cNvCxnSpPr>
            <a:stCxn id="79" idx="2"/>
          </p:cNvCxnSpPr>
          <p:nvPr/>
        </p:nvCxnSpPr>
        <p:spPr>
          <a:xfrm flipH="1">
            <a:off x="6270271" y="4837514"/>
            <a:ext cx="6350" cy="661144"/>
          </a:xfrm>
          <a:prstGeom prst="straightConnector1">
            <a:avLst/>
          </a:prstGeom>
          <a:ln w="12700">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130969" y="53460"/>
            <a:ext cx="8095188" cy="461665"/>
          </a:xfrm>
          <a:prstGeom prst="rect">
            <a:avLst/>
          </a:prstGeom>
          <a:noFill/>
        </p:spPr>
        <p:txBody>
          <a:bodyPr wrap="square" rtlCol="0">
            <a:spAutoFit/>
          </a:bodyPr>
          <a:lstStyle/>
          <a:p>
            <a:r>
              <a:rPr lang="fr-FR" sz="2400" b="1" dirty="0" smtClean="0">
                <a:solidFill>
                  <a:srgbClr val="002060"/>
                </a:solidFill>
              </a:rPr>
              <a:t>TCP</a:t>
            </a:r>
            <a:endParaRPr lang="fr-FR" sz="2400" b="1" i="1" dirty="0" smtClean="0">
              <a:solidFill>
                <a:srgbClr val="002060"/>
              </a:solidFill>
            </a:endParaRPr>
          </a:p>
        </p:txBody>
      </p:sp>
      <p:sp>
        <p:nvSpPr>
          <p:cNvPr id="43" name="Rectangle 42"/>
          <p:cNvSpPr/>
          <p:nvPr/>
        </p:nvSpPr>
        <p:spPr>
          <a:xfrm>
            <a:off x="179512" y="930205"/>
            <a:ext cx="8958522" cy="5277273"/>
          </a:xfrm>
          <a:prstGeom prst="rect">
            <a:avLst/>
          </a:prstGeom>
          <a:solidFill>
            <a:srgbClr val="00B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a:p>
        </p:txBody>
      </p:sp>
      <p:sp>
        <p:nvSpPr>
          <p:cNvPr id="37" name="Rectangle 36"/>
          <p:cNvSpPr/>
          <p:nvPr/>
        </p:nvSpPr>
        <p:spPr>
          <a:xfrm>
            <a:off x="7240772" y="1127199"/>
            <a:ext cx="1852215" cy="3358304"/>
          </a:xfrm>
          <a:prstGeom prst="rect">
            <a:avLst/>
          </a:prstGeom>
          <a:solidFill>
            <a:srgbClr val="FF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a:p>
        </p:txBody>
      </p:sp>
      <p:sp>
        <p:nvSpPr>
          <p:cNvPr id="44" name="TextBox 43"/>
          <p:cNvSpPr txBox="1"/>
          <p:nvPr/>
        </p:nvSpPr>
        <p:spPr>
          <a:xfrm>
            <a:off x="261569" y="930206"/>
            <a:ext cx="3773218" cy="338554"/>
          </a:xfrm>
          <a:prstGeom prst="rect">
            <a:avLst/>
          </a:prstGeom>
          <a:noFill/>
        </p:spPr>
        <p:txBody>
          <a:bodyPr wrap="square" rtlCol="0">
            <a:spAutoFit/>
          </a:bodyPr>
          <a:lstStyle/>
          <a:p>
            <a:r>
              <a:rPr lang="en-US" sz="1600" b="1" dirty="0" smtClean="0">
                <a:solidFill>
                  <a:srgbClr val="002060"/>
                </a:solidFill>
              </a:rPr>
              <a:t>Test Collaboration Platform </a:t>
            </a:r>
            <a:endParaRPr lang="en-US" sz="1600" b="1" dirty="0">
              <a:solidFill>
                <a:srgbClr val="002060"/>
              </a:solidFill>
            </a:endParaRPr>
          </a:p>
        </p:txBody>
      </p:sp>
      <p:sp>
        <p:nvSpPr>
          <p:cNvPr id="42" name="TextBox 41"/>
          <p:cNvSpPr txBox="1"/>
          <p:nvPr/>
        </p:nvSpPr>
        <p:spPr>
          <a:xfrm>
            <a:off x="7331441" y="1127199"/>
            <a:ext cx="1475656" cy="338554"/>
          </a:xfrm>
          <a:prstGeom prst="rect">
            <a:avLst/>
          </a:prstGeom>
          <a:noFill/>
        </p:spPr>
        <p:txBody>
          <a:bodyPr wrap="square" rtlCol="0">
            <a:spAutoFit/>
          </a:bodyPr>
          <a:lstStyle/>
          <a:p>
            <a:pPr algn="ctr"/>
            <a:r>
              <a:rPr lang="en-US" sz="1600" b="1" dirty="0" smtClean="0">
                <a:solidFill>
                  <a:srgbClr val="FF0000"/>
                </a:solidFill>
              </a:rPr>
              <a:t>GTDM Scope</a:t>
            </a:r>
            <a:endParaRPr lang="en-US" sz="1600" b="1" dirty="0">
              <a:solidFill>
                <a:srgbClr val="FF0000"/>
              </a:solidFill>
            </a:endParaRPr>
          </a:p>
        </p:txBody>
      </p:sp>
      <p:sp>
        <p:nvSpPr>
          <p:cNvPr id="31" name="Rectangle 30"/>
          <p:cNvSpPr/>
          <p:nvPr/>
        </p:nvSpPr>
        <p:spPr>
          <a:xfrm>
            <a:off x="770419" y="1254984"/>
            <a:ext cx="1680571" cy="3347894"/>
          </a:xfrm>
          <a:prstGeom prst="rect">
            <a:avLst/>
          </a:prstGeom>
          <a:solidFill>
            <a:srgbClr val="FF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a:p>
        </p:txBody>
      </p:sp>
      <p:sp>
        <p:nvSpPr>
          <p:cNvPr id="32" name="TextBox 31"/>
          <p:cNvSpPr txBox="1"/>
          <p:nvPr/>
        </p:nvSpPr>
        <p:spPr>
          <a:xfrm>
            <a:off x="1024116" y="2235450"/>
            <a:ext cx="1172202" cy="584775"/>
          </a:xfrm>
          <a:prstGeom prst="rect">
            <a:avLst/>
          </a:prstGeom>
          <a:noFill/>
        </p:spPr>
        <p:txBody>
          <a:bodyPr wrap="square" rtlCol="0">
            <a:spAutoFit/>
          </a:bodyPr>
          <a:lstStyle/>
          <a:p>
            <a:pPr algn="ctr"/>
            <a:r>
              <a:rPr lang="en-US" sz="1600" b="1" dirty="0" smtClean="0">
                <a:solidFill>
                  <a:srgbClr val="FF0000"/>
                </a:solidFill>
              </a:rPr>
              <a:t>GHOST</a:t>
            </a:r>
            <a:br>
              <a:rPr lang="en-US" sz="1600" b="1" dirty="0" smtClean="0">
                <a:solidFill>
                  <a:srgbClr val="FF0000"/>
                </a:solidFill>
              </a:rPr>
            </a:br>
            <a:endParaRPr lang="en-US" sz="1600" b="1" dirty="0">
              <a:solidFill>
                <a:srgbClr val="FF0000"/>
              </a:solidFill>
            </a:endParaRPr>
          </a:p>
        </p:txBody>
      </p:sp>
      <p:sp>
        <p:nvSpPr>
          <p:cNvPr id="6" name="Flowchart: Magnetic Disk 5"/>
          <p:cNvSpPr/>
          <p:nvPr/>
        </p:nvSpPr>
        <p:spPr>
          <a:xfrm>
            <a:off x="906759" y="5498658"/>
            <a:ext cx="7503710" cy="666646"/>
          </a:xfrm>
          <a:prstGeom prst="flowChartMagneticDisk">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sv-SE" sz="1200" b="1" dirty="0">
                <a:solidFill>
                  <a:schemeClr val="tx1"/>
                </a:solidFill>
              </a:rPr>
              <a:t>D</a:t>
            </a:r>
            <a:r>
              <a:rPr lang="sv-SE" sz="1200" b="1" dirty="0" smtClean="0">
                <a:solidFill>
                  <a:schemeClr val="tx1"/>
                </a:solidFill>
              </a:rPr>
              <a:t>ata information exchange</a:t>
            </a:r>
          </a:p>
          <a:p>
            <a:pPr algn="ctr"/>
            <a:r>
              <a:rPr lang="sv-SE" sz="1400" b="1" dirty="0" smtClean="0">
                <a:solidFill>
                  <a:schemeClr val="tx1"/>
                </a:solidFill>
              </a:rPr>
              <a:t>”Test Collaboration Platform”</a:t>
            </a:r>
          </a:p>
        </p:txBody>
      </p:sp>
      <p:sp>
        <p:nvSpPr>
          <p:cNvPr id="34" name="Rectangle 33"/>
          <p:cNvSpPr/>
          <p:nvPr/>
        </p:nvSpPr>
        <p:spPr>
          <a:xfrm>
            <a:off x="2555776" y="1262482"/>
            <a:ext cx="1360137" cy="3223021"/>
          </a:xfrm>
          <a:prstGeom prst="rect">
            <a:avLst/>
          </a:prstGeom>
          <a:solidFill>
            <a:srgbClr val="FF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a:p>
        </p:txBody>
      </p:sp>
      <p:sp>
        <p:nvSpPr>
          <p:cNvPr id="35" name="TextBox 34"/>
          <p:cNvSpPr txBox="1"/>
          <p:nvPr/>
        </p:nvSpPr>
        <p:spPr>
          <a:xfrm>
            <a:off x="2781007" y="2403025"/>
            <a:ext cx="1042816" cy="830997"/>
          </a:xfrm>
          <a:prstGeom prst="rect">
            <a:avLst/>
          </a:prstGeom>
          <a:noFill/>
        </p:spPr>
        <p:txBody>
          <a:bodyPr wrap="square" rtlCol="0">
            <a:spAutoFit/>
          </a:bodyPr>
          <a:lstStyle/>
          <a:p>
            <a:pPr algn="ctr"/>
            <a:r>
              <a:rPr lang="en-US" sz="1600" b="1" dirty="0" smtClean="0">
                <a:solidFill>
                  <a:srgbClr val="FF0000"/>
                </a:solidFill>
              </a:rPr>
              <a:t>HPG</a:t>
            </a:r>
            <a:br>
              <a:rPr lang="en-US" sz="1600" b="1" dirty="0" smtClean="0">
                <a:solidFill>
                  <a:srgbClr val="FF0000"/>
                </a:solidFill>
              </a:rPr>
            </a:br>
            <a:r>
              <a:rPr lang="en-US" sz="1600" b="1" dirty="0" smtClean="0">
                <a:solidFill>
                  <a:srgbClr val="FF0000"/>
                </a:solidFill>
              </a:rPr>
              <a:t>Planning tool</a:t>
            </a:r>
            <a:endParaRPr lang="en-US" sz="1600" b="1" dirty="0">
              <a:solidFill>
                <a:srgbClr val="FF0000"/>
              </a:solidFill>
            </a:endParaRPr>
          </a:p>
        </p:txBody>
      </p:sp>
      <p:sp>
        <p:nvSpPr>
          <p:cNvPr id="36" name="Rectangle 35"/>
          <p:cNvSpPr/>
          <p:nvPr/>
        </p:nvSpPr>
        <p:spPr>
          <a:xfrm>
            <a:off x="4411362" y="3410849"/>
            <a:ext cx="2117029" cy="1074654"/>
          </a:xfrm>
          <a:prstGeom prst="rect">
            <a:avLst/>
          </a:prstGeom>
          <a:solidFill>
            <a:srgbClr val="FF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a:p>
        </p:txBody>
      </p:sp>
      <p:sp>
        <p:nvSpPr>
          <p:cNvPr id="39" name="Rectangle 38"/>
          <p:cNvSpPr/>
          <p:nvPr/>
        </p:nvSpPr>
        <p:spPr>
          <a:xfrm>
            <a:off x="4411362" y="2111195"/>
            <a:ext cx="2117029" cy="1215160"/>
          </a:xfrm>
          <a:prstGeom prst="rect">
            <a:avLst/>
          </a:prstGeom>
          <a:solidFill>
            <a:srgbClr val="FF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a:p>
        </p:txBody>
      </p:sp>
      <p:sp>
        <p:nvSpPr>
          <p:cNvPr id="38" name="TextBox 37"/>
          <p:cNvSpPr txBox="1"/>
          <p:nvPr/>
        </p:nvSpPr>
        <p:spPr>
          <a:xfrm>
            <a:off x="4524830" y="2354502"/>
            <a:ext cx="1202154" cy="584775"/>
          </a:xfrm>
          <a:prstGeom prst="rect">
            <a:avLst/>
          </a:prstGeom>
          <a:noFill/>
        </p:spPr>
        <p:txBody>
          <a:bodyPr wrap="square" rtlCol="0">
            <a:spAutoFit/>
          </a:bodyPr>
          <a:lstStyle/>
          <a:p>
            <a:pPr algn="ctr"/>
            <a:r>
              <a:rPr lang="en-US" sz="1600" b="1" dirty="0" smtClean="0">
                <a:solidFill>
                  <a:srgbClr val="FF0000"/>
                </a:solidFill>
              </a:rPr>
              <a:t>Test Manager</a:t>
            </a:r>
            <a:endParaRPr lang="en-US" sz="1600" b="1" dirty="0">
              <a:solidFill>
                <a:srgbClr val="FF0000"/>
              </a:solidFill>
            </a:endParaRPr>
          </a:p>
        </p:txBody>
      </p:sp>
      <p:sp>
        <p:nvSpPr>
          <p:cNvPr id="40" name="TextBox 39"/>
          <p:cNvSpPr txBox="1"/>
          <p:nvPr/>
        </p:nvSpPr>
        <p:spPr>
          <a:xfrm>
            <a:off x="4524830" y="3654506"/>
            <a:ext cx="1202154" cy="830997"/>
          </a:xfrm>
          <a:prstGeom prst="rect">
            <a:avLst/>
          </a:prstGeom>
          <a:noFill/>
        </p:spPr>
        <p:txBody>
          <a:bodyPr wrap="square" rtlCol="0">
            <a:spAutoFit/>
          </a:bodyPr>
          <a:lstStyle/>
          <a:p>
            <a:pPr algn="ctr"/>
            <a:r>
              <a:rPr lang="en-US" sz="1600" b="1" dirty="0" smtClean="0">
                <a:solidFill>
                  <a:srgbClr val="FF0000"/>
                </a:solidFill>
              </a:rPr>
              <a:t>Vehicle Logging Tool</a:t>
            </a:r>
            <a:endParaRPr lang="en-US" sz="1600" b="1" dirty="0">
              <a:solidFill>
                <a:srgbClr val="FF0000"/>
              </a:solidFill>
            </a:endParaRPr>
          </a:p>
        </p:txBody>
      </p:sp>
      <p:sp>
        <p:nvSpPr>
          <p:cNvPr id="41" name="Rectangle 40"/>
          <p:cNvSpPr/>
          <p:nvPr/>
        </p:nvSpPr>
        <p:spPr>
          <a:xfrm>
            <a:off x="770418" y="4593972"/>
            <a:ext cx="7113193" cy="706640"/>
          </a:xfrm>
          <a:prstGeom prst="rect">
            <a:avLst/>
          </a:prstGeom>
          <a:solidFill>
            <a:srgbClr val="FF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a:p>
        </p:txBody>
      </p:sp>
      <p:sp>
        <p:nvSpPr>
          <p:cNvPr id="46" name="TextBox 45"/>
          <p:cNvSpPr txBox="1"/>
          <p:nvPr/>
        </p:nvSpPr>
        <p:spPr>
          <a:xfrm>
            <a:off x="2635800" y="4778015"/>
            <a:ext cx="2924742" cy="338554"/>
          </a:xfrm>
          <a:prstGeom prst="rect">
            <a:avLst/>
          </a:prstGeom>
          <a:noFill/>
        </p:spPr>
        <p:txBody>
          <a:bodyPr wrap="square" rtlCol="0">
            <a:spAutoFit/>
          </a:bodyPr>
          <a:lstStyle/>
          <a:p>
            <a:pPr algn="ctr"/>
            <a:r>
              <a:rPr lang="en-US" sz="1600" b="1" dirty="0" smtClean="0">
                <a:solidFill>
                  <a:srgbClr val="FF0000"/>
                </a:solidFill>
              </a:rPr>
              <a:t>GHOST </a:t>
            </a:r>
            <a:r>
              <a:rPr lang="en-US" sz="1600" b="1" dirty="0" err="1" smtClean="0">
                <a:solidFill>
                  <a:srgbClr val="FF0000"/>
                </a:solidFill>
              </a:rPr>
              <a:t>incl</a:t>
            </a:r>
            <a:r>
              <a:rPr lang="en-US" sz="1600" b="1" dirty="0" smtClean="0">
                <a:solidFill>
                  <a:srgbClr val="FF0000"/>
                </a:solidFill>
              </a:rPr>
              <a:t> Test Module ?</a:t>
            </a:r>
            <a:endParaRPr lang="en-US" sz="1600" b="1" dirty="0">
              <a:solidFill>
                <a:srgbClr val="FF0000"/>
              </a:solidFill>
            </a:endParaRPr>
          </a:p>
        </p:txBody>
      </p:sp>
      <p:sp>
        <p:nvSpPr>
          <p:cNvPr id="47" name="TextBox 46"/>
          <p:cNvSpPr txBox="1"/>
          <p:nvPr/>
        </p:nvSpPr>
        <p:spPr>
          <a:xfrm>
            <a:off x="999387" y="2480754"/>
            <a:ext cx="1172202" cy="646331"/>
          </a:xfrm>
          <a:prstGeom prst="rect">
            <a:avLst/>
          </a:prstGeom>
          <a:noFill/>
        </p:spPr>
        <p:txBody>
          <a:bodyPr wrap="square" rtlCol="0">
            <a:spAutoFit/>
          </a:bodyPr>
          <a:lstStyle/>
          <a:p>
            <a:pPr algn="ctr"/>
            <a:r>
              <a:rPr lang="en-US" sz="1200" b="1" dirty="0" err="1" smtClean="0">
                <a:solidFill>
                  <a:srgbClr val="FF0000"/>
                </a:solidFill>
              </a:rPr>
              <a:t>Incl</a:t>
            </a:r>
            <a:r>
              <a:rPr lang="en-US" sz="1200" b="1" dirty="0" smtClean="0">
                <a:solidFill>
                  <a:srgbClr val="FF0000"/>
                </a:solidFill>
              </a:rPr>
              <a:t> Test Module?</a:t>
            </a:r>
            <a:br>
              <a:rPr lang="en-US" sz="1200" b="1" dirty="0" smtClean="0">
                <a:solidFill>
                  <a:srgbClr val="FF0000"/>
                </a:solidFill>
              </a:rPr>
            </a:br>
            <a:endParaRPr lang="en-US" sz="1200" b="1" dirty="0">
              <a:solidFill>
                <a:srgbClr val="FF0000"/>
              </a:solidFill>
            </a:endParaRPr>
          </a:p>
        </p:txBody>
      </p:sp>
      <p:sp>
        <p:nvSpPr>
          <p:cNvPr id="48" name="Rectangle 47"/>
          <p:cNvSpPr/>
          <p:nvPr/>
        </p:nvSpPr>
        <p:spPr>
          <a:xfrm>
            <a:off x="4012696" y="1296522"/>
            <a:ext cx="314318" cy="866778"/>
          </a:xfrm>
          <a:prstGeom prst="rect">
            <a:avLst/>
          </a:prstGeom>
          <a:solidFill>
            <a:srgbClr val="FF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dirty="0"/>
          </a:p>
        </p:txBody>
      </p:sp>
      <p:sp>
        <p:nvSpPr>
          <p:cNvPr id="49" name="Rectangle 48"/>
          <p:cNvSpPr/>
          <p:nvPr/>
        </p:nvSpPr>
        <p:spPr>
          <a:xfrm>
            <a:off x="4016564" y="2192558"/>
            <a:ext cx="314318" cy="1041464"/>
          </a:xfrm>
          <a:prstGeom prst="rect">
            <a:avLst/>
          </a:prstGeom>
          <a:solidFill>
            <a:srgbClr val="FF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dirty="0"/>
          </a:p>
        </p:txBody>
      </p:sp>
      <p:sp>
        <p:nvSpPr>
          <p:cNvPr id="50" name="Rectangle 49"/>
          <p:cNvSpPr/>
          <p:nvPr/>
        </p:nvSpPr>
        <p:spPr>
          <a:xfrm>
            <a:off x="4046906" y="3335193"/>
            <a:ext cx="314318" cy="1150310"/>
          </a:xfrm>
          <a:prstGeom prst="rect">
            <a:avLst/>
          </a:prstGeom>
          <a:solidFill>
            <a:srgbClr val="FF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dirty="0"/>
          </a:p>
        </p:txBody>
      </p:sp>
      <p:sp>
        <p:nvSpPr>
          <p:cNvPr id="51" name="TextBox 50"/>
          <p:cNvSpPr txBox="1"/>
          <p:nvPr/>
        </p:nvSpPr>
        <p:spPr>
          <a:xfrm rot="16200000">
            <a:off x="3769909" y="1581959"/>
            <a:ext cx="824128" cy="338554"/>
          </a:xfrm>
          <a:prstGeom prst="rect">
            <a:avLst/>
          </a:prstGeom>
          <a:noFill/>
        </p:spPr>
        <p:txBody>
          <a:bodyPr wrap="square" rtlCol="0">
            <a:spAutoFit/>
          </a:bodyPr>
          <a:lstStyle/>
          <a:p>
            <a:pPr algn="ctr"/>
            <a:r>
              <a:rPr lang="en-US" sz="1600" b="1" dirty="0" smtClean="0">
                <a:solidFill>
                  <a:srgbClr val="FF0000"/>
                </a:solidFill>
              </a:rPr>
              <a:t>BOSS</a:t>
            </a:r>
            <a:endParaRPr lang="en-US" sz="1600" b="1" dirty="0">
              <a:solidFill>
                <a:srgbClr val="FF0000"/>
              </a:solidFill>
            </a:endParaRPr>
          </a:p>
        </p:txBody>
      </p:sp>
      <p:sp>
        <p:nvSpPr>
          <p:cNvPr id="52" name="TextBox 51"/>
          <p:cNvSpPr txBox="1"/>
          <p:nvPr/>
        </p:nvSpPr>
        <p:spPr>
          <a:xfrm rot="16200000">
            <a:off x="3693352" y="2553772"/>
            <a:ext cx="984979" cy="338554"/>
          </a:xfrm>
          <a:prstGeom prst="rect">
            <a:avLst/>
          </a:prstGeom>
          <a:noFill/>
        </p:spPr>
        <p:txBody>
          <a:bodyPr wrap="square" rtlCol="0">
            <a:spAutoFit/>
          </a:bodyPr>
          <a:lstStyle/>
          <a:p>
            <a:pPr algn="ctr"/>
            <a:r>
              <a:rPr lang="en-US" sz="1600" b="1" dirty="0" smtClean="0">
                <a:solidFill>
                  <a:srgbClr val="FF0000"/>
                </a:solidFill>
              </a:rPr>
              <a:t>AXXOS</a:t>
            </a:r>
            <a:endParaRPr lang="en-US" sz="1600" b="1" dirty="0">
              <a:solidFill>
                <a:srgbClr val="FF0000"/>
              </a:solidFill>
            </a:endParaRPr>
          </a:p>
        </p:txBody>
      </p:sp>
      <p:sp>
        <p:nvSpPr>
          <p:cNvPr id="53" name="TextBox 52"/>
          <p:cNvSpPr txBox="1"/>
          <p:nvPr/>
        </p:nvSpPr>
        <p:spPr>
          <a:xfrm rot="16200000">
            <a:off x="3641803" y="3728176"/>
            <a:ext cx="1124523" cy="338554"/>
          </a:xfrm>
          <a:prstGeom prst="rect">
            <a:avLst/>
          </a:prstGeom>
          <a:noFill/>
        </p:spPr>
        <p:txBody>
          <a:bodyPr wrap="square" rtlCol="0">
            <a:spAutoFit/>
          </a:bodyPr>
          <a:lstStyle/>
          <a:p>
            <a:pPr algn="ctr"/>
            <a:r>
              <a:rPr lang="en-US" sz="1600" b="1" dirty="0" smtClean="0">
                <a:solidFill>
                  <a:srgbClr val="FF0000"/>
                </a:solidFill>
              </a:rPr>
              <a:t>PROTUS</a:t>
            </a:r>
            <a:endParaRPr lang="en-US" sz="1600" b="1" dirty="0">
              <a:solidFill>
                <a:srgbClr val="FF0000"/>
              </a:solidFill>
            </a:endParaRPr>
          </a:p>
        </p:txBody>
      </p:sp>
      <p:sp>
        <p:nvSpPr>
          <p:cNvPr id="55" name="TextBox 54"/>
          <p:cNvSpPr txBox="1"/>
          <p:nvPr/>
        </p:nvSpPr>
        <p:spPr>
          <a:xfrm>
            <a:off x="31080" y="59364"/>
            <a:ext cx="963918" cy="400110"/>
          </a:xfrm>
          <a:prstGeom prst="rect">
            <a:avLst/>
          </a:prstGeom>
          <a:solidFill>
            <a:schemeClr val="accent6">
              <a:lumMod val="60000"/>
              <a:lumOff val="40000"/>
            </a:schemeClr>
          </a:solidFill>
        </p:spPr>
        <p:txBody>
          <a:bodyPr wrap="none" rtlCol="0">
            <a:spAutoFit/>
          </a:bodyPr>
          <a:lstStyle/>
          <a:p>
            <a:r>
              <a:rPr lang="sv-SE" sz="2000" i="1" dirty="0" smtClean="0">
                <a:solidFill>
                  <a:srgbClr val="FF0000"/>
                </a:solidFill>
              </a:rPr>
              <a:t>TO-BE</a:t>
            </a:r>
          </a:p>
        </p:txBody>
      </p:sp>
      <p:sp>
        <p:nvSpPr>
          <p:cNvPr id="57" name="Rectangle 56"/>
          <p:cNvSpPr/>
          <p:nvPr/>
        </p:nvSpPr>
        <p:spPr>
          <a:xfrm>
            <a:off x="6614907" y="2111195"/>
            <a:ext cx="525725" cy="2374308"/>
          </a:xfrm>
          <a:prstGeom prst="rect">
            <a:avLst/>
          </a:prstGeom>
          <a:solidFill>
            <a:srgbClr val="FF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a:p>
        </p:txBody>
      </p:sp>
      <p:sp>
        <p:nvSpPr>
          <p:cNvPr id="56" name="TextBox 55"/>
          <p:cNvSpPr txBox="1"/>
          <p:nvPr/>
        </p:nvSpPr>
        <p:spPr>
          <a:xfrm rot="16200000">
            <a:off x="5760553" y="3116178"/>
            <a:ext cx="2348519" cy="338554"/>
          </a:xfrm>
          <a:prstGeom prst="rect">
            <a:avLst/>
          </a:prstGeom>
          <a:noFill/>
        </p:spPr>
        <p:txBody>
          <a:bodyPr wrap="square" rtlCol="0">
            <a:spAutoFit/>
          </a:bodyPr>
          <a:lstStyle/>
          <a:p>
            <a:pPr algn="ctr"/>
            <a:r>
              <a:rPr lang="en-US" sz="1600" b="1" dirty="0" smtClean="0">
                <a:solidFill>
                  <a:srgbClr val="FF0000"/>
                </a:solidFill>
              </a:rPr>
              <a:t>Analyze/Reporting</a:t>
            </a:r>
            <a:endParaRPr lang="en-US" sz="1600" b="1" dirty="0">
              <a:solidFill>
                <a:srgbClr val="FF0000"/>
              </a:solidFill>
            </a:endParaRPr>
          </a:p>
        </p:txBody>
      </p:sp>
      <p:sp>
        <p:nvSpPr>
          <p:cNvPr id="58" name="Rectangle 57"/>
          <p:cNvSpPr/>
          <p:nvPr/>
        </p:nvSpPr>
        <p:spPr>
          <a:xfrm>
            <a:off x="4412376" y="1296476"/>
            <a:ext cx="2691714" cy="727384"/>
          </a:xfrm>
          <a:prstGeom prst="rect">
            <a:avLst/>
          </a:prstGeom>
          <a:solidFill>
            <a:srgbClr val="FF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a:p>
        </p:txBody>
      </p:sp>
      <p:pic>
        <p:nvPicPr>
          <p:cNvPr id="1026" name="Picture 1" descr="image00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19513" y="44624"/>
            <a:ext cx="2009456" cy="806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615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37" grpId="0" animBg="1"/>
      <p:bldP spid="44" grpId="0"/>
      <p:bldP spid="42" grpId="0"/>
      <p:bldP spid="31" grpId="0" animBg="1"/>
      <p:bldP spid="32" grpId="0"/>
      <p:bldP spid="34" grpId="0" animBg="1"/>
      <p:bldP spid="35" grpId="0"/>
      <p:bldP spid="36" grpId="0" animBg="1"/>
      <p:bldP spid="39" grpId="0" animBg="1"/>
      <p:bldP spid="38" grpId="0"/>
      <p:bldP spid="40" grpId="0"/>
      <p:bldP spid="41" grpId="0" animBg="1"/>
      <p:bldP spid="46" grpId="0"/>
      <p:bldP spid="47" grpId="0"/>
      <p:bldP spid="48" grpId="0" animBg="1"/>
      <p:bldP spid="49" grpId="0" animBg="1"/>
      <p:bldP spid="50" grpId="0" animBg="1"/>
      <p:bldP spid="51" grpId="0"/>
      <p:bldP spid="52" grpId="0"/>
      <p:bldP spid="53" grpId="0"/>
      <p:bldP spid="57" grpId="0" animBg="1"/>
      <p:bldP spid="56" grpId="0"/>
      <p:bldP spid="5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Can 64"/>
          <p:cNvSpPr/>
          <p:nvPr/>
        </p:nvSpPr>
        <p:spPr>
          <a:xfrm>
            <a:off x="4109189" y="2204864"/>
            <a:ext cx="3199115" cy="4536504"/>
          </a:xfrm>
          <a:prstGeom prst="can">
            <a:avLst>
              <a:gd name="adj" fmla="val 4645"/>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03056" y="116632"/>
            <a:ext cx="8229600" cy="504056"/>
          </a:xfrm>
        </p:spPr>
        <p:txBody>
          <a:bodyPr>
            <a:normAutofit fontScale="90000"/>
          </a:bodyPr>
          <a:lstStyle/>
          <a:p>
            <a:r>
              <a:rPr lang="fr-FR" dirty="0" smtClean="0"/>
              <a:t>TCP Workflow</a:t>
            </a:r>
            <a:endParaRPr lang="en-US" dirty="0"/>
          </a:p>
        </p:txBody>
      </p:sp>
      <p:grpSp>
        <p:nvGrpSpPr>
          <p:cNvPr id="19" name="Group 18"/>
          <p:cNvGrpSpPr/>
          <p:nvPr/>
        </p:nvGrpSpPr>
        <p:grpSpPr>
          <a:xfrm>
            <a:off x="187032" y="3649038"/>
            <a:ext cx="1728192" cy="1510889"/>
            <a:chOff x="539552" y="2951375"/>
            <a:chExt cx="1728192" cy="1510889"/>
          </a:xfrm>
        </p:grpSpPr>
        <p:sp>
          <p:nvSpPr>
            <p:cNvPr id="4" name="Rectangle 3"/>
            <p:cNvSpPr/>
            <p:nvPr/>
          </p:nvSpPr>
          <p:spPr>
            <a:xfrm>
              <a:off x="539552" y="3429000"/>
              <a:ext cx="43204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130656" y="2951375"/>
              <a:ext cx="43204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1130656" y="3429000"/>
              <a:ext cx="43204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30656" y="4174232"/>
              <a:ext cx="43204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835696" y="4174232"/>
              <a:ext cx="43204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stCxn id="5" idx="2"/>
              <a:endCxn id="6" idx="0"/>
            </p:cNvCxnSpPr>
            <p:nvPr/>
          </p:nvCxnSpPr>
          <p:spPr>
            <a:xfrm>
              <a:off x="1346680" y="3239407"/>
              <a:ext cx="0" cy="1895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3"/>
              <a:endCxn id="6" idx="1"/>
            </p:cNvCxnSpPr>
            <p:nvPr/>
          </p:nvCxnSpPr>
          <p:spPr>
            <a:xfrm>
              <a:off x="971600" y="3573016"/>
              <a:ext cx="1590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2"/>
              <a:endCxn id="7" idx="0"/>
            </p:cNvCxnSpPr>
            <p:nvPr/>
          </p:nvCxnSpPr>
          <p:spPr>
            <a:xfrm>
              <a:off x="1346680" y="3717032"/>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7" idx="3"/>
              <a:endCxn id="8" idx="1"/>
            </p:cNvCxnSpPr>
            <p:nvPr/>
          </p:nvCxnSpPr>
          <p:spPr>
            <a:xfrm>
              <a:off x="1562704" y="4318248"/>
              <a:ext cx="27299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0" name="Rounded Rectangle 19"/>
          <p:cNvSpPr/>
          <p:nvPr/>
        </p:nvSpPr>
        <p:spPr>
          <a:xfrm>
            <a:off x="2508920" y="2907076"/>
            <a:ext cx="1008112"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GHOST</a:t>
            </a:r>
            <a:endParaRPr lang="en-US" sz="1200" dirty="0"/>
          </a:p>
        </p:txBody>
      </p:sp>
      <p:sp>
        <p:nvSpPr>
          <p:cNvPr id="21" name="Rounded Rectangle 20"/>
          <p:cNvSpPr/>
          <p:nvPr/>
        </p:nvSpPr>
        <p:spPr>
          <a:xfrm>
            <a:off x="2508920" y="3599818"/>
            <a:ext cx="1008112"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PROTOM</a:t>
            </a:r>
            <a:endParaRPr lang="en-US" sz="1200" dirty="0"/>
          </a:p>
        </p:txBody>
      </p:sp>
      <p:sp>
        <p:nvSpPr>
          <p:cNvPr id="22" name="Rounded Rectangle 21"/>
          <p:cNvSpPr/>
          <p:nvPr/>
        </p:nvSpPr>
        <p:spPr>
          <a:xfrm>
            <a:off x="2508920" y="4287091"/>
            <a:ext cx="1008112"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GTDM</a:t>
            </a:r>
            <a:endParaRPr lang="en-US" sz="1200" dirty="0"/>
          </a:p>
        </p:txBody>
      </p:sp>
      <p:sp>
        <p:nvSpPr>
          <p:cNvPr id="23" name="Rounded Rectangle 22"/>
          <p:cNvSpPr/>
          <p:nvPr/>
        </p:nvSpPr>
        <p:spPr>
          <a:xfrm>
            <a:off x="2508920" y="4943903"/>
            <a:ext cx="1008112"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KRS</a:t>
            </a:r>
            <a:endParaRPr lang="en-US" sz="1200" dirty="0"/>
          </a:p>
        </p:txBody>
      </p:sp>
      <p:sp>
        <p:nvSpPr>
          <p:cNvPr id="24" name="Rounded Rectangle 23"/>
          <p:cNvSpPr/>
          <p:nvPr/>
        </p:nvSpPr>
        <p:spPr>
          <a:xfrm>
            <a:off x="2508920" y="5589240"/>
            <a:ext cx="1008112"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POOLMAN</a:t>
            </a:r>
            <a:endParaRPr lang="en-US" sz="1200" dirty="0"/>
          </a:p>
        </p:txBody>
      </p:sp>
      <p:cxnSp>
        <p:nvCxnSpPr>
          <p:cNvPr id="26" name="Straight Arrow Connector 25"/>
          <p:cNvCxnSpPr>
            <a:stCxn id="5" idx="3"/>
            <a:endCxn id="20" idx="1"/>
          </p:cNvCxnSpPr>
          <p:nvPr/>
        </p:nvCxnSpPr>
        <p:spPr>
          <a:xfrm flipV="1">
            <a:off x="1210184" y="3123100"/>
            <a:ext cx="1298736" cy="66995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4" idx="3"/>
            <a:endCxn id="21" idx="1"/>
          </p:cNvCxnSpPr>
          <p:nvPr/>
        </p:nvCxnSpPr>
        <p:spPr>
          <a:xfrm flipV="1">
            <a:off x="619080" y="3815842"/>
            <a:ext cx="1889840" cy="4548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3"/>
            <a:endCxn id="24" idx="1"/>
          </p:cNvCxnSpPr>
          <p:nvPr/>
        </p:nvCxnSpPr>
        <p:spPr>
          <a:xfrm>
            <a:off x="1915224" y="5015911"/>
            <a:ext cx="593696" cy="78935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35" name="Group 18"/>
          <p:cNvGrpSpPr>
            <a:grpSpLocks/>
          </p:cNvGrpSpPr>
          <p:nvPr/>
        </p:nvGrpSpPr>
        <p:grpSpPr bwMode="auto">
          <a:xfrm>
            <a:off x="4488502" y="2420888"/>
            <a:ext cx="1073704" cy="601832"/>
            <a:chOff x="4608" y="1240"/>
            <a:chExt cx="768" cy="433"/>
          </a:xfrm>
        </p:grpSpPr>
        <p:pic>
          <p:nvPicPr>
            <p:cNvPr id="36" name="Picture 11" descr="PublishSubscribe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3" y="1276"/>
              <a:ext cx="516"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13"/>
            <p:cNvSpPr>
              <a:spLocks noChangeArrowheads="1"/>
            </p:cNvSpPr>
            <p:nvPr/>
          </p:nvSpPr>
          <p:spPr bwMode="auto">
            <a:xfrm>
              <a:off x="4608" y="1374"/>
              <a:ext cx="137" cy="14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90000" tIns="46800" rIns="90000" bIns="46800"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eaLnBrk="1" hangingPunct="1"/>
              <a:endParaRPr lang="en-US" altLang="en-US">
                <a:ln>
                  <a:solidFill>
                    <a:schemeClr val="tx1"/>
                  </a:solidFill>
                </a:ln>
              </a:endParaRPr>
            </a:p>
          </p:txBody>
        </p:sp>
        <p:sp>
          <p:nvSpPr>
            <p:cNvPr id="38" name="Rectangle 14"/>
            <p:cNvSpPr>
              <a:spLocks noChangeArrowheads="1"/>
            </p:cNvSpPr>
            <p:nvPr/>
          </p:nvSpPr>
          <p:spPr bwMode="auto">
            <a:xfrm>
              <a:off x="5238" y="1527"/>
              <a:ext cx="137" cy="14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90000" tIns="46800" rIns="90000" bIns="46800"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eaLnBrk="1" hangingPunct="1"/>
              <a:endParaRPr lang="en-US" altLang="en-US">
                <a:ln>
                  <a:solidFill>
                    <a:schemeClr val="tx1"/>
                  </a:solidFill>
                </a:ln>
              </a:endParaRPr>
            </a:p>
          </p:txBody>
        </p:sp>
        <p:sp>
          <p:nvSpPr>
            <p:cNvPr id="39" name="Rectangle 16"/>
            <p:cNvSpPr>
              <a:spLocks noChangeArrowheads="1"/>
            </p:cNvSpPr>
            <p:nvPr/>
          </p:nvSpPr>
          <p:spPr bwMode="auto">
            <a:xfrm>
              <a:off x="5239" y="1240"/>
              <a:ext cx="137" cy="14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90000" tIns="46800" rIns="90000" bIns="46800"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eaLnBrk="1" hangingPunct="1"/>
              <a:endParaRPr lang="en-US" altLang="en-US">
                <a:ln>
                  <a:solidFill>
                    <a:schemeClr val="tx1"/>
                  </a:solidFill>
                </a:ln>
              </a:endParaRPr>
            </a:p>
          </p:txBody>
        </p:sp>
        <p:sp>
          <p:nvSpPr>
            <p:cNvPr id="40" name="Rectangle 17"/>
            <p:cNvSpPr>
              <a:spLocks noChangeArrowheads="1"/>
            </p:cNvSpPr>
            <p:nvPr/>
          </p:nvSpPr>
          <p:spPr bwMode="auto">
            <a:xfrm>
              <a:off x="5239" y="1402"/>
              <a:ext cx="137" cy="14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90000" tIns="46800" rIns="90000" bIns="46800"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eaLnBrk="1" hangingPunct="1"/>
              <a:endParaRPr lang="en-US" altLang="en-US">
                <a:ln>
                  <a:solidFill>
                    <a:schemeClr val="tx1"/>
                  </a:solidFill>
                </a:ln>
              </a:endParaRPr>
            </a:p>
          </p:txBody>
        </p:sp>
      </p:grpSp>
      <p:grpSp>
        <p:nvGrpSpPr>
          <p:cNvPr id="41" name="Group 18"/>
          <p:cNvGrpSpPr>
            <a:grpSpLocks/>
          </p:cNvGrpSpPr>
          <p:nvPr/>
        </p:nvGrpSpPr>
        <p:grpSpPr bwMode="auto">
          <a:xfrm>
            <a:off x="4488502" y="3524831"/>
            <a:ext cx="1073704" cy="601832"/>
            <a:chOff x="4608" y="1240"/>
            <a:chExt cx="768" cy="433"/>
          </a:xfrm>
        </p:grpSpPr>
        <p:pic>
          <p:nvPicPr>
            <p:cNvPr id="42" name="Picture 11" descr="PublishSubscribe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3" y="1276"/>
              <a:ext cx="516"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ectangle 13"/>
            <p:cNvSpPr>
              <a:spLocks noChangeArrowheads="1"/>
            </p:cNvSpPr>
            <p:nvPr/>
          </p:nvSpPr>
          <p:spPr bwMode="auto">
            <a:xfrm>
              <a:off x="4608" y="1374"/>
              <a:ext cx="137" cy="14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90000" tIns="46800" rIns="90000" bIns="46800"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eaLnBrk="1" hangingPunct="1"/>
              <a:endParaRPr lang="en-US" altLang="en-US">
                <a:ln>
                  <a:solidFill>
                    <a:schemeClr val="tx1"/>
                  </a:solidFill>
                </a:ln>
              </a:endParaRPr>
            </a:p>
          </p:txBody>
        </p:sp>
        <p:sp>
          <p:nvSpPr>
            <p:cNvPr id="44" name="Rectangle 14"/>
            <p:cNvSpPr>
              <a:spLocks noChangeArrowheads="1"/>
            </p:cNvSpPr>
            <p:nvPr/>
          </p:nvSpPr>
          <p:spPr bwMode="auto">
            <a:xfrm>
              <a:off x="5238" y="1527"/>
              <a:ext cx="137" cy="14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90000" tIns="46800" rIns="90000" bIns="46800"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eaLnBrk="1" hangingPunct="1"/>
              <a:endParaRPr lang="en-US" altLang="en-US">
                <a:ln>
                  <a:solidFill>
                    <a:schemeClr val="tx1"/>
                  </a:solidFill>
                </a:ln>
              </a:endParaRPr>
            </a:p>
          </p:txBody>
        </p:sp>
        <p:sp>
          <p:nvSpPr>
            <p:cNvPr id="45" name="Rectangle 16"/>
            <p:cNvSpPr>
              <a:spLocks noChangeArrowheads="1"/>
            </p:cNvSpPr>
            <p:nvPr/>
          </p:nvSpPr>
          <p:spPr bwMode="auto">
            <a:xfrm>
              <a:off x="5239" y="1240"/>
              <a:ext cx="137" cy="14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90000" tIns="46800" rIns="90000" bIns="46800"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eaLnBrk="1" hangingPunct="1"/>
              <a:endParaRPr lang="en-US" altLang="en-US">
                <a:ln>
                  <a:solidFill>
                    <a:schemeClr val="tx1"/>
                  </a:solidFill>
                </a:ln>
              </a:endParaRPr>
            </a:p>
          </p:txBody>
        </p:sp>
        <p:sp>
          <p:nvSpPr>
            <p:cNvPr id="46" name="Rectangle 17"/>
            <p:cNvSpPr>
              <a:spLocks noChangeArrowheads="1"/>
            </p:cNvSpPr>
            <p:nvPr/>
          </p:nvSpPr>
          <p:spPr bwMode="auto">
            <a:xfrm>
              <a:off x="5239" y="1402"/>
              <a:ext cx="137" cy="14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90000" tIns="46800" rIns="90000" bIns="46800"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eaLnBrk="1" hangingPunct="1"/>
              <a:endParaRPr lang="en-US" altLang="en-US">
                <a:ln>
                  <a:solidFill>
                    <a:schemeClr val="tx1"/>
                  </a:solidFill>
                </a:ln>
              </a:endParaRPr>
            </a:p>
          </p:txBody>
        </p:sp>
      </p:grpSp>
      <p:grpSp>
        <p:nvGrpSpPr>
          <p:cNvPr id="47" name="Group 18"/>
          <p:cNvGrpSpPr>
            <a:grpSpLocks/>
          </p:cNvGrpSpPr>
          <p:nvPr/>
        </p:nvGrpSpPr>
        <p:grpSpPr bwMode="auto">
          <a:xfrm>
            <a:off x="4487104" y="5517232"/>
            <a:ext cx="1073704" cy="601832"/>
            <a:chOff x="4608" y="1240"/>
            <a:chExt cx="768" cy="433"/>
          </a:xfrm>
        </p:grpSpPr>
        <p:pic>
          <p:nvPicPr>
            <p:cNvPr id="48" name="Picture 11" descr="PublishSubscribe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3" y="1276"/>
              <a:ext cx="516"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Rectangle 13"/>
            <p:cNvSpPr>
              <a:spLocks noChangeArrowheads="1"/>
            </p:cNvSpPr>
            <p:nvPr/>
          </p:nvSpPr>
          <p:spPr bwMode="auto">
            <a:xfrm>
              <a:off x="4608" y="1374"/>
              <a:ext cx="137" cy="14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90000" tIns="46800" rIns="90000" bIns="46800"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eaLnBrk="1" hangingPunct="1"/>
              <a:endParaRPr lang="en-US" altLang="en-US">
                <a:ln>
                  <a:solidFill>
                    <a:schemeClr val="tx1"/>
                  </a:solidFill>
                </a:ln>
              </a:endParaRPr>
            </a:p>
          </p:txBody>
        </p:sp>
        <p:sp>
          <p:nvSpPr>
            <p:cNvPr id="50" name="Rectangle 14"/>
            <p:cNvSpPr>
              <a:spLocks noChangeArrowheads="1"/>
            </p:cNvSpPr>
            <p:nvPr/>
          </p:nvSpPr>
          <p:spPr bwMode="auto">
            <a:xfrm>
              <a:off x="5238" y="1527"/>
              <a:ext cx="137" cy="14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90000" tIns="46800" rIns="90000" bIns="46800"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eaLnBrk="1" hangingPunct="1"/>
              <a:endParaRPr lang="en-US" altLang="en-US">
                <a:ln>
                  <a:solidFill>
                    <a:schemeClr val="tx1"/>
                  </a:solidFill>
                </a:ln>
              </a:endParaRPr>
            </a:p>
          </p:txBody>
        </p:sp>
        <p:sp>
          <p:nvSpPr>
            <p:cNvPr id="51" name="Rectangle 16"/>
            <p:cNvSpPr>
              <a:spLocks noChangeArrowheads="1"/>
            </p:cNvSpPr>
            <p:nvPr/>
          </p:nvSpPr>
          <p:spPr bwMode="auto">
            <a:xfrm>
              <a:off x="5239" y="1240"/>
              <a:ext cx="137" cy="14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90000" tIns="46800" rIns="90000" bIns="46800"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eaLnBrk="1" hangingPunct="1"/>
              <a:endParaRPr lang="en-US" altLang="en-US">
                <a:ln>
                  <a:solidFill>
                    <a:schemeClr val="tx1"/>
                  </a:solidFill>
                </a:ln>
              </a:endParaRPr>
            </a:p>
          </p:txBody>
        </p:sp>
        <p:sp>
          <p:nvSpPr>
            <p:cNvPr id="52" name="Rectangle 17"/>
            <p:cNvSpPr>
              <a:spLocks noChangeArrowheads="1"/>
            </p:cNvSpPr>
            <p:nvPr/>
          </p:nvSpPr>
          <p:spPr bwMode="auto">
            <a:xfrm>
              <a:off x="5239" y="1402"/>
              <a:ext cx="137" cy="14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90000" tIns="46800" rIns="90000" bIns="46800"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eaLnBrk="1" hangingPunct="1"/>
              <a:endParaRPr lang="en-US" altLang="en-US">
                <a:ln>
                  <a:solidFill>
                    <a:schemeClr val="tx1"/>
                  </a:solidFill>
                </a:ln>
              </a:endParaRPr>
            </a:p>
          </p:txBody>
        </p:sp>
      </p:grpSp>
      <p:cxnSp>
        <p:nvCxnSpPr>
          <p:cNvPr id="53" name="Straight Arrow Connector 52"/>
          <p:cNvCxnSpPr>
            <a:stCxn id="20" idx="3"/>
            <a:endCxn id="37" idx="1"/>
          </p:cNvCxnSpPr>
          <p:nvPr/>
        </p:nvCxnSpPr>
        <p:spPr>
          <a:xfrm flipV="1">
            <a:off x="3517032" y="2708600"/>
            <a:ext cx="971470" cy="4145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21" idx="3"/>
            <a:endCxn id="43" idx="1"/>
          </p:cNvCxnSpPr>
          <p:nvPr/>
        </p:nvCxnSpPr>
        <p:spPr>
          <a:xfrm flipV="1">
            <a:off x="3517032" y="3812543"/>
            <a:ext cx="971470" cy="329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24" idx="3"/>
            <a:endCxn id="49" idx="1"/>
          </p:cNvCxnSpPr>
          <p:nvPr/>
        </p:nvCxnSpPr>
        <p:spPr>
          <a:xfrm flipV="1">
            <a:off x="3517032" y="5804944"/>
            <a:ext cx="970072" cy="32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8" idx="3"/>
            <a:endCxn id="23" idx="1"/>
          </p:cNvCxnSpPr>
          <p:nvPr/>
        </p:nvCxnSpPr>
        <p:spPr>
          <a:xfrm>
            <a:off x="1915224" y="5015911"/>
            <a:ext cx="593696" cy="14401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2508920" y="6301940"/>
            <a:ext cx="1008112"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EFACTS</a:t>
            </a:r>
            <a:endParaRPr lang="en-US" sz="1200" dirty="0"/>
          </a:p>
        </p:txBody>
      </p:sp>
      <p:cxnSp>
        <p:nvCxnSpPr>
          <p:cNvPr id="70" name="Elbow Connector 69"/>
          <p:cNvCxnSpPr>
            <a:stCxn id="51" idx="3"/>
            <a:endCxn id="22" idx="3"/>
          </p:cNvCxnSpPr>
          <p:nvPr/>
        </p:nvCxnSpPr>
        <p:spPr>
          <a:xfrm flipH="1" flipV="1">
            <a:off x="3517032" y="4503115"/>
            <a:ext cx="2043776" cy="1115581"/>
          </a:xfrm>
          <a:prstGeom prst="bentConnector3">
            <a:avLst>
              <a:gd name="adj1" fmla="val -11185"/>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72" name="Elbow Connector 71"/>
          <p:cNvCxnSpPr>
            <a:stCxn id="44" idx="3"/>
            <a:endCxn id="22" idx="3"/>
          </p:cNvCxnSpPr>
          <p:nvPr/>
        </p:nvCxnSpPr>
        <p:spPr>
          <a:xfrm flipH="1">
            <a:off x="3517032" y="4025200"/>
            <a:ext cx="2043776" cy="477915"/>
          </a:xfrm>
          <a:prstGeom prst="bentConnector3">
            <a:avLst>
              <a:gd name="adj1" fmla="val -11185"/>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78" name="Elbow Connector 77"/>
          <p:cNvCxnSpPr>
            <a:stCxn id="45" idx="3"/>
            <a:endCxn id="20" idx="3"/>
          </p:cNvCxnSpPr>
          <p:nvPr/>
        </p:nvCxnSpPr>
        <p:spPr>
          <a:xfrm flipH="1" flipV="1">
            <a:off x="3517032" y="3123100"/>
            <a:ext cx="2045174" cy="503195"/>
          </a:xfrm>
          <a:prstGeom prst="bentConnector3">
            <a:avLst>
              <a:gd name="adj1" fmla="val -11178"/>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81" name="Rounded Rectangle 80"/>
          <p:cNvSpPr/>
          <p:nvPr/>
        </p:nvSpPr>
        <p:spPr>
          <a:xfrm>
            <a:off x="7740352" y="4126663"/>
            <a:ext cx="1080120"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BI/Dashboard</a:t>
            </a:r>
            <a:endParaRPr lang="en-US" sz="1200" dirty="0"/>
          </a:p>
        </p:txBody>
      </p:sp>
      <p:cxnSp>
        <p:nvCxnSpPr>
          <p:cNvPr id="83" name="Elbow Connector 82"/>
          <p:cNvCxnSpPr>
            <a:stCxn id="38" idx="3"/>
            <a:endCxn id="81" idx="1"/>
          </p:cNvCxnSpPr>
          <p:nvPr/>
        </p:nvCxnSpPr>
        <p:spPr>
          <a:xfrm>
            <a:off x="5560808" y="2921257"/>
            <a:ext cx="2179544" cy="1421430"/>
          </a:xfrm>
          <a:prstGeom prst="bentConnector3">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87" name="Elbow Connector 86"/>
          <p:cNvCxnSpPr>
            <a:stCxn id="46" idx="3"/>
            <a:endCxn id="81" idx="1"/>
          </p:cNvCxnSpPr>
          <p:nvPr/>
        </p:nvCxnSpPr>
        <p:spPr>
          <a:xfrm>
            <a:off x="5562206" y="3851461"/>
            <a:ext cx="2178146" cy="491226"/>
          </a:xfrm>
          <a:prstGeom prst="bentConnector3">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89" name="Elbow Connector 88"/>
          <p:cNvCxnSpPr>
            <a:stCxn id="50" idx="3"/>
            <a:endCxn id="81" idx="1"/>
          </p:cNvCxnSpPr>
          <p:nvPr/>
        </p:nvCxnSpPr>
        <p:spPr>
          <a:xfrm flipV="1">
            <a:off x="5559410" y="4342687"/>
            <a:ext cx="2180942" cy="1674914"/>
          </a:xfrm>
          <a:prstGeom prst="bentConnector3">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92" name="Chevron 91"/>
          <p:cNvSpPr/>
          <p:nvPr/>
        </p:nvSpPr>
        <p:spPr>
          <a:xfrm>
            <a:off x="187032" y="1196672"/>
            <a:ext cx="1864688" cy="7200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solidFill>
                  <a:schemeClr val="bg1"/>
                </a:solidFill>
              </a:rPr>
              <a:t>Define</a:t>
            </a:r>
            <a:r>
              <a:rPr lang="fr-FR" sz="1200" dirty="0" smtClean="0">
                <a:solidFill>
                  <a:schemeClr val="bg1"/>
                </a:solidFill>
              </a:rPr>
              <a:t> Information Concept Model</a:t>
            </a:r>
            <a:endParaRPr lang="en-US" sz="1200" dirty="0">
              <a:solidFill>
                <a:schemeClr val="bg1"/>
              </a:solidFill>
            </a:endParaRPr>
          </a:p>
        </p:txBody>
      </p:sp>
      <p:sp>
        <p:nvSpPr>
          <p:cNvPr id="93" name="Chevron 92"/>
          <p:cNvSpPr/>
          <p:nvPr/>
        </p:nvSpPr>
        <p:spPr>
          <a:xfrm>
            <a:off x="1699200" y="1196672"/>
            <a:ext cx="2440752" cy="7200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bg1"/>
                </a:solidFill>
              </a:rPr>
              <a:t>Appoint Master Data</a:t>
            </a:r>
            <a:endParaRPr lang="en-US" sz="1200" dirty="0">
              <a:solidFill>
                <a:schemeClr val="bg1"/>
              </a:solidFill>
            </a:endParaRPr>
          </a:p>
        </p:txBody>
      </p:sp>
      <p:sp>
        <p:nvSpPr>
          <p:cNvPr id="94" name="Chevron 93"/>
          <p:cNvSpPr/>
          <p:nvPr/>
        </p:nvSpPr>
        <p:spPr>
          <a:xfrm>
            <a:off x="3779912" y="1196672"/>
            <a:ext cx="3960440" cy="7200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solidFill>
                  <a:schemeClr val="bg1"/>
                </a:solidFill>
              </a:rPr>
              <a:t>Implement</a:t>
            </a:r>
            <a:r>
              <a:rPr lang="fr-FR" sz="1200" dirty="0" smtClean="0">
                <a:solidFill>
                  <a:schemeClr val="bg1"/>
                </a:solidFill>
              </a:rPr>
              <a:t> exchange </a:t>
            </a:r>
            <a:r>
              <a:rPr lang="fr-FR" sz="1200" dirty="0" err="1" smtClean="0">
                <a:solidFill>
                  <a:schemeClr val="bg1"/>
                </a:solidFill>
              </a:rPr>
              <a:t>process</a:t>
            </a:r>
            <a:endParaRPr lang="en-US" sz="1200" dirty="0">
              <a:solidFill>
                <a:schemeClr val="bg1"/>
              </a:solidFill>
            </a:endParaRPr>
          </a:p>
        </p:txBody>
      </p:sp>
      <p:grpSp>
        <p:nvGrpSpPr>
          <p:cNvPr id="99" name="Group 19"/>
          <p:cNvGrpSpPr>
            <a:grpSpLocks/>
          </p:cNvGrpSpPr>
          <p:nvPr/>
        </p:nvGrpSpPr>
        <p:grpSpPr bwMode="auto">
          <a:xfrm>
            <a:off x="4488502" y="6301940"/>
            <a:ext cx="1070908" cy="408248"/>
            <a:chOff x="4572" y="2057"/>
            <a:chExt cx="784" cy="324"/>
          </a:xfrm>
        </p:grpSpPr>
        <p:pic>
          <p:nvPicPr>
            <p:cNvPr id="100" name="Picture 9" descr="PointToPoint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5" y="2057"/>
              <a:ext cx="516"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 name="Rectangle 12"/>
            <p:cNvSpPr>
              <a:spLocks noChangeArrowheads="1"/>
            </p:cNvSpPr>
            <p:nvPr/>
          </p:nvSpPr>
          <p:spPr bwMode="auto">
            <a:xfrm>
              <a:off x="5219" y="2156"/>
              <a:ext cx="137" cy="14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90000" tIns="46800" rIns="90000" bIns="46800"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eaLnBrk="1" hangingPunct="1"/>
              <a:endParaRPr lang="en-US" altLang="en-US"/>
            </a:p>
          </p:txBody>
        </p:sp>
        <p:sp>
          <p:nvSpPr>
            <p:cNvPr id="102" name="Rectangle 15"/>
            <p:cNvSpPr>
              <a:spLocks noChangeArrowheads="1"/>
            </p:cNvSpPr>
            <p:nvPr/>
          </p:nvSpPr>
          <p:spPr bwMode="auto">
            <a:xfrm>
              <a:off x="4572" y="2157"/>
              <a:ext cx="137" cy="14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90000" tIns="46800" rIns="90000" bIns="46800" anchor="ct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eaLnBrk="1" hangingPunct="1"/>
              <a:endParaRPr lang="en-US" altLang="en-US"/>
            </a:p>
          </p:txBody>
        </p:sp>
      </p:grpSp>
      <p:cxnSp>
        <p:nvCxnSpPr>
          <p:cNvPr id="103" name="Straight Arrow Connector 102"/>
          <p:cNvCxnSpPr>
            <a:stCxn id="66" idx="3"/>
            <a:endCxn id="102" idx="1"/>
          </p:cNvCxnSpPr>
          <p:nvPr/>
        </p:nvCxnSpPr>
        <p:spPr>
          <a:xfrm>
            <a:off x="3517032" y="6517964"/>
            <a:ext cx="971470" cy="196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7" name="Elbow Connector 106"/>
          <p:cNvCxnSpPr>
            <a:stCxn id="101" idx="3"/>
            <a:endCxn id="81" idx="1"/>
          </p:cNvCxnSpPr>
          <p:nvPr/>
        </p:nvCxnSpPr>
        <p:spPr>
          <a:xfrm flipV="1">
            <a:off x="5559410" y="4342687"/>
            <a:ext cx="2180942" cy="2175977"/>
          </a:xfrm>
          <a:prstGeom prst="bentConnector3">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09" name="Notched Right Arrow 108"/>
          <p:cNvSpPr/>
          <p:nvPr/>
        </p:nvSpPr>
        <p:spPr>
          <a:xfrm>
            <a:off x="7380312" y="836712"/>
            <a:ext cx="1656184" cy="1440000"/>
          </a:xfrm>
          <a:prstGeom prst="notchedRightArrow">
            <a:avLst>
              <a:gd name="adj1" fmla="val 50000"/>
              <a:gd name="adj2" fmla="val 461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t>Create</a:t>
            </a:r>
            <a:r>
              <a:rPr lang="fr-FR" sz="1200" dirty="0" smtClean="0"/>
              <a:t> </a:t>
            </a:r>
            <a:r>
              <a:rPr lang="fr-FR" sz="1200" dirty="0" err="1" smtClean="0"/>
              <a:t>reporting</a:t>
            </a:r>
            <a:r>
              <a:rPr lang="fr-FR" sz="1200" dirty="0" smtClean="0"/>
              <a:t> on </a:t>
            </a:r>
            <a:r>
              <a:rPr lang="fr-FR" sz="1200" dirty="0" err="1" smtClean="0"/>
              <a:t>metadata</a:t>
            </a:r>
            <a:endParaRPr lang="en-US" sz="1200" dirty="0"/>
          </a:p>
        </p:txBody>
      </p:sp>
      <p:pic>
        <p:nvPicPr>
          <p:cNvPr id="63" name="Picture 1" descr="image00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19513" y="44624"/>
            <a:ext cx="2009456" cy="806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52943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07504" y="190381"/>
            <a:ext cx="5760640" cy="369332"/>
          </a:xfrm>
          <a:prstGeom prst="rect">
            <a:avLst/>
          </a:prstGeom>
          <a:noFill/>
        </p:spPr>
        <p:txBody>
          <a:bodyPr wrap="square" rtlCol="0">
            <a:spAutoFit/>
          </a:bodyPr>
          <a:lstStyle/>
          <a:p>
            <a:r>
              <a:rPr lang="fr-FR" dirty="0" smtClean="0"/>
              <a:t>STEP 3: Exchange </a:t>
            </a:r>
            <a:r>
              <a:rPr lang="fr-FR" dirty="0" err="1" smtClean="0"/>
              <a:t>process</a:t>
            </a:r>
            <a:r>
              <a:rPr lang="fr-FR" dirty="0" smtClean="0"/>
              <a:t> </a:t>
            </a:r>
            <a:endParaRPr lang="en-US" dirty="0"/>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93297" y="190381"/>
            <a:ext cx="2229292" cy="149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Oval 9"/>
          <p:cNvSpPr/>
          <p:nvPr/>
        </p:nvSpPr>
        <p:spPr>
          <a:xfrm>
            <a:off x="7529401" y="239080"/>
            <a:ext cx="864096" cy="14928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07504" y="1683206"/>
            <a:ext cx="8136904" cy="2308324"/>
          </a:xfrm>
          <a:prstGeom prst="rect">
            <a:avLst/>
          </a:prstGeom>
          <a:noFill/>
        </p:spPr>
        <p:txBody>
          <a:bodyPr wrap="square" rtlCol="0">
            <a:spAutoFit/>
          </a:bodyPr>
          <a:lstStyle/>
          <a:p>
            <a:r>
              <a:rPr lang="en-US" dirty="0" smtClean="0"/>
              <a:t>Main requirements:</a:t>
            </a:r>
          </a:p>
          <a:p>
            <a:pPr marL="285750" indent="-285750">
              <a:buFont typeface="Arial" panose="020B0604020202020204" pitchFamily="34" charset="0"/>
              <a:buChar char="•"/>
            </a:pPr>
            <a:r>
              <a:rPr lang="en-US" dirty="0" smtClean="0"/>
              <a:t>Real time management</a:t>
            </a:r>
          </a:p>
          <a:p>
            <a:pPr marL="285750" indent="-285750">
              <a:buFont typeface="Arial" panose="020B0604020202020204" pitchFamily="34" charset="0"/>
              <a:buChar char="•"/>
            </a:pPr>
            <a:r>
              <a:rPr lang="en-US" dirty="0" smtClean="0"/>
              <a:t>Data </a:t>
            </a:r>
            <a:r>
              <a:rPr lang="en-US" dirty="0" err="1" smtClean="0"/>
              <a:t>historization</a:t>
            </a:r>
            <a:endParaRPr lang="en-US" dirty="0" smtClean="0"/>
          </a:p>
          <a:p>
            <a:pPr marL="285750" indent="-285750">
              <a:buFont typeface="Arial" panose="020B0604020202020204" pitchFamily="34" charset="0"/>
              <a:buChar char="•"/>
            </a:pPr>
            <a:r>
              <a:rPr lang="en-US" dirty="0" smtClean="0"/>
              <a:t>Create global output with main metadata</a:t>
            </a:r>
          </a:p>
          <a:p>
            <a:pPr marL="285750" indent="-285750">
              <a:buFont typeface="Arial" panose="020B0604020202020204" pitchFamily="34" charset="0"/>
              <a:buChar char="•"/>
            </a:pPr>
            <a:r>
              <a:rPr lang="en-US" dirty="0" smtClean="0"/>
              <a:t>Have capacity to manage Request &amp; Reply</a:t>
            </a:r>
          </a:p>
          <a:p>
            <a:pPr marL="285750" indent="-285750">
              <a:buFont typeface="Arial" panose="020B0604020202020204" pitchFamily="34" charset="0"/>
              <a:buChar char="•"/>
            </a:pPr>
            <a:endParaRPr lang="fr-FR" dirty="0"/>
          </a:p>
          <a:p>
            <a:endParaRPr lang="fr-FR" dirty="0"/>
          </a:p>
          <a:p>
            <a:endParaRPr lang="en-US" dirty="0"/>
          </a:p>
        </p:txBody>
      </p:sp>
    </p:spTree>
    <p:extLst>
      <p:ext uri="{BB962C8B-B14F-4D97-AF65-F5344CB8AC3E}">
        <p14:creationId xmlns:p14="http://schemas.microsoft.com/office/powerpoint/2010/main" val="5262074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 name="Group 78"/>
          <p:cNvGrpSpPr/>
          <p:nvPr/>
        </p:nvGrpSpPr>
        <p:grpSpPr>
          <a:xfrm>
            <a:off x="224033" y="936793"/>
            <a:ext cx="5404784" cy="1336497"/>
            <a:chOff x="115137" y="1254984"/>
            <a:chExt cx="9028863" cy="2531665"/>
          </a:xfrm>
        </p:grpSpPr>
        <p:pic>
          <p:nvPicPr>
            <p:cNvPr id="80"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49221" y="1254984"/>
              <a:ext cx="4894779" cy="2466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2389" y="1575500"/>
              <a:ext cx="3544411" cy="10713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 name="Picture 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137" y="1869138"/>
              <a:ext cx="533400"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3"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8537" y="1884420"/>
              <a:ext cx="516444" cy="278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4" name="Rectangle 83"/>
            <p:cNvSpPr/>
            <p:nvPr/>
          </p:nvSpPr>
          <p:spPr>
            <a:xfrm>
              <a:off x="8410469" y="2625947"/>
              <a:ext cx="663191" cy="1160702"/>
            </a:xfrm>
            <a:prstGeom prst="rect">
              <a:avLst/>
            </a:pr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2000" smtClean="0">
                <a:solidFill>
                  <a:schemeClr val="tx1"/>
                </a:solidFill>
              </a:endParaRPr>
            </a:p>
          </p:txBody>
        </p:sp>
        <p:sp>
          <p:nvSpPr>
            <p:cNvPr id="85" name="Flowchart: Stored Data 84"/>
            <p:cNvSpPr/>
            <p:nvPr/>
          </p:nvSpPr>
          <p:spPr>
            <a:xfrm>
              <a:off x="3823823" y="1364056"/>
              <a:ext cx="992412" cy="153785"/>
            </a:xfrm>
            <a:prstGeom prst="flowChartOnlineStorag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800" dirty="0" smtClean="0">
                <a:solidFill>
                  <a:schemeClr val="tx1"/>
                </a:solidFill>
              </a:endParaRPr>
            </a:p>
          </p:txBody>
        </p:sp>
        <p:sp>
          <p:nvSpPr>
            <p:cNvPr id="86" name="Flowchart: Stored Data 85"/>
            <p:cNvSpPr/>
            <p:nvPr/>
          </p:nvSpPr>
          <p:spPr>
            <a:xfrm>
              <a:off x="1050185" y="1314348"/>
              <a:ext cx="584640" cy="261152"/>
            </a:xfrm>
            <a:prstGeom prst="flowChartOnlineStorag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800" dirty="0" smtClean="0">
                <a:solidFill>
                  <a:schemeClr val="tx1"/>
                </a:solidFill>
              </a:endParaRPr>
            </a:p>
          </p:txBody>
        </p:sp>
        <p:cxnSp>
          <p:nvCxnSpPr>
            <p:cNvPr id="87" name="Straight Arrow Connector 86"/>
            <p:cNvCxnSpPr>
              <a:stCxn id="85" idx="1"/>
              <a:endCxn id="86" idx="3"/>
            </p:cNvCxnSpPr>
            <p:nvPr/>
          </p:nvCxnSpPr>
          <p:spPr>
            <a:xfrm flipH="1">
              <a:off x="1537385" y="1440949"/>
              <a:ext cx="2286438" cy="3975"/>
            </a:xfrm>
            <a:prstGeom prst="straightConnector1">
              <a:avLst/>
            </a:prstGeom>
            <a:ln w="1270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rot="10800000">
              <a:off x="4698940" y="1440948"/>
              <a:ext cx="463065" cy="428190"/>
            </a:xfrm>
            <a:prstGeom prst="bentConnector3">
              <a:avLst>
                <a:gd name="adj1" fmla="val 91"/>
              </a:avLst>
            </a:prstGeom>
            <a:ln w="1270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rot="10800000">
              <a:off x="1545215" y="1444924"/>
              <a:ext cx="1090584" cy="332574"/>
            </a:xfrm>
            <a:prstGeom prst="bentConnector3">
              <a:avLst>
                <a:gd name="adj1" fmla="val -676"/>
              </a:avLst>
            </a:prstGeom>
            <a:ln w="1270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90" name="Elbow Connector 89"/>
            <p:cNvCxnSpPr>
              <a:stCxn id="86" idx="1"/>
              <a:endCxn id="83" idx="0"/>
            </p:cNvCxnSpPr>
            <p:nvPr/>
          </p:nvCxnSpPr>
          <p:spPr>
            <a:xfrm rot="10800000" flipV="1">
              <a:off x="906759" y="1444924"/>
              <a:ext cx="143426" cy="439496"/>
            </a:xfrm>
            <a:prstGeom prst="bentConnector2">
              <a:avLst/>
            </a:prstGeom>
            <a:ln w="12700">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107504" y="190381"/>
            <a:ext cx="3384376" cy="646331"/>
          </a:xfrm>
          <a:prstGeom prst="rect">
            <a:avLst/>
          </a:prstGeom>
          <a:noFill/>
        </p:spPr>
        <p:txBody>
          <a:bodyPr wrap="square" rtlCol="0">
            <a:spAutoFit/>
          </a:bodyPr>
          <a:lstStyle/>
          <a:p>
            <a:r>
              <a:rPr lang="fr-FR" dirty="0" smtClean="0"/>
              <a:t>STEP 3:</a:t>
            </a:r>
          </a:p>
          <a:p>
            <a:r>
              <a:rPr lang="fr-FR" dirty="0" smtClean="0"/>
              <a:t>Exchange </a:t>
            </a:r>
            <a:r>
              <a:rPr lang="fr-FR" dirty="0" err="1" smtClean="0"/>
              <a:t>process</a:t>
            </a:r>
            <a:endParaRPr lang="en-US" dirty="0"/>
          </a:p>
        </p:txBody>
      </p:sp>
      <p:pic>
        <p:nvPicPr>
          <p:cNvPr id="9"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93297" y="190381"/>
            <a:ext cx="2229292" cy="149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Oval 9"/>
          <p:cNvSpPr/>
          <p:nvPr/>
        </p:nvSpPr>
        <p:spPr>
          <a:xfrm>
            <a:off x="7529401" y="239080"/>
            <a:ext cx="864096" cy="14928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641923" y="2348880"/>
            <a:ext cx="662508" cy="673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200" dirty="0" smtClean="0"/>
              <a:t>KOLA</a:t>
            </a:r>
            <a:endParaRPr lang="en-US" sz="1200" dirty="0"/>
          </a:p>
        </p:txBody>
      </p:sp>
      <p:sp>
        <p:nvSpPr>
          <p:cNvPr id="16" name="Rounded Rectangle 15"/>
          <p:cNvSpPr/>
          <p:nvPr/>
        </p:nvSpPr>
        <p:spPr>
          <a:xfrm>
            <a:off x="3896719" y="2348880"/>
            <a:ext cx="662508" cy="673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200" dirty="0" smtClean="0"/>
              <a:t>RDM</a:t>
            </a:r>
            <a:endParaRPr lang="en-US" sz="1200" dirty="0"/>
          </a:p>
        </p:txBody>
      </p:sp>
      <p:sp>
        <p:nvSpPr>
          <p:cNvPr id="18" name="Rounded Rectangle 17"/>
          <p:cNvSpPr/>
          <p:nvPr/>
        </p:nvSpPr>
        <p:spPr>
          <a:xfrm>
            <a:off x="2811787" y="2348880"/>
            <a:ext cx="662508" cy="673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200" dirty="0" smtClean="0"/>
              <a:t>EFACTS</a:t>
            </a:r>
            <a:endParaRPr lang="en-US" sz="1200" dirty="0"/>
          </a:p>
        </p:txBody>
      </p:sp>
      <p:sp>
        <p:nvSpPr>
          <p:cNvPr id="19" name="Rounded Rectangle 18"/>
          <p:cNvSpPr/>
          <p:nvPr/>
        </p:nvSpPr>
        <p:spPr>
          <a:xfrm>
            <a:off x="1726855" y="2348880"/>
            <a:ext cx="662508" cy="673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200" dirty="0" smtClean="0"/>
              <a:t>PROTOM</a:t>
            </a:r>
            <a:endParaRPr lang="en-US" sz="1200" dirty="0"/>
          </a:p>
        </p:txBody>
      </p:sp>
      <p:sp>
        <p:nvSpPr>
          <p:cNvPr id="6" name="Rounded Rectangle 5"/>
          <p:cNvSpPr/>
          <p:nvPr/>
        </p:nvSpPr>
        <p:spPr>
          <a:xfrm>
            <a:off x="433415" y="3917550"/>
            <a:ext cx="420459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TCP</a:t>
            </a:r>
            <a:endParaRPr lang="en-US" dirty="0"/>
          </a:p>
        </p:txBody>
      </p:sp>
      <p:grpSp>
        <p:nvGrpSpPr>
          <p:cNvPr id="20" name="Group 19"/>
          <p:cNvGrpSpPr/>
          <p:nvPr/>
        </p:nvGrpSpPr>
        <p:grpSpPr>
          <a:xfrm>
            <a:off x="688754" y="3094792"/>
            <a:ext cx="223242" cy="622240"/>
            <a:chOff x="715963" y="3814872"/>
            <a:chExt cx="223242" cy="622240"/>
          </a:xfrm>
        </p:grpSpPr>
        <p:cxnSp>
          <p:nvCxnSpPr>
            <p:cNvPr id="4" name="Straight Connector 3"/>
            <p:cNvCxnSpPr>
              <a:endCxn id="5" idx="0"/>
            </p:cNvCxnSpPr>
            <p:nvPr/>
          </p:nvCxnSpPr>
          <p:spPr>
            <a:xfrm flipH="1">
              <a:off x="826524" y="3814872"/>
              <a:ext cx="1060" cy="214652"/>
            </a:xfrm>
            <a:prstGeom prst="line">
              <a:avLst/>
            </a:prstGeom>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772518" y="4029524"/>
              <a:ext cx="108012" cy="1195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p:nvPr/>
          </p:nvCxnSpPr>
          <p:spPr>
            <a:xfrm flipH="1">
              <a:off x="826524" y="4212752"/>
              <a:ext cx="1060" cy="224360"/>
            </a:xfrm>
            <a:prstGeom prst="line">
              <a:avLst/>
            </a:prstGeom>
          </p:spPr>
          <p:style>
            <a:lnRef idx="1">
              <a:schemeClr val="accent1"/>
            </a:lnRef>
            <a:fillRef idx="0">
              <a:schemeClr val="accent1"/>
            </a:fillRef>
            <a:effectRef idx="0">
              <a:schemeClr val="accent1"/>
            </a:effectRef>
            <a:fontRef idx="minor">
              <a:schemeClr val="tx1"/>
            </a:fontRef>
          </p:style>
        </p:cxnSp>
        <p:sp>
          <p:nvSpPr>
            <p:cNvPr id="3" name="Arc 2"/>
            <p:cNvSpPr/>
            <p:nvPr/>
          </p:nvSpPr>
          <p:spPr>
            <a:xfrm rot="10800000">
              <a:off x="715963" y="3965852"/>
              <a:ext cx="223242" cy="246900"/>
            </a:xfrm>
            <a:prstGeom prst="arc">
              <a:avLst>
                <a:gd name="adj1" fmla="val 11092674"/>
                <a:gd name="adj2" fmla="val 0"/>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 name="Group 22"/>
          <p:cNvGrpSpPr/>
          <p:nvPr/>
        </p:nvGrpSpPr>
        <p:grpSpPr>
          <a:xfrm>
            <a:off x="1015507" y="3094792"/>
            <a:ext cx="223242" cy="622240"/>
            <a:chOff x="715963" y="3814872"/>
            <a:chExt cx="223242" cy="622240"/>
          </a:xfrm>
        </p:grpSpPr>
        <p:cxnSp>
          <p:nvCxnSpPr>
            <p:cNvPr id="24" name="Straight Connector 23"/>
            <p:cNvCxnSpPr>
              <a:endCxn id="26" idx="0"/>
            </p:cNvCxnSpPr>
            <p:nvPr/>
          </p:nvCxnSpPr>
          <p:spPr>
            <a:xfrm flipH="1">
              <a:off x="826524" y="3814872"/>
              <a:ext cx="1060" cy="214652"/>
            </a:xfrm>
            <a:prstGeom prst="line">
              <a:avLst/>
            </a:prstGeom>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72518" y="4029524"/>
              <a:ext cx="108012" cy="1195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p:nvPr/>
          </p:nvCxnSpPr>
          <p:spPr>
            <a:xfrm flipH="1">
              <a:off x="826524" y="4212752"/>
              <a:ext cx="1060" cy="224360"/>
            </a:xfrm>
            <a:prstGeom prst="line">
              <a:avLst/>
            </a:prstGeom>
          </p:spPr>
          <p:style>
            <a:lnRef idx="1">
              <a:schemeClr val="accent1"/>
            </a:lnRef>
            <a:fillRef idx="0">
              <a:schemeClr val="accent1"/>
            </a:fillRef>
            <a:effectRef idx="0">
              <a:schemeClr val="accent1"/>
            </a:effectRef>
            <a:fontRef idx="minor">
              <a:schemeClr val="tx1"/>
            </a:fontRef>
          </p:style>
        </p:cxnSp>
        <p:sp>
          <p:nvSpPr>
            <p:cNvPr id="28" name="Arc 27"/>
            <p:cNvSpPr/>
            <p:nvPr/>
          </p:nvSpPr>
          <p:spPr>
            <a:xfrm rot="10800000">
              <a:off x="715963" y="3965852"/>
              <a:ext cx="223242" cy="246900"/>
            </a:xfrm>
            <a:prstGeom prst="arc">
              <a:avLst>
                <a:gd name="adj1" fmla="val 11092674"/>
                <a:gd name="adj2" fmla="val 0"/>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 name="Group 28"/>
          <p:cNvGrpSpPr/>
          <p:nvPr/>
        </p:nvGrpSpPr>
        <p:grpSpPr>
          <a:xfrm>
            <a:off x="1946488" y="3087052"/>
            <a:ext cx="223242" cy="622240"/>
            <a:chOff x="715963" y="3814872"/>
            <a:chExt cx="223242" cy="622240"/>
          </a:xfrm>
        </p:grpSpPr>
        <p:cxnSp>
          <p:nvCxnSpPr>
            <p:cNvPr id="31" name="Straight Connector 30"/>
            <p:cNvCxnSpPr>
              <a:endCxn id="32" idx="0"/>
            </p:cNvCxnSpPr>
            <p:nvPr/>
          </p:nvCxnSpPr>
          <p:spPr>
            <a:xfrm flipH="1">
              <a:off x="826524" y="3814872"/>
              <a:ext cx="1060" cy="214652"/>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772518" y="4029524"/>
              <a:ext cx="108012" cy="1195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p:nvPr/>
          </p:nvCxnSpPr>
          <p:spPr>
            <a:xfrm flipH="1">
              <a:off x="826524" y="4212752"/>
              <a:ext cx="1060" cy="224360"/>
            </a:xfrm>
            <a:prstGeom prst="line">
              <a:avLst/>
            </a:prstGeom>
          </p:spPr>
          <p:style>
            <a:lnRef idx="1">
              <a:schemeClr val="accent1"/>
            </a:lnRef>
            <a:fillRef idx="0">
              <a:schemeClr val="accent1"/>
            </a:fillRef>
            <a:effectRef idx="0">
              <a:schemeClr val="accent1"/>
            </a:effectRef>
            <a:fontRef idx="minor">
              <a:schemeClr val="tx1"/>
            </a:fontRef>
          </p:style>
        </p:cxnSp>
        <p:sp>
          <p:nvSpPr>
            <p:cNvPr id="34" name="Arc 33"/>
            <p:cNvSpPr/>
            <p:nvPr/>
          </p:nvSpPr>
          <p:spPr>
            <a:xfrm rot="10800000">
              <a:off x="715963" y="3965852"/>
              <a:ext cx="223242" cy="246900"/>
            </a:xfrm>
            <a:prstGeom prst="arc">
              <a:avLst>
                <a:gd name="adj1" fmla="val 11092674"/>
                <a:gd name="adj2" fmla="val 0"/>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0" name="Group 39"/>
          <p:cNvGrpSpPr/>
          <p:nvPr/>
        </p:nvGrpSpPr>
        <p:grpSpPr>
          <a:xfrm>
            <a:off x="3031420" y="3094792"/>
            <a:ext cx="223242" cy="622240"/>
            <a:chOff x="715963" y="3814872"/>
            <a:chExt cx="223242" cy="622240"/>
          </a:xfrm>
        </p:grpSpPr>
        <p:cxnSp>
          <p:nvCxnSpPr>
            <p:cNvPr id="41" name="Straight Connector 40"/>
            <p:cNvCxnSpPr>
              <a:endCxn id="42" idx="0"/>
            </p:cNvCxnSpPr>
            <p:nvPr/>
          </p:nvCxnSpPr>
          <p:spPr>
            <a:xfrm flipH="1">
              <a:off x="826524" y="3814872"/>
              <a:ext cx="1060" cy="214652"/>
            </a:xfrm>
            <a:prstGeom prst="line">
              <a:avLst/>
            </a:prstGeom>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772518" y="4029524"/>
              <a:ext cx="108012" cy="1195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p:nvCxnSpPr>
          <p:spPr>
            <a:xfrm flipH="1">
              <a:off x="826524" y="4212752"/>
              <a:ext cx="1060" cy="224360"/>
            </a:xfrm>
            <a:prstGeom prst="line">
              <a:avLst/>
            </a:prstGeom>
          </p:spPr>
          <p:style>
            <a:lnRef idx="1">
              <a:schemeClr val="accent1"/>
            </a:lnRef>
            <a:fillRef idx="0">
              <a:schemeClr val="accent1"/>
            </a:fillRef>
            <a:effectRef idx="0">
              <a:schemeClr val="accent1"/>
            </a:effectRef>
            <a:fontRef idx="minor">
              <a:schemeClr val="tx1"/>
            </a:fontRef>
          </p:style>
        </p:cxnSp>
        <p:sp>
          <p:nvSpPr>
            <p:cNvPr id="44" name="Arc 43"/>
            <p:cNvSpPr/>
            <p:nvPr/>
          </p:nvSpPr>
          <p:spPr>
            <a:xfrm rot="10800000">
              <a:off x="715963" y="3965852"/>
              <a:ext cx="223242" cy="246900"/>
            </a:xfrm>
            <a:prstGeom prst="arc">
              <a:avLst>
                <a:gd name="adj1" fmla="val 11092674"/>
                <a:gd name="adj2" fmla="val 0"/>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5" name="Group 44"/>
          <p:cNvGrpSpPr/>
          <p:nvPr/>
        </p:nvGrpSpPr>
        <p:grpSpPr>
          <a:xfrm>
            <a:off x="4116352" y="3088586"/>
            <a:ext cx="223242" cy="622240"/>
            <a:chOff x="715963" y="3814872"/>
            <a:chExt cx="223242" cy="622240"/>
          </a:xfrm>
        </p:grpSpPr>
        <p:cxnSp>
          <p:nvCxnSpPr>
            <p:cNvPr id="46" name="Straight Connector 45"/>
            <p:cNvCxnSpPr>
              <a:endCxn id="47" idx="0"/>
            </p:cNvCxnSpPr>
            <p:nvPr/>
          </p:nvCxnSpPr>
          <p:spPr>
            <a:xfrm flipH="1">
              <a:off x="826524" y="3814872"/>
              <a:ext cx="1060" cy="214652"/>
            </a:xfrm>
            <a:prstGeom prst="line">
              <a:avLst/>
            </a:prstGeom>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772518" y="4029524"/>
              <a:ext cx="108012" cy="1195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p:nvPr/>
          </p:nvCxnSpPr>
          <p:spPr>
            <a:xfrm flipH="1">
              <a:off x="826524" y="4212752"/>
              <a:ext cx="1060" cy="224360"/>
            </a:xfrm>
            <a:prstGeom prst="line">
              <a:avLst/>
            </a:prstGeom>
          </p:spPr>
          <p:style>
            <a:lnRef idx="1">
              <a:schemeClr val="accent1"/>
            </a:lnRef>
            <a:fillRef idx="0">
              <a:schemeClr val="accent1"/>
            </a:fillRef>
            <a:effectRef idx="0">
              <a:schemeClr val="accent1"/>
            </a:effectRef>
            <a:fontRef idx="minor">
              <a:schemeClr val="tx1"/>
            </a:fontRef>
          </p:style>
        </p:cxnSp>
        <p:sp>
          <p:nvSpPr>
            <p:cNvPr id="49" name="Arc 48"/>
            <p:cNvSpPr/>
            <p:nvPr/>
          </p:nvSpPr>
          <p:spPr>
            <a:xfrm rot="10800000">
              <a:off x="715963" y="3965852"/>
              <a:ext cx="223242" cy="246900"/>
            </a:xfrm>
            <a:prstGeom prst="arc">
              <a:avLst>
                <a:gd name="adj1" fmla="val 11092674"/>
                <a:gd name="adj2" fmla="val 0"/>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5" name="Group 54"/>
          <p:cNvGrpSpPr/>
          <p:nvPr/>
        </p:nvGrpSpPr>
        <p:grpSpPr>
          <a:xfrm>
            <a:off x="1368719" y="4877634"/>
            <a:ext cx="223242" cy="622240"/>
            <a:chOff x="715963" y="3814872"/>
            <a:chExt cx="223242" cy="622240"/>
          </a:xfrm>
        </p:grpSpPr>
        <p:cxnSp>
          <p:nvCxnSpPr>
            <p:cNvPr id="56" name="Straight Connector 55"/>
            <p:cNvCxnSpPr>
              <a:endCxn id="57" idx="0"/>
            </p:cNvCxnSpPr>
            <p:nvPr/>
          </p:nvCxnSpPr>
          <p:spPr>
            <a:xfrm flipH="1">
              <a:off x="826524" y="3814872"/>
              <a:ext cx="1060" cy="214652"/>
            </a:xfrm>
            <a:prstGeom prst="line">
              <a:avLst/>
            </a:prstGeom>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772518" y="4029524"/>
              <a:ext cx="108012" cy="1195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p:cNvCxnSpPr/>
            <p:nvPr/>
          </p:nvCxnSpPr>
          <p:spPr>
            <a:xfrm flipH="1">
              <a:off x="826524" y="4212752"/>
              <a:ext cx="1060" cy="224360"/>
            </a:xfrm>
            <a:prstGeom prst="line">
              <a:avLst/>
            </a:prstGeom>
          </p:spPr>
          <p:style>
            <a:lnRef idx="1">
              <a:schemeClr val="accent1"/>
            </a:lnRef>
            <a:fillRef idx="0">
              <a:schemeClr val="accent1"/>
            </a:fillRef>
            <a:effectRef idx="0">
              <a:schemeClr val="accent1"/>
            </a:effectRef>
            <a:fontRef idx="minor">
              <a:schemeClr val="tx1"/>
            </a:fontRef>
          </p:style>
        </p:cxnSp>
        <p:sp>
          <p:nvSpPr>
            <p:cNvPr id="59" name="Arc 58"/>
            <p:cNvSpPr/>
            <p:nvPr/>
          </p:nvSpPr>
          <p:spPr>
            <a:xfrm rot="10800000">
              <a:off x="715963" y="3965852"/>
              <a:ext cx="223242" cy="246900"/>
            </a:xfrm>
            <a:prstGeom prst="arc">
              <a:avLst>
                <a:gd name="adj1" fmla="val 11092674"/>
                <a:gd name="adj2" fmla="val 0"/>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0" name="Group 59"/>
          <p:cNvGrpSpPr/>
          <p:nvPr/>
        </p:nvGrpSpPr>
        <p:grpSpPr>
          <a:xfrm>
            <a:off x="2681208" y="4877634"/>
            <a:ext cx="223242" cy="622240"/>
            <a:chOff x="715963" y="3814872"/>
            <a:chExt cx="223242" cy="622240"/>
          </a:xfrm>
        </p:grpSpPr>
        <p:cxnSp>
          <p:nvCxnSpPr>
            <p:cNvPr id="61" name="Straight Connector 60"/>
            <p:cNvCxnSpPr>
              <a:endCxn id="62" idx="0"/>
            </p:cNvCxnSpPr>
            <p:nvPr/>
          </p:nvCxnSpPr>
          <p:spPr>
            <a:xfrm flipH="1">
              <a:off x="826524" y="3814872"/>
              <a:ext cx="1060" cy="214652"/>
            </a:xfrm>
            <a:prstGeom prst="line">
              <a:avLst/>
            </a:prstGeom>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772518" y="4029524"/>
              <a:ext cx="108012" cy="1195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Connector 62"/>
            <p:cNvCxnSpPr/>
            <p:nvPr/>
          </p:nvCxnSpPr>
          <p:spPr>
            <a:xfrm flipH="1">
              <a:off x="826524" y="4212752"/>
              <a:ext cx="1060" cy="224360"/>
            </a:xfrm>
            <a:prstGeom prst="line">
              <a:avLst/>
            </a:prstGeom>
          </p:spPr>
          <p:style>
            <a:lnRef idx="1">
              <a:schemeClr val="accent1"/>
            </a:lnRef>
            <a:fillRef idx="0">
              <a:schemeClr val="accent1"/>
            </a:fillRef>
            <a:effectRef idx="0">
              <a:schemeClr val="accent1"/>
            </a:effectRef>
            <a:fontRef idx="minor">
              <a:schemeClr val="tx1"/>
            </a:fontRef>
          </p:style>
        </p:cxnSp>
        <p:sp>
          <p:nvSpPr>
            <p:cNvPr id="64" name="Arc 63"/>
            <p:cNvSpPr/>
            <p:nvPr/>
          </p:nvSpPr>
          <p:spPr>
            <a:xfrm rot="10800000">
              <a:off x="715963" y="3965852"/>
              <a:ext cx="223242" cy="246900"/>
            </a:xfrm>
            <a:prstGeom prst="arc">
              <a:avLst>
                <a:gd name="adj1" fmla="val 11092674"/>
                <a:gd name="adj2" fmla="val 0"/>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5" name="Group 64"/>
          <p:cNvGrpSpPr/>
          <p:nvPr/>
        </p:nvGrpSpPr>
        <p:grpSpPr>
          <a:xfrm>
            <a:off x="3896719" y="4869160"/>
            <a:ext cx="223242" cy="622240"/>
            <a:chOff x="715963" y="3814872"/>
            <a:chExt cx="223242" cy="622240"/>
          </a:xfrm>
        </p:grpSpPr>
        <p:cxnSp>
          <p:nvCxnSpPr>
            <p:cNvPr id="66" name="Straight Connector 65"/>
            <p:cNvCxnSpPr>
              <a:endCxn id="67" idx="0"/>
            </p:cNvCxnSpPr>
            <p:nvPr/>
          </p:nvCxnSpPr>
          <p:spPr>
            <a:xfrm flipH="1">
              <a:off x="826524" y="3814872"/>
              <a:ext cx="1060" cy="214652"/>
            </a:xfrm>
            <a:prstGeom prst="line">
              <a:avLst/>
            </a:prstGeom>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772518" y="4029524"/>
              <a:ext cx="108012" cy="1195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flipH="1">
              <a:off x="826524" y="4212752"/>
              <a:ext cx="1060" cy="224360"/>
            </a:xfrm>
            <a:prstGeom prst="line">
              <a:avLst/>
            </a:prstGeom>
          </p:spPr>
          <p:style>
            <a:lnRef idx="1">
              <a:schemeClr val="accent1"/>
            </a:lnRef>
            <a:fillRef idx="0">
              <a:schemeClr val="accent1"/>
            </a:fillRef>
            <a:effectRef idx="0">
              <a:schemeClr val="accent1"/>
            </a:effectRef>
            <a:fontRef idx="minor">
              <a:schemeClr val="tx1"/>
            </a:fontRef>
          </p:style>
        </p:cxnSp>
        <p:sp>
          <p:nvSpPr>
            <p:cNvPr id="69" name="Arc 68"/>
            <p:cNvSpPr/>
            <p:nvPr/>
          </p:nvSpPr>
          <p:spPr>
            <a:xfrm rot="10800000">
              <a:off x="715963" y="3965852"/>
              <a:ext cx="223242" cy="246900"/>
            </a:xfrm>
            <a:prstGeom prst="arc">
              <a:avLst>
                <a:gd name="adj1" fmla="val 11092674"/>
                <a:gd name="adj2" fmla="val 0"/>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0" name="Rounded Rectangle 69"/>
          <p:cNvSpPr/>
          <p:nvPr/>
        </p:nvSpPr>
        <p:spPr>
          <a:xfrm>
            <a:off x="2444170" y="5697398"/>
            <a:ext cx="662508" cy="673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200" dirty="0" smtClean="0"/>
              <a:t>EFACTS</a:t>
            </a:r>
            <a:endParaRPr lang="en-US" sz="1200" dirty="0"/>
          </a:p>
        </p:txBody>
      </p:sp>
      <p:sp>
        <p:nvSpPr>
          <p:cNvPr id="71" name="Rounded Rectangle 70"/>
          <p:cNvSpPr/>
          <p:nvPr/>
        </p:nvSpPr>
        <p:spPr>
          <a:xfrm>
            <a:off x="1148026" y="5688924"/>
            <a:ext cx="662508" cy="673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200" dirty="0" smtClean="0"/>
              <a:t>GHOST</a:t>
            </a:r>
            <a:endParaRPr lang="en-US" sz="1200" dirty="0"/>
          </a:p>
        </p:txBody>
      </p:sp>
      <p:sp>
        <p:nvSpPr>
          <p:cNvPr id="72" name="Rounded Rectangle 71"/>
          <p:cNvSpPr/>
          <p:nvPr/>
        </p:nvSpPr>
        <p:spPr>
          <a:xfrm>
            <a:off x="3677086" y="5697398"/>
            <a:ext cx="662508" cy="673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200" dirty="0" smtClean="0"/>
              <a:t>GTDM</a:t>
            </a:r>
            <a:endParaRPr lang="en-US" sz="1200" dirty="0"/>
          </a:p>
        </p:txBody>
      </p:sp>
      <p:sp>
        <p:nvSpPr>
          <p:cNvPr id="7" name="Left Brace 6"/>
          <p:cNvSpPr/>
          <p:nvPr/>
        </p:nvSpPr>
        <p:spPr>
          <a:xfrm>
            <a:off x="4712422" y="2348880"/>
            <a:ext cx="504056" cy="64807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5216478" y="2501166"/>
            <a:ext cx="2201713" cy="369332"/>
          </a:xfrm>
          <a:prstGeom prst="rect">
            <a:avLst/>
          </a:prstGeom>
          <a:noFill/>
        </p:spPr>
        <p:txBody>
          <a:bodyPr wrap="square" rtlCol="0">
            <a:spAutoFit/>
          </a:bodyPr>
          <a:lstStyle/>
          <a:p>
            <a:r>
              <a:rPr lang="fr-FR" dirty="0" smtClean="0"/>
              <a:t>Source applications</a:t>
            </a:r>
            <a:endParaRPr lang="en-US" dirty="0"/>
          </a:p>
        </p:txBody>
      </p:sp>
      <p:sp>
        <p:nvSpPr>
          <p:cNvPr id="73" name="Left Brace 72"/>
          <p:cNvSpPr/>
          <p:nvPr/>
        </p:nvSpPr>
        <p:spPr>
          <a:xfrm>
            <a:off x="4712422" y="3096629"/>
            <a:ext cx="504056" cy="64807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5216477" y="3237436"/>
            <a:ext cx="2744971" cy="369332"/>
          </a:xfrm>
          <a:prstGeom prst="rect">
            <a:avLst/>
          </a:prstGeom>
          <a:noFill/>
        </p:spPr>
        <p:txBody>
          <a:bodyPr wrap="square" rtlCol="0">
            <a:spAutoFit/>
          </a:bodyPr>
          <a:lstStyle/>
          <a:p>
            <a:r>
              <a:rPr lang="fr-FR" dirty="0" smtClean="0"/>
              <a:t>Service TCP consumer</a:t>
            </a:r>
            <a:endParaRPr lang="en-US" dirty="0"/>
          </a:p>
        </p:txBody>
      </p:sp>
      <p:sp>
        <p:nvSpPr>
          <p:cNvPr id="74" name="Left Brace 73"/>
          <p:cNvSpPr/>
          <p:nvPr/>
        </p:nvSpPr>
        <p:spPr>
          <a:xfrm>
            <a:off x="4712422" y="3935494"/>
            <a:ext cx="504056" cy="64807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5216477" y="4074864"/>
            <a:ext cx="2595883" cy="369332"/>
          </a:xfrm>
          <a:prstGeom prst="rect">
            <a:avLst/>
          </a:prstGeom>
          <a:noFill/>
        </p:spPr>
        <p:txBody>
          <a:bodyPr wrap="square" rtlCol="0">
            <a:spAutoFit/>
          </a:bodyPr>
          <a:lstStyle/>
          <a:p>
            <a:r>
              <a:rPr lang="fr-FR" dirty="0" smtClean="0"/>
              <a:t>Transformation area</a:t>
            </a:r>
            <a:endParaRPr lang="en-US" dirty="0"/>
          </a:p>
        </p:txBody>
      </p:sp>
      <p:sp>
        <p:nvSpPr>
          <p:cNvPr id="75" name="Left Brace 74"/>
          <p:cNvSpPr/>
          <p:nvPr/>
        </p:nvSpPr>
        <p:spPr>
          <a:xfrm>
            <a:off x="4712422" y="4928672"/>
            <a:ext cx="504056" cy="64807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6" name="TextBox 75"/>
          <p:cNvSpPr txBox="1"/>
          <p:nvPr/>
        </p:nvSpPr>
        <p:spPr>
          <a:xfrm>
            <a:off x="5216477" y="5068042"/>
            <a:ext cx="2595883" cy="369332"/>
          </a:xfrm>
          <a:prstGeom prst="rect">
            <a:avLst/>
          </a:prstGeom>
          <a:noFill/>
        </p:spPr>
        <p:txBody>
          <a:bodyPr wrap="square" rtlCol="0">
            <a:spAutoFit/>
          </a:bodyPr>
          <a:lstStyle/>
          <a:p>
            <a:r>
              <a:rPr lang="fr-FR" dirty="0" smtClean="0"/>
              <a:t>Service TCP provider</a:t>
            </a:r>
            <a:endParaRPr lang="en-US" dirty="0"/>
          </a:p>
        </p:txBody>
      </p:sp>
      <p:sp>
        <p:nvSpPr>
          <p:cNvPr id="77" name="Left Brace 76"/>
          <p:cNvSpPr/>
          <p:nvPr/>
        </p:nvSpPr>
        <p:spPr>
          <a:xfrm>
            <a:off x="4712422" y="5733256"/>
            <a:ext cx="504056" cy="64807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8" name="TextBox 77"/>
          <p:cNvSpPr txBox="1"/>
          <p:nvPr/>
        </p:nvSpPr>
        <p:spPr>
          <a:xfrm>
            <a:off x="5216477" y="5872626"/>
            <a:ext cx="2595883" cy="369332"/>
          </a:xfrm>
          <a:prstGeom prst="rect">
            <a:avLst/>
          </a:prstGeom>
          <a:noFill/>
        </p:spPr>
        <p:txBody>
          <a:bodyPr wrap="square" rtlCol="0">
            <a:spAutoFit/>
          </a:bodyPr>
          <a:lstStyle/>
          <a:p>
            <a:r>
              <a:rPr lang="fr-FR" dirty="0" smtClean="0"/>
              <a:t>Consumer</a:t>
            </a:r>
            <a:endParaRPr lang="en-US" dirty="0"/>
          </a:p>
        </p:txBody>
      </p:sp>
    </p:spTree>
    <p:extLst>
      <p:ext uri="{BB962C8B-B14F-4D97-AF65-F5344CB8AC3E}">
        <p14:creationId xmlns:p14="http://schemas.microsoft.com/office/powerpoint/2010/main" val="31894641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07504" y="190381"/>
            <a:ext cx="5904656" cy="369332"/>
          </a:xfrm>
          <a:prstGeom prst="rect">
            <a:avLst/>
          </a:prstGeom>
          <a:noFill/>
        </p:spPr>
        <p:txBody>
          <a:bodyPr wrap="square" rtlCol="0">
            <a:spAutoFit/>
          </a:bodyPr>
          <a:lstStyle/>
          <a:p>
            <a:r>
              <a:rPr lang="fr-FR" dirty="0" smtClean="0"/>
              <a:t>Source application and Service TCP Consumer</a:t>
            </a:r>
            <a:endParaRPr lang="en-US" dirty="0"/>
          </a:p>
        </p:txBody>
      </p:sp>
      <p:sp>
        <p:nvSpPr>
          <p:cNvPr id="13" name="TextBox 12"/>
          <p:cNvSpPr txBox="1"/>
          <p:nvPr/>
        </p:nvSpPr>
        <p:spPr>
          <a:xfrm>
            <a:off x="323528" y="2852936"/>
            <a:ext cx="8069969" cy="2308324"/>
          </a:xfrm>
          <a:prstGeom prst="rect">
            <a:avLst/>
          </a:prstGeom>
          <a:noFill/>
        </p:spPr>
        <p:txBody>
          <a:bodyPr wrap="square" rtlCol="0">
            <a:spAutoFit/>
          </a:bodyPr>
          <a:lstStyle/>
          <a:p>
            <a:r>
              <a:rPr lang="en-US" dirty="0" smtClean="0"/>
              <a:t>All metadata linked to a test could be integrated to TCP from master source system.</a:t>
            </a:r>
          </a:p>
          <a:p>
            <a:endParaRPr lang="en-US" dirty="0" smtClean="0"/>
          </a:p>
          <a:p>
            <a:r>
              <a:rPr lang="en-US" dirty="0" smtClean="0"/>
              <a:t>TCP integration has to be in line with the Integration policy from Volvo group:</a:t>
            </a:r>
          </a:p>
          <a:p>
            <a:pPr marL="285750" indent="-285750">
              <a:buFont typeface="Arial" panose="020B0604020202020204" pitchFamily="34" charset="0"/>
              <a:buChar char="•"/>
            </a:pPr>
            <a:r>
              <a:rPr lang="en-US" dirty="0" smtClean="0"/>
              <a:t>Integrate data directly from master source system</a:t>
            </a:r>
          </a:p>
          <a:p>
            <a:pPr marL="285750" indent="-285750">
              <a:buFont typeface="Arial" panose="020B0604020202020204" pitchFamily="34" charset="0"/>
              <a:buChar char="•"/>
            </a:pPr>
            <a:r>
              <a:rPr lang="en-US" dirty="0" smtClean="0"/>
              <a:t>Reuse existing service from source application if it’s possible</a:t>
            </a:r>
          </a:p>
          <a:p>
            <a:pPr marL="285750" indent="-285750">
              <a:buFont typeface="Arial" panose="020B0604020202020204" pitchFamily="34" charset="0"/>
              <a:buChar char="•"/>
            </a:pPr>
            <a:r>
              <a:rPr lang="en-US" dirty="0" smtClean="0"/>
              <a:t>Used MQ technology to exchange information.</a:t>
            </a:r>
          </a:p>
          <a:p>
            <a:pPr marL="285750" indent="-285750">
              <a:buFont typeface="Arial" panose="020B0604020202020204" pitchFamily="34" charset="0"/>
              <a:buChar char="•"/>
            </a:pPr>
            <a:r>
              <a:rPr lang="en-US" dirty="0" smtClean="0"/>
              <a:t>Create adaptor in TCP side if it’s required</a:t>
            </a:r>
          </a:p>
          <a:p>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9180" y="346323"/>
            <a:ext cx="3050232" cy="164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Oval 13"/>
          <p:cNvSpPr/>
          <p:nvPr/>
        </p:nvSpPr>
        <p:spPr>
          <a:xfrm>
            <a:off x="5940152" y="154225"/>
            <a:ext cx="3129260" cy="8623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85556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Transformation area</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988840"/>
            <a:ext cx="5222975"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1259632" y="2744924"/>
            <a:ext cx="5655023" cy="12961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26585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AutoShape 3"/>
          <p:cNvSpPr>
            <a:spLocks noChangeArrowheads="1"/>
          </p:cNvSpPr>
          <p:nvPr/>
        </p:nvSpPr>
        <p:spPr bwMode="auto">
          <a:xfrm rot="-5400000">
            <a:off x="2869571" y="353362"/>
            <a:ext cx="1811058" cy="7069770"/>
          </a:xfrm>
          <a:prstGeom prst="can">
            <a:avLst>
              <a:gd name="adj" fmla="val 37695"/>
            </a:avLst>
          </a:prstGeom>
          <a:solidFill>
            <a:schemeClr val="accent1">
              <a:lumMod val="20000"/>
              <a:lumOff val="80000"/>
            </a:schemeClr>
          </a:solidFill>
          <a:ln w="9525">
            <a:solidFill>
              <a:schemeClr val="tx1"/>
            </a:solidFill>
            <a:round/>
            <a:headEnd/>
            <a:tailEnd/>
          </a:ln>
          <a:effectLst/>
          <a:extLst/>
        </p:spPr>
        <p:txBody>
          <a:bodyPr vert="eaVert" wrap="none" lIns="90000" tIns="46800" rIns="90000" bIns="46800"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algn="r" eaLnBrk="1" hangingPunct="1"/>
            <a:r>
              <a:rPr lang="en-US" altLang="en-US" dirty="0"/>
              <a:t>Service Bus</a:t>
            </a:r>
          </a:p>
        </p:txBody>
      </p:sp>
      <p:sp>
        <p:nvSpPr>
          <p:cNvPr id="17" name="TextBox 16"/>
          <p:cNvSpPr txBox="1"/>
          <p:nvPr/>
        </p:nvSpPr>
        <p:spPr>
          <a:xfrm>
            <a:off x="107504" y="190381"/>
            <a:ext cx="6264696" cy="369332"/>
          </a:xfrm>
          <a:prstGeom prst="rect">
            <a:avLst/>
          </a:prstGeom>
          <a:noFill/>
        </p:spPr>
        <p:txBody>
          <a:bodyPr wrap="square" rtlCol="0">
            <a:spAutoFit/>
          </a:bodyPr>
          <a:lstStyle/>
          <a:p>
            <a:r>
              <a:rPr lang="en-US" dirty="0" smtClean="0"/>
              <a:t>Why we would like create a common transformation area</a:t>
            </a:r>
            <a:r>
              <a:rPr lang="fr-FR" dirty="0" smtClean="0"/>
              <a:t>?</a:t>
            </a:r>
            <a:endParaRPr lang="fr-FR" dirty="0"/>
          </a:p>
        </p:txBody>
      </p:sp>
      <p:sp>
        <p:nvSpPr>
          <p:cNvPr id="7" name="Rounded Rectangle 6"/>
          <p:cNvSpPr/>
          <p:nvPr/>
        </p:nvSpPr>
        <p:spPr>
          <a:xfrm>
            <a:off x="942728" y="1988840"/>
            <a:ext cx="662508" cy="673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200" dirty="0" smtClean="0"/>
              <a:t>KOLA</a:t>
            </a:r>
            <a:endParaRPr lang="en-US" sz="1200" dirty="0"/>
          </a:p>
        </p:txBody>
      </p:sp>
      <p:sp>
        <p:nvSpPr>
          <p:cNvPr id="8" name="Rounded Rectangle 7"/>
          <p:cNvSpPr/>
          <p:nvPr/>
        </p:nvSpPr>
        <p:spPr>
          <a:xfrm>
            <a:off x="4197524" y="1988840"/>
            <a:ext cx="662508" cy="673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200" dirty="0" smtClean="0"/>
              <a:t>RDM</a:t>
            </a:r>
            <a:endParaRPr lang="en-US" sz="1200" dirty="0"/>
          </a:p>
        </p:txBody>
      </p:sp>
      <p:sp>
        <p:nvSpPr>
          <p:cNvPr id="9" name="Rounded Rectangle 8"/>
          <p:cNvSpPr/>
          <p:nvPr/>
        </p:nvSpPr>
        <p:spPr>
          <a:xfrm>
            <a:off x="3112592" y="1988840"/>
            <a:ext cx="662508" cy="673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200" dirty="0" smtClean="0"/>
              <a:t>EFACTS</a:t>
            </a:r>
            <a:endParaRPr lang="en-US" sz="1200" dirty="0"/>
          </a:p>
        </p:txBody>
      </p:sp>
      <p:sp>
        <p:nvSpPr>
          <p:cNvPr id="10" name="Rounded Rectangle 9"/>
          <p:cNvSpPr/>
          <p:nvPr/>
        </p:nvSpPr>
        <p:spPr>
          <a:xfrm>
            <a:off x="2027660" y="1988840"/>
            <a:ext cx="662508" cy="673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200" dirty="0" smtClean="0"/>
              <a:t>PROTOM</a:t>
            </a:r>
            <a:endParaRPr lang="en-US" sz="1200" dirty="0"/>
          </a:p>
        </p:txBody>
      </p:sp>
      <p:grpSp>
        <p:nvGrpSpPr>
          <p:cNvPr id="4" name="Group 3"/>
          <p:cNvGrpSpPr/>
          <p:nvPr/>
        </p:nvGrpSpPr>
        <p:grpSpPr>
          <a:xfrm>
            <a:off x="1351940" y="2682178"/>
            <a:ext cx="108012" cy="506338"/>
            <a:chOff x="1351940" y="2682178"/>
            <a:chExt cx="108012" cy="506338"/>
          </a:xfrm>
        </p:grpSpPr>
        <p:cxnSp>
          <p:nvCxnSpPr>
            <p:cNvPr id="20" name="Straight Connector 19"/>
            <p:cNvCxnSpPr>
              <a:endCxn id="21" idx="0"/>
            </p:cNvCxnSpPr>
            <p:nvPr/>
          </p:nvCxnSpPr>
          <p:spPr>
            <a:xfrm>
              <a:off x="1405946" y="2682178"/>
              <a:ext cx="0" cy="386782"/>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1351940" y="3068960"/>
              <a:ext cx="108012" cy="1195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ounded Rectangle 31"/>
          <p:cNvSpPr/>
          <p:nvPr/>
        </p:nvSpPr>
        <p:spPr>
          <a:xfrm>
            <a:off x="706524" y="5301874"/>
            <a:ext cx="1791788" cy="791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200" dirty="0" smtClean="0"/>
              <a:t>GTDM</a:t>
            </a:r>
            <a:endParaRPr lang="en-US" sz="1200" dirty="0"/>
          </a:p>
        </p:txBody>
      </p:sp>
      <p:grpSp>
        <p:nvGrpSpPr>
          <p:cNvPr id="73" name="Group 72"/>
          <p:cNvGrpSpPr/>
          <p:nvPr/>
        </p:nvGrpSpPr>
        <p:grpSpPr>
          <a:xfrm>
            <a:off x="1037778" y="2682178"/>
            <a:ext cx="108012" cy="506338"/>
            <a:chOff x="1351940" y="2682178"/>
            <a:chExt cx="108012" cy="506338"/>
          </a:xfrm>
        </p:grpSpPr>
        <p:cxnSp>
          <p:nvCxnSpPr>
            <p:cNvPr id="74" name="Straight Connector 73"/>
            <p:cNvCxnSpPr>
              <a:endCxn id="75" idx="0"/>
            </p:cNvCxnSpPr>
            <p:nvPr/>
          </p:nvCxnSpPr>
          <p:spPr>
            <a:xfrm>
              <a:off x="1405946" y="2682178"/>
              <a:ext cx="0" cy="386782"/>
            </a:xfrm>
            <a:prstGeom prst="line">
              <a:avLst/>
            </a:prstGeom>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1351940" y="3068960"/>
              <a:ext cx="108012" cy="1195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p:cNvGrpSpPr/>
          <p:nvPr/>
        </p:nvGrpSpPr>
        <p:grpSpPr>
          <a:xfrm>
            <a:off x="2332685" y="2682178"/>
            <a:ext cx="108012" cy="506338"/>
            <a:chOff x="1351940" y="2682178"/>
            <a:chExt cx="108012" cy="506338"/>
          </a:xfrm>
        </p:grpSpPr>
        <p:cxnSp>
          <p:nvCxnSpPr>
            <p:cNvPr id="77" name="Straight Connector 76"/>
            <p:cNvCxnSpPr>
              <a:endCxn id="78" idx="0"/>
            </p:cNvCxnSpPr>
            <p:nvPr/>
          </p:nvCxnSpPr>
          <p:spPr>
            <a:xfrm>
              <a:off x="1405946" y="2682178"/>
              <a:ext cx="0" cy="386782"/>
            </a:xfrm>
            <a:prstGeom prst="line">
              <a:avLst/>
            </a:prstGeom>
          </p:spPr>
          <p:style>
            <a:lnRef idx="1">
              <a:schemeClr val="accent1"/>
            </a:lnRef>
            <a:fillRef idx="0">
              <a:schemeClr val="accent1"/>
            </a:fillRef>
            <a:effectRef idx="0">
              <a:schemeClr val="accent1"/>
            </a:effectRef>
            <a:fontRef idx="minor">
              <a:schemeClr val="tx1"/>
            </a:fontRef>
          </p:style>
        </p:cxnSp>
        <p:sp>
          <p:nvSpPr>
            <p:cNvPr id="78" name="Oval 77"/>
            <p:cNvSpPr/>
            <p:nvPr/>
          </p:nvSpPr>
          <p:spPr>
            <a:xfrm>
              <a:off x="1351940" y="3068960"/>
              <a:ext cx="108012" cy="1195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Group 78"/>
          <p:cNvGrpSpPr/>
          <p:nvPr/>
        </p:nvGrpSpPr>
        <p:grpSpPr>
          <a:xfrm>
            <a:off x="3389839" y="2682178"/>
            <a:ext cx="108012" cy="506338"/>
            <a:chOff x="1351940" y="2682178"/>
            <a:chExt cx="108012" cy="506338"/>
          </a:xfrm>
        </p:grpSpPr>
        <p:cxnSp>
          <p:nvCxnSpPr>
            <p:cNvPr id="80" name="Straight Connector 79"/>
            <p:cNvCxnSpPr>
              <a:endCxn id="81" idx="0"/>
            </p:cNvCxnSpPr>
            <p:nvPr/>
          </p:nvCxnSpPr>
          <p:spPr>
            <a:xfrm>
              <a:off x="1405946" y="2682178"/>
              <a:ext cx="0" cy="386782"/>
            </a:xfrm>
            <a:prstGeom prst="line">
              <a:avLst/>
            </a:prstGeom>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1351940" y="3068960"/>
              <a:ext cx="108012" cy="1195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4488736" y="2682178"/>
            <a:ext cx="108012" cy="506338"/>
            <a:chOff x="1351940" y="2682178"/>
            <a:chExt cx="108012" cy="506338"/>
          </a:xfrm>
        </p:grpSpPr>
        <p:cxnSp>
          <p:nvCxnSpPr>
            <p:cNvPr id="83" name="Straight Connector 82"/>
            <p:cNvCxnSpPr>
              <a:endCxn id="84" idx="0"/>
            </p:cNvCxnSpPr>
            <p:nvPr/>
          </p:nvCxnSpPr>
          <p:spPr>
            <a:xfrm>
              <a:off x="1405946" y="2682178"/>
              <a:ext cx="0" cy="386782"/>
            </a:xfrm>
            <a:prstGeom prst="line">
              <a:avLst/>
            </a:prstGeom>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1351940" y="3068960"/>
              <a:ext cx="108012" cy="1195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p:cNvSpPr txBox="1"/>
          <p:nvPr/>
        </p:nvSpPr>
        <p:spPr>
          <a:xfrm>
            <a:off x="759245" y="2682178"/>
            <a:ext cx="557067" cy="195814"/>
          </a:xfrm>
          <a:prstGeom prst="rect">
            <a:avLst/>
          </a:prstGeom>
          <a:solidFill>
            <a:schemeClr val="bg1"/>
          </a:solidFill>
          <a:ln>
            <a:solidFill>
              <a:schemeClr val="accent1"/>
            </a:solidFill>
          </a:ln>
        </p:spPr>
        <p:txBody>
          <a:bodyPr wrap="square" lIns="36000" tIns="36000" rIns="36000" bIns="36000" rtlCol="0">
            <a:spAutoFit/>
          </a:bodyPr>
          <a:lstStyle/>
          <a:p>
            <a:r>
              <a:rPr lang="fr-FR" sz="800" dirty="0" err="1" smtClean="0"/>
              <a:t>syncVariant</a:t>
            </a:r>
            <a:endParaRPr lang="en-US" sz="800" dirty="0"/>
          </a:p>
        </p:txBody>
      </p:sp>
      <p:sp>
        <p:nvSpPr>
          <p:cNvPr id="34" name="TextBox 33"/>
          <p:cNvSpPr txBox="1"/>
          <p:nvPr/>
        </p:nvSpPr>
        <p:spPr>
          <a:xfrm>
            <a:off x="2019594" y="2682848"/>
            <a:ext cx="734195" cy="195814"/>
          </a:xfrm>
          <a:prstGeom prst="rect">
            <a:avLst/>
          </a:prstGeom>
          <a:solidFill>
            <a:schemeClr val="bg1"/>
          </a:solidFill>
          <a:ln>
            <a:solidFill>
              <a:schemeClr val="accent1"/>
            </a:solidFill>
          </a:ln>
        </p:spPr>
        <p:txBody>
          <a:bodyPr wrap="square" lIns="36000" tIns="36000" rIns="36000" bIns="36000" rtlCol="0">
            <a:spAutoFit/>
          </a:bodyPr>
          <a:lstStyle>
            <a:defPPr>
              <a:defRPr lang="en-US"/>
            </a:defPPr>
            <a:lvl1pPr>
              <a:defRPr sz="800"/>
            </a:lvl1pPr>
          </a:lstStyle>
          <a:p>
            <a:r>
              <a:rPr lang="fr-FR" dirty="0" err="1"/>
              <a:t>syncTestObject</a:t>
            </a:r>
            <a:endParaRPr lang="en-US" dirty="0"/>
          </a:p>
        </p:txBody>
      </p:sp>
      <p:sp>
        <p:nvSpPr>
          <p:cNvPr id="45" name="TextBox 44"/>
          <p:cNvSpPr txBox="1"/>
          <p:nvPr/>
        </p:nvSpPr>
        <p:spPr>
          <a:xfrm>
            <a:off x="3165312" y="2699678"/>
            <a:ext cx="557067" cy="195814"/>
          </a:xfrm>
          <a:prstGeom prst="rect">
            <a:avLst/>
          </a:prstGeom>
          <a:solidFill>
            <a:schemeClr val="bg1"/>
          </a:solidFill>
          <a:ln>
            <a:solidFill>
              <a:schemeClr val="accent1"/>
            </a:solidFill>
          </a:ln>
        </p:spPr>
        <p:txBody>
          <a:bodyPr wrap="square" lIns="36000" tIns="36000" rIns="36000" bIns="36000" rtlCol="0">
            <a:spAutoFit/>
          </a:bodyPr>
          <a:lstStyle/>
          <a:p>
            <a:r>
              <a:rPr lang="fr-FR" sz="800" dirty="0" err="1" smtClean="0"/>
              <a:t>syncEfacts</a:t>
            </a:r>
            <a:endParaRPr lang="en-US" sz="800" dirty="0"/>
          </a:p>
        </p:txBody>
      </p:sp>
      <p:sp>
        <p:nvSpPr>
          <p:cNvPr id="46" name="TextBox 45"/>
          <p:cNvSpPr txBox="1"/>
          <p:nvPr/>
        </p:nvSpPr>
        <p:spPr>
          <a:xfrm>
            <a:off x="4286214" y="2689918"/>
            <a:ext cx="513057" cy="195814"/>
          </a:xfrm>
          <a:prstGeom prst="rect">
            <a:avLst/>
          </a:prstGeom>
          <a:solidFill>
            <a:schemeClr val="bg1"/>
          </a:solidFill>
          <a:ln>
            <a:solidFill>
              <a:schemeClr val="accent1"/>
            </a:solidFill>
          </a:ln>
        </p:spPr>
        <p:txBody>
          <a:bodyPr wrap="square" lIns="36000" tIns="36000" rIns="36000" bIns="36000" rtlCol="0">
            <a:spAutoFit/>
          </a:bodyPr>
          <a:lstStyle/>
          <a:p>
            <a:r>
              <a:rPr lang="fr-FR" sz="800" dirty="0" err="1" smtClean="0"/>
              <a:t>syncRDM</a:t>
            </a:r>
            <a:endParaRPr lang="en-US" sz="800" dirty="0"/>
          </a:p>
        </p:txBody>
      </p:sp>
      <p:sp>
        <p:nvSpPr>
          <p:cNvPr id="90" name="Arc 89"/>
          <p:cNvSpPr/>
          <p:nvPr/>
        </p:nvSpPr>
        <p:spPr>
          <a:xfrm rot="10800000">
            <a:off x="980163" y="3005288"/>
            <a:ext cx="223242" cy="246900"/>
          </a:xfrm>
          <a:prstGeom prst="arc">
            <a:avLst>
              <a:gd name="adj1" fmla="val 11092674"/>
              <a:gd name="adj2" fmla="val 0"/>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1" name="Arc 90"/>
          <p:cNvSpPr/>
          <p:nvPr/>
        </p:nvSpPr>
        <p:spPr>
          <a:xfrm rot="10800000">
            <a:off x="1286266" y="3005288"/>
            <a:ext cx="223242" cy="246900"/>
          </a:xfrm>
          <a:prstGeom prst="arc">
            <a:avLst>
              <a:gd name="adj1" fmla="val 11092674"/>
              <a:gd name="adj2" fmla="val 0"/>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2" name="Arc 91"/>
          <p:cNvSpPr/>
          <p:nvPr/>
        </p:nvSpPr>
        <p:spPr>
          <a:xfrm rot="10800000">
            <a:off x="2275070" y="3005288"/>
            <a:ext cx="223242" cy="246900"/>
          </a:xfrm>
          <a:prstGeom prst="arc">
            <a:avLst>
              <a:gd name="adj1" fmla="val 11092674"/>
              <a:gd name="adj2" fmla="val 0"/>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Arc 92"/>
          <p:cNvSpPr/>
          <p:nvPr/>
        </p:nvSpPr>
        <p:spPr>
          <a:xfrm rot="10800000">
            <a:off x="3332225" y="3010816"/>
            <a:ext cx="223242" cy="246900"/>
          </a:xfrm>
          <a:prstGeom prst="arc">
            <a:avLst>
              <a:gd name="adj1" fmla="val 11092674"/>
              <a:gd name="adj2" fmla="val 0"/>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Arc 93"/>
          <p:cNvSpPr/>
          <p:nvPr/>
        </p:nvSpPr>
        <p:spPr>
          <a:xfrm rot="10800000">
            <a:off x="4431121" y="3009827"/>
            <a:ext cx="223242" cy="246900"/>
          </a:xfrm>
          <a:prstGeom prst="arc">
            <a:avLst>
              <a:gd name="adj1" fmla="val 11092674"/>
              <a:gd name="adj2" fmla="val 0"/>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8" name="Group 17"/>
          <p:cNvGrpSpPr/>
          <p:nvPr/>
        </p:nvGrpSpPr>
        <p:grpSpPr>
          <a:xfrm>
            <a:off x="900603" y="4520463"/>
            <a:ext cx="223242" cy="851426"/>
            <a:chOff x="900603" y="4450448"/>
            <a:chExt cx="223242" cy="851426"/>
          </a:xfrm>
        </p:grpSpPr>
        <p:sp>
          <p:nvSpPr>
            <p:cNvPr id="96" name="Oval 95"/>
            <p:cNvSpPr/>
            <p:nvPr/>
          </p:nvSpPr>
          <p:spPr>
            <a:xfrm>
              <a:off x="958218" y="4514120"/>
              <a:ext cx="108012" cy="1195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p:cNvCxnSpPr/>
            <p:nvPr/>
          </p:nvCxnSpPr>
          <p:spPr>
            <a:xfrm flipH="1">
              <a:off x="1011504" y="4673188"/>
              <a:ext cx="1060" cy="628686"/>
            </a:xfrm>
            <a:prstGeom prst="line">
              <a:avLst/>
            </a:prstGeom>
          </p:spPr>
          <p:style>
            <a:lnRef idx="1">
              <a:schemeClr val="accent1"/>
            </a:lnRef>
            <a:fillRef idx="0">
              <a:schemeClr val="accent1"/>
            </a:fillRef>
            <a:effectRef idx="0">
              <a:schemeClr val="accent1"/>
            </a:effectRef>
            <a:fontRef idx="minor">
              <a:schemeClr val="tx1"/>
            </a:fontRef>
          </p:style>
        </p:cxnSp>
        <p:sp>
          <p:nvSpPr>
            <p:cNvPr id="98" name="Arc 97"/>
            <p:cNvSpPr/>
            <p:nvPr/>
          </p:nvSpPr>
          <p:spPr>
            <a:xfrm rot="10800000">
              <a:off x="900603" y="4450448"/>
              <a:ext cx="223242" cy="246900"/>
            </a:xfrm>
            <a:prstGeom prst="arc">
              <a:avLst>
                <a:gd name="adj1" fmla="val 11092674"/>
                <a:gd name="adj2" fmla="val 0"/>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00" name="Elbow Connector 99"/>
          <p:cNvCxnSpPr>
            <a:stCxn id="75" idx="4"/>
            <a:endCxn id="96" idx="0"/>
          </p:cNvCxnSpPr>
          <p:nvPr/>
        </p:nvCxnSpPr>
        <p:spPr>
          <a:xfrm rot="5400000">
            <a:off x="354195" y="3846545"/>
            <a:ext cx="1395619" cy="7956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1320169" y="4520463"/>
            <a:ext cx="223242" cy="851426"/>
            <a:chOff x="1053003" y="4602848"/>
            <a:chExt cx="223242" cy="851426"/>
          </a:xfrm>
        </p:grpSpPr>
        <p:sp>
          <p:nvSpPr>
            <p:cNvPr id="52" name="Oval 51"/>
            <p:cNvSpPr/>
            <p:nvPr/>
          </p:nvSpPr>
          <p:spPr>
            <a:xfrm>
              <a:off x="1110618" y="4666520"/>
              <a:ext cx="108012" cy="1195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p:nvPr/>
          </p:nvCxnSpPr>
          <p:spPr>
            <a:xfrm flipH="1">
              <a:off x="1163904" y="4825588"/>
              <a:ext cx="1060" cy="628686"/>
            </a:xfrm>
            <a:prstGeom prst="line">
              <a:avLst/>
            </a:prstGeom>
          </p:spPr>
          <p:style>
            <a:lnRef idx="1">
              <a:schemeClr val="accent1"/>
            </a:lnRef>
            <a:fillRef idx="0">
              <a:schemeClr val="accent1"/>
            </a:fillRef>
            <a:effectRef idx="0">
              <a:schemeClr val="accent1"/>
            </a:effectRef>
            <a:fontRef idx="minor">
              <a:schemeClr val="tx1"/>
            </a:fontRef>
          </p:style>
        </p:cxnSp>
        <p:sp>
          <p:nvSpPr>
            <p:cNvPr id="54" name="Arc 53"/>
            <p:cNvSpPr/>
            <p:nvPr/>
          </p:nvSpPr>
          <p:spPr>
            <a:xfrm rot="10800000">
              <a:off x="1053003" y="4602848"/>
              <a:ext cx="223242" cy="246900"/>
            </a:xfrm>
            <a:prstGeom prst="arc">
              <a:avLst>
                <a:gd name="adj1" fmla="val 11092674"/>
                <a:gd name="adj2" fmla="val 0"/>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6" name="Group 55"/>
          <p:cNvGrpSpPr/>
          <p:nvPr/>
        </p:nvGrpSpPr>
        <p:grpSpPr>
          <a:xfrm>
            <a:off x="1739735" y="4520463"/>
            <a:ext cx="223242" cy="851426"/>
            <a:chOff x="1053003" y="4602848"/>
            <a:chExt cx="223242" cy="851426"/>
          </a:xfrm>
        </p:grpSpPr>
        <p:sp>
          <p:nvSpPr>
            <p:cNvPr id="57" name="Oval 56"/>
            <p:cNvSpPr/>
            <p:nvPr/>
          </p:nvSpPr>
          <p:spPr>
            <a:xfrm>
              <a:off x="1110618" y="4666520"/>
              <a:ext cx="108012" cy="1195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p:cNvCxnSpPr/>
            <p:nvPr/>
          </p:nvCxnSpPr>
          <p:spPr>
            <a:xfrm flipH="1">
              <a:off x="1163904" y="4825588"/>
              <a:ext cx="1060" cy="628686"/>
            </a:xfrm>
            <a:prstGeom prst="line">
              <a:avLst/>
            </a:prstGeom>
          </p:spPr>
          <p:style>
            <a:lnRef idx="1">
              <a:schemeClr val="accent1"/>
            </a:lnRef>
            <a:fillRef idx="0">
              <a:schemeClr val="accent1"/>
            </a:fillRef>
            <a:effectRef idx="0">
              <a:schemeClr val="accent1"/>
            </a:effectRef>
            <a:fontRef idx="minor">
              <a:schemeClr val="tx1"/>
            </a:fontRef>
          </p:style>
        </p:cxnSp>
        <p:sp>
          <p:nvSpPr>
            <p:cNvPr id="59" name="Arc 58"/>
            <p:cNvSpPr/>
            <p:nvPr/>
          </p:nvSpPr>
          <p:spPr>
            <a:xfrm rot="10800000">
              <a:off x="1053003" y="4602848"/>
              <a:ext cx="223242" cy="246900"/>
            </a:xfrm>
            <a:prstGeom prst="arc">
              <a:avLst>
                <a:gd name="adj1" fmla="val 11092674"/>
                <a:gd name="adj2" fmla="val 0"/>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0" name="Group 59"/>
          <p:cNvGrpSpPr/>
          <p:nvPr/>
        </p:nvGrpSpPr>
        <p:grpSpPr>
          <a:xfrm>
            <a:off x="2159300" y="4520463"/>
            <a:ext cx="223242" cy="851426"/>
            <a:chOff x="1053003" y="4602848"/>
            <a:chExt cx="223242" cy="851426"/>
          </a:xfrm>
        </p:grpSpPr>
        <p:sp>
          <p:nvSpPr>
            <p:cNvPr id="61" name="Oval 60"/>
            <p:cNvSpPr/>
            <p:nvPr/>
          </p:nvSpPr>
          <p:spPr>
            <a:xfrm>
              <a:off x="1110618" y="4666520"/>
              <a:ext cx="108012" cy="1195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p:cNvCxnSpPr/>
            <p:nvPr/>
          </p:nvCxnSpPr>
          <p:spPr>
            <a:xfrm flipH="1">
              <a:off x="1163904" y="4825588"/>
              <a:ext cx="1060" cy="628686"/>
            </a:xfrm>
            <a:prstGeom prst="line">
              <a:avLst/>
            </a:prstGeom>
          </p:spPr>
          <p:style>
            <a:lnRef idx="1">
              <a:schemeClr val="accent1"/>
            </a:lnRef>
            <a:fillRef idx="0">
              <a:schemeClr val="accent1"/>
            </a:fillRef>
            <a:effectRef idx="0">
              <a:schemeClr val="accent1"/>
            </a:effectRef>
            <a:fontRef idx="minor">
              <a:schemeClr val="tx1"/>
            </a:fontRef>
          </p:style>
        </p:cxnSp>
        <p:sp>
          <p:nvSpPr>
            <p:cNvPr id="63" name="Arc 62"/>
            <p:cNvSpPr/>
            <p:nvPr/>
          </p:nvSpPr>
          <p:spPr>
            <a:xfrm rot="10800000">
              <a:off x="1053003" y="4602848"/>
              <a:ext cx="223242" cy="246900"/>
            </a:xfrm>
            <a:prstGeom prst="arc">
              <a:avLst>
                <a:gd name="adj1" fmla="val 11092674"/>
                <a:gd name="adj2" fmla="val 0"/>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22" name="Elbow Connector 21"/>
          <p:cNvCxnSpPr>
            <a:stCxn id="78" idx="4"/>
            <a:endCxn id="52" idx="0"/>
          </p:cNvCxnSpPr>
          <p:nvPr/>
        </p:nvCxnSpPr>
        <p:spPr>
          <a:xfrm rot="5400000">
            <a:off x="1211432" y="3408875"/>
            <a:ext cx="1395619" cy="95490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81" idx="4"/>
            <a:endCxn id="57" idx="0"/>
          </p:cNvCxnSpPr>
          <p:nvPr/>
        </p:nvCxnSpPr>
        <p:spPr>
          <a:xfrm rot="5400000">
            <a:off x="1949792" y="3090081"/>
            <a:ext cx="1395619" cy="159248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84" idx="4"/>
            <a:endCxn id="61" idx="0"/>
          </p:cNvCxnSpPr>
          <p:nvPr/>
        </p:nvCxnSpPr>
        <p:spPr>
          <a:xfrm rot="5400000">
            <a:off x="2709023" y="2750415"/>
            <a:ext cx="1395619" cy="227182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759245" y="5157192"/>
            <a:ext cx="1681452" cy="144682"/>
          </a:xfrm>
          <a:prstGeom prst="roundRect">
            <a:avLst/>
          </a:prstGeom>
          <a:solidFill>
            <a:srgbClr val="FF99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200" dirty="0" smtClean="0"/>
              <a:t>ADAPTER</a:t>
            </a:r>
            <a:endParaRPr lang="en-US" sz="1200" dirty="0"/>
          </a:p>
        </p:txBody>
      </p:sp>
      <p:sp>
        <p:nvSpPr>
          <p:cNvPr id="87" name="Rounded Rectangle 86"/>
          <p:cNvSpPr/>
          <p:nvPr/>
        </p:nvSpPr>
        <p:spPr>
          <a:xfrm>
            <a:off x="3334521" y="5301874"/>
            <a:ext cx="1791788" cy="791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200" dirty="0" smtClean="0"/>
              <a:t>GHOST</a:t>
            </a:r>
            <a:endParaRPr lang="en-US" sz="1200" dirty="0"/>
          </a:p>
        </p:txBody>
      </p:sp>
      <p:grpSp>
        <p:nvGrpSpPr>
          <p:cNvPr id="88" name="Group 87"/>
          <p:cNvGrpSpPr/>
          <p:nvPr/>
        </p:nvGrpSpPr>
        <p:grpSpPr>
          <a:xfrm>
            <a:off x="3528600" y="4520463"/>
            <a:ext cx="223242" cy="851426"/>
            <a:chOff x="900603" y="4450448"/>
            <a:chExt cx="223242" cy="851426"/>
          </a:xfrm>
        </p:grpSpPr>
        <p:sp>
          <p:nvSpPr>
            <p:cNvPr id="89" name="Oval 88"/>
            <p:cNvSpPr/>
            <p:nvPr/>
          </p:nvSpPr>
          <p:spPr>
            <a:xfrm>
              <a:off x="958218" y="4514120"/>
              <a:ext cx="108012" cy="1195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p:cNvCxnSpPr/>
            <p:nvPr/>
          </p:nvCxnSpPr>
          <p:spPr>
            <a:xfrm flipH="1">
              <a:off x="1011504" y="4673188"/>
              <a:ext cx="1060" cy="628686"/>
            </a:xfrm>
            <a:prstGeom prst="line">
              <a:avLst/>
            </a:prstGeom>
          </p:spPr>
          <p:style>
            <a:lnRef idx="1">
              <a:schemeClr val="accent1"/>
            </a:lnRef>
            <a:fillRef idx="0">
              <a:schemeClr val="accent1"/>
            </a:fillRef>
            <a:effectRef idx="0">
              <a:schemeClr val="accent1"/>
            </a:effectRef>
            <a:fontRef idx="minor">
              <a:schemeClr val="tx1"/>
            </a:fontRef>
          </p:style>
        </p:cxnSp>
        <p:sp>
          <p:nvSpPr>
            <p:cNvPr id="99" name="Arc 98"/>
            <p:cNvSpPr/>
            <p:nvPr/>
          </p:nvSpPr>
          <p:spPr>
            <a:xfrm rot="10800000">
              <a:off x="900603" y="4450448"/>
              <a:ext cx="223242" cy="246900"/>
            </a:xfrm>
            <a:prstGeom prst="arc">
              <a:avLst>
                <a:gd name="adj1" fmla="val 11092674"/>
                <a:gd name="adj2" fmla="val 0"/>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1" name="Group 100"/>
          <p:cNvGrpSpPr/>
          <p:nvPr/>
        </p:nvGrpSpPr>
        <p:grpSpPr>
          <a:xfrm>
            <a:off x="3948166" y="4520463"/>
            <a:ext cx="223242" cy="851426"/>
            <a:chOff x="1053003" y="4602848"/>
            <a:chExt cx="223242" cy="851426"/>
          </a:xfrm>
        </p:grpSpPr>
        <p:sp>
          <p:nvSpPr>
            <p:cNvPr id="102" name="Oval 101"/>
            <p:cNvSpPr/>
            <p:nvPr/>
          </p:nvSpPr>
          <p:spPr>
            <a:xfrm>
              <a:off x="1110618" y="4666520"/>
              <a:ext cx="108012" cy="1195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Connector 102"/>
            <p:cNvCxnSpPr/>
            <p:nvPr/>
          </p:nvCxnSpPr>
          <p:spPr>
            <a:xfrm flipH="1">
              <a:off x="1163904" y="4825588"/>
              <a:ext cx="1060" cy="628686"/>
            </a:xfrm>
            <a:prstGeom prst="line">
              <a:avLst/>
            </a:prstGeom>
          </p:spPr>
          <p:style>
            <a:lnRef idx="1">
              <a:schemeClr val="accent1"/>
            </a:lnRef>
            <a:fillRef idx="0">
              <a:schemeClr val="accent1"/>
            </a:fillRef>
            <a:effectRef idx="0">
              <a:schemeClr val="accent1"/>
            </a:effectRef>
            <a:fontRef idx="minor">
              <a:schemeClr val="tx1"/>
            </a:fontRef>
          </p:style>
        </p:cxnSp>
        <p:sp>
          <p:nvSpPr>
            <p:cNvPr id="105" name="Arc 104"/>
            <p:cNvSpPr/>
            <p:nvPr/>
          </p:nvSpPr>
          <p:spPr>
            <a:xfrm rot="10800000">
              <a:off x="1053003" y="4602848"/>
              <a:ext cx="223242" cy="246900"/>
            </a:xfrm>
            <a:prstGeom prst="arc">
              <a:avLst>
                <a:gd name="adj1" fmla="val 11092674"/>
                <a:gd name="adj2" fmla="val 0"/>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6" name="Group 105"/>
          <p:cNvGrpSpPr/>
          <p:nvPr/>
        </p:nvGrpSpPr>
        <p:grpSpPr>
          <a:xfrm>
            <a:off x="4367732" y="4520463"/>
            <a:ext cx="223242" cy="851426"/>
            <a:chOff x="1053003" y="4602848"/>
            <a:chExt cx="223242" cy="851426"/>
          </a:xfrm>
        </p:grpSpPr>
        <p:sp>
          <p:nvSpPr>
            <p:cNvPr id="108" name="Oval 107"/>
            <p:cNvSpPr/>
            <p:nvPr/>
          </p:nvSpPr>
          <p:spPr>
            <a:xfrm>
              <a:off x="1110618" y="4666520"/>
              <a:ext cx="108012" cy="1195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flipH="1">
              <a:off x="1163904" y="4825588"/>
              <a:ext cx="1060" cy="628686"/>
            </a:xfrm>
            <a:prstGeom prst="line">
              <a:avLst/>
            </a:prstGeom>
          </p:spPr>
          <p:style>
            <a:lnRef idx="1">
              <a:schemeClr val="accent1"/>
            </a:lnRef>
            <a:fillRef idx="0">
              <a:schemeClr val="accent1"/>
            </a:fillRef>
            <a:effectRef idx="0">
              <a:schemeClr val="accent1"/>
            </a:effectRef>
            <a:fontRef idx="minor">
              <a:schemeClr val="tx1"/>
            </a:fontRef>
          </p:style>
        </p:cxnSp>
        <p:sp>
          <p:nvSpPr>
            <p:cNvPr id="110" name="Arc 109"/>
            <p:cNvSpPr/>
            <p:nvPr/>
          </p:nvSpPr>
          <p:spPr>
            <a:xfrm rot="10800000">
              <a:off x="1053003" y="4602848"/>
              <a:ext cx="223242" cy="246900"/>
            </a:xfrm>
            <a:prstGeom prst="arc">
              <a:avLst>
                <a:gd name="adj1" fmla="val 11092674"/>
                <a:gd name="adj2" fmla="val 0"/>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1" name="Group 110"/>
          <p:cNvGrpSpPr/>
          <p:nvPr/>
        </p:nvGrpSpPr>
        <p:grpSpPr>
          <a:xfrm>
            <a:off x="4787297" y="4520463"/>
            <a:ext cx="223242" cy="851426"/>
            <a:chOff x="1053003" y="4602848"/>
            <a:chExt cx="223242" cy="851426"/>
          </a:xfrm>
        </p:grpSpPr>
        <p:sp>
          <p:nvSpPr>
            <p:cNvPr id="113" name="Oval 112"/>
            <p:cNvSpPr/>
            <p:nvPr/>
          </p:nvSpPr>
          <p:spPr>
            <a:xfrm>
              <a:off x="1110618" y="4666520"/>
              <a:ext cx="108012" cy="1195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Connector 113"/>
            <p:cNvCxnSpPr/>
            <p:nvPr/>
          </p:nvCxnSpPr>
          <p:spPr>
            <a:xfrm flipH="1">
              <a:off x="1163904" y="4825588"/>
              <a:ext cx="1060" cy="628686"/>
            </a:xfrm>
            <a:prstGeom prst="line">
              <a:avLst/>
            </a:prstGeom>
          </p:spPr>
          <p:style>
            <a:lnRef idx="1">
              <a:schemeClr val="accent1"/>
            </a:lnRef>
            <a:fillRef idx="0">
              <a:schemeClr val="accent1"/>
            </a:fillRef>
            <a:effectRef idx="0">
              <a:schemeClr val="accent1"/>
            </a:effectRef>
            <a:fontRef idx="minor">
              <a:schemeClr val="tx1"/>
            </a:fontRef>
          </p:style>
        </p:cxnSp>
        <p:sp>
          <p:nvSpPr>
            <p:cNvPr id="115" name="Arc 114"/>
            <p:cNvSpPr/>
            <p:nvPr/>
          </p:nvSpPr>
          <p:spPr>
            <a:xfrm rot="10800000">
              <a:off x="1053003" y="4602848"/>
              <a:ext cx="223242" cy="246900"/>
            </a:xfrm>
            <a:prstGeom prst="arc">
              <a:avLst>
                <a:gd name="adj1" fmla="val 11092674"/>
                <a:gd name="adj2" fmla="val 0"/>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17" name="Rounded Rectangle 116"/>
          <p:cNvSpPr/>
          <p:nvPr/>
        </p:nvSpPr>
        <p:spPr>
          <a:xfrm>
            <a:off x="3387242" y="5157192"/>
            <a:ext cx="1681452" cy="144682"/>
          </a:xfrm>
          <a:prstGeom prst="roundRect">
            <a:avLst/>
          </a:prstGeom>
          <a:solidFill>
            <a:srgbClr val="FF99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200" dirty="0" smtClean="0"/>
              <a:t>ADAPTER</a:t>
            </a:r>
            <a:endParaRPr lang="en-US" sz="1200" dirty="0"/>
          </a:p>
        </p:txBody>
      </p:sp>
      <p:cxnSp>
        <p:nvCxnSpPr>
          <p:cNvPr id="31" name="Elbow Connector 30"/>
          <p:cNvCxnSpPr>
            <a:stCxn id="75" idx="4"/>
            <a:endCxn id="89" idx="0"/>
          </p:cNvCxnSpPr>
          <p:nvPr/>
        </p:nvCxnSpPr>
        <p:spPr>
          <a:xfrm rot="16200000" flipH="1">
            <a:off x="1668193" y="2612106"/>
            <a:ext cx="1395619" cy="2548437"/>
          </a:xfrm>
          <a:prstGeom prst="bentConnector3">
            <a:avLst>
              <a:gd name="adj1" fmla="val 39990"/>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78" idx="4"/>
            <a:endCxn id="102" idx="0"/>
          </p:cNvCxnSpPr>
          <p:nvPr/>
        </p:nvCxnSpPr>
        <p:spPr>
          <a:xfrm rot="16200000" flipH="1">
            <a:off x="2525430" y="3049777"/>
            <a:ext cx="1395619" cy="1673096"/>
          </a:xfrm>
          <a:prstGeom prst="bentConnector3">
            <a:avLst>
              <a:gd name="adj1" fmla="val 39990"/>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81" idx="4"/>
            <a:endCxn id="108" idx="0"/>
          </p:cNvCxnSpPr>
          <p:nvPr/>
        </p:nvCxnSpPr>
        <p:spPr>
          <a:xfrm rot="16200000" flipH="1">
            <a:off x="3263790" y="3368571"/>
            <a:ext cx="1395619" cy="1035508"/>
          </a:xfrm>
          <a:prstGeom prst="bentConnector3">
            <a:avLst>
              <a:gd name="adj1" fmla="val 39990"/>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84" idx="4"/>
            <a:endCxn id="113" idx="0"/>
          </p:cNvCxnSpPr>
          <p:nvPr/>
        </p:nvCxnSpPr>
        <p:spPr>
          <a:xfrm rot="16200000" flipH="1">
            <a:off x="4023021" y="3708237"/>
            <a:ext cx="1395619" cy="356176"/>
          </a:xfrm>
          <a:prstGeom prst="bentConnector3">
            <a:avLst>
              <a:gd name="adj1" fmla="val 40900"/>
            </a:avLst>
          </a:prstGeom>
          <a:ln>
            <a:solidFill>
              <a:srgbClr val="92D050"/>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774110" y="5283427"/>
            <a:ext cx="2592288" cy="738664"/>
          </a:xfrm>
          <a:prstGeom prst="rect">
            <a:avLst/>
          </a:prstGeom>
          <a:noFill/>
          <a:ln>
            <a:solidFill>
              <a:schemeClr val="tx1"/>
            </a:solidFill>
          </a:ln>
        </p:spPr>
        <p:txBody>
          <a:bodyPr wrap="square" rtlCol="0">
            <a:spAutoFit/>
          </a:bodyPr>
          <a:lstStyle/>
          <a:p>
            <a:r>
              <a:rPr lang="fr-FR" sz="1400" dirty="0" smtClean="0"/>
              <a:t>One </a:t>
            </a:r>
            <a:r>
              <a:rPr lang="fr-FR" sz="1400" dirty="0" err="1" smtClean="0"/>
              <a:t>common</a:t>
            </a:r>
            <a:r>
              <a:rPr lang="fr-FR" sz="1400" dirty="0" smtClean="0"/>
              <a:t> adapter </a:t>
            </a:r>
            <a:r>
              <a:rPr lang="fr-FR" sz="1400" dirty="0" err="1" smtClean="0"/>
              <a:t>could</a:t>
            </a:r>
            <a:r>
              <a:rPr lang="fr-FR" sz="1400" dirty="0" smtClean="0"/>
              <a:t> </a:t>
            </a:r>
            <a:r>
              <a:rPr lang="fr-FR" sz="1400" dirty="0" err="1" smtClean="0"/>
              <a:t>cover</a:t>
            </a:r>
            <a:r>
              <a:rPr lang="fr-FR" sz="1400" dirty="0" smtClean="0"/>
              <a:t> the </a:t>
            </a:r>
            <a:r>
              <a:rPr lang="fr-FR" sz="1400" dirty="0" err="1" smtClean="0"/>
              <a:t>need</a:t>
            </a:r>
            <a:r>
              <a:rPr lang="fr-FR" sz="1400" dirty="0" smtClean="0"/>
              <a:t> for 80% of GTT Test applications</a:t>
            </a:r>
            <a:endParaRPr lang="en-US" sz="1400" dirty="0"/>
          </a:p>
        </p:txBody>
      </p:sp>
      <p:sp>
        <p:nvSpPr>
          <p:cNvPr id="55" name="TextBox 54"/>
          <p:cNvSpPr txBox="1"/>
          <p:nvPr/>
        </p:nvSpPr>
        <p:spPr>
          <a:xfrm>
            <a:off x="288419" y="835224"/>
            <a:ext cx="5219685"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More than 100 source applications (provider)</a:t>
            </a:r>
          </a:p>
          <a:p>
            <a:pPr marL="285750" indent="-285750">
              <a:buFont typeface="Arial" panose="020B0604020202020204" pitchFamily="34" charset="0"/>
              <a:buChar char="•"/>
            </a:pPr>
            <a:r>
              <a:rPr lang="en-US" sz="1400" dirty="0" smtClean="0"/>
              <a:t>More than 100 target applications (consumer)</a:t>
            </a:r>
          </a:p>
          <a:p>
            <a:pPr marL="285750" indent="-285750">
              <a:buFont typeface="Arial" panose="020B0604020202020204" pitchFamily="34" charset="0"/>
              <a:buChar char="•"/>
            </a:pPr>
            <a:r>
              <a:rPr lang="en-US" sz="1400" dirty="0" smtClean="0"/>
              <a:t>Without common « adapter », how many exchange process</a:t>
            </a:r>
            <a:r>
              <a:rPr lang="fr-FR" sz="1400" dirty="0" smtClean="0"/>
              <a:t>?</a:t>
            </a:r>
            <a:endParaRPr lang="en-US" sz="1400"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90828" y="190381"/>
            <a:ext cx="2513992" cy="1244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2197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8A5614CA5E17D419663BAFC31ECE549" ma:contentTypeVersion="0" ma:contentTypeDescription="Create a new document." ma:contentTypeScope="" ma:versionID="c11e0b54e9c1620200f40ff31c6dcd8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011D540-9E4B-4FF9-93F2-DA21A625E538}">
  <ds:schemaRefs>
    <ds:schemaRef ds:uri="http://schemas.microsoft.com/sharepoint/v3/contenttype/forms"/>
  </ds:schemaRefs>
</ds:datastoreItem>
</file>

<file path=customXml/itemProps2.xml><?xml version="1.0" encoding="utf-8"?>
<ds:datastoreItem xmlns:ds="http://schemas.openxmlformats.org/officeDocument/2006/customXml" ds:itemID="{51D9F21F-92DB-4992-9DBF-6487699A8B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303F28D-A645-42B8-BCFC-B677E6B18088}">
  <ds:schemaRefs>
    <ds:schemaRef ds:uri="http://schemas.openxmlformats.org/package/2006/metadata/core-properties"/>
    <ds:schemaRef ds:uri="http://purl.org/dc/terms/"/>
    <ds:schemaRef ds:uri="http://www.w3.org/XML/1998/namespace"/>
    <ds:schemaRef ds:uri="http://schemas.microsoft.com/office/2006/metadata/properties"/>
    <ds:schemaRef ds:uri="http://schemas.microsoft.com/office/infopath/2007/PartnerControls"/>
    <ds:schemaRef ds:uri="http://schemas.microsoft.com/office/2006/documentManagement/types"/>
    <ds:schemaRef ds:uri="http://purl.org/dc/elements/1.1/"/>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16882</TotalTime>
  <Words>1674</Words>
  <Application>Microsoft Office PowerPoint</Application>
  <PresentationFormat>On-screen Show (4:3)</PresentationFormat>
  <Paragraphs>343</Paragraphs>
  <Slides>24</Slides>
  <Notes>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PowerPoint Presentation</vt:lpstr>
      <vt:lpstr>PowerPoint Presentation</vt:lpstr>
      <vt:lpstr>PowerPoint Presentation</vt:lpstr>
      <vt:lpstr>TCP Workflow</vt:lpstr>
      <vt:lpstr>PowerPoint Presentation</vt:lpstr>
      <vt:lpstr>PowerPoint Presentation</vt:lpstr>
      <vt:lpstr>PowerPoint Presentation</vt:lpstr>
      <vt:lpstr>Transformation area</vt:lpstr>
      <vt:lpstr>PowerPoint Presentation</vt:lpstr>
      <vt:lpstr>PowerPoint Presentation</vt:lpstr>
      <vt:lpstr>PowerPoint Presentation</vt:lpstr>
      <vt:lpstr>Service Bus Concept</vt:lpstr>
      <vt:lpstr>Staircase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EDB Platform</vt:lpstr>
      <vt:lpstr>EDB Platform</vt:lpstr>
      <vt:lpstr>PowerPoint Presentation</vt:lpstr>
      <vt:lpstr>PowerPoint Presentation</vt:lpstr>
    </vt:vector>
  </TitlesOfParts>
  <Company>Volvo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Pain Guillaume</dc:creator>
  <cp:lastModifiedBy>Lövdinger Per</cp:lastModifiedBy>
  <cp:revision>89</cp:revision>
  <dcterms:created xsi:type="dcterms:W3CDTF">2016-05-11T07:58:36Z</dcterms:created>
  <dcterms:modified xsi:type="dcterms:W3CDTF">2016-10-26T08:07:26Z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0x01010028A5614CA5E17D419663BAFC31ECE549</vt:lpwstr>
  </property>
</Properties>
</file>