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0" r:id="rId2"/>
    <p:sldId id="262" r:id="rId3"/>
    <p:sldId id="317" r:id="rId4"/>
    <p:sldId id="312" r:id="rId5"/>
    <p:sldId id="318" r:id="rId6"/>
    <p:sldId id="333" r:id="rId7"/>
    <p:sldId id="292" r:id="rId8"/>
    <p:sldId id="293" r:id="rId9"/>
    <p:sldId id="313" r:id="rId10"/>
    <p:sldId id="330" r:id="rId11"/>
    <p:sldId id="331" r:id="rId12"/>
    <p:sldId id="332" r:id="rId13"/>
    <p:sldId id="314" r:id="rId14"/>
    <p:sldId id="308" r:id="rId15"/>
    <p:sldId id="309" r:id="rId16"/>
    <p:sldId id="287" r:id="rId17"/>
    <p:sldId id="303" r:id="rId18"/>
    <p:sldId id="266" r:id="rId19"/>
    <p:sldId id="294" r:id="rId20"/>
    <p:sldId id="296" r:id="rId21"/>
    <p:sldId id="323" r:id="rId22"/>
    <p:sldId id="310" r:id="rId23"/>
    <p:sldId id="270" r:id="rId24"/>
    <p:sldId id="324" r:id="rId25"/>
    <p:sldId id="325" r:id="rId26"/>
    <p:sldId id="326" r:id="rId27"/>
    <p:sldId id="327" r:id="rId28"/>
    <p:sldId id="334" r:id="rId29"/>
    <p:sldId id="305" r:id="rId30"/>
    <p:sldId id="320" r:id="rId31"/>
    <p:sldId id="272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йнур Аитов" initials="АА" lastIdx="1" clrIdx="0">
    <p:extLst>
      <p:ext uri="{19B8F6BF-5375-455C-9EA6-DF929625EA0E}">
        <p15:presenceInfo xmlns:p15="http://schemas.microsoft.com/office/powerpoint/2012/main" userId="572046a8e9a370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0920" autoAdjust="0"/>
  </p:normalViewPr>
  <p:slideViewPr>
    <p:cSldViewPr snapToGrid="0">
      <p:cViewPr varScale="1">
        <p:scale>
          <a:sx n="71" d="100"/>
          <a:sy n="71" d="100"/>
        </p:scale>
        <p:origin x="926" y="58"/>
      </p:cViewPr>
      <p:guideLst/>
    </p:cSldViewPr>
  </p:slideViewPr>
  <p:outlineViewPr>
    <p:cViewPr>
      <p:scale>
        <a:sx n="33" d="100"/>
        <a:sy n="33" d="100"/>
      </p:scale>
      <p:origin x="0" y="-150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27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7F52CB5-B3EA-4C70-9BDE-0B07E2B6CB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0A292F-032E-431F-A229-DD1DE56159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1CA30-D7D3-47B6-91C2-50567BCA2C39}" type="datetimeFigureOut">
              <a:rPr lang="ru-RU" smtClean="0"/>
              <a:t>-11.06-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29997A-07BA-476D-ACE8-9B8550DA22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D3D335-FFF9-4437-8CC7-D6C8EC1A06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9411F-2038-463A-A6A0-C66A1F8BF4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2018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3E573-384E-41F5-B82E-1EBB8104E0A9}" type="datetimeFigureOut">
              <a:rPr lang="ru-RU" smtClean="0"/>
              <a:t>-11.06-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014F-144A-4440-BF99-5A5B12661C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5147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181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dirty="0">
                <a:latin typeface="Calibri" panose="020F0502020204030204" pitchFamily="34" charset="0"/>
                <a:cs typeface="Calibri" panose="020F0502020204030204" pitchFamily="34" charset="0"/>
              </a:rPr>
              <a:t>Затем из каждого ключевого кадра строится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перцептивный хэш. Изображение переводится в оттенки серого, вычисляется среднее значение цветов. По среднему значению производится бинаризация изображения. Затем массив битов переводится в </a:t>
            </a:r>
            <a:r>
              <a:rPr lang="ru-RU" sz="1200" dirty="0"/>
              <a:t>значение 16-ричной системы счисления.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978417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3-эм шаге перцептивный хэш каждого соседнего ключевого кадра сравнивается и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расчитывается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расстояние Хэмминга (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число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позиций, в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которых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соответствующие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символы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двух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строк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одинаковой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длины различны.). 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Хеши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которые слабо отличаются отбрасываются. Благодаря этому мы получаем хэши ключевых кадров, которые находятся непосредственно в точках смен сцен (или в местах склеек)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1449916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4ом шаге рассчитывается длительность сцены. То есть разность временной метки одного ключевого кадра и следующего, с последующим его округлением до сотых. </a:t>
            </a:r>
          </a:p>
        </p:txBody>
      </p:sp>
    </p:spTree>
    <p:extLst>
      <p:ext uri="{BB962C8B-B14F-4D97-AF65-F5344CB8AC3E}">
        <p14:creationId xmlns:p14="http://schemas.microsoft.com/office/powerpoint/2010/main" val="3384950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итоге получается массив из индексов, один элемент которого представлен на слайде.</a:t>
            </a:r>
          </a:p>
        </p:txBody>
      </p:sp>
    </p:spTree>
    <p:extLst>
      <p:ext uri="{BB962C8B-B14F-4D97-AF65-F5344CB8AC3E}">
        <p14:creationId xmlns:p14="http://schemas.microsoft.com/office/powerpoint/2010/main" val="3271823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моделирования основных процессов в системе были выделены основные сущности. Были выявлены атрибуты этих сущностей и связи между ними. </a:t>
            </a:r>
          </a:p>
        </p:txBody>
      </p:sp>
    </p:spTree>
    <p:extLst>
      <p:ext uri="{BB962C8B-B14F-4D97-AF65-F5344CB8AC3E}">
        <p14:creationId xmlns:p14="http://schemas.microsoft.com/office/powerpoint/2010/main" val="2346139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 описана физическая модель базы данных,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которая строилась на основе логической с учетом ограничений, накладываемых особенностей СУБД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418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программной реализации выбрана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платформа программная платформа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соответсвенно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 языке программирования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 помощью данной платформы возможно обрабатывать видеофайлы и взаимодействовать с пользователем через веб-интерфейс. Данные будут хранится в базе данных под управлением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MySQL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котором будут храниться индексы видеофайлов.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3866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Для обработки видеофайлов использована библиотека с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открытым исходным кодом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FFmpeg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Реализации экранных форм</a:t>
            </a:r>
            <a:r>
              <a:rPr lang="en-US" dirty="0"/>
              <a:t> </a:t>
            </a:r>
            <a:r>
              <a:rPr lang="ru-RU" dirty="0"/>
              <a:t>веб приложения, основывались на 3 языках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HTML, CSS, JS.</a:t>
            </a:r>
            <a:r>
              <a:rPr lang="ru-RU" dirty="0"/>
              <a:t> Элементы веб-интерфейса реализовано с помощью библиотеки </a:t>
            </a:r>
            <a:r>
              <a:rPr lang="en-US" dirty="0"/>
              <a:t>Bootstrap.</a:t>
            </a:r>
            <a:r>
              <a:rPr lang="ru-RU" dirty="0"/>
              <a:t> Для генерации экранных форм использовалась библиотека </a:t>
            </a:r>
            <a:r>
              <a:rPr lang="ru-RU" dirty="0" err="1"/>
              <a:t>шаблонизатор</a:t>
            </a:r>
            <a:r>
              <a:rPr lang="ru-RU" dirty="0"/>
              <a:t> </a:t>
            </a:r>
            <a:r>
              <a:rPr lang="en-US" dirty="0"/>
              <a:t>EJS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865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сайде представлена форма главной страницы</a:t>
            </a:r>
          </a:p>
        </p:txBody>
      </p:sp>
    </p:spTree>
    <p:extLst>
      <p:ext uri="{BB962C8B-B14F-4D97-AF65-F5344CB8AC3E}">
        <p14:creationId xmlns:p14="http://schemas.microsoft.com/office/powerpoint/2010/main" val="15267224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Экранная форма поиска в базе. Здесь загружается видеофайл и в результате приложение отображает видеозаписи, в которых </a:t>
            </a:r>
            <a:r>
              <a:rPr lang="ru-RU" dirty="0" err="1"/>
              <a:t>заимствованны</a:t>
            </a:r>
            <a:r>
              <a:rPr lang="ru-RU" dirty="0"/>
              <a:t> сцены из загруженной видеозаписи.</a:t>
            </a:r>
          </a:p>
        </p:txBody>
      </p:sp>
    </p:spTree>
    <p:extLst>
      <p:ext uri="{BB962C8B-B14F-4D97-AF65-F5344CB8AC3E}">
        <p14:creationId xmlns:p14="http://schemas.microsoft.com/office/powerpoint/2010/main" val="198829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Уважаемые члены комиссии, слушатели, темы исследования посвящена изучению алгоритмов поиска совпадающих видеофрагментов в видеофайлах. В своей работе я сосредоточился на методах индексации визуальной информации видеопотока на основе </a:t>
            </a:r>
            <a:r>
              <a:rPr lang="ru-RU" dirty="0" err="1"/>
              <a:t>темпоральных</a:t>
            </a:r>
            <a:r>
              <a:rPr lang="ru-RU" dirty="0"/>
              <a:t> и пространственных характеристиках ключевых кадров.</a:t>
            </a:r>
          </a:p>
          <a:p>
            <a:endParaRPr lang="ru-RU" dirty="0"/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анализа предметной области, было выявлено, что технологии и алгоритмы, используемые для реализации функций индексирования и поиска заимствований, еще недостаточно развиты для выполнения задач защиты авторских прав и не удовлетворяют требованиям большинства практических задач. Планировалось, что использование средств для индексации и сопоставления видеофайлов позволит находить заимствования видеофрагментов, что в свою очередь даст возможность эффективнее бороться с нарушением авторских прав.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53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загрузке файла с отрывком из фильма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приложение находит видеофайлы с теми же фрагментами сцен. Как видно на слайде, нашлось видео того же самого фрагмента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плеере красным цветом отображаются временные метки общих границ сцен. 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3796031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2513564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же в приложении реализована возможность искать видеофайлы по кадру. На слайде представлен результат поиска по кадру из фильма</a:t>
            </a:r>
            <a:r>
              <a:rPr lang="ru-R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Временная метка совпадает с данным кадром.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2538320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118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2415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043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873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3423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563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представлена информация об опубликованных статьях и участиях в конференциях.</a:t>
            </a:r>
          </a:p>
        </p:txBody>
      </p:sp>
    </p:spTree>
    <p:extLst>
      <p:ext uri="{BB962C8B-B14F-4D97-AF65-F5344CB8AC3E}">
        <p14:creationId xmlns:p14="http://schemas.microsoft.com/office/powerpoint/2010/main" val="262429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35199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представлена информация об опубликованных статьях.</a:t>
            </a:r>
          </a:p>
        </p:txBody>
      </p:sp>
    </p:spTree>
    <p:extLst>
      <p:ext uri="{BB962C8B-B14F-4D97-AF65-F5344CB8AC3E}">
        <p14:creationId xmlns:p14="http://schemas.microsoft.com/office/powerpoint/2010/main" val="16174912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Доклад окончен, 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98437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2741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работы, </a:t>
            </a:r>
            <a:r>
              <a:rPr lang="ru-RU" sz="1200" dirty="0"/>
              <a:t>разработан метод создания уникальных подписей ключевых кадров путем получения перцептивного хэша ключевого кадра в точке смены сцены и расчета временной информации о сменах сцены.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50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В ходе исследования выявлено, что комбинированный метод создания уникальных подписей ключевых кадров видеопоследовательности на основе </a:t>
            </a:r>
            <a:r>
              <a:rPr lang="ru-RU" sz="1200" dirty="0" err="1"/>
              <a:t>темпоральных</a:t>
            </a:r>
            <a:r>
              <a:rPr lang="ru-RU" sz="1200" dirty="0"/>
              <a:t> и пространственных характеристиках позволяет эффективно решать задачу поиска заимствований видеофрагментов.</a:t>
            </a:r>
            <a:endParaRPr lang="ru-RU" sz="1200" dirty="0">
              <a:effectLst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48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представлена диаграмма информационной системы в нотации </a:t>
            </a:r>
            <a:r>
              <a:rPr lang="en-US" dirty="0" err="1"/>
              <a:t>DFD</a:t>
            </a:r>
            <a:r>
              <a:rPr lang="en-US" dirty="0"/>
              <a:t> </a:t>
            </a:r>
            <a:r>
              <a:rPr lang="ru-RU" dirty="0"/>
              <a:t>для описания движения потоков данных. </a:t>
            </a:r>
            <a:r>
              <a:rPr lang="ru-RU" dirty="0" err="1"/>
              <a:t>Внешной</a:t>
            </a:r>
            <a:r>
              <a:rPr lang="ru-RU" dirty="0"/>
              <a:t> сущностью системы являются пользователь, который на входе отправляет видеофайл и получает веб страницу с результатами поиска заимствований.</a:t>
            </a:r>
          </a:p>
        </p:txBody>
      </p:sp>
    </p:spTree>
    <p:extLst>
      <p:ext uri="{BB962C8B-B14F-4D97-AF65-F5344CB8AC3E}">
        <p14:creationId xmlns:p14="http://schemas.microsoft.com/office/powerpoint/2010/main" val="1308269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Сначала приложение извлекает все ключевые кадры и создает уникальные подписи для всех ключевых кадров. Затем уникальные подписи отфильтровываются только на те, что находятся в точках смен сцен и рассчитывается длина сцены для каждого оставшегося ключевого кадра.</a:t>
            </a:r>
          </a:p>
          <a:p>
            <a:endParaRPr lang="ru-RU" dirty="0"/>
          </a:p>
          <a:p>
            <a:r>
              <a:rPr lang="ru-RU" dirty="0"/>
              <a:t>Эти индексы заносятся в базу данных и производится поиск среди индексов, что были в базе. Найденные результаты возвращаются пользователю.</a:t>
            </a:r>
          </a:p>
        </p:txBody>
      </p:sp>
    </p:spTree>
    <p:extLst>
      <p:ext uri="{BB962C8B-B14F-4D97-AF65-F5344CB8AC3E}">
        <p14:creationId xmlns:p14="http://schemas.microsoft.com/office/powerpoint/2010/main" val="1704047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dirty="0">
                <a:latin typeface="Calibri" panose="020F0502020204030204" pitchFamily="34" charset="0"/>
                <a:cs typeface="Calibri" panose="020F0502020204030204" pitchFamily="34" charset="0"/>
              </a:rPr>
              <a:t>Формирования уникальных подписей ключевых кадров начинается с извлечения ключевых кадров из видеофайла</a:t>
            </a:r>
            <a:r>
              <a:rPr lang="en-US" sz="1200" b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sz="1200" b="0" dirty="0">
                <a:latin typeface="Calibri" panose="020F0502020204030204" pitchFamily="34" charset="0"/>
                <a:cs typeface="Calibri" panose="020F0502020204030204" pitchFamily="34" charset="0"/>
              </a:rPr>
              <a:t> В названии файла указываются временные метки в миллисекундах соответствующих ключевых кадров.</a:t>
            </a:r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42449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0B152-1F9A-4075-BC50-149BB7751110}" type="datetime1">
              <a:rPr lang="ru-RU" smtClean="0"/>
              <a:t>-11.06-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89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34A30-DED3-4445-99A6-143307F26FFA}" type="datetime1">
              <a:rPr lang="ru-RU" smtClean="0"/>
              <a:t>-11.06-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73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92F2-35CB-4367-B4DE-252FF1330075}" type="datetime1">
              <a:rPr lang="ru-RU" smtClean="0"/>
              <a:t>-11.06-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29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7AFA-3EAF-452D-840F-6DD9DB4ABC1C}" type="datetime1">
              <a:rPr lang="ru-RU" smtClean="0"/>
              <a:t>-11.06-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292772" y="5839959"/>
            <a:ext cx="2743200" cy="365125"/>
          </a:xfrm>
        </p:spPr>
        <p:txBody>
          <a:bodyPr/>
          <a:lstStyle>
            <a:lvl1pPr>
              <a:defRPr sz="2400"/>
            </a:lvl1pPr>
          </a:lstStyle>
          <a:p>
            <a:fld id="{4D119242-DEFA-45F6-9FDA-C67A51E59C1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884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333AB-58DF-4B80-A53E-54A7E7F9D77B}" type="datetime1">
              <a:rPr lang="ru-RU" smtClean="0"/>
              <a:t>-11.06-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65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5C8C-F33E-4F8C-AAFA-B9EDDAA2FEF5}" type="datetime1">
              <a:rPr lang="ru-RU" smtClean="0"/>
              <a:t>-11.06-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88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E15F-C68E-462B-B35C-139542B616E6}" type="datetime1">
              <a:rPr lang="ru-RU" smtClean="0"/>
              <a:t>-11.06-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62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9E86-8F27-4882-A524-12CAA9EF7CBB}" type="datetime1">
              <a:rPr lang="ru-RU" smtClean="0"/>
              <a:t>-11.06-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87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56F65-8979-4434-8A02-928B16BF8CC8}" type="datetime1">
              <a:rPr lang="ru-RU" smtClean="0"/>
              <a:t>-11.06-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80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876F-A4DF-4B35-99DE-A63CB6E62473}" type="datetime1">
              <a:rPr lang="ru-RU" smtClean="0"/>
              <a:t>-11.06-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8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C2AD-311B-4D48-B3D3-C25CCA5B8EF7}" type="datetime1">
              <a:rPr lang="ru-RU" smtClean="0"/>
              <a:t>-11.06-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61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44D71-1C0B-4FE5-87CA-E3DBAAAA1B8C}" type="datetime1">
              <a:rPr lang="ru-RU" smtClean="0"/>
              <a:t>-11.06-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19242-DEFA-45F6-9FDA-C67A51E59C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45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529935" y="5974540"/>
            <a:ext cx="1357265" cy="746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4736" y="580914"/>
            <a:ext cx="11082528" cy="2804672"/>
          </a:xfrm>
        </p:spPr>
        <p:txBody>
          <a:bodyPr>
            <a:noAutofit/>
          </a:bodyPr>
          <a:lstStyle/>
          <a:p>
            <a:r>
              <a:rPr lang="ru-RU" sz="2800" dirty="0">
                <a:latin typeface="+mn-lt"/>
              </a:rPr>
              <a:t>ВЫПУСКНАЯ КВАЛИФИКАЦИОННАЯ РАБОТА</a:t>
            </a:r>
            <a:br>
              <a:rPr lang="ru-RU" sz="2800" dirty="0">
                <a:latin typeface="+mn-lt"/>
              </a:rPr>
            </a:br>
            <a:r>
              <a:rPr lang="ru-RU" sz="2800" dirty="0">
                <a:latin typeface="+mn-lt"/>
              </a:rPr>
              <a:t> </a:t>
            </a:r>
            <a:br>
              <a:rPr lang="en-US" sz="2800" dirty="0">
                <a:latin typeface="+mn-lt"/>
              </a:rPr>
            </a:br>
            <a:r>
              <a:rPr lang="ru-RU" sz="3600" b="1" dirty="0"/>
              <a:t>РАЗРАБОТКА АЛГОРИТМА </a:t>
            </a:r>
            <a:br>
              <a:rPr lang="ru-RU" sz="3600" b="1" dirty="0"/>
            </a:br>
            <a:r>
              <a:rPr lang="ru-RU" sz="3600" b="1" dirty="0"/>
              <a:t>…</a:t>
            </a:r>
            <a:br>
              <a:rPr lang="ru-RU" sz="3600" b="1" dirty="0"/>
            </a:br>
            <a:r>
              <a:rPr lang="ru-RU" sz="3600" b="1" dirty="0"/>
              <a:t>…</a:t>
            </a:r>
            <a:endParaRPr lang="ru-RU" sz="3200" b="1" dirty="0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D439207E-E10D-4233-B107-CC5E6E59CB37}"/>
              </a:ext>
            </a:extLst>
          </p:cNvPr>
          <p:cNvSpPr txBox="1">
            <a:spLocks/>
          </p:cNvSpPr>
          <p:nvPr/>
        </p:nvSpPr>
        <p:spPr>
          <a:xfrm>
            <a:off x="139054" y="3270325"/>
            <a:ext cx="11748146" cy="345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ru-RU" sz="1800" b="1" dirty="0">
              <a:cs typeface="Times New Roman" panose="02020603050405020304" pitchFamily="18" charset="0"/>
            </a:endParaRPr>
          </a:p>
          <a:p>
            <a:pPr algn="r"/>
            <a:r>
              <a:rPr lang="ru-RU" sz="1800" b="1" dirty="0">
                <a:cs typeface="Times New Roman" panose="02020603050405020304" pitchFamily="18" charset="0"/>
              </a:rPr>
              <a:t>Выполнил:</a:t>
            </a:r>
            <a:endParaRPr lang="ru-RU" sz="1800" dirty="0"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cs typeface="Times New Roman" panose="02020603050405020304" pitchFamily="18" charset="0"/>
              </a:rPr>
              <a:t>студент 2 курса</a:t>
            </a:r>
          </a:p>
          <a:p>
            <a:pPr algn="r"/>
            <a:r>
              <a:rPr lang="ru-RU" sz="1800" dirty="0">
                <a:cs typeface="Times New Roman" panose="02020603050405020304" pitchFamily="18" charset="0"/>
              </a:rPr>
              <a:t>направления подготовки  09.04.03</a:t>
            </a:r>
          </a:p>
          <a:p>
            <a:pPr algn="r"/>
            <a:r>
              <a:rPr lang="ru-RU" sz="1800" dirty="0">
                <a:cs typeface="Times New Roman" panose="02020603050405020304" pitchFamily="18" charset="0"/>
              </a:rPr>
              <a:t>Прикладная информатика</a:t>
            </a:r>
          </a:p>
          <a:p>
            <a:pPr algn="r"/>
            <a:r>
              <a:rPr lang="ru-RU" sz="1800" dirty="0">
                <a:cs typeface="Times New Roman" panose="02020603050405020304" pitchFamily="18" charset="0"/>
              </a:rPr>
              <a:t>группы ПИм-21</a:t>
            </a:r>
          </a:p>
          <a:p>
            <a:pPr algn="r"/>
            <a:r>
              <a:rPr lang="ru-RU" sz="1800" dirty="0">
                <a:cs typeface="Times New Roman" panose="02020603050405020304" pitchFamily="18" charset="0"/>
              </a:rPr>
              <a:t>_________ _________ ____________</a:t>
            </a:r>
            <a:endParaRPr lang="ru-RU" sz="1800" b="1" dirty="0">
              <a:cs typeface="Times New Roman" panose="02020603050405020304" pitchFamily="18" charset="0"/>
            </a:endParaRPr>
          </a:p>
          <a:p>
            <a:pPr algn="r"/>
            <a:r>
              <a:rPr lang="ru-RU" sz="1800" b="1" dirty="0">
                <a:cs typeface="Times New Roman" panose="02020603050405020304" pitchFamily="18" charset="0"/>
              </a:rPr>
              <a:t>Руководитель:</a:t>
            </a:r>
          </a:p>
          <a:p>
            <a:pPr algn="r"/>
            <a:r>
              <a:rPr lang="ru-RU" sz="1800" dirty="0">
                <a:cs typeface="Times New Roman" panose="02020603050405020304" pitchFamily="18" charset="0"/>
              </a:rPr>
              <a:t>доцент, к. т. н.3 Беляков Андрей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80222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9B3DE0-00D1-4CA0-9F04-A5668A01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C822485-937C-497C-9BB6-71D0AC8E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75" y="-199872"/>
            <a:ext cx="10961914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Процесс формирования уникальных подписей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9D239F7-9C98-4032-B132-2CADA6075D9E}"/>
              </a:ext>
            </a:extLst>
          </p:cNvPr>
          <p:cNvSpPr txBox="1">
            <a:spLocks/>
          </p:cNvSpPr>
          <p:nvPr/>
        </p:nvSpPr>
        <p:spPr>
          <a:xfrm>
            <a:off x="872423" y="652916"/>
            <a:ext cx="10714017" cy="83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Шаг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FD1A79B4-4A62-42F2-921F-1DEF9210C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142" y="1315118"/>
            <a:ext cx="10372435" cy="13255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Получение перцептивных хэшей для всех извлеченных ключевых кадров.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D00404-25DE-429B-BC44-399F84B4D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23" y="2472531"/>
            <a:ext cx="3937083" cy="4094882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C9C3258-B9D9-425C-A97A-2EAA8AC0D48E}"/>
              </a:ext>
            </a:extLst>
          </p:cNvPr>
          <p:cNvSpPr/>
          <p:nvPr/>
        </p:nvSpPr>
        <p:spPr>
          <a:xfrm>
            <a:off x="4809506" y="2416623"/>
            <a:ext cx="6857593" cy="378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Шаг </a:t>
            </a:r>
            <a:r>
              <a:rPr lang="en-US" sz="2400" b="1" dirty="0"/>
              <a:t>1</a:t>
            </a:r>
            <a:r>
              <a:rPr lang="ru-RU" sz="2400" b="1" dirty="0"/>
              <a:t>.</a:t>
            </a:r>
            <a:r>
              <a:rPr lang="ru-RU" sz="2400" dirty="0"/>
              <a:t> Перевод изображения в оттенки серого.</a:t>
            </a:r>
          </a:p>
          <a:p>
            <a:r>
              <a:rPr lang="ru-RU" sz="2400" b="1" dirty="0"/>
              <a:t>Шаг </a:t>
            </a:r>
            <a:r>
              <a:rPr lang="en-US" sz="2400" b="1" dirty="0"/>
              <a:t>2</a:t>
            </a:r>
            <a:r>
              <a:rPr lang="ru-RU" sz="2400" b="1" dirty="0"/>
              <a:t>.</a:t>
            </a:r>
            <a:r>
              <a:rPr lang="ru-RU" sz="2400" dirty="0"/>
              <a:t> Вычисление среднего значения цвета всех пикселей.</a:t>
            </a:r>
          </a:p>
          <a:p>
            <a:r>
              <a:rPr lang="ru-RU" sz="2400" b="1" dirty="0"/>
              <a:t>Шаг </a:t>
            </a:r>
            <a:r>
              <a:rPr lang="en-US" sz="2400" b="1" dirty="0"/>
              <a:t>3</a:t>
            </a:r>
            <a:r>
              <a:rPr lang="ru-RU" sz="2400" b="1" dirty="0"/>
              <a:t>.</a:t>
            </a:r>
            <a:r>
              <a:rPr lang="ru-RU" sz="2400" dirty="0"/>
              <a:t> Бинаризация всех пикселей изображения по найденному среднему значению: если значение пикселя меньше среднего значения, то новое значение равно 0, иначе – 1.</a:t>
            </a:r>
          </a:p>
          <a:p>
            <a:r>
              <a:rPr lang="ru-RU" sz="2400" b="1" dirty="0"/>
              <a:t>Шаг </a:t>
            </a:r>
            <a:r>
              <a:rPr lang="en-US" sz="2400" b="1" dirty="0"/>
              <a:t>4</a:t>
            </a:r>
            <a:r>
              <a:rPr lang="ru-RU" sz="2400" dirty="0"/>
              <a:t>. Перевод массива битов в одно значение 16-ричной системы счисления.</a:t>
            </a:r>
          </a:p>
          <a:p>
            <a:pPr indent="450215" algn="just">
              <a:lnSpc>
                <a:spcPct val="150000"/>
              </a:lnSpc>
              <a:spcAft>
                <a:spcPts val="0"/>
              </a:spcAf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6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9B3DE0-00D1-4CA0-9F04-A5668A01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C822485-937C-497C-9BB6-71D0AC8E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75" y="-199872"/>
            <a:ext cx="10961914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Процесс формирования уникальных подписей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9D239F7-9C98-4032-B132-2CADA6075D9E}"/>
              </a:ext>
            </a:extLst>
          </p:cNvPr>
          <p:cNvSpPr txBox="1">
            <a:spLocks/>
          </p:cNvSpPr>
          <p:nvPr/>
        </p:nvSpPr>
        <p:spPr>
          <a:xfrm>
            <a:off x="872423" y="652916"/>
            <a:ext cx="10714017" cy="83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Шаг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FD1A79B4-4A62-42F2-921F-1DEF9210C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927" y="2252495"/>
            <a:ext cx="4945413" cy="31992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Сравнение хэшей двух соседних ключевых кадров с помощью расстояния Хэмминга.</a:t>
            </a:r>
          </a:p>
          <a:p>
            <a:pPr marL="0" indent="0">
              <a:buNone/>
            </a:pPr>
            <a:r>
              <a:rPr lang="ru-RU" dirty="0"/>
              <a:t>Удаление </a:t>
            </a:r>
            <a:r>
              <a:rPr lang="ru-RU" dirty="0" err="1"/>
              <a:t>хешей</a:t>
            </a:r>
            <a:r>
              <a:rPr lang="ru-RU" dirty="0"/>
              <a:t> с меньшим расстоянием.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FEA23F-6B0F-467C-951C-9C47702DD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60" y="2271712"/>
            <a:ext cx="50482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4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9B3DE0-00D1-4CA0-9F04-A5668A01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C822485-937C-497C-9BB6-71D0AC8E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75" y="-199872"/>
            <a:ext cx="10961914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Процесс формирования уникальных подписей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9D239F7-9C98-4032-B132-2CADA6075D9E}"/>
              </a:ext>
            </a:extLst>
          </p:cNvPr>
          <p:cNvSpPr txBox="1">
            <a:spLocks/>
          </p:cNvSpPr>
          <p:nvPr/>
        </p:nvSpPr>
        <p:spPr>
          <a:xfrm>
            <a:off x="872423" y="652916"/>
            <a:ext cx="10714017" cy="83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Шаг 4.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FD1A79B4-4A62-42F2-921F-1DEF9210C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64" y="1416625"/>
            <a:ext cx="11054534" cy="578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Расчет длительности сцены от одного ключевого кадра до следующего.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6D133D8-2015-475B-A9FE-B04A4533F954}"/>
              </a:ext>
            </a:extLst>
          </p:cNvPr>
          <p:cNvSpPr/>
          <p:nvPr/>
        </p:nvSpPr>
        <p:spPr>
          <a:xfrm>
            <a:off x="1094140" y="3590622"/>
            <a:ext cx="4283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2)</a:t>
            </a:r>
            <a:r>
              <a:rPr lang="ru-RU" sz="2800" dirty="0"/>
              <a:t> 3C3C7E62E22361E</a:t>
            </a:r>
            <a:r>
              <a:rPr lang="en-US" sz="2800" dirty="0"/>
              <a:t>;3733</a:t>
            </a:r>
            <a:endParaRPr lang="ru-RU" sz="2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D24AD9D-5F04-471F-ADDE-254FD30822AA}"/>
              </a:ext>
            </a:extLst>
          </p:cNvPr>
          <p:cNvSpPr/>
          <p:nvPr/>
        </p:nvSpPr>
        <p:spPr>
          <a:xfrm>
            <a:off x="1094138" y="4317832"/>
            <a:ext cx="4328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3) 707СF0F0</a:t>
            </a:r>
            <a:r>
              <a:rPr lang="en-US" sz="2800" dirty="0"/>
              <a:t>E</a:t>
            </a:r>
            <a:r>
              <a:rPr lang="ru-RU" sz="2800" dirty="0"/>
              <a:t>12361</a:t>
            </a:r>
            <a:r>
              <a:rPr lang="en-US" sz="2800" dirty="0"/>
              <a:t>E; </a:t>
            </a:r>
            <a:r>
              <a:rPr lang="ru-RU" sz="2800" dirty="0"/>
              <a:t>10800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DD333EF-8A3F-4F5A-855E-406491C155AE}"/>
              </a:ext>
            </a:extLst>
          </p:cNvPr>
          <p:cNvSpPr/>
          <p:nvPr/>
        </p:nvSpPr>
        <p:spPr>
          <a:xfrm>
            <a:off x="1094139" y="4947927"/>
            <a:ext cx="4283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….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7431203-9650-4E6A-A06D-85FC4917F151}"/>
              </a:ext>
            </a:extLst>
          </p:cNvPr>
          <p:cNvSpPr/>
          <p:nvPr/>
        </p:nvSpPr>
        <p:spPr>
          <a:xfrm>
            <a:off x="1094139" y="2877019"/>
            <a:ext cx="4283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….</a:t>
            </a:r>
          </a:p>
        </p:txBody>
      </p:sp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89C09048-56C1-4BF5-A39B-E01A367C3F91}"/>
              </a:ext>
            </a:extLst>
          </p:cNvPr>
          <p:cNvCxnSpPr>
            <a:cxnSpLocks/>
            <a:stCxn id="9" idx="3"/>
            <a:endCxn id="2" idx="3"/>
          </p:cNvCxnSpPr>
          <p:nvPr/>
        </p:nvCxnSpPr>
        <p:spPr>
          <a:xfrm flipH="1" flipV="1">
            <a:off x="5377874" y="3852232"/>
            <a:ext cx="45201" cy="727210"/>
          </a:xfrm>
          <a:prstGeom prst="curvedConnector3">
            <a:avLst>
              <a:gd name="adj1" fmla="val -5057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4B06D83-414F-4284-B8D4-D03FB86F4953}"/>
              </a:ext>
            </a:extLst>
          </p:cNvPr>
          <p:cNvSpPr/>
          <p:nvPr/>
        </p:nvSpPr>
        <p:spPr>
          <a:xfrm>
            <a:off x="5650306" y="4031171"/>
            <a:ext cx="1415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Вычитание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4BAEBD8-51A8-4E1E-B5D7-0A882F741ECE}"/>
              </a:ext>
            </a:extLst>
          </p:cNvPr>
          <p:cNvSpPr/>
          <p:nvPr/>
        </p:nvSpPr>
        <p:spPr>
          <a:xfrm>
            <a:off x="6970807" y="3800338"/>
            <a:ext cx="14155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dirty="0"/>
              <a:t>=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DF30D31-B4FF-4D97-A7C9-D71DE09995AB}"/>
              </a:ext>
            </a:extLst>
          </p:cNvPr>
          <p:cNvSpPr/>
          <p:nvPr/>
        </p:nvSpPr>
        <p:spPr>
          <a:xfrm>
            <a:off x="7564944" y="3954226"/>
            <a:ext cx="4283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2)</a:t>
            </a:r>
            <a:r>
              <a:rPr lang="ru-RU" sz="2800" dirty="0"/>
              <a:t> 3C3C7E62E22361E</a:t>
            </a:r>
            <a:r>
              <a:rPr lang="en-US" sz="2800" dirty="0"/>
              <a:t>; </a:t>
            </a:r>
            <a:r>
              <a:rPr lang="ru-RU" sz="2800" dirty="0"/>
              <a:t>7067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7F9F3932-BDFF-470C-B053-DCFA6BB8B56B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9706811" y="4477446"/>
            <a:ext cx="0" cy="90904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2E7A0C53-9E82-46DC-AA39-D5826FF18B1A}"/>
              </a:ext>
            </a:extLst>
          </p:cNvPr>
          <p:cNvSpPr/>
          <p:nvPr/>
        </p:nvSpPr>
        <p:spPr>
          <a:xfrm>
            <a:off x="7564944" y="5386490"/>
            <a:ext cx="4283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2)</a:t>
            </a:r>
            <a:r>
              <a:rPr lang="ru-RU" sz="2800" dirty="0"/>
              <a:t> 3C3C7E62E22361E</a:t>
            </a:r>
            <a:r>
              <a:rPr lang="en-US" sz="2800" dirty="0"/>
              <a:t>; </a:t>
            </a:r>
            <a:r>
              <a:rPr lang="ru-RU" sz="2800" dirty="0"/>
              <a:t>7</a:t>
            </a:r>
            <a:r>
              <a:rPr lang="en-US" sz="2800" dirty="0"/>
              <a:t>.</a:t>
            </a:r>
            <a:r>
              <a:rPr lang="ru-RU" sz="2800" dirty="0"/>
              <a:t>01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8C527EE-0D8C-49FD-BE19-0CF97CEE4E6A}"/>
              </a:ext>
            </a:extLst>
          </p:cNvPr>
          <p:cNvSpPr/>
          <p:nvPr/>
        </p:nvSpPr>
        <p:spPr>
          <a:xfrm>
            <a:off x="7488361" y="4436128"/>
            <a:ext cx="2166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/>
              <a:t>Конвертация в секунды с округлением</a:t>
            </a:r>
          </a:p>
        </p:txBody>
      </p:sp>
    </p:spTree>
    <p:extLst>
      <p:ext uri="{BB962C8B-B14F-4D97-AF65-F5344CB8AC3E}">
        <p14:creationId xmlns:p14="http://schemas.microsoft.com/office/powerpoint/2010/main" val="154413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BDFA1E-E6B4-45BB-9C44-3EA204DA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4DDF728-ECB8-4483-BFA1-C63D8613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76" y="-199872"/>
            <a:ext cx="10961914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Пример уникальной подписи (индекса) одного ключевого кадра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93FC072-9C91-4570-800B-B8F450E61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703" y="2040958"/>
            <a:ext cx="7925459" cy="277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3c3c7e62e22361e3;</a:t>
            </a:r>
            <a:r>
              <a:rPr lang="ru-RU" sz="6000" dirty="0"/>
              <a:t> 2.4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8657E3B-6171-4B59-83AB-8DF95059D0D3}"/>
              </a:ext>
            </a:extLst>
          </p:cNvPr>
          <p:cNvCxnSpPr>
            <a:cxnSpLocks/>
          </p:cNvCxnSpPr>
          <p:nvPr/>
        </p:nvCxnSpPr>
        <p:spPr>
          <a:xfrm flipV="1">
            <a:off x="3740727" y="3051959"/>
            <a:ext cx="0" cy="1401288"/>
          </a:xfrm>
          <a:prstGeom prst="straightConnector1">
            <a:avLst/>
          </a:prstGeom>
          <a:ln w="952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80F981A-5762-4BFA-AEBB-6595356C7D10}"/>
              </a:ext>
            </a:extLst>
          </p:cNvPr>
          <p:cNvCxnSpPr>
            <a:cxnSpLocks/>
          </p:cNvCxnSpPr>
          <p:nvPr/>
        </p:nvCxnSpPr>
        <p:spPr>
          <a:xfrm flipV="1">
            <a:off x="9155876" y="3051958"/>
            <a:ext cx="1" cy="1683368"/>
          </a:xfrm>
          <a:prstGeom prst="straightConnector1">
            <a:avLst/>
          </a:prstGeom>
          <a:ln w="952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Объект 2">
            <a:extLst>
              <a:ext uri="{FF2B5EF4-FFF2-40B4-BE49-F238E27FC236}">
                <a16:creationId xmlns:a16="http://schemas.microsoft.com/office/drawing/2014/main" id="{0F467914-21F3-4C23-9D98-F9F13ACF1D04}"/>
              </a:ext>
            </a:extLst>
          </p:cNvPr>
          <p:cNvSpPr txBox="1">
            <a:spLocks/>
          </p:cNvSpPr>
          <p:nvPr/>
        </p:nvSpPr>
        <p:spPr>
          <a:xfrm>
            <a:off x="2810165" y="4665579"/>
            <a:ext cx="2688102" cy="91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/>
              <a:t>Хэш кадра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3A766ABC-486C-4DD5-BFBF-4AB199AE0DB1}"/>
              </a:ext>
            </a:extLst>
          </p:cNvPr>
          <p:cNvSpPr txBox="1">
            <a:spLocks/>
          </p:cNvSpPr>
          <p:nvPr/>
        </p:nvSpPr>
        <p:spPr>
          <a:xfrm>
            <a:off x="7006443" y="4917889"/>
            <a:ext cx="4478316" cy="1601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3200" dirty="0"/>
              <a:t>Длительность сцены</a:t>
            </a:r>
          </a:p>
          <a:p>
            <a:pPr marL="0" indent="0" algn="ctr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6001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Логическая модель базы данных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F73CAF-04DC-400D-9085-FE1C9A5F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584D26-73FC-4648-A46D-C6B565D2E686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3" t="11943" r="6517" b="22960"/>
          <a:stretch/>
        </p:blipFill>
        <p:spPr bwMode="auto">
          <a:xfrm>
            <a:off x="1493223" y="1939940"/>
            <a:ext cx="9669582" cy="37215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2275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Физическая модель базы данных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F73CAF-04DC-400D-9085-FE1C9A5F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15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8F4325-9A64-4AF4-9283-E00FC6C6CE62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" t="9507" r="4207" b="15838"/>
          <a:stretch/>
        </p:blipFill>
        <p:spPr bwMode="auto">
          <a:xfrm>
            <a:off x="1325583" y="1876414"/>
            <a:ext cx="9540834" cy="34126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8053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426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Выбор средств программной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71985" y="1612349"/>
            <a:ext cx="2644366" cy="17511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/>
              <a:t>Система управления базами данных</a:t>
            </a:r>
            <a:endParaRPr lang="en-US" dirty="0"/>
          </a:p>
          <a:p>
            <a:pPr marL="0" indent="0" algn="ctr">
              <a:buNone/>
            </a:pP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961333" y="1560973"/>
            <a:ext cx="3199330" cy="1751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Язык программирования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1586085" y="3130652"/>
            <a:ext cx="2024204" cy="465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JavaScript</a:t>
            </a:r>
            <a:endParaRPr lang="ru-RU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9289611" y="3189036"/>
            <a:ext cx="2064189" cy="407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dirty="0"/>
              <a:t> </a:t>
            </a:r>
            <a:r>
              <a:rPr lang="en-US" dirty="0"/>
              <a:t>MySQL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pic>
        <p:nvPicPr>
          <p:cNvPr id="1026" name="Picture 2" descr="ÐÐ°ÑÑÐ¸Ð½ÐºÐ¸ Ð¿Ð¾ Ð·Ð°Ð¿ÑÐ¾ÑÑ mysq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755" y="4497638"/>
            <a:ext cx="2307045" cy="113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2895CA03-ABA9-4A66-BDD6-5B3B2DC88E18}"/>
              </a:ext>
            </a:extLst>
          </p:cNvPr>
          <p:cNvSpPr txBox="1">
            <a:spLocks/>
          </p:cNvSpPr>
          <p:nvPr/>
        </p:nvSpPr>
        <p:spPr>
          <a:xfrm>
            <a:off x="5055606" y="1612349"/>
            <a:ext cx="2992924" cy="1751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Программная платформа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62759CDA-1CBD-4FAB-84F2-BC6D0BE3CE51}"/>
              </a:ext>
            </a:extLst>
          </p:cNvPr>
          <p:cNvSpPr txBox="1">
            <a:spLocks/>
          </p:cNvSpPr>
          <p:nvPr/>
        </p:nvSpPr>
        <p:spPr>
          <a:xfrm>
            <a:off x="5539966" y="3152147"/>
            <a:ext cx="2024204" cy="4656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Node.js</a:t>
            </a:r>
            <a:endParaRPr lang="ru-RU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CD3D4A1-87E5-4630-ADA2-6F1F6971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999" y="4023360"/>
            <a:ext cx="2142138" cy="214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191EB8A-5D86-4783-90B3-84A44E30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98" y="4193359"/>
            <a:ext cx="1740401" cy="174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46B943-5BAE-4873-9259-1832FA25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309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EB443C3-073D-4ADA-B6FE-6A04CDACFB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9609" y="1142598"/>
            <a:ext cx="4174984" cy="350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00433F0-F477-4B88-91AB-38F898C76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130" y="1142598"/>
            <a:ext cx="3306897" cy="330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7B42092-0AF9-42FE-A932-A8E46435B143}"/>
              </a:ext>
            </a:extLst>
          </p:cNvPr>
          <p:cNvSpPr txBox="1">
            <a:spLocks/>
          </p:cNvSpPr>
          <p:nvPr/>
        </p:nvSpPr>
        <p:spPr>
          <a:xfrm>
            <a:off x="129426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Выбор средств программной реализации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22AFB1-D826-4E73-B17C-91C94653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17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BECD82-F59E-47F2-9C36-62D10AA9C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967" y="4704896"/>
            <a:ext cx="4648200" cy="1714500"/>
          </a:xfrm>
          <a:prstGeom prst="rect">
            <a:avLst/>
          </a:prstGeom>
        </p:spPr>
      </p:pic>
      <p:pic>
        <p:nvPicPr>
          <p:cNvPr id="1026" name="Picture 2" descr="https://securenews.ru/wp-content/uploads/2016/01/driver-ffmpeg-teaser.jpg">
            <a:extLst>
              <a:ext uri="{FF2B5EF4-FFF2-40B4-BE49-F238E27FC236}">
                <a16:creationId xmlns:a16="http://schemas.microsoft.com/office/drawing/2014/main" id="{EBBD03B0-3C56-4032-84C6-462406797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534" y="1042129"/>
            <a:ext cx="4194931" cy="204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090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966" y="-217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Экранная форма главной страницы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48AB9E-78C6-4107-8E2A-006F02C49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283" y="1046818"/>
            <a:ext cx="8784024" cy="5365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BAE2CA-CA78-4541-B33C-E9B01596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08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1591" y="-232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Экранная форма поиска в базе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A7C117-B33C-47D5-BC68-F51DC69FD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11" y="1092744"/>
            <a:ext cx="10502777" cy="52979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09DA044-C9A6-4412-824A-8DB62F1E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72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226" y="451035"/>
            <a:ext cx="10692080" cy="60447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b="1" dirty="0"/>
              <a:t>Научная проблема. </a:t>
            </a:r>
            <a:r>
              <a:rPr lang="ru-RU" sz="3200" dirty="0"/>
              <a:t>Отсутствие эффективных алгоритмов индексации и поиска видеофайлов является проблемой для правообладателей и введет к увеличению пиратского контента.</a:t>
            </a:r>
          </a:p>
          <a:p>
            <a:pPr marL="0" indent="0">
              <a:buNone/>
            </a:pPr>
            <a:r>
              <a:rPr lang="ru-RU" sz="3200" b="1" dirty="0"/>
              <a:t>Актуальность. </a:t>
            </a:r>
            <a:r>
              <a:rPr lang="ru-RU" sz="3200" dirty="0"/>
              <a:t>Эффективные средства индексации и поиска видео в настоящее время являются незаменимым компонентом во многих приложениях для поиска видео, обнаружения копий и защиты авторских прав.</a:t>
            </a:r>
          </a:p>
          <a:p>
            <a:pPr marL="0" indent="0">
              <a:buNone/>
            </a:pPr>
            <a:r>
              <a:rPr lang="ru-RU" sz="3200" b="1" dirty="0"/>
              <a:t>Гипотеза. </a:t>
            </a:r>
            <a:r>
              <a:rPr lang="ru-RU" sz="3200" dirty="0"/>
              <a:t>Алгоритм создания уникальных подписей ключевых кадров видеопоследовательности на основе </a:t>
            </a:r>
            <a:r>
              <a:rPr lang="ru-RU" sz="3200" dirty="0" err="1"/>
              <a:t>темпоральных</a:t>
            </a:r>
            <a:r>
              <a:rPr lang="ru-RU" sz="3200" dirty="0"/>
              <a:t> и пространственных характеристиках позволит решить задачу поиска заимствований видеофрагментов.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9B3DE0-00D1-4CA0-9F04-A5668A01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862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1950" y="-263289"/>
            <a:ext cx="1074809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Результат поиска общих видеофрагментов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F8D160-A815-4848-BC23-876854B1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10EF26-9275-4A91-86AF-892D8240F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50" y="852259"/>
            <a:ext cx="10832765" cy="5572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0530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1950" y="-263289"/>
            <a:ext cx="1074809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Подробная информация об результате поиска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F8D160-A815-4848-BC23-876854B1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21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7E34A40-5EA4-4D17-B79E-9872DA818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651" y="830932"/>
            <a:ext cx="7186697" cy="570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5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6212" y="-311602"/>
            <a:ext cx="10919577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+mn-lt"/>
              </a:rPr>
              <a:t>Результат поиска общих видеофрагментов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A8635C-B1A3-43A1-B07C-63FB092EA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58" y="841766"/>
            <a:ext cx="10978953" cy="5573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9E4416-96C8-4CFE-A595-9CEB06A8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A4EDAFB-5EC2-4EF2-8900-9E979DEF7CFA}"/>
              </a:ext>
            </a:extLst>
          </p:cNvPr>
          <p:cNvSpPr/>
          <p:nvPr/>
        </p:nvSpPr>
        <p:spPr>
          <a:xfrm>
            <a:off x="5908741" y="841767"/>
            <a:ext cx="5587671" cy="35461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7EE598-0311-4EFC-B795-038FD81EB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850" y="1178871"/>
            <a:ext cx="4577452" cy="19454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0DBEB1-9B63-4431-A749-BAB75636DA6F}"/>
              </a:ext>
            </a:extLst>
          </p:cNvPr>
          <p:cNvSpPr txBox="1"/>
          <p:nvPr/>
        </p:nvSpPr>
        <p:spPr>
          <a:xfrm>
            <a:off x="7143089" y="3231272"/>
            <a:ext cx="3118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Использованный для поиска кадр</a:t>
            </a:r>
          </a:p>
        </p:txBody>
      </p:sp>
    </p:spTree>
    <p:extLst>
      <p:ext uri="{BB962C8B-B14F-4D97-AF65-F5344CB8AC3E}">
        <p14:creationId xmlns:p14="http://schemas.microsoft.com/office/powerpoint/2010/main" val="3743605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59A2A7-48A0-47FC-98D9-92B42F71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3CD7246-95DF-48E1-A1DA-3D3DDF50EB06}"/>
              </a:ext>
            </a:extLst>
          </p:cNvPr>
          <p:cNvSpPr txBox="1">
            <a:spLocks/>
          </p:cNvSpPr>
          <p:nvPr/>
        </p:nvSpPr>
        <p:spPr>
          <a:xfrm>
            <a:off x="838200" y="-271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Описание тестовой </a:t>
            </a:r>
            <a:r>
              <a:rPr lang="ru-RU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видеоколлекции</a:t>
            </a:r>
            <a:endParaRPr lang="ru-RU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625A294-0D93-4FB2-87D5-0C7BA3080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194920"/>
              </p:ext>
            </p:extLst>
          </p:nvPr>
        </p:nvGraphicFramePr>
        <p:xfrm>
          <a:off x="686759" y="724166"/>
          <a:ext cx="10818481" cy="59546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3906">
                  <a:extLst>
                    <a:ext uri="{9D8B030D-6E8A-4147-A177-3AD203B41FA5}">
                      <a16:colId xmlns:a16="http://schemas.microsoft.com/office/drawing/2014/main" val="2834408508"/>
                    </a:ext>
                  </a:extLst>
                </a:gridCol>
                <a:gridCol w="1365662">
                  <a:extLst>
                    <a:ext uri="{9D8B030D-6E8A-4147-A177-3AD203B41FA5}">
                      <a16:colId xmlns:a16="http://schemas.microsoft.com/office/drawing/2014/main" val="1229624186"/>
                    </a:ext>
                  </a:extLst>
                </a:gridCol>
                <a:gridCol w="1603169">
                  <a:extLst>
                    <a:ext uri="{9D8B030D-6E8A-4147-A177-3AD203B41FA5}">
                      <a16:colId xmlns:a16="http://schemas.microsoft.com/office/drawing/2014/main" val="1346583558"/>
                    </a:ext>
                  </a:extLst>
                </a:gridCol>
                <a:gridCol w="7075744">
                  <a:extLst>
                    <a:ext uri="{9D8B030D-6E8A-4147-A177-3AD203B41FA5}">
                      <a16:colId xmlns:a16="http://schemas.microsoft.com/office/drawing/2014/main" val="2089245590"/>
                    </a:ext>
                  </a:extLst>
                </a:gridCol>
              </a:tblGrid>
              <a:tr h="5514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 dirty="0">
                          <a:effectLst/>
                          <a:latin typeface="+mn-lt"/>
                        </a:rPr>
                        <a:t>Номер группы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  <a:latin typeface="+mn-lt"/>
                        </a:rPr>
                        <a:t>Количество видеофайлов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  <a:latin typeface="+mn-lt"/>
                        </a:rPr>
                        <a:t>Размер (МБ)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 dirty="0">
                          <a:effectLst/>
                          <a:latin typeface="+mn-lt"/>
                        </a:rPr>
                        <a:t>Описание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5416567"/>
                  </a:ext>
                </a:extLst>
              </a:tr>
              <a:tr h="11108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 dirty="0">
                          <a:effectLst/>
                          <a:latin typeface="+mn-lt"/>
                        </a:rPr>
                        <a:t>1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600" dirty="0">
                          <a:effectLst/>
                          <a:latin typeface="+mn-lt"/>
                        </a:rPr>
                        <a:t>20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 dirty="0">
                          <a:effectLst/>
                          <a:latin typeface="+mn-lt"/>
                        </a:rPr>
                        <a:t>1190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 dirty="0">
                          <a:effectLst/>
                          <a:latin typeface="+mn-lt"/>
                        </a:rPr>
                        <a:t>Случайным образом выбранные 20 видео. Заимствований нет, используются для проверки стабильности алгоритма.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5167453"/>
                  </a:ext>
                </a:extLst>
              </a:tr>
              <a:tr h="7481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  <a:latin typeface="+mn-lt"/>
                        </a:rPr>
                        <a:t>2</a:t>
                      </a:r>
                      <a:endParaRPr lang="ru-RU" sz="16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 dirty="0">
                          <a:effectLst/>
                          <a:latin typeface="+mn-lt"/>
                        </a:rPr>
                        <a:t>10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 dirty="0">
                          <a:effectLst/>
                          <a:latin typeface="+mn-lt"/>
                        </a:rPr>
                        <a:t>2262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 dirty="0">
                          <a:effectLst/>
                          <a:latin typeface="+mn-lt"/>
                        </a:rPr>
                        <a:t>Видеозаписи по запросу «007 Золотой глаз». Есть дублирующие видеозаписи.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1994470"/>
                  </a:ext>
                </a:extLst>
              </a:tr>
              <a:tr h="11340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1720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 dirty="0">
                          <a:effectLst/>
                          <a:latin typeface="+mn-lt"/>
                        </a:rPr>
                        <a:t>Видеозаписи по запросу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«Книга Бобы </a:t>
                      </a:r>
                      <a:r>
                        <a:rPr lang="ru-RU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Фетта</a:t>
                      </a: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». Большое количество спецэффектов, много схожих сцен.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72817223"/>
                  </a:ext>
                </a:extLst>
              </a:tr>
              <a:tr h="11340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Дублирующие видеозаписи с различной частотой кадров. Различаются форматы хранения и разрешение видеопотока. Присутствует водяной знак в видеопотоке.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6220978"/>
                  </a:ext>
                </a:extLst>
              </a:tr>
              <a:tr h="11340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611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Видеозаписи с небольшим количеством смен сцен, с плавными переходами. Есть дубликаты, перекодированные с другой частотой кадров.</a:t>
                      </a:r>
                      <a:endParaRPr lang="ru-RU" sz="16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1278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099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59A2A7-48A0-47FC-98D9-92B42F71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3CD7246-95DF-48E1-A1DA-3D3DDF50EB06}"/>
              </a:ext>
            </a:extLst>
          </p:cNvPr>
          <p:cNvSpPr txBox="1">
            <a:spLocks/>
          </p:cNvSpPr>
          <p:nvPr/>
        </p:nvSpPr>
        <p:spPr>
          <a:xfrm>
            <a:off x="838200" y="-271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Скорость построения индексов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C31F681C-315F-49B3-98FA-CF8A7E082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358909"/>
              </p:ext>
            </p:extLst>
          </p:nvPr>
        </p:nvGraphicFramePr>
        <p:xfrm>
          <a:off x="638793" y="771896"/>
          <a:ext cx="10914413" cy="5735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0646">
                  <a:extLst>
                    <a:ext uri="{9D8B030D-6E8A-4147-A177-3AD203B41FA5}">
                      <a16:colId xmlns:a16="http://schemas.microsoft.com/office/drawing/2014/main" val="2927329460"/>
                    </a:ext>
                  </a:extLst>
                </a:gridCol>
                <a:gridCol w="3055855">
                  <a:extLst>
                    <a:ext uri="{9D8B030D-6E8A-4147-A177-3AD203B41FA5}">
                      <a16:colId xmlns:a16="http://schemas.microsoft.com/office/drawing/2014/main" val="1506074809"/>
                    </a:ext>
                  </a:extLst>
                </a:gridCol>
                <a:gridCol w="1948020">
                  <a:extLst>
                    <a:ext uri="{9D8B030D-6E8A-4147-A177-3AD203B41FA5}">
                      <a16:colId xmlns:a16="http://schemas.microsoft.com/office/drawing/2014/main" val="3699125252"/>
                    </a:ext>
                  </a:extLst>
                </a:gridCol>
                <a:gridCol w="4629892">
                  <a:extLst>
                    <a:ext uri="{9D8B030D-6E8A-4147-A177-3AD203B41FA5}">
                      <a16:colId xmlns:a16="http://schemas.microsoft.com/office/drawing/2014/main" val="2045174820"/>
                    </a:ext>
                  </a:extLst>
                </a:gridCol>
              </a:tblGrid>
              <a:tr h="179574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</a:rPr>
                        <a:t>Номер группы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</a:rPr>
                        <a:t>Общая продолжительность видеофайлов (сек)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</a:rPr>
                        <a:t>Общее время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</a:rPr>
                        <a:t>построения индексов (мс)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</a:rPr>
                        <a:t>Средняя скорость индексации одной секунды видеофайла (мс)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</a:rPr>
                        <a:t> 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100619"/>
                  </a:ext>
                </a:extLst>
              </a:tr>
              <a:tr h="554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7898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110153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13,943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036253"/>
                  </a:ext>
                </a:extLst>
              </a:tr>
              <a:tr h="554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25337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135863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5,36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9361896"/>
                  </a:ext>
                </a:extLst>
              </a:tr>
              <a:tr h="554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</a:rPr>
                        <a:t>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19672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98713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5,01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2702480"/>
                  </a:ext>
                </a:extLst>
              </a:tr>
              <a:tr h="554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</a:rPr>
                        <a:t>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826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6059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7,33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1584392"/>
                  </a:ext>
                </a:extLst>
              </a:tr>
              <a:tr h="554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</a:rPr>
                        <a:t>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1952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32494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16,64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3747362"/>
                  </a:ext>
                </a:extLst>
              </a:tr>
              <a:tr h="554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</a:rPr>
                        <a:t>Итого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47787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383282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48,283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9876685"/>
                  </a:ext>
                </a:extLst>
              </a:tr>
              <a:tr h="6134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</a:rPr>
                        <a:t>Среднее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9557,4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76656,4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9,6566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7857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149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59A2A7-48A0-47FC-98D9-92B42F71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25</a:t>
            </a:fld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3CD7246-95DF-48E1-A1DA-3D3DDF50EB06}"/>
              </a:ext>
            </a:extLst>
          </p:cNvPr>
          <p:cNvSpPr txBox="1">
            <a:spLocks/>
          </p:cNvSpPr>
          <p:nvPr/>
        </p:nvSpPr>
        <p:spPr>
          <a:xfrm>
            <a:off x="838200" y="-2530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Достоверность индексирования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4B16CD22-ECF2-4334-99AF-CFEF4CAB8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314969"/>
              </p:ext>
            </p:extLst>
          </p:nvPr>
        </p:nvGraphicFramePr>
        <p:xfrm>
          <a:off x="724395" y="783771"/>
          <a:ext cx="10629405" cy="5664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65662">
                  <a:extLst>
                    <a:ext uri="{9D8B030D-6E8A-4147-A177-3AD203B41FA5}">
                      <a16:colId xmlns:a16="http://schemas.microsoft.com/office/drawing/2014/main" val="3997123063"/>
                    </a:ext>
                  </a:extLst>
                </a:gridCol>
                <a:gridCol w="9263743">
                  <a:extLst>
                    <a:ext uri="{9D8B030D-6E8A-4147-A177-3AD203B41FA5}">
                      <a16:colId xmlns:a16="http://schemas.microsoft.com/office/drawing/2014/main" val="4004062451"/>
                    </a:ext>
                  </a:extLst>
                </a:gridCol>
              </a:tblGrid>
              <a:tr h="14299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</a:rPr>
                        <a:t>Номер группы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 dirty="0">
                          <a:effectLst/>
                        </a:rPr>
                        <a:t>Средняя достоверность (%)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184324"/>
                  </a:ext>
                </a:extLst>
              </a:tr>
              <a:tr h="7015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100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8079272"/>
                  </a:ext>
                </a:extLst>
              </a:tr>
              <a:tr h="7015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</a:rPr>
                        <a:t>2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90,2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1629239"/>
                  </a:ext>
                </a:extLst>
              </a:tr>
              <a:tr h="7266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</a:rPr>
                        <a:t>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87,5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2781191"/>
                  </a:ext>
                </a:extLst>
              </a:tr>
              <a:tr h="7015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</a:rPr>
                        <a:t>4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77,6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0937918"/>
                  </a:ext>
                </a:extLst>
              </a:tr>
              <a:tr h="7015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</a:rPr>
                        <a:t>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48,3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7697347"/>
                  </a:ext>
                </a:extLst>
              </a:tr>
              <a:tr h="7015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</a:rPr>
                        <a:t>Среднее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1600" dirty="0">
                          <a:effectLst/>
                        </a:rPr>
                        <a:t>81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7468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235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59A2A7-48A0-47FC-98D9-92B42F71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26</a:t>
            </a:fld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3CD7246-95DF-48E1-A1DA-3D3DDF50EB06}"/>
              </a:ext>
            </a:extLst>
          </p:cNvPr>
          <p:cNvSpPr txBox="1">
            <a:spLocks/>
          </p:cNvSpPr>
          <p:nvPr/>
        </p:nvSpPr>
        <p:spPr>
          <a:xfrm>
            <a:off x="838200" y="-2530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Время запросов к базе данных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1491455-5645-4680-8B17-956071626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23141"/>
              </p:ext>
            </p:extLst>
          </p:nvPr>
        </p:nvGraphicFramePr>
        <p:xfrm>
          <a:off x="838200" y="771895"/>
          <a:ext cx="10348356" cy="5747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74178">
                  <a:extLst>
                    <a:ext uri="{9D8B030D-6E8A-4147-A177-3AD203B41FA5}">
                      <a16:colId xmlns:a16="http://schemas.microsoft.com/office/drawing/2014/main" val="2171950930"/>
                    </a:ext>
                  </a:extLst>
                </a:gridCol>
                <a:gridCol w="5174178">
                  <a:extLst>
                    <a:ext uri="{9D8B030D-6E8A-4147-A177-3AD203B41FA5}">
                      <a16:colId xmlns:a16="http://schemas.microsoft.com/office/drawing/2014/main" val="2672338392"/>
                    </a:ext>
                  </a:extLst>
                </a:gridCol>
              </a:tblGrid>
              <a:tr h="7837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 dirty="0">
                          <a:effectLst/>
                        </a:rPr>
                        <a:t>Количество индексов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ru-RU" sz="1600">
                          <a:effectLst/>
                        </a:rPr>
                        <a:t>Время запросов к базе данных (мс)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66310979"/>
                  </a:ext>
                </a:extLst>
              </a:tr>
              <a:tr h="712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107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73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5453205"/>
                  </a:ext>
                </a:extLst>
              </a:tr>
              <a:tr h="712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5041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86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2364223"/>
                  </a:ext>
                </a:extLst>
              </a:tr>
              <a:tr h="712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38993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174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2343541"/>
                  </a:ext>
                </a:extLst>
              </a:tr>
              <a:tr h="712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56865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251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2761267"/>
                  </a:ext>
                </a:extLst>
              </a:tr>
              <a:tr h="712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85328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272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635229"/>
                  </a:ext>
                </a:extLst>
              </a:tr>
              <a:tr h="6903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112469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334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559874"/>
                  </a:ext>
                </a:extLst>
              </a:tr>
              <a:tr h="71225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209326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406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1827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62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59A2A7-48A0-47FC-98D9-92B42F71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27</a:t>
            </a:fld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3CD7246-95DF-48E1-A1DA-3D3DDF50EB06}"/>
              </a:ext>
            </a:extLst>
          </p:cNvPr>
          <p:cNvSpPr txBox="1">
            <a:spLocks/>
          </p:cNvSpPr>
          <p:nvPr/>
        </p:nvSpPr>
        <p:spPr>
          <a:xfrm>
            <a:off x="838200" y="-2530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Время запросов к базе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9EF8D0-F06B-4C14-BF35-BA61C5016C0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81020" y="1072479"/>
            <a:ext cx="8942119" cy="5284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2797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59A2A7-48A0-47FC-98D9-92B42F71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28</a:t>
            </a:fld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3CD7246-95DF-48E1-A1DA-3D3DDF50EB06}"/>
              </a:ext>
            </a:extLst>
          </p:cNvPr>
          <p:cNvSpPr txBox="1">
            <a:spLocks/>
          </p:cNvSpPr>
          <p:nvPr/>
        </p:nvSpPr>
        <p:spPr>
          <a:xfrm>
            <a:off x="838200" y="-2530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Выводы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ABC7CC6-5237-416B-A363-65C465CF9DAF}"/>
              </a:ext>
            </a:extLst>
          </p:cNvPr>
          <p:cNvSpPr/>
          <p:nvPr/>
        </p:nvSpPr>
        <p:spPr>
          <a:xfrm>
            <a:off x="838199" y="3177217"/>
            <a:ext cx="106927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Гипотеза подтверждена. Разработанный алгоритм эффективно решает задачу поиска заимствований видеофрагментов, однако его эффективность падает, при индексации видеозаписей с</a:t>
            </a:r>
            <a:r>
              <a:rPr lang="en-US" sz="28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плавными переходами</a:t>
            </a:r>
            <a:r>
              <a:rPr lang="en-US" sz="28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отсутствием или малым количеством переходов сцен</a:t>
            </a:r>
            <a:r>
              <a:rPr lang="en-US" sz="2800" dirty="0"/>
              <a:t>;</a:t>
            </a:r>
            <a:endParaRPr lang="ru-RU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высокой степенью редактирования видеопотока.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0C2D1C-BF08-4477-BD15-D52AA13026D9}"/>
              </a:ext>
            </a:extLst>
          </p:cNvPr>
          <p:cNvSpPr/>
          <p:nvPr/>
        </p:nvSpPr>
        <p:spPr>
          <a:xfrm>
            <a:off x="838199" y="937905"/>
            <a:ext cx="108589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800" dirty="0"/>
              <a:t>Комбинированный метод создания уникальных подписей ключевых кадров видеопоследовательности на основе </a:t>
            </a:r>
            <a:r>
              <a:rPr lang="ru-RU" sz="2800" dirty="0" err="1"/>
              <a:t>темпоральных</a:t>
            </a:r>
            <a:r>
              <a:rPr lang="ru-RU" sz="2800" dirty="0"/>
              <a:t> и пространственных характеристиках позволяет эффективно решать задачу поиска заимствований видеофрагментов.</a:t>
            </a:r>
          </a:p>
        </p:txBody>
      </p:sp>
    </p:spTree>
    <p:extLst>
      <p:ext uri="{BB962C8B-B14F-4D97-AF65-F5344CB8AC3E}">
        <p14:creationId xmlns:p14="http://schemas.microsoft.com/office/powerpoint/2010/main" val="277439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D182FFF-8E01-42D0-84BF-8D2D34A74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34" y="1100476"/>
            <a:ext cx="11243756" cy="568234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2000" i="1" dirty="0">
                <a:solidFill>
                  <a:srgbClr val="000000"/>
                </a:solidFill>
              </a:rPr>
              <a:t>Архитектурный технический долг в </a:t>
            </a:r>
            <a:r>
              <a:rPr lang="ru-RU" sz="2000" i="1" dirty="0" err="1">
                <a:solidFill>
                  <a:srgbClr val="000000"/>
                </a:solidFill>
              </a:rPr>
              <a:t>Agile</a:t>
            </a:r>
            <a:r>
              <a:rPr lang="ru-RU" sz="2000" i="1" dirty="0">
                <a:solidFill>
                  <a:srgbClr val="000000"/>
                </a:solidFill>
              </a:rPr>
              <a:t>-проектах / Т. А. Казаченко, М. И. Мелехин, А. Д. Литовка</a:t>
            </a:r>
            <a:r>
              <a:rPr lang="en-US" sz="2000" i="1" dirty="0">
                <a:solidFill>
                  <a:srgbClr val="000000"/>
                </a:solidFill>
              </a:rPr>
              <a:t>, </a:t>
            </a:r>
            <a:r>
              <a:rPr lang="ru-RU" sz="2000" i="1" dirty="0"/>
              <a:t>А.Г.</a:t>
            </a:r>
            <a:r>
              <a:rPr lang="en-US" sz="2000" i="1" dirty="0"/>
              <a:t> </a:t>
            </a:r>
            <a:r>
              <a:rPr lang="ru-RU" sz="2000" i="1" dirty="0" err="1"/>
              <a:t>Батыркаев</a:t>
            </a:r>
            <a:r>
              <a:rPr lang="en-US" sz="2000" i="1" dirty="0"/>
              <a:t>, </a:t>
            </a:r>
            <a:r>
              <a:rPr lang="ru-RU" sz="2000" i="1" dirty="0"/>
              <a:t>А.И.</a:t>
            </a:r>
            <a:r>
              <a:rPr lang="en-US" sz="2000" i="1" dirty="0"/>
              <a:t> </a:t>
            </a:r>
            <a:r>
              <a:rPr lang="ru-RU" sz="2000" i="1" dirty="0"/>
              <a:t>Аитов </a:t>
            </a:r>
            <a:r>
              <a:rPr lang="ru-RU" sz="2000" i="1" dirty="0">
                <a:solidFill>
                  <a:srgbClr val="000000"/>
                </a:solidFill>
              </a:rPr>
              <a:t>// Современное программирование : Материалы IV Международной научно-практической конференции, Нижневартовск</a:t>
            </a:r>
            <a:r>
              <a:rPr lang="en-US" sz="2000" i="1" dirty="0">
                <a:solidFill>
                  <a:srgbClr val="000000"/>
                </a:solidFill>
              </a:rPr>
              <a:t> </a:t>
            </a:r>
            <a:r>
              <a:rPr lang="ru-RU" sz="2000" i="1" dirty="0">
                <a:solidFill>
                  <a:srgbClr val="000000"/>
                </a:solidFill>
              </a:rPr>
              <a:t>/ Под общей редакцией Т.Б. </a:t>
            </a:r>
            <a:r>
              <a:rPr lang="ru-RU" sz="2000" i="1" dirty="0" err="1">
                <a:solidFill>
                  <a:srgbClr val="000000"/>
                </a:solidFill>
              </a:rPr>
              <a:t>Казиахмедова</a:t>
            </a:r>
            <a:r>
              <a:rPr lang="ru-RU" sz="2000" i="1" dirty="0">
                <a:solidFill>
                  <a:srgbClr val="000000"/>
                </a:solidFill>
              </a:rPr>
              <a:t> . – Нижневартовск: Нижневартовский государственный университет, 2022. – С. 235-239.</a:t>
            </a:r>
            <a:endParaRPr lang="en-US" sz="2000" i="1" dirty="0">
              <a:solidFill>
                <a:srgbClr val="000000"/>
              </a:solidFill>
            </a:endParaRPr>
          </a:p>
          <a:p>
            <a:pPr marL="514350" indent="-514350">
              <a:buAutoNum type="arabicPeriod"/>
            </a:pPr>
            <a:r>
              <a:rPr lang="ru-RU" sz="2000" i="1" dirty="0"/>
              <a:t>Аитов, А. И. Реализация фишинг атаки с использованием QR-кодов для получения доступа к странице социальной сети </a:t>
            </a:r>
            <a:r>
              <a:rPr lang="ru-RU" sz="2000" i="1" dirty="0" err="1"/>
              <a:t>Вконтакте</a:t>
            </a:r>
            <a:r>
              <a:rPr lang="ru-RU" sz="2000" i="1" dirty="0"/>
              <a:t> / А. И. Аитов, И. М. </a:t>
            </a:r>
            <a:r>
              <a:rPr lang="ru-RU" sz="2000" i="1" dirty="0" err="1"/>
              <a:t>Глотина</a:t>
            </a:r>
            <a:r>
              <a:rPr lang="ru-RU" sz="2000" i="1" dirty="0"/>
              <a:t> // </a:t>
            </a:r>
            <a:r>
              <a:rPr lang="ru-RU" sz="2000" i="1" dirty="0" err="1"/>
              <a:t>Агротехнологии</a:t>
            </a:r>
            <a:r>
              <a:rPr lang="ru-RU" sz="2000" i="1" dirty="0"/>
              <a:t> XXI века: стратегия развития, технологии и инновации : Материалы Всероссийской научно-практической конференции, Пермь, 16–18 ноября 2021 года / ФГБОУ «Пермский государственный аграрно-технологический университет имени академика Д. Н. Прянишникова». – Пермь: ИПЦ </a:t>
            </a:r>
            <a:r>
              <a:rPr lang="ru-RU" sz="2000" i="1" dirty="0" err="1"/>
              <a:t>Прокростъ</a:t>
            </a:r>
            <a:r>
              <a:rPr lang="ru-RU" sz="2000" i="1" dirty="0"/>
              <a:t>, 2021. – С. 249-251.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2000" i="1" dirty="0">
                <a:solidFill>
                  <a:srgbClr val="000000"/>
                </a:solidFill>
              </a:rPr>
              <a:t>Аитов, А. И. Разработка веб-приложения для </a:t>
            </a:r>
            <a:r>
              <a:rPr lang="ru-RU" sz="2000" i="1" dirty="0" err="1">
                <a:solidFill>
                  <a:srgbClr val="000000"/>
                </a:solidFill>
              </a:rPr>
              <a:t>переразмещения</a:t>
            </a:r>
            <a:r>
              <a:rPr lang="ru-RU" sz="2000" i="1" dirty="0">
                <a:solidFill>
                  <a:srgbClr val="000000"/>
                </a:solidFill>
              </a:rPr>
              <a:t> объявлений в сообществах социальной сети </a:t>
            </a:r>
            <a:r>
              <a:rPr lang="ru-RU" sz="2000" i="1" dirty="0" err="1">
                <a:solidFill>
                  <a:srgbClr val="000000"/>
                </a:solidFill>
              </a:rPr>
              <a:t>Вконтакте</a:t>
            </a:r>
            <a:r>
              <a:rPr lang="ru-RU" sz="2000" i="1" dirty="0">
                <a:solidFill>
                  <a:srgbClr val="000000"/>
                </a:solidFill>
              </a:rPr>
              <a:t> / А. И. Аитов // Молодежная наука 2021: технологии, инновации : материалы Всероссийской научно-практической конференции молодых ученых, аспирантов и обучающихся, посвященной Году науки и технологий в Российской Федерации, Пермь, 09–12 марта 2021 года / Пермский государственный аграрно-технологический университет имени академика Д. Н. Прянишникова. – Пермь: </a:t>
            </a:r>
            <a:r>
              <a:rPr lang="ru-RU" sz="2000" i="1" dirty="0" err="1">
                <a:solidFill>
                  <a:srgbClr val="000000"/>
                </a:solidFill>
              </a:rPr>
              <a:t>Прокростъ</a:t>
            </a:r>
            <a:r>
              <a:rPr lang="ru-RU" sz="2000" i="1" dirty="0">
                <a:solidFill>
                  <a:srgbClr val="000000"/>
                </a:solidFill>
              </a:rPr>
              <a:t>, 2021. – С. 3-5.</a:t>
            </a:r>
          </a:p>
          <a:p>
            <a:pPr marL="514350" indent="-514350">
              <a:buAutoNum type="arabicPeriod"/>
            </a:pPr>
            <a:endParaRPr lang="ru-RU" sz="2000" i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1AFCBC-C559-46F0-B69C-4AB6620939A4}"/>
              </a:ext>
            </a:extLst>
          </p:cNvPr>
          <p:cNvSpPr/>
          <p:nvPr/>
        </p:nvSpPr>
        <p:spPr>
          <a:xfrm>
            <a:off x="2182368" y="2616454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647556F-FB73-45BA-95B7-5C2A962F7CEF}"/>
              </a:ext>
            </a:extLst>
          </p:cNvPr>
          <p:cNvSpPr txBox="1">
            <a:spLocks/>
          </p:cNvSpPr>
          <p:nvPr/>
        </p:nvSpPr>
        <p:spPr>
          <a:xfrm>
            <a:off x="94349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+mn-lt"/>
              </a:rPr>
              <a:t>Опубликованные статьи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9F3A6FC-D807-4BFD-9B6C-35A1320F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231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A0D1775-0158-4CB8-9594-10EB72B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600" b="1" dirty="0"/>
              <a:t>Объект исследования </a:t>
            </a:r>
            <a:r>
              <a:rPr lang="ru-RU" sz="3600" dirty="0"/>
              <a:t>– процессы обработки и анализа видеопотоков в мультимедиа информационных технологиях.</a:t>
            </a:r>
          </a:p>
          <a:p>
            <a:pPr marL="0" indent="0">
              <a:buNone/>
            </a:pPr>
            <a:r>
              <a:rPr lang="ru-RU" sz="3600" b="1" dirty="0"/>
              <a:t>Предмет исследования </a:t>
            </a:r>
            <a:r>
              <a:rPr lang="ru-RU" sz="3600" dirty="0"/>
              <a:t>– методы создания уникальных подписей ключевых кадров для индексации и поиска в </a:t>
            </a:r>
            <a:r>
              <a:rPr lang="ru-RU" sz="3600" dirty="0" err="1"/>
              <a:t>видеоколлекциях</a:t>
            </a:r>
            <a:r>
              <a:rPr lang="ru-RU" sz="3600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552C15-40F3-4BD4-BB6F-686AD645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3088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D182FFF-8E01-42D0-84BF-8D2D34A74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5" y="919724"/>
            <a:ext cx="11103429" cy="568234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ru-RU" sz="2000" i="1" dirty="0">
                <a:solidFill>
                  <a:srgbClr val="000000"/>
                </a:solidFill>
              </a:rPr>
              <a:t>Аитов, А. И. Организация MITM-атаки через общественную беспроводную точку доступа / А. И. Аитов // Студенческий вестник. – 2021. – № 21-8(166). – С. 26-28.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ru-RU" sz="2000" i="1" dirty="0">
                <a:solidFill>
                  <a:srgbClr val="000000"/>
                </a:solidFill>
              </a:rPr>
              <a:t>Аитов, А. И. Автоматизация оформления отчетов на кафедре / А. И. Аитов // Проблемы и перспективы развития АПК региона : Материалы Краевой студенческой научно-практической конференции , Пермь, 26–27 ноября 2019 года / ФГБОУ «Пермский государственный аграрно-технологический университет имени академика Д.Н. Прянишникова». – Пермь: ИПЦ </a:t>
            </a:r>
            <a:r>
              <a:rPr lang="ru-RU" sz="2000" i="1" dirty="0" err="1">
                <a:solidFill>
                  <a:srgbClr val="000000"/>
                </a:solidFill>
              </a:rPr>
              <a:t>Прокростъ</a:t>
            </a:r>
            <a:r>
              <a:rPr lang="ru-RU" sz="2000" i="1" dirty="0">
                <a:solidFill>
                  <a:srgbClr val="000000"/>
                </a:solidFill>
              </a:rPr>
              <a:t>, 2020. – С. 135-137.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ru-RU" sz="2000" i="1" dirty="0"/>
              <a:t>Аитов, А. И. Математическое моделирование и инструментальные методы принятия решений / А. И. Аитов, О. Ю. Вшивков // Студенческий вестник. – 2021. – № 24-4(169). – С. 24-25. 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ru-RU" sz="2000" i="1" dirty="0" err="1"/>
              <a:t>Загоруйко</a:t>
            </a:r>
            <a:r>
              <a:rPr lang="ru-RU" sz="2000" i="1" dirty="0"/>
              <a:t>, И. Ю. Разработка программы для скрытия и извлечение информации в текстовых файлах / И. Ю. </a:t>
            </a:r>
            <a:r>
              <a:rPr lang="ru-RU" sz="2000" i="1" dirty="0" err="1"/>
              <a:t>Загоруйко</a:t>
            </a:r>
            <a:r>
              <a:rPr lang="ru-RU" sz="2000" i="1" dirty="0"/>
              <a:t>, А. И. Аитов // Альманах Пермского военного института войск национальной гвардии. – 2020. – № 2(2). – С. 38-44. 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ru-RU" sz="2000" i="1" dirty="0"/>
              <a:t>Литовка, А. Д. Разработка информационной системы проведения дистанционных занятий с реализацией модуля трансляции экрана / А. Д. Литовка, А. И. Аитов // Молодежная наука 2020: технологии, инновации : Материалы Всероссийской научно-практической конференции молодых ученых, аспирантов и студентов / ФГБОУ «Пермский государственный аграрно-технологический университет имени академика Д. Н. Прянишникова». – Пермь: ИПЦ </a:t>
            </a:r>
            <a:r>
              <a:rPr lang="ru-RU" sz="2000" i="1" dirty="0" err="1"/>
              <a:t>Прокростъ</a:t>
            </a:r>
            <a:r>
              <a:rPr lang="ru-RU" sz="2000" i="1" dirty="0"/>
              <a:t>, 2020. – С. 230-233.</a:t>
            </a:r>
          </a:p>
          <a:p>
            <a:pPr marL="514350" indent="-514350">
              <a:buFont typeface="+mj-lt"/>
              <a:buAutoNum type="arabicPeriod" startAt="7"/>
            </a:pPr>
            <a:endParaRPr lang="ru-RU" sz="2000" i="1" dirty="0"/>
          </a:p>
          <a:p>
            <a:pPr marL="514350" indent="-514350">
              <a:buFont typeface="+mj-lt"/>
              <a:buAutoNum type="arabicPeriod" startAt="7"/>
            </a:pPr>
            <a:endParaRPr lang="ru-RU" sz="2000" i="1" dirty="0">
              <a:solidFill>
                <a:srgbClr val="0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1AFCBC-C559-46F0-B69C-4AB6620939A4}"/>
              </a:ext>
            </a:extLst>
          </p:cNvPr>
          <p:cNvSpPr/>
          <p:nvPr/>
        </p:nvSpPr>
        <p:spPr>
          <a:xfrm>
            <a:off x="2182368" y="2616454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800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647556F-FB73-45BA-95B7-5C2A962F7CEF}"/>
              </a:ext>
            </a:extLst>
          </p:cNvPr>
          <p:cNvSpPr txBox="1">
            <a:spLocks/>
          </p:cNvSpPr>
          <p:nvPr/>
        </p:nvSpPr>
        <p:spPr>
          <a:xfrm>
            <a:off x="94349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+mn-lt"/>
              </a:rPr>
              <a:t>Опубликованные статьи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9F3A6FC-D807-4BFD-9B6C-35A1320F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4597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204" y="2343554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+mn-lt"/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474036" y="5960225"/>
            <a:ext cx="1012768" cy="761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3E3CA4-14DD-43D9-87FD-DCB3ABE2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429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9383" y="273133"/>
            <a:ext cx="11269682" cy="6388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исследования – разработать алгоритм создания уникальных подписей ключевых кадров видеопоследовательности для применения его в задачах поиска видеофрагментов.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Проанализировать особенности систем </a:t>
            </a:r>
            <a:r>
              <a:rPr lang="ru-RU" dirty="0" err="1"/>
              <a:t>видеокомпрессии</a:t>
            </a:r>
            <a:r>
              <a:rPr lang="ru-RU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Проанализировать существующие алгоритмы создания уникальных подписей ключевых кадров видеопоследовательности.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Разработать алгоритм создания уникальных подписей ключевых кадров видеопоследовательности.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Спроектировать и реализовать приложение с реализацией разработанного алгоритма.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Оценить эффективность разработанного алгоритма.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/>
              <a:t>Оценить возможности реализованного приложения в задачах поиска видеофрагментов.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9B3DE0-00D1-4CA0-9F04-A5668A01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83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159" y="652916"/>
            <a:ext cx="11269682" cy="6388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/>
              <a:t>Научная новизна.</a:t>
            </a:r>
            <a:r>
              <a:rPr lang="ru-RU" sz="3600" dirty="0"/>
              <a:t> Разработан метод создания уникальных подписей ключевых кадров путем получения перцептивного хэша ключевого кадра в точке смены сцены и расчета временной информации о сменах сцены.</a:t>
            </a:r>
          </a:p>
          <a:p>
            <a:pPr marL="0" indent="0">
              <a:buNone/>
            </a:pPr>
            <a:r>
              <a:rPr lang="ru-RU" sz="3600" b="1" dirty="0"/>
              <a:t>Практическая значимость. </a:t>
            </a:r>
            <a:r>
              <a:rPr lang="ru-RU" sz="3600" dirty="0"/>
              <a:t>Алгоритм сегментации видеопотоков создает предпосылки для многоаспектной индексации в задачах информационного поиска и обеспечивает повышение быстродействия поиска в системах с запросами «по образцу»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9B3DE0-00D1-4CA0-9F04-A5668A01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84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5017" y="855022"/>
            <a:ext cx="10675917" cy="5350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Положения, выносимые на защиту</a:t>
            </a:r>
            <a:r>
              <a:rPr lang="en-US" b="1" dirty="0"/>
              <a:t>:</a:t>
            </a:r>
            <a:endParaRPr lang="ru-RU" b="1" dirty="0"/>
          </a:p>
          <a:p>
            <a:pPr marL="0" lvl="0" indent="0">
              <a:buNone/>
            </a:pPr>
            <a:r>
              <a:rPr lang="ru-RU" sz="3200" dirty="0"/>
              <a:t>Комбинированный метод создания уникальных подписей ключевых кадров видеопоследовательности на основе </a:t>
            </a:r>
            <a:r>
              <a:rPr lang="ru-RU" sz="3200" dirty="0" err="1"/>
              <a:t>темпоральных</a:t>
            </a:r>
            <a:r>
              <a:rPr lang="ru-RU" sz="3200" dirty="0"/>
              <a:t> и пространственных характеристиках позволяет эффективно решать задачу поиска заимствований видеофрагментов.</a:t>
            </a:r>
            <a:endParaRPr lang="ru-RU" sz="3200" dirty="0">
              <a:effectLst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9B3DE0-00D1-4CA0-9F04-A5668A01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399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6600" y="-9866"/>
            <a:ext cx="10961914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Диаграмма «ИС индексирования видеопотока и обнаружения заимствований видеофрагментов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»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 в нотации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DFD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F838B54-1563-44FD-ADAE-352E2CAE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959B9F-D0EF-4F16-8743-7A09BC91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944CB1-ECDD-4418-BA33-7ED6CD514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320" y="1189289"/>
            <a:ext cx="7897360" cy="550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35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Диаграмма декомпозиции «ИС индексирования видеопотока и обнаружения заимствований видеофрагментов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»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 в нотации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DFD</a:t>
            </a:r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F838B54-1563-44FD-ADAE-352E2CAE3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F73CAF-04DC-400D-9085-FE1C9A5F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FFE33E-A152-4237-80C0-5196297E4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298" y="1078631"/>
            <a:ext cx="8003404" cy="557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9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9B3DE0-00D1-4CA0-9F04-A5668A01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19242-DEFA-45F6-9FDA-C67A51E59C1B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C822485-937C-497C-9BB6-71D0AC8E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475" y="-199872"/>
            <a:ext cx="10961914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Процесс формирования уникальных подписей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9D239F7-9C98-4032-B132-2CADA6075D9E}"/>
              </a:ext>
            </a:extLst>
          </p:cNvPr>
          <p:cNvSpPr txBox="1">
            <a:spLocks/>
          </p:cNvSpPr>
          <p:nvPr/>
        </p:nvSpPr>
        <p:spPr>
          <a:xfrm>
            <a:off x="872423" y="709941"/>
            <a:ext cx="10714017" cy="83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Calibri" panose="020F0502020204030204" pitchFamily="34" charset="0"/>
                <a:cs typeface="Calibri" panose="020F0502020204030204" pitchFamily="34" charset="0"/>
              </a:rPr>
              <a:t>Шаг 1.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FD1A79B4-4A62-42F2-921F-1DEF9210C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527" y="2365136"/>
            <a:ext cx="10748241" cy="13255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Извлечение всех ключевых кадров из видеофайла в разрешении </a:t>
            </a:r>
            <a:r>
              <a:rPr lang="ru-RU" i="1" dirty="0"/>
              <a:t>8×8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Название файла – временная метка ключевого кадра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DA3256-9BF0-45C1-A544-32B109576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828" y="3542382"/>
            <a:ext cx="8849714" cy="274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189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2060</Words>
  <Application>Microsoft Office PowerPoint</Application>
  <PresentationFormat>Широкоэкранный</PresentationFormat>
  <Paragraphs>242</Paragraphs>
  <Slides>31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Times New Roman</vt:lpstr>
      <vt:lpstr>Тема Office</vt:lpstr>
      <vt:lpstr>ВЫПУСКНАЯ КВАЛИФИКАЦИОННАЯ РАБОТА   РАЗРАБОТКА АЛГОРИТМА  … …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Диаграмма «ИС индексирования видеопотока и обнаружения заимствований видеофрагментов» в нотации DFD </vt:lpstr>
      <vt:lpstr>Диаграмма декомпозиции «ИС индексирования видеопотока и обнаружения заимствований видеофрагментов» в нотации DFD </vt:lpstr>
      <vt:lpstr>Процесс формирования уникальных подписей</vt:lpstr>
      <vt:lpstr>Процесс формирования уникальных подписей</vt:lpstr>
      <vt:lpstr>Процесс формирования уникальных подписей</vt:lpstr>
      <vt:lpstr>Процесс формирования уникальных подписей</vt:lpstr>
      <vt:lpstr>Пример уникальной подписи (индекса) одного ключевого кадра</vt:lpstr>
      <vt:lpstr>Логическая модель базы данных</vt:lpstr>
      <vt:lpstr>Физическая модель базы данных</vt:lpstr>
      <vt:lpstr>Выбор средств программной реализации</vt:lpstr>
      <vt:lpstr>Презентация PowerPoint</vt:lpstr>
      <vt:lpstr>Экранная форма главной страницы</vt:lpstr>
      <vt:lpstr>Экранная форма поиска в базе</vt:lpstr>
      <vt:lpstr>Результат поиска общих видеофрагментов</vt:lpstr>
      <vt:lpstr>Подробная информация об результате поиска</vt:lpstr>
      <vt:lpstr>Результат поиска общих видеофрагментов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 АВТОМАТИЗАЦИЯ УЧЕТА ЗАКАЗА И ТОВАРОВ НА СКЛАДЕ В   ООО «ДЖИН-М», Г. ПЕРМЬ</dc:title>
  <dc:creator>Михаил</dc:creator>
  <cp:lastModifiedBy>Андрей Беляков</cp:lastModifiedBy>
  <cp:revision>179</cp:revision>
  <dcterms:created xsi:type="dcterms:W3CDTF">2018-06-24T14:39:32Z</dcterms:created>
  <dcterms:modified xsi:type="dcterms:W3CDTF">2024-06-11T06:35:37Z</dcterms:modified>
</cp:coreProperties>
</file>