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1" d="100"/>
          <a:sy n="71" d="100"/>
        </p:scale>
        <p:origin x="926" y="5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notesMaster" Target="notesMasters/notesMaster1.xml"/><Relationship Id="rId37" Type="http://schemas.openxmlformats.org/officeDocument/2006/relationships/presProps" Target="presProps.xml" /><Relationship Id="rId38" Type="http://schemas.openxmlformats.org/officeDocument/2006/relationships/tableStyles" Target="tableStyles.xml" /><Relationship Id="rId3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6A3E573-384E-41F5-B82E-1EBB8104E0A9}" type="datetimeFigureOut">
              <a:rPr lang="ru-RU"/>
              <a:t>-11.06-</a:t>
            </a:fld>
            <a:endParaRPr lang="ru-RU"/>
          </a:p>
        </p:txBody>
      </p:sp>
      <p:sp>
        <p:nvSpPr>
          <p:cNvPr id="4" name="Образ слайда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2E8014F-144A-4440-BF99-5A5B12661C28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0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>
                <a:latin typeface="Calibri"/>
                <a:cs typeface="Calibri"/>
              </a:rPr>
              <a:t>Формирования уникальных подписей ключевых кадров начинается с извлечения ключевых кадров из видеофайла</a:t>
            </a:r>
            <a:r>
              <a:rPr lang="en-US" sz="1200" b="0">
                <a:latin typeface="Calibri"/>
                <a:cs typeface="Calibri"/>
              </a:rPr>
              <a:t>.</a:t>
            </a:r>
            <a:r>
              <a:rPr lang="ru-RU" sz="1200" b="0">
                <a:latin typeface="Calibri"/>
                <a:cs typeface="Calibri"/>
              </a:rPr>
              <a:t> В названии файла указываются временные метки в миллисекундах соответствующих ключевых кадров.</a:t>
            </a:r>
            <a:endParaRPr lang="ru-RU" b="0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>
                <a:latin typeface="Calibri"/>
                <a:cs typeface="Calibri"/>
              </a:rPr>
              <a:t>Затем из каждого ключевого кадра строится 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перцептивный хэш. Изображение переводится в оттенки серого, вычисляется среднее значение цветов. По среднему значению производится бинаризация изображения. Затем массив битов переводится в </a:t>
            </a:r>
            <a:r>
              <a:rPr lang="ru-RU" sz="1200"/>
              <a:t>значение 16-ричной системы счисления.</a:t>
            </a:r>
            <a:endParaRPr lang="ru-RU" b="0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На 3-эм шаге перцептивный хэш каждого соседнего ключевого кадра сравнивается и 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расчитывается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расстояние Хэмминга (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число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позиций, в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которых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соответствующие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символы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двух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строк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одинаковой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длины различны.). 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Хеши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которые слабо отличаются отбрасываются. Благодаря этому мы получаем хэши ключевых кадров, которые находятся непосредственно в точках смен сцен (или в местах склеек)</a:t>
            </a:r>
            <a:endParaRPr lang="ru-RU" b="0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 4ом шаге рассчитывается длительность сцены. То есть разность временной метки одного ключевого кадра и следующего, с последующим его округлением до сотых. 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итоге получается массив из индексов, один элемент которого представлен на слайде.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моделирования основных процессов в системе были выделены основные сущности. Были выявлены атрибуты этих сущностей и связи между ними. 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Далее описана физическая модель базы данных, </a:t>
            </a:r>
            <a:r>
              <a:rPr lang="ru-R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которая строилась на основе логической с учетом ограничений, накладываемых особенностей СУБД </a:t>
            </a:r>
            <a:r>
              <a:rPr lang="en-US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MySQL.</a:t>
            </a:r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Для программной реализации выбрана 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платформа программная платформа </a:t>
            </a:r>
            <a:r>
              <a:rPr lang="en-US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node </a:t>
            </a:r>
            <a:r>
              <a:rPr lang="en-US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соответсвенно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на языке программирования </a:t>
            </a:r>
            <a:r>
              <a:rPr lang="en-US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С помощью данной платформы возможно обрабатывать видеофайлы и взаимодействовать с пользователем через веб-интерфейс. Данные будут хранится в базе данных под управлением </a:t>
            </a:r>
            <a:r>
              <a:rPr lang="en-US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MySQL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в котором будут храниться индексы видеофайлов.</a:t>
            </a:r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Для обработки видеофайлов использована библиотека с 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открытым исходным кодом </a:t>
            </a:r>
            <a:r>
              <a:rPr lang="en-US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FFmpeg</a:t>
            </a:r>
            <a:r>
              <a:rPr lang="en-US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ru-RU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/>
              <a:t>Реализации экранных форм</a:t>
            </a:r>
            <a:r>
              <a:rPr lang="en-US"/>
              <a:t> </a:t>
            </a:r>
            <a:r>
              <a:rPr lang="ru-RU"/>
              <a:t>веб приложения, основывались на 3 языках</a:t>
            </a:r>
            <a:r>
              <a:rPr lang="en-US"/>
              <a:t>:</a:t>
            </a:r>
            <a:r>
              <a:rPr lang="ru-RU"/>
              <a:t> </a:t>
            </a:r>
            <a:r>
              <a:rPr lang="en-US"/>
              <a:t>HTML, CSS, JS.</a:t>
            </a:r>
            <a:r>
              <a:rPr lang="ru-RU"/>
              <a:t> Элементы веб-интерфейса реализовано с помощью библиотеки </a:t>
            </a:r>
            <a:r>
              <a:rPr lang="en-US"/>
              <a:t>Bootstrap.</a:t>
            </a:r>
            <a:r>
              <a:rPr lang="ru-RU"/>
              <a:t> Для генерации экранных форм использовалась библиотека </a:t>
            </a:r>
            <a:r>
              <a:rPr lang="ru-RU"/>
              <a:t>шаблонизатор</a:t>
            </a:r>
            <a:r>
              <a:rPr lang="ru-RU"/>
              <a:t> </a:t>
            </a:r>
            <a:r>
              <a:rPr lang="en-US"/>
              <a:t>EJS</a:t>
            </a:r>
            <a:r>
              <a:rPr lang="ru-RU"/>
              <a:t>.</a:t>
            </a:r>
            <a:endParaRPr/>
          </a:p>
          <a:p>
            <a:pPr>
              <a:defRPr/>
            </a:pPr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сайде представлена форма главной страницы</a:t>
            </a:r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Уважаемые члены комиссии, слушатели, темы исследования посвящена изучению алгоритмов поиска совпадающих видеофрагментов в видеофайлах. В своей работе я сосредоточился на методах индексации визуальной информации видеопотока на основе </a:t>
            </a:r>
            <a:r>
              <a:rPr lang="ru-RU"/>
              <a:t>темпоральных</a:t>
            </a:r>
            <a:r>
              <a:rPr lang="ru-RU"/>
              <a:t> и пространственных характеристиках ключевых кадров.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 sz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После анализа предметной области, было выявлено, что технологии и алгоритмы, используемые для реализации функций индексирования и поиска заимствований, еще недостаточно развиты для выполнения задач защиты авторских прав и не удовлетворяют требованиям большинства практических задач. Планировалось, что использование средств для индексации и сопоставления видеофайлов позволит находить заимствования видеофрагментов, что в свою очередь даст возможность эффективнее бороться с нарушением авторских прав.</a:t>
            </a:r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Экранная форма поиска в базе. Здесь загружается видеофайл и в результате приложение отображает видеозаписи, в которых </a:t>
            </a:r>
            <a:r>
              <a:rPr lang="ru-RU"/>
              <a:t>заимствованны</a:t>
            </a:r>
            <a:r>
              <a:rPr lang="ru-RU"/>
              <a:t> сцены из загруженной видеозаписи.</a:t>
            </a:r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При загрузке файла с отрывком из фильма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приложение находит видеофайлы с теми же фрагментами сцен. Как видно на слайде, нашлось видео того же самого фрагмента</a:t>
            </a:r>
            <a:r>
              <a:rPr lang="en-US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В плеере красным цветом отображаются временные метки общих границ сцен. </a:t>
            </a:r>
            <a:endParaRPr lang="ru-RU" b="0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 b="0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Так же в приложении реализована возможность искать видеофайлы по кадру. На слайде представлен результат поиска по кадру из фильма</a:t>
            </a:r>
            <a:r>
              <a:rPr lang="ru-RU" sz="1200" b="1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ru-RU" sz="1200" b="0" i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Временная метка совпадает с данным кадром.</a:t>
            </a:r>
            <a:endParaRPr lang="ru-RU" b="0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данном слайде представлена информация об опубликованных статьях и участиях в конференциях.</a:t>
            </a:r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данном слайде представлена информация об опубликованных статьях.</a:t>
            </a:r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Доклад окончен, спасибо за внимание!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930005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5559646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Уважаемые члены комиссии, слушатели, темы исследования посвящена изучению алгоритмов поиска совпадающих видеофрагментов в видеофайлах. В своей работе я сосредоточился на методах индексации визуальной информации видеопотока на основе </a:t>
            </a:r>
            <a:r>
              <a:rPr lang="ru-RU"/>
              <a:t>темпоральных</a:t>
            </a:r>
            <a:r>
              <a:rPr lang="ru-RU"/>
              <a:t> и пространственных характеристиках ключевых кадров.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 sz="1200">
                <a:solidFill>
                  <a:schemeClr val="tx1"/>
                </a:solidFill>
                <a:latin typeface="Calibri"/>
                <a:ea typeface="Arial"/>
                <a:cs typeface="Arial"/>
              </a:rPr>
              <a:t>После анализа предметной области, было выявлено, что технологии и алгоритмы, используемые для реализации функций индексирования и поиска заимствований, еще недостаточно развиты для выполнения задач защиты авторских прав и не удовлетворяют требованиям большинства практических задач. Планировалось, что использование средств для индексации и сопоставления видеофайлов позволит находить заимствования видеофрагментов, что в свою очередь даст возможность эффективнее бороться с нарушением авторских прав.</a:t>
            </a:r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В результате работы, </a:t>
            </a:r>
            <a:r>
              <a:rPr lang="ru-RU" sz="1200"/>
              <a:t>разработан метод создания уникальных подписей ключевых кадров путем получения перцептивного хэша ключевого кадра в точке смены сцены и расчета временной информации о сменах сцены. </a:t>
            </a:r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1200"/>
              <a:t>В ходе исследования выявлено, что комбинированный метод создания уникальных подписей ключевых кадров видеопоследовательности на основе </a:t>
            </a:r>
            <a:r>
              <a:rPr lang="ru-RU" sz="1200"/>
              <a:t>темпоральных</a:t>
            </a:r>
            <a:r>
              <a:rPr lang="ru-RU" sz="1200"/>
              <a:t> и пространственных характеристиках позволяет эффективно решать задачу поиска заимствований видеофрагментов.</a:t>
            </a:r>
            <a:endParaRPr lang="ru-RU" sz="1200"/>
          </a:p>
          <a:p>
            <a:pPr>
              <a:defRPr/>
            </a:pPr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На слайде представлена диаграмма информационной системы в нотации </a:t>
            </a:r>
            <a:r>
              <a:rPr lang="en-US"/>
              <a:t>DFD</a:t>
            </a:r>
            <a:r>
              <a:rPr lang="en-US"/>
              <a:t> </a:t>
            </a:r>
            <a:r>
              <a:rPr lang="ru-RU"/>
              <a:t>для описания движения потоков данных. </a:t>
            </a:r>
            <a:r>
              <a:rPr lang="ru-RU"/>
              <a:t>Внешной</a:t>
            </a:r>
            <a:r>
              <a:rPr lang="ru-RU"/>
              <a:t> сущностью системы являются пользователь, который на входе отправляет видеофайл и получает веб страницу с результатами поиска заимствований.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Сначала приложение извлекает все ключевые кадры и создает уникальные подписи для всех ключевых кадров. Затем уникальные подписи отфильтровываются только на те, что находятся в точках смен сцен и рассчитывается длина сцены для каждого оставшегося ключевого кадра.</a:t>
            </a:r>
            <a:endParaRPr/>
          </a:p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Эти индексы заносятся в базу данных и производится поиск среди индексов, что были в базе. Найденные результаты возвращаются пользователю.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520B152-1F9A-4075-BC50-149BB7751110}" type="datetime1">
              <a:rPr lang="ru-RU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B434A30-DED3-4445-99A6-143307F26FFA}" type="datetime1">
              <a:rPr lang="ru-RU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1BF92F2-35CB-4367-B4DE-252FF1330075}" type="datetime1">
              <a:rPr lang="ru-RU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5317AFA-3EAF-452D-840F-6DD9DB4ABC1C}" type="datetime1">
              <a:rPr lang="ru-RU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9292772" y="5839959"/>
            <a:ext cx="2743200" cy="365125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F2333AB-58DF-4B80-A53E-54A7E7F9D77B}" type="datetime1">
              <a:rPr lang="ru-RU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3325C8C-F33E-4F8C-AAFA-B9EDDAA2FEF5}" type="datetime1">
              <a:rPr lang="ru-RU"/>
              <a:t>-11.06-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AE9E15F-C68E-462B-B35C-139542B616E6}" type="datetime1">
              <a:rPr lang="ru-RU"/>
              <a:t>-11.06-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6F9E86-8F27-4882-A524-12CAA9EF7CBB}" type="datetime1">
              <a:rPr lang="ru-RU"/>
              <a:t>-11.06-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9056F65-8979-4434-8A02-928B16BF8CC8}" type="datetime1">
              <a:rPr lang="ru-RU"/>
              <a:t>-11.06-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05E876F-A4DF-4B35-99DE-A63CB6E62473}" type="datetime1">
              <a:rPr lang="ru-RU"/>
              <a:t>-11.06-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A0AC2AD-311B-4D48-B3D3-C25CCA5B8EF7}" type="datetime1">
              <a:rPr lang="ru-RU"/>
              <a:t>-11.06-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9744D71-1C0B-4FE5-87CA-E3DBAAAA1B8C}" type="datetime1">
              <a:rPr lang="ru-RU"/>
              <a:t>-11.06-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119242-DEFA-45F6-9FDA-C67A51E59C1B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auto">
          <a:xfrm>
            <a:off x="10529935" y="5974540"/>
            <a:ext cx="1357264" cy="7469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554736" y="580914"/>
            <a:ext cx="11082528" cy="280467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400">
                <a:latin typeface="+mn-lt"/>
              </a:rPr>
              <a:t>ВЫПУСКНАЯ КВАЛИФИКАЦИОННАЯ РАБОТА</a:t>
            </a:r>
            <a:br>
              <a:rPr lang="ru-RU" sz="2800">
                <a:latin typeface="+mn-lt"/>
              </a:rPr>
            </a:br>
            <a:r>
              <a:rPr lang="ru-RU" sz="2800">
                <a:latin typeface="+mn-lt"/>
              </a:rPr>
              <a:t> </a:t>
            </a:r>
            <a:br>
              <a:rPr lang="en-US" sz="2800">
                <a:latin typeface="+mn-lt"/>
              </a:rPr>
            </a:br>
            <a:r>
              <a:rPr lang="ru-RU" sz="3600" b="1"/>
              <a:t>РАЗРАБОТКА АЛГОРИТМА </a:t>
            </a:r>
            <a:br>
              <a:rPr lang="ru-RU" sz="3600" b="1"/>
            </a:br>
            <a:r>
              <a:rPr lang="ru-RU" sz="3600" b="1"/>
              <a:t>…</a:t>
            </a:r>
            <a:r>
              <a:rPr lang="ru-RU" sz="3600" b="1"/>
              <a:t> ... ...</a:t>
            </a:r>
            <a:br>
              <a:rPr lang="ru-RU" sz="3600" b="1"/>
            </a:br>
            <a:r>
              <a:rPr lang="ru-RU" sz="3600" b="1"/>
              <a:t>… ... ...</a:t>
            </a:r>
            <a:endParaRPr lang="ru-RU" sz="3200" b="1"/>
          </a:p>
        </p:txBody>
      </p:sp>
      <p:sp>
        <p:nvSpPr>
          <p:cNvPr id="9" name="Подзаголовок 2"/>
          <p:cNvSpPr txBox="1"/>
          <p:nvPr/>
        </p:nvSpPr>
        <p:spPr bwMode="auto">
          <a:xfrm>
            <a:off x="139054" y="3270325"/>
            <a:ext cx="11748146" cy="345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ru-RU" sz="1800" b="1">
                <a:cs typeface="Times New Roman"/>
              </a:rPr>
              <a:t>Выполнил:</a:t>
            </a:r>
            <a:endParaRPr lang="ru-RU" sz="1800">
              <a:cs typeface="Times New Roman"/>
            </a:endParaRPr>
          </a:p>
          <a:p>
            <a:pPr algn="r">
              <a:defRPr/>
            </a:pPr>
            <a:r>
              <a:rPr lang="ru-RU" sz="1800">
                <a:cs typeface="Times New Roman"/>
              </a:rPr>
              <a:t>студент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Times New Roman"/>
              </a:rPr>
              <a:t>группы ПИм-21</a:t>
            </a:r>
            <a:endParaRPr/>
          </a:p>
          <a:p>
            <a:pPr algn="r">
              <a:defRPr/>
            </a:pPr>
            <a:r>
              <a:rPr lang="ru-RU" sz="1800">
                <a:cs typeface="Times New Roman"/>
              </a:rPr>
              <a:t>направления подготовки  09.04.03</a:t>
            </a:r>
            <a:endParaRPr/>
          </a:p>
          <a:p>
            <a:pPr algn="r">
              <a:defRPr/>
            </a:pPr>
            <a:r>
              <a:rPr lang="ru-RU" sz="1800">
                <a:cs typeface="Times New Roman"/>
              </a:rPr>
              <a:t>Прикладная информатика</a:t>
            </a:r>
            <a:endParaRPr/>
          </a:p>
          <a:p>
            <a:pPr algn="r">
              <a:defRPr/>
            </a:pPr>
            <a:r>
              <a:rPr lang="ru-RU" sz="1800">
                <a:cs typeface="Times New Roman"/>
              </a:rPr>
              <a:t>****** ********** ************</a:t>
            </a:r>
            <a:endParaRPr lang="ru-RU" sz="1800" b="1">
              <a:cs typeface="Times New Roman"/>
            </a:endParaRPr>
          </a:p>
          <a:p>
            <a:pPr algn="r">
              <a:defRPr/>
            </a:pPr>
            <a:endParaRPr sz="1000" b="0"/>
          </a:p>
          <a:p>
            <a:pPr algn="r">
              <a:defRPr/>
            </a:pPr>
            <a:r>
              <a:rPr lang="ru-RU" sz="1800" b="1">
                <a:cs typeface="Times New Roman"/>
              </a:rPr>
              <a:t>Руководитель:</a:t>
            </a:r>
            <a:endParaRPr lang="ru-RU" sz="1800" b="1">
              <a:cs typeface="Times New Roman"/>
            </a:endParaRPr>
          </a:p>
          <a:p>
            <a:pPr algn="r">
              <a:defRPr/>
            </a:pPr>
            <a:r>
              <a:rPr lang="ru-RU" sz="1800">
                <a:cs typeface="Times New Roman"/>
              </a:rPr>
              <a:t>доцент, к. т. н., </a:t>
            </a:r>
            <a:endParaRPr lang="ru-RU" sz="1800">
              <a:cs typeface="Times New Roman"/>
            </a:endParaRPr>
          </a:p>
          <a:p>
            <a:pPr algn="r">
              <a:defRPr/>
            </a:pPr>
            <a:r>
              <a:rPr lang="ru-RU" sz="1800">
                <a:cs typeface="Times New Roman"/>
              </a:rPr>
              <a:t> Беляков Андрей Юрьевич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9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Процесс формирования уникальных подписей</a:t>
            </a:r>
            <a:endParaRPr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872423" y="709941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Шаг 1.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 bwMode="auto">
          <a:xfrm>
            <a:off x="1116527" y="2365136"/>
            <a:ext cx="10748241" cy="1325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Извлечение всех ключевых кадров из видеофайла в разрешении </a:t>
            </a:r>
            <a:r>
              <a:rPr lang="ru-RU" i="1"/>
              <a:t>8×8</a:t>
            </a:r>
            <a:r>
              <a:rPr lang="ru-RU"/>
              <a:t>.</a:t>
            </a:r>
            <a:endParaRPr/>
          </a:p>
          <a:p>
            <a:pPr marL="0" indent="0">
              <a:buNone/>
              <a:defRPr/>
            </a:pPr>
            <a:r>
              <a:rPr lang="ru-RU"/>
              <a:t>Название файла – временная метка ключевого кадра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861828" y="3542382"/>
            <a:ext cx="8849714" cy="2745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10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Процесс формирования уникальных подписей</a:t>
            </a:r>
            <a:endParaRPr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872423" y="652916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Шаг </a:t>
            </a:r>
            <a:r>
              <a:rPr lang="en-US" sz="2800" b="1">
                <a:latin typeface="Calibri"/>
                <a:cs typeface="Calibri"/>
              </a:rPr>
              <a:t>2</a:t>
            </a:r>
            <a:r>
              <a:rPr lang="ru-RU" sz="2800" b="1">
                <a:latin typeface="Calibri"/>
                <a:cs typeface="Calibri"/>
              </a:rPr>
              <a:t>.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 bwMode="auto">
          <a:xfrm>
            <a:off x="947142" y="1315118"/>
            <a:ext cx="10372435" cy="1325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ru-RU"/>
              <a:t>Получение перцептивных хэшей для всех извлеченных ключевых кадров.</a:t>
            </a: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72423" y="2472531"/>
            <a:ext cx="3937083" cy="409488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 bwMode="auto">
          <a:xfrm>
            <a:off x="4809506" y="2416623"/>
            <a:ext cx="6857593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/>
              <a:t>Шаг </a:t>
            </a:r>
            <a:r>
              <a:rPr lang="en-US" sz="2400" b="1"/>
              <a:t>1</a:t>
            </a:r>
            <a:r>
              <a:rPr lang="ru-RU" sz="2400" b="1"/>
              <a:t>.</a:t>
            </a:r>
            <a:r>
              <a:rPr lang="ru-RU" sz="2400"/>
              <a:t> Перевод изображения в оттенки серого.</a:t>
            </a:r>
            <a:endParaRPr/>
          </a:p>
          <a:p>
            <a:pPr>
              <a:defRPr/>
            </a:pPr>
            <a:r>
              <a:rPr lang="ru-RU" sz="2400" b="1"/>
              <a:t>Шаг </a:t>
            </a:r>
            <a:r>
              <a:rPr lang="en-US" sz="2400" b="1"/>
              <a:t>2</a:t>
            </a:r>
            <a:r>
              <a:rPr lang="ru-RU" sz="2400" b="1"/>
              <a:t>.</a:t>
            </a:r>
            <a:r>
              <a:rPr lang="ru-RU" sz="2400"/>
              <a:t> Вычисление среднего значения цвета всех пикселей.</a:t>
            </a:r>
            <a:endParaRPr/>
          </a:p>
          <a:p>
            <a:pPr>
              <a:defRPr/>
            </a:pPr>
            <a:r>
              <a:rPr lang="ru-RU" sz="2400" b="1"/>
              <a:t>Шаг </a:t>
            </a:r>
            <a:r>
              <a:rPr lang="en-US" sz="2400" b="1"/>
              <a:t>3</a:t>
            </a:r>
            <a:r>
              <a:rPr lang="ru-RU" sz="2400" b="1"/>
              <a:t>.</a:t>
            </a:r>
            <a:r>
              <a:rPr lang="ru-RU" sz="2400"/>
              <a:t> Бинаризация всех пикселей изображения по найденному среднему значению: если значение пикселя меньше среднего значения, то новое значение равно 0, иначе – 1.</a:t>
            </a:r>
            <a:endParaRPr/>
          </a:p>
          <a:p>
            <a:pPr>
              <a:defRPr/>
            </a:pPr>
            <a:r>
              <a:rPr lang="ru-RU" sz="2400" b="1"/>
              <a:t>Шаг </a:t>
            </a:r>
            <a:r>
              <a:rPr lang="en-US" sz="2400" b="1"/>
              <a:t>4</a:t>
            </a:r>
            <a:r>
              <a:rPr lang="ru-RU" sz="2400"/>
              <a:t>. Перевод массива битов в одно значение 16-ричной системы счисления.</a:t>
            </a:r>
            <a:endParaRPr/>
          </a:p>
          <a:p>
            <a:pPr indent="450215" algn="just">
              <a:lnSpc>
                <a:spcPct val="150000"/>
              </a:lnSpc>
              <a:spcAft>
                <a:spcPts val="0"/>
              </a:spcAft>
              <a:defRPr/>
            </a:pPr>
            <a:endParaRPr lang="ru-RU">
              <a:latin typeface="Times New Roman"/>
              <a:ea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11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Процесс формирования уникальных подписей</a:t>
            </a:r>
            <a:endParaRPr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872423" y="652916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Шаг </a:t>
            </a:r>
            <a:r>
              <a:rPr lang="en-US" sz="2800" b="1">
                <a:latin typeface="Calibri"/>
                <a:cs typeface="Calibri"/>
              </a:rPr>
              <a:t>3</a:t>
            </a:r>
            <a:r>
              <a:rPr lang="ru-RU" sz="2800" b="1">
                <a:latin typeface="Calibri"/>
                <a:cs typeface="Calibri"/>
              </a:rPr>
              <a:t>.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 bwMode="auto">
          <a:xfrm>
            <a:off x="6483927" y="2252495"/>
            <a:ext cx="4945413" cy="319927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/>
              <a:t>Сравнение хэшей двух соседних ключевых кадров с помощью расстояния Хэмминга.</a:t>
            </a:r>
            <a:endParaRPr/>
          </a:p>
          <a:p>
            <a:pPr marL="0" indent="0">
              <a:buNone/>
              <a:defRPr/>
            </a:pPr>
            <a:r>
              <a:rPr lang="ru-RU"/>
              <a:t>Удаление </a:t>
            </a:r>
            <a:r>
              <a:rPr lang="ru-RU"/>
              <a:t>хешей</a:t>
            </a:r>
            <a:r>
              <a:rPr lang="ru-RU"/>
              <a:t> с меньшим расстоянием.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2660" y="2271712"/>
            <a:ext cx="5048250" cy="2314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12</a:t>
            </a:fld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 bwMode="auto">
          <a:xfrm>
            <a:off x="748475" y="-199872"/>
            <a:ext cx="10961914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Процесс формирования уникальных подписей</a:t>
            </a:r>
            <a:endParaRPr/>
          </a:p>
        </p:txBody>
      </p:sp>
      <p:sp>
        <p:nvSpPr>
          <p:cNvPr id="5" name="Заголовок 1"/>
          <p:cNvSpPr txBox="1"/>
          <p:nvPr/>
        </p:nvSpPr>
        <p:spPr bwMode="auto">
          <a:xfrm>
            <a:off x="872423" y="652916"/>
            <a:ext cx="10714017" cy="831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Шаг 4.</a:t>
            </a:r>
            <a:endParaRPr/>
          </a:p>
        </p:txBody>
      </p:sp>
      <p:sp>
        <p:nvSpPr>
          <p:cNvPr id="8" name="Объект 2"/>
          <p:cNvSpPr>
            <a:spLocks noGrp="1"/>
          </p:cNvSpPr>
          <p:nvPr>
            <p:ph idx="1"/>
          </p:nvPr>
        </p:nvSpPr>
        <p:spPr bwMode="auto">
          <a:xfrm>
            <a:off x="702164" y="1416625"/>
            <a:ext cx="11054534" cy="57801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ru-RU"/>
              <a:t>Расчет длительности сцены от одного ключевого кадра до следующего.</a:t>
            </a:r>
            <a:endParaRPr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1094140" y="3590622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/>
              <a:t>2)</a:t>
            </a:r>
            <a:r>
              <a:rPr lang="ru-RU" sz="2800"/>
              <a:t> 3C3C7E62E22361E</a:t>
            </a:r>
            <a:r>
              <a:rPr lang="en-US" sz="2800"/>
              <a:t>;3733</a:t>
            </a:r>
            <a:endParaRPr lang="ru-RU" sz="2800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1094138" y="4317832"/>
            <a:ext cx="4328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/>
              <a:t>3) 707СF0F0</a:t>
            </a:r>
            <a:r>
              <a:rPr lang="en-US" sz="2800"/>
              <a:t>E</a:t>
            </a:r>
            <a:r>
              <a:rPr lang="ru-RU" sz="2800"/>
              <a:t>12361</a:t>
            </a:r>
            <a:r>
              <a:rPr lang="en-US" sz="2800"/>
              <a:t>E; </a:t>
            </a:r>
            <a:r>
              <a:rPr lang="ru-RU" sz="2800"/>
              <a:t>10800</a:t>
            </a:r>
            <a:endParaRPr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1094139" y="4947927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/>
              <a:t>….</a:t>
            </a:r>
            <a:endParaRPr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1094139" y="2877019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/>
              <a:t>….</a:t>
            </a:r>
            <a:endParaRPr/>
          </a:p>
        </p:txBody>
      </p:sp>
      <p:cxnSp>
        <p:nvCxnSpPr>
          <p:cNvPr id="13" name="Соединитель: изогнутый 12"/>
          <p:cNvCxnSpPr>
            <a:cxnSpLocks/>
            <a:stCxn id="9" idx="3"/>
            <a:endCxn id="2" idx="3"/>
          </p:cNvCxnSpPr>
          <p:nvPr/>
        </p:nvCxnSpPr>
        <p:spPr bwMode="auto">
          <a:xfrm flipH="1" flipV="1">
            <a:off x="5377874" y="3852232"/>
            <a:ext cx="45201" cy="727210"/>
          </a:xfrm>
          <a:prstGeom prst="curvedConnector3">
            <a:avLst>
              <a:gd name="adj1" fmla="val -5057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 bwMode="auto">
          <a:xfrm>
            <a:off x="5650306" y="4031170"/>
            <a:ext cx="1415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/>
              <a:t>Вычитание</a:t>
            </a:r>
            <a:endParaRPr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6970807" y="3800338"/>
            <a:ext cx="14155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800"/>
              <a:t>=</a:t>
            </a:r>
            <a:endParaRPr/>
          </a:p>
        </p:txBody>
      </p:sp>
      <p:sp>
        <p:nvSpPr>
          <p:cNvPr id="30" name="Прямоугольник 29"/>
          <p:cNvSpPr/>
          <p:nvPr/>
        </p:nvSpPr>
        <p:spPr bwMode="auto">
          <a:xfrm>
            <a:off x="7564944" y="3954226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/>
              <a:t>2)</a:t>
            </a:r>
            <a:r>
              <a:rPr lang="ru-RU" sz="2800"/>
              <a:t> 3C3C7E62E22361E</a:t>
            </a:r>
            <a:r>
              <a:rPr lang="en-US" sz="2800"/>
              <a:t>; </a:t>
            </a:r>
            <a:r>
              <a:rPr lang="ru-RU" sz="2800"/>
              <a:t>7067</a:t>
            </a:r>
            <a:endParaRPr/>
          </a:p>
        </p:txBody>
      </p:sp>
      <p:cxnSp>
        <p:nvCxnSpPr>
          <p:cNvPr id="32" name="Прямая со стрелкой 31"/>
          <p:cNvCxnSpPr>
            <a:cxnSpLocks/>
            <a:stCxn id="30" idx="2"/>
            <a:endCxn id="33" idx="0"/>
          </p:cNvCxnSpPr>
          <p:nvPr/>
        </p:nvCxnSpPr>
        <p:spPr bwMode="auto">
          <a:xfrm>
            <a:off x="9706811" y="4477446"/>
            <a:ext cx="0" cy="909044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рямоугольник 32"/>
          <p:cNvSpPr/>
          <p:nvPr/>
        </p:nvSpPr>
        <p:spPr bwMode="auto">
          <a:xfrm>
            <a:off x="7564944" y="5386490"/>
            <a:ext cx="42837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/>
              <a:t>2)</a:t>
            </a:r>
            <a:r>
              <a:rPr lang="ru-RU" sz="2800"/>
              <a:t> 3C3C7E62E22361E</a:t>
            </a:r>
            <a:r>
              <a:rPr lang="en-US" sz="2800"/>
              <a:t>; </a:t>
            </a:r>
            <a:r>
              <a:rPr lang="ru-RU" sz="2800"/>
              <a:t>7</a:t>
            </a:r>
            <a:r>
              <a:rPr lang="en-US" sz="2800"/>
              <a:t>.</a:t>
            </a:r>
            <a:r>
              <a:rPr lang="ru-RU" sz="2800"/>
              <a:t>01</a:t>
            </a:r>
            <a:endParaRPr/>
          </a:p>
        </p:txBody>
      </p:sp>
      <p:sp>
        <p:nvSpPr>
          <p:cNvPr id="35" name="Прямоугольник 34"/>
          <p:cNvSpPr/>
          <p:nvPr/>
        </p:nvSpPr>
        <p:spPr bwMode="auto">
          <a:xfrm>
            <a:off x="7488361" y="4436128"/>
            <a:ext cx="21668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ru-RU"/>
              <a:t>Конвертация в секунды с округлением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13</a:t>
            </a:fld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 bwMode="auto">
          <a:xfrm>
            <a:off x="748476" y="-199872"/>
            <a:ext cx="10961914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Пример уникальной подписи (индекса) одного ключевого кадра</a:t>
            </a:r>
            <a:endParaRPr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 bwMode="auto">
          <a:xfrm>
            <a:off x="2266703" y="2040958"/>
            <a:ext cx="7925459" cy="277608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6000"/>
              <a:t>3c3c7e62e22361e3;</a:t>
            </a:r>
            <a:r>
              <a:rPr lang="ru-RU" sz="6000"/>
              <a:t> 2.4</a:t>
            </a:r>
            <a:endParaRPr/>
          </a:p>
        </p:txBody>
      </p:sp>
      <p:cxnSp>
        <p:nvCxnSpPr>
          <p:cNvPr id="8" name="Прямая со стрелкой 7"/>
          <p:cNvCxnSpPr>
            <a:cxnSpLocks/>
          </p:cNvCxnSpPr>
          <p:nvPr/>
        </p:nvCxnSpPr>
        <p:spPr bwMode="auto">
          <a:xfrm flipV="1">
            <a:off x="3740727" y="3051959"/>
            <a:ext cx="0" cy="1401288"/>
          </a:xfrm>
          <a:prstGeom prst="straightConnector1">
            <a:avLst/>
          </a:prstGeom>
          <a:ln w="952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 bwMode="auto">
          <a:xfrm flipV="1">
            <a:off x="9155876" y="3051958"/>
            <a:ext cx="1" cy="1683368"/>
          </a:xfrm>
          <a:prstGeom prst="straightConnector1">
            <a:avLst/>
          </a:prstGeom>
          <a:ln w="952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Объект 2"/>
          <p:cNvSpPr txBox="1"/>
          <p:nvPr/>
        </p:nvSpPr>
        <p:spPr bwMode="auto">
          <a:xfrm>
            <a:off x="2810165" y="4665579"/>
            <a:ext cx="2688102" cy="913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ru-RU" sz="3200"/>
              <a:t>Хэш кадра</a:t>
            </a:r>
            <a:endParaRPr/>
          </a:p>
        </p:txBody>
      </p:sp>
      <p:sp>
        <p:nvSpPr>
          <p:cNvPr id="14" name="Объект 2"/>
          <p:cNvSpPr txBox="1"/>
          <p:nvPr/>
        </p:nvSpPr>
        <p:spPr bwMode="auto">
          <a:xfrm>
            <a:off x="7006443" y="4917889"/>
            <a:ext cx="4478316" cy="160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 sz="3200"/>
              <a:t>Длительность сцены</a:t>
            </a:r>
            <a:endParaRPr/>
          </a:p>
          <a:p>
            <a:pPr marL="0" indent="0" algn="ctr">
              <a:buNone/>
              <a:defRPr/>
            </a:pPr>
            <a:endParaRPr lang="ru-RU" sz="3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Логическая модель базы данных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14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/>
          <a:srcRect l="8733" t="11943" r="6516" b="22960"/>
          <a:stretch/>
        </p:blipFill>
        <p:spPr bwMode="auto">
          <a:xfrm>
            <a:off x="1493223" y="1939940"/>
            <a:ext cx="9669582" cy="372157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Физическая модель базы данных</a:t>
            </a: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15</a:t>
            </a:fld>
            <a:endParaRPr lang="ru-RU"/>
          </a:p>
        </p:txBody>
      </p:sp>
      <p:pic>
        <p:nvPicPr>
          <p:cNvPr id="8" name="Рисунок 7"/>
          <p:cNvPicPr/>
          <p:nvPr/>
        </p:nvPicPr>
        <p:blipFill>
          <a:blip r:embed="rId3"/>
          <a:srcRect l="4943" t="9507" r="4206" b="15837"/>
          <a:stretch/>
        </p:blipFill>
        <p:spPr bwMode="auto">
          <a:xfrm>
            <a:off x="1325583" y="1876414"/>
            <a:ext cx="9540834" cy="341269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1294268" y="0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Выбор средств программной реализации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971985" y="1612349"/>
            <a:ext cx="2644366" cy="1751138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ru-RU"/>
              <a:t>Система управления базами данных</a:t>
            </a:r>
            <a:endParaRPr lang="en-US"/>
          </a:p>
          <a:p>
            <a:pPr marL="0" indent="0" algn="ctr">
              <a:buNone/>
              <a:defRPr/>
            </a:pPr>
            <a:endParaRPr lang="ru-RU" sz="2400"/>
          </a:p>
          <a:p>
            <a:pPr marL="0" indent="0">
              <a:buNone/>
              <a:defRPr/>
            </a:pPr>
            <a:endParaRPr lang="ru-RU"/>
          </a:p>
        </p:txBody>
      </p:sp>
      <p:sp>
        <p:nvSpPr>
          <p:cNvPr id="9" name="Объект 2"/>
          <p:cNvSpPr txBox="1"/>
          <p:nvPr/>
        </p:nvSpPr>
        <p:spPr bwMode="auto">
          <a:xfrm>
            <a:off x="961333" y="1560973"/>
            <a:ext cx="3199330" cy="175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/>
              <a:t>Язык программирования</a:t>
            </a:r>
            <a:endParaRPr/>
          </a:p>
        </p:txBody>
      </p:sp>
      <p:sp>
        <p:nvSpPr>
          <p:cNvPr id="10" name="Объект 2"/>
          <p:cNvSpPr txBox="1"/>
          <p:nvPr/>
        </p:nvSpPr>
        <p:spPr bwMode="auto">
          <a:xfrm>
            <a:off x="1586085" y="3130652"/>
            <a:ext cx="2024204" cy="465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JavaScript</a:t>
            </a:r>
            <a:endParaRPr lang="ru-RU"/>
          </a:p>
        </p:txBody>
      </p:sp>
      <p:sp>
        <p:nvSpPr>
          <p:cNvPr id="13" name="Объект 2"/>
          <p:cNvSpPr txBox="1"/>
          <p:nvPr/>
        </p:nvSpPr>
        <p:spPr bwMode="auto">
          <a:xfrm>
            <a:off x="9289611" y="3189036"/>
            <a:ext cx="2064189" cy="407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  <a:defRPr/>
            </a:pPr>
            <a:r>
              <a:rPr lang="ru-RU"/>
              <a:t> </a:t>
            </a:r>
            <a:r>
              <a:rPr lang="en-US"/>
              <a:t>MySQL</a:t>
            </a:r>
            <a:endParaRPr/>
          </a:p>
          <a:p>
            <a:pPr marL="0" indent="0">
              <a:buFont typeface="Arial"/>
              <a:buNone/>
              <a:defRPr/>
            </a:pPr>
            <a:endParaRPr lang="ru-RU"/>
          </a:p>
        </p:txBody>
      </p:sp>
      <p:pic>
        <p:nvPicPr>
          <p:cNvPr id="1026" name="Picture 2" descr="ÐÐ°ÑÑÐ¸Ð½ÐºÐ¸ Ð¿Ð¾ Ð·Ð°Ð¿ÑÐ¾ÑÑ mysql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9046755" y="4497638"/>
            <a:ext cx="2307045" cy="1131845"/>
          </a:xfrm>
          <a:prstGeom prst="rect">
            <a:avLst/>
          </a:prstGeom>
          <a:noFill/>
        </p:spPr>
      </p:pic>
      <p:sp>
        <p:nvSpPr>
          <p:cNvPr id="16" name="Объект 2"/>
          <p:cNvSpPr txBox="1"/>
          <p:nvPr/>
        </p:nvSpPr>
        <p:spPr bwMode="auto">
          <a:xfrm>
            <a:off x="5055606" y="1612349"/>
            <a:ext cx="2992924" cy="1751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ru-RU"/>
              <a:t>Программная платформа</a:t>
            </a:r>
            <a:endParaRPr/>
          </a:p>
        </p:txBody>
      </p:sp>
      <p:sp>
        <p:nvSpPr>
          <p:cNvPr id="17" name="Объект 2"/>
          <p:cNvSpPr txBox="1"/>
          <p:nvPr/>
        </p:nvSpPr>
        <p:spPr bwMode="auto">
          <a:xfrm>
            <a:off x="5539966" y="3152147"/>
            <a:ext cx="2024204" cy="465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/>
              <a:t>Node.js</a:t>
            </a:r>
            <a:endParaRPr lang="ru-RU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5480999" y="4023360"/>
            <a:ext cx="2142138" cy="2142138"/>
          </a:xfrm>
          <a:prstGeom prst="rect">
            <a:avLst/>
          </a:prstGeom>
          <a:noFill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1690798" y="4193359"/>
            <a:ext cx="1740401" cy="1740401"/>
          </a:xfrm>
          <a:prstGeom prst="rect">
            <a:avLst/>
          </a:prstGeom>
          <a:noFill/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-179609" y="1142598"/>
            <a:ext cx="4174984" cy="3506334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506130" y="1142598"/>
            <a:ext cx="3306897" cy="3306897"/>
          </a:xfrm>
          <a:prstGeom prst="rect">
            <a:avLst/>
          </a:prstGeom>
          <a:noFill/>
        </p:spPr>
      </p:pic>
      <p:sp>
        <p:nvSpPr>
          <p:cNvPr id="9" name="Заголовок 1"/>
          <p:cNvSpPr txBox="1"/>
          <p:nvPr/>
        </p:nvSpPr>
        <p:spPr bwMode="auto">
          <a:xfrm>
            <a:off x="129426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Выбор средств программной реализации</a:t>
            </a: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227967" y="4704896"/>
            <a:ext cx="4648200" cy="1714500"/>
          </a:xfrm>
          <a:prstGeom prst="rect">
            <a:avLst/>
          </a:prstGeom>
        </p:spPr>
      </p:pic>
      <p:pic>
        <p:nvPicPr>
          <p:cNvPr id="1026" name="Picture 2" descr="https://securenews.ru/wp-content/uploads/2016/01/driver-ffmpeg-teaser.jpg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3998534" y="1042129"/>
            <a:ext cx="4194931" cy="204502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75966" y="-217457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+mn-lt"/>
              </a:rPr>
              <a:t>Экранная форма главной страницы</a:t>
            </a: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34283" y="1046818"/>
            <a:ext cx="8784024" cy="53658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21562" y="886353"/>
            <a:ext cx="10388743" cy="560944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lang="ru-RU" sz="3200" b="1"/>
              <a:t>Актуальность. </a:t>
            </a:r>
            <a:r>
              <a:rPr lang="ru-RU" sz="3200"/>
              <a:t>Эффективные средства индексации и поиска видео в настоящее время являются незаменимым компонентом во многих приложениях **************** ******* ************* ************ ********** ********* ************** ************* ********.</a:t>
            </a:r>
            <a:endParaRPr lang="ru-RU" sz="3200"/>
          </a:p>
          <a:p>
            <a:pPr marL="0" indent="0">
              <a:buNone/>
              <a:defRPr/>
            </a:pPr>
            <a:r>
              <a:rPr lang="ru-RU" sz="3200"/>
              <a:t>*********** *************** ********* *********** ** ********* *** ********* ********* ******** **** *****.</a:t>
            </a:r>
            <a:endParaRPr lang="ru-RU" sz="3200"/>
          </a:p>
          <a:p>
            <a:pPr marL="0" indent="0"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*********** *************** ********* *********** ** ********* *** ********* ********* ******** **** *****.</a:t>
            </a:r>
            <a:endParaRPr sz="3200"/>
          </a:p>
          <a:p>
            <a:pPr marL="0" indent="0">
              <a:buNone/>
              <a:defRPr/>
            </a:pPr>
            <a:r>
              <a:rPr lang="ru-RU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*********** *************** ********* *********** ** ********* *** ********* **** *****.</a:t>
            </a:r>
            <a:endParaRPr sz="32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11591" y="-232818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+mn-lt"/>
              </a:rPr>
              <a:t>Экранная форма поиска в базе</a:t>
            </a:r>
            <a:endParaRPr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44611" y="1092744"/>
            <a:ext cx="10502777" cy="52979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19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1950" y="-263289"/>
            <a:ext cx="1074809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ru-RU" sz="2800" b="1">
                <a:latin typeface="+mn-lt"/>
              </a:rPr>
              <a:t>Результат поиска общих видеофрагментов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21950" y="852259"/>
            <a:ext cx="10832765" cy="55722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1950" y="-263289"/>
            <a:ext cx="1074809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ru-RU" sz="2800" b="1">
                <a:latin typeface="+mn-lt"/>
              </a:rPr>
              <a:t>Подробная информация об результате поиска</a:t>
            </a: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21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02651" y="830932"/>
            <a:ext cx="7186697" cy="57004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36212" y="-311602"/>
            <a:ext cx="10919577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+mn-lt"/>
              </a:rPr>
              <a:t>Результат поиска общих видеофрагментов</a:t>
            </a:r>
            <a:endParaRPr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7458" y="841766"/>
            <a:ext cx="10978953" cy="55731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22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5908741" y="841767"/>
            <a:ext cx="5587671" cy="35461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13850" y="1178871"/>
            <a:ext cx="4577452" cy="19454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 bwMode="auto">
          <a:xfrm>
            <a:off x="7143089" y="3231272"/>
            <a:ext cx="3118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sz="2400" b="1"/>
              <a:t>Использованный для поиска кадр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23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38200" y="-271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Описание тестовой </a:t>
            </a:r>
            <a:r>
              <a:rPr lang="ru-RU" sz="2800" b="1">
                <a:latin typeface="Calibri"/>
                <a:cs typeface="Calibri"/>
              </a:rPr>
              <a:t>видеоколлекции</a:t>
            </a:r>
            <a:endParaRPr lang="ru-RU" sz="2800" b="1">
              <a:latin typeface="Calibri"/>
              <a:cs typeface="Calibri"/>
            </a:endParaRPr>
          </a:p>
        </p:txBody>
      </p:sp>
      <p:graphicFrame>
        <p:nvGraphicFramePr>
          <p:cNvPr id="2" name="Таблица 1"/>
          <p:cNvGraphicFramePr>
            <a:graphicFrameLocks xmlns:a="http://schemas.openxmlformats.org/drawingml/2006/main" noGrp="1"/>
          </p:cNvGraphicFramePr>
          <p:nvPr/>
        </p:nvGraphicFramePr>
        <p:xfrm>
          <a:off x="686759" y="724166"/>
          <a:ext cx="10818481" cy="5954698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773906"/>
                <a:gridCol w="1365662"/>
                <a:gridCol w="1603169"/>
                <a:gridCol w="7075744"/>
              </a:tblGrid>
              <a:tr h="55146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Номер группы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Количество видеофайлов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Размер (МБ)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Описание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10821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1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en-US" sz="1600">
                          <a:latin typeface="+mn-lt"/>
                        </a:rPr>
                        <a:t>20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1190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Случайным образом выбранные 20 видео. Заимствований нет, используются для проверки стабильности алгоритма.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48146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2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10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2262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Видеозаписи по запросу «007 Золотой глаз». Есть дублирующие видеозаписи.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34019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3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1720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</a:rPr>
                        <a:t>Видеозаписи по запросу</a:t>
                      </a: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«Книга Бобы </a:t>
                      </a: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Фетта</a:t>
                      </a: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». Большое количество спецэффектов, много схожих сцен.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34019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4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75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Дублирующие видеозаписи с различной частотой кадров. Различаются форматы хранения и разрешение видеопотока. Присутствует водяной знак в видеопотоке.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1134019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5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latin typeface="+mn-lt"/>
                          <a:ea typeface="Times New Roman"/>
                          <a:cs typeface="Times New Roman"/>
                        </a:rPr>
                        <a:t>10</a:t>
                      </a:r>
                      <a:endParaRPr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611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Видеозаписи с небольшим количеством смен сцен, с плавными переходами. Есть дубликаты, перекодированные с другой частотой кадров.</a:t>
                      </a:r>
                      <a:endParaRPr lang="ru-RU" sz="160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24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38200" y="-2711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Скорость построения индексов</a:t>
            </a:r>
            <a:endParaRPr/>
          </a:p>
        </p:txBody>
      </p:sp>
      <p:graphicFrame>
        <p:nvGraphicFramePr>
          <p:cNvPr id="3" name="Таблица 2"/>
          <p:cNvGraphicFramePr>
            <a:graphicFrameLocks xmlns:a="http://schemas.openxmlformats.org/drawingml/2006/main" noGrp="1"/>
          </p:cNvGraphicFramePr>
          <p:nvPr/>
        </p:nvGraphicFramePr>
        <p:xfrm>
          <a:off x="638793" y="771896"/>
          <a:ext cx="10914413" cy="5735780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280646"/>
                <a:gridCol w="3055855"/>
                <a:gridCol w="1948020"/>
                <a:gridCol w="4629892"/>
              </a:tblGrid>
              <a:tr h="1795743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Номер группы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Общая продолжительность видеофайлов (сек)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Общее время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построения индексов (мс)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Средняя скорость индексации одной секунды видеофайла (мс)</a:t>
                      </a:r>
                      <a:endParaRPr/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 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44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7898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110153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13,943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44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25337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135863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5,36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44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19672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98713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5,01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44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826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6059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7,33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44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1952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32494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16,64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55442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Итого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47787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383282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48,283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1347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Среднее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9557,4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76656,4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9,6566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25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Достоверность индексирования</a:t>
            </a:r>
            <a:endParaRPr/>
          </a:p>
        </p:txBody>
      </p:sp>
      <p:graphicFrame>
        <p:nvGraphicFramePr>
          <p:cNvPr id="2" name="Таблица 1"/>
          <p:cNvGraphicFramePr>
            <a:graphicFrameLocks xmlns:a="http://schemas.openxmlformats.org/drawingml/2006/main" noGrp="1"/>
          </p:cNvGraphicFramePr>
          <p:nvPr/>
        </p:nvGraphicFramePr>
        <p:xfrm>
          <a:off x="724395" y="783771"/>
          <a:ext cx="10629405" cy="5664531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1365662"/>
                <a:gridCol w="9263743"/>
              </a:tblGrid>
              <a:tr h="1429947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Номер группы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Средняя достоверность (%)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57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100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57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90,2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26694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87,5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57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77,6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57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48,3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01578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Среднее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en-US" sz="1600"/>
                        <a:t>81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26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Время запросов к базе данных</a:t>
            </a:r>
            <a:endParaRPr/>
          </a:p>
        </p:txBody>
      </p:sp>
      <p:graphicFrame>
        <p:nvGraphicFramePr>
          <p:cNvPr id="3" name="Таблица 2"/>
          <p:cNvGraphicFramePr>
            <a:graphicFrameLocks xmlns:a="http://schemas.openxmlformats.org/drawingml/2006/main" noGrp="1"/>
          </p:cNvGraphicFramePr>
          <p:nvPr/>
        </p:nvGraphicFramePr>
        <p:xfrm>
          <a:off x="838200" y="771895"/>
          <a:ext cx="10348356" cy="5747657"/>
        </p:xfrm>
        <a:graphic>
          <a:graphicData uri="http://schemas.openxmlformats.org/drawingml/2006/table">
            <a:tbl>
              <a:tblPr firstRow="1" firstCol="1" lastRow="0" lastCol="0" bandRow="1" bandCol="0">
                <a:tableStyleId>{5C22544A-7EE6-4342-B048-85BDC9FD1C3A}</a:tableStyleId>
              </a:tblPr>
              <a:tblGrid>
                <a:gridCol w="5174178"/>
                <a:gridCol w="5174178"/>
              </a:tblGrid>
              <a:tr h="783772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Количество индексов 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180340" algn="l"/>
                        </a:tabLst>
                        <a:defRPr/>
                      </a:pPr>
                      <a:r>
                        <a:rPr lang="ru-RU" sz="1600"/>
                        <a:t>Время запросов к базе данных (мс)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254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107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73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254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5041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86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254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38993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174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254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56865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251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254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85328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272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690361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112469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334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712254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209326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defRPr/>
                      </a:pPr>
                      <a:r>
                        <a:rPr lang="ru-RU" sz="1600"/>
                        <a:t>406</a:t>
                      </a:r>
                      <a:endParaRPr lang="ru-RU" sz="1600"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27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Время запросов к базе данных</a:t>
            </a:r>
            <a:endParaRPr/>
          </a:p>
        </p:txBody>
      </p:sp>
      <p:pic>
        <p:nvPicPr>
          <p:cNvPr id="5" name="Рисунок 4"/>
          <p:cNvPicPr/>
          <p:nvPr/>
        </p:nvPicPr>
        <p:blipFill>
          <a:blip r:embed="rId3"/>
          <a:stretch/>
        </p:blipFill>
        <p:spPr bwMode="auto">
          <a:xfrm>
            <a:off x="1681020" y="1072479"/>
            <a:ext cx="8942119" cy="5284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28</a:t>
            </a:fld>
            <a:endParaRPr lang="ru-RU"/>
          </a:p>
        </p:txBody>
      </p:sp>
      <p:sp>
        <p:nvSpPr>
          <p:cNvPr id="10" name="Заголовок 1"/>
          <p:cNvSpPr txBox="1"/>
          <p:nvPr/>
        </p:nvSpPr>
        <p:spPr bwMode="auto">
          <a:xfrm>
            <a:off x="838200" y="-25308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Выводы</a:t>
            </a:r>
            <a:endParaRPr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838198" y="3177216"/>
            <a:ext cx="10696699" cy="3017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/>
              <a:t>Гипотеза подтверждена. Разработанный алгоритм эффективно решает задачу поиска заимствований видеофрагментов, однако его эффективность падает, при </a:t>
            </a:r>
            <a:r>
              <a:rPr lang="ru-RU" sz="28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******** *********** ************* **** **** ******* ** ********* ******** ********* ******* ** ** ******** * ************ **** *** </a:t>
            </a:r>
            <a:r>
              <a:rPr lang="ru-RU" sz="28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</a:t>
            </a:r>
            <a:r>
              <a:rPr lang="ru-RU" sz="2800"/>
              <a:t>.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endParaRPr lang="ru-RU" sz="2400"/>
          </a:p>
        </p:txBody>
      </p:sp>
      <p:sp>
        <p:nvSpPr>
          <p:cNvPr id="3" name="Прямоугольник 2"/>
          <p:cNvSpPr/>
          <p:nvPr/>
        </p:nvSpPr>
        <p:spPr bwMode="auto">
          <a:xfrm>
            <a:off x="838198" y="937904"/>
            <a:ext cx="10879154" cy="1798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ru-RU" sz="2800"/>
              <a:t>Комбинированный метод создания уникальных подписей ключевых кадров видеопоследовательности на основе </a:t>
            </a:r>
            <a:r>
              <a:rPr lang="ru-RU" sz="2800"/>
              <a:t>темпоральных</a:t>
            </a:r>
            <a:r>
              <a:rPr lang="ru-RU" sz="2800"/>
              <a:t> и пространственных характеристиках позволяет эффективно *********** ************ ************ ********** ***.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199" y="714374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None/>
              <a:defRPr/>
            </a:pPr>
            <a:r>
              <a:rPr lang="ru-RU" sz="3600" b="1"/>
              <a:t>Объект исследования </a:t>
            </a:r>
            <a:r>
              <a:rPr lang="ru-RU" sz="3600"/>
              <a:t>– процессы обработки и анализа видеопотоков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********** ** ******** ***** **** ********** ***** ******* *********** ***** * ******* ** ************ </a:t>
            </a:r>
            <a:r>
              <a:rPr lang="ru-RU" sz="3600"/>
              <a:t>.</a:t>
            </a:r>
            <a:endParaRPr/>
          </a:p>
          <a:p>
            <a:pPr marL="0" indent="0">
              <a:buNone/>
              <a:defRPr/>
            </a:pPr>
            <a:r>
              <a:rPr lang="ru-RU" sz="3600" b="1"/>
              <a:t>Предмет исследования </a:t>
            </a:r>
            <a:r>
              <a:rPr lang="ru-RU" sz="3600"/>
              <a:t>– методы создания уникальных подписей ключевых кадров </a:t>
            </a:r>
            <a:r>
              <a:rPr lang="ru-RU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********** ** ******** ***** **** ********** ***** ******* *********** ***** * ******* ** ************ *************** ************* *******</a:t>
            </a:r>
            <a:r>
              <a:rPr lang="ru-RU" sz="3600"/>
              <a:t>.</a:t>
            </a:r>
            <a:endParaRPr/>
          </a:p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20634" y="1100476"/>
            <a:ext cx="11243756" cy="5682342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  <a:defRPr/>
            </a:pPr>
            <a:r>
              <a:rPr lang="ru-RU" sz="2000" i="1">
                <a:solidFill>
                  <a:srgbClr val="000000"/>
                </a:solidFill>
              </a:rPr>
              <a:t>********** ************* ************* *********** ************* **** **** ******* ** ********* ******** ********* ******* ** ** ******** * ************ **** ***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>
                <a:solidFill>
                  <a:srgbClr val="000000"/>
                </a:solidFill>
              </a:rPr>
              <a:t>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>
                <a:solidFill>
                  <a:srgbClr val="000000"/>
                </a:solidFill>
              </a:rPr>
              <a:t>.</a:t>
            </a:r>
            <a:endParaRPr lang="en-US" sz="2000" i="1">
              <a:solidFill>
                <a:srgbClr val="000000"/>
              </a:solidFill>
            </a:endParaRPr>
          </a:p>
          <a:p>
            <a:pPr marL="514350" indent="-514350">
              <a:buAutoNum type="arabicPeriod"/>
              <a:defRPr/>
            </a:pP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******** *********** ************* **** **** ******* ** ********* ******** ********* ******* ** ** ******** * ************ **** ***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/>
              <a:t>.</a:t>
            </a:r>
            <a:endParaRPr/>
          </a:p>
          <a:p>
            <a:pPr marL="514350" indent="-514350">
              <a:buFont typeface="Arial"/>
              <a:buAutoNum type="arabicPeriod"/>
              <a:defRPr/>
            </a:pP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******** *********** ************* **** **** ******* ** ********* ******** ********* ******* ** ** ******** * ************ **** ***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>
                <a:solidFill>
                  <a:srgbClr val="000000"/>
                </a:solidFill>
              </a:rPr>
              <a:t>.</a:t>
            </a:r>
            <a:endParaRPr/>
          </a:p>
          <a:p>
            <a:pPr marL="514350" indent="-514350">
              <a:buAutoNum type="arabicPeriod"/>
              <a:defRPr/>
            </a:pPr>
            <a:endParaRPr lang="ru-RU" sz="2000" i="1"/>
          </a:p>
        </p:txBody>
      </p:sp>
      <p:sp>
        <p:nvSpPr>
          <p:cNvPr id="5" name="Прямоугольник 4"/>
          <p:cNvSpPr/>
          <p:nvPr/>
        </p:nvSpPr>
        <p:spPr bwMode="auto">
          <a:xfrm>
            <a:off x="2182368" y="2616454"/>
            <a:ext cx="8839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  <a:defRPr/>
            </a:pPr>
            <a:endParaRPr lang="ru-RU" sz="2800" b="0" i="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6" name="Заголовок 1"/>
          <p:cNvSpPr txBox="1"/>
          <p:nvPr/>
        </p:nvSpPr>
        <p:spPr bwMode="auto">
          <a:xfrm>
            <a:off x="94349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+mn-lt"/>
              </a:rPr>
              <a:t>Опубликованные статьи</a:t>
            </a:r>
            <a:endParaRPr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29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44285" y="919724"/>
            <a:ext cx="11103429" cy="568234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 startAt="4"/>
              <a:defRPr/>
            </a:pP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******** *********** ************* **** **** ******* ** ********* ******** ********* ******* ** ** ******** * ************ **** ***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>
                <a:solidFill>
                  <a:srgbClr val="000000"/>
                </a:solidFill>
              </a:rPr>
              <a:t>.</a:t>
            </a:r>
            <a:endParaRPr/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******** *********** ************* **** **** ******* ** ********* ******** ********* ******* ** ** ******** * ************ **** ***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>
                <a:solidFill>
                  <a:srgbClr val="000000"/>
                </a:solidFill>
              </a:rPr>
              <a:t>.</a:t>
            </a:r>
            <a:endParaRPr/>
          </a:p>
          <a:p>
            <a:pPr marL="514350" indent="-514350">
              <a:buFont typeface="+mj-lt"/>
              <a:buAutoNum type="arabicPeriod" startAt="5"/>
              <a:defRPr/>
            </a:pP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******** *********** ************* **** **** ******* ** ********* ******** ********* ******* ** ** ******** * ************ **** ***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2000" b="0" i="1" u="none" strike="noStrike" cap="none" spc="0">
                <a:solidFill>
                  <a:srgbClr val="000000"/>
                </a:solidFill>
                <a:latin typeface="Calibri"/>
                <a:ea typeface="Arial"/>
                <a:cs typeface="Arial"/>
              </a:rPr>
              <a:t>**** ************* *********** ************* **** **** ******* ** ********* ******** ********* ******* ** ** ******** * ************ **** ***</a:t>
            </a:r>
            <a:r>
              <a:rPr lang="ru-RU" sz="2000" i="1"/>
              <a:t>. </a:t>
            </a:r>
            <a:endParaRPr/>
          </a:p>
          <a:p>
            <a:pPr marL="514350" indent="-514350">
              <a:buFont typeface="+mj-lt"/>
              <a:buAutoNum type="arabicPeriod" startAt="7"/>
              <a:defRPr/>
            </a:pPr>
            <a:endParaRPr lang="ru-RU" sz="2000" i="1"/>
          </a:p>
          <a:p>
            <a:pPr marL="514350" indent="-514350">
              <a:buFont typeface="+mj-lt"/>
              <a:buAutoNum type="arabicPeriod" startAt="7"/>
              <a:defRPr/>
            </a:pPr>
            <a:endParaRPr lang="ru-RU" sz="2000" i="1">
              <a:solidFill>
                <a:srgbClr val="000000"/>
              </a:solidFill>
            </a:endParaRPr>
          </a:p>
        </p:txBody>
      </p:sp>
      <p:sp>
        <p:nvSpPr>
          <p:cNvPr id="6" name="Заголовок 1"/>
          <p:cNvSpPr txBox="1"/>
          <p:nvPr/>
        </p:nvSpPr>
        <p:spPr bwMode="auto">
          <a:xfrm>
            <a:off x="94349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>
              <a:lnSpc>
                <a:spcPct val="90000"/>
              </a:lnSpc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ru-RU" sz="2800" b="1">
                <a:latin typeface="+mn-lt"/>
              </a:rPr>
              <a:t>Опубликованные статьи</a:t>
            </a:r>
            <a:endParaRPr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30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71204" y="2343554"/>
            <a:ext cx="10515600" cy="1325563"/>
          </a:xfrm>
        </p:spPr>
        <p:txBody>
          <a:bodyPr/>
          <a:lstStyle/>
          <a:p>
            <a:pPr algn="ctr">
              <a:defRPr/>
            </a:pPr>
            <a:r>
              <a:rPr lang="ru-RU">
                <a:latin typeface="+mn-lt"/>
              </a:rPr>
              <a:t>Спасибо за внимание!</a:t>
            </a:r>
            <a:endParaRPr/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10474036" y="5960225"/>
            <a:ext cx="1012768" cy="761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31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563293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755416" y="798243"/>
            <a:ext cx="10454889" cy="52242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None/>
              <a:defRPr/>
            </a:pPr>
            <a:r>
              <a:rPr lang="ru-RU" sz="3200" b="1"/>
              <a:t>Научная проблема. </a:t>
            </a:r>
            <a:r>
              <a:rPr lang="ru-RU" sz="3200"/>
              <a:t>Отсутствие эффективных алгоритмов индексации ********* ********** ** ******** ***** **** ********** ***** ******* *********** ***** * ******* ** ************ *************** ************* ******* *** *************** ********** **********.</a:t>
            </a:r>
            <a:endParaRPr/>
          </a:p>
          <a:p>
            <a:pPr marL="0" indent="0">
              <a:buNone/>
              <a:defRPr/>
            </a:pPr>
            <a:r>
              <a:rPr lang="ru-RU" sz="3200" b="1"/>
              <a:t>Гипотеза. </a:t>
            </a:r>
            <a:r>
              <a:rPr lang="ru-RU" sz="3200"/>
              <a:t>Алгоритм создания уникальных подписей ключевых кадров </a:t>
            </a:r>
            <a:r>
              <a:rPr lang="ru-RU" sz="3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********** ** ******** ***** **** ********** ***** ******* *********** ***** * ******* ** ************ *************** ************* *******</a:t>
            </a:r>
            <a:r>
              <a:rPr lang="ru-RU" sz="3200"/>
              <a:t>.</a:t>
            </a:r>
            <a:endParaRPr/>
          </a:p>
        </p:txBody>
      </p:sp>
      <p:sp>
        <p:nvSpPr>
          <p:cNvPr id="99861120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944DB82-9339-6B49-8E15-595A399ED342}" type="slidenum">
              <a:rPr lang="ru-RU"/>
              <a:t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249383" y="273133"/>
            <a:ext cx="11269682" cy="638892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b="1"/>
              <a:t>Цель исследования</a:t>
            </a:r>
            <a:r>
              <a:rPr lang="ru-RU"/>
              <a:t> – разработать алгоритм создания уникальных подписей ключевых кадров ****** ** **************** ** ***** **** ************** ************* ************ *********.</a:t>
            </a:r>
            <a:endParaRPr/>
          </a:p>
          <a:p>
            <a:pPr marL="0" indent="0">
              <a:buNone/>
              <a:defRPr/>
            </a:pPr>
            <a:r>
              <a:rPr lang="ru-RU" b="1"/>
              <a:t>Частные задачи</a:t>
            </a:r>
            <a:r>
              <a:rPr lang="ru-RU"/>
              <a:t> </a:t>
            </a:r>
            <a:r>
              <a:rPr lang="ru-RU" b="1"/>
              <a:t>исследования</a:t>
            </a:r>
            <a:r>
              <a:rPr lang="ru-RU"/>
              <a:t>:</a:t>
            </a:r>
            <a:endParaRPr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ru-RU"/>
              <a:t>Проанализировать особенности систем </a:t>
            </a:r>
            <a:r>
              <a:rPr lang="ru-RU"/>
              <a:t>видеокомпрессии</a:t>
            </a:r>
            <a:r>
              <a:rPr lang="ru-RU"/>
              <a:t>.</a:t>
            </a:r>
            <a:endParaRPr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ru-RU"/>
              <a:t>Проанализировать существующие алгоритмы создания уникальных подписей ключевых кадров видеопоследовательности.</a:t>
            </a:r>
            <a:endParaRPr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ru-RU"/>
              <a:t>Разработать алгоритм создания уникальных подписей ключевых кадров видеопоследовательности.</a:t>
            </a:r>
            <a:endParaRPr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ru-RU"/>
              <a:t>Спроектировать и реализовать приложение с реализацией разработанного алгоритма.</a:t>
            </a:r>
            <a:endParaRPr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ru-RU"/>
              <a:t>Оценить эффективность разработанного алгоритма.</a:t>
            </a:r>
            <a:endParaRPr/>
          </a:p>
          <a:p>
            <a:pPr marL="514350" lvl="0" indent="-514350">
              <a:buFont typeface="+mj-lt"/>
              <a:buAutoNum type="arabicPeriod"/>
              <a:defRPr/>
            </a:pPr>
            <a:r>
              <a:rPr lang="ru-RU"/>
              <a:t>Оценить возможности реализованного приложения в задачах поиска видеофрагментов.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4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61159" y="652916"/>
            <a:ext cx="11269682" cy="638892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sz="3600" b="1"/>
              <a:t>Научная новизна.</a:t>
            </a:r>
            <a:r>
              <a:rPr lang="ru-RU" sz="3600"/>
              <a:t> Разработан метод создания уникальных подписей ключевых кадров путем ********* ********* ************ ******** **** ** ********* ******.</a:t>
            </a:r>
            <a:endParaRPr/>
          </a:p>
          <a:p>
            <a:pPr marL="0" indent="0">
              <a:buNone/>
              <a:defRPr/>
            </a:pPr>
            <a:r>
              <a:rPr lang="ru-RU" sz="3600" b="1"/>
              <a:t>Практическая значимость. </a:t>
            </a:r>
            <a:r>
              <a:rPr lang="ru-RU" sz="3600"/>
              <a:t>Алгоритм сегментации видеопотоков создает ***** ******** ****** в задачах информационного поиска и обеспечивает **** **** ** ************* ********* ****** *******.</a:t>
            </a:r>
            <a:endParaRPr/>
          </a:p>
          <a:p>
            <a:pPr marL="0" indent="0">
              <a:buNone/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5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665016" y="855021"/>
            <a:ext cx="10675917" cy="455570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ru-RU" b="1"/>
              <a:t>Положения, выносимые на защиту</a:t>
            </a:r>
            <a:r>
              <a:rPr lang="en-US" b="1"/>
              <a:t>:</a:t>
            </a:r>
            <a:endParaRPr lang="ru-RU" b="1"/>
          </a:p>
          <a:p>
            <a:pPr marL="0" lvl="0" indent="0">
              <a:buNone/>
              <a:defRPr/>
            </a:pPr>
            <a:r>
              <a:rPr lang="ru-RU" sz="3200"/>
              <a:t>Комбинированный метод создания уникальных подписей ключевых кадров видеопоследовательности на основе </a:t>
            </a:r>
            <a:r>
              <a:rPr lang="ru-RU" sz="3200"/>
              <a:t>темпоральных</a:t>
            </a:r>
            <a:r>
              <a:rPr lang="ru-RU" sz="3200"/>
              <a:t> и пространственных характеристиках позволяет *********** *********** *********** ****** ************** ************ ********* ***.</a:t>
            </a:r>
            <a:endParaRPr lang="ru-RU" sz="320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6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36600" y="-9866"/>
            <a:ext cx="10961914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Диаграмма «ИС индексирования видеопотока и обнаружения заимствований видеофрагментов</a:t>
            </a:r>
            <a:r>
              <a:rPr lang="en-US" sz="2800" b="1">
                <a:latin typeface="Calibri"/>
                <a:cs typeface="Calibri"/>
              </a:rPr>
              <a:t>»</a:t>
            </a:r>
            <a:r>
              <a:rPr lang="ru-RU" sz="2800" b="1">
                <a:latin typeface="Calibri"/>
                <a:cs typeface="Calibri"/>
              </a:rPr>
              <a:t> в нотации </a:t>
            </a:r>
            <a:r>
              <a:rPr lang="en-US" sz="2800" b="1">
                <a:latin typeface="Calibri"/>
                <a:cs typeface="Calibri"/>
              </a:rPr>
              <a:t>DFD</a:t>
            </a:r>
            <a:r>
              <a:rPr lang="ru-RU" sz="2800" b="1">
                <a:latin typeface="Calibri"/>
                <a:cs typeface="Calibri"/>
              </a:rPr>
              <a:t> 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7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sz="2800" b="1">
                <a:latin typeface="Calibri"/>
                <a:cs typeface="Calibri"/>
              </a:rPr>
              <a:t>Диаграмма декомпозиции «ИС индексирования видеопотока и обнаружения заимствований видеофрагментов</a:t>
            </a:r>
            <a:r>
              <a:rPr lang="en-US" sz="2800" b="1">
                <a:latin typeface="Calibri"/>
                <a:cs typeface="Calibri"/>
              </a:rPr>
              <a:t>»</a:t>
            </a:r>
            <a:r>
              <a:rPr lang="ru-RU" sz="2800" b="1">
                <a:latin typeface="Calibri"/>
                <a:cs typeface="Calibri"/>
              </a:rPr>
              <a:t> в нотации </a:t>
            </a:r>
            <a:r>
              <a:rPr lang="en-US" sz="2800" b="1">
                <a:latin typeface="Calibri"/>
                <a:cs typeface="Calibri"/>
              </a:rPr>
              <a:t>DFD</a:t>
            </a:r>
            <a:r>
              <a:rPr lang="ru-RU" sz="2800" b="1">
                <a:latin typeface="Calibri"/>
                <a:cs typeface="Calibri"/>
              </a:rPr>
              <a:t> </a:t>
            </a:r>
            <a:endParaRPr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119242-DEFA-45F6-9FDA-C67A51E59C1B}" type="slidenum">
              <a:rPr lang="ru-RU"/>
              <a:t>8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Широкоэкранный</PresentationFormat>
  <Paragraphs>0</Paragraphs>
  <Slides>32</Slides>
  <Notes>32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  АВТОМАТИЗАЦИЯ УЧЕТА ЗАКАЗА И ТОВАРОВ НА СКЛАДЕ В   ООО «ДЖИН-М», Г. ПЕРМЬ</dc:title>
  <dc:subject/>
  <dc:creator>Михаил</dc:creator>
  <cp:keywords/>
  <dc:description/>
  <dc:identifier/>
  <dc:language/>
  <cp:lastModifiedBy/>
  <cp:revision>180</cp:revision>
  <dcterms:created xsi:type="dcterms:W3CDTF">2018-06-24T14:39:32Z</dcterms:created>
  <dcterms:modified xsi:type="dcterms:W3CDTF">2024-06-11T18:26:45Z</dcterms:modified>
  <cp:category/>
  <cp:contentStatus/>
  <cp:version/>
</cp:coreProperties>
</file>