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Amatic SC"/>
      <p:regular r:id="rId33"/>
      <p:bold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AmaticSC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84815041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848150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90408c9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90408c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90408c9e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90408c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690408c9e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690408c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90408c9e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90408c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8d79be93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8d79be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9b07ae99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9b07ae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0f85145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0f8514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90408c9e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90408c9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68d79be93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68d79be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b21471d4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b21471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68d79be93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68d79be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b21471d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b21471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84815041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84815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673251ca4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673251ca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673251ca4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673251c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673251ca4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673251c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673251ca4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673251ca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673251ca4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673251c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fdace4b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dfdace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9b07ae9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9b07ae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84815041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848150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90408c9e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90408c9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8d79be93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8d79be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90408c9e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90408c9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8d79be9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8d79b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k.com/permcube" TargetMode="External"/><Relationship Id="rId4" Type="http://schemas.openxmlformats.org/officeDocument/2006/relationships/hyperlink" Target="https://pcoding.ru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andex.ru/tutor/subject/problem/?problem_id=T2330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andex.ru/tutor/subject/problem/?problem_id=T2330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tepik.org/join-class/5a1e664683f284731f8323e421bfcd6bbd0d576c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stepik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andex.ru/tutor/subject/problem/?problem_id=T78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andex.ru/tutor/subject/problem/?problem_id=T7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epik.org/join-class/5a1e664683f284731f8323e421bfcd6bbd0d576c" TargetMode="External"/><Relationship Id="rId4" Type="http://schemas.openxmlformats.org/officeDocument/2006/relationships/hyperlink" Target="https://vk.com/algohack" TargetMode="External"/><Relationship Id="rId5" Type="http://schemas.openxmlformats.org/officeDocument/2006/relationships/hyperlink" Target="https://github.com/permCoding/elective-cour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andex.ru/tutor/subject/problem/?problem_id=T79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andex.ru/tutor/subject/tag/problems/?ege_number_id=229&amp;tag_id=17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yandex.ru/tutor/subject/tag/problems/?ege_number_id=229&amp;tag_id=177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inf-ege.sdamgia.ru/problem?id=3369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pl.it/@pCoding/example-01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pl.it/@pCoding/example-01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nf-ege.sdamgia.ru/problem?id=7764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nf-ege.sdamgia.ru/problem?id=776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epik.org/join-class/5a1e664683f284731f8323e421bfcd6bbd0d576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andex.ru/tutor/subject/problem/?problem_id=T7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595050" y="-65575"/>
            <a:ext cx="6549000" cy="39267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latin typeface="Comfortaa"/>
                <a:ea typeface="Comfortaa"/>
                <a:cs typeface="Comfortaa"/>
                <a:sym typeface="Comfortaa"/>
              </a:rPr>
              <a:t>Информатика</a:t>
            </a:r>
            <a:endParaRPr sz="6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4802825"/>
            <a:ext cx="9144000" cy="1742700"/>
          </a:xfrm>
          <a:prstGeom prst="rect">
            <a:avLst/>
          </a:prstGeom>
          <a:solidFill>
            <a:srgbClr val="FFFFFF">
              <a:alpha val="87880"/>
            </a:srgbClr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55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Беляков Андрей Юрьевич</a:t>
            </a:r>
            <a:endParaRPr b="0"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vk.com/permcube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pCoding.ru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949" y="864799"/>
            <a:ext cx="2416300" cy="24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6725" y="3347975"/>
            <a:ext cx="2591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urier New"/>
                <a:ea typeface="Courier New"/>
                <a:cs typeface="Courier New"/>
                <a:sym typeface="Courier New"/>
              </a:rPr>
              <a:t>clck.ru/Lty7u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552650" y="2073300"/>
            <a:ext cx="2591400" cy="1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600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1" sz="9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2700" y="4802825"/>
            <a:ext cx="1742700" cy="17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ТЕСТ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что больше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10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 или  10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Основная схема решения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Сначала считаем для точки все пути</a:t>
            </a:r>
            <a:endParaRPr b="1" sz="2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Только потом её можно учитывать для других точек</a:t>
            </a:r>
            <a:endParaRPr b="1" sz="22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https://yandex.ru/tutor/subject/problem/?problem_id=T2330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4325"/>
            <a:ext cx="8839199" cy="298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Схема дорог, связывающая города, показана на рисунке.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Сколько путей из A в E ?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https://yandex.ru/tutor/subject/problem/?problem_id=T2330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9525"/>
            <a:ext cx="8839199" cy="298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368600" y="4283400"/>
            <a:ext cx="8775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1             1             2             7             28         141 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421225"/>
            <a:ext cx="6962924" cy="425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Самостоятельно ! ? ...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75" y="5773875"/>
            <a:ext cx="9144000" cy="1084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Сколько путей из A в П ?  ;)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93725" y="6077650"/>
            <a:ext cx="708900" cy="708900"/>
          </a:xfrm>
          <a:prstGeom prst="dodecagon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674EA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5" y="5381225"/>
            <a:ext cx="9144000" cy="91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Примерно минут 20</a:t>
            </a: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0" y="4016975"/>
            <a:ext cx="9144000" cy="1157400"/>
          </a:xfrm>
          <a:prstGeom prst="rect">
            <a:avLst/>
          </a:prstGeom>
          <a:solidFill>
            <a:srgbClr val="CFE2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Ссылка на Задачи Элективного курса</a:t>
            </a:r>
            <a:endParaRPr b="1" sz="30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" y="0"/>
            <a:ext cx="3348867" cy="3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title"/>
          </p:nvPr>
        </p:nvSpPr>
        <p:spPr>
          <a:xfrm>
            <a:off x="3348950" y="0"/>
            <a:ext cx="57951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А теперь входной контроль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349199" y="1700800"/>
            <a:ext cx="5795100" cy="1935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Нужна регистрация на платформе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Stepik.org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7" name="Google Shape;177;p26"/>
          <p:cNvCxnSpPr/>
          <p:nvPr/>
        </p:nvCxnSpPr>
        <p:spPr>
          <a:xfrm flipH="1">
            <a:off x="1463125" y="744725"/>
            <a:ext cx="2372100" cy="874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1295400"/>
            <a:ext cx="9144000" cy="2691900"/>
          </a:xfrm>
          <a:prstGeom prst="rect">
            <a:avLst/>
          </a:prstGeom>
          <a:solidFill>
            <a:srgbClr val="FCE5CD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Переходим к</a:t>
            </a:r>
            <a:br>
              <a:rPr lang="ru" sz="3600">
                <a:latin typeface="Comfortaa"/>
                <a:ea typeface="Comfortaa"/>
                <a:cs typeface="Comfortaa"/>
                <a:sym typeface="Comfortaa"/>
              </a:rPr>
            </a:b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программированию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FCE5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Языки программирования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994075" y="1928775"/>
            <a:ext cx="81501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Какие бывают?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Чем отличаются?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Хакнем VK…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Поиграем с Алисой в "КНБ"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А где Алиса?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Напишем прогу как у Алисы...</a:t>
            </a:r>
            <a:endParaRPr b="1" sz="30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FCE5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Важные вопросы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994075" y="1230000"/>
            <a:ext cx="8150100" cy="56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переменные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типы данных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присвоение и сравнение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арифметические операции (+,-,*,/,%,//)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логические операции (and or)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логическая переменная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ветвление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циклы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функции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рекурсивные функции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0C343D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* массивы/списки</a:t>
            </a:r>
            <a:endParaRPr b="1" sz="2800">
              <a:solidFill>
                <a:srgbClr val="0C343D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68600" y="1928775"/>
            <a:ext cx="87756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var</a:t>
            </a:r>
            <a:r>
              <a:rPr lang="ru" sz="2400">
                <a:highlight>
                  <a:srgbClr val="FFFFFF"/>
                </a:highlight>
              </a:rPr>
              <a:t> s, n: integer;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0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75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while</a:t>
            </a:r>
            <a:r>
              <a:rPr lang="ru" sz="2400">
                <a:highlight>
                  <a:srgbClr val="FFFFFF"/>
                </a:highlight>
              </a:rPr>
              <a:t> s + n &lt;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150</a:t>
            </a:r>
            <a:r>
              <a:rPr lang="ru" sz="2400"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do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s +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n -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5</a:t>
            </a:r>
            <a:endParaRPr sz="24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writeln(n)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68600" y="1664250"/>
            <a:ext cx="8775600" cy="5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var</a:t>
            </a:r>
            <a:r>
              <a:rPr lang="ru" sz="2400">
                <a:highlight>
                  <a:srgbClr val="FFFFFF"/>
                </a:highlight>
              </a:rPr>
              <a:t> s, n: integer;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0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75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while</a:t>
            </a:r>
            <a:r>
              <a:rPr lang="ru" sz="2400">
                <a:highlight>
                  <a:srgbClr val="FFFFFF"/>
                </a:highlight>
              </a:rPr>
              <a:t> s + n &lt;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150</a:t>
            </a:r>
            <a:r>
              <a:rPr lang="ru" sz="2400">
                <a:highlight>
                  <a:srgbClr val="FFFFFF"/>
                </a:highlight>
              </a:rPr>
              <a:t> </a:t>
            </a: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do</a:t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begin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s := s +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15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n := n - </a:t>
            </a:r>
            <a:r>
              <a:rPr lang="ru" sz="2400">
                <a:solidFill>
                  <a:srgbClr val="986801"/>
                </a:solidFill>
                <a:highlight>
                  <a:srgbClr val="FFFFFF"/>
                </a:highlight>
              </a:rPr>
              <a:t>5</a:t>
            </a:r>
            <a:endParaRPr sz="24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;</a:t>
            </a:r>
            <a:endParaRPr sz="24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rgbClr val="FFFFFF"/>
                </a:highlight>
              </a:rPr>
              <a:t>writeln(n)</a:t>
            </a:r>
            <a:endParaRPr sz="24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A626A4"/>
                </a:solidFill>
                <a:highlight>
                  <a:srgbClr val="FFFFFF"/>
                </a:highlight>
              </a:rPr>
              <a:t>end</a:t>
            </a:r>
            <a:r>
              <a:rPr lang="ru" sz="2400">
                <a:highlight>
                  <a:srgbClr val="FFFFFF"/>
                </a:highlight>
              </a:rPr>
              <a:t>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394800" y="2385975"/>
            <a:ext cx="39018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highlight>
                  <a:srgbClr val="FFFFFF"/>
                </a:highlight>
              </a:rPr>
              <a:t>s		n</a:t>
            </a:r>
            <a:endParaRPr b="1" sz="2400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0		75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15		70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30		65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45		60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60		55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75		50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90		45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434343"/>
                </a:solidFill>
                <a:highlight>
                  <a:srgbClr val="FFFFFF"/>
                </a:highlight>
              </a:rPr>
              <a:t>105	40</a:t>
            </a:r>
            <a:endParaRPr b="1" sz="24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0000"/>
                </a:solidFill>
                <a:highlight>
                  <a:srgbClr val="FFFFFF"/>
                </a:highlight>
              </a:rPr>
              <a:t>120	35</a:t>
            </a:r>
            <a:endParaRPr b="1" sz="24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368600" y="3238375"/>
            <a:ext cx="6992100" cy="24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Важные ссылки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0" y="3262950"/>
            <a:ext cx="9144000" cy="844500"/>
          </a:xfrm>
          <a:prstGeom prst="rect">
            <a:avLst/>
          </a:prstGeom>
          <a:solidFill>
            <a:srgbClr val="CFE2F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Ссылка на Задачи Элективного курса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0" y="1967550"/>
            <a:ext cx="9144000" cy="844500"/>
          </a:xfrm>
          <a:prstGeom prst="rect">
            <a:avLst/>
          </a:prstGeom>
          <a:solidFill>
            <a:srgbClr val="CFE2F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Группа VK Элективного курса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0" y="4558350"/>
            <a:ext cx="9144000" cy="844500"/>
          </a:xfrm>
          <a:prstGeom prst="rect">
            <a:avLst/>
          </a:prstGeom>
          <a:solidFill>
            <a:srgbClr val="CFE2F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5"/>
              </a:rPr>
              <a:t>Материалы на github Элективного курса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"/>
                <a:ea typeface="Comfortaa"/>
                <a:cs typeface="Comfortaa"/>
                <a:sym typeface="Comfortaa"/>
              </a:rPr>
              <a:t>Запишите число, которое будет напечатано в результате выполнения следующей программы.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368600" y="1928775"/>
            <a:ext cx="8775600" cy="3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A626A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ru" sz="3600">
                <a:solidFill>
                  <a:srgbClr val="4078F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(n):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A626A4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n &gt;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0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		</a:t>
            </a:r>
            <a:r>
              <a:rPr b="1" lang="ru" sz="3600">
                <a:solidFill>
                  <a:srgbClr val="3C78D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 -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print(n)</a:t>
            </a:r>
            <a:endParaRPr b="1" sz="3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3C78D8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(n - </a:t>
            </a:r>
            <a:r>
              <a:rPr b="1" lang="ru" sz="3600">
                <a:solidFill>
                  <a:srgbClr val="98680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ru" sz="3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b="1" sz="3600">
              <a:solidFill>
                <a:srgbClr val="A626A4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https://yandex.ru/tutor/subject/problem/?problem_id=T790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Запишите подряд без пробелов все числа, которые будут напечатаны на экране при выполнении вызова F(4).</a:t>
            </a:r>
            <a:endParaRPr b="1" sz="16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Числа долж. быть записаны в том же порядке, в кот. они выводятся на экран.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Простая задача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https://yandex.ru/tutor/subject/tag/problems/?ege_number_id=229&amp;tag_id=177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Укажите количество целых десятичных чисел из диапазона от 10 до 20 включительно, имеющих в своей двоичной записи более двух единиц.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На этом примере начнём изучать программирование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Простая задача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https://yandex.ru/tutor/subject/tag/problems/?ege_number_id=229&amp;tag_id=177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669475" y="1928775"/>
            <a:ext cx="64746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Укажите количество целых десятичных чисел из диапазона от 10 до 20 включительно, имеющих в своей двоичной записи более двух единиц.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242500" y="1881350"/>
            <a:ext cx="2125500" cy="48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10 - 01010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11 - 01011</a:t>
            </a:r>
            <a:endParaRPr b="1"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12 - 01100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13 - 01101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14 - 01110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15 - 01111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16 - 10000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17 - 10001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18 - 10010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19 - 10011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nsolas"/>
                <a:ea typeface="Consolas"/>
                <a:cs typeface="Consolas"/>
                <a:sym typeface="Consolas"/>
              </a:rPr>
              <a:t>20 - 10100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669475" y="5068575"/>
            <a:ext cx="64746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На этом примере начнём изучать программирование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Подвохи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257232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https://inf-ege.sdamgia.ru/problem?id=3369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899" y="1866824"/>
            <a:ext cx="6033951" cy="47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89350" y="1928775"/>
            <a:ext cx="28986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Значения элементов двумерного массива A[1..100,1..100] задаются с пом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ощью следующего фрагмента программы: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Чему равна сумма элементов массива после выполнения этого фрагмента программы?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Напишем свою реализацию и посмотрим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11700" y="1257232"/>
            <a:ext cx="8520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https://repl.it/@pCoding/example-01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4051750" y="1716850"/>
            <a:ext cx="49146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== k: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2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2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125523"/>
            <a:ext cx="43211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0" y="0"/>
            <a:ext cx="9144000" cy="12021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</a:t>
            </a:r>
            <a:r>
              <a:rPr lang="ru"/>
              <a:t>Напишем свою реализацию и посмотрим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00" y="1181032"/>
            <a:ext cx="8520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https://repl.it/@pCoding/example-01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89350" y="3584925"/>
            <a:ext cx="4914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== k: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20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    A[i][k] = </a:t>
            </a:r>
            <a:r>
              <a:rPr lang="ru" sz="20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3125523"/>
            <a:ext cx="4321125" cy="348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241750" y="1869250"/>
            <a:ext cx="87831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то есть 10 на 10 = 100 ячеек по -1 это = -100,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но на главной диагонали стоят +1, их 10, поэтому +10</a:t>
            </a:r>
            <a:endParaRPr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итого -100 + 10 = -90</a:t>
            </a:r>
            <a:br>
              <a:rPr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2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 чём подвох ?</a:t>
            </a:r>
            <a:endParaRPr b="1" sz="2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Примеры на реализацию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257221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https://inf-ege.sdamgia.ru/problem?id=7764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89350" y="1928775"/>
            <a:ext cx="37410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В программе используется одномерный целочисленный массив A с индексами от 0 до 9. Значения элементов равны </a:t>
            </a:r>
            <a:r>
              <a:rPr b="1" lang="ru" sz="2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5; 1; 6; 7; 8; 8; 7; 7; 6; 9 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соответственно, т.е. A[0] = 5; A[1] = 1 и т.д. 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Определите значение переменной c после выполнения следующего фрагмента программы</a:t>
            </a:r>
            <a:r>
              <a:rPr lang="ru" sz="18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8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375" y="1894050"/>
            <a:ext cx="5001925" cy="48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Примеры на реализацию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311700" y="1257221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-"/>
            </a:pPr>
            <a:r>
              <a:rPr lang="ru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https://inf-ege.sdamgia.ru/problem?id=7764</a:t>
            </a:r>
            <a:endParaRPr sz="2400" u="sng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0" y="2004975"/>
            <a:ext cx="9144000" cy="840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2CC"/>
                </a:highlight>
                <a:latin typeface="Comfortaa"/>
                <a:ea typeface="Comfortaa"/>
                <a:cs typeface="Comfortaa"/>
                <a:sym typeface="Comfortaa"/>
              </a:rPr>
              <a:t>5    1    6    7    8    8    7    7    6    9 </a:t>
            </a:r>
            <a:endParaRPr sz="2400">
              <a:highlight>
                <a:srgbClr val="FFF2CC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8" name="Google Shape;288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89350" y="2953600"/>
            <a:ext cx="5685300" cy="3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 = [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]&gt;=A[i]: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t = A[i]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A[i] =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A[i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t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 c = c + </a:t>
            </a:r>
            <a:r>
              <a:rPr lang="ru" sz="180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ru" sz="18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(c)</a:t>
            </a:r>
            <a:endParaRPr sz="1800">
              <a:solidFill>
                <a:srgbClr val="AAAAA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166175" y="3901775"/>
            <a:ext cx="49779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тут на внимательность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что считать ...</a:t>
            </a:r>
            <a:endParaRPr b="1" sz="24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Чем будем заниматься?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32350" y="1623975"/>
            <a:ext cx="8611800" cy="4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Развивать алгоритмическое мышление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Попробуем разные языки программирования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Потренируемся решать задачи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ЕГЭ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Чем будем пользоваться?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748350" y="1928775"/>
            <a:ext cx="8395800" cy="3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0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Python 3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 +  </a:t>
            </a:r>
            <a:r>
              <a:rPr b="1" lang="ru" sz="4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JS</a:t>
            </a: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  +  </a:t>
            </a:r>
            <a:r>
              <a:rPr b="1" lang="ru" sz="40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Pascal.NET</a:t>
            </a:r>
            <a:endParaRPr b="1" sz="40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repl.it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yandex.ru/tutor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4000">
                <a:latin typeface="Comfortaa"/>
                <a:ea typeface="Comfortaa"/>
                <a:cs typeface="Comfortaa"/>
                <a:sym typeface="Comfortaa"/>
              </a:rPr>
              <a:t>Stepik.org</a:t>
            </a:r>
            <a:endParaRPr b="1"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6004625"/>
            <a:ext cx="9144000" cy="617400"/>
          </a:xfrm>
          <a:prstGeom prst="rect">
            <a:avLst/>
          </a:prstGeom>
          <a:solidFill>
            <a:srgbClr val="CFE2F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Ссылка на Задачи Элективного курса</a:t>
            </a:r>
            <a:endParaRPr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ЕГЭ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400"/>
            <a:ext cx="9144001" cy="35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ЕГЭ - перевод баллов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266900" y="1230000"/>
            <a:ext cx="1897800" cy="562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20		 66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21		 68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22		 70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23		 72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24		 73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25		 75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26		 77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27		 79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28		 81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29		 83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30		 84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31		 88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32		 91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33	 	 94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34		 97 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35		 100</a:t>
            </a:r>
            <a:endParaRPr b="1" sz="22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371300" y="1230000"/>
            <a:ext cx="1897800" cy="562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		 7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2		 14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3		 20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4		 27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5		 34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6		 40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7		 42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8		 44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9		 46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10		 48 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11		 50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…		 ...</a:t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94949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94949"/>
                </a:solidFill>
                <a:latin typeface="Comfortaa"/>
                <a:ea typeface="Comfortaa"/>
                <a:cs typeface="Comfortaa"/>
                <a:sym typeface="Comfortaa"/>
              </a:rPr>
              <a:t>35		 100</a:t>
            </a:r>
            <a:endParaRPr b="1" sz="2200">
              <a:solidFill>
                <a:srgbClr val="3763C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СОСТАВИМ ПЛАН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75" y="6106925"/>
            <a:ext cx="9144000" cy="725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 :)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00" y="1395375"/>
            <a:ext cx="9144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Comfortaa"/>
                <a:ea typeface="Comfortaa"/>
                <a:cs typeface="Comfortaa"/>
                <a:sym typeface="Comfortaa"/>
              </a:rPr>
              <a:t>Задания с программами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36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8   11   19   20   21 </a:t>
            </a:r>
            <a:r>
              <a:rPr b="1" lang="ru" sz="3600">
                <a:latin typeface="Comfortaa"/>
                <a:ea typeface="Comfortaa"/>
                <a:cs typeface="Comfortaa"/>
                <a:sym typeface="Comfortaa"/>
              </a:rPr>
              <a:t>  ||   </a:t>
            </a:r>
            <a:r>
              <a:rPr b="1"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24   25   26   27</a:t>
            </a:r>
            <a:endParaRPr b="1" sz="36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3300" y="3528975"/>
            <a:ext cx="87009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Иные </a:t>
            </a: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Задани</a:t>
            </a:r>
            <a:r>
              <a:rPr b="1" lang="ru" sz="2400">
                <a:latin typeface="Comfortaa"/>
                <a:ea typeface="Comfortaa"/>
                <a:cs typeface="Comfortaa"/>
                <a:sym typeface="Comfortaa"/>
              </a:rPr>
              <a:t>я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1 - СС				6 - СС			22 - Испол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3 - Граф			7 - Табл			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2400">
                <a:solidFill>
                  <a:srgbClr val="1155CC"/>
                </a:solidFill>
                <a:latin typeface="Comfortaa"/>
                <a:ea typeface="Comfortaa"/>
                <a:cs typeface="Comfortaa"/>
                <a:sym typeface="Comfortaa"/>
              </a:rPr>
              <a:t>4 - Табл			16 - СС			</a:t>
            </a:r>
            <a:endParaRPr b="1" sz="2400">
              <a:solidFill>
                <a:srgbClr val="1155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"/>
                <a:ea typeface="Comfortaa"/>
                <a:cs typeface="Comfortaa"/>
                <a:sym typeface="Comfortaa"/>
              </a:rPr>
              <a:t>  ТЕСТ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сможете сложить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 +  16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ответ в 16-ричной СС  :)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12300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Вычислите значение выражения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68600" y="1928775"/>
            <a:ext cx="8775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а вычесть</a:t>
            </a:r>
            <a:r>
              <a:rPr b="1" lang="ru" sz="3000">
                <a:latin typeface="Comfortaa"/>
                <a:ea typeface="Comfortaa"/>
                <a:cs typeface="Comfortaa"/>
                <a:sym typeface="Comfortaa"/>
              </a:rPr>
              <a:t> 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9E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r>
              <a:rPr b="1" lang="ru" sz="7200">
                <a:latin typeface="Comfortaa"/>
                <a:ea typeface="Comfortaa"/>
                <a:cs typeface="Comfortaa"/>
                <a:sym typeface="Comfortaa"/>
              </a:rPr>
              <a:t> - 94</a:t>
            </a:r>
            <a:r>
              <a:rPr b="1" baseline="-25000" lang="ru" sz="7200">
                <a:latin typeface="Comfortaa"/>
                <a:ea typeface="Comfortaa"/>
                <a:cs typeface="Comfortaa"/>
                <a:sym typeface="Comfortaa"/>
              </a:rPr>
              <a:t>16</a:t>
            </a:r>
            <a:endParaRPr b="1" baseline="-25000" sz="7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75" y="5068575"/>
            <a:ext cx="9144000" cy="1230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Comfortaa"/>
                <a:ea typeface="Comfortaa"/>
                <a:cs typeface="Comfortaa"/>
                <a:sym typeface="Comfortaa"/>
              </a:rPr>
              <a:t>Ответ нужен в десятичной  :(</a:t>
            </a:r>
            <a:endParaRPr b="1" sz="2400">
              <a:solidFill>
                <a:srgbClr val="1C458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257225"/>
            <a:ext cx="9144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https://yandex.ru/tutor/subject/problem/?problem_id=T780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