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7556500" cy="10693400"/>
  <p:notesSz cx="6858000" cy="9144000"/>
  <p:embeddedFontLst>
    <p:embeddedFont>
      <p:font typeface="Bebas Neue Bold" charset="1" panose="020B0606020202050201"/>
      <p:regular r:id="rId21"/>
    </p:embeddedFont>
    <p:embeddedFont>
      <p:font typeface="Open Sauce" charset="1" panose="00000500000000000000"/>
      <p:regular r:id="rId22"/>
    </p:embeddedFont>
    <p:embeddedFont>
      <p:font typeface="Bernoru" charset="1" panose="00000A00000000000000"/>
      <p:regular r:id="rId23"/>
    </p:embeddedFont>
    <p:embeddedFont>
      <p:font typeface="Open Sauce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jpeg" Type="http://schemas.openxmlformats.org/officeDocument/2006/relationships/image"/><Relationship Id="rId7"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56000" y="4776013"/>
            <a:ext cx="6994833" cy="2914230"/>
            <a:chOff x="0" y="0"/>
            <a:chExt cx="2506790" cy="1044394"/>
          </a:xfrm>
        </p:grpSpPr>
        <p:sp>
          <p:nvSpPr>
            <p:cNvPr name="Freeform 3" id="3"/>
            <p:cNvSpPr/>
            <p:nvPr/>
          </p:nvSpPr>
          <p:spPr>
            <a:xfrm flipH="false" flipV="false" rot="0">
              <a:off x="0" y="0"/>
              <a:ext cx="2506790" cy="1044394"/>
            </a:xfrm>
            <a:custGeom>
              <a:avLst/>
              <a:gdLst/>
              <a:ahLst/>
              <a:cxnLst/>
              <a:rect r="r" b="b" t="t" l="l"/>
              <a:pathLst>
                <a:path h="1044394" w="2506790">
                  <a:moveTo>
                    <a:pt x="0" y="0"/>
                  </a:moveTo>
                  <a:lnTo>
                    <a:pt x="2506790" y="0"/>
                  </a:lnTo>
                  <a:lnTo>
                    <a:pt x="2506790" y="1044394"/>
                  </a:lnTo>
                  <a:lnTo>
                    <a:pt x="0" y="1044394"/>
                  </a:lnTo>
                  <a:close/>
                </a:path>
              </a:pathLst>
            </a:custGeom>
            <a:solidFill>
              <a:srgbClr val="004AAD"/>
            </a:solidFill>
          </p:spPr>
        </p:sp>
        <p:sp>
          <p:nvSpPr>
            <p:cNvPr name="TextBox 4" id="4"/>
            <p:cNvSpPr txBox="true"/>
            <p:nvPr/>
          </p:nvSpPr>
          <p:spPr>
            <a:xfrm>
              <a:off x="0" y="-47625"/>
              <a:ext cx="2506790" cy="1092019"/>
            </a:xfrm>
            <a:prstGeom prst="rect">
              <a:avLst/>
            </a:prstGeom>
          </p:spPr>
          <p:txBody>
            <a:bodyPr anchor="ctr" rtlCol="false" tIns="50800" lIns="50800" bIns="50800" rIns="50800"/>
            <a:lstStyle/>
            <a:p>
              <a:pPr algn="ctr">
                <a:lnSpc>
                  <a:spcPts val="1960"/>
                </a:lnSpc>
              </a:pPr>
            </a:p>
          </p:txBody>
        </p:sp>
      </p:grpSp>
      <p:sp>
        <p:nvSpPr>
          <p:cNvPr name="AutoShape 5" id="5"/>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6" id="6"/>
          <p:cNvGrpSpPr/>
          <p:nvPr/>
        </p:nvGrpSpPr>
        <p:grpSpPr>
          <a:xfrm rot="0">
            <a:off x="6326219" y="10033964"/>
            <a:ext cx="477781" cy="47778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9" id="9"/>
          <p:cNvSpPr/>
          <p:nvPr/>
        </p:nvSpPr>
        <p:spPr>
          <a:xfrm flipH="false" flipV="false" rot="0">
            <a:off x="5902566" y="2709135"/>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2">
              <a:extLst>
                <a:ext uri="{96DAC541-7B7A-43D3-8B79-37D633B846F1}">
                  <asvg:svgBlip xmlns:asvg="http://schemas.microsoft.com/office/drawing/2016/SVG/main" r:embed="rId3"/>
                </a:ext>
              </a:extLst>
            </a:blip>
            <a:stretch>
              <a:fillRect l="0" t="0" r="-19144" b="-145142"/>
            </a:stretch>
          </a:blipFill>
        </p:spPr>
      </p:sp>
      <p:sp>
        <p:nvSpPr>
          <p:cNvPr name="Freeform 10" id="10"/>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865544" y="7987911"/>
            <a:ext cx="1524570" cy="607922"/>
          </a:xfrm>
          <a:custGeom>
            <a:avLst/>
            <a:gdLst/>
            <a:ahLst/>
            <a:cxnLst/>
            <a:rect r="r" b="b" t="t" l="l"/>
            <a:pathLst>
              <a:path h="607922" w="1524570">
                <a:moveTo>
                  <a:pt x="0" y="0"/>
                </a:moveTo>
                <a:lnTo>
                  <a:pt x="1524570" y="0"/>
                </a:lnTo>
                <a:lnTo>
                  <a:pt x="1524570" y="607922"/>
                </a:lnTo>
                <a:lnTo>
                  <a:pt x="0" y="607922"/>
                </a:lnTo>
                <a:lnTo>
                  <a:pt x="0" y="0"/>
                </a:lnTo>
                <a:close/>
              </a:path>
            </a:pathLst>
          </a:custGeom>
          <a:blipFill>
            <a:blip r:embed="rId6"/>
            <a:stretch>
              <a:fillRect l="0" t="0" r="0" b="0"/>
            </a:stretch>
          </a:blipFill>
        </p:spPr>
      </p:sp>
      <p:sp>
        <p:nvSpPr>
          <p:cNvPr name="Freeform 12" id="12"/>
          <p:cNvSpPr/>
          <p:nvPr/>
        </p:nvSpPr>
        <p:spPr>
          <a:xfrm flipH="false" flipV="false" rot="0">
            <a:off x="1627829" y="715861"/>
            <a:ext cx="735205" cy="735205"/>
          </a:xfrm>
          <a:custGeom>
            <a:avLst/>
            <a:gdLst/>
            <a:ahLst/>
            <a:cxnLst/>
            <a:rect r="r" b="b" t="t" l="l"/>
            <a:pathLst>
              <a:path h="735205" w="735205">
                <a:moveTo>
                  <a:pt x="0" y="0"/>
                </a:moveTo>
                <a:lnTo>
                  <a:pt x="735205" y="0"/>
                </a:lnTo>
                <a:lnTo>
                  <a:pt x="735205" y="735204"/>
                </a:lnTo>
                <a:lnTo>
                  <a:pt x="0" y="735204"/>
                </a:lnTo>
                <a:lnTo>
                  <a:pt x="0" y="0"/>
                </a:lnTo>
                <a:close/>
              </a:path>
            </a:pathLst>
          </a:custGeom>
          <a:blipFill>
            <a:blip r:embed="rId7"/>
            <a:stretch>
              <a:fillRect l="0" t="0" r="0" b="0"/>
            </a:stretch>
          </a:blipFill>
        </p:spPr>
      </p:sp>
      <p:sp>
        <p:nvSpPr>
          <p:cNvPr name="Freeform 13" id="13"/>
          <p:cNvSpPr/>
          <p:nvPr/>
        </p:nvSpPr>
        <p:spPr>
          <a:xfrm flipH="false" flipV="false" rot="0">
            <a:off x="1000951" y="715861"/>
            <a:ext cx="481563" cy="775344"/>
          </a:xfrm>
          <a:custGeom>
            <a:avLst/>
            <a:gdLst/>
            <a:ahLst/>
            <a:cxnLst/>
            <a:rect r="r" b="b" t="t" l="l"/>
            <a:pathLst>
              <a:path h="775344" w="481563">
                <a:moveTo>
                  <a:pt x="0" y="0"/>
                </a:moveTo>
                <a:lnTo>
                  <a:pt x="481563" y="0"/>
                </a:lnTo>
                <a:lnTo>
                  <a:pt x="481563" y="775344"/>
                </a:lnTo>
                <a:lnTo>
                  <a:pt x="0" y="775344"/>
                </a:lnTo>
                <a:lnTo>
                  <a:pt x="0" y="0"/>
                </a:lnTo>
                <a:close/>
              </a:path>
            </a:pathLst>
          </a:custGeom>
          <a:blipFill>
            <a:blip r:embed="rId8"/>
            <a:stretch>
              <a:fillRect l="-47239" t="-7831" r="-49325" b="-7072"/>
            </a:stretch>
          </a:blipFill>
        </p:spPr>
      </p:sp>
      <p:sp>
        <p:nvSpPr>
          <p:cNvPr name="Freeform 14" id="14"/>
          <p:cNvSpPr/>
          <p:nvPr/>
        </p:nvSpPr>
        <p:spPr>
          <a:xfrm flipH="false" flipV="false" rot="0">
            <a:off x="756000" y="1474561"/>
            <a:ext cx="4621269" cy="3442846"/>
          </a:xfrm>
          <a:custGeom>
            <a:avLst/>
            <a:gdLst/>
            <a:ahLst/>
            <a:cxnLst/>
            <a:rect r="r" b="b" t="t" l="l"/>
            <a:pathLst>
              <a:path h="3442846" w="4621269">
                <a:moveTo>
                  <a:pt x="0" y="0"/>
                </a:moveTo>
                <a:lnTo>
                  <a:pt x="4621269" y="0"/>
                </a:lnTo>
                <a:lnTo>
                  <a:pt x="4621269" y="3442846"/>
                </a:lnTo>
                <a:lnTo>
                  <a:pt x="0" y="34428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1159877" y="5441282"/>
            <a:ext cx="6117540" cy="1842959"/>
          </a:xfrm>
          <a:prstGeom prst="rect">
            <a:avLst/>
          </a:prstGeom>
        </p:spPr>
        <p:txBody>
          <a:bodyPr anchor="t" rtlCol="false" tIns="0" lIns="0" bIns="0" rIns="0">
            <a:spAutoFit/>
          </a:bodyPr>
          <a:lstStyle/>
          <a:p>
            <a:pPr algn="l">
              <a:lnSpc>
                <a:spcPts val="6880"/>
              </a:lnSpc>
            </a:pPr>
            <a:r>
              <a:rPr lang="en-US" sz="8000" b="true">
                <a:solidFill>
                  <a:srgbClr val="FFFFFF"/>
                </a:solidFill>
                <a:latin typeface="Bebas Neue Bold"/>
                <a:ea typeface="Bebas Neue Bold"/>
                <a:cs typeface="Bebas Neue Bold"/>
                <a:sym typeface="Bebas Neue Bold"/>
              </a:rPr>
              <a:t>Buku Panduan </a:t>
            </a:r>
          </a:p>
          <a:p>
            <a:pPr algn="l">
              <a:lnSpc>
                <a:spcPts val="6880"/>
              </a:lnSpc>
            </a:pPr>
            <a:r>
              <a:rPr lang="en-US" sz="8000" b="true">
                <a:solidFill>
                  <a:srgbClr val="FFFFFF"/>
                </a:solidFill>
                <a:latin typeface="Bebas Neue Bold"/>
                <a:ea typeface="Bebas Neue Bold"/>
                <a:cs typeface="Bebas Neue Bold"/>
                <a:sym typeface="Bebas Neue Bold"/>
              </a:rPr>
              <a:t>website class PTI</a:t>
            </a:r>
          </a:p>
        </p:txBody>
      </p:sp>
      <p:sp>
        <p:nvSpPr>
          <p:cNvPr name="TextBox 16" id="16"/>
          <p:cNvSpPr txBox="true"/>
          <p:nvPr/>
        </p:nvSpPr>
        <p:spPr>
          <a:xfrm rot="0">
            <a:off x="3600135" y="7965822"/>
            <a:ext cx="3389847" cy="1231446"/>
          </a:xfrm>
          <a:prstGeom prst="rect">
            <a:avLst/>
          </a:prstGeom>
        </p:spPr>
        <p:txBody>
          <a:bodyPr anchor="t" rtlCol="false" tIns="0" lIns="0" bIns="0" rIns="0">
            <a:spAutoFit/>
          </a:bodyPr>
          <a:lstStyle/>
          <a:p>
            <a:pPr algn="r">
              <a:lnSpc>
                <a:spcPts val="1959"/>
              </a:lnSpc>
              <a:spcBef>
                <a:spcPct val="0"/>
              </a:spcBef>
            </a:pPr>
            <a:r>
              <a:rPr lang="en-US" sz="1399">
                <a:solidFill>
                  <a:srgbClr val="000000"/>
                </a:solidFill>
                <a:latin typeface="Open Sauce"/>
                <a:ea typeface="Open Sauce"/>
                <a:cs typeface="Open Sauce"/>
                <a:sym typeface="Open Sauce"/>
              </a:rPr>
              <a:t>Program studi Pendidikan Teknologi Informasi mempersiapkan inovator pendidikan yang kompeten dan terampil dalam memanfaatkan teknologi informasi.</a:t>
            </a:r>
          </a:p>
        </p:txBody>
      </p:sp>
      <p:sp>
        <p:nvSpPr>
          <p:cNvPr name="TextBox 17" id="17"/>
          <p:cNvSpPr txBox="true"/>
          <p:nvPr/>
        </p:nvSpPr>
        <p:spPr>
          <a:xfrm rot="0">
            <a:off x="4840775" y="10136982"/>
            <a:ext cx="1724334" cy="233644"/>
          </a:xfrm>
          <a:prstGeom prst="rect">
            <a:avLst/>
          </a:prstGeom>
        </p:spPr>
        <p:txBody>
          <a:bodyPr anchor="t" rtlCol="false" tIns="0" lIns="0" bIns="0" rIns="0">
            <a:spAutoFit/>
          </a:bodyPr>
          <a:lstStyle/>
          <a:p>
            <a:pPr algn="l">
              <a:lnSpc>
                <a:spcPts val="1819"/>
              </a:lnSpc>
              <a:spcBef>
                <a:spcPct val="0"/>
              </a:spcBef>
            </a:pPr>
            <a:r>
              <a:rPr lang="en-US" sz="1299">
                <a:solidFill>
                  <a:srgbClr val="000000"/>
                </a:solidFill>
                <a:latin typeface="Bernoru"/>
                <a:ea typeface="Bernoru"/>
                <a:cs typeface="Bernoru"/>
                <a:sym typeface="Bernoru"/>
              </a:rPr>
              <a:t>PTIsemester6</a:t>
            </a:r>
          </a:p>
        </p:txBody>
      </p:sp>
      <p:sp>
        <p:nvSpPr>
          <p:cNvPr name="Freeform 18" id="18"/>
          <p:cNvSpPr/>
          <p:nvPr/>
        </p:nvSpPr>
        <p:spPr>
          <a:xfrm flipH="true" flipV="true" rot="0">
            <a:off x="5295059" y="756000"/>
            <a:ext cx="2285698" cy="285712"/>
          </a:xfrm>
          <a:custGeom>
            <a:avLst/>
            <a:gdLst/>
            <a:ahLst/>
            <a:cxnLst/>
            <a:rect r="r" b="b" t="t" l="l"/>
            <a:pathLst>
              <a:path h="285712" w="2285698">
                <a:moveTo>
                  <a:pt x="2285697" y="285712"/>
                </a:moveTo>
                <a:lnTo>
                  <a:pt x="0" y="285712"/>
                </a:lnTo>
                <a:lnTo>
                  <a:pt x="0" y="0"/>
                </a:lnTo>
                <a:lnTo>
                  <a:pt x="2285697" y="0"/>
                </a:lnTo>
                <a:lnTo>
                  <a:pt x="2285697" y="285712"/>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2955888"/>
            <a:chOff x="0" y="0"/>
            <a:chExt cx="2861093" cy="1059324"/>
          </a:xfrm>
        </p:grpSpPr>
        <p:sp>
          <p:nvSpPr>
            <p:cNvPr name="Freeform 8" id="8"/>
            <p:cNvSpPr/>
            <p:nvPr/>
          </p:nvSpPr>
          <p:spPr>
            <a:xfrm flipH="false" flipV="false" rot="0">
              <a:off x="0" y="0"/>
              <a:ext cx="2861093" cy="1059324"/>
            </a:xfrm>
            <a:custGeom>
              <a:avLst/>
              <a:gdLst/>
              <a:ahLst/>
              <a:cxnLst/>
              <a:rect r="r" b="b" t="t" l="l"/>
              <a:pathLst>
                <a:path h="1059324" w="2861093">
                  <a:moveTo>
                    <a:pt x="0" y="0"/>
                  </a:moveTo>
                  <a:lnTo>
                    <a:pt x="2861093" y="0"/>
                  </a:lnTo>
                  <a:lnTo>
                    <a:pt x="2861093" y="1059324"/>
                  </a:lnTo>
                  <a:lnTo>
                    <a:pt x="0" y="1059324"/>
                  </a:lnTo>
                  <a:close/>
                </a:path>
              </a:pathLst>
            </a:custGeom>
            <a:solidFill>
              <a:srgbClr val="004AAD"/>
            </a:solidFill>
          </p:spPr>
        </p:sp>
        <p:sp>
          <p:nvSpPr>
            <p:cNvPr name="TextBox 9" id="9"/>
            <p:cNvSpPr txBox="true"/>
            <p:nvPr/>
          </p:nvSpPr>
          <p:spPr>
            <a:xfrm>
              <a:off x="0" y="-47625"/>
              <a:ext cx="2861093" cy="1106949"/>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000951" y="3135905"/>
            <a:ext cx="5536985" cy="2442963"/>
          </a:xfrm>
          <a:custGeom>
            <a:avLst/>
            <a:gdLst/>
            <a:ahLst/>
            <a:cxnLst/>
            <a:rect r="r" b="b" t="t" l="l"/>
            <a:pathLst>
              <a:path h="2442963" w="5536985">
                <a:moveTo>
                  <a:pt x="0" y="0"/>
                </a:moveTo>
                <a:lnTo>
                  <a:pt x="5536985" y="0"/>
                </a:lnTo>
                <a:lnTo>
                  <a:pt x="5536985" y="2442963"/>
                </a:lnTo>
                <a:lnTo>
                  <a:pt x="0" y="2442963"/>
                </a:lnTo>
                <a:lnTo>
                  <a:pt x="0" y="0"/>
                </a:lnTo>
                <a:close/>
              </a:path>
            </a:pathLst>
          </a:custGeom>
          <a:blipFill>
            <a:blip r:embed="rId4"/>
            <a:stretch>
              <a:fillRect l="0" t="0" r="0" b="0"/>
            </a:stretch>
          </a:blipFill>
        </p:spPr>
      </p:sp>
      <p:sp>
        <p:nvSpPr>
          <p:cNvPr name="TextBox 11" id="11"/>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2" id="12"/>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3" id="13"/>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7</a:t>
            </a:r>
          </a:p>
        </p:txBody>
      </p:sp>
      <p:sp>
        <p:nvSpPr>
          <p:cNvPr name="TextBox 14" id="14"/>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Kalender Akademik</a:t>
            </a:r>
          </a:p>
        </p:txBody>
      </p:sp>
      <p:sp>
        <p:nvSpPr>
          <p:cNvPr name="TextBox 15" id="15"/>
          <p:cNvSpPr txBox="true"/>
          <p:nvPr/>
        </p:nvSpPr>
        <p:spPr>
          <a:xfrm rot="0">
            <a:off x="390675" y="6141970"/>
            <a:ext cx="3214496" cy="927663"/>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H</a:t>
            </a:r>
            <a:r>
              <a:rPr lang="en-US" b="true" sz="1299">
                <a:solidFill>
                  <a:srgbClr val="000000"/>
                </a:solidFill>
                <a:latin typeface="Open Sauce Bold"/>
                <a:ea typeface="Open Sauce Bold"/>
                <a:cs typeface="Open Sauce Bold"/>
                <a:sym typeface="Open Sauce Bold"/>
              </a:rPr>
              <a:t>alaman ini menyajikan kalender visual bulanan dilengkapi penanda tanggal penting dan keterangan (legend).</a:t>
            </a:r>
          </a:p>
        </p:txBody>
      </p:sp>
      <p:sp>
        <p:nvSpPr>
          <p:cNvPr name="TextBox 16" id="16"/>
          <p:cNvSpPr txBox="true"/>
          <p:nvPr/>
        </p:nvSpPr>
        <p:spPr>
          <a:xfrm rot="0">
            <a:off x="390675" y="7489260"/>
            <a:ext cx="3214496" cy="1174079"/>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819"/>
              </a:lnSpc>
            </a:pPr>
            <a:r>
              <a:rPr lang="en-US" sz="1299" b="true">
                <a:solidFill>
                  <a:srgbClr val="000000"/>
                </a:solidFill>
                <a:latin typeface="Open Sauce Bold"/>
                <a:ea typeface="Open Sauce Bold"/>
                <a:cs typeface="Open Sauce Bold"/>
                <a:sym typeface="Open Sauce Bold"/>
              </a:rPr>
              <a:t>Umumnya da</a:t>
            </a:r>
            <a:r>
              <a:rPr lang="en-US" sz="1299" b="true">
                <a:solidFill>
                  <a:srgbClr val="000000"/>
                </a:solidFill>
                <a:latin typeface="Open Sauce Bold"/>
                <a:ea typeface="Open Sauce Bold"/>
                <a:cs typeface="Open Sauce Bold"/>
                <a:sym typeface="Open Sauce Bold"/>
              </a:rPr>
              <a:t>pat diakses melalui menu navigasi utama atau tautan dari bagian Pengumuman..</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t>
            </a:r>
          </a:p>
        </p:txBody>
      </p:sp>
      <p:sp>
        <p:nvSpPr>
          <p:cNvPr name="TextBox 17" id="17"/>
          <p:cNvSpPr txBox="true"/>
          <p:nvPr/>
        </p:nvSpPr>
        <p:spPr>
          <a:xfrm rot="0">
            <a:off x="3849834" y="6141970"/>
            <a:ext cx="3512443" cy="2984738"/>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Kalender Visual</a:t>
            </a:r>
            <a:r>
              <a:rPr lang="en-US" b="true" sz="1299">
                <a:solidFill>
                  <a:srgbClr val="000000"/>
                </a:solidFill>
                <a:latin typeface="Open Sauce Bold"/>
                <a:ea typeface="Open Sauce Bold"/>
                <a:cs typeface="Open Sauce Bold"/>
                <a:sym typeface="Open Sauce Bold"/>
              </a:rPr>
              <a:t>: Menampilkan jadwal semester genap 2025 dengan tanggal-tanggal penting (kuliah, UTS, UAS, libur).</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Keterangan (Legend): Berada di sisi kanan kalender, menjelaskan arti warna/simbol pada tanggal-tanggal tersebut.</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Tombo</a:t>
            </a:r>
            <a:r>
              <a:rPr lang="en-US" b="true" sz="1299">
                <a:solidFill>
                  <a:srgbClr val="000000"/>
                </a:solidFill>
                <a:latin typeface="Open Sauce Bold"/>
                <a:ea typeface="Open Sauce Bold"/>
                <a:cs typeface="Open Sauce Bold"/>
                <a:sym typeface="Open Sauce Bold"/>
              </a:rPr>
              <a:t>l "Kembali ke Pengumuman": Memudahkan navigasi kembali ke halaman pengumuman.</a:t>
            </a:r>
          </a:p>
          <a:p>
            <a:pPr algn="l">
              <a:lnSpc>
                <a:spcPts val="18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2955888"/>
            <a:chOff x="0" y="0"/>
            <a:chExt cx="2861093" cy="1059324"/>
          </a:xfrm>
        </p:grpSpPr>
        <p:sp>
          <p:nvSpPr>
            <p:cNvPr name="Freeform 8" id="8"/>
            <p:cNvSpPr/>
            <p:nvPr/>
          </p:nvSpPr>
          <p:spPr>
            <a:xfrm flipH="false" flipV="false" rot="0">
              <a:off x="0" y="0"/>
              <a:ext cx="2861093" cy="1059324"/>
            </a:xfrm>
            <a:custGeom>
              <a:avLst/>
              <a:gdLst/>
              <a:ahLst/>
              <a:cxnLst/>
              <a:rect r="r" b="b" t="t" l="l"/>
              <a:pathLst>
                <a:path h="1059324" w="2861093">
                  <a:moveTo>
                    <a:pt x="0" y="0"/>
                  </a:moveTo>
                  <a:lnTo>
                    <a:pt x="2861093" y="0"/>
                  </a:lnTo>
                  <a:lnTo>
                    <a:pt x="2861093" y="1059324"/>
                  </a:lnTo>
                  <a:lnTo>
                    <a:pt x="0" y="1059324"/>
                  </a:lnTo>
                  <a:close/>
                </a:path>
              </a:pathLst>
            </a:custGeom>
            <a:solidFill>
              <a:srgbClr val="004AAD"/>
            </a:solidFill>
          </p:spPr>
        </p:sp>
        <p:sp>
          <p:nvSpPr>
            <p:cNvPr name="TextBox 9" id="9"/>
            <p:cNvSpPr txBox="true"/>
            <p:nvPr/>
          </p:nvSpPr>
          <p:spPr>
            <a:xfrm>
              <a:off x="0" y="-47625"/>
              <a:ext cx="2861093" cy="1106949"/>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165820" y="3120934"/>
            <a:ext cx="5546392" cy="2461452"/>
          </a:xfrm>
          <a:custGeom>
            <a:avLst/>
            <a:gdLst/>
            <a:ahLst/>
            <a:cxnLst/>
            <a:rect r="r" b="b" t="t" l="l"/>
            <a:pathLst>
              <a:path h="2461452" w="5546392">
                <a:moveTo>
                  <a:pt x="0" y="0"/>
                </a:moveTo>
                <a:lnTo>
                  <a:pt x="5546392" y="0"/>
                </a:lnTo>
                <a:lnTo>
                  <a:pt x="5546392" y="2461452"/>
                </a:lnTo>
                <a:lnTo>
                  <a:pt x="0" y="2461452"/>
                </a:lnTo>
                <a:lnTo>
                  <a:pt x="0" y="0"/>
                </a:lnTo>
                <a:close/>
              </a:path>
            </a:pathLst>
          </a:custGeom>
          <a:blipFill>
            <a:blip r:embed="rId4"/>
            <a:stretch>
              <a:fillRect l="0" t="0" r="0" b="0"/>
            </a:stretch>
          </a:blipFill>
        </p:spPr>
      </p:sp>
      <p:sp>
        <p:nvSpPr>
          <p:cNvPr name="TextBox 11" id="11"/>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2" id="12"/>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3" id="13"/>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8</a:t>
            </a:r>
          </a:p>
        </p:txBody>
      </p:sp>
      <p:sp>
        <p:nvSpPr>
          <p:cNvPr name="TextBox 14" id="14"/>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adwal Perkuliahan</a:t>
            </a:r>
          </a:p>
        </p:txBody>
      </p:sp>
      <p:sp>
        <p:nvSpPr>
          <p:cNvPr name="TextBox 15" id="15"/>
          <p:cNvSpPr txBox="true"/>
          <p:nvPr/>
        </p:nvSpPr>
        <p:spPr>
          <a:xfrm rot="0">
            <a:off x="390675" y="6141970"/>
            <a:ext cx="3214496" cy="927663"/>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H</a:t>
            </a:r>
            <a:r>
              <a:rPr lang="en-US" b="true" sz="1299">
                <a:solidFill>
                  <a:srgbClr val="000000"/>
                </a:solidFill>
                <a:latin typeface="Open Sauce Bold"/>
                <a:ea typeface="Open Sauce Bold"/>
                <a:cs typeface="Open Sauce Bold"/>
                <a:sym typeface="Open Sauce Bold"/>
              </a:rPr>
              <a:t>alaman ini menampilkan jadwal perkuliahan dalam format tabel yang terstruktur dan mudah dibaca.</a:t>
            </a:r>
          </a:p>
        </p:txBody>
      </p:sp>
      <p:sp>
        <p:nvSpPr>
          <p:cNvPr name="TextBox 16" id="16"/>
          <p:cNvSpPr txBox="true"/>
          <p:nvPr/>
        </p:nvSpPr>
        <p:spPr>
          <a:xfrm rot="0">
            <a:off x="390675" y="7489260"/>
            <a:ext cx="3214496" cy="1174079"/>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819"/>
              </a:lnSpc>
            </a:pPr>
            <a:r>
              <a:rPr lang="en-US" sz="1299" b="true">
                <a:solidFill>
                  <a:srgbClr val="000000"/>
                </a:solidFill>
                <a:latin typeface="Open Sauce Bold"/>
                <a:ea typeface="Open Sauce Bold"/>
                <a:cs typeface="Open Sauce Bold"/>
                <a:sym typeface="Open Sauce Bold"/>
              </a:rPr>
              <a:t>Umumnya da</a:t>
            </a:r>
            <a:r>
              <a:rPr lang="en-US" sz="1299" b="true">
                <a:solidFill>
                  <a:srgbClr val="000000"/>
                </a:solidFill>
                <a:latin typeface="Open Sauce Bold"/>
                <a:ea typeface="Open Sauce Bold"/>
                <a:cs typeface="Open Sauce Bold"/>
                <a:sym typeface="Open Sauce Bold"/>
              </a:rPr>
              <a:t>pat diakses melalui menu navigasi utama atau tautan dari bagian Pengumuman..</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t>
            </a:r>
          </a:p>
        </p:txBody>
      </p:sp>
      <p:sp>
        <p:nvSpPr>
          <p:cNvPr name="TextBox 17" id="17"/>
          <p:cNvSpPr txBox="true"/>
          <p:nvPr/>
        </p:nvSpPr>
        <p:spPr>
          <a:xfrm rot="0">
            <a:off x="3849834" y="6141970"/>
            <a:ext cx="3512443" cy="2756174"/>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Tabel Jadwal</a:t>
            </a:r>
            <a:r>
              <a:rPr lang="en-US" b="true" sz="1299">
                <a:solidFill>
                  <a:srgbClr val="000000"/>
                </a:solidFill>
                <a:latin typeface="Open Sauce Bold"/>
                <a:ea typeface="Open Sauce Bold"/>
                <a:cs typeface="Open Sauce Bold"/>
                <a:sym typeface="Open Sauce Bold"/>
              </a:rPr>
              <a:t>: Menyajikan informasi komprehensif: Hari, Waktu, Mata Kuliah, SKS, Dosen Pengampu, dan Ruang/Zoom.</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Ca</a:t>
            </a:r>
            <a:r>
              <a:rPr lang="en-US" b="true" sz="1299">
                <a:solidFill>
                  <a:srgbClr val="000000"/>
                </a:solidFill>
                <a:latin typeface="Open Sauce Bold"/>
                <a:ea typeface="Open Sauce Bold"/>
                <a:cs typeface="Open Sauce Bold"/>
                <a:sym typeface="Open Sauce Bold"/>
              </a:rPr>
              <a:t>tatan Penting: Informasi tambahan tentang perlunya memeriksa jadwal berkala dan kontak bantuan (akademik/dosen pembimbing).</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Tombo</a:t>
            </a:r>
            <a:r>
              <a:rPr lang="en-US" b="true" sz="1299">
                <a:solidFill>
                  <a:srgbClr val="000000"/>
                </a:solidFill>
                <a:latin typeface="Open Sauce Bold"/>
                <a:ea typeface="Open Sauce Bold"/>
                <a:cs typeface="Open Sauce Bold"/>
                <a:sym typeface="Open Sauce Bold"/>
              </a:rPr>
              <a:t>l "Kembali ke Pengumuman": Untuk navigasi cepat kembali.</a:t>
            </a:r>
          </a:p>
          <a:p>
            <a:pPr algn="l">
              <a:lnSpc>
                <a:spcPts val="181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3708770"/>
            <a:chOff x="0" y="0"/>
            <a:chExt cx="2861093" cy="1329140"/>
          </a:xfrm>
        </p:grpSpPr>
        <p:sp>
          <p:nvSpPr>
            <p:cNvPr name="Freeform 8" id="8"/>
            <p:cNvSpPr/>
            <p:nvPr/>
          </p:nvSpPr>
          <p:spPr>
            <a:xfrm flipH="false" flipV="false" rot="0">
              <a:off x="0" y="0"/>
              <a:ext cx="2861093" cy="1329140"/>
            </a:xfrm>
            <a:custGeom>
              <a:avLst/>
              <a:gdLst/>
              <a:ahLst/>
              <a:cxnLst/>
              <a:rect r="r" b="b" t="t" l="l"/>
              <a:pathLst>
                <a:path h="1329140" w="2861093">
                  <a:moveTo>
                    <a:pt x="0" y="0"/>
                  </a:moveTo>
                  <a:lnTo>
                    <a:pt x="2861093" y="0"/>
                  </a:lnTo>
                  <a:lnTo>
                    <a:pt x="2861093" y="1329140"/>
                  </a:lnTo>
                  <a:lnTo>
                    <a:pt x="0" y="1329140"/>
                  </a:lnTo>
                  <a:close/>
                </a:path>
              </a:pathLst>
            </a:custGeom>
            <a:solidFill>
              <a:srgbClr val="004AAD"/>
            </a:solidFill>
          </p:spPr>
        </p:sp>
        <p:sp>
          <p:nvSpPr>
            <p:cNvPr name="TextBox 9" id="9"/>
            <p:cNvSpPr txBox="true"/>
            <p:nvPr/>
          </p:nvSpPr>
          <p:spPr>
            <a:xfrm>
              <a:off x="0" y="-47625"/>
              <a:ext cx="2861093" cy="1376765"/>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390675" y="3156523"/>
            <a:ext cx="4658413" cy="1927874"/>
          </a:xfrm>
          <a:custGeom>
            <a:avLst/>
            <a:gdLst/>
            <a:ahLst/>
            <a:cxnLst/>
            <a:rect r="r" b="b" t="t" l="l"/>
            <a:pathLst>
              <a:path h="1927874" w="4658413">
                <a:moveTo>
                  <a:pt x="0" y="0"/>
                </a:moveTo>
                <a:lnTo>
                  <a:pt x="4658412" y="0"/>
                </a:lnTo>
                <a:lnTo>
                  <a:pt x="4658412" y="1927874"/>
                </a:lnTo>
                <a:lnTo>
                  <a:pt x="0" y="1927874"/>
                </a:lnTo>
                <a:lnTo>
                  <a:pt x="0" y="0"/>
                </a:lnTo>
                <a:close/>
              </a:path>
            </a:pathLst>
          </a:custGeom>
          <a:blipFill>
            <a:blip r:embed="rId4"/>
            <a:stretch>
              <a:fillRect l="0" t="0" r="0" b="0"/>
            </a:stretch>
          </a:blipFill>
        </p:spPr>
      </p:sp>
      <p:sp>
        <p:nvSpPr>
          <p:cNvPr name="Freeform 11" id="11"/>
          <p:cNvSpPr/>
          <p:nvPr/>
        </p:nvSpPr>
        <p:spPr>
          <a:xfrm flipH="false" flipV="false" rot="0">
            <a:off x="3605171" y="4919254"/>
            <a:ext cx="3627896" cy="1510832"/>
          </a:xfrm>
          <a:custGeom>
            <a:avLst/>
            <a:gdLst/>
            <a:ahLst/>
            <a:cxnLst/>
            <a:rect r="r" b="b" t="t" l="l"/>
            <a:pathLst>
              <a:path h="1510832" w="3627896">
                <a:moveTo>
                  <a:pt x="0" y="0"/>
                </a:moveTo>
                <a:lnTo>
                  <a:pt x="3627895" y="0"/>
                </a:lnTo>
                <a:lnTo>
                  <a:pt x="3627895" y="1510833"/>
                </a:lnTo>
                <a:lnTo>
                  <a:pt x="0" y="1510833"/>
                </a:lnTo>
                <a:lnTo>
                  <a:pt x="0" y="0"/>
                </a:lnTo>
                <a:close/>
              </a:path>
            </a:pathLst>
          </a:custGeom>
          <a:blipFill>
            <a:blip r:embed="rId5"/>
            <a:stretch>
              <a:fillRect l="0" t="-2531" r="0" b="-2531"/>
            </a:stretch>
          </a:blipFill>
        </p:spPr>
      </p:sp>
      <p:sp>
        <p:nvSpPr>
          <p:cNvPr name="TextBox 12" id="12"/>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3" id="13"/>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4" id="14"/>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9</a:t>
            </a:r>
          </a:p>
        </p:txBody>
      </p:sp>
      <p:sp>
        <p:nvSpPr>
          <p:cNvPr name="TextBox 15" id="15"/>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Menu Profil</a:t>
            </a:r>
          </a:p>
        </p:txBody>
      </p:sp>
      <p:sp>
        <p:nvSpPr>
          <p:cNvPr name="TextBox 16" id="16"/>
          <p:cNvSpPr txBox="true"/>
          <p:nvPr/>
        </p:nvSpPr>
        <p:spPr>
          <a:xfrm rot="0">
            <a:off x="390675" y="6792037"/>
            <a:ext cx="3214496" cy="1156227"/>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H</a:t>
            </a:r>
            <a:r>
              <a:rPr lang="en-US" b="true" sz="1299">
                <a:solidFill>
                  <a:srgbClr val="000000"/>
                </a:solidFill>
                <a:latin typeface="Open Sauce Bold"/>
                <a:ea typeface="Open Sauce Bold"/>
                <a:cs typeface="Open Sauce Bold"/>
                <a:sym typeface="Open Sauce Bold"/>
              </a:rPr>
              <a:t>alaman ini menyajikan struktur organisasi kelas dan daftar dosen Program Studi PTI dalam format galeri foto profil yang informatif.</a:t>
            </a:r>
          </a:p>
        </p:txBody>
      </p:sp>
      <p:sp>
        <p:nvSpPr>
          <p:cNvPr name="TextBox 17" id="17"/>
          <p:cNvSpPr txBox="true"/>
          <p:nvPr/>
        </p:nvSpPr>
        <p:spPr>
          <a:xfrm rot="0">
            <a:off x="390675" y="8332551"/>
            <a:ext cx="3214496" cy="983760"/>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a:t>
            </a:r>
            <a:r>
              <a:rPr lang="en-US" b="true" sz="1399">
                <a:solidFill>
                  <a:srgbClr val="000000"/>
                </a:solidFill>
                <a:latin typeface="Open Sauce Bold"/>
                <a:ea typeface="Open Sauce Bold"/>
                <a:cs typeface="Open Sauce Bold"/>
                <a:sym typeface="Open Sauce Bold"/>
              </a:rPr>
              <a:t>kses halaman ini dengan mengklik tombol "Profil" yang terletak di Navbar utama website</a:t>
            </a:r>
            <a:r>
              <a:rPr lang="en-US" b="true" sz="1399">
                <a:solidFill>
                  <a:srgbClr val="000000"/>
                </a:solidFill>
                <a:latin typeface="Open Sauce Bold"/>
                <a:ea typeface="Open Sauce Bold"/>
                <a:cs typeface="Open Sauce Bold"/>
                <a:sym typeface="Open Sauce Bold"/>
              </a:rPr>
              <a:t>.</a:t>
            </a:r>
          </a:p>
        </p:txBody>
      </p:sp>
      <p:sp>
        <p:nvSpPr>
          <p:cNvPr name="TextBox 18" id="18"/>
          <p:cNvSpPr txBox="true"/>
          <p:nvPr/>
        </p:nvSpPr>
        <p:spPr>
          <a:xfrm rot="0">
            <a:off x="3849834" y="6792037"/>
            <a:ext cx="3512443" cy="2984738"/>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Profil PTI - Struktur Kelas</a:t>
            </a:r>
            <a:r>
              <a:rPr lang="en-US" b="true" sz="1299">
                <a:solidFill>
                  <a:srgbClr val="000000"/>
                </a:solidFill>
                <a:latin typeface="Open Sauce Bold"/>
                <a:ea typeface="Open Sauce Bold"/>
                <a:cs typeface="Open Sauce Bold"/>
                <a:sym typeface="Open Sauce Bold"/>
              </a:rPr>
              <a:t>: Menampilkan susunan organisasi di dalam kelas Anda, termasuk foto profil, nama, NIM, Prodi/Kelas, dan j</a:t>
            </a:r>
            <a:r>
              <a:rPr lang="en-US" b="true" sz="1299">
                <a:solidFill>
                  <a:srgbClr val="000000"/>
                </a:solidFill>
                <a:latin typeface="Open Sauce Bold"/>
                <a:ea typeface="Open Sauce Bold"/>
                <a:cs typeface="Open Sauce Bold"/>
                <a:sym typeface="Open Sauce Bold"/>
              </a:rPr>
              <a:t>ab</a:t>
            </a:r>
            <a:r>
              <a:rPr lang="en-US" b="true" sz="1299">
                <a:solidFill>
                  <a:srgbClr val="000000"/>
                </a:solidFill>
                <a:latin typeface="Open Sauce Bold"/>
                <a:ea typeface="Open Sauce Bold"/>
                <a:cs typeface="Open Sauce Bold"/>
                <a:sym typeface="Open Sauce Bold"/>
              </a:rPr>
              <a:t>atan (misal: Ketua Kelas, Wakil Ketua, Sekretaris, Bendahara).</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Dosen Prodi PTI: Menampilkan daftar dosen pengampu di Program Studi PTI. Setiap profil dosen dilengkapi dengan foto, nama lengkap, gelar akademik, dan NIDN.</a:t>
            </a:r>
          </a:p>
          <a:p>
            <a:pPr algn="l">
              <a:lnSpc>
                <a:spcPts val="18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2733670"/>
            <a:chOff x="0" y="0"/>
            <a:chExt cx="2861093" cy="979686"/>
          </a:xfrm>
        </p:grpSpPr>
        <p:sp>
          <p:nvSpPr>
            <p:cNvPr name="Freeform 8" id="8"/>
            <p:cNvSpPr/>
            <p:nvPr/>
          </p:nvSpPr>
          <p:spPr>
            <a:xfrm flipH="false" flipV="false" rot="0">
              <a:off x="0" y="0"/>
              <a:ext cx="2861093" cy="979686"/>
            </a:xfrm>
            <a:custGeom>
              <a:avLst/>
              <a:gdLst/>
              <a:ahLst/>
              <a:cxnLst/>
              <a:rect r="r" b="b" t="t" l="l"/>
              <a:pathLst>
                <a:path h="979686" w="2861093">
                  <a:moveTo>
                    <a:pt x="0" y="0"/>
                  </a:moveTo>
                  <a:lnTo>
                    <a:pt x="2861093" y="0"/>
                  </a:lnTo>
                  <a:lnTo>
                    <a:pt x="2861093" y="979686"/>
                  </a:lnTo>
                  <a:lnTo>
                    <a:pt x="0" y="979686"/>
                  </a:lnTo>
                  <a:close/>
                </a:path>
              </a:pathLst>
            </a:custGeom>
            <a:solidFill>
              <a:srgbClr val="004AAD"/>
            </a:solidFill>
          </p:spPr>
        </p:sp>
        <p:sp>
          <p:nvSpPr>
            <p:cNvPr name="TextBox 9" id="9"/>
            <p:cNvSpPr txBox="true"/>
            <p:nvPr/>
          </p:nvSpPr>
          <p:spPr>
            <a:xfrm>
              <a:off x="0" y="-47625"/>
              <a:ext cx="2861093" cy="1027311"/>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155999" y="3017766"/>
            <a:ext cx="5556213" cy="2328234"/>
          </a:xfrm>
          <a:custGeom>
            <a:avLst/>
            <a:gdLst/>
            <a:ahLst/>
            <a:cxnLst/>
            <a:rect r="r" b="b" t="t" l="l"/>
            <a:pathLst>
              <a:path h="2328234" w="5556213">
                <a:moveTo>
                  <a:pt x="0" y="0"/>
                </a:moveTo>
                <a:lnTo>
                  <a:pt x="5556213" y="0"/>
                </a:lnTo>
                <a:lnTo>
                  <a:pt x="5556213" y="2328234"/>
                </a:lnTo>
                <a:lnTo>
                  <a:pt x="0" y="2328234"/>
                </a:lnTo>
                <a:lnTo>
                  <a:pt x="0" y="0"/>
                </a:lnTo>
                <a:close/>
              </a:path>
            </a:pathLst>
          </a:custGeom>
          <a:blipFill>
            <a:blip r:embed="rId4"/>
            <a:stretch>
              <a:fillRect l="0" t="0" r="0" b="0"/>
            </a:stretch>
          </a:blipFill>
        </p:spPr>
      </p:sp>
      <p:sp>
        <p:nvSpPr>
          <p:cNvPr name="TextBox 11" id="11"/>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2" id="12"/>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3" id="13"/>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10</a:t>
            </a:r>
          </a:p>
        </p:txBody>
      </p:sp>
      <p:sp>
        <p:nvSpPr>
          <p:cNvPr name="TextBox 14" id="14"/>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Menu Kontak</a:t>
            </a:r>
          </a:p>
        </p:txBody>
      </p:sp>
      <p:sp>
        <p:nvSpPr>
          <p:cNvPr name="TextBox 15" id="15"/>
          <p:cNvSpPr txBox="true"/>
          <p:nvPr/>
        </p:nvSpPr>
        <p:spPr>
          <a:xfrm rot="0">
            <a:off x="390675" y="5931237"/>
            <a:ext cx="2483171" cy="1841919"/>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H</a:t>
            </a:r>
            <a:r>
              <a:rPr lang="en-US" b="true" sz="1299">
                <a:solidFill>
                  <a:srgbClr val="000000"/>
                </a:solidFill>
                <a:latin typeface="Open Sauce Bold"/>
                <a:ea typeface="Open Sauce Bold"/>
                <a:cs typeface="Open Sauce Bold"/>
                <a:sym typeface="Open Sauce Bold"/>
              </a:rPr>
              <a:t>alaman ini berfokus pada informasi kontak resmi Pendidikan Teknologi Informasi, termasuk lokasi, nomor telepon, dan tautan media sosial. Terdapat juga bagian video profil ITM.</a:t>
            </a:r>
          </a:p>
        </p:txBody>
      </p:sp>
      <p:sp>
        <p:nvSpPr>
          <p:cNvPr name="TextBox 16" id="16"/>
          <p:cNvSpPr txBox="true"/>
          <p:nvPr/>
        </p:nvSpPr>
        <p:spPr>
          <a:xfrm rot="0">
            <a:off x="390675" y="8097005"/>
            <a:ext cx="2483171" cy="1231446"/>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a:t>
            </a:r>
            <a:r>
              <a:rPr lang="en-US" b="true" sz="1399">
                <a:solidFill>
                  <a:srgbClr val="000000"/>
                </a:solidFill>
                <a:latin typeface="Open Sauce Bold"/>
                <a:ea typeface="Open Sauce Bold"/>
                <a:cs typeface="Open Sauce Bold"/>
                <a:sym typeface="Open Sauce Bold"/>
              </a:rPr>
              <a:t>kses halaman ini dengan mengklik tombol "Kontak" yang terletak di Navbar utama website</a:t>
            </a:r>
            <a:r>
              <a:rPr lang="en-US" b="true" sz="1399">
                <a:solidFill>
                  <a:srgbClr val="000000"/>
                </a:solidFill>
                <a:latin typeface="Open Sauce Bold"/>
                <a:ea typeface="Open Sauce Bold"/>
                <a:cs typeface="Open Sauce Bold"/>
                <a:sym typeface="Open Sauce Bold"/>
              </a:rPr>
              <a:t>.</a:t>
            </a:r>
          </a:p>
        </p:txBody>
      </p:sp>
      <p:sp>
        <p:nvSpPr>
          <p:cNvPr name="TextBox 17" id="17"/>
          <p:cNvSpPr txBox="true"/>
          <p:nvPr/>
        </p:nvSpPr>
        <p:spPr>
          <a:xfrm rot="0">
            <a:off x="2873846" y="5788362"/>
            <a:ext cx="4379199" cy="4356122"/>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Video Profil ITM</a:t>
            </a:r>
            <a:r>
              <a:rPr lang="en-US" b="true" sz="1299">
                <a:solidFill>
                  <a:srgbClr val="000000"/>
                </a:solidFill>
                <a:latin typeface="Open Sauce Bold"/>
                <a:ea typeface="Open Sauce Bold"/>
                <a:cs typeface="Open Sauce Bold"/>
                <a:sym typeface="Open Sauce Bold"/>
              </a:rPr>
              <a:t>: Menampilkan sebuah video yang memberikan gambaran umum atau profil Institut Teknologi Mojosari (ITM), memberikan visualisasi singkat tentang institusi.</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Kontak Kami: Menyediakan informasi kontak lengkap, meliputi:</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Peta Lokasi: Google Maps yang menunjukkan lokasi Pendidikan Teknologi Informasi di Mojosari, Nganjuk, Jawa Timur. Anda dapat mengklik "Lihat peta lebih besar" atau "Lihat di Google Maps" untuk navigasi.</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Alamat Detail: Alamat lengkap Program Studi.</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Nomor Telepon: Nomor kontak yang bisa dihubungi (misal: Telp: 0813-3321-0003).</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Ikon Media Sosial: Tautan langsung ke akun WhatsApp, Instagram, dan YouTube resmi PTI/ITM.</a:t>
            </a:r>
          </a:p>
          <a:p>
            <a:pPr algn="l">
              <a:lnSpc>
                <a:spcPts val="181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11731" y="-154358"/>
            <a:ext cx="7983462" cy="4296588"/>
            <a:chOff x="0" y="0"/>
            <a:chExt cx="2861093" cy="1539800"/>
          </a:xfrm>
        </p:grpSpPr>
        <p:sp>
          <p:nvSpPr>
            <p:cNvPr name="Freeform 8" id="8"/>
            <p:cNvSpPr/>
            <p:nvPr/>
          </p:nvSpPr>
          <p:spPr>
            <a:xfrm flipH="false" flipV="false" rot="0">
              <a:off x="0" y="0"/>
              <a:ext cx="2861093" cy="1539800"/>
            </a:xfrm>
            <a:custGeom>
              <a:avLst/>
              <a:gdLst/>
              <a:ahLst/>
              <a:cxnLst/>
              <a:rect r="r" b="b" t="t" l="l"/>
              <a:pathLst>
                <a:path h="1539800" w="2861093">
                  <a:moveTo>
                    <a:pt x="0" y="0"/>
                  </a:moveTo>
                  <a:lnTo>
                    <a:pt x="2861093" y="0"/>
                  </a:lnTo>
                  <a:lnTo>
                    <a:pt x="2861093" y="1539800"/>
                  </a:lnTo>
                  <a:lnTo>
                    <a:pt x="0" y="1539800"/>
                  </a:lnTo>
                  <a:close/>
                </a:path>
              </a:pathLst>
            </a:custGeom>
            <a:solidFill>
              <a:srgbClr val="004AAD"/>
            </a:solidFill>
          </p:spPr>
        </p:sp>
        <p:sp>
          <p:nvSpPr>
            <p:cNvPr name="TextBox 9" id="9"/>
            <p:cNvSpPr txBox="true"/>
            <p:nvPr/>
          </p:nvSpPr>
          <p:spPr>
            <a:xfrm>
              <a:off x="0" y="-47625"/>
              <a:ext cx="2861093" cy="1587425"/>
            </a:xfrm>
            <a:prstGeom prst="rect">
              <a:avLst/>
            </a:prstGeom>
          </p:spPr>
          <p:txBody>
            <a:bodyPr anchor="ctr" rtlCol="false" tIns="50800" lIns="50800" bIns="50800" rIns="50800"/>
            <a:lstStyle/>
            <a:p>
              <a:pPr algn="ctr">
                <a:lnSpc>
                  <a:spcPts val="1960"/>
                </a:lnSpc>
              </a:pPr>
            </a:p>
          </p:txBody>
        </p:sp>
      </p:grpSp>
      <p:grpSp>
        <p:nvGrpSpPr>
          <p:cNvPr name="Group 10" id="10"/>
          <p:cNvGrpSpPr/>
          <p:nvPr/>
        </p:nvGrpSpPr>
        <p:grpSpPr>
          <a:xfrm rot="0">
            <a:off x="6021884" y="1718715"/>
            <a:ext cx="792245" cy="850430"/>
            <a:chOff x="0" y="0"/>
            <a:chExt cx="339324" cy="364245"/>
          </a:xfrm>
        </p:grpSpPr>
        <p:sp>
          <p:nvSpPr>
            <p:cNvPr name="Freeform 11" id="11"/>
            <p:cNvSpPr/>
            <p:nvPr/>
          </p:nvSpPr>
          <p:spPr>
            <a:xfrm flipH="false" flipV="false" rot="0">
              <a:off x="0" y="0"/>
              <a:ext cx="339324" cy="364245"/>
            </a:xfrm>
            <a:custGeom>
              <a:avLst/>
              <a:gdLst/>
              <a:ahLst/>
              <a:cxnLst/>
              <a:rect r="r" b="b" t="t" l="l"/>
              <a:pathLst>
                <a:path h="364245" w="339324">
                  <a:moveTo>
                    <a:pt x="0" y="0"/>
                  </a:moveTo>
                  <a:lnTo>
                    <a:pt x="339324" y="0"/>
                  </a:lnTo>
                  <a:lnTo>
                    <a:pt x="339324" y="364245"/>
                  </a:lnTo>
                  <a:lnTo>
                    <a:pt x="0" y="364245"/>
                  </a:lnTo>
                  <a:close/>
                </a:path>
              </a:pathLst>
            </a:custGeom>
            <a:solidFill>
              <a:srgbClr val="F4B400"/>
            </a:solidFill>
          </p:spPr>
        </p:sp>
        <p:sp>
          <p:nvSpPr>
            <p:cNvPr name="TextBox 12" id="12"/>
            <p:cNvSpPr txBox="true"/>
            <p:nvPr/>
          </p:nvSpPr>
          <p:spPr>
            <a:xfrm>
              <a:off x="0" y="-47625"/>
              <a:ext cx="339324" cy="411870"/>
            </a:xfrm>
            <a:prstGeom prst="rect">
              <a:avLst/>
            </a:prstGeom>
          </p:spPr>
          <p:txBody>
            <a:bodyPr anchor="ctr" rtlCol="false" tIns="50800" lIns="50800" bIns="50800" rIns="50800"/>
            <a:lstStyle/>
            <a:p>
              <a:pPr algn="ctr">
                <a:lnSpc>
                  <a:spcPts val="1960"/>
                </a:lnSpc>
              </a:pPr>
            </a:p>
          </p:txBody>
        </p:sp>
      </p:grpSp>
      <p:sp>
        <p:nvSpPr>
          <p:cNvPr name="Freeform 13" id="13"/>
          <p:cNvSpPr/>
          <p:nvPr/>
        </p:nvSpPr>
        <p:spPr>
          <a:xfrm flipH="false" flipV="false" rot="0">
            <a:off x="5966824" y="3761825"/>
            <a:ext cx="847305" cy="399455"/>
          </a:xfrm>
          <a:custGeom>
            <a:avLst/>
            <a:gdLst/>
            <a:ahLst/>
            <a:cxnLst/>
            <a:rect r="r" b="b" t="t" l="l"/>
            <a:pathLst>
              <a:path h="399455" w="847305">
                <a:moveTo>
                  <a:pt x="0" y="0"/>
                </a:moveTo>
                <a:lnTo>
                  <a:pt x="847305" y="0"/>
                </a:lnTo>
                <a:lnTo>
                  <a:pt x="847305" y="399454"/>
                </a:lnTo>
                <a:lnTo>
                  <a:pt x="0" y="399454"/>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Freeform 14" id="14"/>
          <p:cNvSpPr/>
          <p:nvPr/>
        </p:nvSpPr>
        <p:spPr>
          <a:xfrm flipH="false" flipV="false" rot="0">
            <a:off x="756000" y="546976"/>
            <a:ext cx="2653619" cy="2343477"/>
          </a:xfrm>
          <a:custGeom>
            <a:avLst/>
            <a:gdLst/>
            <a:ahLst/>
            <a:cxnLst/>
            <a:rect r="r" b="b" t="t" l="l"/>
            <a:pathLst>
              <a:path h="2343477" w="2653619">
                <a:moveTo>
                  <a:pt x="0" y="0"/>
                </a:moveTo>
                <a:lnTo>
                  <a:pt x="2653619" y="0"/>
                </a:lnTo>
                <a:lnTo>
                  <a:pt x="2653619" y="2343477"/>
                </a:lnTo>
                <a:lnTo>
                  <a:pt x="0" y="23434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071750" y="494822"/>
            <a:ext cx="2938567" cy="2143930"/>
          </a:xfrm>
          <a:custGeom>
            <a:avLst/>
            <a:gdLst/>
            <a:ahLst/>
            <a:cxnLst/>
            <a:rect r="r" b="b" t="t" l="l"/>
            <a:pathLst>
              <a:path h="2143930" w="2938567">
                <a:moveTo>
                  <a:pt x="0" y="0"/>
                </a:moveTo>
                <a:lnTo>
                  <a:pt x="2938567" y="0"/>
                </a:lnTo>
                <a:lnTo>
                  <a:pt x="2938567" y="2143930"/>
                </a:lnTo>
                <a:lnTo>
                  <a:pt x="0" y="2143930"/>
                </a:lnTo>
                <a:lnTo>
                  <a:pt x="0" y="0"/>
                </a:lnTo>
                <a:close/>
              </a:path>
            </a:pathLst>
          </a:custGeom>
          <a:blipFill>
            <a:blip r:embed="rId8"/>
            <a:stretch>
              <a:fillRect l="0" t="0" r="0" b="0"/>
            </a:stretch>
          </a:blipFill>
        </p:spPr>
      </p:sp>
      <p:sp>
        <p:nvSpPr>
          <p:cNvPr name="TextBox 16" id="16"/>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7" id="17"/>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11</a:t>
            </a:r>
          </a:p>
        </p:txBody>
      </p:sp>
      <p:sp>
        <p:nvSpPr>
          <p:cNvPr name="TextBox 18" id="18"/>
          <p:cNvSpPr txBox="true"/>
          <p:nvPr/>
        </p:nvSpPr>
        <p:spPr>
          <a:xfrm rot="0">
            <a:off x="756000" y="3138103"/>
            <a:ext cx="4568469" cy="970375"/>
          </a:xfrm>
          <a:prstGeom prst="rect">
            <a:avLst/>
          </a:prstGeom>
        </p:spPr>
        <p:txBody>
          <a:bodyPr anchor="t" rtlCol="false" tIns="0" lIns="0" bIns="0" rIns="0">
            <a:spAutoFit/>
          </a:bodyPr>
          <a:lstStyle/>
          <a:p>
            <a:pPr algn="l">
              <a:lnSpc>
                <a:spcPts val="6880"/>
              </a:lnSpc>
            </a:pPr>
            <a:r>
              <a:rPr lang="en-US" sz="8000" b="true">
                <a:solidFill>
                  <a:srgbClr val="FFFFFF"/>
                </a:solidFill>
                <a:latin typeface="Bebas Neue Bold"/>
                <a:ea typeface="Bebas Neue Bold"/>
                <a:cs typeface="Bebas Neue Bold"/>
                <a:sym typeface="Bebas Neue Bold"/>
              </a:rPr>
              <a:t>penutup</a:t>
            </a:r>
          </a:p>
        </p:txBody>
      </p:sp>
      <p:sp>
        <p:nvSpPr>
          <p:cNvPr name="TextBox 19" id="19"/>
          <p:cNvSpPr txBox="true"/>
          <p:nvPr/>
        </p:nvSpPr>
        <p:spPr>
          <a:xfrm rot="0">
            <a:off x="654083" y="4670539"/>
            <a:ext cx="6058129" cy="4203678"/>
          </a:xfrm>
          <a:prstGeom prst="rect">
            <a:avLst/>
          </a:prstGeom>
        </p:spPr>
        <p:txBody>
          <a:bodyPr anchor="t" rtlCol="false" tIns="0" lIns="0" bIns="0" rIns="0">
            <a:spAutoFit/>
          </a:bodyPr>
          <a:lstStyle/>
          <a:p>
            <a:pPr algn="just">
              <a:lnSpc>
                <a:spcPts val="1959"/>
              </a:lnSpc>
            </a:pPr>
            <a:r>
              <a:rPr lang="en-US" sz="1399" b="true">
                <a:solidFill>
                  <a:srgbClr val="000000"/>
                </a:solidFill>
                <a:latin typeface="Open Sauce Bold"/>
                <a:ea typeface="Open Sauce Bold"/>
                <a:cs typeface="Open Sauce Bold"/>
                <a:sym typeface="Open Sauce Bold"/>
              </a:rPr>
              <a:t>Kami mengucapkan terima kasih atas waktu dan perhatian Anda dalam membaca serta memahami Buku Panduan Penggunaan Website CLASS Pendidikan Teknologi Informasi ini. Kami berharap panduan ini dapat menjadi alat bantu yang efektif dan memudahkan Anda dalam menjelajahi setiap informasi serta fitur yang tersedia di website kami.</a:t>
            </a:r>
          </a:p>
          <a:p>
            <a:pPr algn="just">
              <a:lnSpc>
                <a:spcPts val="1959"/>
              </a:lnSpc>
            </a:pPr>
            <a:r>
              <a:rPr lang="en-US" sz="1399" b="true">
                <a:solidFill>
                  <a:srgbClr val="000000"/>
                </a:solidFill>
                <a:latin typeface="Open Sauce Bold"/>
                <a:ea typeface="Open Sauce Bold"/>
                <a:cs typeface="Open Sauce Bold"/>
                <a:sym typeface="Open Sauce Bold"/>
              </a:rPr>
              <a:t>Website ini akan terus berinovasi dan dikembangkan untuk memberikan pengalaman terbaik bagi penggunanya. Oleh karena itu, kami sangat terbuka terhadap kritik dan saran membangun demi penyempurnaan di masa mendatang.</a:t>
            </a:r>
          </a:p>
          <a:p>
            <a:pPr algn="just">
              <a:lnSpc>
                <a:spcPts val="1959"/>
              </a:lnSpc>
            </a:pPr>
            <a:r>
              <a:rPr lang="en-US" sz="1399" b="true">
                <a:solidFill>
                  <a:srgbClr val="000000"/>
                </a:solidFill>
                <a:latin typeface="Open Sauce Bold"/>
                <a:ea typeface="Open Sauce Bold"/>
                <a:cs typeface="Open Sauce Bold"/>
                <a:sym typeface="Open Sauce Bold"/>
              </a:rPr>
              <a:t>Semoga informasi dan kemudahan akses melalui website ini dapat mendukung seluruh aktivitas akademik dan non-akademik Anda di Program Studi Pendidikan Teknologi Informasi.</a:t>
            </a:r>
          </a:p>
          <a:p>
            <a:pPr algn="just">
              <a:lnSpc>
                <a:spcPts val="1959"/>
              </a:lnSpc>
            </a:pPr>
            <a:r>
              <a:rPr lang="en-US" sz="1399" b="true">
                <a:solidFill>
                  <a:srgbClr val="000000"/>
                </a:solidFill>
                <a:latin typeface="Open Sauce Bold"/>
                <a:ea typeface="Open Sauce Bold"/>
                <a:cs typeface="Open Sauce Bold"/>
                <a:sym typeface="Open Sauce Bold"/>
              </a:rPr>
              <a:t>Terima kasih dan selamat memanfaatkan website CLASS Pendidikan Teknologi Informasi!</a:t>
            </a:r>
          </a:p>
          <a:p>
            <a:pPr algn="just">
              <a:lnSpc>
                <a:spcPts val="1959"/>
              </a:lnSpc>
              <a:spcBef>
                <a:spcPct val="0"/>
              </a:spcBef>
            </a:pPr>
            <a:r>
              <a:rPr lang="en-US" b="true" sz="1399">
                <a:solidFill>
                  <a:srgbClr val="000000"/>
                </a:solidFill>
                <a:latin typeface="Open Sauce Bold"/>
                <a:ea typeface="Open Sauce Bold"/>
                <a:cs typeface="Open Sauce Bold"/>
                <a:sym typeface="Open Sauce Bold"/>
              </a:rPr>
              <a:t>ibus nulla. Vivamus lacinia, eros vel dapibus porta, felis tellus venenatis lacus, non dictum dui nulla porta mauris.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sp>
        <p:nvSpPr>
          <p:cNvPr name="Freeform 2" id="2"/>
          <p:cNvSpPr/>
          <p:nvPr/>
        </p:nvSpPr>
        <p:spPr>
          <a:xfrm flipH="false" flipV="false" rot="0">
            <a:off x="3780000" y="756000"/>
            <a:ext cx="706754" cy="333193"/>
          </a:xfrm>
          <a:custGeom>
            <a:avLst/>
            <a:gdLst/>
            <a:ahLst/>
            <a:cxnLst/>
            <a:rect r="r" b="b" t="t" l="l"/>
            <a:pathLst>
              <a:path h="333193" w="706754">
                <a:moveTo>
                  <a:pt x="0" y="0"/>
                </a:moveTo>
                <a:lnTo>
                  <a:pt x="706754" y="0"/>
                </a:lnTo>
                <a:lnTo>
                  <a:pt x="706754" y="333193"/>
                </a:lnTo>
                <a:lnTo>
                  <a:pt x="0" y="333193"/>
                </a:lnTo>
                <a:lnTo>
                  <a:pt x="0" y="0"/>
                </a:lnTo>
                <a:close/>
              </a:path>
            </a:pathLst>
          </a:custGeom>
          <a:blipFill>
            <a:blip r:embed="rId2">
              <a:extLst>
                <a:ext uri="{96DAC541-7B7A-43D3-8B79-37D633B846F1}">
                  <asvg:svgBlip xmlns:asvg="http://schemas.microsoft.com/office/drawing/2016/SVG/main" r:embed="rId3"/>
                </a:ext>
              </a:extLst>
            </a:blip>
            <a:stretch>
              <a:fillRect l="0" t="0" r="-19144" b="-145142"/>
            </a:stretch>
          </a:blipFill>
        </p:spPr>
      </p:sp>
      <p:grpSp>
        <p:nvGrpSpPr>
          <p:cNvPr name="Group 3" id="3"/>
          <p:cNvGrpSpPr/>
          <p:nvPr/>
        </p:nvGrpSpPr>
        <p:grpSpPr>
          <a:xfrm rot="0">
            <a:off x="4734404" y="756000"/>
            <a:ext cx="2069596" cy="333193"/>
            <a:chOff x="0" y="0"/>
            <a:chExt cx="741697" cy="119409"/>
          </a:xfrm>
        </p:grpSpPr>
        <p:sp>
          <p:nvSpPr>
            <p:cNvPr name="Freeform 4" id="4"/>
            <p:cNvSpPr/>
            <p:nvPr/>
          </p:nvSpPr>
          <p:spPr>
            <a:xfrm flipH="false" flipV="false" rot="0">
              <a:off x="0" y="0"/>
              <a:ext cx="741696" cy="119409"/>
            </a:xfrm>
            <a:custGeom>
              <a:avLst/>
              <a:gdLst/>
              <a:ahLst/>
              <a:cxnLst/>
              <a:rect r="r" b="b" t="t" l="l"/>
              <a:pathLst>
                <a:path h="119409" w="741696">
                  <a:moveTo>
                    <a:pt x="0" y="0"/>
                  </a:moveTo>
                  <a:lnTo>
                    <a:pt x="741696" y="0"/>
                  </a:lnTo>
                  <a:lnTo>
                    <a:pt x="741696" y="119409"/>
                  </a:lnTo>
                  <a:lnTo>
                    <a:pt x="0" y="119409"/>
                  </a:lnTo>
                  <a:close/>
                </a:path>
              </a:pathLst>
            </a:custGeom>
            <a:solidFill>
              <a:srgbClr val="F4B400"/>
            </a:solidFill>
          </p:spPr>
        </p:sp>
        <p:sp>
          <p:nvSpPr>
            <p:cNvPr name="TextBox 5" id="5"/>
            <p:cNvSpPr txBox="true"/>
            <p:nvPr/>
          </p:nvSpPr>
          <p:spPr>
            <a:xfrm>
              <a:off x="0" y="-47625"/>
              <a:ext cx="741697" cy="167034"/>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false" rot="0">
            <a:off x="945603" y="6222853"/>
            <a:ext cx="2190391" cy="1460260"/>
          </a:xfrm>
          <a:custGeom>
            <a:avLst/>
            <a:gdLst/>
            <a:ahLst/>
            <a:cxnLst/>
            <a:rect r="r" b="b" t="t" l="l"/>
            <a:pathLst>
              <a:path h="1460260" w="2190391">
                <a:moveTo>
                  <a:pt x="0" y="0"/>
                </a:moveTo>
                <a:lnTo>
                  <a:pt x="2190390" y="0"/>
                </a:lnTo>
                <a:lnTo>
                  <a:pt x="2190390" y="1460260"/>
                </a:lnTo>
                <a:lnTo>
                  <a:pt x="0" y="1460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352500" y="7628716"/>
            <a:ext cx="4451500" cy="1842959"/>
          </a:xfrm>
          <a:prstGeom prst="rect">
            <a:avLst/>
          </a:prstGeom>
        </p:spPr>
        <p:txBody>
          <a:bodyPr anchor="t" rtlCol="false" tIns="0" lIns="0" bIns="0" rIns="0">
            <a:spAutoFit/>
          </a:bodyPr>
          <a:lstStyle/>
          <a:p>
            <a:pPr algn="r">
              <a:lnSpc>
                <a:spcPts val="6880"/>
              </a:lnSpc>
            </a:pPr>
            <a:r>
              <a:rPr lang="en-US" b="true" sz="8000">
                <a:solidFill>
                  <a:srgbClr val="FFFFFF"/>
                </a:solidFill>
                <a:latin typeface="Bebas Neue Bold"/>
                <a:ea typeface="Bebas Neue Bold"/>
                <a:cs typeface="Bebas Neue Bold"/>
                <a:sym typeface="Bebas Neue Bold"/>
              </a:rPr>
              <a:t>class pti SEMESTER 6</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6114614" y="-104924"/>
            <a:ext cx="1544432" cy="1657860"/>
            <a:chOff x="0" y="0"/>
            <a:chExt cx="339324" cy="364245"/>
          </a:xfrm>
        </p:grpSpPr>
        <p:sp>
          <p:nvSpPr>
            <p:cNvPr name="Freeform 8" id="8"/>
            <p:cNvSpPr/>
            <p:nvPr/>
          </p:nvSpPr>
          <p:spPr>
            <a:xfrm flipH="false" flipV="false" rot="0">
              <a:off x="0" y="0"/>
              <a:ext cx="339324" cy="364245"/>
            </a:xfrm>
            <a:custGeom>
              <a:avLst/>
              <a:gdLst/>
              <a:ahLst/>
              <a:cxnLst/>
              <a:rect r="r" b="b" t="t" l="l"/>
              <a:pathLst>
                <a:path h="364245" w="339324">
                  <a:moveTo>
                    <a:pt x="0" y="0"/>
                  </a:moveTo>
                  <a:lnTo>
                    <a:pt x="339324" y="0"/>
                  </a:lnTo>
                  <a:lnTo>
                    <a:pt x="339324" y="364245"/>
                  </a:lnTo>
                  <a:lnTo>
                    <a:pt x="0" y="364245"/>
                  </a:lnTo>
                  <a:close/>
                </a:path>
              </a:pathLst>
            </a:custGeom>
            <a:solidFill>
              <a:srgbClr val="F4B400"/>
            </a:solidFill>
          </p:spPr>
        </p:sp>
        <p:sp>
          <p:nvSpPr>
            <p:cNvPr name="TextBox 9" id="9"/>
            <p:cNvSpPr txBox="true"/>
            <p:nvPr/>
          </p:nvSpPr>
          <p:spPr>
            <a:xfrm>
              <a:off x="0" y="-47625"/>
              <a:ext cx="339324" cy="411870"/>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3239932" y="8231913"/>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TextBox 11" id="11"/>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2" id="12"/>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i</a:t>
            </a:r>
          </a:p>
        </p:txBody>
      </p:sp>
      <p:sp>
        <p:nvSpPr>
          <p:cNvPr name="TextBox 13" id="13"/>
          <p:cNvSpPr txBox="true"/>
          <p:nvPr/>
        </p:nvSpPr>
        <p:spPr>
          <a:xfrm rot="0">
            <a:off x="756000" y="1003650"/>
            <a:ext cx="4568469" cy="1837186"/>
          </a:xfrm>
          <a:prstGeom prst="rect">
            <a:avLst/>
          </a:prstGeom>
        </p:spPr>
        <p:txBody>
          <a:bodyPr anchor="t" rtlCol="false" tIns="0" lIns="0" bIns="0" rIns="0">
            <a:spAutoFit/>
          </a:bodyPr>
          <a:lstStyle/>
          <a:p>
            <a:pPr algn="l">
              <a:lnSpc>
                <a:spcPts val="6880"/>
              </a:lnSpc>
            </a:pPr>
            <a:r>
              <a:rPr lang="en-US" sz="8000" b="true">
                <a:solidFill>
                  <a:srgbClr val="004AAD"/>
                </a:solidFill>
                <a:latin typeface="Bebas Neue Bold"/>
                <a:ea typeface="Bebas Neue Bold"/>
                <a:cs typeface="Bebas Neue Bold"/>
                <a:sym typeface="Bebas Neue Bold"/>
              </a:rPr>
              <a:t>KATA</a:t>
            </a:r>
          </a:p>
          <a:p>
            <a:pPr algn="l">
              <a:lnSpc>
                <a:spcPts val="6880"/>
              </a:lnSpc>
            </a:pPr>
            <a:r>
              <a:rPr lang="en-US" b="true" sz="8000">
                <a:solidFill>
                  <a:srgbClr val="004AAD"/>
                </a:solidFill>
                <a:latin typeface="Bebas Neue Bold"/>
                <a:ea typeface="Bebas Neue Bold"/>
                <a:cs typeface="Bebas Neue Bold"/>
                <a:sym typeface="Bebas Neue Bold"/>
              </a:rPr>
              <a:t>PENGANTAR</a:t>
            </a:r>
          </a:p>
        </p:txBody>
      </p:sp>
      <p:sp>
        <p:nvSpPr>
          <p:cNvPr name="TextBox 14" id="14"/>
          <p:cNvSpPr txBox="true"/>
          <p:nvPr/>
        </p:nvSpPr>
        <p:spPr>
          <a:xfrm rot="0">
            <a:off x="731372" y="2910402"/>
            <a:ext cx="6097256" cy="5521238"/>
          </a:xfrm>
          <a:prstGeom prst="rect">
            <a:avLst/>
          </a:prstGeom>
        </p:spPr>
        <p:txBody>
          <a:bodyPr anchor="t" rtlCol="false" tIns="0" lIns="0" bIns="0" rIns="0">
            <a:spAutoFit/>
          </a:bodyPr>
          <a:lstStyle/>
          <a:p>
            <a:pPr algn="just">
              <a:lnSpc>
                <a:spcPts val="2239"/>
              </a:lnSpc>
            </a:pPr>
            <a:r>
              <a:rPr lang="en-US" sz="1599">
                <a:solidFill>
                  <a:srgbClr val="000000"/>
                </a:solidFill>
                <a:latin typeface="Open Sauce"/>
                <a:ea typeface="Open Sauce"/>
                <a:cs typeface="Open Sauce"/>
                <a:sym typeface="Open Sauce"/>
              </a:rPr>
              <a:t>Puji syukur kehadirat Tuhan Yang Maha Esa.</a:t>
            </a:r>
          </a:p>
          <a:p>
            <a:pPr algn="just">
              <a:lnSpc>
                <a:spcPts val="2239"/>
              </a:lnSpc>
            </a:pPr>
            <a:r>
              <a:rPr lang="en-US" sz="1599">
                <a:solidFill>
                  <a:srgbClr val="000000"/>
                </a:solidFill>
                <a:latin typeface="Open Sauce"/>
                <a:ea typeface="Open Sauce"/>
                <a:cs typeface="Open Sauce"/>
                <a:sym typeface="Open Sauce"/>
              </a:rPr>
              <a:t>Buku Panduan Penggunaan Website CLASS Pendidikan Teknologi Informasi ini disusun untuk mempermudah seluruh civitas akademika, khususnya mahasiswa, dalam mengakses dan memanfaatkan informasi di website resmi Program Studi Pendidikan Teknologi Informasi.</a:t>
            </a:r>
          </a:p>
          <a:p>
            <a:pPr algn="just">
              <a:lnSpc>
                <a:spcPts val="2239"/>
              </a:lnSpc>
            </a:pPr>
            <a:r>
              <a:rPr lang="en-US" sz="1599">
                <a:solidFill>
                  <a:srgbClr val="000000"/>
                </a:solidFill>
                <a:latin typeface="Open Sauce"/>
                <a:ea typeface="Open Sauce"/>
                <a:cs typeface="Open Sauce"/>
                <a:sym typeface="Open Sauce"/>
              </a:rPr>
              <a:t>Website ini merupakan pusat informasi akademik yang vital, menyediakan data jadwal perkuliahan, kalender akademik, pengumuman, serta informasi program studi. Agar Anda dapat mengoptimalkan penggunaannya, buku panduan ini hadir dengan arahan praktis dan visual, dilengkapi tangkapan layar (screenshot) yang jelas dan langkah-langkah mudah.</a:t>
            </a:r>
          </a:p>
          <a:p>
            <a:pPr algn="just">
              <a:lnSpc>
                <a:spcPts val="2239"/>
              </a:lnSpc>
            </a:pPr>
            <a:r>
              <a:rPr lang="en-US" sz="1599">
                <a:solidFill>
                  <a:srgbClr val="000000"/>
                </a:solidFill>
                <a:latin typeface="Open Sauce"/>
                <a:ea typeface="Open Sauce"/>
                <a:cs typeface="Open Sauce"/>
                <a:sym typeface="Open Sauce"/>
              </a:rPr>
              <a:t>Kami berharap buku ini menjadi panduan yang efektif dan membantu Anda menelusuri setiap fitur website CLASS Pendidikan Teknologi Informasi dengan lancar.</a:t>
            </a:r>
          </a:p>
          <a:p>
            <a:pPr algn="just">
              <a:lnSpc>
                <a:spcPts val="2239"/>
              </a:lnSpc>
            </a:pPr>
            <a:r>
              <a:rPr lang="en-US" sz="1599">
                <a:solidFill>
                  <a:srgbClr val="000000"/>
                </a:solidFill>
                <a:latin typeface="Open Sauce"/>
                <a:ea typeface="Open Sauce"/>
                <a:cs typeface="Open Sauce"/>
                <a:sym typeface="Open Sauce"/>
              </a:rPr>
              <a:t>Selamat menjelajahi!</a:t>
            </a:r>
          </a:p>
          <a:p>
            <a:pPr algn="r">
              <a:lnSpc>
                <a:spcPts val="2239"/>
              </a:lnSpc>
            </a:pPr>
            <a:r>
              <a:rPr lang="en-US" sz="1599">
                <a:solidFill>
                  <a:srgbClr val="000000"/>
                </a:solidFill>
                <a:latin typeface="Open Sauce"/>
                <a:ea typeface="Open Sauce"/>
                <a:cs typeface="Open Sauce"/>
                <a:sym typeface="Open Sauce"/>
              </a:rPr>
              <a:t>Tim Penyusun </a:t>
            </a:r>
          </a:p>
          <a:p>
            <a:pPr algn="r">
              <a:lnSpc>
                <a:spcPts val="2239"/>
              </a:lnSpc>
            </a:pPr>
            <a:r>
              <a:rPr lang="en-US" sz="1599">
                <a:solidFill>
                  <a:srgbClr val="000000"/>
                </a:solidFill>
                <a:latin typeface="Open Sauce"/>
                <a:ea typeface="Open Sauce"/>
                <a:cs typeface="Open Sauce"/>
                <a:sym typeface="Open Sauce"/>
              </a:rPr>
              <a:t>Pendidikan Teknologi Informas</a:t>
            </a:r>
          </a:p>
          <a:p>
            <a:pPr algn="just">
              <a:lnSpc>
                <a:spcPts val="2239"/>
              </a:lnSpc>
              <a:spcBef>
                <a:spcPct val="0"/>
              </a:spcBef>
            </a:pPr>
          </a:p>
          <a:p>
            <a:pPr algn="just">
              <a:lnSpc>
                <a:spcPts val="22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1731" y="-154358"/>
            <a:ext cx="7983462" cy="3644900"/>
            <a:chOff x="0" y="0"/>
            <a:chExt cx="2861093" cy="1306250"/>
          </a:xfrm>
        </p:grpSpPr>
        <p:sp>
          <p:nvSpPr>
            <p:cNvPr name="Freeform 3" id="3"/>
            <p:cNvSpPr/>
            <p:nvPr/>
          </p:nvSpPr>
          <p:spPr>
            <a:xfrm flipH="false" flipV="false" rot="0">
              <a:off x="0" y="0"/>
              <a:ext cx="2861093" cy="1306250"/>
            </a:xfrm>
            <a:custGeom>
              <a:avLst/>
              <a:gdLst/>
              <a:ahLst/>
              <a:cxnLst/>
              <a:rect r="r" b="b" t="t" l="l"/>
              <a:pathLst>
                <a:path h="1306250" w="2861093">
                  <a:moveTo>
                    <a:pt x="0" y="0"/>
                  </a:moveTo>
                  <a:lnTo>
                    <a:pt x="2861093" y="0"/>
                  </a:lnTo>
                  <a:lnTo>
                    <a:pt x="2861093" y="1306250"/>
                  </a:lnTo>
                  <a:lnTo>
                    <a:pt x="0" y="1306250"/>
                  </a:lnTo>
                  <a:close/>
                </a:path>
              </a:pathLst>
            </a:custGeom>
            <a:solidFill>
              <a:srgbClr val="004AAD"/>
            </a:solidFill>
          </p:spPr>
        </p:sp>
        <p:sp>
          <p:nvSpPr>
            <p:cNvPr name="TextBox 4" id="4"/>
            <p:cNvSpPr txBox="true"/>
            <p:nvPr/>
          </p:nvSpPr>
          <p:spPr>
            <a:xfrm>
              <a:off x="0" y="-47625"/>
              <a:ext cx="2861093" cy="1353875"/>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6326219" y="3947741"/>
            <a:ext cx="477781" cy="47778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grpSp>
        <p:nvGrpSpPr>
          <p:cNvPr name="Group 8" id="8"/>
          <p:cNvGrpSpPr/>
          <p:nvPr/>
        </p:nvGrpSpPr>
        <p:grpSpPr>
          <a:xfrm rot="0">
            <a:off x="6326219" y="4616023"/>
            <a:ext cx="477781" cy="47778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grpSp>
        <p:nvGrpSpPr>
          <p:cNvPr name="Group 11" id="11"/>
          <p:cNvGrpSpPr/>
          <p:nvPr/>
        </p:nvGrpSpPr>
        <p:grpSpPr>
          <a:xfrm rot="0">
            <a:off x="6326219" y="5284304"/>
            <a:ext cx="477781" cy="47778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grpSp>
        <p:nvGrpSpPr>
          <p:cNvPr name="Group 14" id="14"/>
          <p:cNvGrpSpPr/>
          <p:nvPr/>
        </p:nvGrpSpPr>
        <p:grpSpPr>
          <a:xfrm rot="0">
            <a:off x="6326219" y="5952586"/>
            <a:ext cx="477781" cy="47778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B400"/>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AutoShape 17" id="17"/>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18" id="18"/>
          <p:cNvGrpSpPr/>
          <p:nvPr/>
        </p:nvGrpSpPr>
        <p:grpSpPr>
          <a:xfrm rot="0">
            <a:off x="6326219" y="10033964"/>
            <a:ext cx="477781" cy="47778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21" id="21"/>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2" id="22"/>
          <p:cNvGrpSpPr/>
          <p:nvPr/>
        </p:nvGrpSpPr>
        <p:grpSpPr>
          <a:xfrm rot="0">
            <a:off x="3539869" y="756000"/>
            <a:ext cx="1359763" cy="666127"/>
            <a:chOff x="0" y="0"/>
            <a:chExt cx="487308" cy="238725"/>
          </a:xfrm>
        </p:grpSpPr>
        <p:sp>
          <p:nvSpPr>
            <p:cNvPr name="Freeform 23" id="23"/>
            <p:cNvSpPr/>
            <p:nvPr/>
          </p:nvSpPr>
          <p:spPr>
            <a:xfrm flipH="false" flipV="false" rot="0">
              <a:off x="0" y="0"/>
              <a:ext cx="487308" cy="238725"/>
            </a:xfrm>
            <a:custGeom>
              <a:avLst/>
              <a:gdLst/>
              <a:ahLst/>
              <a:cxnLst/>
              <a:rect r="r" b="b" t="t" l="l"/>
              <a:pathLst>
                <a:path h="238725" w="487308">
                  <a:moveTo>
                    <a:pt x="0" y="0"/>
                  </a:moveTo>
                  <a:lnTo>
                    <a:pt x="487308" y="0"/>
                  </a:lnTo>
                  <a:lnTo>
                    <a:pt x="487308" y="238725"/>
                  </a:lnTo>
                  <a:lnTo>
                    <a:pt x="0" y="238725"/>
                  </a:lnTo>
                  <a:close/>
                </a:path>
              </a:pathLst>
            </a:custGeom>
            <a:solidFill>
              <a:srgbClr val="F4B400"/>
            </a:solidFill>
          </p:spPr>
        </p:sp>
        <p:sp>
          <p:nvSpPr>
            <p:cNvPr name="TextBox 24" id="24"/>
            <p:cNvSpPr txBox="true"/>
            <p:nvPr/>
          </p:nvSpPr>
          <p:spPr>
            <a:xfrm>
              <a:off x="0" y="-47625"/>
              <a:ext cx="487308" cy="286350"/>
            </a:xfrm>
            <a:prstGeom prst="rect">
              <a:avLst/>
            </a:prstGeom>
          </p:spPr>
          <p:txBody>
            <a:bodyPr anchor="ctr" rtlCol="false" tIns="50800" lIns="50800" bIns="50800" rIns="50800"/>
            <a:lstStyle/>
            <a:p>
              <a:pPr algn="ctr">
                <a:lnSpc>
                  <a:spcPts val="1960"/>
                </a:lnSpc>
              </a:pPr>
            </a:p>
          </p:txBody>
        </p:sp>
      </p:grpSp>
      <p:sp>
        <p:nvSpPr>
          <p:cNvPr name="Freeform 25" id="25"/>
          <p:cNvSpPr/>
          <p:nvPr/>
        </p:nvSpPr>
        <p:spPr>
          <a:xfrm flipH="false" flipV="false" rot="0">
            <a:off x="756000" y="756000"/>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AutoShape 26" id="26"/>
          <p:cNvSpPr/>
          <p:nvPr/>
        </p:nvSpPr>
        <p:spPr>
          <a:xfrm>
            <a:off x="751526" y="4435048"/>
            <a:ext cx="5277731" cy="0"/>
          </a:xfrm>
          <a:prstGeom prst="line">
            <a:avLst/>
          </a:prstGeom>
          <a:ln cap="flat" w="9525">
            <a:solidFill>
              <a:srgbClr val="000000"/>
            </a:solidFill>
            <a:prstDash val="solid"/>
            <a:headEnd type="none" len="sm" w="sm"/>
            <a:tailEnd type="none" len="sm" w="sm"/>
          </a:ln>
        </p:spPr>
      </p:sp>
      <p:sp>
        <p:nvSpPr>
          <p:cNvPr name="AutoShape 27" id="27"/>
          <p:cNvSpPr/>
          <p:nvPr/>
        </p:nvSpPr>
        <p:spPr>
          <a:xfrm>
            <a:off x="751526" y="5100608"/>
            <a:ext cx="5277731" cy="0"/>
          </a:xfrm>
          <a:prstGeom prst="line">
            <a:avLst/>
          </a:prstGeom>
          <a:ln cap="flat" w="9525">
            <a:solidFill>
              <a:srgbClr val="000000"/>
            </a:solidFill>
            <a:prstDash val="solid"/>
            <a:headEnd type="none" len="sm" w="sm"/>
            <a:tailEnd type="none" len="sm" w="sm"/>
          </a:ln>
        </p:spPr>
      </p:sp>
      <p:sp>
        <p:nvSpPr>
          <p:cNvPr name="AutoShape 28" id="28"/>
          <p:cNvSpPr/>
          <p:nvPr/>
        </p:nvSpPr>
        <p:spPr>
          <a:xfrm>
            <a:off x="751526" y="5766168"/>
            <a:ext cx="5277731" cy="0"/>
          </a:xfrm>
          <a:prstGeom prst="line">
            <a:avLst/>
          </a:prstGeom>
          <a:ln cap="flat" w="9525">
            <a:solidFill>
              <a:srgbClr val="000000"/>
            </a:solidFill>
            <a:prstDash val="solid"/>
            <a:headEnd type="none" len="sm" w="sm"/>
            <a:tailEnd type="none" len="sm" w="sm"/>
          </a:ln>
        </p:spPr>
      </p:sp>
      <p:sp>
        <p:nvSpPr>
          <p:cNvPr name="AutoShape 29" id="29"/>
          <p:cNvSpPr/>
          <p:nvPr/>
        </p:nvSpPr>
        <p:spPr>
          <a:xfrm>
            <a:off x="751526" y="6431728"/>
            <a:ext cx="5277731" cy="0"/>
          </a:xfrm>
          <a:prstGeom prst="line">
            <a:avLst/>
          </a:prstGeom>
          <a:ln cap="flat" w="9525">
            <a:solidFill>
              <a:srgbClr val="000000"/>
            </a:solidFill>
            <a:prstDash val="solid"/>
            <a:headEnd type="none" len="sm" w="sm"/>
            <a:tailEnd type="none" len="sm" w="sm"/>
          </a:ln>
        </p:spPr>
      </p:sp>
      <p:sp>
        <p:nvSpPr>
          <p:cNvPr name="Freeform 30" id="30"/>
          <p:cNvSpPr/>
          <p:nvPr/>
        </p:nvSpPr>
        <p:spPr>
          <a:xfrm flipH="false" flipV="false" rot="0">
            <a:off x="3780000" y="955727"/>
            <a:ext cx="3469794" cy="2531504"/>
          </a:xfrm>
          <a:custGeom>
            <a:avLst/>
            <a:gdLst/>
            <a:ahLst/>
            <a:cxnLst/>
            <a:rect r="r" b="b" t="t" l="l"/>
            <a:pathLst>
              <a:path h="2531504" w="3469794">
                <a:moveTo>
                  <a:pt x="0" y="0"/>
                </a:moveTo>
                <a:lnTo>
                  <a:pt x="3469794" y="0"/>
                </a:lnTo>
                <a:lnTo>
                  <a:pt x="3469794" y="2531504"/>
                </a:lnTo>
                <a:lnTo>
                  <a:pt x="0" y="2531504"/>
                </a:lnTo>
                <a:lnTo>
                  <a:pt x="0" y="0"/>
                </a:lnTo>
                <a:close/>
              </a:path>
            </a:pathLst>
          </a:custGeom>
          <a:blipFill>
            <a:blip r:embed="rId6"/>
            <a:stretch>
              <a:fillRect l="0" t="0" r="0" b="0"/>
            </a:stretch>
          </a:blipFill>
        </p:spPr>
      </p:sp>
      <p:sp>
        <p:nvSpPr>
          <p:cNvPr name="TextBox 31" id="31"/>
          <p:cNvSpPr txBox="true"/>
          <p:nvPr/>
        </p:nvSpPr>
        <p:spPr>
          <a:xfrm rot="0">
            <a:off x="756000" y="2173046"/>
            <a:ext cx="3792776" cy="964566"/>
          </a:xfrm>
          <a:prstGeom prst="rect">
            <a:avLst/>
          </a:prstGeom>
        </p:spPr>
        <p:txBody>
          <a:bodyPr anchor="t" rtlCol="false" tIns="0" lIns="0" bIns="0" rIns="0">
            <a:spAutoFit/>
          </a:bodyPr>
          <a:lstStyle/>
          <a:p>
            <a:pPr algn="l">
              <a:lnSpc>
                <a:spcPts val="6880"/>
              </a:lnSpc>
            </a:pPr>
            <a:r>
              <a:rPr lang="en-US" sz="8000" b="true">
                <a:solidFill>
                  <a:srgbClr val="FFFFFF"/>
                </a:solidFill>
                <a:latin typeface="Bebas Neue Bold"/>
                <a:ea typeface="Bebas Neue Bold"/>
                <a:cs typeface="Bebas Neue Bold"/>
                <a:sym typeface="Bebas Neue Bold"/>
              </a:rPr>
              <a:t>Daftar isi</a:t>
            </a:r>
          </a:p>
        </p:txBody>
      </p:sp>
      <p:sp>
        <p:nvSpPr>
          <p:cNvPr name="TextBox 32" id="32"/>
          <p:cNvSpPr txBox="true"/>
          <p:nvPr/>
        </p:nvSpPr>
        <p:spPr>
          <a:xfrm rot="0">
            <a:off x="756000" y="4052012"/>
            <a:ext cx="2273044" cy="240701"/>
          </a:xfrm>
          <a:prstGeom prst="rect">
            <a:avLst/>
          </a:prstGeom>
        </p:spPr>
        <p:txBody>
          <a:bodyPr anchor="t" rtlCol="false" tIns="0" lIns="0" bIns="0" rIns="0">
            <a:spAutoFit/>
          </a:bodyPr>
          <a:lstStyle/>
          <a:p>
            <a:pPr algn="l">
              <a:lnSpc>
                <a:spcPts val="1960"/>
              </a:lnSpc>
              <a:spcBef>
                <a:spcPct val="0"/>
              </a:spcBef>
            </a:pPr>
            <a:r>
              <a:rPr lang="en-US" b="true" sz="1400">
                <a:solidFill>
                  <a:srgbClr val="000000"/>
                </a:solidFill>
                <a:latin typeface="Open Sauce Bold"/>
                <a:ea typeface="Open Sauce Bold"/>
                <a:cs typeface="Open Sauce Bold"/>
                <a:sym typeface="Open Sauce Bold"/>
              </a:rPr>
              <a:t>PENDAHULUAN</a:t>
            </a:r>
          </a:p>
        </p:txBody>
      </p:sp>
      <p:sp>
        <p:nvSpPr>
          <p:cNvPr name="TextBox 33" id="33"/>
          <p:cNvSpPr txBox="true"/>
          <p:nvPr/>
        </p:nvSpPr>
        <p:spPr>
          <a:xfrm rot="0">
            <a:off x="6418006" y="4052012"/>
            <a:ext cx="294206"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000000"/>
                </a:solidFill>
                <a:latin typeface="Open Sauce Bold"/>
                <a:ea typeface="Open Sauce Bold"/>
                <a:cs typeface="Open Sauce Bold"/>
                <a:sym typeface="Open Sauce Bold"/>
              </a:rPr>
              <a:t>1</a:t>
            </a:r>
          </a:p>
        </p:txBody>
      </p:sp>
      <p:sp>
        <p:nvSpPr>
          <p:cNvPr name="TextBox 34" id="34"/>
          <p:cNvSpPr txBox="true"/>
          <p:nvPr/>
        </p:nvSpPr>
        <p:spPr>
          <a:xfrm rot="0">
            <a:off x="756000" y="4720293"/>
            <a:ext cx="2273044" cy="240701"/>
          </a:xfrm>
          <a:prstGeom prst="rect">
            <a:avLst/>
          </a:prstGeom>
        </p:spPr>
        <p:txBody>
          <a:bodyPr anchor="t" rtlCol="false" tIns="0" lIns="0" bIns="0" rIns="0">
            <a:spAutoFit/>
          </a:bodyPr>
          <a:lstStyle/>
          <a:p>
            <a:pPr algn="l">
              <a:lnSpc>
                <a:spcPts val="1960"/>
              </a:lnSpc>
              <a:spcBef>
                <a:spcPct val="0"/>
              </a:spcBef>
            </a:pPr>
            <a:r>
              <a:rPr lang="en-US" b="true" sz="1400">
                <a:solidFill>
                  <a:srgbClr val="000000"/>
                </a:solidFill>
                <a:latin typeface="Open Sauce Bold"/>
                <a:ea typeface="Open Sauce Bold"/>
                <a:cs typeface="Open Sauce Bold"/>
                <a:sym typeface="Open Sauce Bold"/>
              </a:rPr>
              <a:t>DESIGN FLOWCHART</a:t>
            </a:r>
          </a:p>
        </p:txBody>
      </p:sp>
      <p:sp>
        <p:nvSpPr>
          <p:cNvPr name="TextBox 35" id="35"/>
          <p:cNvSpPr txBox="true"/>
          <p:nvPr/>
        </p:nvSpPr>
        <p:spPr>
          <a:xfrm rot="0">
            <a:off x="6418006" y="4720293"/>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000000"/>
                </a:solidFill>
                <a:latin typeface="Open Sauce Bold"/>
                <a:ea typeface="Open Sauce Bold"/>
                <a:cs typeface="Open Sauce Bold"/>
                <a:sym typeface="Open Sauce Bold"/>
              </a:rPr>
              <a:t>2</a:t>
            </a:r>
          </a:p>
        </p:txBody>
      </p:sp>
      <p:sp>
        <p:nvSpPr>
          <p:cNvPr name="TextBox 36" id="36"/>
          <p:cNvSpPr txBox="true"/>
          <p:nvPr/>
        </p:nvSpPr>
        <p:spPr>
          <a:xfrm rot="0">
            <a:off x="756000" y="5388575"/>
            <a:ext cx="2783869" cy="240701"/>
          </a:xfrm>
          <a:prstGeom prst="rect">
            <a:avLst/>
          </a:prstGeom>
        </p:spPr>
        <p:txBody>
          <a:bodyPr anchor="t" rtlCol="false" tIns="0" lIns="0" bIns="0" rIns="0">
            <a:spAutoFit/>
          </a:bodyPr>
          <a:lstStyle/>
          <a:p>
            <a:pPr algn="l">
              <a:lnSpc>
                <a:spcPts val="1960"/>
              </a:lnSpc>
              <a:spcBef>
                <a:spcPct val="0"/>
              </a:spcBef>
            </a:pPr>
            <a:r>
              <a:rPr lang="en-US" b="true" sz="1400">
                <a:solidFill>
                  <a:srgbClr val="000000"/>
                </a:solidFill>
                <a:latin typeface="Open Sauce Bold"/>
                <a:ea typeface="Open Sauce Bold"/>
                <a:cs typeface="Open Sauce Bold"/>
                <a:sym typeface="Open Sauce Bold"/>
              </a:rPr>
              <a:t>CARA PENGGUNAAN WEB</a:t>
            </a:r>
          </a:p>
        </p:txBody>
      </p:sp>
      <p:sp>
        <p:nvSpPr>
          <p:cNvPr name="TextBox 37" id="37"/>
          <p:cNvSpPr txBox="true"/>
          <p:nvPr/>
        </p:nvSpPr>
        <p:spPr>
          <a:xfrm rot="0">
            <a:off x="6418006" y="5388575"/>
            <a:ext cx="294206"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000000"/>
                </a:solidFill>
                <a:latin typeface="Open Sauce Bold"/>
                <a:ea typeface="Open Sauce Bold"/>
                <a:cs typeface="Open Sauce Bold"/>
                <a:sym typeface="Open Sauce Bold"/>
              </a:rPr>
              <a:t>3</a:t>
            </a:r>
          </a:p>
        </p:txBody>
      </p:sp>
      <p:sp>
        <p:nvSpPr>
          <p:cNvPr name="TextBox 38" id="38"/>
          <p:cNvSpPr txBox="true"/>
          <p:nvPr/>
        </p:nvSpPr>
        <p:spPr>
          <a:xfrm rot="0">
            <a:off x="6418006" y="6056856"/>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000000"/>
                </a:solidFill>
                <a:latin typeface="Open Sauce Bold"/>
                <a:ea typeface="Open Sauce Bold"/>
                <a:cs typeface="Open Sauce Bold"/>
                <a:sym typeface="Open Sauce Bold"/>
              </a:rPr>
              <a:t>11</a:t>
            </a:r>
          </a:p>
        </p:txBody>
      </p:sp>
      <p:sp>
        <p:nvSpPr>
          <p:cNvPr name="TextBox 39" id="39"/>
          <p:cNvSpPr txBox="true"/>
          <p:nvPr/>
        </p:nvSpPr>
        <p:spPr>
          <a:xfrm rot="0">
            <a:off x="756000" y="6056856"/>
            <a:ext cx="3024000" cy="240701"/>
          </a:xfrm>
          <a:prstGeom prst="rect">
            <a:avLst/>
          </a:prstGeom>
        </p:spPr>
        <p:txBody>
          <a:bodyPr anchor="t" rtlCol="false" tIns="0" lIns="0" bIns="0" rIns="0">
            <a:spAutoFit/>
          </a:bodyPr>
          <a:lstStyle/>
          <a:p>
            <a:pPr algn="l">
              <a:lnSpc>
                <a:spcPts val="1960"/>
              </a:lnSpc>
              <a:spcBef>
                <a:spcPct val="0"/>
              </a:spcBef>
            </a:pPr>
            <a:r>
              <a:rPr lang="en-US" b="true" sz="1400">
                <a:solidFill>
                  <a:srgbClr val="000000"/>
                </a:solidFill>
                <a:latin typeface="Open Sauce Bold"/>
                <a:ea typeface="Open Sauce Bold"/>
                <a:cs typeface="Open Sauce Bold"/>
                <a:sym typeface="Open Sauce Bold"/>
              </a:rPr>
              <a:t>PENUTUP</a:t>
            </a:r>
          </a:p>
        </p:txBody>
      </p:sp>
      <p:sp>
        <p:nvSpPr>
          <p:cNvPr name="TextBox 40" id="40"/>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grpSp>
        <p:nvGrpSpPr>
          <p:cNvPr name="Group 6" id="6"/>
          <p:cNvGrpSpPr/>
          <p:nvPr/>
        </p:nvGrpSpPr>
        <p:grpSpPr>
          <a:xfrm rot="0">
            <a:off x="-2375453" y="2142567"/>
            <a:ext cx="2929939" cy="6710202"/>
            <a:chOff x="0" y="0"/>
            <a:chExt cx="643730" cy="1474283"/>
          </a:xfrm>
        </p:grpSpPr>
        <p:sp>
          <p:nvSpPr>
            <p:cNvPr name="Freeform 7" id="7"/>
            <p:cNvSpPr/>
            <p:nvPr/>
          </p:nvSpPr>
          <p:spPr>
            <a:xfrm flipH="false" flipV="false" rot="0">
              <a:off x="0" y="0"/>
              <a:ext cx="643730" cy="1474283"/>
            </a:xfrm>
            <a:custGeom>
              <a:avLst/>
              <a:gdLst/>
              <a:ahLst/>
              <a:cxnLst/>
              <a:rect r="r" b="b" t="t" l="l"/>
              <a:pathLst>
                <a:path h="1474283" w="643730">
                  <a:moveTo>
                    <a:pt x="0" y="0"/>
                  </a:moveTo>
                  <a:lnTo>
                    <a:pt x="643730" y="0"/>
                  </a:lnTo>
                  <a:lnTo>
                    <a:pt x="643730" y="1474283"/>
                  </a:lnTo>
                  <a:lnTo>
                    <a:pt x="0" y="1474283"/>
                  </a:lnTo>
                  <a:close/>
                </a:path>
              </a:pathLst>
            </a:custGeom>
            <a:solidFill>
              <a:srgbClr val="004AAD"/>
            </a:solidFill>
          </p:spPr>
        </p:sp>
        <p:sp>
          <p:nvSpPr>
            <p:cNvPr name="TextBox 8" id="8"/>
            <p:cNvSpPr txBox="true"/>
            <p:nvPr/>
          </p:nvSpPr>
          <p:spPr>
            <a:xfrm>
              <a:off x="0" y="-47625"/>
              <a:ext cx="643730" cy="1521908"/>
            </a:xfrm>
            <a:prstGeom prst="rect">
              <a:avLst/>
            </a:prstGeom>
          </p:spPr>
          <p:txBody>
            <a:bodyPr anchor="ctr" rtlCol="false" tIns="50800" lIns="50800" bIns="50800" rIns="50800"/>
            <a:lstStyle/>
            <a:p>
              <a:pPr algn="ctr">
                <a:lnSpc>
                  <a:spcPts val="1960"/>
                </a:lnSpc>
              </a:pPr>
            </a:p>
          </p:txBody>
        </p:sp>
      </p:grpSp>
      <p:sp>
        <p:nvSpPr>
          <p:cNvPr name="Freeform 9" id="9"/>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756000" y="1003650"/>
            <a:ext cx="4568469" cy="970375"/>
          </a:xfrm>
          <a:prstGeom prst="rect">
            <a:avLst/>
          </a:prstGeom>
        </p:spPr>
        <p:txBody>
          <a:bodyPr anchor="t" rtlCol="false" tIns="0" lIns="0" bIns="0" rIns="0">
            <a:spAutoFit/>
          </a:bodyPr>
          <a:lstStyle/>
          <a:p>
            <a:pPr algn="l">
              <a:lnSpc>
                <a:spcPts val="6880"/>
              </a:lnSpc>
            </a:pPr>
            <a:r>
              <a:rPr lang="en-US" sz="8000" b="true">
                <a:solidFill>
                  <a:srgbClr val="004AAD"/>
                </a:solidFill>
                <a:latin typeface="Bebas Neue Bold"/>
                <a:ea typeface="Bebas Neue Bold"/>
                <a:cs typeface="Bebas Neue Bold"/>
                <a:sym typeface="Bebas Neue Bold"/>
              </a:rPr>
              <a:t>pendahuluan</a:t>
            </a:r>
          </a:p>
        </p:txBody>
      </p:sp>
      <p:grpSp>
        <p:nvGrpSpPr>
          <p:cNvPr name="Group 11" id="11"/>
          <p:cNvGrpSpPr/>
          <p:nvPr/>
        </p:nvGrpSpPr>
        <p:grpSpPr>
          <a:xfrm rot="0">
            <a:off x="5554003" y="-809163"/>
            <a:ext cx="1544432" cy="2581895"/>
            <a:chOff x="0" y="0"/>
            <a:chExt cx="339324" cy="567262"/>
          </a:xfrm>
        </p:grpSpPr>
        <p:sp>
          <p:nvSpPr>
            <p:cNvPr name="Freeform 12" id="12"/>
            <p:cNvSpPr/>
            <p:nvPr/>
          </p:nvSpPr>
          <p:spPr>
            <a:xfrm flipH="false" flipV="false" rot="0">
              <a:off x="0" y="0"/>
              <a:ext cx="339324" cy="567262"/>
            </a:xfrm>
            <a:custGeom>
              <a:avLst/>
              <a:gdLst/>
              <a:ahLst/>
              <a:cxnLst/>
              <a:rect r="r" b="b" t="t" l="l"/>
              <a:pathLst>
                <a:path h="567262" w="339324">
                  <a:moveTo>
                    <a:pt x="0" y="0"/>
                  </a:moveTo>
                  <a:lnTo>
                    <a:pt x="339324" y="0"/>
                  </a:lnTo>
                  <a:lnTo>
                    <a:pt x="339324" y="567262"/>
                  </a:lnTo>
                  <a:lnTo>
                    <a:pt x="0" y="567262"/>
                  </a:lnTo>
                  <a:close/>
                </a:path>
              </a:pathLst>
            </a:custGeom>
            <a:solidFill>
              <a:srgbClr val="F4B400"/>
            </a:solidFill>
          </p:spPr>
        </p:sp>
        <p:sp>
          <p:nvSpPr>
            <p:cNvPr name="TextBox 13" id="13"/>
            <p:cNvSpPr txBox="true"/>
            <p:nvPr/>
          </p:nvSpPr>
          <p:spPr>
            <a:xfrm>
              <a:off x="0" y="-47625"/>
              <a:ext cx="339324" cy="614887"/>
            </a:xfrm>
            <a:prstGeom prst="rect">
              <a:avLst/>
            </a:prstGeom>
          </p:spPr>
          <p:txBody>
            <a:bodyPr anchor="ctr" rtlCol="false" tIns="50800" lIns="50800" bIns="50800" rIns="50800"/>
            <a:lstStyle/>
            <a:p>
              <a:pPr algn="ctr">
                <a:lnSpc>
                  <a:spcPts val="1960"/>
                </a:lnSpc>
              </a:pPr>
            </a:p>
          </p:txBody>
        </p:sp>
      </p:grpSp>
      <p:sp>
        <p:nvSpPr>
          <p:cNvPr name="Freeform 14" id="14"/>
          <p:cNvSpPr/>
          <p:nvPr/>
        </p:nvSpPr>
        <p:spPr>
          <a:xfrm flipH="false" flipV="false" rot="0">
            <a:off x="3519935" y="9145738"/>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TextBox 15" id="15"/>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6" id="16"/>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1</a:t>
            </a:r>
          </a:p>
        </p:txBody>
      </p:sp>
      <p:sp>
        <p:nvSpPr>
          <p:cNvPr name="TextBox 17" id="17"/>
          <p:cNvSpPr txBox="true"/>
          <p:nvPr/>
        </p:nvSpPr>
        <p:spPr>
          <a:xfrm rot="0">
            <a:off x="878476" y="2113992"/>
            <a:ext cx="5803049" cy="6432853"/>
          </a:xfrm>
          <a:prstGeom prst="rect">
            <a:avLst/>
          </a:prstGeom>
        </p:spPr>
        <p:txBody>
          <a:bodyPr anchor="t" rtlCol="false" tIns="0" lIns="0" bIns="0" rIns="0">
            <a:spAutoFit/>
          </a:bodyPr>
          <a:lstStyle/>
          <a:p>
            <a:pPr algn="just">
              <a:lnSpc>
                <a:spcPts val="1959"/>
              </a:lnSpc>
            </a:pPr>
          </a:p>
          <a:p>
            <a:pPr algn="just">
              <a:lnSpc>
                <a:spcPts val="1959"/>
              </a:lnSpc>
            </a:pPr>
            <a:r>
              <a:rPr lang="en-US" sz="1399" b="true">
                <a:solidFill>
                  <a:srgbClr val="000000"/>
                </a:solidFill>
                <a:latin typeface="Open Sauce Bold"/>
                <a:ea typeface="Open Sauce Bold"/>
                <a:cs typeface="Open Sauce Bold"/>
                <a:sym typeface="Open Sauce Bold"/>
              </a:rPr>
              <a:t>    Di era digital yang terus berkembang, ketersediaan informasi yang mudah diakses melalui website telah menjadi kebutuhan esensial. Website berfungsi sebagai platform utama untuk menyebarkan dan memperoleh informasi secara efisien. Website CLASS Pendidikan Teknologi Informasi (PTI) hadir sebagai jawaban atas kebutuhan tersebut, menjadi pusat informasi digital yang komprehensif bagi seluruh civitas akademika.</a:t>
            </a:r>
          </a:p>
          <a:p>
            <a:pPr algn="just">
              <a:lnSpc>
                <a:spcPts val="1959"/>
              </a:lnSpc>
            </a:pPr>
            <a:r>
              <a:rPr lang="en-US" sz="1399" b="true">
                <a:solidFill>
                  <a:srgbClr val="000000"/>
                </a:solidFill>
                <a:latin typeface="Open Sauce Bold"/>
                <a:ea typeface="Open Sauce Bold"/>
                <a:cs typeface="Open Sauce Bold"/>
                <a:sym typeface="Open Sauce Bold"/>
              </a:rPr>
              <a:t>      Website ini merupakan hasil karya mahasiswa Program Studi PTI Angkatan 2022 (yang kini berada di Semester 6 akhir), sebagai proyek Ujian Akhir Semester (UAS) mereka. Proses pengembangan ini berlangsung di bawah bimbingan dan arahan Ibu Nicky Dwi Kurnia, S.Pd., M.Pd. Proyek ini menunjukkan dedikasi mahasiswa dalam mengintegrasikan teori dan praktik untuk menciptakan solusi digital yang bermanfaat.</a:t>
            </a:r>
          </a:p>
          <a:p>
            <a:pPr algn="just">
              <a:lnSpc>
                <a:spcPts val="1959"/>
              </a:lnSpc>
            </a:pPr>
            <a:r>
              <a:rPr lang="en-US" sz="1399" b="true">
                <a:solidFill>
                  <a:srgbClr val="000000"/>
                </a:solidFill>
                <a:latin typeface="Open Sauce Bold"/>
                <a:ea typeface="Open Sauce Bold"/>
                <a:cs typeface="Open Sauce Bold"/>
                <a:sym typeface="Open Sauce Bold"/>
              </a:rPr>
              <a:t>    Buku panduan ini disusun untuk memandu Anda dalam memahami dan memanfaatkan setiap fitur website CLASS Pendidikan Teknologi Informasi secara optimal. Dengan pendekatan praktis, langkah demi langkah, dan didukung ilustrasi visual (screenshot), kami berharap panduan ini dapat memudahkan Anda dalam menjelajahi dan menemukan informasi yang dibutuhkan. Semoga buku ini menjadi alat bantu yang esensial, memastikan pengalaman Anda dalam menggunakan website ini berjalan lancar dan efektif.</a:t>
            </a:r>
          </a:p>
          <a:p>
            <a:pPr algn="just">
              <a:lnSpc>
                <a:spcPts val="1959"/>
              </a:lnSpc>
              <a:spcBef>
                <a:spcPct val="0"/>
              </a:spcBef>
            </a:pPr>
          </a:p>
          <a:p>
            <a:pPr algn="just">
              <a:lnSpc>
                <a:spcPts val="19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750179"/>
            <a:ext cx="7983462" cy="5500358"/>
            <a:chOff x="0" y="0"/>
            <a:chExt cx="2861093" cy="1971204"/>
          </a:xfrm>
        </p:grpSpPr>
        <p:sp>
          <p:nvSpPr>
            <p:cNvPr name="Freeform 8" id="8"/>
            <p:cNvSpPr/>
            <p:nvPr/>
          </p:nvSpPr>
          <p:spPr>
            <a:xfrm flipH="false" flipV="false" rot="0">
              <a:off x="0" y="0"/>
              <a:ext cx="2861093" cy="1971204"/>
            </a:xfrm>
            <a:custGeom>
              <a:avLst/>
              <a:gdLst/>
              <a:ahLst/>
              <a:cxnLst/>
              <a:rect r="r" b="b" t="t" l="l"/>
              <a:pathLst>
                <a:path h="1971204" w="2861093">
                  <a:moveTo>
                    <a:pt x="0" y="0"/>
                  </a:moveTo>
                  <a:lnTo>
                    <a:pt x="2861093" y="0"/>
                  </a:lnTo>
                  <a:lnTo>
                    <a:pt x="2861093" y="1971204"/>
                  </a:lnTo>
                  <a:lnTo>
                    <a:pt x="0" y="1971204"/>
                  </a:lnTo>
                  <a:close/>
                </a:path>
              </a:pathLst>
            </a:custGeom>
            <a:solidFill>
              <a:srgbClr val="004AAD"/>
            </a:solidFill>
          </p:spPr>
        </p:sp>
        <p:sp>
          <p:nvSpPr>
            <p:cNvPr name="TextBox 9" id="9"/>
            <p:cNvSpPr txBox="true"/>
            <p:nvPr/>
          </p:nvSpPr>
          <p:spPr>
            <a:xfrm>
              <a:off x="0" y="-47625"/>
              <a:ext cx="2861093" cy="2018829"/>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5478913" y="9220524"/>
            <a:ext cx="847305" cy="399455"/>
          </a:xfrm>
          <a:custGeom>
            <a:avLst/>
            <a:gdLst/>
            <a:ahLst/>
            <a:cxnLst/>
            <a:rect r="r" b="b" t="t" l="l"/>
            <a:pathLst>
              <a:path h="399455" w="847305">
                <a:moveTo>
                  <a:pt x="0" y="0"/>
                </a:moveTo>
                <a:lnTo>
                  <a:pt x="847306" y="0"/>
                </a:lnTo>
                <a:lnTo>
                  <a:pt x="847306"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grpSp>
        <p:nvGrpSpPr>
          <p:cNvPr name="Group 11" id="11"/>
          <p:cNvGrpSpPr/>
          <p:nvPr/>
        </p:nvGrpSpPr>
        <p:grpSpPr>
          <a:xfrm rot="0">
            <a:off x="6804000" y="-94430"/>
            <a:ext cx="792245" cy="850430"/>
            <a:chOff x="0" y="0"/>
            <a:chExt cx="339324" cy="364245"/>
          </a:xfrm>
        </p:grpSpPr>
        <p:sp>
          <p:nvSpPr>
            <p:cNvPr name="Freeform 12" id="12"/>
            <p:cNvSpPr/>
            <p:nvPr/>
          </p:nvSpPr>
          <p:spPr>
            <a:xfrm flipH="false" flipV="false" rot="0">
              <a:off x="0" y="0"/>
              <a:ext cx="339324" cy="364245"/>
            </a:xfrm>
            <a:custGeom>
              <a:avLst/>
              <a:gdLst/>
              <a:ahLst/>
              <a:cxnLst/>
              <a:rect r="r" b="b" t="t" l="l"/>
              <a:pathLst>
                <a:path h="364245" w="339324">
                  <a:moveTo>
                    <a:pt x="0" y="0"/>
                  </a:moveTo>
                  <a:lnTo>
                    <a:pt x="339324" y="0"/>
                  </a:lnTo>
                  <a:lnTo>
                    <a:pt x="339324" y="364245"/>
                  </a:lnTo>
                  <a:lnTo>
                    <a:pt x="0" y="364245"/>
                  </a:lnTo>
                  <a:close/>
                </a:path>
              </a:pathLst>
            </a:custGeom>
            <a:solidFill>
              <a:srgbClr val="F4B400"/>
            </a:solidFill>
          </p:spPr>
        </p:sp>
        <p:sp>
          <p:nvSpPr>
            <p:cNvPr name="TextBox 13" id="13"/>
            <p:cNvSpPr txBox="true"/>
            <p:nvPr/>
          </p:nvSpPr>
          <p:spPr>
            <a:xfrm>
              <a:off x="0" y="-47625"/>
              <a:ext cx="339324" cy="411870"/>
            </a:xfrm>
            <a:prstGeom prst="rect">
              <a:avLst/>
            </a:prstGeom>
          </p:spPr>
          <p:txBody>
            <a:bodyPr anchor="ctr" rtlCol="false" tIns="50800" lIns="50800" bIns="50800" rIns="50800"/>
            <a:lstStyle/>
            <a:p>
              <a:pPr algn="ctr">
                <a:lnSpc>
                  <a:spcPts val="1960"/>
                </a:lnSpc>
              </a:pPr>
            </a:p>
          </p:txBody>
        </p:sp>
      </p:grpSp>
      <p:sp>
        <p:nvSpPr>
          <p:cNvPr name="Freeform 14" id="14"/>
          <p:cNvSpPr/>
          <p:nvPr/>
        </p:nvSpPr>
        <p:spPr>
          <a:xfrm flipH="false" flipV="false" rot="0">
            <a:off x="1165896" y="2901933"/>
            <a:ext cx="3296406" cy="3057749"/>
          </a:xfrm>
          <a:custGeom>
            <a:avLst/>
            <a:gdLst/>
            <a:ahLst/>
            <a:cxnLst/>
            <a:rect r="r" b="b" t="t" l="l"/>
            <a:pathLst>
              <a:path h="3057749" w="3296406">
                <a:moveTo>
                  <a:pt x="0" y="0"/>
                </a:moveTo>
                <a:lnTo>
                  <a:pt x="3296406" y="0"/>
                </a:lnTo>
                <a:lnTo>
                  <a:pt x="3296406" y="3057748"/>
                </a:lnTo>
                <a:lnTo>
                  <a:pt x="0" y="3057748"/>
                </a:lnTo>
                <a:lnTo>
                  <a:pt x="0" y="0"/>
                </a:lnTo>
                <a:close/>
              </a:path>
            </a:pathLst>
          </a:custGeom>
          <a:blipFill>
            <a:blip r:embed="rId6"/>
            <a:stretch>
              <a:fillRect l="0" t="-422" r="-55253" b="0"/>
            </a:stretch>
          </a:blipFill>
        </p:spPr>
      </p:sp>
      <p:sp>
        <p:nvSpPr>
          <p:cNvPr name="Freeform 15" id="15"/>
          <p:cNvSpPr/>
          <p:nvPr/>
        </p:nvSpPr>
        <p:spPr>
          <a:xfrm flipH="false" flipV="false" rot="0">
            <a:off x="4906832" y="3053686"/>
            <a:ext cx="1144162" cy="2292314"/>
          </a:xfrm>
          <a:custGeom>
            <a:avLst/>
            <a:gdLst/>
            <a:ahLst/>
            <a:cxnLst/>
            <a:rect r="r" b="b" t="t" l="l"/>
            <a:pathLst>
              <a:path h="2292314" w="1144162">
                <a:moveTo>
                  <a:pt x="0" y="0"/>
                </a:moveTo>
                <a:lnTo>
                  <a:pt x="1144162" y="0"/>
                </a:lnTo>
                <a:lnTo>
                  <a:pt x="1144162" y="2292314"/>
                </a:lnTo>
                <a:lnTo>
                  <a:pt x="0" y="2292314"/>
                </a:lnTo>
                <a:lnTo>
                  <a:pt x="0" y="0"/>
                </a:lnTo>
                <a:close/>
              </a:path>
            </a:pathLst>
          </a:custGeom>
          <a:blipFill>
            <a:blip r:embed="rId7"/>
            <a:stretch>
              <a:fillRect l="-300988" t="-20087" r="0" b="0"/>
            </a:stretch>
          </a:blipFill>
        </p:spPr>
      </p:sp>
      <p:sp>
        <p:nvSpPr>
          <p:cNvPr name="TextBox 16" id="16"/>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7" id="17"/>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2</a:t>
            </a:r>
          </a:p>
        </p:txBody>
      </p:sp>
      <p:sp>
        <p:nvSpPr>
          <p:cNvPr name="TextBox 18" id="18"/>
          <p:cNvSpPr txBox="true"/>
          <p:nvPr/>
        </p:nvSpPr>
        <p:spPr>
          <a:xfrm rot="0">
            <a:off x="756000" y="731821"/>
            <a:ext cx="4026125" cy="1842959"/>
          </a:xfrm>
          <a:prstGeom prst="rect">
            <a:avLst/>
          </a:prstGeom>
        </p:spPr>
        <p:txBody>
          <a:bodyPr anchor="t" rtlCol="false" tIns="0" lIns="0" bIns="0" rIns="0">
            <a:spAutoFit/>
          </a:bodyPr>
          <a:lstStyle/>
          <a:p>
            <a:pPr algn="l">
              <a:lnSpc>
                <a:spcPts val="6880"/>
              </a:lnSpc>
            </a:pPr>
            <a:r>
              <a:rPr lang="en-US" sz="8000" b="true">
                <a:solidFill>
                  <a:srgbClr val="FFFFFF"/>
                </a:solidFill>
                <a:latin typeface="Bebas Neue Bold"/>
                <a:ea typeface="Bebas Neue Bold"/>
                <a:cs typeface="Bebas Neue Bold"/>
                <a:sym typeface="Bebas Neue Bold"/>
              </a:rPr>
              <a:t>Design</a:t>
            </a:r>
          </a:p>
          <a:p>
            <a:pPr algn="l">
              <a:lnSpc>
                <a:spcPts val="6880"/>
              </a:lnSpc>
            </a:pPr>
            <a:r>
              <a:rPr lang="en-US" b="true" sz="8000">
                <a:solidFill>
                  <a:srgbClr val="FFFFFF"/>
                </a:solidFill>
                <a:latin typeface="Bebas Neue Bold"/>
                <a:ea typeface="Bebas Neue Bold"/>
                <a:cs typeface="Bebas Neue Bold"/>
                <a:sym typeface="Bebas Neue Bold"/>
              </a:rPr>
              <a:t>Flowcahrt</a:t>
            </a:r>
          </a:p>
        </p:txBody>
      </p:sp>
      <p:sp>
        <p:nvSpPr>
          <p:cNvPr name="TextBox 19" id="19"/>
          <p:cNvSpPr txBox="true"/>
          <p:nvPr/>
        </p:nvSpPr>
        <p:spPr>
          <a:xfrm rot="0">
            <a:off x="972517" y="5481695"/>
            <a:ext cx="5614966" cy="4109706"/>
          </a:xfrm>
          <a:prstGeom prst="rect">
            <a:avLst/>
          </a:prstGeom>
        </p:spPr>
        <p:txBody>
          <a:bodyPr anchor="t" rtlCol="false" tIns="0" lIns="0" bIns="0" rIns="0">
            <a:spAutoFit/>
          </a:bodyPr>
          <a:lstStyle/>
          <a:p>
            <a:pPr algn="just">
              <a:lnSpc>
                <a:spcPts val="1819"/>
              </a:lnSpc>
            </a:pPr>
            <a:r>
              <a:rPr lang="en-US" sz="1299" b="true">
                <a:solidFill>
                  <a:srgbClr val="000000"/>
                </a:solidFill>
                <a:latin typeface="Open Sauce Bold"/>
                <a:ea typeface="Open Sauce Bold"/>
                <a:cs typeface="Open Sauce Bold"/>
                <a:sym typeface="Open Sauce Bold"/>
              </a:rPr>
              <a:t>Diag</a:t>
            </a:r>
            <a:r>
              <a:rPr lang="en-US" sz="1299" b="true">
                <a:solidFill>
                  <a:srgbClr val="000000"/>
                </a:solidFill>
                <a:latin typeface="Open Sauce Bold"/>
                <a:ea typeface="Open Sauce Bold"/>
                <a:cs typeface="Open Sauce Bold"/>
                <a:sym typeface="Open Sauce Bold"/>
              </a:rPr>
              <a:t>ram alir ini menjelaskan bagaimana Anda dapat menavigasi website CLASS Pendidikan Teknologi Informasi.</a:t>
            </a:r>
          </a:p>
          <a:p>
            <a:pPr algn="just">
              <a:lnSpc>
                <a:spcPts val="1819"/>
              </a:lnSpc>
            </a:pPr>
          </a:p>
          <a:p>
            <a:pPr algn="just" marL="280668" indent="-140334" lvl="1">
              <a:lnSpc>
                <a:spcPts val="1819"/>
              </a:lnSpc>
              <a:buAutoNum type="arabicPeriod" startAt="1"/>
            </a:pPr>
            <a:r>
              <a:rPr lang="en-US" b="true" sz="1299">
                <a:solidFill>
                  <a:srgbClr val="000000"/>
                </a:solidFill>
                <a:latin typeface="Open Sauce Bold"/>
                <a:ea typeface="Open Sauce Bold"/>
                <a:cs typeface="Open Sauce Bold"/>
                <a:sym typeface="Open Sauce Bold"/>
              </a:rPr>
              <a:t>Mulai: Akses website, Anda akan tiba di Beranda.</a:t>
            </a:r>
          </a:p>
          <a:p>
            <a:pPr algn="just" marL="280668" indent="-140334" lvl="1">
              <a:lnSpc>
                <a:spcPts val="1819"/>
              </a:lnSpc>
              <a:buAutoNum type="arabicPeriod" startAt="1"/>
            </a:pPr>
            <a:r>
              <a:rPr lang="en-US" b="true" sz="1299">
                <a:solidFill>
                  <a:srgbClr val="000000"/>
                </a:solidFill>
                <a:latin typeface="Open Sauce Bold"/>
                <a:ea typeface="Open Sauce Bold"/>
                <a:cs typeface="Open Sauce Bold"/>
                <a:sym typeface="Open Sauce Bold"/>
              </a:rPr>
              <a:t>Pilih Informasi: Dari Beranda, Anda dapat memilih untuk melihat:</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Informasi Kelas</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Informasi Prodi</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Informasi Dosen</a:t>
            </a:r>
          </a:p>
          <a:p>
            <a:pPr algn="just" marL="280668" indent="-140334" lvl="1">
              <a:lnSpc>
                <a:spcPts val="1819"/>
              </a:lnSpc>
              <a:buAutoNum type="arabicPeriod" startAt="1"/>
            </a:pPr>
            <a:r>
              <a:rPr lang="en-US" b="true" sz="1299">
                <a:solidFill>
                  <a:srgbClr val="000000"/>
                </a:solidFill>
                <a:latin typeface="Open Sauce Bold"/>
                <a:ea typeface="Open Sauce Bold"/>
                <a:cs typeface="Open Sauce Bold"/>
                <a:sym typeface="Open Sauce Bold"/>
              </a:rPr>
              <a:t>Akses Detail: Setelah memilih, Anda akan diarahkan ke halaman dengan informasi spesifik seperti:</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Jadwal Kelas</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Struktur Kelas</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Data Anggota Kelas</a:t>
            </a:r>
          </a:p>
          <a:p>
            <a:pPr algn="just"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Pengumuman</a:t>
            </a:r>
          </a:p>
          <a:p>
            <a:pPr algn="just">
              <a:lnSpc>
                <a:spcPts val="1819"/>
              </a:lnSpc>
            </a:pPr>
          </a:p>
          <a:p>
            <a:pPr algn="just">
              <a:lnSpc>
                <a:spcPts val="1819"/>
              </a:lnSpc>
              <a:spcBef>
                <a:spcPct val="0"/>
              </a:spcBef>
            </a:pPr>
            <a:r>
              <a:rPr lang="en-US" b="true" sz="1299">
                <a:solidFill>
                  <a:srgbClr val="000000"/>
                </a:solidFill>
                <a:latin typeface="Open Sauce Bold"/>
                <a:ea typeface="Open Sauce Bold"/>
                <a:cs typeface="Open Sauce Bold"/>
                <a:sym typeface="Open Sauce Bold"/>
              </a:rPr>
              <a:t>Alur ini dirancang untuk memandu Anda menemukan informasi yang dibutuhkan dengan cepat dan mudah.</a:t>
            </a:r>
          </a:p>
          <a:p>
            <a:pPr algn="just">
              <a:lnSpc>
                <a:spcPts val="181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3139659"/>
            <a:chOff x="0" y="0"/>
            <a:chExt cx="2861093" cy="1125183"/>
          </a:xfrm>
        </p:grpSpPr>
        <p:sp>
          <p:nvSpPr>
            <p:cNvPr name="Freeform 8" id="8"/>
            <p:cNvSpPr/>
            <p:nvPr/>
          </p:nvSpPr>
          <p:spPr>
            <a:xfrm flipH="false" flipV="false" rot="0">
              <a:off x="0" y="0"/>
              <a:ext cx="2861093" cy="1125183"/>
            </a:xfrm>
            <a:custGeom>
              <a:avLst/>
              <a:gdLst/>
              <a:ahLst/>
              <a:cxnLst/>
              <a:rect r="r" b="b" t="t" l="l"/>
              <a:pathLst>
                <a:path h="1125183" w="2861093">
                  <a:moveTo>
                    <a:pt x="0" y="0"/>
                  </a:moveTo>
                  <a:lnTo>
                    <a:pt x="2861093" y="0"/>
                  </a:lnTo>
                  <a:lnTo>
                    <a:pt x="2861093" y="1125183"/>
                  </a:lnTo>
                  <a:lnTo>
                    <a:pt x="0" y="1125183"/>
                  </a:lnTo>
                  <a:close/>
                </a:path>
              </a:pathLst>
            </a:custGeom>
            <a:solidFill>
              <a:srgbClr val="004AAD"/>
            </a:solidFill>
          </p:spPr>
        </p:sp>
        <p:sp>
          <p:nvSpPr>
            <p:cNvPr name="TextBox 9" id="9"/>
            <p:cNvSpPr txBox="true"/>
            <p:nvPr/>
          </p:nvSpPr>
          <p:spPr>
            <a:xfrm>
              <a:off x="0" y="-47625"/>
              <a:ext cx="2861093" cy="1172808"/>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5956695" y="9269845"/>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Freeform 11" id="11"/>
          <p:cNvSpPr/>
          <p:nvPr/>
        </p:nvSpPr>
        <p:spPr>
          <a:xfrm flipH="false" flipV="false" rot="0">
            <a:off x="1013558" y="3216058"/>
            <a:ext cx="5551551" cy="2454976"/>
          </a:xfrm>
          <a:custGeom>
            <a:avLst/>
            <a:gdLst/>
            <a:ahLst/>
            <a:cxnLst/>
            <a:rect r="r" b="b" t="t" l="l"/>
            <a:pathLst>
              <a:path h="2454976" w="5551551">
                <a:moveTo>
                  <a:pt x="0" y="0"/>
                </a:moveTo>
                <a:lnTo>
                  <a:pt x="5551551" y="0"/>
                </a:lnTo>
                <a:lnTo>
                  <a:pt x="5551551" y="2454975"/>
                </a:lnTo>
                <a:lnTo>
                  <a:pt x="0" y="2454975"/>
                </a:lnTo>
                <a:lnTo>
                  <a:pt x="0" y="0"/>
                </a:lnTo>
                <a:close/>
              </a:path>
            </a:pathLst>
          </a:custGeom>
          <a:blipFill>
            <a:blip r:embed="rId6"/>
            <a:stretch>
              <a:fillRect l="-715" t="0" r="-715" b="0"/>
            </a:stretch>
          </a:blipFill>
        </p:spPr>
      </p:sp>
      <p:sp>
        <p:nvSpPr>
          <p:cNvPr name="TextBox 12" id="12"/>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3" id="13"/>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4" id="14"/>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3</a:t>
            </a:r>
          </a:p>
        </p:txBody>
      </p:sp>
      <p:sp>
        <p:nvSpPr>
          <p:cNvPr name="TextBox 15" id="15"/>
          <p:cNvSpPr txBox="true"/>
          <p:nvPr/>
        </p:nvSpPr>
        <p:spPr>
          <a:xfrm rot="0">
            <a:off x="756000" y="2375863"/>
            <a:ext cx="4568469"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H</a:t>
            </a:r>
            <a:r>
              <a:rPr lang="en-US" sz="1699">
                <a:solidFill>
                  <a:srgbClr val="000000"/>
                </a:solidFill>
                <a:latin typeface="Bernoru"/>
                <a:ea typeface="Bernoru"/>
                <a:cs typeface="Bernoru"/>
                <a:sym typeface="Bernoru"/>
              </a:rPr>
              <a:t>alaman Utama Website</a:t>
            </a:r>
          </a:p>
        </p:txBody>
      </p:sp>
      <p:sp>
        <p:nvSpPr>
          <p:cNvPr name="TextBox 16" id="16"/>
          <p:cNvSpPr txBox="true"/>
          <p:nvPr/>
        </p:nvSpPr>
        <p:spPr>
          <a:xfrm rot="0">
            <a:off x="346949" y="6194350"/>
            <a:ext cx="3214496" cy="1156227"/>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Halaman Utama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D</a:t>
            </a:r>
            <a:r>
              <a:rPr lang="en-US" b="true" sz="1299">
                <a:solidFill>
                  <a:srgbClr val="000000"/>
                </a:solidFill>
                <a:latin typeface="Open Sauce Bold"/>
                <a:ea typeface="Open Sauce Bold"/>
                <a:cs typeface="Open Sauce Bold"/>
                <a:sym typeface="Open Sauce Bold"/>
              </a:rPr>
              <a:t>esain website profesional dengan kombinasi biru gelap dan aksen oranye cerah. Tampilan bersih dan modern, nyaman dipandang.</a:t>
            </a:r>
          </a:p>
        </p:txBody>
      </p:sp>
      <p:sp>
        <p:nvSpPr>
          <p:cNvPr name="TextBox 17" id="17"/>
          <p:cNvSpPr txBox="true"/>
          <p:nvPr/>
        </p:nvSpPr>
        <p:spPr>
          <a:xfrm rot="0">
            <a:off x="346949" y="7777788"/>
            <a:ext cx="3214496" cy="1231446"/>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Desain website profesional dengan kombinasi biru gelap dan aksen oranye cerah. Tampilan bersih dan modern, nyaman dipandang.</a:t>
            </a:r>
          </a:p>
        </p:txBody>
      </p:sp>
      <p:sp>
        <p:nvSpPr>
          <p:cNvPr name="TextBox 18" id="18"/>
          <p:cNvSpPr txBox="true"/>
          <p:nvPr/>
        </p:nvSpPr>
        <p:spPr>
          <a:xfrm rot="0">
            <a:off x="3717221" y="6194350"/>
            <a:ext cx="3512443" cy="3195450"/>
          </a:xfrm>
          <a:prstGeom prst="rect">
            <a:avLst/>
          </a:prstGeom>
        </p:spPr>
        <p:txBody>
          <a:bodyPr anchor="t" rtlCol="false" tIns="0" lIns="0" bIns="0" rIns="0">
            <a:spAutoFit/>
          </a:bodyPr>
          <a:lstStyle/>
          <a:p>
            <a:pPr algn="l">
              <a:lnSpc>
                <a:spcPts val="1819"/>
              </a:lnSpc>
            </a:pPr>
            <a:r>
              <a:rPr lang="en-US" sz="12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Header: Terletak di bagian atas, menampilkan logo PTI di kiri dan Nama Program Studi.</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Navigasi (Navbar): Di kanan atas, berisi tiga menu utama: Beranda, Profil, dan Kontak untuk memudahkan navigasi.</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Hero Section: Berada di bawah Header, menampilkan judul besar "CLASS PENDIDIKAN TEKNOLOGI INFORMASI", keterangan "Semester 6", deskripsi singkat prodi, dan ilustrasi visual yang relevan.</a:t>
            </a:r>
          </a:p>
          <a:p>
            <a:pPr algn="l">
              <a:lnSpc>
                <a:spcPts val="181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2701509"/>
            <a:chOff x="0" y="0"/>
            <a:chExt cx="2861093" cy="968160"/>
          </a:xfrm>
        </p:grpSpPr>
        <p:sp>
          <p:nvSpPr>
            <p:cNvPr name="Freeform 8" id="8"/>
            <p:cNvSpPr/>
            <p:nvPr/>
          </p:nvSpPr>
          <p:spPr>
            <a:xfrm flipH="false" flipV="false" rot="0">
              <a:off x="0" y="0"/>
              <a:ext cx="2861093" cy="968160"/>
            </a:xfrm>
            <a:custGeom>
              <a:avLst/>
              <a:gdLst/>
              <a:ahLst/>
              <a:cxnLst/>
              <a:rect r="r" b="b" t="t" l="l"/>
              <a:pathLst>
                <a:path h="968160" w="2861093">
                  <a:moveTo>
                    <a:pt x="0" y="0"/>
                  </a:moveTo>
                  <a:lnTo>
                    <a:pt x="2861093" y="0"/>
                  </a:lnTo>
                  <a:lnTo>
                    <a:pt x="2861093" y="968160"/>
                  </a:lnTo>
                  <a:lnTo>
                    <a:pt x="0" y="968160"/>
                  </a:lnTo>
                  <a:close/>
                </a:path>
              </a:pathLst>
            </a:custGeom>
            <a:solidFill>
              <a:srgbClr val="004AAD"/>
            </a:solidFill>
          </p:spPr>
        </p:sp>
        <p:sp>
          <p:nvSpPr>
            <p:cNvPr name="TextBox 9" id="9"/>
            <p:cNvSpPr txBox="true"/>
            <p:nvPr/>
          </p:nvSpPr>
          <p:spPr>
            <a:xfrm>
              <a:off x="0" y="-47625"/>
              <a:ext cx="2861093" cy="1015785"/>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5956695" y="9269845"/>
            <a:ext cx="847305" cy="399455"/>
          </a:xfrm>
          <a:custGeom>
            <a:avLst/>
            <a:gdLst/>
            <a:ahLst/>
            <a:cxnLst/>
            <a:rect r="r" b="b" t="t" l="l"/>
            <a:pathLst>
              <a:path h="399455" w="847305">
                <a:moveTo>
                  <a:pt x="0" y="0"/>
                </a:moveTo>
                <a:lnTo>
                  <a:pt x="847305" y="0"/>
                </a:lnTo>
                <a:lnTo>
                  <a:pt x="847305" y="399455"/>
                </a:lnTo>
                <a:lnTo>
                  <a:pt x="0" y="399455"/>
                </a:lnTo>
                <a:lnTo>
                  <a:pt x="0" y="0"/>
                </a:lnTo>
                <a:close/>
              </a:path>
            </a:pathLst>
          </a:custGeom>
          <a:blipFill>
            <a:blip r:embed="rId4">
              <a:extLst>
                <a:ext uri="{96DAC541-7B7A-43D3-8B79-37D633B846F1}">
                  <asvg:svgBlip xmlns:asvg="http://schemas.microsoft.com/office/drawing/2016/SVG/main" r:embed="rId5"/>
                </a:ext>
              </a:extLst>
            </a:blip>
            <a:stretch>
              <a:fillRect l="0" t="0" r="-19144" b="-145142"/>
            </a:stretch>
          </a:blipFill>
        </p:spPr>
      </p:sp>
      <p:sp>
        <p:nvSpPr>
          <p:cNvPr name="Freeform 11" id="11"/>
          <p:cNvSpPr/>
          <p:nvPr/>
        </p:nvSpPr>
        <p:spPr>
          <a:xfrm flipH="false" flipV="false" rot="0">
            <a:off x="582053" y="3293317"/>
            <a:ext cx="6535560" cy="1900908"/>
          </a:xfrm>
          <a:custGeom>
            <a:avLst/>
            <a:gdLst/>
            <a:ahLst/>
            <a:cxnLst/>
            <a:rect r="r" b="b" t="t" l="l"/>
            <a:pathLst>
              <a:path h="1900908" w="6535560">
                <a:moveTo>
                  <a:pt x="0" y="0"/>
                </a:moveTo>
                <a:lnTo>
                  <a:pt x="6535561" y="0"/>
                </a:lnTo>
                <a:lnTo>
                  <a:pt x="6535561" y="1900908"/>
                </a:lnTo>
                <a:lnTo>
                  <a:pt x="0" y="1900908"/>
                </a:lnTo>
                <a:lnTo>
                  <a:pt x="0" y="0"/>
                </a:lnTo>
                <a:close/>
              </a:path>
            </a:pathLst>
          </a:custGeom>
          <a:blipFill>
            <a:blip r:embed="rId6"/>
            <a:stretch>
              <a:fillRect l="-632" t="0" r="-632" b="0"/>
            </a:stretch>
          </a:blipFill>
        </p:spPr>
      </p:sp>
      <p:sp>
        <p:nvSpPr>
          <p:cNvPr name="TextBox 12" id="12"/>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3" id="13"/>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4" id="14"/>
          <p:cNvSpPr txBox="true"/>
          <p:nvPr/>
        </p:nvSpPr>
        <p:spPr>
          <a:xfrm rot="0">
            <a:off x="6418006" y="10138234"/>
            <a:ext cx="294206" cy="240665"/>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4</a:t>
            </a:r>
          </a:p>
        </p:txBody>
      </p:sp>
      <p:sp>
        <p:nvSpPr>
          <p:cNvPr name="TextBox 15" id="15"/>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Mengen</a:t>
            </a:r>
            <a:r>
              <a:rPr lang="en-US" sz="1699">
                <a:solidFill>
                  <a:srgbClr val="000000"/>
                </a:solidFill>
                <a:latin typeface="Bernoru"/>
                <a:ea typeface="Bernoru"/>
                <a:cs typeface="Bernoru"/>
                <a:sym typeface="Bernoru"/>
              </a:rPr>
              <a:t>al Program Studi &amp; Prospek Karir</a:t>
            </a:r>
          </a:p>
        </p:txBody>
      </p:sp>
      <p:sp>
        <p:nvSpPr>
          <p:cNvPr name="TextBox 16" id="16"/>
          <p:cNvSpPr txBox="true"/>
          <p:nvPr/>
        </p:nvSpPr>
        <p:spPr>
          <a:xfrm rot="0">
            <a:off x="390675" y="5969620"/>
            <a:ext cx="3214496" cy="1384791"/>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Du</a:t>
            </a:r>
            <a:r>
              <a:rPr lang="en-US" b="true" sz="1299">
                <a:solidFill>
                  <a:srgbClr val="000000"/>
                </a:solidFill>
                <a:latin typeface="Open Sauce Bold"/>
                <a:ea typeface="Open Sauce Bold"/>
                <a:cs typeface="Open Sauce Bold"/>
                <a:sym typeface="Open Sauce Bold"/>
              </a:rPr>
              <a:t>a blok informasi penting yang disajikan berdampingan, masing-masing dengan ikon dan ilustrasi pendukung, menambah daya tarik visual.</a:t>
            </a:r>
          </a:p>
        </p:txBody>
      </p:sp>
      <p:sp>
        <p:nvSpPr>
          <p:cNvPr name="TextBox 17" id="17"/>
          <p:cNvSpPr txBox="true"/>
          <p:nvPr/>
        </p:nvSpPr>
        <p:spPr>
          <a:xfrm rot="0">
            <a:off x="390675" y="7535386"/>
            <a:ext cx="3214496" cy="736074"/>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Dapat diakses dengan menggulir ke bawah dari halaman utama website.</a:t>
            </a:r>
          </a:p>
        </p:txBody>
      </p:sp>
      <p:sp>
        <p:nvSpPr>
          <p:cNvPr name="TextBox 18" id="18"/>
          <p:cNvSpPr txBox="true"/>
          <p:nvPr/>
        </p:nvSpPr>
        <p:spPr>
          <a:xfrm rot="0">
            <a:off x="3605171" y="5970962"/>
            <a:ext cx="3512443" cy="2738322"/>
          </a:xfrm>
          <a:prstGeom prst="rect">
            <a:avLst/>
          </a:prstGeom>
        </p:spPr>
        <p:txBody>
          <a:bodyPr anchor="t" rtlCol="false" tIns="0" lIns="0" bIns="0" rIns="0">
            <a:spAutoFit/>
          </a:bodyPr>
          <a:lstStyle/>
          <a:p>
            <a:pPr algn="l">
              <a:lnSpc>
                <a:spcPts val="1819"/>
              </a:lnSpc>
            </a:pPr>
            <a:r>
              <a:rPr lang="en-US" sz="12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Mengenal Program Studi: (Blok kiri, ikon lampu) Menjelaskan tujuan dan filosofi prodi, fokus pada integrasi teknologi dalam pendidikan dan inovasi.</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Prospek Karir: (Blok kanan, ikon tas kerja) Memaparkan beragam peluang karir bagi lulusan, seperti konsultan TIK, programmer, analis sistem, hingga wirausahawan edutech.</a:t>
            </a:r>
          </a:p>
          <a:p>
            <a:pPr algn="l">
              <a:lnSpc>
                <a:spcPts val="181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3903751"/>
            <a:chOff x="0" y="0"/>
            <a:chExt cx="2861093" cy="1399016"/>
          </a:xfrm>
        </p:grpSpPr>
        <p:sp>
          <p:nvSpPr>
            <p:cNvPr name="Freeform 8" id="8"/>
            <p:cNvSpPr/>
            <p:nvPr/>
          </p:nvSpPr>
          <p:spPr>
            <a:xfrm flipH="false" flipV="false" rot="0">
              <a:off x="0" y="0"/>
              <a:ext cx="2861093" cy="1399016"/>
            </a:xfrm>
            <a:custGeom>
              <a:avLst/>
              <a:gdLst/>
              <a:ahLst/>
              <a:cxnLst/>
              <a:rect r="r" b="b" t="t" l="l"/>
              <a:pathLst>
                <a:path h="1399016" w="2861093">
                  <a:moveTo>
                    <a:pt x="0" y="0"/>
                  </a:moveTo>
                  <a:lnTo>
                    <a:pt x="2861093" y="0"/>
                  </a:lnTo>
                  <a:lnTo>
                    <a:pt x="2861093" y="1399016"/>
                  </a:lnTo>
                  <a:lnTo>
                    <a:pt x="0" y="1399016"/>
                  </a:lnTo>
                  <a:close/>
                </a:path>
              </a:pathLst>
            </a:custGeom>
            <a:solidFill>
              <a:srgbClr val="004AAD"/>
            </a:solidFill>
          </p:spPr>
        </p:sp>
        <p:sp>
          <p:nvSpPr>
            <p:cNvPr name="TextBox 9" id="9"/>
            <p:cNvSpPr txBox="true"/>
            <p:nvPr/>
          </p:nvSpPr>
          <p:spPr>
            <a:xfrm>
              <a:off x="0" y="-47625"/>
              <a:ext cx="2861093" cy="1446641"/>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390675" y="3120567"/>
            <a:ext cx="5552335" cy="1705025"/>
          </a:xfrm>
          <a:custGeom>
            <a:avLst/>
            <a:gdLst/>
            <a:ahLst/>
            <a:cxnLst/>
            <a:rect r="r" b="b" t="t" l="l"/>
            <a:pathLst>
              <a:path h="1705025" w="5552335">
                <a:moveTo>
                  <a:pt x="0" y="0"/>
                </a:moveTo>
                <a:lnTo>
                  <a:pt x="5552335" y="0"/>
                </a:lnTo>
                <a:lnTo>
                  <a:pt x="5552335" y="1705025"/>
                </a:lnTo>
                <a:lnTo>
                  <a:pt x="0" y="1705025"/>
                </a:lnTo>
                <a:lnTo>
                  <a:pt x="0" y="0"/>
                </a:lnTo>
                <a:close/>
              </a:path>
            </a:pathLst>
          </a:custGeom>
          <a:blipFill>
            <a:blip r:embed="rId4"/>
            <a:stretch>
              <a:fillRect l="0" t="0" r="0" b="0"/>
            </a:stretch>
          </a:blipFill>
        </p:spPr>
      </p:sp>
      <p:sp>
        <p:nvSpPr>
          <p:cNvPr name="Freeform 11" id="11"/>
          <p:cNvSpPr/>
          <p:nvPr/>
        </p:nvSpPr>
        <p:spPr>
          <a:xfrm flipH="false" flipV="false" rot="0">
            <a:off x="3780000" y="4791147"/>
            <a:ext cx="3467391" cy="1844787"/>
          </a:xfrm>
          <a:custGeom>
            <a:avLst/>
            <a:gdLst/>
            <a:ahLst/>
            <a:cxnLst/>
            <a:rect r="r" b="b" t="t" l="l"/>
            <a:pathLst>
              <a:path h="1844787" w="3467391">
                <a:moveTo>
                  <a:pt x="0" y="0"/>
                </a:moveTo>
                <a:lnTo>
                  <a:pt x="3467391" y="0"/>
                </a:lnTo>
                <a:lnTo>
                  <a:pt x="3467391" y="1844787"/>
                </a:lnTo>
                <a:lnTo>
                  <a:pt x="0" y="1844787"/>
                </a:lnTo>
                <a:lnTo>
                  <a:pt x="0" y="0"/>
                </a:lnTo>
                <a:close/>
              </a:path>
            </a:pathLst>
          </a:custGeom>
          <a:blipFill>
            <a:blip r:embed="rId5"/>
            <a:stretch>
              <a:fillRect l="0" t="0" r="0" b="0"/>
            </a:stretch>
          </a:blipFill>
        </p:spPr>
      </p:sp>
      <p:sp>
        <p:nvSpPr>
          <p:cNvPr name="TextBox 12" id="12"/>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3" id="13"/>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4" id="14"/>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5</a:t>
            </a:r>
          </a:p>
        </p:txBody>
      </p:sp>
      <p:sp>
        <p:nvSpPr>
          <p:cNvPr name="TextBox 15" id="15"/>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G</a:t>
            </a:r>
            <a:r>
              <a:rPr lang="en-US" sz="1699">
                <a:solidFill>
                  <a:srgbClr val="000000"/>
                </a:solidFill>
                <a:latin typeface="Bernoru"/>
                <a:ea typeface="Bernoru"/>
                <a:cs typeface="Bernoru"/>
                <a:sym typeface="Bernoru"/>
              </a:rPr>
              <a:t>aleri Kegiatan</a:t>
            </a:r>
          </a:p>
        </p:txBody>
      </p:sp>
      <p:sp>
        <p:nvSpPr>
          <p:cNvPr name="TextBox 16" id="16"/>
          <p:cNvSpPr txBox="true"/>
          <p:nvPr/>
        </p:nvSpPr>
        <p:spPr>
          <a:xfrm rot="0">
            <a:off x="390675" y="6923283"/>
            <a:ext cx="3214496" cy="1156227"/>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B</a:t>
            </a:r>
            <a:r>
              <a:rPr lang="en-US" b="true" sz="1299">
                <a:solidFill>
                  <a:srgbClr val="000000"/>
                </a:solidFill>
                <a:latin typeface="Open Sauce Bold"/>
                <a:ea typeface="Open Sauce Bold"/>
                <a:cs typeface="Open Sauce Bold"/>
                <a:sym typeface="Open Sauce Bold"/>
              </a:rPr>
              <a:t>agian ini menampilkan cuplikan tiga kegiatan terbaru dalam format kartu, serta halaman galeri penuh dengan koleksi foto dalam grid.</a:t>
            </a:r>
          </a:p>
        </p:txBody>
      </p:sp>
      <p:sp>
        <p:nvSpPr>
          <p:cNvPr name="TextBox 17" id="17"/>
          <p:cNvSpPr txBox="true"/>
          <p:nvPr/>
        </p:nvSpPr>
        <p:spPr>
          <a:xfrm rot="0">
            <a:off x="390675" y="8197202"/>
            <a:ext cx="3214496" cy="1859771"/>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Cu</a:t>
            </a:r>
            <a:r>
              <a:rPr lang="en-US" b="true" sz="1299">
                <a:solidFill>
                  <a:srgbClr val="000000"/>
                </a:solidFill>
                <a:latin typeface="Open Sauce Bold"/>
                <a:ea typeface="Open Sauce Bold"/>
                <a:cs typeface="Open Sauce Bold"/>
                <a:sym typeface="Open Sauce Bold"/>
              </a:rPr>
              <a:t>plikan: Ditemukan dengan menggulir ke bawah dari halaman utama.</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Galeri Penuh: Klik tombol "Lihat Galeri Selengkapnya" di bawah cuplikan galeri.</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t>
            </a:r>
          </a:p>
        </p:txBody>
      </p:sp>
      <p:sp>
        <p:nvSpPr>
          <p:cNvPr name="TextBox 18" id="18"/>
          <p:cNvSpPr txBox="true"/>
          <p:nvPr/>
        </p:nvSpPr>
        <p:spPr>
          <a:xfrm rot="0">
            <a:off x="3757474" y="7029981"/>
            <a:ext cx="3512443" cy="2070483"/>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Cuplika</a:t>
            </a:r>
            <a:r>
              <a:rPr lang="en-US" b="true" sz="1299">
                <a:solidFill>
                  <a:srgbClr val="000000"/>
                </a:solidFill>
                <a:latin typeface="Open Sauce Bold"/>
                <a:ea typeface="Open Sauce Bold"/>
                <a:cs typeface="Open Sauce Bold"/>
                <a:sym typeface="Open Sauce Bold"/>
              </a:rPr>
              <a:t>n: Menampilkan contoh kegiatan seperti "Kegiatan Praktikum", ,  "Kuliah Umum" dsb, beserta foto dan deskripsi singkat.</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Galeri Penuh: Berisi koleksi lengkap foto-foto berbagai aktivitas dan momen penting di Program Studi.</a:t>
            </a:r>
          </a:p>
          <a:p>
            <a:pPr algn="l">
              <a:lnSpc>
                <a:spcPts val="181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369919" y="9916950"/>
            <a:ext cx="8299839" cy="0"/>
          </a:xfrm>
          <a:prstGeom prst="line">
            <a:avLst/>
          </a:prstGeom>
          <a:ln cap="flat" w="19050">
            <a:solidFill>
              <a:srgbClr val="004AAD"/>
            </a:solidFill>
            <a:prstDash val="solid"/>
            <a:headEnd type="none" len="sm" w="sm"/>
            <a:tailEnd type="none" len="sm" w="sm"/>
          </a:ln>
        </p:spPr>
      </p:sp>
      <p:grpSp>
        <p:nvGrpSpPr>
          <p:cNvPr name="Group 3" id="3"/>
          <p:cNvGrpSpPr/>
          <p:nvPr/>
        </p:nvGrpSpPr>
        <p:grpSpPr>
          <a:xfrm rot="0">
            <a:off x="6326219" y="10033964"/>
            <a:ext cx="477781" cy="47778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1960"/>
                </a:lnSpc>
              </a:pPr>
            </a:p>
          </p:txBody>
        </p:sp>
      </p:grpSp>
      <p:sp>
        <p:nvSpPr>
          <p:cNvPr name="Freeform 6" id="6"/>
          <p:cNvSpPr/>
          <p:nvPr/>
        </p:nvSpPr>
        <p:spPr>
          <a:xfrm flipH="false" flipV="true" rot="0">
            <a:off x="-141898" y="9914117"/>
            <a:ext cx="2285698" cy="285712"/>
          </a:xfrm>
          <a:custGeom>
            <a:avLst/>
            <a:gdLst/>
            <a:ahLst/>
            <a:cxnLst/>
            <a:rect r="r" b="b" t="t" l="l"/>
            <a:pathLst>
              <a:path h="285712" w="2285698">
                <a:moveTo>
                  <a:pt x="0" y="285712"/>
                </a:moveTo>
                <a:lnTo>
                  <a:pt x="2285698" y="285712"/>
                </a:lnTo>
                <a:lnTo>
                  <a:pt x="2285698" y="0"/>
                </a:lnTo>
                <a:lnTo>
                  <a:pt x="0" y="0"/>
                </a:lnTo>
                <a:lnTo>
                  <a:pt x="0" y="285712"/>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1898" y="2873716"/>
            <a:ext cx="7983462" cy="2684876"/>
            <a:chOff x="0" y="0"/>
            <a:chExt cx="2861093" cy="962199"/>
          </a:xfrm>
        </p:grpSpPr>
        <p:sp>
          <p:nvSpPr>
            <p:cNvPr name="Freeform 8" id="8"/>
            <p:cNvSpPr/>
            <p:nvPr/>
          </p:nvSpPr>
          <p:spPr>
            <a:xfrm flipH="false" flipV="false" rot="0">
              <a:off x="0" y="0"/>
              <a:ext cx="2861093" cy="962199"/>
            </a:xfrm>
            <a:custGeom>
              <a:avLst/>
              <a:gdLst/>
              <a:ahLst/>
              <a:cxnLst/>
              <a:rect r="r" b="b" t="t" l="l"/>
              <a:pathLst>
                <a:path h="962199" w="2861093">
                  <a:moveTo>
                    <a:pt x="0" y="0"/>
                  </a:moveTo>
                  <a:lnTo>
                    <a:pt x="2861093" y="0"/>
                  </a:lnTo>
                  <a:lnTo>
                    <a:pt x="2861093" y="962199"/>
                  </a:lnTo>
                  <a:lnTo>
                    <a:pt x="0" y="962199"/>
                  </a:lnTo>
                  <a:close/>
                </a:path>
              </a:pathLst>
            </a:custGeom>
            <a:solidFill>
              <a:srgbClr val="004AAD"/>
            </a:solidFill>
          </p:spPr>
        </p:sp>
        <p:sp>
          <p:nvSpPr>
            <p:cNvPr name="TextBox 9" id="9"/>
            <p:cNvSpPr txBox="true"/>
            <p:nvPr/>
          </p:nvSpPr>
          <p:spPr>
            <a:xfrm>
              <a:off x="0" y="-47625"/>
              <a:ext cx="2861093" cy="1009824"/>
            </a:xfrm>
            <a:prstGeom prst="rect">
              <a:avLst/>
            </a:prstGeom>
          </p:spPr>
          <p:txBody>
            <a:bodyPr anchor="ctr" rtlCol="false" tIns="50800" lIns="50800" bIns="50800" rIns="50800"/>
            <a:lstStyle/>
            <a:p>
              <a:pPr algn="ctr">
                <a:lnSpc>
                  <a:spcPts val="1960"/>
                </a:lnSpc>
              </a:pPr>
            </a:p>
          </p:txBody>
        </p:sp>
      </p:grpSp>
      <p:sp>
        <p:nvSpPr>
          <p:cNvPr name="Freeform 10" id="10"/>
          <p:cNvSpPr/>
          <p:nvPr/>
        </p:nvSpPr>
        <p:spPr>
          <a:xfrm flipH="false" flipV="false" rot="0">
            <a:off x="1014089" y="3554693"/>
            <a:ext cx="5511460" cy="1444540"/>
          </a:xfrm>
          <a:custGeom>
            <a:avLst/>
            <a:gdLst/>
            <a:ahLst/>
            <a:cxnLst/>
            <a:rect r="r" b="b" t="t" l="l"/>
            <a:pathLst>
              <a:path h="1444540" w="5511460">
                <a:moveTo>
                  <a:pt x="0" y="0"/>
                </a:moveTo>
                <a:lnTo>
                  <a:pt x="5511460" y="0"/>
                </a:lnTo>
                <a:lnTo>
                  <a:pt x="5511460" y="1444540"/>
                </a:lnTo>
                <a:lnTo>
                  <a:pt x="0" y="1444540"/>
                </a:lnTo>
                <a:lnTo>
                  <a:pt x="0" y="0"/>
                </a:lnTo>
                <a:close/>
              </a:path>
            </a:pathLst>
          </a:custGeom>
          <a:blipFill>
            <a:blip r:embed="rId4"/>
            <a:stretch>
              <a:fillRect l="-447" t="-7193" r="0" b="0"/>
            </a:stretch>
          </a:blipFill>
        </p:spPr>
      </p:sp>
      <p:sp>
        <p:nvSpPr>
          <p:cNvPr name="TextBox 11" id="11"/>
          <p:cNvSpPr txBox="true"/>
          <p:nvPr/>
        </p:nvSpPr>
        <p:spPr>
          <a:xfrm rot="0">
            <a:off x="574838" y="844687"/>
            <a:ext cx="6410325" cy="1361655"/>
          </a:xfrm>
          <a:prstGeom prst="rect">
            <a:avLst/>
          </a:prstGeom>
        </p:spPr>
        <p:txBody>
          <a:bodyPr anchor="t" rtlCol="false" tIns="0" lIns="0" bIns="0" rIns="0">
            <a:spAutoFit/>
          </a:bodyPr>
          <a:lstStyle/>
          <a:p>
            <a:pPr algn="l">
              <a:lnSpc>
                <a:spcPts val="5074"/>
              </a:lnSpc>
            </a:pPr>
            <a:r>
              <a:rPr lang="en-US" sz="5900" b="true">
                <a:solidFill>
                  <a:srgbClr val="004AAD"/>
                </a:solidFill>
                <a:latin typeface="Bebas Neue Bold"/>
                <a:ea typeface="Bebas Neue Bold"/>
                <a:cs typeface="Bebas Neue Bold"/>
                <a:sym typeface="Bebas Neue Bold"/>
              </a:rPr>
              <a:t>cara penggunaan dan tampilan website</a:t>
            </a:r>
          </a:p>
        </p:txBody>
      </p:sp>
      <p:sp>
        <p:nvSpPr>
          <p:cNvPr name="TextBox 12" id="12"/>
          <p:cNvSpPr txBox="true"/>
          <p:nvPr/>
        </p:nvSpPr>
        <p:spPr>
          <a:xfrm rot="0">
            <a:off x="4462302" y="10180779"/>
            <a:ext cx="1724334" cy="165118"/>
          </a:xfrm>
          <a:prstGeom prst="rect">
            <a:avLst/>
          </a:prstGeom>
        </p:spPr>
        <p:txBody>
          <a:bodyPr anchor="t" rtlCol="false" tIns="0" lIns="0" bIns="0" rIns="0">
            <a:spAutoFit/>
          </a:bodyPr>
          <a:lstStyle/>
          <a:p>
            <a:pPr algn="r">
              <a:lnSpc>
                <a:spcPts val="1399"/>
              </a:lnSpc>
              <a:spcBef>
                <a:spcPct val="0"/>
              </a:spcBef>
            </a:pPr>
            <a:r>
              <a:rPr lang="en-US" sz="999">
                <a:solidFill>
                  <a:srgbClr val="000000"/>
                </a:solidFill>
                <a:latin typeface="Open Sauce"/>
                <a:ea typeface="Open Sauce"/>
                <a:cs typeface="Open Sauce"/>
                <a:sym typeface="Open Sauce"/>
              </a:rPr>
              <a:t>PTIsemester6</a:t>
            </a:r>
          </a:p>
        </p:txBody>
      </p:sp>
      <p:sp>
        <p:nvSpPr>
          <p:cNvPr name="TextBox 13" id="13"/>
          <p:cNvSpPr txBox="true"/>
          <p:nvPr/>
        </p:nvSpPr>
        <p:spPr>
          <a:xfrm rot="0">
            <a:off x="6418006" y="10138234"/>
            <a:ext cx="294206" cy="24070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uce Bold"/>
                <a:ea typeface="Open Sauce Bold"/>
                <a:cs typeface="Open Sauce Bold"/>
                <a:sym typeface="Open Sauce Bold"/>
              </a:rPr>
              <a:t>6</a:t>
            </a:r>
          </a:p>
        </p:txBody>
      </p:sp>
      <p:sp>
        <p:nvSpPr>
          <p:cNvPr name="TextBox 14" id="14"/>
          <p:cNvSpPr txBox="true"/>
          <p:nvPr/>
        </p:nvSpPr>
        <p:spPr>
          <a:xfrm rot="0">
            <a:off x="756000" y="2375863"/>
            <a:ext cx="5200695" cy="290232"/>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Bernoru"/>
                <a:ea typeface="Bernoru"/>
                <a:cs typeface="Bernoru"/>
                <a:sym typeface="Bernoru"/>
              </a:rPr>
              <a:t>Halaman Pengumuman</a:t>
            </a:r>
          </a:p>
        </p:txBody>
      </p:sp>
      <p:sp>
        <p:nvSpPr>
          <p:cNvPr name="TextBox 15" id="15"/>
          <p:cNvSpPr txBox="true"/>
          <p:nvPr/>
        </p:nvSpPr>
        <p:spPr>
          <a:xfrm rot="0">
            <a:off x="390675" y="6020104"/>
            <a:ext cx="3214496" cy="927663"/>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Tampilan Umum </a:t>
            </a:r>
          </a:p>
          <a:p>
            <a:pPr algn="l">
              <a:lnSpc>
                <a:spcPts val="1819"/>
              </a:lnSpc>
              <a:spcBef>
                <a:spcPct val="0"/>
              </a:spcBef>
            </a:pPr>
            <a:r>
              <a:rPr lang="en-US" b="true" sz="1299">
                <a:solidFill>
                  <a:srgbClr val="000000"/>
                </a:solidFill>
                <a:latin typeface="Open Sauce Bold"/>
                <a:ea typeface="Open Sauce Bold"/>
                <a:cs typeface="Open Sauce Bold"/>
                <a:sym typeface="Open Sauce Bold"/>
              </a:rPr>
              <a:t>D</a:t>
            </a:r>
            <a:r>
              <a:rPr lang="en-US" b="true" sz="1299">
                <a:solidFill>
                  <a:srgbClr val="000000"/>
                </a:solidFill>
                <a:latin typeface="Open Sauce Bold"/>
                <a:ea typeface="Open Sauce Bold"/>
                <a:cs typeface="Open Sauce Bold"/>
                <a:sym typeface="Open Sauce Bold"/>
              </a:rPr>
              <a:t>aftar pengumuman terbaru yang disajikan dalam format kartu informasi, menampilkan tanggal dan judul.</a:t>
            </a:r>
          </a:p>
        </p:txBody>
      </p:sp>
      <p:sp>
        <p:nvSpPr>
          <p:cNvPr name="TextBox 16" id="16"/>
          <p:cNvSpPr txBox="true"/>
          <p:nvPr/>
        </p:nvSpPr>
        <p:spPr>
          <a:xfrm rot="0">
            <a:off x="390675" y="7133995"/>
            <a:ext cx="3214496" cy="945515"/>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Cara Akses</a:t>
            </a:r>
          </a:p>
          <a:p>
            <a:pPr algn="l">
              <a:lnSpc>
                <a:spcPts val="1819"/>
              </a:lnSpc>
            </a:pPr>
            <a:r>
              <a:rPr lang="en-US" sz="1299" b="true">
                <a:solidFill>
                  <a:srgbClr val="000000"/>
                </a:solidFill>
                <a:latin typeface="Open Sauce Bold"/>
                <a:ea typeface="Open Sauce Bold"/>
                <a:cs typeface="Open Sauce Bold"/>
                <a:sym typeface="Open Sauce Bold"/>
              </a:rPr>
              <a:t>Da</a:t>
            </a:r>
            <a:r>
              <a:rPr lang="en-US" sz="1299" b="true">
                <a:solidFill>
                  <a:srgbClr val="000000"/>
                </a:solidFill>
                <a:latin typeface="Open Sauce Bold"/>
                <a:ea typeface="Open Sauce Bold"/>
                <a:cs typeface="Open Sauce Bold"/>
                <a:sym typeface="Open Sauce Bold"/>
              </a:rPr>
              <a:t>pat ditemukan dengan menggulir ke bawah dari halaman utama website.</a:t>
            </a:r>
          </a:p>
          <a:p>
            <a:pPr algn="l">
              <a:lnSpc>
                <a:spcPts val="1959"/>
              </a:lnSpc>
              <a:spcBef>
                <a:spcPct val="0"/>
              </a:spcBef>
            </a:pPr>
            <a:r>
              <a:rPr lang="en-US" b="true" sz="1399">
                <a:solidFill>
                  <a:srgbClr val="000000"/>
                </a:solidFill>
                <a:latin typeface="Open Sauce Bold"/>
                <a:ea typeface="Open Sauce Bold"/>
                <a:cs typeface="Open Sauce Bold"/>
                <a:sym typeface="Open Sauce Bold"/>
              </a:rPr>
              <a:t>.</a:t>
            </a:r>
          </a:p>
        </p:txBody>
      </p:sp>
      <p:sp>
        <p:nvSpPr>
          <p:cNvPr name="TextBox 17" id="17"/>
          <p:cNvSpPr txBox="true"/>
          <p:nvPr/>
        </p:nvSpPr>
        <p:spPr>
          <a:xfrm rot="0">
            <a:off x="3849834" y="6020104"/>
            <a:ext cx="3512443" cy="2070483"/>
          </a:xfrm>
          <a:prstGeom prst="rect">
            <a:avLst/>
          </a:prstGeom>
        </p:spPr>
        <p:txBody>
          <a:bodyPr anchor="t" rtlCol="false" tIns="0" lIns="0" bIns="0" rIns="0">
            <a:spAutoFit/>
          </a:bodyPr>
          <a:lstStyle/>
          <a:p>
            <a:pPr algn="l">
              <a:lnSpc>
                <a:spcPts val="1959"/>
              </a:lnSpc>
            </a:pPr>
            <a:r>
              <a:rPr lang="en-US" sz="1399" b="true">
                <a:solidFill>
                  <a:srgbClr val="F4B400"/>
                </a:solidFill>
                <a:latin typeface="Open Sauce Bold"/>
                <a:ea typeface="Open Sauce Bold"/>
                <a:cs typeface="Open Sauce Bold"/>
                <a:sym typeface="Open Sauce Bold"/>
              </a:rPr>
              <a:t>Apa yang ditampilkan</a:t>
            </a:r>
          </a:p>
          <a:p>
            <a:pPr algn="l" marL="280668" indent="-140334" lvl="1">
              <a:lnSpc>
                <a:spcPts val="1819"/>
              </a:lnSpc>
              <a:buFont typeface="Arial"/>
              <a:buChar char="•"/>
            </a:pPr>
            <a:r>
              <a:rPr lang="en-US" b="true" sz="1299">
                <a:solidFill>
                  <a:srgbClr val="000000"/>
                </a:solidFill>
                <a:latin typeface="Open Sauce Bold"/>
                <a:ea typeface="Open Sauce Bold"/>
                <a:cs typeface="Open Sauce Bold"/>
                <a:sym typeface="Open Sauce Bold"/>
              </a:rPr>
              <a:t>Daftar Pengumuma</a:t>
            </a:r>
            <a:r>
              <a:rPr lang="en-US" b="true" sz="1299">
                <a:solidFill>
                  <a:srgbClr val="000000"/>
                </a:solidFill>
                <a:latin typeface="Open Sauce Bold"/>
                <a:ea typeface="Open Sauce Bold"/>
                <a:cs typeface="Open Sauce Bold"/>
                <a:sym typeface="Open Sauce Bold"/>
              </a:rPr>
              <a:t>n: Menampilkan informasi penting seperti "JADWAL PERKULIAHAN SEMESTER GENAP" atau "Kalender Kegiatan Akademik".</a:t>
            </a:r>
          </a:p>
          <a:p>
            <a:pPr algn="l" marL="280668" indent="-140334" lvl="1">
              <a:lnSpc>
                <a:spcPts val="1819"/>
              </a:lnSpc>
              <a:spcBef>
                <a:spcPct val="0"/>
              </a:spcBef>
              <a:buFont typeface="Arial"/>
              <a:buChar char="•"/>
            </a:pPr>
            <a:r>
              <a:rPr lang="en-US" b="true" sz="1299">
                <a:solidFill>
                  <a:srgbClr val="000000"/>
                </a:solidFill>
                <a:latin typeface="Open Sauce Bold"/>
                <a:ea typeface="Open Sauce Bold"/>
                <a:cs typeface="Open Sauce Bold"/>
                <a:sym typeface="Open Sauce Bold"/>
              </a:rPr>
              <a:t>Tombo</a:t>
            </a:r>
            <a:r>
              <a:rPr lang="en-US" b="true" sz="1299">
                <a:solidFill>
                  <a:srgbClr val="000000"/>
                </a:solidFill>
                <a:latin typeface="Open Sauce Bold"/>
                <a:ea typeface="Open Sauce Bold"/>
                <a:cs typeface="Open Sauce Bold"/>
                <a:sym typeface="Open Sauce Bold"/>
              </a:rPr>
              <a:t>l "Selengkapnya": Tersedia di setiap kartu, klik untuk membaca detail lengkap pengumuman tersebut.</a:t>
            </a:r>
          </a:p>
          <a:p>
            <a:pPr algn="l">
              <a:lnSpc>
                <a:spcPts val="181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DAGs7z8gwqo</dc:identifier>
  <dcterms:modified xsi:type="dcterms:W3CDTF">2011-08-01T06:04:30Z</dcterms:modified>
  <cp:revision>1</cp:revision>
  <dc:title>Hijau dan Kuning Modern Buku Panduan Karyawan Buklet</dc:title>
</cp:coreProperties>
</file>