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70" r:id="rId7"/>
    <p:sldId id="271" r:id="rId8"/>
    <p:sldId id="257" r:id="rId9"/>
    <p:sldId id="272" r:id="rId10"/>
    <p:sldId id="274" r:id="rId11"/>
    <p:sldId id="279" r:id="rId12"/>
    <p:sldId id="273" r:id="rId13"/>
    <p:sldId id="275" r:id="rId14"/>
    <p:sldId id="276" r:id="rId15"/>
    <p:sldId id="277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7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3" y="2292102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92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3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2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7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102"/>
            <a:ext cx="5734051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92"/>
            <a:ext cx="573405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9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8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3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8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5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2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1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3" y="1600202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600202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1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1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3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51" y="1600201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1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905" y="6356359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61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3" y="6356359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9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  <p15:guide id="2" pos="6984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1069" y="2292096"/>
            <a:ext cx="6487887" cy="2219691"/>
          </a:xfrm>
        </p:spPr>
        <p:txBody>
          <a:bodyPr anchor="ctr">
            <a:normAutofit/>
          </a:bodyPr>
          <a:lstStyle/>
          <a:p>
            <a:pPr algn="ctr"/>
            <a:r>
              <a:rPr lang="hr-HR" sz="4200" dirty="0"/>
              <a:t>Korisničko sučelje knjižnice za razmjenu multimedijskog sadržaja</a:t>
            </a:r>
            <a:endParaRPr lang="hr-HR" sz="4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51069" y="4874083"/>
            <a:ext cx="6487887" cy="593271"/>
          </a:xfrm>
        </p:spPr>
        <p:txBody>
          <a:bodyPr/>
          <a:lstStyle/>
          <a:p>
            <a:pPr algn="ctr"/>
            <a:r>
              <a:rPr lang="hr-HR" dirty="0"/>
              <a:t>Izradio: </a:t>
            </a:r>
            <a:r>
              <a:rPr lang="hr-HR" b="1" dirty="0"/>
              <a:t>Petar Kovačević</a:t>
            </a:r>
            <a:br>
              <a:rPr lang="hr-HR" dirty="0"/>
            </a:br>
            <a:r>
              <a:rPr lang="hr-HR" dirty="0"/>
              <a:t>Mentor: </a:t>
            </a:r>
            <a:r>
              <a:rPr lang="en-US" b="1" dirty="0"/>
              <a:t>prof. dr. sc. </a:t>
            </a:r>
            <a:r>
              <a:rPr lang="hr-HR" b="1" dirty="0"/>
              <a:t>Vedran Mornar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Upravljanje ponudama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4" y="1437751"/>
            <a:ext cx="9980684" cy="499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83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Upravljanje ponudama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2" b="18275"/>
          <a:stretch/>
        </p:blipFill>
        <p:spPr>
          <a:xfrm>
            <a:off x="1104901" y="1448623"/>
            <a:ext cx="9980684" cy="498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83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Rezervacija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4" y="1437751"/>
            <a:ext cx="9980684" cy="499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01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Upravljanje rezervacijama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34" y="1437751"/>
            <a:ext cx="9980684" cy="499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15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Pitanja?</a:t>
            </a:r>
          </a:p>
        </p:txBody>
      </p:sp>
      <p:pic>
        <p:nvPicPr>
          <p:cNvPr id="8" name="Picture Placeholder 4" descr="Close-up of books on shelves with more books blurred in foreground and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0" r="87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514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Cilj aplikacije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2" y="1600202"/>
            <a:ext cx="3461340" cy="2549767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85269" y="1600202"/>
            <a:ext cx="6300315" cy="2549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3000" b="1" dirty="0"/>
              <a:t>Jednostavna</a:t>
            </a:r>
            <a:r>
              <a:rPr lang="hr-HR" sz="3000" dirty="0"/>
              <a:t> i </a:t>
            </a:r>
            <a:r>
              <a:rPr lang="hr-HR" sz="3000" b="1" dirty="0"/>
              <a:t>intuitivna</a:t>
            </a:r>
            <a:r>
              <a:rPr lang="hr-HR" sz="3000" dirty="0"/>
              <a:t> aplikacija koja korisnicima daje mogućnosti </a:t>
            </a:r>
            <a:r>
              <a:rPr lang="hr-HR" sz="3000" b="1" dirty="0"/>
              <a:t>pronalaska</a:t>
            </a:r>
            <a:r>
              <a:rPr lang="hr-HR" sz="3000" dirty="0"/>
              <a:t> i </a:t>
            </a:r>
            <a:r>
              <a:rPr lang="hr-HR" sz="3000" b="1" dirty="0"/>
              <a:t>ponude</a:t>
            </a:r>
            <a:r>
              <a:rPr lang="hr-HR" sz="3000" dirty="0"/>
              <a:t> fizičkih kopija multimedijskih sadržaja na </a:t>
            </a:r>
            <a:r>
              <a:rPr lang="hr-HR" sz="3000" b="1" dirty="0"/>
              <a:t>posuđivanje</a:t>
            </a:r>
            <a:r>
              <a:rPr lang="hr-HR" sz="3000" dirty="0"/>
              <a:t> drugim korisnicima.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4901" y="5627077"/>
            <a:ext cx="10357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i="1" dirty="0"/>
              <a:t>Knjižnica bez lokacije, stvorena kao mreža ljudi voljnih dijeliti.</a:t>
            </a:r>
          </a:p>
        </p:txBody>
      </p:sp>
      <p:pic>
        <p:nvPicPr>
          <p:cNvPr id="1026" name="Picture 2" descr="http://www.kenaston.org/images-referee/Books-Wide-Fl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39" y="4201886"/>
            <a:ext cx="500120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kenaston.org/images-referee/Books-Wi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42" y="4201886"/>
            <a:ext cx="4979481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Korištene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JavaScript (ECMAScript 2015)</a:t>
            </a:r>
          </a:p>
          <a:p>
            <a:r>
              <a:rPr lang="en-US" sz="3000" dirty="0"/>
              <a:t>Bootstrap</a:t>
            </a:r>
          </a:p>
          <a:p>
            <a:r>
              <a:rPr lang="en-US" sz="3000" dirty="0"/>
              <a:t>React</a:t>
            </a:r>
          </a:p>
          <a:p>
            <a:pPr lvl="1"/>
            <a:r>
              <a:rPr lang="en-US" sz="2400" dirty="0"/>
              <a:t>create-react-app</a:t>
            </a:r>
          </a:p>
          <a:p>
            <a:pPr lvl="1"/>
            <a:r>
              <a:rPr lang="en-US" sz="2400" dirty="0"/>
              <a:t>react-router</a:t>
            </a:r>
          </a:p>
          <a:p>
            <a:pPr lvl="1"/>
            <a:r>
              <a:rPr lang="en-US" sz="2400" dirty="0"/>
              <a:t>react-bootstrap</a:t>
            </a:r>
          </a:p>
          <a:p>
            <a:r>
              <a:rPr lang="en-US" sz="3000" dirty="0"/>
              <a:t>Fetch API</a:t>
            </a:r>
          </a:p>
          <a:p>
            <a:endParaRPr lang="en-US" dirty="0"/>
          </a:p>
          <a:p>
            <a:endParaRPr lang="en-US" dirty="0"/>
          </a:p>
          <a:p>
            <a:endParaRPr lang="hr-HR" dirty="0"/>
          </a:p>
        </p:txBody>
      </p:sp>
      <p:pic>
        <p:nvPicPr>
          <p:cNvPr id="2050" name="Picture 2" descr="https://upload.wikimedia.org/wikipedia/en/thumb/a/a7/React-icon.svg/1200px-React-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316" y="2978485"/>
            <a:ext cx="3735369" cy="26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babel/logo/master/bab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19" y="1600200"/>
            <a:ext cx="3567165" cy="162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dannyquezada.com/eva00/src/img/cv/bootstra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21" t="13883" r="35828" b="14029"/>
          <a:stretch/>
        </p:blipFill>
        <p:spPr bwMode="auto">
          <a:xfrm>
            <a:off x="5676490" y="2512681"/>
            <a:ext cx="1277631" cy="119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amo.githubusercontent.com/c6ddd9ff94ce584804e95bb55b3f2416dd553843/68747470733a2f2f662e636c6f75642e6769746875622e636f6d2f6173736574732f313336353838312f313931383337372f34383062326664362d376462632d313165332d386261302d3733346661663331353962382e706e6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59"/>
          <a:stretch/>
        </p:blipFill>
        <p:spPr bwMode="auto">
          <a:xfrm>
            <a:off x="5196295" y="4130238"/>
            <a:ext cx="2799582" cy="25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4901" y="2981855"/>
            <a:ext cx="10071099" cy="1894108"/>
          </a:xfrm>
        </p:spPr>
        <p:txBody>
          <a:bodyPr/>
          <a:lstStyle/>
          <a:p>
            <a:r>
              <a:rPr lang="en-US" sz="4800" dirty="0"/>
              <a:t>React</a:t>
            </a: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33943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O </a:t>
            </a:r>
            <a:r>
              <a:rPr lang="hr-HR" sz="4000" dirty="0" err="1"/>
              <a:t>Reactu</a:t>
            </a:r>
            <a:endParaRPr lang="hr-HR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bibliteka</a:t>
            </a:r>
            <a:endParaRPr lang="en-US" sz="2800" dirty="0"/>
          </a:p>
          <a:p>
            <a:r>
              <a:rPr lang="en-US" sz="2800" dirty="0" err="1"/>
              <a:t>jednostranične</a:t>
            </a:r>
            <a:r>
              <a:rPr lang="en-US" sz="2800" dirty="0"/>
              <a:t> web </a:t>
            </a:r>
            <a:r>
              <a:rPr lang="en-US" sz="2800" dirty="0" err="1"/>
              <a:t>aplikacije</a:t>
            </a:r>
            <a:r>
              <a:rPr lang="en-US" sz="2800" dirty="0"/>
              <a:t> (</a:t>
            </a:r>
            <a:r>
              <a:rPr lang="en-US" sz="2800" i="1" dirty="0"/>
              <a:t>single page application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virtualni</a:t>
            </a:r>
            <a:r>
              <a:rPr lang="en-US" sz="2800" dirty="0"/>
              <a:t> DOM</a:t>
            </a:r>
          </a:p>
          <a:p>
            <a:r>
              <a:rPr lang="en-US" sz="2800" dirty="0" err="1"/>
              <a:t>arhitektura</a:t>
            </a:r>
            <a:r>
              <a:rPr lang="en-US" sz="2800" dirty="0"/>
              <a:t> </a:t>
            </a:r>
            <a:r>
              <a:rPr lang="en-US" sz="2800" dirty="0" err="1"/>
              <a:t>temeljena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komponentama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i="1" dirty="0"/>
              <a:t>component-based architecture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Komponenta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3" y="1600202"/>
            <a:ext cx="4914900" cy="4981468"/>
          </a:xfrm>
        </p:spPr>
        <p:txBody>
          <a:bodyPr>
            <a:normAutofit/>
          </a:bodyPr>
          <a:lstStyle/>
          <a:p>
            <a:r>
              <a:rPr lang="en-US" sz="2800" b="1" i="1" dirty="0" err="1"/>
              <a:t>React.Component</a:t>
            </a:r>
            <a:endParaRPr lang="en-US" sz="2800" b="1" i="1" dirty="0"/>
          </a:p>
          <a:p>
            <a:r>
              <a:rPr lang="hr-HR" sz="2800" dirty="0"/>
              <a:t>svojstva</a:t>
            </a:r>
            <a:r>
              <a:rPr lang="en-US" sz="2800" dirty="0"/>
              <a:t> (</a:t>
            </a:r>
            <a:r>
              <a:rPr lang="en-US" sz="2800" i="1" dirty="0"/>
              <a:t>props</a:t>
            </a:r>
            <a:r>
              <a:rPr lang="en-US" sz="2800" dirty="0"/>
              <a:t>)</a:t>
            </a:r>
          </a:p>
          <a:p>
            <a:r>
              <a:rPr lang="hr-HR" sz="2800" dirty="0"/>
              <a:t>stanje</a:t>
            </a:r>
            <a:r>
              <a:rPr lang="en-US" sz="2800" dirty="0"/>
              <a:t> (</a:t>
            </a:r>
            <a:r>
              <a:rPr lang="en-US" sz="2800" i="1" dirty="0"/>
              <a:t>state</a:t>
            </a:r>
            <a:r>
              <a:rPr lang="en-US" sz="2800" dirty="0"/>
              <a:t>)</a:t>
            </a:r>
          </a:p>
          <a:p>
            <a:r>
              <a:rPr lang="hr-HR" sz="2800" dirty="0"/>
              <a:t>metode</a:t>
            </a:r>
          </a:p>
          <a:p>
            <a:pPr lvl="1"/>
            <a:r>
              <a:rPr lang="en-US" sz="2200" i="1" dirty="0" err="1"/>
              <a:t>setState</a:t>
            </a:r>
            <a:r>
              <a:rPr lang="en-US" sz="2200" i="1" dirty="0"/>
              <a:t>()</a:t>
            </a:r>
            <a:endParaRPr lang="hr-HR" sz="2200" i="1" dirty="0"/>
          </a:p>
          <a:p>
            <a:pPr lvl="1"/>
            <a:r>
              <a:rPr lang="en-US" sz="2200" i="1" dirty="0" err="1"/>
              <a:t>componentDidMount</a:t>
            </a:r>
            <a:r>
              <a:rPr lang="en-US" sz="2200" i="1" dirty="0"/>
              <a:t>() </a:t>
            </a:r>
          </a:p>
          <a:p>
            <a:pPr lvl="1"/>
            <a:r>
              <a:rPr lang="en-US" sz="2200" i="1" dirty="0"/>
              <a:t>render()</a:t>
            </a:r>
          </a:p>
          <a:p>
            <a:pPr lvl="1"/>
            <a:r>
              <a:rPr lang="en-US" sz="2200" i="1" dirty="0"/>
              <a:t>…</a:t>
            </a:r>
          </a:p>
          <a:p>
            <a:endParaRPr lang="en-US" sz="1050" i="1" dirty="0"/>
          </a:p>
          <a:p>
            <a:r>
              <a:rPr lang="en-US" sz="2800" i="1" dirty="0"/>
              <a:t>“Data Down, Actions Up”</a:t>
            </a:r>
            <a:endParaRPr lang="en-US" sz="28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427" b="427"/>
          <a:stretch/>
        </p:blipFill>
        <p:spPr>
          <a:xfrm>
            <a:off x="5433682" y="1600201"/>
            <a:ext cx="5651902" cy="44187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40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4660" y="3092386"/>
            <a:ext cx="10071099" cy="1684150"/>
          </a:xfrm>
        </p:spPr>
        <p:txBody>
          <a:bodyPr>
            <a:normAutofit/>
          </a:bodyPr>
          <a:lstStyle/>
          <a:p>
            <a:r>
              <a:rPr lang="hr-HR" sz="4800" dirty="0"/>
              <a:t>Implementacija</a:t>
            </a:r>
          </a:p>
        </p:txBody>
      </p:sp>
    </p:spTree>
    <p:extLst>
      <p:ext uri="{BB962C8B-B14F-4D97-AF65-F5344CB8AC3E}">
        <p14:creationId xmlns:p14="http://schemas.microsoft.com/office/powerpoint/2010/main" val="18960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Arhitektura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394226"/>
            <a:ext cx="9980683" cy="47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Glavno sučelje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9" y="1437751"/>
            <a:ext cx="9985615" cy="49903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73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434</TotalTime>
  <Words>148</Words>
  <Application>Microsoft Office PowerPoint</Application>
  <PresentationFormat>Widescreen</PresentationFormat>
  <Paragraphs>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Euphemia</vt:lpstr>
      <vt:lpstr>Plantagenet Cherokee</vt:lpstr>
      <vt:lpstr>Wingdings</vt:lpstr>
      <vt:lpstr>Academic Literature 16x9</vt:lpstr>
      <vt:lpstr>Korisničko sučelje knjižnice za razmjenu multimedijskog sadržaja</vt:lpstr>
      <vt:lpstr>Cilj aplikacije</vt:lpstr>
      <vt:lpstr>Korištene tehnologije</vt:lpstr>
      <vt:lpstr>React</vt:lpstr>
      <vt:lpstr>O Reactu</vt:lpstr>
      <vt:lpstr>Komponenta</vt:lpstr>
      <vt:lpstr>Implementacija</vt:lpstr>
      <vt:lpstr>Arhitektura</vt:lpstr>
      <vt:lpstr>Glavno sučelje</vt:lpstr>
      <vt:lpstr>Upravljanje ponudama</vt:lpstr>
      <vt:lpstr>Upravljanje ponudama</vt:lpstr>
      <vt:lpstr>Rezervacija</vt:lpstr>
      <vt:lpstr>Upravljanje rezervacijama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Korisničko sučelje knjižnice za razmjenu multimedijskog sadržaja</dc:title>
  <dc:creator>Petar Kovačević2</dc:creator>
  <cp:lastModifiedBy>Petar Kovačević2</cp:lastModifiedBy>
  <cp:revision>28</cp:revision>
  <dcterms:created xsi:type="dcterms:W3CDTF">2017-07-09T19:26:23Z</dcterms:created>
  <dcterms:modified xsi:type="dcterms:W3CDTF">2017-07-10T02:40:40Z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