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921" r:id="rId2"/>
    <p:sldId id="922" r:id="rId3"/>
    <p:sldId id="259" r:id="rId4"/>
    <p:sldId id="927" r:id="rId5"/>
    <p:sldId id="960" r:id="rId6"/>
    <p:sldId id="962" r:id="rId7"/>
    <p:sldId id="958" r:id="rId8"/>
    <p:sldId id="961" r:id="rId9"/>
    <p:sldId id="963" r:id="rId10"/>
    <p:sldId id="964" r:id="rId11"/>
    <p:sldId id="967" r:id="rId12"/>
    <p:sldId id="966" r:id="rId13"/>
    <p:sldId id="965" r:id="rId14"/>
    <p:sldId id="968" r:id="rId15"/>
    <p:sldId id="970" r:id="rId16"/>
    <p:sldId id="971" r:id="rId17"/>
    <p:sldId id="972" r:id="rId18"/>
    <p:sldId id="959" r:id="rId19"/>
    <p:sldId id="969" r:id="rId20"/>
    <p:sldId id="466" r:id="rId21"/>
  </p:sldIdLst>
  <p:sldSz cx="9906000" cy="6858000" type="A4"/>
  <p:notesSz cx="6669088" cy="9926638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2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ar Kovačević2" initials="PK" lastIdx="1" clrIdx="0">
    <p:extLst>
      <p:ext uri="{19B8F6BF-5375-455C-9EA6-DF929625EA0E}">
        <p15:presenceInfo xmlns:p15="http://schemas.microsoft.com/office/powerpoint/2012/main" userId="Petar Kovačević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0000"/>
    <a:srgbClr val="FF9900"/>
    <a:srgbClr val="E6E6E6"/>
    <a:srgbClr val="FFCC99"/>
    <a:srgbClr val="969696"/>
    <a:srgbClr val="FFFF00"/>
    <a:srgbClr val="008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88099" autoAdjust="0"/>
  </p:normalViewPr>
  <p:slideViewPr>
    <p:cSldViewPr snapToGrid="0">
      <p:cViewPr>
        <p:scale>
          <a:sx n="70" d="100"/>
          <a:sy n="70" d="100"/>
        </p:scale>
        <p:origin x="528" y="115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-2358" y="-108"/>
      </p:cViewPr>
      <p:guideLst>
        <p:guide orient="horz" pos="3102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6" name="Rectangle 8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7" name="Rectangle 9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8" name="Rectangle 10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E32C488-F6CC-41E4-B563-88CA9756ABB9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406535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>
            <a:lvl1pPr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747713"/>
            <a:ext cx="5367338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b" anchorCtr="0" compatLnSpc="1">
            <a:prstTxWarp prst="textNoShape">
              <a:avLst/>
            </a:prstTxWarp>
          </a:bodyPr>
          <a:lstStyle>
            <a:lvl1pPr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b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8E4579FB-2A38-4991-9D28-7263C0E49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599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54934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72255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744538"/>
            <a:ext cx="5376863" cy="3722687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  <a:ln/>
        </p:spPr>
        <p:txBody>
          <a:bodyPr/>
          <a:lstStyle/>
          <a:p>
            <a:pPr eaLnBrk="1" hangingPunct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6373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6104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56545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9288" y="744538"/>
            <a:ext cx="5376862" cy="3722687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  <a:ln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7775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45150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09247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44019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874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08430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3"/>
          <p:cNvSpPr>
            <a:spLocks noChangeArrowheads="1"/>
          </p:cNvSpPr>
          <p:nvPr userDrawn="1"/>
        </p:nvSpPr>
        <p:spPr bwMode="auto">
          <a:xfrm>
            <a:off x="179388" y="5661025"/>
            <a:ext cx="8424862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SzPct val="75000"/>
              <a:buFont typeface="Monotype Sorts" pitchFamily="2" charset="2"/>
              <a:buNone/>
              <a:defRPr/>
            </a:pPr>
            <a:endParaRPr lang="en-GB" sz="2800" b="0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sp>
        <p:nvSpPr>
          <p:cNvPr id="5" name="Line 1035"/>
          <p:cNvSpPr>
            <a:spLocks noChangeShapeType="1"/>
          </p:cNvSpPr>
          <p:nvPr userDrawn="1"/>
        </p:nvSpPr>
        <p:spPr bwMode="auto">
          <a:xfrm flipH="1" flipV="1">
            <a:off x="2627313" y="260350"/>
            <a:ext cx="0" cy="626427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Object 1037"/>
          <p:cNvGraphicFramePr>
            <a:graphicFrameLocks noChangeAspect="1"/>
          </p:cNvGraphicFramePr>
          <p:nvPr/>
        </p:nvGraphicFramePr>
        <p:xfrm>
          <a:off x="1023938" y="333375"/>
          <a:ext cx="617537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6" name="Picture" r:id="rId3" imgW="708104" imgH="1156204" progId="Word.Picture.8">
                  <p:embed/>
                </p:oleObj>
              </mc:Choice>
              <mc:Fallback>
                <p:oleObj name="Picture" r:id="rId3" imgW="708104" imgH="1156204" progId="Word.Picture.8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333375"/>
                        <a:ext cx="617537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916238" y="3886200"/>
            <a:ext cx="5565775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04206" name="Rectangle 1038"/>
          <p:cNvSpPr>
            <a:spLocks noGrp="1" noChangeArrowheads="1"/>
          </p:cNvSpPr>
          <p:nvPr>
            <p:ph type="ctrTitle"/>
          </p:nvPr>
        </p:nvSpPr>
        <p:spPr>
          <a:xfrm>
            <a:off x="2914650" y="1916113"/>
            <a:ext cx="5978525" cy="1503362"/>
          </a:xfrm>
        </p:spPr>
        <p:txBody>
          <a:bodyPr lIns="91440" tIns="45720" rIns="91440" bIns="45720" anchor="ctr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Rectangle 1045"/>
          <p:cNvSpPr>
            <a:spLocks noGrp="1" noChangeArrowheads="1"/>
          </p:cNvSpPr>
          <p:nvPr>
            <p:ph type="dt" sz="half" idx="10"/>
          </p:nvPr>
        </p:nvSpPr>
        <p:spPr>
          <a:xfrm>
            <a:off x="200025" y="6308725"/>
            <a:ext cx="2311400" cy="217488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hr-HR"/>
              <a:t>20.3.2017.</a:t>
            </a:r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PPIJ – SP2: C# i Entity Framework, FER</a:t>
            </a:r>
            <a:endParaRPr lang="hr-HR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41631-DE6F-4A6A-AD54-F7E06E714AD8}" type="slidenum">
              <a:rPr lang="hr-HR"/>
              <a:pPr>
                <a:defRPr/>
              </a:pPr>
              <a:t>‹#›</a:t>
            </a:fld>
            <a:r>
              <a:rPr lang="hr-HR" dirty="0"/>
              <a:t> / 18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20.3.2017.</a:t>
            </a: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0"/>
            <a:ext cx="2339975" cy="6308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867525" cy="6308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PPIJ – SP2: C# i Entity Framework, FER</a:t>
            </a:r>
            <a:endParaRPr lang="hr-HR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FB565-D690-48D2-B579-B7B96B49F543}" type="slidenum">
              <a:rPr lang="hr-HR"/>
              <a:pPr>
                <a:defRPr/>
              </a:pPr>
              <a:t>‹#›</a:t>
            </a:fld>
            <a:r>
              <a:rPr lang="hr-HR" dirty="0"/>
              <a:t> / 18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20.3.2017.</a:t>
            </a: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3050" y="981075"/>
            <a:ext cx="9359900" cy="5327650"/>
          </a:xfrm>
        </p:spPr>
        <p:txBody>
          <a:bodyPr/>
          <a:lstStyle/>
          <a:p>
            <a:pPr lvl="0"/>
            <a:endParaRPr lang="hr-HR" noProof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PPIJ – SP2: C# i Entity Framework, FER</a:t>
            </a:r>
            <a:endParaRPr lang="hr-HR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02904-A816-4F40-A955-83BEF0C46C21}" type="slidenum">
              <a:rPr lang="hr-HR"/>
              <a:pPr>
                <a:defRPr/>
              </a:pPr>
              <a:t>‹#›</a:t>
            </a:fld>
            <a:r>
              <a:rPr lang="hr-HR" dirty="0"/>
              <a:t> / 18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20.3.2017.</a:t>
            </a: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PPIJ – SP2: C# i Entity Framework, FER</a:t>
            </a:r>
            <a:endParaRPr lang="hr-HR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973AC-AB6C-4FEF-862E-8DA07D7E6006}" type="slidenum">
              <a:rPr lang="hr-HR"/>
              <a:pPr>
                <a:defRPr/>
              </a:pPr>
              <a:t>‹#›</a:t>
            </a:fld>
            <a:r>
              <a:rPr lang="hr-HR" dirty="0"/>
              <a:t> / 18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20.3.2017.</a:t>
            </a: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/>
          <a:p>
            <a:pPr lvl="0"/>
            <a:endParaRPr lang="hr-HR" noProof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PPIJ – SP2: C# i Entity Framework, FER</a:t>
            </a:r>
            <a:endParaRPr lang="hr-HR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D649E-7E40-4794-A883-6C2DA9AD11A9}" type="slidenum">
              <a:rPr lang="hr-HR"/>
              <a:pPr>
                <a:defRPr/>
              </a:pPr>
              <a:t>‹#›</a:t>
            </a:fld>
            <a:r>
              <a:rPr lang="hr-HR" dirty="0"/>
              <a:t> / 18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20.3.2017.</a:t>
            </a: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PPIJ – SP2: C# i Entity Framework, FER</a:t>
            </a:r>
            <a:endParaRPr lang="hr-HR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6B10F-218B-4520-AB18-944CCA0FA14B}" type="slidenum">
              <a:rPr lang="hr-HR" smtClean="0"/>
              <a:pPr>
                <a:defRPr/>
              </a:pPr>
              <a:t>‹#›</a:t>
            </a:fld>
            <a:r>
              <a:rPr lang="hr-HR" dirty="0"/>
              <a:t> / 18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20.3.2017.</a:t>
            </a:r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PPIJ – SP2: C# i Entity Framework, FER</a:t>
            </a:r>
            <a:endParaRPr lang="hr-HR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1631-562A-409F-A7E4-527DCC7EC28C}" type="slidenum">
              <a:rPr lang="hr-HR" smtClean="0"/>
              <a:pPr>
                <a:defRPr/>
              </a:pPr>
              <a:t>‹#›</a:t>
            </a:fld>
            <a:r>
              <a:rPr lang="hr-HR" dirty="0"/>
              <a:t> / 18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20.3.2017.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PPIJ – SP2: C# i Entity Framework, FER</a:t>
            </a:r>
            <a:endParaRPr lang="hr-HR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FA6D3-D19D-46DB-AAD5-1F8D4A92F309}" type="slidenum">
              <a:rPr lang="hr-HR" smtClean="0"/>
              <a:pPr>
                <a:defRPr/>
              </a:pPr>
              <a:t>‹#›</a:t>
            </a:fld>
            <a:r>
              <a:rPr lang="hr-HR" dirty="0"/>
              <a:t> / 18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20.3.2017.</a:t>
            </a: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PPIJ – SP2: C# i Entity Framework, FER</a:t>
            </a:r>
            <a:endParaRPr lang="hr-HR" dirty="0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708D0-100F-41D5-AE69-F953EB3E2473}" type="slidenum">
              <a:rPr lang="hr-HR" smtClean="0"/>
              <a:pPr>
                <a:defRPr/>
              </a:pPr>
              <a:t>‹#›</a:t>
            </a:fld>
            <a:r>
              <a:rPr lang="hr-HR" dirty="0"/>
              <a:t> / 18</a:t>
            </a: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20.3.2017.</a:t>
            </a: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PPIJ – SP2: C# i Entity Framework, FER</a:t>
            </a:r>
            <a:endParaRPr lang="hr-HR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D3D24-8494-4AB5-84CF-2DBCCB4837AF}" type="slidenum">
              <a:rPr lang="hr-HR" smtClean="0"/>
              <a:pPr>
                <a:defRPr/>
              </a:pPr>
              <a:t>‹#›</a:t>
            </a:fld>
            <a:r>
              <a:rPr lang="hr-HR" dirty="0"/>
              <a:t> / 18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20.3.2017.</a:t>
            </a: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PPIJ – SP2: C# i Entity Framework, FER</a:t>
            </a:r>
            <a:endParaRPr lang="hr-HR" dirty="0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39A8D-DB18-42FC-B341-AB1D10037EEF}" type="slidenum">
              <a:rPr lang="hr-HR" smtClean="0"/>
              <a:pPr>
                <a:defRPr/>
              </a:pPr>
              <a:t>‹#›</a:t>
            </a:fld>
            <a:r>
              <a:rPr lang="hr-HR" dirty="0"/>
              <a:t> / 18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20.3.2017.</a:t>
            </a: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PPIJ – SP2: C# i Entity Framework, FER</a:t>
            </a:r>
            <a:endParaRPr lang="hr-HR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AF9B9-8F58-4DC9-9C42-E2CFD4A4FFB3}" type="slidenum">
              <a:rPr lang="hr-HR" smtClean="0"/>
              <a:pPr>
                <a:defRPr/>
              </a:pPr>
              <a:t>‹#›</a:t>
            </a:fld>
            <a:r>
              <a:rPr lang="hr-HR" dirty="0"/>
              <a:t> / 18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20.3.2017.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PPIJ – SP2: C# i Entity Framework, FER</a:t>
            </a:r>
            <a:endParaRPr lang="hr-HR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206D8-1DDB-4710-A5FF-2370693A73B7}" type="slidenum">
              <a:rPr lang="hr-HR"/>
              <a:pPr>
                <a:defRPr/>
              </a:pPr>
              <a:t>‹#›</a:t>
            </a:fld>
            <a:r>
              <a:rPr lang="hr-HR" dirty="0"/>
              <a:t> / 18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20.3.2017.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288463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981075"/>
            <a:ext cx="93599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 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8" name="Line 10"/>
          <p:cNvSpPr>
            <a:spLocks noChangeShapeType="1"/>
          </p:cNvSpPr>
          <p:nvPr userDrawn="1"/>
        </p:nvSpPr>
        <p:spPr bwMode="auto">
          <a:xfrm>
            <a:off x="0" y="692150"/>
            <a:ext cx="95615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29" name="Line 11"/>
          <p:cNvSpPr>
            <a:spLocks noChangeShapeType="1"/>
          </p:cNvSpPr>
          <p:nvPr userDrawn="1"/>
        </p:nvSpPr>
        <p:spPr bwMode="auto">
          <a:xfrm>
            <a:off x="128588" y="6453188"/>
            <a:ext cx="95615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3050" y="6524625"/>
            <a:ext cx="34559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PPIJ – SP2: C# i Entity Framework, FER</a:t>
            </a:r>
            <a:endParaRPr lang="hr-HR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24625"/>
            <a:ext cx="253365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latin typeface="+mn-lt"/>
              </a:defRPr>
            </a:lvl1pPr>
          </a:lstStyle>
          <a:p>
            <a:pPr>
              <a:defRPr/>
            </a:pPr>
            <a:fld id="{5A328935-82BC-41AD-B627-07668B7BC109}" type="slidenum">
              <a:rPr lang="hr-HR"/>
              <a:pPr>
                <a:defRPr/>
              </a:pPr>
              <a:t>‹#›</a:t>
            </a:fld>
            <a:r>
              <a:rPr lang="hr-HR"/>
              <a:t> / 38</a:t>
            </a:r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16375" y="6524625"/>
            <a:ext cx="23114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200" b="0">
                <a:latin typeface="+mn-lt"/>
              </a:defRPr>
            </a:lvl1pPr>
          </a:lstStyle>
          <a:p>
            <a:pPr>
              <a:defRPr/>
            </a:pPr>
            <a:r>
              <a:rPr lang="hr-HR"/>
              <a:t>20.3.2017.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56" r:id="rId1"/>
    <p:sldLayoutId id="2147484557" r:id="rId2"/>
    <p:sldLayoutId id="2147484544" r:id="rId3"/>
    <p:sldLayoutId id="2147484545" r:id="rId4"/>
    <p:sldLayoutId id="2147484546" r:id="rId5"/>
    <p:sldLayoutId id="2147484547" r:id="rId6"/>
    <p:sldLayoutId id="2147484548" r:id="rId7"/>
    <p:sldLayoutId id="2147484549" r:id="rId8"/>
    <p:sldLayoutId id="2147484550" r:id="rId9"/>
    <p:sldLayoutId id="2147484551" r:id="rId10"/>
    <p:sldLayoutId id="2147484552" r:id="rId11"/>
    <p:sldLayoutId id="2147484553" r:id="rId12"/>
    <p:sldLayoutId id="2147484554" r:id="rId13"/>
    <p:sldLayoutId id="2147484555" r:id="rId14"/>
  </p:sldLayoutIdLst>
  <p:transition>
    <p:wip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n"/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itchFamily="2" charset="2"/>
        <a:buChar char="l"/>
        <a:defRPr kumimoji="1" sz="2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Char char="–"/>
        <a:defRPr kumimoji="1"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spnet/EntityFramework" TargetMode="External"/><Relationship Id="rId3" Type="http://schemas.openxmlformats.org/officeDocument/2006/relationships/hyperlink" Target="https://github.com/pero5ar/FER.PPiJ.EntityFrameworkLecture" TargetMode="External"/><Relationship Id="rId7" Type="http://schemas.openxmlformats.org/officeDocument/2006/relationships/hyperlink" Target="https://github.com/aspnet/EntityFramework6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gg696172(v=vs.103).aspx" TargetMode="External"/><Relationship Id="rId5" Type="http://schemas.openxmlformats.org/officeDocument/2006/relationships/hyperlink" Target="https://docs.microsoft.com/en-us/ef/" TargetMode="External"/><Relationship Id="rId4" Type="http://schemas.openxmlformats.org/officeDocument/2006/relationships/hyperlink" Target="http://www.entityframeworktutorial.ne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EntityFramework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spnet/EntityFramewor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SP</a:t>
            </a:r>
            <a:r>
              <a:rPr lang="en-US" dirty="0"/>
              <a:t>2</a:t>
            </a:r>
            <a:r>
              <a:rPr lang="hr-HR" dirty="0"/>
              <a:t>: </a:t>
            </a:r>
            <a:r>
              <a:rPr lang="en-US" dirty="0"/>
              <a:t>C# </a:t>
            </a:r>
            <a:r>
              <a:rPr lang="en-US" dirty="0" err="1"/>
              <a:t>i</a:t>
            </a:r>
            <a:r>
              <a:rPr lang="en-US" dirty="0"/>
              <a:t> Entity Framework</a:t>
            </a:r>
            <a:endParaRPr lang="hr-HR" dirty="0"/>
          </a:p>
        </p:txBody>
      </p:sp>
      <p:sp>
        <p:nvSpPr>
          <p:cNvPr id="2593794" name="Rectangle 2"/>
          <p:cNvSpPr>
            <a:spLocks noGrp="1" noChangeArrowheads="1"/>
          </p:cNvSpPr>
          <p:nvPr>
            <p:ph type="ctrTitle"/>
          </p:nvPr>
        </p:nvSpPr>
        <p:spPr/>
        <p:txBody>
          <a:bodyPr lIns="0"/>
          <a:lstStyle/>
          <a:p>
            <a:pPr>
              <a:defRPr/>
            </a:pPr>
            <a:r>
              <a:rPr lang="hr-HR" dirty="0"/>
              <a:t>Programske paradigme i jezici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20.3.2017.</a:t>
            </a:r>
            <a:endParaRPr lang="hr-HR" dirty="0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DbContext.OnModelCreating</a:t>
            </a:r>
            <a:r>
              <a:rPr lang="en-US" dirty="0"/>
              <a:t>() </a:t>
            </a:r>
            <a:r>
              <a:rPr lang="en-US" dirty="0" err="1"/>
              <a:t>i</a:t>
            </a:r>
            <a:r>
              <a:rPr lang="en-US" dirty="0"/>
              <a:t> Fluent API</a:t>
            </a:r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PPIJ – SP2: C# i Entity Framework, FER</a:t>
            </a:r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E6B10F-218B-4520-AB18-944CCA0FA14B}" type="slidenum">
              <a:rPr lang="hr-HR" smtClean="0"/>
              <a:pPr>
                <a:defRPr/>
              </a:pPr>
              <a:t>10</a:t>
            </a:fld>
            <a:r>
              <a:rPr lang="hr-HR" dirty="0"/>
              <a:t> / </a:t>
            </a:r>
            <a:r>
              <a:rPr lang="en-US" dirty="0"/>
              <a:t>20</a:t>
            </a:r>
            <a:endParaRPr lang="hr-H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20.3.2017.</a:t>
            </a:r>
            <a:endParaRPr lang="hr-H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3050" y="899319"/>
            <a:ext cx="9359900" cy="534352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override void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OnModelCreating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DbModelBuilder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.OnModelCreating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.Entity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&gt;().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(student =&gt;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student.Jmbag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.Entity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Professor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&gt;().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(professor =&gt;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professor.Id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.Entity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&gt;().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 =&gt;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.Entity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&gt;().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HasOptional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 =&gt;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s.Mentor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WithMany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 =&gt;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p.MentoredStudents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.Entity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&gt;().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HasMany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 =&gt;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s.EnrolledClasses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WithMany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 =&gt;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c.EnrolledStudents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.Entity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Professor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&gt;().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HasMany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 =&gt;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p.ClassesTeaching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WithMany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 =&gt;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c.Professors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132115" y="2122715"/>
            <a:ext cx="8153400" cy="1197428"/>
          </a:xfrm>
          <a:prstGeom prst="rect">
            <a:avLst/>
          </a:prstGeom>
          <a:solidFill>
            <a:srgbClr val="FFCC99">
              <a:alpha val="39999"/>
            </a:srgbClr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</a:pPr>
            <a:endParaRPr kumimoji="1" lang="hr-HR" sz="2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9672" y="2227928"/>
            <a:ext cx="492443" cy="98700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>
                <a:solidFill>
                  <a:srgbClr val="FF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p. </a:t>
            </a:r>
            <a:r>
              <a:rPr lang="en-US" dirty="0" err="1">
                <a:solidFill>
                  <a:srgbClr val="FF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ključ</a:t>
            </a:r>
            <a:endParaRPr lang="hr-HR" dirty="0">
              <a:solidFill>
                <a:srgbClr val="FFCC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132115" y="1567543"/>
            <a:ext cx="8153400" cy="378604"/>
          </a:xfrm>
          <a:prstGeom prst="rect">
            <a:avLst/>
          </a:prstGeom>
          <a:solidFill>
            <a:srgbClr val="FFCC99">
              <a:alpha val="39999"/>
            </a:srgbClr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</a:pPr>
            <a:endParaRPr kumimoji="1" lang="hr-HR" sz="2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32115" y="3496710"/>
            <a:ext cx="8153400" cy="2063799"/>
          </a:xfrm>
          <a:prstGeom prst="rect">
            <a:avLst/>
          </a:prstGeom>
          <a:solidFill>
            <a:srgbClr val="FFCC99">
              <a:alpha val="39999"/>
            </a:srgbClr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</a:pPr>
            <a:endParaRPr kumimoji="1" lang="hr-HR" sz="2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9672" y="3601924"/>
            <a:ext cx="492443" cy="170112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veze</a:t>
            </a:r>
            <a:endParaRPr lang="hr-HR" dirty="0">
              <a:solidFill>
                <a:srgbClr val="FFCC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84021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/>
      <p:bldP spid="9" grpId="1"/>
      <p:bldP spid="10" grpId="0" animBg="1"/>
      <p:bldP spid="10" grpId="1" animBg="1"/>
      <p:bldP spid="12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 – </a:t>
            </a:r>
            <a:r>
              <a:rPr lang="en-US" dirty="0" err="1"/>
              <a:t>primjeri</a:t>
            </a:r>
            <a:r>
              <a:rPr lang="en-US" dirty="0"/>
              <a:t> </a:t>
            </a:r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PPIJ – SP2: C# i Entity Framework, FER</a:t>
            </a:r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E6B10F-218B-4520-AB18-944CCA0FA14B}" type="slidenum">
              <a:rPr lang="hr-HR" smtClean="0"/>
              <a:pPr>
                <a:defRPr/>
              </a:pPr>
              <a:t>11</a:t>
            </a:fld>
            <a:r>
              <a:rPr lang="hr-HR" dirty="0"/>
              <a:t> / </a:t>
            </a:r>
            <a:r>
              <a:rPr lang="en-US" dirty="0"/>
              <a:t>20</a:t>
            </a:r>
            <a:endParaRPr lang="hr-H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20.3.2017.</a:t>
            </a:r>
            <a:endParaRPr lang="hr-H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3050" y="899319"/>
            <a:ext cx="9359900" cy="534352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.Entity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Professor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 =&gt;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HasMaxLength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(30);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.Entity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Professor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 =&gt;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IsRequired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.Entity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Professor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 =&gt;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HasColumnName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ProfessorName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790532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Annotations (</a:t>
            </a:r>
            <a:r>
              <a:rPr lang="en-US" dirty="0" err="1"/>
              <a:t>System.ComponentModel.DataAnnotations</a:t>
            </a:r>
            <a:r>
              <a:rPr lang="en-US" dirty="0"/>
              <a:t>)</a:t>
            </a:r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PPIJ – SP2: C# i Entity Framework, FER</a:t>
            </a:r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E6B10F-218B-4520-AB18-944CCA0FA14B}" type="slidenum">
              <a:rPr lang="hr-HR" smtClean="0"/>
              <a:pPr>
                <a:defRPr/>
              </a:pPr>
              <a:t>12</a:t>
            </a:fld>
            <a:r>
              <a:rPr lang="hr-HR" dirty="0"/>
              <a:t> / </a:t>
            </a:r>
            <a:r>
              <a:rPr lang="en-US" dirty="0"/>
              <a:t>20</a:t>
            </a:r>
            <a:endParaRPr lang="hr-H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20.3.2017.</a:t>
            </a:r>
            <a:endParaRPr lang="hr-H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3050" y="899319"/>
            <a:ext cx="9359900" cy="53435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[Key]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Jmbag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 get; set; 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MinLength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MaxLength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(30)]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[Required]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Name { get; set; 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Professor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Mentor { get; set; 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List&lt;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EnrolledClasses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 get; set;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311592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Osnovne</a:t>
            </a:r>
            <a:r>
              <a:rPr lang="en-US" dirty="0"/>
              <a:t> </a:t>
            </a:r>
            <a:r>
              <a:rPr lang="en-US" dirty="0" err="1"/>
              <a:t>operacije</a:t>
            </a:r>
            <a:r>
              <a:rPr lang="en-US" dirty="0"/>
              <a:t> – </a:t>
            </a:r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brisanje</a:t>
            </a:r>
            <a:r>
              <a:rPr lang="en-US" dirty="0"/>
              <a:t> </a:t>
            </a:r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PPIJ – SP2: C# i Entity Framework, FER</a:t>
            </a:r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E6B10F-218B-4520-AB18-944CCA0FA14B}" type="slidenum">
              <a:rPr lang="hr-HR" smtClean="0"/>
              <a:pPr>
                <a:defRPr/>
              </a:pPr>
              <a:t>13</a:t>
            </a:fld>
            <a:r>
              <a:rPr lang="hr-HR" dirty="0"/>
              <a:t> / </a:t>
            </a:r>
            <a:r>
              <a:rPr lang="en-US" dirty="0"/>
              <a:t>20</a:t>
            </a:r>
            <a:endParaRPr lang="hr-H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20.3.2017.</a:t>
            </a:r>
            <a:endParaRPr lang="hr-HR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3050" y="899319"/>
            <a:ext cx="9359900" cy="53435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using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UniversityDbContext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{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Jmbag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"0036123456", Name = "Pero" };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Professor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 Name = "Ivan" }; 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.Mentor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.Students.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.Professors.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SaveChanges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.Students.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SaveChanges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622969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Osnovne</a:t>
            </a:r>
            <a:r>
              <a:rPr lang="en-US" dirty="0"/>
              <a:t> </a:t>
            </a:r>
            <a:r>
              <a:rPr lang="en-US" dirty="0" err="1"/>
              <a:t>operacije</a:t>
            </a:r>
            <a:r>
              <a:rPr lang="en-US" dirty="0"/>
              <a:t> – </a:t>
            </a:r>
            <a:r>
              <a:rPr lang="en-US" dirty="0" err="1"/>
              <a:t>dohvaćanje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izmjena</a:t>
            </a:r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PPIJ – SP2: C# i Entity Framework, FER</a:t>
            </a:r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E6B10F-218B-4520-AB18-944CCA0FA14B}" type="slidenum">
              <a:rPr lang="hr-HR" smtClean="0"/>
              <a:pPr>
                <a:defRPr/>
              </a:pPr>
              <a:t>14</a:t>
            </a:fld>
            <a:r>
              <a:rPr lang="hr-HR" dirty="0"/>
              <a:t> / </a:t>
            </a:r>
            <a:r>
              <a:rPr lang="en-US" dirty="0"/>
              <a:t>20</a:t>
            </a:r>
            <a:endParaRPr lang="hr-H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20.3.2017.</a:t>
            </a:r>
            <a:endParaRPr lang="hr-H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3050" y="899319"/>
            <a:ext cx="9359900" cy="53435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using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UniversityDbContext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.Students.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("0036123456");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"Petar";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).State =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EntityState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.Modified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SaveChanges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3567450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– </a:t>
            </a:r>
            <a:r>
              <a:rPr lang="en-US" dirty="0" err="1"/>
              <a:t>osnovni</a:t>
            </a:r>
            <a:r>
              <a:rPr lang="en-US" dirty="0"/>
              <a:t> </a:t>
            </a:r>
            <a:r>
              <a:rPr lang="en-US" dirty="0" err="1"/>
              <a:t>primjer</a:t>
            </a:r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PPIJ – SP2: C# i Entity Framework, FER</a:t>
            </a:r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E6B10F-218B-4520-AB18-944CCA0FA14B}" type="slidenum">
              <a:rPr lang="hr-HR" smtClean="0"/>
              <a:pPr>
                <a:defRPr/>
              </a:pPr>
              <a:t>15</a:t>
            </a:fld>
            <a:r>
              <a:rPr lang="hr-HR" dirty="0"/>
              <a:t> / </a:t>
            </a:r>
            <a:r>
              <a:rPr lang="en-US" dirty="0"/>
              <a:t>20</a:t>
            </a:r>
            <a:endParaRPr lang="hr-H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20.3.2017.</a:t>
            </a:r>
            <a:endParaRPr lang="hr-H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3050" y="899319"/>
            <a:ext cx="9359900" cy="53435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.Professors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.Name.StartsWith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("I"))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=&gt; "Id: " +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.Professors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.Name.StartsWith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("I")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"Id: " +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155500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PPIJ – SP2: C# i Entity Framework, FER</a:t>
            </a:r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E6B10F-218B-4520-AB18-944CCA0FA14B}" type="slidenum">
              <a:rPr lang="hr-HR" smtClean="0"/>
              <a:pPr>
                <a:defRPr/>
              </a:pPr>
              <a:t>16</a:t>
            </a:fld>
            <a:r>
              <a:rPr lang="hr-HR" dirty="0"/>
              <a:t> / </a:t>
            </a:r>
            <a:r>
              <a:rPr lang="en-US" dirty="0"/>
              <a:t>20</a:t>
            </a:r>
            <a:endParaRPr lang="hr-H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20.3.2017.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39647508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Zadatak</a:t>
            </a:r>
            <a:endParaRPr lang="hr-HR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73050" y="981075"/>
            <a:ext cx="9359900" cy="2458811"/>
          </a:xfrm>
        </p:spPr>
        <p:txBody>
          <a:bodyPr/>
          <a:lstStyle/>
          <a:p>
            <a:pPr algn="just"/>
            <a:r>
              <a:rPr lang="hr-HR" dirty="0"/>
              <a:t>Modelirati bazu podataka za administraciju studentskih domova. Baza sadržava podatke o studentima, domovima te njihovim sobama i zaposlenicima. Pri tome svaki student ima najviše jednu sobu u kojoj može biti više studenata, zaposlenici mogu raditi u više domova i svaka soba mora biti dio nekog doma</a:t>
            </a:r>
            <a:r>
              <a:rPr lang="en-US" dirty="0"/>
              <a:t>.</a:t>
            </a:r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PPIJ – SP2: C# i Entity Framework, FER</a:t>
            </a:r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7E1631-562A-409F-A7E4-527DCC7EC28C}" type="slidenum">
              <a:rPr lang="hr-HR" smtClean="0"/>
              <a:pPr>
                <a:defRPr/>
              </a:pPr>
              <a:t>17</a:t>
            </a:fld>
            <a:r>
              <a:rPr lang="hr-HR" dirty="0"/>
              <a:t> / </a:t>
            </a:r>
            <a:r>
              <a:rPr lang="en-US" dirty="0"/>
              <a:t>20</a:t>
            </a:r>
            <a:endParaRPr lang="hr-H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20.3.2017.</a:t>
            </a:r>
          </a:p>
        </p:txBody>
      </p:sp>
      <p:sp>
        <p:nvSpPr>
          <p:cNvPr id="10" name="Rectangle: Rounded Corners 9"/>
          <p:cNvSpPr/>
          <p:nvPr/>
        </p:nvSpPr>
        <p:spPr bwMode="auto">
          <a:xfrm>
            <a:off x="7159625" y="5328046"/>
            <a:ext cx="1770856" cy="566057"/>
          </a:xfrm>
          <a:prstGeom prst="roundRect">
            <a:avLst/>
          </a:prstGeom>
          <a:solidFill>
            <a:srgbClr val="FFFF00">
              <a:alpha val="90000"/>
            </a:srgbClr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</a:pPr>
            <a:r>
              <a:rPr kumimoji="1" lang="en-US" sz="2000" b="1" i="0" u="none" strike="noStrike" cap="none" normalizeH="0" baseline="0" dirty="0" err="1">
                <a:ln>
                  <a:noFill/>
                </a:ln>
                <a:effectLst/>
                <a:latin typeface="Courier New" pitchFamily="49" charset="0"/>
              </a:rPr>
              <a:t>Zaposlenik</a:t>
            </a:r>
            <a:endParaRPr kumimoji="1" lang="hr-HR" sz="2000" b="1" i="0" u="none" strike="noStrike" cap="none" normalizeH="0" baseline="0" dirty="0">
              <a:ln>
                <a:noFill/>
              </a:ln>
              <a:effectLst/>
              <a:latin typeface="Courier New" pitchFamily="49" charset="0"/>
            </a:endParaRPr>
          </a:p>
        </p:txBody>
      </p:sp>
      <p:sp>
        <p:nvSpPr>
          <p:cNvPr id="11" name="Rectangle: Rounded Corners 10"/>
          <p:cNvSpPr/>
          <p:nvPr/>
        </p:nvSpPr>
        <p:spPr bwMode="auto">
          <a:xfrm>
            <a:off x="7159625" y="3787379"/>
            <a:ext cx="1770856" cy="566057"/>
          </a:xfrm>
          <a:prstGeom prst="roundRect">
            <a:avLst/>
          </a:prstGeom>
          <a:solidFill>
            <a:srgbClr val="FFFF00">
              <a:alpha val="90000"/>
            </a:srgbClr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</a:pPr>
            <a:r>
              <a:rPr kumimoji="1" lang="en-US" sz="2000" b="1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</a:rPr>
              <a:t>Dom</a:t>
            </a:r>
            <a:endParaRPr kumimoji="1" lang="hr-HR" sz="2000" b="1" i="0" u="none" strike="noStrike" cap="none" normalizeH="0" baseline="0" dirty="0">
              <a:ln>
                <a:noFill/>
              </a:ln>
              <a:effectLst/>
              <a:latin typeface="Courier New" pitchFamily="49" charset="0"/>
            </a:endParaRPr>
          </a:p>
        </p:txBody>
      </p:sp>
      <p:sp>
        <p:nvSpPr>
          <p:cNvPr id="12" name="Rectangle: Rounded Corners 11"/>
          <p:cNvSpPr/>
          <p:nvPr/>
        </p:nvSpPr>
        <p:spPr bwMode="auto">
          <a:xfrm>
            <a:off x="965143" y="3787378"/>
            <a:ext cx="1770856" cy="566057"/>
          </a:xfrm>
          <a:prstGeom prst="roundRect">
            <a:avLst/>
          </a:prstGeom>
          <a:solidFill>
            <a:srgbClr val="FFFF00">
              <a:alpha val="90000"/>
            </a:srgbClr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</a:pPr>
            <a:r>
              <a:rPr kumimoji="1" lang="en-US" sz="2000" b="1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</a:rPr>
              <a:t>Student</a:t>
            </a:r>
            <a:endParaRPr kumimoji="1" lang="hr-HR" sz="2000" b="1" i="0" u="none" strike="noStrike" cap="none" normalizeH="0" baseline="0" dirty="0">
              <a:ln>
                <a:noFill/>
              </a:ln>
              <a:effectLst/>
              <a:latin typeface="Courier New" pitchFamily="49" charset="0"/>
            </a:endParaRPr>
          </a:p>
        </p:txBody>
      </p:sp>
      <p:sp>
        <p:nvSpPr>
          <p:cNvPr id="13" name="Rectangle: Rounded Corners 12"/>
          <p:cNvSpPr/>
          <p:nvPr/>
        </p:nvSpPr>
        <p:spPr bwMode="auto">
          <a:xfrm>
            <a:off x="4067572" y="3784401"/>
            <a:ext cx="1770856" cy="566057"/>
          </a:xfrm>
          <a:prstGeom prst="roundRect">
            <a:avLst/>
          </a:prstGeom>
          <a:solidFill>
            <a:srgbClr val="FFFF00">
              <a:alpha val="90000"/>
            </a:srgbClr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</a:pPr>
            <a:r>
              <a:rPr kumimoji="1" lang="en-US" sz="2000" b="1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</a:rPr>
              <a:t>Soba</a:t>
            </a:r>
            <a:endParaRPr kumimoji="1" lang="hr-HR" sz="2000" b="1" i="0" u="none" strike="noStrike" cap="none" normalizeH="0" baseline="0" dirty="0">
              <a:ln>
                <a:noFill/>
              </a:ln>
              <a:effectLst/>
              <a:latin typeface="Courier New" pitchFamily="49" charset="0"/>
            </a:endParaRPr>
          </a:p>
        </p:txBody>
      </p:sp>
      <p:cxnSp>
        <p:nvCxnSpPr>
          <p:cNvPr id="15" name="Straight Connector 14"/>
          <p:cNvCxnSpPr>
            <a:stCxn id="12" idx="3"/>
            <a:endCxn id="13" idx="1"/>
          </p:cNvCxnSpPr>
          <p:nvPr/>
        </p:nvCxnSpPr>
        <p:spPr bwMode="auto">
          <a:xfrm flipV="1">
            <a:off x="2735999" y="4067430"/>
            <a:ext cx="1331573" cy="2977"/>
          </a:xfrm>
          <a:prstGeom prst="line">
            <a:avLst/>
          </a:prstGeom>
          <a:solidFill>
            <a:srgbClr val="FFCC99">
              <a:alpha val="39999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3" idx="3"/>
            <a:endCxn id="11" idx="1"/>
          </p:cNvCxnSpPr>
          <p:nvPr/>
        </p:nvCxnSpPr>
        <p:spPr bwMode="auto">
          <a:xfrm>
            <a:off x="5838428" y="4067430"/>
            <a:ext cx="1321197" cy="2978"/>
          </a:xfrm>
          <a:prstGeom prst="line">
            <a:avLst/>
          </a:prstGeom>
          <a:solidFill>
            <a:srgbClr val="FFCC99">
              <a:alpha val="39999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1" idx="2"/>
            <a:endCxn id="10" idx="0"/>
          </p:cNvCxnSpPr>
          <p:nvPr/>
        </p:nvCxnSpPr>
        <p:spPr bwMode="auto">
          <a:xfrm>
            <a:off x="8045053" y="4353436"/>
            <a:ext cx="0" cy="974610"/>
          </a:xfrm>
          <a:prstGeom prst="line">
            <a:avLst/>
          </a:prstGeom>
          <a:solidFill>
            <a:srgbClr val="FFCC99">
              <a:alpha val="39999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2735999" y="3803423"/>
            <a:ext cx="206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</a:t>
            </a:r>
            <a:endParaRPr lang="hr-HR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425910" y="3803423"/>
            <a:ext cx="686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0..1</a:t>
            </a:r>
            <a:endParaRPr lang="hr-HR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5846522" y="3784401"/>
            <a:ext cx="206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</a:t>
            </a:r>
            <a:endParaRPr lang="hr-HR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6841287" y="3784401"/>
            <a:ext cx="206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  <a:endParaRPr lang="hr-HR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7782469" y="4330143"/>
            <a:ext cx="206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</a:t>
            </a:r>
            <a:endParaRPr lang="hr-HR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7782468" y="5029665"/>
            <a:ext cx="206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</a:t>
            </a:r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5122286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23" grpId="0"/>
      <p:bldP spid="27" grpId="0"/>
      <p:bldP spid="28" grpId="0"/>
      <p:bldP spid="29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Korak</a:t>
            </a:r>
            <a:r>
              <a:rPr lang="en-US" dirty="0"/>
              <a:t>: </a:t>
            </a:r>
            <a:r>
              <a:rPr lang="en-US" dirty="0" err="1"/>
              <a:t>Dohvatiti</a:t>
            </a:r>
            <a:r>
              <a:rPr lang="en-US" dirty="0"/>
              <a:t> EF </a:t>
            </a:r>
            <a:r>
              <a:rPr lang="en-US" dirty="0" err="1"/>
              <a:t>Paket</a:t>
            </a:r>
            <a:r>
              <a:rPr lang="en-US" dirty="0"/>
              <a:t> (</a:t>
            </a:r>
            <a:r>
              <a:rPr lang="en-US" dirty="0" err="1"/>
              <a:t>za</a:t>
            </a:r>
            <a:r>
              <a:rPr lang="en-US" dirty="0"/>
              <a:t> Visual Studio)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981075"/>
            <a:ext cx="9359900" cy="434068"/>
          </a:xfrm>
        </p:spPr>
        <p:txBody>
          <a:bodyPr/>
          <a:lstStyle/>
          <a:p>
            <a:r>
              <a:rPr lang="en-US" sz="2000" dirty="0"/>
              <a:t>Project &gt; Manage </a:t>
            </a:r>
            <a:r>
              <a:rPr lang="en-US" sz="2000" dirty="0" err="1"/>
              <a:t>NuGet</a:t>
            </a:r>
            <a:r>
              <a:rPr lang="en-US" sz="2000" dirty="0"/>
              <a:t> Packages… &gt; Browse &gt; …</a:t>
            </a:r>
            <a:endParaRPr lang="hr-HR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PPIJ – SP2: C# i Entity Framework, FER</a:t>
            </a:r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E6B10F-218B-4520-AB18-944CCA0FA14B}" type="slidenum">
              <a:rPr lang="hr-HR" smtClean="0"/>
              <a:pPr>
                <a:defRPr/>
              </a:pPr>
              <a:t>18</a:t>
            </a:fld>
            <a:r>
              <a:rPr lang="hr-HR" dirty="0"/>
              <a:t> / </a:t>
            </a:r>
            <a:r>
              <a:rPr lang="en-US" dirty="0"/>
              <a:t>20</a:t>
            </a:r>
            <a:endParaRPr lang="hr-H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20.3.2017.</a:t>
            </a:r>
            <a:endParaRPr lang="hr-H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2092"/>
            <a:ext cx="9906000" cy="419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25581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Korak</a:t>
            </a:r>
            <a:r>
              <a:rPr lang="en-US" dirty="0"/>
              <a:t>: </a:t>
            </a:r>
            <a:r>
              <a:rPr lang="en-US" dirty="0" err="1"/>
              <a:t>Isprogramirati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:D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demo…</a:t>
            </a:r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PPIJ – SP2: C# i Entity Framework, FER</a:t>
            </a:r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E6B10F-218B-4520-AB18-944CCA0FA14B}" type="slidenum">
              <a:rPr lang="hr-HR" smtClean="0"/>
              <a:pPr>
                <a:defRPr/>
              </a:pPr>
              <a:t>19</a:t>
            </a:fld>
            <a:r>
              <a:rPr lang="hr-HR" dirty="0"/>
              <a:t> / </a:t>
            </a:r>
            <a:r>
              <a:rPr lang="en-US" dirty="0"/>
              <a:t>20</a:t>
            </a:r>
            <a:endParaRPr lang="hr-H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20.3.2017.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74870310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Creative Commons</a:t>
            </a:r>
          </a:p>
        </p:txBody>
      </p:sp>
      <p:sp>
        <p:nvSpPr>
          <p:cNvPr id="259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8813" y="981075"/>
            <a:ext cx="7704137" cy="3455988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hr-HR" sz="2000" b="1" dirty="0"/>
              <a:t>slobodno smijete:</a:t>
            </a:r>
          </a:p>
          <a:p>
            <a:pPr lvl="1">
              <a:lnSpc>
                <a:spcPct val="95000"/>
              </a:lnSpc>
            </a:pPr>
            <a:r>
              <a:rPr lang="hr-HR" sz="1800" b="1" dirty="0"/>
              <a:t>dijeliti</a:t>
            </a:r>
            <a:r>
              <a:rPr lang="hr-HR" sz="1800" dirty="0"/>
              <a:t> — umnožavati, distribuirati i javnosti priopćavati djelo </a:t>
            </a:r>
          </a:p>
          <a:p>
            <a:pPr lvl="1">
              <a:lnSpc>
                <a:spcPct val="95000"/>
              </a:lnSpc>
            </a:pPr>
            <a:r>
              <a:rPr lang="hr-HR" sz="1800" b="1" dirty="0" err="1"/>
              <a:t>remiksirati</a:t>
            </a:r>
            <a:r>
              <a:rPr lang="hr-HR" sz="1800" dirty="0"/>
              <a:t> — prerađivati djelo </a:t>
            </a:r>
          </a:p>
          <a:p>
            <a:pPr>
              <a:lnSpc>
                <a:spcPct val="95000"/>
              </a:lnSpc>
            </a:pPr>
            <a:r>
              <a:rPr lang="hr-HR" sz="2000" b="1" dirty="0"/>
              <a:t>pod sljedećim uvjetima:</a:t>
            </a:r>
          </a:p>
          <a:p>
            <a:pPr lvl="1">
              <a:lnSpc>
                <a:spcPct val="95000"/>
              </a:lnSpc>
            </a:pPr>
            <a:r>
              <a:rPr lang="hr-HR" sz="1800" b="1" dirty="0"/>
              <a:t>imenovanje</a:t>
            </a:r>
            <a:r>
              <a:rPr lang="hr-HR" sz="1800" dirty="0"/>
              <a:t>. Morate priznati i označiti autorstvo djela na način kako je specificirao autor ili davatelj licence (ali ne način koji bi sugerirao da Vi ili Vaše korištenje njegova djela imate njegovu izravnu podršku). </a:t>
            </a:r>
          </a:p>
          <a:p>
            <a:pPr lvl="1">
              <a:lnSpc>
                <a:spcPct val="95000"/>
              </a:lnSpc>
            </a:pPr>
            <a:r>
              <a:rPr lang="hr-HR" sz="1800" b="1" dirty="0"/>
              <a:t>nekomercijalno</a:t>
            </a:r>
            <a:r>
              <a:rPr lang="hr-HR" sz="1800" dirty="0"/>
              <a:t>. Ovo djelo ne smijete koristiti u komercijalne svrhe. </a:t>
            </a:r>
          </a:p>
          <a:p>
            <a:pPr lvl="1">
              <a:lnSpc>
                <a:spcPct val="95000"/>
              </a:lnSpc>
            </a:pPr>
            <a:r>
              <a:rPr lang="hr-HR" sz="1800" b="1" dirty="0"/>
              <a:t>dijeli pod istim uvjetima</a:t>
            </a:r>
            <a:r>
              <a:rPr lang="hr-HR" sz="1800" dirty="0"/>
              <a:t>. Ako ovo djelo izmijenite, preoblikujete ili stvarate koristeći ga, preradu možete distribuirati samo pod licencom koja je ista ili slična ovoj. </a:t>
            </a:r>
          </a:p>
        </p:txBody>
      </p:sp>
      <p:pic>
        <p:nvPicPr>
          <p:cNvPr id="5124" name="Picture 4" descr="The image “http://creativecommons.org/images/deed/share.png” cannot be displayed, because it contains errors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3938" y="1050925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 descr="The image “http://creativecommons.org/images/deed/remix.png” cannot be displayed, because it contains errors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3938" y="1698625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 descr="The image “http://creativecommons.org/images/deed/by.png” cannot be displayed, because it contains errors.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3938" y="2419350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 descr="The image “http://creativecommons.org/images/deed/nc.png” cannot be displayed, because it contains errors.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23938" y="2995613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 descr="The image “http://creativecommons.org/images/deed/sa.png” cannot be displayed, because it contains errors.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23938" y="3571875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88950" y="4797425"/>
            <a:ext cx="9072563" cy="1301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sz="1800" b="0">
                <a:latin typeface="Arial Narrow" pitchFamily="34" charset="0"/>
              </a:rPr>
              <a:t>U slučaju daljnjeg korištenja ili distribuiranja morate drugima jasno dati do znanja licencne uvjete ovog djela. Najbolji način da to učinite je linkom na ovu internetsku stranicu. </a:t>
            </a:r>
          </a:p>
          <a:p>
            <a:r>
              <a:rPr lang="hr-HR" sz="1800" b="0">
                <a:latin typeface="Arial Narrow" pitchFamily="34" charset="0"/>
              </a:rPr>
              <a:t>Od svakog od gornjih uvjeta moguće je odstupiti, ako dobijete dopuštenje nositelja autorskog prava. </a:t>
            </a:r>
          </a:p>
          <a:p>
            <a:r>
              <a:rPr lang="hr-HR" sz="1800" b="0">
                <a:latin typeface="Arial Narrow" pitchFamily="34" charset="0"/>
              </a:rPr>
              <a:t>Ništa u ovoj licenci ne narušava ili ograničava autorova moralna prava.</a:t>
            </a:r>
          </a:p>
        </p:txBody>
      </p:sp>
      <p:sp>
        <p:nvSpPr>
          <p:cNvPr id="5130" name="Rectangle 9"/>
          <p:cNvSpPr>
            <a:spLocks noChangeArrowheads="1"/>
          </p:cNvSpPr>
          <p:nvPr/>
        </p:nvSpPr>
        <p:spPr bwMode="auto">
          <a:xfrm>
            <a:off x="560388" y="6121400"/>
            <a:ext cx="9072562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hr-HR" sz="1400" b="0" dirty="0">
                <a:latin typeface="Arial Narrow" pitchFamily="34" charset="0"/>
              </a:rPr>
              <a:t>Tekst licencije preuzet je s http://creativecommons.org/.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20.3.2017.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>
          <a:xfrm>
            <a:off x="273050" y="6524625"/>
            <a:ext cx="3455988" cy="148318"/>
          </a:xfrm>
        </p:spPr>
        <p:txBody>
          <a:bodyPr/>
          <a:lstStyle/>
          <a:p>
            <a:pPr>
              <a:defRPr/>
            </a:pPr>
            <a:r>
              <a:rPr lang="en-US" dirty="0"/>
              <a:t>PPIJ – SP2: C# </a:t>
            </a:r>
            <a:r>
              <a:rPr lang="en-US" dirty="0" err="1"/>
              <a:t>i</a:t>
            </a:r>
            <a:r>
              <a:rPr lang="en-US" dirty="0"/>
              <a:t> Entity Framework, FER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E6B10F-218B-4520-AB18-944CCA0FA14B}" type="slidenum">
              <a:rPr lang="hr-HR" smtClean="0"/>
              <a:pPr>
                <a:defRPr/>
              </a:pPr>
              <a:t>2</a:t>
            </a:fld>
            <a:r>
              <a:rPr lang="hr-HR" dirty="0"/>
              <a:t> / </a:t>
            </a:r>
            <a:r>
              <a:rPr lang="en-US" dirty="0"/>
              <a:t>20</a:t>
            </a:r>
            <a:endParaRPr lang="hr-HR" dirty="0"/>
          </a:p>
        </p:txBody>
      </p:sp>
    </p:spTree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29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dirty="0"/>
              <a:t>Literatura</a:t>
            </a:r>
          </a:p>
        </p:txBody>
      </p:sp>
      <p:sp>
        <p:nvSpPr>
          <p:cNvPr id="1292299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 err="1"/>
              <a:t>Predavanje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demo </a:t>
            </a:r>
            <a:r>
              <a:rPr lang="en-US" sz="2400" dirty="0" err="1"/>
              <a:t>programi</a:t>
            </a:r>
            <a:endParaRPr lang="en-US" sz="2400" dirty="0"/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https://github.com/pero5ar/FER.PPiJ.EntityFrameworkLecture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>
              <a:lnSpc>
                <a:spcPct val="90000"/>
              </a:lnSpc>
              <a:defRPr/>
            </a:pPr>
            <a:endParaRPr lang="en-US" sz="2400" dirty="0"/>
          </a:p>
          <a:p>
            <a:pPr>
              <a:lnSpc>
                <a:spcPct val="90000"/>
              </a:lnSpc>
              <a:defRPr/>
            </a:pPr>
            <a:r>
              <a:rPr lang="en-US" sz="2400" dirty="0" err="1"/>
              <a:t>Tutoriali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dokumentacija</a:t>
            </a:r>
            <a:endParaRPr lang="en-US" sz="2400" dirty="0"/>
          </a:p>
          <a:p>
            <a:pPr lvl="1">
              <a:lnSpc>
                <a:spcPct val="90000"/>
              </a:lnSpc>
              <a:defRPr/>
            </a:pPr>
            <a:r>
              <a:rPr lang="hr-H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http://www.entityframeworktutorial.net/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https://docs.microsoft.com/en-us/ef/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/>
              </a:rPr>
              <a:t>https://msdn.microsoft.com/en-us/library/gg696172(v=vs.103).aspx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defRPr/>
            </a:pPr>
            <a:endParaRPr lang="en-US" sz="2400" dirty="0"/>
          </a:p>
          <a:p>
            <a:pPr>
              <a:lnSpc>
                <a:spcPct val="90000"/>
              </a:lnSpc>
              <a:defRPr/>
            </a:pPr>
            <a:r>
              <a:rPr lang="en-US" sz="2400" dirty="0" err="1"/>
              <a:t>Repozitoriji</a:t>
            </a:r>
            <a:r>
              <a:rPr lang="en-US" sz="2400" dirty="0"/>
              <a:t> </a:t>
            </a:r>
            <a:r>
              <a:rPr lang="en-US" sz="2400" dirty="0" err="1"/>
              <a:t>tehnologija</a:t>
            </a:r>
            <a:endParaRPr lang="en-US" sz="2400" dirty="0"/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EF6: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/>
              </a:rPr>
              <a:t>https://github.com/aspnet/EntityFramework6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 Core: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/>
              </a:rPr>
              <a:t>https://github.com/aspnet/EntityFramework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>
              <a:lnSpc>
                <a:spcPct val="90000"/>
              </a:lnSpc>
              <a:defRPr/>
            </a:pPr>
            <a:endParaRPr lang="en-US" sz="2000" dirty="0"/>
          </a:p>
          <a:p>
            <a:pPr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20.3.2017.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PPIJ – SP2: C# i Entity Framework, FER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E6B10F-218B-4520-AB18-944CCA0FA14B}" type="slidenum">
              <a:rPr lang="hr-HR" smtClean="0"/>
              <a:pPr>
                <a:defRPr/>
              </a:pPr>
              <a:t>20</a:t>
            </a:fld>
            <a:r>
              <a:rPr lang="hr-HR" dirty="0"/>
              <a:t> / </a:t>
            </a:r>
            <a:r>
              <a:rPr lang="en-US" dirty="0"/>
              <a:t>20</a:t>
            </a:r>
            <a:endParaRPr lang="hr-HR" dirty="0"/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dirty="0"/>
              <a:t>Uvod</a:t>
            </a:r>
          </a:p>
        </p:txBody>
      </p:sp>
      <p:sp>
        <p:nvSpPr>
          <p:cNvPr id="909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 </a:t>
            </a:r>
            <a:r>
              <a:rPr lang="en-US" dirty="0" err="1"/>
              <a:t>tehnologiji</a:t>
            </a:r>
            <a:endParaRPr lang="hr-HR" dirty="0"/>
          </a:p>
          <a:p>
            <a:pPr>
              <a:defRPr/>
            </a:pPr>
            <a:r>
              <a:rPr lang="en-US" dirty="0" err="1"/>
              <a:t>Razvoj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Code-first </a:t>
            </a:r>
            <a:r>
              <a:rPr lang="en-US" dirty="0" err="1"/>
              <a:t>pristupom</a:t>
            </a:r>
            <a:endParaRPr lang="hr-HR" dirty="0"/>
          </a:p>
          <a:p>
            <a:pPr>
              <a:defRPr/>
            </a:pPr>
            <a:r>
              <a:rPr lang="en-US" dirty="0" err="1"/>
              <a:t>Osnovne</a:t>
            </a:r>
            <a:r>
              <a:rPr lang="en-US" dirty="0"/>
              <a:t> </a:t>
            </a:r>
            <a:r>
              <a:rPr lang="en-US" dirty="0" err="1"/>
              <a:t>operacije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LINQ</a:t>
            </a:r>
            <a:endParaRPr lang="hr-HR" dirty="0"/>
          </a:p>
          <a:p>
            <a:pPr>
              <a:defRPr/>
            </a:pPr>
            <a:r>
              <a:rPr lang="en-US" dirty="0"/>
              <a:t>Demo</a:t>
            </a:r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20.3.2017.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PPIJ – SP2: C# i Entity Framework, FER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E6B10F-218B-4520-AB18-944CCA0FA14B}" type="slidenum">
              <a:rPr lang="hr-HR" smtClean="0"/>
              <a:pPr>
                <a:defRPr/>
              </a:pPr>
              <a:t>3</a:t>
            </a:fld>
            <a:r>
              <a:rPr lang="hr-HR" dirty="0"/>
              <a:t> / </a:t>
            </a:r>
            <a:r>
              <a:rPr lang="en-US" dirty="0"/>
              <a:t>20</a:t>
            </a:r>
            <a:endParaRPr lang="hr-HR" dirty="0"/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dirty="0"/>
              <a:t>O tehnologiji</a:t>
            </a:r>
            <a:endParaRPr lang="en-US" dirty="0"/>
          </a:p>
        </p:txBody>
      </p:sp>
      <p:sp>
        <p:nvSpPr>
          <p:cNvPr id="260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ORM (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Object-Relational Mapping) framework</a:t>
            </a:r>
          </a:p>
          <a:p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Pristupi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razvoju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/>
            <a:r>
              <a:rPr lang="hr-H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Code-first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hr-H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Model-</a:t>
            </a:r>
            <a:r>
              <a:rPr lang="hr-H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hr-H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Database-first</a:t>
            </a:r>
            <a:endParaRPr 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Framework 6</a:t>
            </a:r>
          </a:p>
          <a:p>
            <a:pPr lvl="1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https://github.com/aspnet/EntityFramework6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Framework Core </a:t>
            </a:r>
          </a:p>
          <a:p>
            <a:pPr lvl="1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cross-platform</a:t>
            </a:r>
          </a:p>
          <a:p>
            <a:pPr lvl="1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https://github.com/aspnet/EntityFramework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200" dirty="0">
              <a:solidFill>
                <a:srgbClr val="FF0000"/>
              </a:solidFill>
            </a:endParaRPr>
          </a:p>
          <a:p>
            <a:endParaRPr lang="en-US" sz="2200" dirty="0">
              <a:solidFill>
                <a:srgbClr val="FF0000"/>
              </a:solidFill>
            </a:endParaRPr>
          </a:p>
          <a:p>
            <a:endParaRPr lang="en-US" sz="2200" dirty="0">
              <a:solidFill>
                <a:srgbClr val="FF0000"/>
              </a:solidFill>
            </a:endParaRPr>
          </a:p>
          <a:p>
            <a:endParaRPr lang="hr-HR" sz="1800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20.3.2017.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PPIJ – SP2: C# i Entity Framework, FER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E6B10F-218B-4520-AB18-944CCA0FA14B}" type="slidenum">
              <a:rPr lang="hr-HR" smtClean="0"/>
              <a:pPr>
                <a:defRPr/>
              </a:pPr>
              <a:t>4</a:t>
            </a:fld>
            <a:r>
              <a:rPr lang="hr-HR" dirty="0"/>
              <a:t> / </a:t>
            </a:r>
            <a:r>
              <a:rPr lang="en-US" dirty="0"/>
              <a:t>20</a:t>
            </a:r>
            <a:endParaRPr lang="hr-HR" dirty="0"/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Koji </a:t>
            </a:r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odabrati</a:t>
            </a:r>
            <a:r>
              <a:rPr lang="en-US" dirty="0"/>
              <a:t>?</a:t>
            </a:r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PPIJ – SP2: C# i Entity Framework, FER</a:t>
            </a:r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E6B10F-218B-4520-AB18-944CCA0FA14B}" type="slidenum">
              <a:rPr lang="hr-HR" smtClean="0"/>
              <a:pPr>
                <a:defRPr/>
              </a:pPr>
              <a:t>5</a:t>
            </a:fld>
            <a:r>
              <a:rPr lang="hr-HR" dirty="0"/>
              <a:t> / </a:t>
            </a:r>
            <a:r>
              <a:rPr lang="en-US" dirty="0"/>
              <a:t>20</a:t>
            </a:r>
            <a:endParaRPr lang="hr-H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20.3.2017.</a:t>
            </a:r>
            <a:endParaRPr lang="hr-HR" dirty="0"/>
          </a:p>
        </p:txBody>
      </p:sp>
      <p:sp>
        <p:nvSpPr>
          <p:cNvPr id="9" name="Oval 8"/>
          <p:cNvSpPr/>
          <p:nvPr/>
        </p:nvSpPr>
        <p:spPr bwMode="auto">
          <a:xfrm>
            <a:off x="1141638" y="1062553"/>
            <a:ext cx="472621" cy="472621"/>
          </a:xfrm>
          <a:prstGeom prst="ellipse">
            <a:avLst/>
          </a:prstGeom>
          <a:solidFill>
            <a:schemeClr val="accent3">
              <a:alpha val="39999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</a:pPr>
            <a:endParaRPr kumimoji="1" lang="hr-HR" sz="2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</a:endParaRPr>
          </a:p>
        </p:txBody>
      </p:sp>
      <p:sp>
        <p:nvSpPr>
          <p:cNvPr id="10" name="Flowchart: Decision 9"/>
          <p:cNvSpPr/>
          <p:nvPr/>
        </p:nvSpPr>
        <p:spPr bwMode="auto">
          <a:xfrm>
            <a:off x="3848100" y="1980189"/>
            <a:ext cx="2209800" cy="1147302"/>
          </a:xfrm>
          <a:prstGeom prst="flowChartDecision">
            <a:avLst/>
          </a:prstGeom>
          <a:solidFill>
            <a:schemeClr val="tx2">
              <a:lumMod val="50000"/>
              <a:alpha val="7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</a:pPr>
            <a:r>
              <a:rPr kumimoji="1" lang="en-US" sz="16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Klase</a:t>
            </a:r>
            <a:r>
              <a:rPr kumimoji="1" lang="en-US" sz="1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1" lang="en-US" sz="16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već</a:t>
            </a:r>
            <a:r>
              <a:rPr kumimoji="1" lang="en-US" sz="1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1" lang="en-US" sz="16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napisane</a:t>
            </a:r>
            <a:r>
              <a:rPr kumimoji="1" lang="en-US" sz="1600" b="0" i="0" u="none" strike="noStrike" cap="none" normalizeH="0" dirty="0">
                <a:ln>
                  <a:noFill/>
                </a:ln>
                <a:effectLst/>
                <a:latin typeface="+mn-lt"/>
              </a:rPr>
              <a:t>?</a:t>
            </a:r>
            <a:endParaRPr kumimoji="1" lang="hr-HR" sz="16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12" name="Flowchart: Decision 11"/>
          <p:cNvSpPr/>
          <p:nvPr/>
        </p:nvSpPr>
        <p:spPr bwMode="auto">
          <a:xfrm>
            <a:off x="7423150" y="1980189"/>
            <a:ext cx="2209800" cy="1147302"/>
          </a:xfrm>
          <a:prstGeom prst="flowChartDecision">
            <a:avLst/>
          </a:prstGeom>
          <a:solidFill>
            <a:schemeClr val="tx2">
              <a:lumMod val="50000"/>
              <a:alpha val="7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</a:pPr>
            <a:r>
              <a:rPr kumimoji="1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Preferiraš</a:t>
            </a:r>
            <a:r>
              <a:rPr kumimoji="1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1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grafički</a:t>
            </a:r>
            <a:endParaRPr lang="en-US" sz="1600" b="0" dirty="0"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</a:pPr>
            <a:r>
              <a:rPr lang="en-US" sz="1600" b="0" dirty="0" err="1">
                <a:latin typeface="+mn-lt"/>
              </a:rPr>
              <a:t>dizajner</a:t>
            </a:r>
            <a:r>
              <a:rPr lang="en-US" sz="1600" b="0" dirty="0">
                <a:latin typeface="+mn-lt"/>
              </a:rPr>
              <a:t> </a:t>
            </a:r>
            <a:r>
              <a:rPr lang="en-US" sz="1600" b="0" dirty="0" err="1">
                <a:latin typeface="+mn-lt"/>
              </a:rPr>
              <a:t>baze</a:t>
            </a:r>
            <a:r>
              <a:rPr lang="en-US" sz="1600" b="0" dirty="0">
                <a:latin typeface="+mn-lt"/>
              </a:rPr>
              <a:t>?</a:t>
            </a:r>
            <a:endParaRPr kumimoji="1" lang="hr-H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13" name="Flowchart: Decision 12"/>
          <p:cNvSpPr/>
          <p:nvPr/>
        </p:nvSpPr>
        <p:spPr bwMode="auto">
          <a:xfrm>
            <a:off x="273050" y="1980189"/>
            <a:ext cx="2209800" cy="1147302"/>
          </a:xfrm>
          <a:prstGeom prst="flowChartDecision">
            <a:avLst/>
          </a:prstGeom>
          <a:solidFill>
            <a:schemeClr val="tx2">
              <a:lumMod val="50000"/>
              <a:alpha val="7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</a:pPr>
            <a:r>
              <a:rPr kumimoji="1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Postoji</a:t>
            </a:r>
            <a:r>
              <a:rPr kumimoji="1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1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baza</a:t>
            </a:r>
            <a:r>
              <a:rPr kumimoji="1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?</a:t>
            </a:r>
            <a:endParaRPr kumimoji="1" lang="hr-H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14" name="Flowchart: Decision 13"/>
          <p:cNvSpPr/>
          <p:nvPr/>
        </p:nvSpPr>
        <p:spPr bwMode="auto">
          <a:xfrm>
            <a:off x="3848100" y="5024898"/>
            <a:ext cx="2209800" cy="1147302"/>
          </a:xfrm>
          <a:prstGeom prst="flowChartDecision">
            <a:avLst/>
          </a:prstGeom>
          <a:solidFill>
            <a:schemeClr val="tx2">
              <a:lumMod val="50000"/>
              <a:alpha val="7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</a:pPr>
            <a:r>
              <a:rPr kumimoji="1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Želiš</a:t>
            </a:r>
            <a:r>
              <a:rPr kumimoji="1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1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prvo</a:t>
            </a:r>
            <a:endParaRPr lang="en-US" sz="1600" b="0" dirty="0"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</a:pPr>
            <a:r>
              <a:rPr kumimoji="1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izraditi</a:t>
            </a:r>
            <a:r>
              <a:rPr lang="en-US" sz="1600" b="0" dirty="0">
                <a:latin typeface="+mn-lt"/>
              </a:rPr>
              <a:t> </a:t>
            </a:r>
            <a:r>
              <a:rPr kumimoji="1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bazu</a:t>
            </a:r>
            <a:r>
              <a:rPr kumimoji="1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?</a:t>
            </a:r>
            <a:endParaRPr kumimoji="1" lang="hr-H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15" name="Flowchart: Alternate Process 14"/>
          <p:cNvSpPr/>
          <p:nvPr/>
        </p:nvSpPr>
        <p:spPr bwMode="auto">
          <a:xfrm>
            <a:off x="4290162" y="3859725"/>
            <a:ext cx="1325676" cy="432939"/>
          </a:xfrm>
          <a:prstGeom prst="flowChartAlternateProcess">
            <a:avLst/>
          </a:prstGeom>
          <a:solidFill>
            <a:schemeClr val="accent1">
              <a:lumMod val="75000"/>
              <a:alpha val="75000"/>
            </a:schemeClr>
          </a:solidFill>
          <a:ln w="9525" cap="flat" cmpd="sng" algn="ctr">
            <a:solidFill>
              <a:schemeClr val="tx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</a:pPr>
            <a:r>
              <a:rPr lang="en-US" sz="1600" dirty="0">
                <a:solidFill>
                  <a:srgbClr val="FFFFFF"/>
                </a:solidFill>
                <a:latin typeface="+mn-lt"/>
              </a:rPr>
              <a:t>Code First</a:t>
            </a:r>
            <a:endParaRPr kumimoji="1" lang="hr-HR" sz="16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Flowchart: Alternate Process 15"/>
          <p:cNvSpPr/>
          <p:nvPr/>
        </p:nvSpPr>
        <p:spPr bwMode="auto">
          <a:xfrm>
            <a:off x="715111" y="3859724"/>
            <a:ext cx="1325676" cy="432939"/>
          </a:xfrm>
          <a:prstGeom prst="flowChartAlternateProcess">
            <a:avLst/>
          </a:prstGeom>
          <a:solidFill>
            <a:schemeClr val="accent1">
              <a:lumMod val="75000"/>
              <a:alpha val="75000"/>
            </a:schemeClr>
          </a:solidFill>
          <a:ln w="9525" cap="flat" cmpd="sng" algn="ctr">
            <a:solidFill>
              <a:schemeClr val="tx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</a:pPr>
            <a:r>
              <a:rPr lang="en-US" sz="1600" dirty="0">
                <a:solidFill>
                  <a:srgbClr val="FFFFFF"/>
                </a:solidFill>
                <a:latin typeface="+mn-lt"/>
              </a:rPr>
              <a:t>Database First</a:t>
            </a:r>
            <a:endParaRPr kumimoji="1" lang="hr-HR" sz="16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latin typeface="+mn-lt"/>
            </a:endParaRPr>
          </a:p>
        </p:txBody>
      </p:sp>
      <p:sp>
        <p:nvSpPr>
          <p:cNvPr id="17" name="Flowchart: Alternate Process 16"/>
          <p:cNvSpPr/>
          <p:nvPr/>
        </p:nvSpPr>
        <p:spPr bwMode="auto">
          <a:xfrm>
            <a:off x="7865213" y="3864662"/>
            <a:ext cx="1325676" cy="432939"/>
          </a:xfrm>
          <a:prstGeom prst="flowChartAlternateProcess">
            <a:avLst/>
          </a:prstGeom>
          <a:solidFill>
            <a:schemeClr val="accent1">
              <a:lumMod val="75000"/>
              <a:alpha val="75000"/>
            </a:schemeClr>
          </a:solidFill>
          <a:ln w="9525" cap="flat" cmpd="sng" algn="ctr">
            <a:solidFill>
              <a:schemeClr val="tx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</a:pPr>
            <a:r>
              <a:rPr lang="en-US" sz="1600" dirty="0">
                <a:solidFill>
                  <a:srgbClr val="FFFFFF"/>
                </a:solidFill>
                <a:latin typeface="+mn-lt"/>
              </a:rPr>
              <a:t>Model First</a:t>
            </a:r>
            <a:endParaRPr kumimoji="1" lang="hr-HR" sz="16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19" name="Straight Arrow Connector 18"/>
          <p:cNvCxnSpPr>
            <a:stCxn id="9" idx="4"/>
            <a:endCxn id="13" idx="0"/>
          </p:cNvCxnSpPr>
          <p:nvPr/>
        </p:nvCxnSpPr>
        <p:spPr bwMode="auto">
          <a:xfrm>
            <a:off x="1377949" y="1535174"/>
            <a:ext cx="1" cy="44501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3"/>
            <a:endCxn id="10" idx="1"/>
          </p:cNvCxnSpPr>
          <p:nvPr/>
        </p:nvCxnSpPr>
        <p:spPr bwMode="auto">
          <a:xfrm>
            <a:off x="2482850" y="2553840"/>
            <a:ext cx="136525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  <a:endCxn id="16" idx="0"/>
          </p:cNvCxnSpPr>
          <p:nvPr/>
        </p:nvCxnSpPr>
        <p:spPr bwMode="auto">
          <a:xfrm flipH="1">
            <a:off x="1377949" y="3127491"/>
            <a:ext cx="1" cy="73223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5" idx="0"/>
          </p:cNvCxnSpPr>
          <p:nvPr/>
        </p:nvCxnSpPr>
        <p:spPr bwMode="auto">
          <a:xfrm>
            <a:off x="4953000" y="3127491"/>
            <a:ext cx="0" cy="73223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2" idx="1"/>
          </p:cNvCxnSpPr>
          <p:nvPr/>
        </p:nvCxnSpPr>
        <p:spPr bwMode="auto">
          <a:xfrm>
            <a:off x="6057900" y="2553840"/>
            <a:ext cx="136525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17" idx="0"/>
          </p:cNvCxnSpPr>
          <p:nvPr/>
        </p:nvCxnSpPr>
        <p:spPr bwMode="auto">
          <a:xfrm>
            <a:off x="8528050" y="3127491"/>
            <a:ext cx="1" cy="73717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/>
          <p:cNvCxnSpPr>
            <a:stCxn id="12" idx="3"/>
            <a:endCxn id="14" idx="3"/>
          </p:cNvCxnSpPr>
          <p:nvPr/>
        </p:nvCxnSpPr>
        <p:spPr bwMode="auto">
          <a:xfrm flipH="1">
            <a:off x="6057900" y="2553840"/>
            <a:ext cx="3575050" cy="3044709"/>
          </a:xfrm>
          <a:prstGeom prst="bentConnector3">
            <a:avLst>
              <a:gd name="adj1" fmla="val 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0"/>
            <a:endCxn id="15" idx="2"/>
          </p:cNvCxnSpPr>
          <p:nvPr/>
        </p:nvCxnSpPr>
        <p:spPr bwMode="auto">
          <a:xfrm flipV="1">
            <a:off x="4953000" y="4292664"/>
            <a:ext cx="0" cy="73223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/>
          <p:cNvCxnSpPr>
            <a:stCxn id="14" idx="1"/>
            <a:endCxn id="16" idx="2"/>
          </p:cNvCxnSpPr>
          <p:nvPr/>
        </p:nvCxnSpPr>
        <p:spPr bwMode="auto">
          <a:xfrm rot="10800000">
            <a:off x="1377950" y="4292663"/>
            <a:ext cx="2470151" cy="1305886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55914" y="3040800"/>
            <a:ext cx="450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Da</a:t>
            </a:r>
            <a:endParaRPr lang="hr-HR" sz="1200" dirty="0">
              <a:latin typeface="+mn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38420" y="5321550"/>
            <a:ext cx="450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Da</a:t>
            </a:r>
            <a:endParaRPr lang="hr-HR" sz="1200" dirty="0">
              <a:latin typeface="+mn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92511" y="3040943"/>
            <a:ext cx="450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Da</a:t>
            </a:r>
            <a:endParaRPr lang="hr-HR" sz="1200" dirty="0"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126985" y="3040800"/>
            <a:ext cx="888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Da</a:t>
            </a:r>
            <a:endParaRPr lang="hr-HR" sz="1200" dirty="0"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82850" y="2276841"/>
            <a:ext cx="450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Ne</a:t>
            </a:r>
            <a:endParaRPr lang="hr-HR" sz="1200" dirty="0">
              <a:latin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02577" y="2276841"/>
            <a:ext cx="450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Ne</a:t>
            </a:r>
            <a:endParaRPr lang="hr-HR" sz="1200" dirty="0">
              <a:latin typeface="+mn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336315" y="2777400"/>
            <a:ext cx="450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Ne</a:t>
            </a:r>
            <a:endParaRPr lang="hr-HR" sz="1200" dirty="0">
              <a:latin typeface="+mn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89449" y="4747899"/>
            <a:ext cx="450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Ne</a:t>
            </a:r>
            <a:endParaRPr lang="hr-HR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410913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first</a:t>
            </a:r>
            <a:endParaRPr lang="hr-H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Krenimo</a:t>
            </a:r>
            <a:r>
              <a:rPr lang="en-US" dirty="0"/>
              <a:t> mi </a:t>
            </a:r>
            <a:r>
              <a:rPr lang="en-US" dirty="0" err="1"/>
              <a:t>onda</a:t>
            </a:r>
            <a:r>
              <a:rPr lang="en-US" dirty="0"/>
              <a:t> </a:t>
            </a:r>
            <a:r>
              <a:rPr lang="en-US" dirty="0" err="1"/>
              <a:t>polako</a:t>
            </a:r>
            <a:r>
              <a:rPr lang="en-US" dirty="0"/>
              <a:t> s…</a:t>
            </a:r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PPIJ – SP2: C# i Entity Framework, FER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BD3D24-8494-4AB5-84CF-2DBCCB4837AF}" type="slidenum">
              <a:rPr lang="hr-HR" smtClean="0"/>
              <a:pPr>
                <a:defRPr/>
              </a:pPr>
              <a:t>6</a:t>
            </a:fld>
            <a:r>
              <a:rPr lang="hr-HR"/>
              <a:t> / 18</a:t>
            </a:r>
            <a:endParaRPr lang="hr-H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20.3.2017.</a:t>
            </a:r>
          </a:p>
        </p:txBody>
      </p:sp>
    </p:spTree>
    <p:extLst>
      <p:ext uri="{BB962C8B-B14F-4D97-AF65-F5344CB8AC3E}">
        <p14:creationId xmlns:p14="http://schemas.microsoft.com/office/powerpoint/2010/main" val="3140400414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Izgradnja</a:t>
            </a:r>
            <a:r>
              <a:rPr lang="en-US" dirty="0"/>
              <a:t> </a:t>
            </a:r>
            <a:r>
              <a:rPr lang="en-US" dirty="0" err="1"/>
              <a:t>Modela</a:t>
            </a:r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PPIJ – SP2: C# i Entity Framework, FER</a:t>
            </a:r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E6B10F-218B-4520-AB18-944CCA0FA14B}" type="slidenum">
              <a:rPr lang="hr-HR" smtClean="0"/>
              <a:pPr>
                <a:defRPr/>
              </a:pPr>
              <a:t>7</a:t>
            </a:fld>
            <a:r>
              <a:rPr lang="hr-HR" dirty="0"/>
              <a:t> / </a:t>
            </a:r>
            <a:r>
              <a:rPr lang="en-US" dirty="0"/>
              <a:t>20</a:t>
            </a:r>
            <a:endParaRPr lang="hr-H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20.3.2017.</a:t>
            </a:r>
            <a:endParaRPr lang="hr-H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3050" y="899319"/>
            <a:ext cx="9359900" cy="53435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Jmbag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 get; set;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Name { get; set;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Professor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Mentor { get; set;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List&lt;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EnrolledClasses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 get; set;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Professor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Id { get; set;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Name { get; set;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List&lt;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MentoredStudents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 get; set;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List&lt;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ClassesTeaching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 get; set;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481509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Izgradnja</a:t>
            </a:r>
            <a:r>
              <a:rPr lang="en-US" dirty="0"/>
              <a:t> </a:t>
            </a:r>
            <a:r>
              <a:rPr lang="en-US" dirty="0" err="1"/>
              <a:t>Modela</a:t>
            </a:r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PPIJ – SP2: C# i Entity Framework, FER</a:t>
            </a:r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E6B10F-218B-4520-AB18-944CCA0FA14B}" type="slidenum">
              <a:rPr lang="hr-HR" smtClean="0"/>
              <a:pPr>
                <a:defRPr/>
              </a:pPr>
              <a:t>8</a:t>
            </a:fld>
            <a:r>
              <a:rPr lang="hr-HR" dirty="0"/>
              <a:t> / </a:t>
            </a:r>
            <a:r>
              <a:rPr lang="en-US" dirty="0"/>
              <a:t>20</a:t>
            </a:r>
            <a:endParaRPr lang="hr-H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20.3.2017.</a:t>
            </a:r>
            <a:endParaRPr lang="hr-H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3050" y="899319"/>
            <a:ext cx="9359900" cy="53435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Id { get; set;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 get; set;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Name { get; set;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List&lt;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Professor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Professors { get; set;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List&lt;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EnrolledStudents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 get; set;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625487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DbContext</a:t>
            </a:r>
            <a:r>
              <a:rPr lang="en-US" dirty="0"/>
              <a:t> (</a:t>
            </a:r>
            <a:r>
              <a:rPr lang="en-US" dirty="0" err="1"/>
              <a:t>System.Data.Entity</a:t>
            </a:r>
            <a:r>
              <a:rPr lang="en-US" dirty="0"/>
              <a:t>)</a:t>
            </a:r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PPIJ – SP2: C# i Entity Framework, FER</a:t>
            </a:r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E6B10F-218B-4520-AB18-944CCA0FA14B}" type="slidenum">
              <a:rPr lang="hr-HR" smtClean="0"/>
              <a:pPr>
                <a:defRPr/>
              </a:pPr>
              <a:t>9</a:t>
            </a:fld>
            <a:r>
              <a:rPr lang="hr-HR" dirty="0"/>
              <a:t> / </a:t>
            </a:r>
            <a:r>
              <a:rPr lang="en-US" dirty="0"/>
              <a:t>20</a:t>
            </a:r>
            <a:endParaRPr lang="hr-H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20.3.2017.</a:t>
            </a:r>
            <a:endParaRPr lang="hr-HR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3050" y="899319"/>
            <a:ext cx="9359900" cy="53435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UniversityDbContext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DbContext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20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IDbSet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Students { get; set;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20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IDbSet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Professor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Professors { get; set;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20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IDbSet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Classes { get; set; 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UniversityDbContext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: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protected override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OnModelCreating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DbModelBuilder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 fluent API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121229" y="1600200"/>
            <a:ext cx="8153400" cy="1197428"/>
          </a:xfrm>
          <a:prstGeom prst="rect">
            <a:avLst/>
          </a:prstGeom>
          <a:solidFill>
            <a:srgbClr val="FFCC99">
              <a:alpha val="39999"/>
            </a:srgbClr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</a:pPr>
            <a:endParaRPr kumimoji="1" lang="hr-HR" sz="2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8786" y="1705413"/>
            <a:ext cx="492443" cy="98700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relacije</a:t>
            </a:r>
            <a:endParaRPr lang="hr-HR" dirty="0">
              <a:solidFill>
                <a:srgbClr val="FFCC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424385" y="3096305"/>
            <a:ext cx="2480129" cy="327820"/>
          </a:xfrm>
          <a:prstGeom prst="rect">
            <a:avLst/>
          </a:prstGeom>
          <a:solidFill>
            <a:srgbClr val="FFFF00">
              <a:alpha val="39999"/>
            </a:srgbClr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</a:pPr>
            <a:endParaRPr kumimoji="1" lang="hr-HR" sz="2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149270" y="3531733"/>
            <a:ext cx="2480129" cy="327820"/>
          </a:xfrm>
          <a:prstGeom prst="rect">
            <a:avLst/>
          </a:prstGeom>
          <a:solidFill>
            <a:srgbClr val="FFFF00">
              <a:alpha val="39999"/>
            </a:srgbClr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</a:pPr>
            <a:endParaRPr kumimoji="1" lang="hr-HR" sz="2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1351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ASP">
  <a:themeElements>
    <a:clrScheme name="ASP 1">
      <a:dk1>
        <a:srgbClr val="000066"/>
      </a:dk1>
      <a:lt1>
        <a:srgbClr val="CCEC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AEC9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ASP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9999"/>
          </a:srgbClr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9999"/>
          </a:srgbClr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ASP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28106</TotalTime>
  <Words>791</Words>
  <Application>Microsoft Office PowerPoint</Application>
  <PresentationFormat>A4 Paper (210x297 mm)</PresentationFormat>
  <Paragraphs>259</Paragraphs>
  <Slides>20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Narrow</vt:lpstr>
      <vt:lpstr>Courier New</vt:lpstr>
      <vt:lpstr>Monotype Sorts</vt:lpstr>
      <vt:lpstr>Times New Roman</vt:lpstr>
      <vt:lpstr>Wingdings</vt:lpstr>
      <vt:lpstr>ASP</vt:lpstr>
      <vt:lpstr>Picture</vt:lpstr>
      <vt:lpstr>Programske paradigme i jezici</vt:lpstr>
      <vt:lpstr>Creative Commons</vt:lpstr>
      <vt:lpstr>Uvod</vt:lpstr>
      <vt:lpstr>O tehnologiji</vt:lpstr>
      <vt:lpstr>Koji pristup odabrati?</vt:lpstr>
      <vt:lpstr>Code first</vt:lpstr>
      <vt:lpstr>Izgradnja Modela</vt:lpstr>
      <vt:lpstr>Izgradnja Modela</vt:lpstr>
      <vt:lpstr>DbContext (System.Data.Entity)</vt:lpstr>
      <vt:lpstr>DbContext.OnModelCreating() i Fluent API</vt:lpstr>
      <vt:lpstr>Fluent API – primjeri </vt:lpstr>
      <vt:lpstr>Data Annotations (System.ComponentModel.DataAnnotations)</vt:lpstr>
      <vt:lpstr>Osnovne operacije – dodavanje i brisanje </vt:lpstr>
      <vt:lpstr>Osnovne operacije – dohvaćanje i izmjena</vt:lpstr>
      <vt:lpstr>LINQ – osnovni primjer</vt:lpstr>
      <vt:lpstr>Demo</vt:lpstr>
      <vt:lpstr>Zadatak</vt:lpstr>
      <vt:lpstr>1. Korak: Dohvatiti EF Paket (za Visual Studio)</vt:lpstr>
      <vt:lpstr>2. Korak: Isprogramirati sve :D</vt:lpstr>
      <vt:lpstr>Literatura</vt:lpstr>
    </vt:vector>
  </TitlesOfParts>
  <Company>ZPR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PPIJ – SP2: C# i Entity Framework</dc:title>
  <dc:creator>Petar Kovacevic2</dc:creator>
  <cp:lastModifiedBy>Petar Kovačević2</cp:lastModifiedBy>
  <cp:revision>1339</cp:revision>
  <cp:lastPrinted>1999-09-23T14:23:06Z</cp:lastPrinted>
  <dcterms:created xsi:type="dcterms:W3CDTF">1998-09-29T08:27:49Z</dcterms:created>
  <dcterms:modified xsi:type="dcterms:W3CDTF">2017-03-17T12:17:01Z</dcterms:modified>
</cp:coreProperties>
</file>