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1" r:id="rId1"/>
  </p:sldMasterIdLst>
  <p:notesMasterIdLst>
    <p:notesMasterId r:id="rId17"/>
  </p:notesMasterIdLst>
  <p:sldIdLst>
    <p:sldId id="256" r:id="rId2"/>
    <p:sldId id="257" r:id="rId3"/>
    <p:sldId id="277" r:id="rId4"/>
    <p:sldId id="270" r:id="rId5"/>
    <p:sldId id="271" r:id="rId6"/>
    <p:sldId id="274" r:id="rId7"/>
    <p:sldId id="273" r:id="rId8"/>
    <p:sldId id="281" r:id="rId9"/>
    <p:sldId id="275" r:id="rId10"/>
    <p:sldId id="280" r:id="rId11"/>
    <p:sldId id="285" r:id="rId12"/>
    <p:sldId id="282" r:id="rId13"/>
    <p:sldId id="283" r:id="rId14"/>
    <p:sldId id="25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6285F6D-5ADE-FE40-91DF-A5D1BC0DC745}">
          <p14:sldIdLst>
            <p14:sldId id="256"/>
            <p14:sldId id="257"/>
            <p14:sldId id="277"/>
            <p14:sldId id="270"/>
            <p14:sldId id="271"/>
            <p14:sldId id="274"/>
            <p14:sldId id="273"/>
            <p14:sldId id="281"/>
            <p14:sldId id="275"/>
            <p14:sldId id="280"/>
            <p14:sldId id="285"/>
            <p14:sldId id="282"/>
            <p14:sldId id="283"/>
            <p14:sldId id="25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651"/>
    <a:srgbClr val="6B113B"/>
    <a:srgbClr val="DA8148"/>
    <a:srgbClr val="FFA05A"/>
    <a:srgbClr val="AC94D2"/>
    <a:srgbClr val="603C92"/>
    <a:srgbClr val="C7A9F1"/>
    <a:srgbClr val="DABBC9"/>
    <a:srgbClr val="BF4EA8"/>
    <a:srgbClr val="521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A04ED-F986-F443-A51A-EEF0FBDFF499}" type="datetimeFigureOut">
              <a:rPr lang="es-ES" smtClean="0"/>
              <a:t>18/2/19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73AB8-15B9-BF49-B4CA-0C9AB6CE2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88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44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My project started in July 2018 and the and the main goal is to perform an state-of-the-art study of the capabilities CTA has for Dark Matter searches, mainly using Galaxy Clusters as targets.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/>
              <a:t>Después</a:t>
            </a:r>
            <a:r>
              <a:rPr lang="en-GB" sz="1200" dirty="0"/>
              <a:t> de </a:t>
            </a:r>
            <a:r>
              <a:rPr lang="en-GB" sz="1200" dirty="0" err="1"/>
              <a:t>hablarlo</a:t>
            </a:r>
            <a:r>
              <a:rPr lang="en-GB" sz="1200" dirty="0"/>
              <a:t> con </a:t>
            </a:r>
            <a:r>
              <a:rPr lang="en-GB" sz="1200" dirty="0" err="1"/>
              <a:t>masc</a:t>
            </a:r>
            <a:r>
              <a:rPr lang="en-GB" sz="1200" dirty="0"/>
              <a:t> y </a:t>
            </a:r>
            <a:r>
              <a:rPr lang="en-GB" sz="1200" dirty="0" err="1"/>
              <a:t>jer</a:t>
            </a:r>
            <a:r>
              <a:rPr lang="en-GB" sz="1200" dirty="0"/>
              <a:t>, se decide que </a:t>
            </a:r>
            <a:r>
              <a:rPr lang="en-GB" sz="1200" dirty="0" err="1"/>
              <a:t>es</a:t>
            </a:r>
            <a:r>
              <a:rPr lang="en-GB" sz="1200" dirty="0"/>
              <a:t> </a:t>
            </a:r>
            <a:r>
              <a:rPr lang="en-GB" sz="1200" dirty="0" err="1"/>
              <a:t>una</a:t>
            </a:r>
            <a:r>
              <a:rPr lang="en-GB" sz="1200" dirty="0"/>
              <a:t> Buena </a:t>
            </a:r>
            <a:r>
              <a:rPr lang="en-GB" sz="1200" dirty="0" err="1"/>
              <a:t>opcion</a:t>
            </a:r>
            <a:r>
              <a:rPr lang="en-GB" sz="1200" dirty="0"/>
              <a:t> </a:t>
            </a:r>
            <a:r>
              <a:rPr lang="en-GB" sz="1200" dirty="0" err="1"/>
              <a:t>usar</a:t>
            </a:r>
            <a:r>
              <a:rPr lang="en-GB" sz="1200" dirty="0"/>
              <a:t> </a:t>
            </a:r>
            <a:r>
              <a:rPr lang="en-GB" sz="1200" dirty="0" err="1"/>
              <a:t>gammapy</a:t>
            </a:r>
            <a:r>
              <a:rPr lang="en-GB" sz="1200" dirty="0"/>
              <a:t>. </a:t>
            </a:r>
            <a:r>
              <a:rPr lang="en-GB" sz="1200" dirty="0" err="1"/>
              <a:t>Despues</a:t>
            </a:r>
            <a:r>
              <a:rPr lang="en-GB" sz="1200" dirty="0"/>
              <a:t> del coding sprint </a:t>
            </a:r>
            <a:r>
              <a:rPr lang="en-GB" sz="1200" dirty="0" err="1"/>
              <a:t>en</a:t>
            </a:r>
            <a:r>
              <a:rPr lang="en-GB" sz="1200" dirty="0"/>
              <a:t> la UCM y de </a:t>
            </a:r>
            <a:r>
              <a:rPr lang="en-GB" sz="1200" dirty="0" err="1"/>
              <a:t>una</a:t>
            </a:r>
            <a:r>
              <a:rPr lang="en-GB" sz="1200" dirty="0"/>
              <a:t> </a:t>
            </a:r>
            <a:r>
              <a:rPr lang="en-GB" sz="1200" dirty="0" err="1"/>
              <a:t>visita</a:t>
            </a:r>
            <a:r>
              <a:rPr lang="en-GB" sz="1200" dirty="0"/>
              <a:t> a </a:t>
            </a:r>
            <a:r>
              <a:rPr lang="en-GB" sz="1200" dirty="0" err="1"/>
              <a:t>jer</a:t>
            </a:r>
            <a:r>
              <a:rPr lang="en-GB" sz="1200" dirty="0"/>
              <a:t> </a:t>
            </a:r>
            <a:r>
              <a:rPr lang="en-GB" sz="1200" dirty="0" err="1"/>
              <a:t>en</a:t>
            </a:r>
            <a:r>
              <a:rPr lang="en-GB" sz="1200" dirty="0"/>
              <a:t> Granada, </a:t>
            </a:r>
            <a:r>
              <a:rPr lang="en-GB" sz="1200" dirty="0" err="1"/>
              <a:t>llegamos</a:t>
            </a:r>
            <a:r>
              <a:rPr lang="en-GB" sz="1200" dirty="0"/>
              <a:t> a la conclusion de que el modulo que </a:t>
            </a:r>
            <a:r>
              <a:rPr lang="en-GB" sz="1200" dirty="0" err="1"/>
              <a:t>ya</a:t>
            </a:r>
            <a:r>
              <a:rPr lang="en-GB" sz="1200" dirty="0"/>
              <a:t> </a:t>
            </a:r>
            <a:r>
              <a:rPr lang="en-GB" sz="1200" dirty="0" err="1"/>
              <a:t>existe</a:t>
            </a:r>
            <a:r>
              <a:rPr lang="en-GB" sz="1200" dirty="0"/>
              <a:t> </a:t>
            </a:r>
            <a:r>
              <a:rPr lang="en-GB" sz="1200" dirty="0" err="1"/>
              <a:t>en</a:t>
            </a:r>
            <a:r>
              <a:rPr lang="en-GB" sz="1200" dirty="0"/>
              <a:t> </a:t>
            </a:r>
            <a:r>
              <a:rPr lang="en-GB" sz="1200" dirty="0" err="1"/>
              <a:t>gammapy</a:t>
            </a:r>
            <a:r>
              <a:rPr lang="en-GB" sz="1200" dirty="0"/>
              <a:t> para </a:t>
            </a:r>
            <a:r>
              <a:rPr lang="en-GB" sz="1200" dirty="0" err="1"/>
              <a:t>hacer</a:t>
            </a:r>
            <a:r>
              <a:rPr lang="en-GB" sz="1200" dirty="0"/>
              <a:t> </a:t>
            </a:r>
            <a:r>
              <a:rPr lang="en-GB" sz="1200" dirty="0" err="1"/>
              <a:t>analisis</a:t>
            </a:r>
            <a:r>
              <a:rPr lang="en-GB" sz="1200" dirty="0"/>
              <a:t> de </a:t>
            </a:r>
            <a:r>
              <a:rPr lang="en-GB" sz="1200" dirty="0" err="1"/>
              <a:t>dm</a:t>
            </a:r>
            <a:r>
              <a:rPr lang="en-GB" sz="1200" dirty="0"/>
              <a:t> </a:t>
            </a:r>
            <a:r>
              <a:rPr lang="en-GB" sz="1200" dirty="0" err="1"/>
              <a:t>es</a:t>
            </a:r>
            <a:r>
              <a:rPr lang="en-GB" sz="1200" dirty="0"/>
              <a:t> </a:t>
            </a:r>
            <a:r>
              <a:rPr lang="en-GB" sz="1200" dirty="0" err="1"/>
              <a:t>muy</a:t>
            </a:r>
            <a:r>
              <a:rPr lang="en-GB" sz="1200" dirty="0"/>
              <a:t> </a:t>
            </a:r>
            <a:r>
              <a:rPr lang="en-GB" sz="1200" dirty="0" err="1"/>
              <a:t>básico</a:t>
            </a:r>
            <a:r>
              <a:rPr lang="en-GB" sz="1200" dirty="0"/>
              <a:t>, y que para </a:t>
            </a:r>
            <a:r>
              <a:rPr lang="en-GB" sz="1200" dirty="0" err="1"/>
              <a:t>poder</a:t>
            </a:r>
            <a:r>
              <a:rPr lang="en-GB" sz="1200" dirty="0"/>
              <a:t> </a:t>
            </a:r>
            <a:r>
              <a:rPr lang="en-GB" sz="1200" dirty="0" err="1"/>
              <a:t>hacer</a:t>
            </a:r>
            <a:r>
              <a:rPr lang="en-GB" sz="1200" dirty="0"/>
              <a:t> state-of-the-art se </a:t>
            </a:r>
            <a:r>
              <a:rPr lang="en-GB" sz="1200" dirty="0" err="1"/>
              <a:t>necesita</a:t>
            </a:r>
            <a:r>
              <a:rPr lang="en-GB" sz="1200" dirty="0"/>
              <a:t> </a:t>
            </a:r>
            <a:r>
              <a:rPr lang="en-GB" sz="1200" dirty="0" err="1"/>
              <a:t>ampliar</a:t>
            </a:r>
            <a:r>
              <a:rPr lang="en-GB" sz="1200" dirty="0"/>
              <a:t> el </a:t>
            </a:r>
            <a:r>
              <a:rPr lang="en-GB" sz="1200" dirty="0" err="1"/>
              <a:t>paquete</a:t>
            </a:r>
            <a:r>
              <a:rPr lang="en-GB" sz="1200" dirty="0"/>
              <a:t> con </a:t>
            </a:r>
            <a:r>
              <a:rPr lang="en-GB" sz="1200" dirty="0" err="1"/>
              <a:t>nuevas</a:t>
            </a:r>
            <a:r>
              <a:rPr lang="en-GB" sz="1200" dirty="0"/>
              <a:t>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</a:t>
            </a:r>
            <a:r>
              <a:rPr lang="en-GB" dirty="0" err="1"/>
              <a:t>codigo</a:t>
            </a:r>
            <a:r>
              <a:rPr lang="en-GB" dirty="0"/>
              <a:t> </a:t>
            </a:r>
            <a:r>
              <a:rPr lang="en-GB" dirty="0" err="1"/>
              <a:t>abierto</a:t>
            </a:r>
            <a:r>
              <a:rPr lang="en-GB" dirty="0"/>
              <a:t>, </a:t>
            </a:r>
            <a:r>
              <a:rPr lang="en-GB" dirty="0" err="1"/>
              <a:t>herramienta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el future, </a:t>
            </a:r>
            <a:r>
              <a:rPr lang="en-GB" dirty="0" err="1"/>
              <a:t>en</a:t>
            </a:r>
            <a:r>
              <a:rPr lang="en-GB" dirty="0"/>
              <a:t> el context de la </a:t>
            </a:r>
            <a:r>
              <a:rPr lang="en-GB" dirty="0" err="1"/>
              <a:t>tesis</a:t>
            </a:r>
            <a:r>
              <a:rPr lang="en-GB" dirty="0"/>
              <a:t> </a:t>
            </a:r>
            <a:r>
              <a:rPr lang="en-GB" dirty="0" err="1"/>
              <a:t>venía</a:t>
            </a:r>
            <a:r>
              <a:rPr lang="en-GB" dirty="0"/>
              <a:t> </a:t>
            </a:r>
            <a:r>
              <a:rPr lang="en-GB" dirty="0" err="1"/>
              <a:t>mejor</a:t>
            </a:r>
            <a:r>
              <a:rPr lang="en-GB" dirty="0"/>
              <a:t>, learning skills, </a:t>
            </a:r>
            <a:r>
              <a:rPr lang="en-GB" dirty="0" err="1"/>
              <a:t>más</a:t>
            </a:r>
            <a:r>
              <a:rPr lang="en-GB" dirty="0"/>
              <a:t> flexible</a:t>
            </a:r>
            <a:r>
              <a:rPr lang="en-GB" dirty="0">
                <a:sym typeface="Wingdings" pitchFamily="2" charset="2"/>
              </a:rPr>
              <a:t> Al </a:t>
            </a:r>
            <a:r>
              <a:rPr lang="en-GB" dirty="0" err="1">
                <a:sym typeface="Wingdings" pitchFamily="2" charset="2"/>
              </a:rPr>
              <a:t>ser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más</a:t>
            </a:r>
            <a:r>
              <a:rPr lang="en-GB" dirty="0">
                <a:sym typeface="Wingdings" pitchFamily="2" charset="2"/>
              </a:rPr>
              <a:t> flexible, </a:t>
            </a:r>
            <a:r>
              <a:rPr lang="en-GB" dirty="0" err="1">
                <a:sym typeface="Wingdings" pitchFamily="2" charset="2"/>
              </a:rPr>
              <a:t>más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abierto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 err="1">
                <a:sym typeface="Wingdings" pitchFamily="2" charset="2"/>
              </a:rPr>
              <a:t>es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más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fácil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adaptar</a:t>
            </a:r>
            <a:r>
              <a:rPr lang="en-GB" dirty="0">
                <a:sym typeface="Wingdings" pitchFamily="2" charset="2"/>
              </a:rPr>
              <a:t> e </a:t>
            </a:r>
            <a:r>
              <a:rPr lang="en-GB" dirty="0" err="1">
                <a:sym typeface="Wingdings" pitchFamily="2" charset="2"/>
              </a:rPr>
              <a:t>incluir</a:t>
            </a:r>
            <a:r>
              <a:rPr lang="en-GB" dirty="0">
                <a:sym typeface="Wingdings" pitchFamily="2" charset="2"/>
              </a:rPr>
              <a:t> features para las </a:t>
            </a:r>
            <a:r>
              <a:rPr lang="en-GB" dirty="0" err="1">
                <a:sym typeface="Wingdings" pitchFamily="2" charset="2"/>
              </a:rPr>
              <a:t>necesidades</a:t>
            </a:r>
            <a:r>
              <a:rPr lang="en-GB" dirty="0">
                <a:sym typeface="Wingdings" pitchFamily="2" charset="2"/>
              </a:rPr>
              <a:t> del </a:t>
            </a:r>
            <a:r>
              <a:rPr lang="en-GB" dirty="0" err="1">
                <a:sym typeface="Wingdings" pitchFamily="2" charset="2"/>
              </a:rPr>
              <a:t>grupo</a:t>
            </a:r>
            <a:r>
              <a:rPr lang="en-GB" dirty="0">
                <a:sym typeface="Wingdings" pitchFamily="2" charset="2"/>
              </a:rPr>
              <a:t> de DM, que con </a:t>
            </a:r>
            <a:r>
              <a:rPr lang="en-GB" dirty="0" err="1">
                <a:sym typeface="Wingdings" pitchFamily="2" charset="2"/>
              </a:rPr>
              <a:t>posibilidad</a:t>
            </a:r>
            <a:r>
              <a:rPr lang="en-GB" dirty="0">
                <a:sym typeface="Wingdings" pitchFamily="2" charset="2"/>
              </a:rPr>
              <a:t> de el </a:t>
            </a:r>
            <a:r>
              <a:rPr lang="en-GB" dirty="0" err="1">
                <a:sym typeface="Wingdings" pitchFamily="2" charset="2"/>
              </a:rPr>
              <a:t>paquete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pueda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crecer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conforme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crezcan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los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modelos</a:t>
            </a:r>
            <a:r>
              <a:rPr lang="en-GB" dirty="0">
                <a:sym typeface="Wingdings" pitchFamily="2" charset="2"/>
              </a:rPr>
              <a:t> de </a:t>
            </a:r>
            <a:r>
              <a:rPr lang="en-GB" dirty="0" err="1">
                <a:sym typeface="Wingdings" pitchFamily="2" charset="2"/>
              </a:rPr>
              <a:t>dm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77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Puntualización</a:t>
            </a:r>
            <a:r>
              <a:rPr lang="en-GB" dirty="0"/>
              <a:t>, </a:t>
            </a:r>
            <a:r>
              <a:rPr lang="en-GB" dirty="0" err="1"/>
              <a:t>comunidad</a:t>
            </a:r>
            <a:r>
              <a:rPr lang="en-GB" dirty="0"/>
              <a:t> active </a:t>
            </a:r>
            <a:r>
              <a:rPr lang="en-GB" dirty="0" err="1"/>
              <a:t>unas</a:t>
            </a:r>
            <a:r>
              <a:rPr lang="en-GB" dirty="0"/>
              <a:t> 30 personas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21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Non-consortium papers: some of them are non-consortium because the study extends beyond the </a:t>
            </a:r>
            <a:r>
              <a:rPr lang="en-GB" dirty="0" err="1"/>
              <a:t>ksp</a:t>
            </a:r>
            <a:r>
              <a:rPr lang="en-GB" dirty="0"/>
              <a:t> initially settled in the </a:t>
            </a:r>
            <a:r>
              <a:rPr lang="en-GB" dirty="0" err="1"/>
              <a:t>cta</a:t>
            </a:r>
            <a:r>
              <a:rPr lang="en-GB" dirty="0"/>
              <a:t> science paper</a:t>
            </a:r>
          </a:p>
          <a:p>
            <a:r>
              <a:rPr lang="en-GB" dirty="0"/>
              <a:t>Regular meetings each month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74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Tablas</a:t>
            </a:r>
            <a:r>
              <a:rPr lang="en-GB" dirty="0"/>
              <a:t> de </a:t>
            </a:r>
            <a:r>
              <a:rPr lang="en-GB" dirty="0" err="1"/>
              <a:t>Cirelli</a:t>
            </a:r>
            <a:r>
              <a:rPr lang="en-GB" dirty="0"/>
              <a:t>: </a:t>
            </a:r>
            <a:r>
              <a:rPr lang="en-GB" dirty="0" err="1"/>
              <a:t>Mirar</a:t>
            </a:r>
            <a:r>
              <a:rPr lang="en-GB" dirty="0"/>
              <a:t> </a:t>
            </a:r>
            <a:r>
              <a:rPr lang="en-GB" dirty="0" err="1"/>
              <a:t>cuales</a:t>
            </a:r>
            <a:r>
              <a:rPr lang="en-GB" dirty="0"/>
              <a:t> son, hay </a:t>
            </a:r>
            <a:r>
              <a:rPr lang="en-GB" dirty="0" err="1"/>
              <a:t>espacio</a:t>
            </a:r>
            <a:r>
              <a:rPr lang="en-GB" dirty="0"/>
              <a:t> para </a:t>
            </a:r>
            <a:r>
              <a:rPr lang="en-GB" dirty="0" err="1"/>
              <a:t>mejorar</a:t>
            </a:r>
            <a:r>
              <a:rPr lang="en-GB" dirty="0"/>
              <a:t> el </a:t>
            </a:r>
            <a:r>
              <a:rPr lang="en-GB" dirty="0" err="1"/>
              <a:t>flujo</a:t>
            </a:r>
            <a:r>
              <a:rPr lang="en-GB" dirty="0"/>
              <a:t> (</a:t>
            </a:r>
            <a:r>
              <a:rPr lang="en-GB" dirty="0" err="1"/>
              <a:t>implementar</a:t>
            </a:r>
            <a:r>
              <a:rPr lang="en-GB" dirty="0"/>
              <a:t> EBL?), solo wimps</a:t>
            </a:r>
          </a:p>
          <a:p>
            <a:r>
              <a:rPr lang="en-GB" dirty="0"/>
              <a:t>Lo que hay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gammapy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toy model de </a:t>
            </a:r>
            <a:r>
              <a:rPr lang="en-GB" dirty="0" err="1"/>
              <a:t>los</a:t>
            </a:r>
            <a:r>
              <a:rPr lang="en-GB" dirty="0"/>
              <a:t> J-factor, el </a:t>
            </a:r>
            <a:r>
              <a:rPr lang="en-GB" dirty="0" err="1"/>
              <a:t>grupo</a:t>
            </a:r>
            <a:r>
              <a:rPr lang="en-GB" dirty="0"/>
              <a:t> del que </a:t>
            </a:r>
            <a:r>
              <a:rPr lang="en-GB" dirty="0" err="1"/>
              <a:t>vengo</a:t>
            </a:r>
            <a:r>
              <a:rPr lang="en-GB" dirty="0"/>
              <a:t> state of the art expertise to model this part, a lot of feature regarding the inner structure of the object and also its dynamics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89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some examples of the targets that can be used to study dark matter (AGNs for ALPs), remark the idea that the modelling of the </a:t>
            </a:r>
            <a:r>
              <a:rPr lang="en-GB" dirty="0" err="1"/>
              <a:t>dm</a:t>
            </a:r>
            <a:r>
              <a:rPr lang="en-GB" dirty="0"/>
              <a:t> distribution depends a lot on the target complexity and most of the cases needs a more sophisticated computation that the one already in </a:t>
            </a:r>
            <a:r>
              <a:rPr lang="en-GB" dirty="0" err="1"/>
              <a:t>gammapy</a:t>
            </a:r>
            <a:r>
              <a:rPr lang="en-GB" dirty="0"/>
              <a:t> (even less that a first order approximation)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667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Talking with JER, the best way to do it would be through the creation of a (some) notebook. </a:t>
            </a:r>
          </a:p>
          <a:p>
            <a:r>
              <a:rPr lang="en-GB" dirty="0"/>
              <a:t>Hay </a:t>
            </a:r>
            <a:r>
              <a:rPr lang="en-GB" dirty="0" err="1"/>
              <a:t>códigos</a:t>
            </a:r>
            <a:r>
              <a:rPr lang="en-GB" dirty="0"/>
              <a:t> </a:t>
            </a:r>
            <a:r>
              <a:rPr lang="en-GB" dirty="0" err="1"/>
              <a:t>cocinados</a:t>
            </a:r>
            <a:r>
              <a:rPr lang="en-GB" dirty="0"/>
              <a:t>, </a:t>
            </a:r>
            <a:r>
              <a:rPr lang="en-GB" dirty="0" err="1"/>
              <a:t>pero</a:t>
            </a:r>
            <a:r>
              <a:rPr lang="en-GB" dirty="0"/>
              <a:t> lo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que </a:t>
            </a:r>
            <a:r>
              <a:rPr lang="en-GB" dirty="0" err="1"/>
              <a:t>gammapy</a:t>
            </a:r>
            <a:r>
              <a:rPr lang="en-GB" dirty="0"/>
              <a:t> sea </a:t>
            </a:r>
            <a:r>
              <a:rPr lang="en-GB" dirty="0" err="1"/>
              <a:t>capaz</a:t>
            </a:r>
            <a:r>
              <a:rPr lang="en-GB" dirty="0"/>
              <a:t> de leer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 </a:t>
            </a:r>
            <a:r>
              <a:rPr lang="en-GB" dirty="0" err="1"/>
              <a:t>tabulares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 de DM y 2Dskymaps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25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Leyenda</a:t>
            </a:r>
            <a:r>
              <a:rPr lang="en-GB" dirty="0"/>
              <a:t> de </a:t>
            </a:r>
            <a:r>
              <a:rPr lang="en-GB" dirty="0" err="1"/>
              <a:t>colores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99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Leyenda</a:t>
            </a:r>
            <a:r>
              <a:rPr lang="en-GB" dirty="0"/>
              <a:t> de </a:t>
            </a:r>
            <a:r>
              <a:rPr lang="en-GB" dirty="0" err="1"/>
              <a:t>colores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32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F83BFC-55F1-2443-ACD1-7875D3194209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3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020-2F1A-6446-B521-321A6C1F913F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2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537DBA-3F0D-A54B-878B-8F8D37842434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7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CA98-EA95-AC41-B6DE-84C705516C0F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82FF8-7AA7-C345-A0AF-3E219D53D90F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3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B0A-F27F-3C4B-A0F5-85D717637AD2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8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1EA9-671D-2145-86D2-54ADF09756DE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962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D3C8-8C39-FD42-9783-47F6EBEE73EA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6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CA34-99ED-8B49-A96F-0DF6E3DB7A70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A10F89-D65E-AC4D-B452-5C073E2E8095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1EA9-671D-2145-86D2-54ADF09756DE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036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A0F1EA9-671D-2145-86D2-54ADF09756DE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20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2" r:id="rId1"/>
    <p:sldLayoutId id="2147484493" r:id="rId2"/>
    <p:sldLayoutId id="2147484494" r:id="rId3"/>
    <p:sldLayoutId id="2147484495" r:id="rId4"/>
    <p:sldLayoutId id="2147484496" r:id="rId5"/>
    <p:sldLayoutId id="2147484497" r:id="rId6"/>
    <p:sldLayoutId id="2147484498" r:id="rId7"/>
    <p:sldLayoutId id="2147484499" r:id="rId8"/>
    <p:sldLayoutId id="2147484500" r:id="rId9"/>
    <p:sldLayoutId id="2147484501" r:id="rId10"/>
    <p:sldLayoutId id="21474845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3puzrl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9.0799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tinyurl.com/yylbj8t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ortal.cta-observatory.org/WG/PHYS/SitePages/Dark%20Matter%20and%20Exotic%20Physics%20SWG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gammapy.org/dev/astro/darkmatter/index.html?highlight=primaryflux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clumpy.gitlab.io/CLUMP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E0B80-462F-B848-A441-ABC87E8CA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102" y="840200"/>
            <a:ext cx="10722210" cy="150475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300" dirty="0"/>
              <a:t>CTA </a:t>
            </a:r>
            <a:r>
              <a:rPr lang="es-ES" sz="4300" dirty="0" err="1"/>
              <a:t>Dark</a:t>
            </a:r>
            <a:r>
              <a:rPr lang="es-ES" sz="4300" dirty="0"/>
              <a:t> </a:t>
            </a:r>
            <a:r>
              <a:rPr lang="es-ES" sz="4300" dirty="0" err="1"/>
              <a:t>matter</a:t>
            </a:r>
            <a:r>
              <a:rPr lang="es-ES" sz="4300" dirty="0"/>
              <a:t> </a:t>
            </a:r>
            <a:r>
              <a:rPr lang="es-ES" sz="4300" dirty="0" err="1"/>
              <a:t>analysis</a:t>
            </a:r>
            <a:r>
              <a:rPr lang="es-ES" sz="4300" dirty="0"/>
              <a:t> </a:t>
            </a:r>
            <a:r>
              <a:rPr lang="es-ES" sz="4300" dirty="0" err="1"/>
              <a:t>with</a:t>
            </a:r>
            <a:r>
              <a:rPr lang="es-ES" sz="4300" dirty="0"/>
              <a:t> </a:t>
            </a:r>
            <a:r>
              <a:rPr lang="es-ES" sz="4300" dirty="0" err="1"/>
              <a:t>gammapy</a:t>
            </a:r>
            <a:br>
              <a:rPr lang="es-ES" dirty="0"/>
            </a:br>
            <a:endParaRPr lang="es-ES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9C1421-A8AC-A045-988E-21065BE4C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079" y="3309098"/>
            <a:ext cx="6643529" cy="141032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sz="1800" cap="none" dirty="0">
                <a:latin typeface="+mj-lt"/>
              </a:rPr>
              <a:t>Judit Pérez-Romero, </a:t>
            </a:r>
            <a:r>
              <a:rPr lang="es-ES" sz="18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judit.perez@uam.es</a:t>
            </a:r>
            <a:r>
              <a:rPr lang="es-ES" sz="1800" cap="none" dirty="0">
                <a:latin typeface="+mj-lt"/>
              </a:rPr>
              <a:t>, IFT UAM-CSIC</a:t>
            </a:r>
          </a:p>
          <a:p>
            <a:pPr algn="ctr"/>
            <a:r>
              <a:rPr lang="es-ES" sz="1800" cap="none" dirty="0" err="1">
                <a:latin typeface="+mj-lt"/>
              </a:rPr>
              <a:t>Jose</a:t>
            </a:r>
            <a:r>
              <a:rPr lang="es-ES" sz="1800" cap="none" dirty="0">
                <a:latin typeface="+mj-lt"/>
              </a:rPr>
              <a:t> Enrique Ruiz, </a:t>
            </a:r>
            <a:r>
              <a:rPr lang="es-ES" sz="18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jer@iaa.es</a:t>
            </a:r>
            <a:r>
              <a:rPr lang="es-ES" sz="1800" cap="none" dirty="0">
                <a:latin typeface="+mj-lt"/>
              </a:rPr>
              <a:t>, IAA-CSIC</a:t>
            </a:r>
          </a:p>
          <a:p>
            <a:pPr algn="ctr"/>
            <a:r>
              <a:rPr lang="es-ES" sz="1800" cap="none" dirty="0">
                <a:latin typeface="+mj-lt"/>
              </a:rPr>
              <a:t>Miguel Á. Sánchez-Conde, </a:t>
            </a:r>
            <a:r>
              <a:rPr lang="es-ES" sz="18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miguel.sanchezconde@uam.es</a:t>
            </a:r>
            <a:r>
              <a:rPr lang="es-ES" sz="1800" cap="none" dirty="0">
                <a:latin typeface="+mj-lt"/>
              </a:rPr>
              <a:t>, </a:t>
            </a:r>
            <a:r>
              <a:rPr lang="es-ES" sz="1800" cap="none" dirty="0"/>
              <a:t>IFT UAM-CSIC</a:t>
            </a:r>
          </a:p>
          <a:p>
            <a:pPr algn="ctr"/>
            <a:r>
              <a:rPr lang="es-ES" sz="1800" cap="none" dirty="0">
                <a:latin typeface="+mj-lt"/>
              </a:rPr>
              <a:t>Gonzalo Rodríguez, </a:t>
            </a:r>
            <a:r>
              <a:rPr lang="es-ES" sz="18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grferna@roma2.infn.it</a:t>
            </a:r>
            <a:r>
              <a:rPr lang="es-ES" sz="1800" cap="none" dirty="0">
                <a:latin typeface="+mj-lt"/>
              </a:rPr>
              <a:t>, </a:t>
            </a:r>
            <a:r>
              <a:rPr lang="es-ES" sz="1800" cap="none" dirty="0" err="1">
                <a:latin typeface="+mj-lt"/>
              </a:rPr>
              <a:t>Sezione</a:t>
            </a:r>
            <a:r>
              <a:rPr lang="es-ES" sz="1800" cap="none" dirty="0">
                <a:latin typeface="+mj-lt"/>
              </a:rPr>
              <a:t> INFN di </a:t>
            </a:r>
            <a:r>
              <a:rPr lang="es-ES" sz="1800" cap="none" dirty="0" err="1">
                <a:latin typeface="+mj-lt"/>
              </a:rPr>
              <a:t>Tor</a:t>
            </a:r>
            <a:r>
              <a:rPr lang="es-ES" sz="1800" cap="none" dirty="0">
                <a:latin typeface="+mj-lt"/>
              </a:rPr>
              <a:t> </a:t>
            </a:r>
            <a:r>
              <a:rPr lang="es-ES" sz="1800" cap="none" dirty="0" err="1">
                <a:latin typeface="+mj-lt"/>
              </a:rPr>
              <a:t>Vergata</a:t>
            </a:r>
            <a:endParaRPr lang="es-ES" sz="1800" cap="none" dirty="0">
              <a:latin typeface="+mj-lt"/>
            </a:endParaRPr>
          </a:p>
          <a:p>
            <a:pPr algn="ctr"/>
            <a:endParaRPr lang="es-ES" sz="1800" cap="none" dirty="0">
              <a:latin typeface="+mj-l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F073A2-5A83-9047-B09A-D9D8588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40" y="6486224"/>
            <a:ext cx="365760" cy="365760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</a:t>
            </a:fld>
            <a:endParaRPr lang="en-US" sz="1800" dirty="0"/>
          </a:p>
        </p:txBody>
      </p:sp>
      <p:pic>
        <p:nvPicPr>
          <p:cNvPr id="1026" name="Picture 2" descr="Resultado de imagen de cta cherenkov logo">
            <a:extLst>
              <a:ext uri="{FF2B5EF4-FFF2-40B4-BE49-F238E27FC236}">
                <a16:creationId xmlns:a16="http://schemas.microsoft.com/office/drawing/2014/main" id="{C557C38A-04F2-6440-8929-66B0F0A6A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7" y="66038"/>
            <a:ext cx="918693" cy="91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uam madrid logo">
            <a:extLst>
              <a:ext uri="{FF2B5EF4-FFF2-40B4-BE49-F238E27FC236}">
                <a16:creationId xmlns:a16="http://schemas.microsoft.com/office/drawing/2014/main" id="{899ED136-A7F4-9C49-9EB2-E75172121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71" y="5421957"/>
            <a:ext cx="1131546" cy="8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ift logo">
            <a:extLst>
              <a:ext uri="{FF2B5EF4-FFF2-40B4-BE49-F238E27FC236}">
                <a16:creationId xmlns:a16="http://schemas.microsoft.com/office/drawing/2014/main" id="{A119DD4B-AB37-2A46-9436-9A781A8E2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3" y="5406390"/>
            <a:ext cx="880110" cy="88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964A348-D9DE-2F45-BC32-3D6DC73737A9}"/>
              </a:ext>
            </a:extLst>
          </p:cNvPr>
          <p:cNvSpPr txBox="1"/>
          <p:nvPr/>
        </p:nvSpPr>
        <p:spPr>
          <a:xfrm>
            <a:off x="2807602" y="2083348"/>
            <a:ext cx="628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cs typeface="Calibri Light" panose="020F0302020204030204" pitchFamily="34" charset="0"/>
              </a:rPr>
              <a:t>An</a:t>
            </a:r>
            <a:r>
              <a:rPr lang="es-ES" sz="2800" dirty="0">
                <a:cs typeface="Calibri Light" panose="020F0302020204030204" pitchFamily="34" charset="0"/>
              </a:rPr>
              <a:t> </a:t>
            </a:r>
            <a:r>
              <a:rPr lang="es-ES" sz="2800" dirty="0" err="1">
                <a:cs typeface="Calibri Light" panose="020F0302020204030204" pitchFamily="34" charset="0"/>
              </a:rPr>
              <a:t>extension</a:t>
            </a:r>
            <a:r>
              <a:rPr lang="es-ES" sz="2800" dirty="0">
                <a:cs typeface="Calibri Light" panose="020F0302020204030204" pitchFamily="34" charset="0"/>
              </a:rPr>
              <a:t> of </a:t>
            </a:r>
            <a:r>
              <a:rPr lang="es-ES" sz="2800" dirty="0" err="1">
                <a:cs typeface="Calibri Light" panose="020F0302020204030204" pitchFamily="34" charset="0"/>
              </a:rPr>
              <a:t>the</a:t>
            </a:r>
            <a:r>
              <a:rPr lang="es-ES" sz="2800" dirty="0">
                <a:cs typeface="Calibri Light" panose="020F0302020204030204" pitchFamily="34" charset="0"/>
              </a:rPr>
              <a:t> </a:t>
            </a:r>
            <a:r>
              <a:rPr lang="es-ES" sz="2800" dirty="0" err="1">
                <a:cs typeface="Calibri Light" panose="020F0302020204030204" pitchFamily="34" charset="0"/>
              </a:rPr>
              <a:t>Dark</a:t>
            </a:r>
            <a:r>
              <a:rPr lang="es-ES" sz="2800" dirty="0">
                <a:cs typeface="Calibri Light" panose="020F0302020204030204" pitchFamily="34" charset="0"/>
              </a:rPr>
              <a:t> </a:t>
            </a:r>
            <a:r>
              <a:rPr lang="es-ES" sz="2800" dirty="0" err="1">
                <a:cs typeface="Calibri Light" panose="020F0302020204030204" pitchFamily="34" charset="0"/>
              </a:rPr>
              <a:t>Matter</a:t>
            </a:r>
            <a:r>
              <a:rPr lang="es-ES" sz="2800" dirty="0">
                <a:cs typeface="Calibri Light" panose="020F0302020204030204" pitchFamily="34" charset="0"/>
              </a:rPr>
              <a:t> module </a:t>
            </a:r>
            <a:endParaRPr lang="en-GB" sz="2800" dirty="0"/>
          </a:p>
        </p:txBody>
      </p:sp>
      <p:pic>
        <p:nvPicPr>
          <p:cNvPr id="6" name="Picture 2" descr="Resultado de imagen de csic logo">
            <a:extLst>
              <a:ext uri="{FF2B5EF4-FFF2-40B4-BE49-F238E27FC236}">
                <a16:creationId xmlns:a16="http://schemas.microsoft.com/office/drawing/2014/main" id="{A44262A2-6D99-0F47-ABBB-EC5867A6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371" y="5629964"/>
            <a:ext cx="1846941" cy="45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AA20C2D-B7BE-0B42-BC01-E5379FB5E236}"/>
              </a:ext>
            </a:extLst>
          </p:cNvPr>
          <p:cNvSpPr txBox="1"/>
          <p:nvPr/>
        </p:nvSpPr>
        <p:spPr>
          <a:xfrm>
            <a:off x="979390" y="137632"/>
            <a:ext cx="3381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endParaRPr lang="en-GB" sz="5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FEDE71-D637-8348-A626-48B980A0E452}"/>
              </a:ext>
            </a:extLst>
          </p:cNvPr>
          <p:cNvSpPr txBox="1"/>
          <p:nvPr/>
        </p:nvSpPr>
        <p:spPr>
          <a:xfrm>
            <a:off x="10568896" y="178448"/>
            <a:ext cx="125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25/02/2019</a:t>
            </a:r>
          </a:p>
        </p:txBody>
      </p:sp>
    </p:spTree>
    <p:extLst>
      <p:ext uri="{BB962C8B-B14F-4D97-AF65-F5344CB8AC3E}">
        <p14:creationId xmlns:p14="http://schemas.microsoft.com/office/powerpoint/2010/main" val="249970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53155A68-6A7F-3D43-950C-2F03D33323C2}"/>
              </a:ext>
            </a:extLst>
          </p:cNvPr>
          <p:cNvSpPr/>
          <p:nvPr/>
        </p:nvSpPr>
        <p:spPr>
          <a:xfrm>
            <a:off x="1130968" y="2518755"/>
            <a:ext cx="11061032" cy="4261896"/>
          </a:xfrm>
          <a:prstGeom prst="ellipse">
            <a:avLst/>
          </a:prstGeom>
          <a:solidFill>
            <a:srgbClr val="DABBC9"/>
          </a:solidFill>
          <a:ln>
            <a:solidFill>
              <a:srgbClr val="DAB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A0EB01-E833-CF4E-82E0-AB87866D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10</a:t>
            </a:fld>
            <a:endParaRPr lang="en-US" sz="1800" dirty="0"/>
          </a:p>
        </p:txBody>
      </p:sp>
      <p:pic>
        <p:nvPicPr>
          <p:cNvPr id="7" name="Picture 2" descr="Resultado de imagen de cta cherenkov logo">
            <a:extLst>
              <a:ext uri="{FF2B5EF4-FFF2-40B4-BE49-F238E27FC236}">
                <a16:creationId xmlns:a16="http://schemas.microsoft.com/office/drawing/2014/main" id="{F8AB082A-16FD-2246-924D-8804D9D3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F79903-A080-8F4E-A9F7-BB268B4EA6D0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0B91DDDA-71C0-5649-979C-1F1228B12684}"/>
              </a:ext>
            </a:extLst>
          </p:cNvPr>
          <p:cNvSpPr/>
          <p:nvPr/>
        </p:nvSpPr>
        <p:spPr>
          <a:xfrm>
            <a:off x="680326" y="3771215"/>
            <a:ext cx="2634916" cy="12031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 Physics Model in </a:t>
            </a:r>
            <a:r>
              <a:rPr lang="en-GB" dirty="0" err="1"/>
              <a:t>Gammapy</a:t>
            </a:r>
            <a:endParaRPr lang="en-GB" dirty="0"/>
          </a:p>
          <a:p>
            <a:pPr algn="ctr"/>
            <a:r>
              <a:rPr lang="en-GB" dirty="0"/>
              <a:t>(</a:t>
            </a:r>
            <a:r>
              <a:rPr lang="en-GB" dirty="0" err="1"/>
              <a:t>dm</a:t>
            </a:r>
            <a:r>
              <a:rPr lang="en-GB" dirty="0"/>
              <a:t>-module)</a:t>
            </a:r>
          </a:p>
        </p:txBody>
      </p:sp>
      <p:sp>
        <p:nvSpPr>
          <p:cNvPr id="12" name="Cruz 11">
            <a:extLst>
              <a:ext uri="{FF2B5EF4-FFF2-40B4-BE49-F238E27FC236}">
                <a16:creationId xmlns:a16="http://schemas.microsoft.com/office/drawing/2014/main" id="{0A379CD3-0483-3C42-870B-2C9737B73240}"/>
              </a:ext>
            </a:extLst>
          </p:cNvPr>
          <p:cNvSpPr/>
          <p:nvPr/>
        </p:nvSpPr>
        <p:spPr>
          <a:xfrm>
            <a:off x="1522537" y="2726127"/>
            <a:ext cx="950494" cy="944350"/>
          </a:xfrm>
          <a:prstGeom prst="plus">
            <a:avLst>
              <a:gd name="adj" fmla="val 419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7FAB21F3-E528-E444-9C7D-661DD1A78B43}"/>
              </a:ext>
            </a:extLst>
          </p:cNvPr>
          <p:cNvSpPr/>
          <p:nvPr/>
        </p:nvSpPr>
        <p:spPr>
          <a:xfrm rot="1899536">
            <a:off x="4712297" y="2146987"/>
            <a:ext cx="478354" cy="3777916"/>
          </a:xfrm>
          <a:prstGeom prst="rightBrac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CE25D7DC-0F69-6749-8F6B-7CEBCD5F3D61}"/>
              </a:ext>
            </a:extLst>
          </p:cNvPr>
          <p:cNvSpPr/>
          <p:nvPr/>
        </p:nvSpPr>
        <p:spPr>
          <a:xfrm>
            <a:off x="5378437" y="3621975"/>
            <a:ext cx="3068053" cy="1091124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 DM flux:</a:t>
            </a:r>
          </a:p>
          <a:p>
            <a:pPr marL="285750" indent="-285750" algn="ctr">
              <a:buFontTx/>
              <a:buChar char="-"/>
            </a:pPr>
            <a:r>
              <a:rPr lang="en-GB" dirty="0"/>
              <a:t>Spatial information</a:t>
            </a:r>
          </a:p>
          <a:p>
            <a:pPr marL="285750" indent="-285750" algn="ctr">
              <a:buFontTx/>
              <a:buChar char="-"/>
            </a:pPr>
            <a:r>
              <a:rPr lang="en-GB" dirty="0"/>
              <a:t>Spectral information</a:t>
            </a:r>
          </a:p>
        </p:txBody>
      </p:sp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C7F1C9B6-D284-0C44-B935-7C8B4AD7BFDE}"/>
              </a:ext>
            </a:extLst>
          </p:cNvPr>
          <p:cNvSpPr/>
          <p:nvPr/>
        </p:nvSpPr>
        <p:spPr>
          <a:xfrm>
            <a:off x="8629257" y="3948300"/>
            <a:ext cx="3309626" cy="31086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9EC43DE-CD58-6140-8497-3C064DD705B1}"/>
              </a:ext>
            </a:extLst>
          </p:cNvPr>
          <p:cNvSpPr/>
          <p:nvPr/>
        </p:nvSpPr>
        <p:spPr>
          <a:xfrm>
            <a:off x="175536" y="766532"/>
            <a:ext cx="5603495" cy="1744984"/>
          </a:xfrm>
          <a:prstGeom prst="ellipse">
            <a:avLst/>
          </a:prstGeom>
          <a:solidFill>
            <a:srgbClr val="FFA05A"/>
          </a:solidFill>
          <a:ln>
            <a:solidFill>
              <a:srgbClr val="FFA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DFFF3F8E-5093-C24D-A6DD-A71B5A0DAD84}"/>
              </a:ext>
            </a:extLst>
          </p:cNvPr>
          <p:cNvSpPr/>
          <p:nvPr/>
        </p:nvSpPr>
        <p:spPr>
          <a:xfrm>
            <a:off x="428334" y="1015174"/>
            <a:ext cx="2819065" cy="1287379"/>
          </a:xfrm>
          <a:prstGeom prst="roundRect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J factor</a:t>
            </a:r>
          </a:p>
          <a:p>
            <a:pPr algn="ctr"/>
            <a:r>
              <a:rPr lang="en-GB" dirty="0"/>
              <a:t>(Clumpy/own cooked file):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One value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2D </a:t>
            </a:r>
            <a:r>
              <a:rPr lang="en-GB" dirty="0" err="1"/>
              <a:t>skymap</a:t>
            </a:r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2D </a:t>
            </a:r>
            <a:r>
              <a:rPr lang="en-GB" dirty="0" err="1"/>
              <a:t>skymap</a:t>
            </a:r>
            <a:r>
              <a:rPr lang="en-GB" dirty="0"/>
              <a:t> + mask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17E4A1-A0BC-6544-BCDF-56A875EFC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96" y="664140"/>
            <a:ext cx="2903316" cy="2008822"/>
          </a:xfrm>
          <a:prstGeom prst="rect">
            <a:avLst/>
          </a:prstGeom>
          <a:noFill/>
          <a:extLst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6913F0E-AEF3-744A-B7D9-BD455701F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2" y="5009315"/>
            <a:ext cx="2583650" cy="1837118"/>
          </a:xfrm>
          <a:prstGeom prst="rect">
            <a:avLst/>
          </a:prstGeom>
          <a:noFill/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B931230-B980-7F43-A1BF-808307E4262B}"/>
              </a:ext>
            </a:extLst>
          </p:cNvPr>
          <p:cNvSpPr txBox="1"/>
          <p:nvPr/>
        </p:nvSpPr>
        <p:spPr>
          <a:xfrm>
            <a:off x="6754103" y="640482"/>
            <a:ext cx="536928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Colour legend:</a:t>
            </a:r>
          </a:p>
          <a:p>
            <a:endParaRPr lang="en-GB" sz="300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sz="1500" dirty="0"/>
              <a:t>Already implemented in </a:t>
            </a:r>
            <a:r>
              <a:rPr lang="en-GB" sz="1500" dirty="0" err="1"/>
              <a:t>Gammapy</a:t>
            </a:r>
            <a:r>
              <a:rPr lang="en-GB" sz="1500" dirty="0"/>
              <a:t> (or minor improvements)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GB" sz="300" dirty="0"/>
          </a:p>
          <a:p>
            <a:r>
              <a:rPr lang="en-GB" sz="1500" dirty="0"/>
              <a:t>Need to be implemented in </a:t>
            </a:r>
            <a:r>
              <a:rPr lang="en-GB" sz="1500" dirty="0" err="1"/>
              <a:t>Gammapy</a:t>
            </a:r>
            <a:r>
              <a:rPr lang="en-GB" sz="1500" dirty="0"/>
              <a:t> (or major improvements)</a:t>
            </a:r>
          </a:p>
          <a:p>
            <a:endParaRPr lang="en-GB" sz="300" dirty="0"/>
          </a:p>
          <a:p>
            <a:r>
              <a:rPr lang="en-GB" sz="1500" dirty="0"/>
              <a:t>Need to read in </a:t>
            </a:r>
            <a:r>
              <a:rPr lang="en-GB" sz="1500" dirty="0" err="1"/>
              <a:t>Gammapy</a:t>
            </a:r>
            <a:r>
              <a:rPr lang="en-GB" sz="1500" dirty="0"/>
              <a:t> (created outside </a:t>
            </a:r>
            <a:r>
              <a:rPr lang="en-GB" sz="1500" dirty="0" err="1"/>
              <a:t>Gammapy</a:t>
            </a:r>
            <a:r>
              <a:rPr lang="en-GB" sz="1500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214278-D532-4B42-847C-AB443EE7E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25" y="2424604"/>
            <a:ext cx="550456" cy="741431"/>
          </a:xfrm>
          <a:prstGeom prst="rect">
            <a:avLst/>
          </a:prstGeom>
          <a:ln w="76200">
            <a:solidFill>
              <a:srgbClr val="DA8148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EEF7821-96DE-A34C-8B51-7D95939EB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741" y="4874107"/>
            <a:ext cx="963444" cy="872767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A7D5FFD-D6C3-C045-B7DA-A56D374AB1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7186" y="4567488"/>
            <a:ext cx="598604" cy="883653"/>
          </a:xfrm>
          <a:prstGeom prst="rect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8DF3B3-3105-B440-80EC-35E8BF8F1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001" y="2565335"/>
            <a:ext cx="1629629" cy="12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C05881C-A364-AA42-8937-A26EC0277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98" y="2538236"/>
            <a:ext cx="1647095" cy="129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BB60DE2-3CC1-4143-9FFF-942CBEA3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780" y="4423950"/>
            <a:ext cx="1513901" cy="137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B611778-628B-EF49-9487-C9118708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98" y="4475368"/>
            <a:ext cx="1668872" cy="113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8B1B721B-C1BC-7347-991B-BF17ACE10983}"/>
              </a:ext>
            </a:extLst>
          </p:cNvPr>
          <p:cNvSpPr/>
          <p:nvPr/>
        </p:nvSpPr>
        <p:spPr>
          <a:xfrm>
            <a:off x="9611031" y="3937804"/>
            <a:ext cx="1416427" cy="3482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CTA IRFs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D6D3AF4-E51A-D145-80F4-240918D2F3A7}"/>
              </a:ext>
            </a:extLst>
          </p:cNvPr>
          <p:cNvSpPr/>
          <p:nvPr/>
        </p:nvSpPr>
        <p:spPr>
          <a:xfrm>
            <a:off x="6605149" y="967046"/>
            <a:ext cx="184861" cy="2023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AFD7449-0BBE-474E-AF30-9960B3E6E1E6}"/>
              </a:ext>
            </a:extLst>
          </p:cNvPr>
          <p:cNvSpPr/>
          <p:nvPr/>
        </p:nvSpPr>
        <p:spPr>
          <a:xfrm>
            <a:off x="6605148" y="1282589"/>
            <a:ext cx="184861" cy="202389"/>
          </a:xfrm>
          <a:prstGeom prst="ellipse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B97B0C3-4C4F-5748-B881-68B0864DB58A}"/>
              </a:ext>
            </a:extLst>
          </p:cNvPr>
          <p:cNvSpPr/>
          <p:nvPr/>
        </p:nvSpPr>
        <p:spPr>
          <a:xfrm>
            <a:off x="6603614" y="1592255"/>
            <a:ext cx="184861" cy="202389"/>
          </a:xfrm>
          <a:prstGeom prst="ellipse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6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53155A68-6A7F-3D43-950C-2F03D33323C2}"/>
              </a:ext>
            </a:extLst>
          </p:cNvPr>
          <p:cNvSpPr/>
          <p:nvPr/>
        </p:nvSpPr>
        <p:spPr>
          <a:xfrm>
            <a:off x="212221" y="713896"/>
            <a:ext cx="11778641" cy="5811252"/>
          </a:xfrm>
          <a:prstGeom prst="ellipse">
            <a:avLst/>
          </a:prstGeom>
          <a:solidFill>
            <a:srgbClr val="DABBC9"/>
          </a:solidFill>
          <a:ln>
            <a:solidFill>
              <a:srgbClr val="DAB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A0EB01-E833-CF4E-82E0-AB87866D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11</a:t>
            </a:fld>
            <a:endParaRPr lang="en-US" sz="1800" dirty="0"/>
          </a:p>
        </p:txBody>
      </p:sp>
      <p:pic>
        <p:nvPicPr>
          <p:cNvPr id="7" name="Picture 2" descr="Resultado de imagen de cta cherenkov logo">
            <a:extLst>
              <a:ext uri="{FF2B5EF4-FFF2-40B4-BE49-F238E27FC236}">
                <a16:creationId xmlns:a16="http://schemas.microsoft.com/office/drawing/2014/main" id="{F8AB082A-16FD-2246-924D-8804D9D3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F79903-A080-8F4E-A9F7-BB268B4EA6D0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C7F1C9B6-D284-0C44-B935-7C8B4AD7BFDE}"/>
              </a:ext>
            </a:extLst>
          </p:cNvPr>
          <p:cNvSpPr/>
          <p:nvPr/>
        </p:nvSpPr>
        <p:spPr>
          <a:xfrm>
            <a:off x="34854" y="2661304"/>
            <a:ext cx="1515979" cy="25866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FFAF2C66-F9AB-FC4C-899A-46C8E427EB4A}"/>
              </a:ext>
            </a:extLst>
          </p:cNvPr>
          <p:cNvSpPr/>
          <p:nvPr/>
        </p:nvSpPr>
        <p:spPr>
          <a:xfrm>
            <a:off x="2672911" y="1291342"/>
            <a:ext cx="2476605" cy="10961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Signal!: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Treat as an usual astrophysical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3D analysis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C48CEC9-5E23-D649-A0D9-BA122C8C9A61}"/>
              </a:ext>
            </a:extLst>
          </p:cNvPr>
          <p:cNvSpPr/>
          <p:nvPr/>
        </p:nvSpPr>
        <p:spPr>
          <a:xfrm>
            <a:off x="2712076" y="2808545"/>
            <a:ext cx="2930819" cy="654480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Signal </a:t>
            </a:r>
          </a:p>
          <a:p>
            <a:pPr algn="ctr"/>
            <a:r>
              <a:rPr lang="en-GB" dirty="0"/>
              <a:t>(typical in DM searches)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9A514CA6-C160-004F-BAF4-60E32B769221}"/>
              </a:ext>
            </a:extLst>
          </p:cNvPr>
          <p:cNvSpPr/>
          <p:nvPr/>
        </p:nvSpPr>
        <p:spPr>
          <a:xfrm>
            <a:off x="7492956" y="2661995"/>
            <a:ext cx="2730616" cy="772409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Flux Upper limits obtained by fitting the ‘data'</a:t>
            </a:r>
          </a:p>
        </p:txBody>
      </p:sp>
      <p:sp>
        <p:nvSpPr>
          <p:cNvPr id="22" name="Flecha derecha 21">
            <a:extLst>
              <a:ext uri="{FF2B5EF4-FFF2-40B4-BE49-F238E27FC236}">
                <a16:creationId xmlns:a16="http://schemas.microsoft.com/office/drawing/2014/main" id="{325723C8-7DAD-474A-BD92-C6CAC867D5C4}"/>
              </a:ext>
            </a:extLst>
          </p:cNvPr>
          <p:cNvSpPr/>
          <p:nvPr/>
        </p:nvSpPr>
        <p:spPr>
          <a:xfrm>
            <a:off x="5718363" y="3012840"/>
            <a:ext cx="1708588" cy="2569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DBB313A2-ACB7-D043-9001-AB945A4862CD}"/>
              </a:ext>
            </a:extLst>
          </p:cNvPr>
          <p:cNvSpPr/>
          <p:nvPr/>
        </p:nvSpPr>
        <p:spPr>
          <a:xfrm>
            <a:off x="8058052" y="3660280"/>
            <a:ext cx="2377141" cy="811637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in the DM parameter space</a:t>
            </a:r>
          </a:p>
        </p:txBody>
      </p:sp>
      <p:sp>
        <p:nvSpPr>
          <p:cNvPr id="2" name="Flecha curvada hacia la izquierda 1">
            <a:extLst>
              <a:ext uri="{FF2B5EF4-FFF2-40B4-BE49-F238E27FC236}">
                <a16:creationId xmlns:a16="http://schemas.microsoft.com/office/drawing/2014/main" id="{0D52E3F2-A719-B94F-810F-290EDB2BC2AE}"/>
              </a:ext>
            </a:extLst>
          </p:cNvPr>
          <p:cNvSpPr/>
          <p:nvPr/>
        </p:nvSpPr>
        <p:spPr>
          <a:xfrm rot="20673497">
            <a:off x="10390596" y="3086008"/>
            <a:ext cx="404517" cy="813650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Flecha derecha 19">
            <a:extLst>
              <a:ext uri="{FF2B5EF4-FFF2-40B4-BE49-F238E27FC236}">
                <a16:creationId xmlns:a16="http://schemas.microsoft.com/office/drawing/2014/main" id="{166ACE09-7EFC-9C46-80F8-CB3655E2BCCA}"/>
              </a:ext>
            </a:extLst>
          </p:cNvPr>
          <p:cNvSpPr/>
          <p:nvPr/>
        </p:nvSpPr>
        <p:spPr>
          <a:xfrm rot="19472397">
            <a:off x="1504393" y="2266001"/>
            <a:ext cx="1173081" cy="21495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echa derecha 23">
            <a:extLst>
              <a:ext uri="{FF2B5EF4-FFF2-40B4-BE49-F238E27FC236}">
                <a16:creationId xmlns:a16="http://schemas.microsoft.com/office/drawing/2014/main" id="{4AC3C934-2B64-6041-B777-60EC03B111CC}"/>
              </a:ext>
            </a:extLst>
          </p:cNvPr>
          <p:cNvSpPr/>
          <p:nvPr/>
        </p:nvSpPr>
        <p:spPr>
          <a:xfrm rot="1142354">
            <a:off x="1605677" y="2931442"/>
            <a:ext cx="1091915" cy="188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FA33D653-8B84-4B44-A999-EDD841A08411}"/>
              </a:ext>
            </a:extLst>
          </p:cNvPr>
          <p:cNvSpPr/>
          <p:nvPr/>
        </p:nvSpPr>
        <p:spPr>
          <a:xfrm>
            <a:off x="212221" y="2616514"/>
            <a:ext cx="1161244" cy="3482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CTA IRFs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C84BF68-508F-1141-8E16-5B4B7C7FF6BD}"/>
              </a:ext>
            </a:extLst>
          </p:cNvPr>
          <p:cNvSpPr txBox="1"/>
          <p:nvPr/>
        </p:nvSpPr>
        <p:spPr>
          <a:xfrm>
            <a:off x="425277" y="5581624"/>
            <a:ext cx="3145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Colour legend:</a:t>
            </a:r>
          </a:p>
          <a:p>
            <a:endParaRPr lang="en-GB" sz="300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sz="1500" dirty="0"/>
              <a:t>Already implemented in </a:t>
            </a:r>
            <a:r>
              <a:rPr lang="en-GB" sz="1500" dirty="0" err="1"/>
              <a:t>Gammapy</a:t>
            </a:r>
            <a:endParaRPr lang="en-GB" sz="1500" dirty="0"/>
          </a:p>
          <a:p>
            <a:pPr>
              <a:buClr>
                <a:schemeClr val="accent6">
                  <a:lumMod val="75000"/>
                </a:schemeClr>
              </a:buClr>
            </a:pPr>
            <a:endParaRPr lang="en-GB" sz="300" dirty="0"/>
          </a:p>
          <a:p>
            <a:r>
              <a:rPr lang="en-GB" sz="1500" dirty="0"/>
              <a:t>Need to be implemented in </a:t>
            </a:r>
            <a:r>
              <a:rPr lang="en-GB" sz="1500" dirty="0" err="1"/>
              <a:t>Gammapy</a:t>
            </a:r>
            <a:endParaRPr lang="en-GB" sz="300" dirty="0"/>
          </a:p>
          <a:p>
            <a:r>
              <a:rPr lang="en-GB" sz="1500" dirty="0"/>
              <a:t>Need to read in </a:t>
            </a:r>
            <a:r>
              <a:rPr lang="en-GB" sz="1500" dirty="0" err="1"/>
              <a:t>Gammapy</a:t>
            </a:r>
            <a:endParaRPr lang="en-GB" sz="150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35DA173-A3AC-0340-BD61-0CE902614A33}"/>
              </a:ext>
            </a:extLst>
          </p:cNvPr>
          <p:cNvSpPr/>
          <p:nvPr/>
        </p:nvSpPr>
        <p:spPr>
          <a:xfrm>
            <a:off x="255493" y="5912504"/>
            <a:ext cx="184861" cy="2023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AA0EBDD-2751-E540-9565-31960AD5F866}"/>
              </a:ext>
            </a:extLst>
          </p:cNvPr>
          <p:cNvSpPr/>
          <p:nvPr/>
        </p:nvSpPr>
        <p:spPr>
          <a:xfrm>
            <a:off x="254441" y="6189102"/>
            <a:ext cx="184861" cy="202389"/>
          </a:xfrm>
          <a:prstGeom prst="ellipse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75C6110-842D-D44E-B050-C288EE6C517A}"/>
              </a:ext>
            </a:extLst>
          </p:cNvPr>
          <p:cNvSpPr/>
          <p:nvPr/>
        </p:nvSpPr>
        <p:spPr>
          <a:xfrm>
            <a:off x="258383" y="6465700"/>
            <a:ext cx="184861" cy="202389"/>
          </a:xfrm>
          <a:prstGeom prst="ellipse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DD495A-1544-0B4F-A7F8-CE6DB4DD6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842" y="3561264"/>
            <a:ext cx="3376297" cy="3189013"/>
          </a:xfrm>
          <a:prstGeom prst="rect">
            <a:avLst/>
          </a:prstGeom>
          <a:ln w="57150">
            <a:solidFill>
              <a:srgbClr val="941651"/>
            </a:solidFill>
          </a:ln>
        </p:spPr>
      </p:pic>
      <p:sp>
        <p:nvSpPr>
          <p:cNvPr id="32" name="Estrella de 12 puntas 31">
            <a:extLst>
              <a:ext uri="{FF2B5EF4-FFF2-40B4-BE49-F238E27FC236}">
                <a16:creationId xmlns:a16="http://schemas.microsoft.com/office/drawing/2014/main" id="{007DF8AF-57B8-5E4B-9832-FB2DCABC8FD4}"/>
              </a:ext>
            </a:extLst>
          </p:cNvPr>
          <p:cNvSpPr/>
          <p:nvPr/>
        </p:nvSpPr>
        <p:spPr>
          <a:xfrm>
            <a:off x="6791670" y="5462327"/>
            <a:ext cx="2580892" cy="995759"/>
          </a:xfrm>
          <a:prstGeom prst="star12">
            <a:avLst/>
          </a:prstGeom>
          <a:solidFill>
            <a:srgbClr val="941651"/>
          </a:solidFill>
          <a:ln>
            <a:solidFill>
              <a:srgbClr val="6B11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&lt;𝝈v&gt; vs. DM mass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2210735-09BF-224F-8CBC-0A54B1F97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297" y="634072"/>
            <a:ext cx="2576719" cy="19552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82E8F23-8996-4547-96E7-C1A93AB6F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0646" y="634072"/>
            <a:ext cx="3055930" cy="195469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B0098854-8B3D-0D46-869B-EF7A531AEAA3}"/>
              </a:ext>
            </a:extLst>
          </p:cNvPr>
          <p:cNvSpPr/>
          <p:nvPr/>
        </p:nvSpPr>
        <p:spPr>
          <a:xfrm>
            <a:off x="2630817" y="4786438"/>
            <a:ext cx="1878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arXiv:1709.07997</a:t>
            </a:r>
          </a:p>
        </p:txBody>
      </p:sp>
    </p:spTree>
    <p:extLst>
      <p:ext uri="{BB962C8B-B14F-4D97-AF65-F5344CB8AC3E}">
        <p14:creationId xmlns:p14="http://schemas.microsoft.com/office/powerpoint/2010/main" val="338748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AEF8E89-CEEE-E841-B673-40EB88EB639F}"/>
              </a:ext>
            </a:extLst>
          </p:cNvPr>
          <p:cNvSpPr txBox="1"/>
          <p:nvPr/>
        </p:nvSpPr>
        <p:spPr>
          <a:xfrm>
            <a:off x="1337912" y="1080534"/>
            <a:ext cx="106394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Load IRFs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7ACB84-4C3E-5A46-B80D-8C99360FD689}"/>
              </a:ext>
            </a:extLst>
          </p:cNvPr>
          <p:cNvSpPr txBox="1"/>
          <p:nvPr/>
        </p:nvSpPr>
        <p:spPr>
          <a:xfrm>
            <a:off x="3343440" y="1095923"/>
            <a:ext cx="16212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South z=20º T=50h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E3A1C29-05AD-AE4F-BA4D-8A674A228A9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401858" y="1265200"/>
            <a:ext cx="941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D64E604-0CF8-734D-A16E-4BB200289328}"/>
              </a:ext>
            </a:extLst>
          </p:cNvPr>
          <p:cNvSpPr txBox="1"/>
          <p:nvPr/>
        </p:nvSpPr>
        <p:spPr>
          <a:xfrm>
            <a:off x="622556" y="2705109"/>
            <a:ext cx="2494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 Narrow" panose="020B0604020202020204" pitchFamily="34" charset="0"/>
                <a:cs typeface="Arial Narrow" panose="020B0604020202020204" pitchFamily="34" charset="0"/>
              </a:rPr>
              <a:t>Derive ancillary IRF maps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DC29380-E252-C949-906F-1A5BB84B1B7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1869853" y="1449866"/>
            <a:ext cx="32" cy="125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7DE24C4-0A32-F343-A142-101C8550CD45}"/>
              </a:ext>
            </a:extLst>
          </p:cNvPr>
          <p:cNvSpPr txBox="1"/>
          <p:nvPr/>
        </p:nvSpPr>
        <p:spPr>
          <a:xfrm>
            <a:off x="3409264" y="1908210"/>
            <a:ext cx="17860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Define map geometry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AA8FAC5-B3BD-E947-9C6D-BA76F6EE22F0}"/>
              </a:ext>
            </a:extLst>
          </p:cNvPr>
          <p:cNvSpPr txBox="1"/>
          <p:nvPr/>
        </p:nvSpPr>
        <p:spPr>
          <a:xfrm>
            <a:off x="4334357" y="2243444"/>
            <a:ext cx="172194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</a:t>
            </a:r>
            <a:r>
              <a:rPr lang="en-GB" sz="16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source position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spatial range /bins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energy range /bins 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2FEF99B-0E64-8A4B-85FC-A7911A492955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195330" y="2077487"/>
            <a:ext cx="0" cy="165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1ED5389-83B5-3046-9444-320FF4EE3053}"/>
              </a:ext>
            </a:extLst>
          </p:cNvPr>
          <p:cNvSpPr txBox="1"/>
          <p:nvPr/>
        </p:nvSpPr>
        <p:spPr>
          <a:xfrm>
            <a:off x="3392331" y="3088286"/>
            <a:ext cx="1752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Observational values</a:t>
            </a:r>
          </a:p>
        </p:txBody>
      </p:sp>
      <p:cxnSp>
        <p:nvCxnSpPr>
          <p:cNvPr id="42" name="Conector angular 41">
            <a:extLst>
              <a:ext uri="{FF2B5EF4-FFF2-40B4-BE49-F238E27FC236}">
                <a16:creationId xmlns:a16="http://schemas.microsoft.com/office/drawing/2014/main" id="{11A1FDC7-44B5-BF49-85D7-DF8B47EDFCF2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3117150" y="2889775"/>
            <a:ext cx="275181" cy="367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0F7F962-8A3C-1C4B-918D-800BA8B8C5AB}"/>
              </a:ext>
            </a:extLst>
          </p:cNvPr>
          <p:cNvSpPr txBox="1"/>
          <p:nvPr/>
        </p:nvSpPr>
        <p:spPr>
          <a:xfrm>
            <a:off x="4708556" y="3565185"/>
            <a:ext cx="87235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pointing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</a:t>
            </a:r>
            <a:r>
              <a:rPr lang="en-GB" sz="16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lifetime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offset 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D1D8F5F-8EE9-5843-B524-CBCE519C691D}"/>
              </a:ext>
            </a:extLst>
          </p:cNvPr>
          <p:cNvCxnSpPr>
            <a:cxnSpLocks/>
            <a:stCxn id="40" idx="3"/>
            <a:endCxn id="45" idx="0"/>
          </p:cNvCxnSpPr>
          <p:nvPr/>
        </p:nvCxnSpPr>
        <p:spPr>
          <a:xfrm>
            <a:off x="5144734" y="3257563"/>
            <a:ext cx="0" cy="30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n 51">
            <a:extLst>
              <a:ext uri="{FF2B5EF4-FFF2-40B4-BE49-F238E27FC236}">
                <a16:creationId xmlns:a16="http://schemas.microsoft.com/office/drawing/2014/main" id="{BC690019-A800-D24C-8AB6-051EF4764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11" y="4656739"/>
            <a:ext cx="723082" cy="6956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A2123871-AE69-4B44-8BF6-CD0F20AE5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80" y="4656739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6F90185D-B872-1B49-B8CA-94597B6E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53" y="5521683"/>
            <a:ext cx="738740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1D5D7707-818E-5B4F-9976-612D8580D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872" y="5534382"/>
            <a:ext cx="702199" cy="6956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8A4DE2D2-0E5F-0540-92AE-8219D1960DE3}"/>
              </a:ext>
            </a:extLst>
          </p:cNvPr>
          <p:cNvSpPr txBox="1"/>
          <p:nvPr/>
        </p:nvSpPr>
        <p:spPr>
          <a:xfrm>
            <a:off x="994292" y="422605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exposure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3940F872-8CA5-2448-952E-1D1CF9AEA7D8}"/>
              </a:ext>
            </a:extLst>
          </p:cNvPr>
          <p:cNvSpPr txBox="1"/>
          <p:nvPr/>
        </p:nvSpPr>
        <p:spPr>
          <a:xfrm>
            <a:off x="1804926" y="4239897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background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2C31480-224B-454A-8654-95B5A6B49FE9}"/>
              </a:ext>
            </a:extLst>
          </p:cNvPr>
          <p:cNvSpPr txBox="1"/>
          <p:nvPr/>
        </p:nvSpPr>
        <p:spPr>
          <a:xfrm>
            <a:off x="1129756" y="6258048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PSF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CAB3DD0-DCCA-F649-A047-CCBCC2F09A6A}"/>
              </a:ext>
            </a:extLst>
          </p:cNvPr>
          <p:cNvSpPr txBox="1"/>
          <p:nvPr/>
        </p:nvSpPr>
        <p:spPr>
          <a:xfrm>
            <a:off x="1958948" y="6258048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Edisp</a:t>
            </a:r>
          </a:p>
        </p:txBody>
      </p:sp>
      <p:sp>
        <p:nvSpPr>
          <p:cNvPr id="63" name="Flecha a la derecha con bandas 62">
            <a:extLst>
              <a:ext uri="{FF2B5EF4-FFF2-40B4-BE49-F238E27FC236}">
                <a16:creationId xmlns:a16="http://schemas.microsoft.com/office/drawing/2014/main" id="{5D3F8F11-947E-194A-ACD8-CAC2BAB85FA2}"/>
              </a:ext>
            </a:extLst>
          </p:cNvPr>
          <p:cNvSpPr/>
          <p:nvPr/>
        </p:nvSpPr>
        <p:spPr>
          <a:xfrm rot="5400000">
            <a:off x="1594484" y="3431001"/>
            <a:ext cx="588941" cy="85731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7D3FFAC-6A2C-D443-B340-102FB365C200}"/>
              </a:ext>
            </a:extLst>
          </p:cNvPr>
          <p:cNvSpPr txBox="1"/>
          <p:nvPr/>
        </p:nvSpPr>
        <p:spPr>
          <a:xfrm>
            <a:off x="7021269" y="1049189"/>
            <a:ext cx="24994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 Narrow" panose="020B0604020202020204" pitchFamily="34" charset="0"/>
                <a:cs typeface="Arial Narrow" panose="020B0604020202020204" pitchFamily="34" charset="0"/>
              </a:rPr>
              <a:t>Build DM Emission Model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8F0ADF1-1807-9B44-9A53-59AEB3F635BD}"/>
              </a:ext>
            </a:extLst>
          </p:cNvPr>
          <p:cNvSpPr txBox="1"/>
          <p:nvPr/>
        </p:nvSpPr>
        <p:spPr>
          <a:xfrm>
            <a:off x="6397608" y="1826397"/>
            <a:ext cx="76495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Spatial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909853C-5935-3C4D-931A-501B0F17B3CE}"/>
              </a:ext>
            </a:extLst>
          </p:cNvPr>
          <p:cNvSpPr txBox="1"/>
          <p:nvPr/>
        </p:nvSpPr>
        <p:spPr>
          <a:xfrm>
            <a:off x="6175711" y="2228107"/>
            <a:ext cx="14718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SkyPointSource</a:t>
            </a:r>
            <a:endParaRPr lang="en-GB" sz="16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569540AB-87B5-F545-BE31-5C74BDEC293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5670976" y="2397384"/>
            <a:ext cx="50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>
            <a:extLst>
              <a:ext uri="{FF2B5EF4-FFF2-40B4-BE49-F238E27FC236}">
                <a16:creationId xmlns:a16="http://schemas.microsoft.com/office/drawing/2014/main" id="{105721FF-87D0-E342-9646-6D5CA0C35584}"/>
              </a:ext>
            </a:extLst>
          </p:cNvPr>
          <p:cNvCxnSpPr>
            <a:cxnSpLocks/>
            <a:stCxn id="68" idx="1"/>
            <a:endCxn id="69" idx="0"/>
          </p:cNvCxnSpPr>
          <p:nvPr/>
        </p:nvCxnSpPr>
        <p:spPr>
          <a:xfrm rot="10800000" flipV="1">
            <a:off x="6780085" y="1233855"/>
            <a:ext cx="241184" cy="5925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44D44051-E98F-2F42-89AF-B50C2F4042A6}"/>
              </a:ext>
            </a:extLst>
          </p:cNvPr>
          <p:cNvSpPr txBox="1"/>
          <p:nvPr/>
        </p:nvSpPr>
        <p:spPr>
          <a:xfrm>
            <a:off x="9343828" y="1873922"/>
            <a:ext cx="88036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Spectral</a:t>
            </a:r>
          </a:p>
        </p:txBody>
      </p:sp>
      <p:cxnSp>
        <p:nvCxnSpPr>
          <p:cNvPr id="90" name="Conector angular 89">
            <a:extLst>
              <a:ext uri="{FF2B5EF4-FFF2-40B4-BE49-F238E27FC236}">
                <a16:creationId xmlns:a16="http://schemas.microsoft.com/office/drawing/2014/main" id="{F8D1E9A5-1C1C-FA45-9D9C-20F7650A0E64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3117150" y="2077487"/>
            <a:ext cx="292114" cy="8122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4AEC768C-9A37-FA43-9A3B-8319DC0BA678}"/>
              </a:ext>
            </a:extLst>
          </p:cNvPr>
          <p:cNvSpPr txBox="1"/>
          <p:nvPr/>
        </p:nvSpPr>
        <p:spPr>
          <a:xfrm>
            <a:off x="8932794" y="2266313"/>
            <a:ext cx="21900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Parametrized User Model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822BFC52-EAB0-5C46-A827-0BD1C0080C7D}"/>
              </a:ext>
            </a:extLst>
          </p:cNvPr>
          <p:cNvSpPr txBox="1"/>
          <p:nvPr/>
        </p:nvSpPr>
        <p:spPr>
          <a:xfrm>
            <a:off x="8850960" y="2816273"/>
            <a:ext cx="12795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cross-section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CBDF31DE-87E8-5549-84AB-444C9206A3C2}"/>
              </a:ext>
            </a:extLst>
          </p:cNvPr>
          <p:cNvSpPr txBox="1"/>
          <p:nvPr/>
        </p:nvSpPr>
        <p:spPr>
          <a:xfrm>
            <a:off x="10351309" y="2535236"/>
            <a:ext cx="87395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mass </a:t>
            </a:r>
          </a:p>
          <a:p>
            <a:r>
              <a:rPr lang="en-GB" sz="1600" i="1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channel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FB669ECC-DC56-2C46-A64D-22E150CA6320}"/>
              </a:ext>
            </a:extLst>
          </p:cNvPr>
          <p:cNvSpPr txBox="1"/>
          <p:nvPr/>
        </p:nvSpPr>
        <p:spPr>
          <a:xfrm>
            <a:off x="6778241" y="4054044"/>
            <a:ext cx="33778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 Narrow" panose="020B0604020202020204" pitchFamily="34" charset="0"/>
                <a:cs typeface="Arial Narrow" panose="020B0604020202020204" pitchFamily="34" charset="0"/>
              </a:rPr>
              <a:t>Evaluate Fixed Reference 3D Model</a:t>
            </a:r>
          </a:p>
        </p:txBody>
      </p: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7039652B-AC9C-6B45-916E-CD1412A4EE1A}"/>
              </a:ext>
            </a:extLst>
          </p:cNvPr>
          <p:cNvCxnSpPr>
            <a:cxnSpLocks/>
          </p:cNvCxnSpPr>
          <p:nvPr/>
        </p:nvCxnSpPr>
        <p:spPr>
          <a:xfrm>
            <a:off x="3117150" y="5404065"/>
            <a:ext cx="413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CC7E0FAE-D16D-6048-9655-B67EFE4FC632}"/>
              </a:ext>
            </a:extLst>
          </p:cNvPr>
          <p:cNvSpPr txBox="1"/>
          <p:nvPr/>
        </p:nvSpPr>
        <p:spPr>
          <a:xfrm>
            <a:off x="4292542" y="5451172"/>
            <a:ext cx="20217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using ancillary IRF maps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A5B7E305-795C-1B4C-AE4E-31B485775C82}"/>
              </a:ext>
            </a:extLst>
          </p:cNvPr>
          <p:cNvSpPr txBox="1"/>
          <p:nvPr/>
        </p:nvSpPr>
        <p:spPr>
          <a:xfrm>
            <a:off x="8599219" y="5047274"/>
            <a:ext cx="19046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5000 GeV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annihilation channel b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C6A7F71B-1E92-8542-88CC-2C01524F1C8D}"/>
              </a:ext>
            </a:extLst>
          </p:cNvPr>
          <p:cNvSpPr/>
          <p:nvPr/>
        </p:nvSpPr>
        <p:spPr>
          <a:xfrm>
            <a:off x="6183564" y="2500814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j-factor </a:t>
            </a:r>
            <a:r>
              <a:rPr lang="en-GB" sz="1400" i="1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 number</a:t>
            </a:r>
            <a:r>
              <a:rPr lang="en-GB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cxnSp>
        <p:nvCxnSpPr>
          <p:cNvPr id="117" name="Conector angular 116">
            <a:extLst>
              <a:ext uri="{FF2B5EF4-FFF2-40B4-BE49-F238E27FC236}">
                <a16:creationId xmlns:a16="http://schemas.microsoft.com/office/drawing/2014/main" id="{BD2FB751-F503-6D42-A3B3-60B3F650AE11}"/>
              </a:ext>
            </a:extLst>
          </p:cNvPr>
          <p:cNvCxnSpPr>
            <a:cxnSpLocks/>
            <a:stCxn id="68" idx="3"/>
            <a:endCxn id="79" idx="0"/>
          </p:cNvCxnSpPr>
          <p:nvPr/>
        </p:nvCxnSpPr>
        <p:spPr>
          <a:xfrm>
            <a:off x="9520671" y="1233855"/>
            <a:ext cx="263342" cy="6400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Imagen 124">
            <a:extLst>
              <a:ext uri="{FF2B5EF4-FFF2-40B4-BE49-F238E27FC236}">
                <a16:creationId xmlns:a16="http://schemas.microsoft.com/office/drawing/2014/main" id="{DFCBB758-D73D-4D41-940C-63805CF05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0" y="4941072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77800" dir="13440000" algn="br" rotWithShape="0">
              <a:prstClr val="black">
                <a:alpha val="40000"/>
              </a:prstClr>
            </a:outerShdw>
          </a:effectLst>
        </p:spPr>
      </p:pic>
      <p:sp>
        <p:nvSpPr>
          <p:cNvPr id="127" name="CuadroTexto 126">
            <a:extLst>
              <a:ext uri="{FF2B5EF4-FFF2-40B4-BE49-F238E27FC236}">
                <a16:creationId xmlns:a16="http://schemas.microsoft.com/office/drawing/2014/main" id="{750FB6C3-5B75-7543-8DD5-C28CB16906FE}"/>
              </a:ext>
            </a:extLst>
          </p:cNvPr>
          <p:cNvSpPr txBox="1"/>
          <p:nvPr/>
        </p:nvSpPr>
        <p:spPr>
          <a:xfrm>
            <a:off x="6885764" y="2820741"/>
            <a:ext cx="177484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.could also be a 2D Map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ED467EDE-D64B-AA43-B085-8E318435A1AB}"/>
              </a:ext>
            </a:extLst>
          </p:cNvPr>
          <p:cNvSpPr txBox="1">
            <a:spLocks/>
          </p:cNvSpPr>
          <p:nvPr/>
        </p:nvSpPr>
        <p:spPr bwMode="black">
          <a:xfrm>
            <a:off x="1507456" y="794446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Notebook </a:t>
            </a:r>
          </a:p>
        </p:txBody>
      </p:sp>
      <p:sp>
        <p:nvSpPr>
          <p:cNvPr id="43" name="Marcador de número de diapositiva 3">
            <a:extLst>
              <a:ext uri="{FF2B5EF4-FFF2-40B4-BE49-F238E27FC236}">
                <a16:creationId xmlns:a16="http://schemas.microsoft.com/office/drawing/2014/main" id="{BA77728A-F978-444D-8FCA-052AE1D1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04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EE388C0-0685-D449-A24D-E7A6C7FFDEF6}"/>
              </a:ext>
            </a:extLst>
          </p:cNvPr>
          <p:cNvSpPr txBox="1"/>
          <p:nvPr/>
        </p:nvSpPr>
        <p:spPr>
          <a:xfrm>
            <a:off x="2115011" y="1228686"/>
            <a:ext cx="19046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5000 GeV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annihilation channel 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5B239E-3640-F841-B498-3DC7223BFD3F}"/>
              </a:ext>
            </a:extLst>
          </p:cNvPr>
          <p:cNvSpPr txBox="1"/>
          <p:nvPr/>
        </p:nvSpPr>
        <p:spPr>
          <a:xfrm>
            <a:off x="2115011" y="893397"/>
            <a:ext cx="21451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Fixed Reference Model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932FA1-3A31-0E47-BDE3-D26067BBB641}"/>
              </a:ext>
            </a:extLst>
          </p:cNvPr>
          <p:cNvSpPr txBox="1"/>
          <p:nvPr/>
        </p:nvSpPr>
        <p:spPr>
          <a:xfrm>
            <a:off x="2561538" y="2733642"/>
            <a:ext cx="22349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add random Poison noise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0EF19B0-83C9-514F-860B-E02BF9519117}"/>
              </a:ext>
            </a:extLst>
          </p:cNvPr>
          <p:cNvCxnSpPr>
            <a:cxnSpLocks/>
            <a:stCxn id="65" idx="3"/>
            <a:endCxn id="57" idx="1"/>
          </p:cNvCxnSpPr>
          <p:nvPr/>
        </p:nvCxnSpPr>
        <p:spPr>
          <a:xfrm>
            <a:off x="3097835" y="2324618"/>
            <a:ext cx="1162315" cy="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190EA9C-716E-2F44-AA29-C2EA2C21CB94}"/>
              </a:ext>
            </a:extLst>
          </p:cNvPr>
          <p:cNvSpPr txBox="1"/>
          <p:nvPr/>
        </p:nvSpPr>
        <p:spPr>
          <a:xfrm>
            <a:off x="8129984" y="991917"/>
            <a:ext cx="116410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range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channel list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52813FAD-EBB2-344D-82A7-8FB69F7B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150" y="1977771"/>
            <a:ext cx="707380" cy="70738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0D77DCD6-466D-4C4B-8DB3-A0C02B59E4B7}"/>
              </a:ext>
            </a:extLst>
          </p:cNvPr>
          <p:cNvSpPr txBox="1"/>
          <p:nvPr/>
        </p:nvSpPr>
        <p:spPr>
          <a:xfrm>
            <a:off x="5953834" y="960500"/>
            <a:ext cx="214353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b="1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GB" dirty="0"/>
              <a:t>Build a set of models </a:t>
            </a: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A1C2DCD3-6BF1-FC48-A628-02965086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51" y="1964084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34BAE41A-03D1-2648-A2E3-FB788178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97" y="1964084"/>
            <a:ext cx="732750" cy="7363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3BA10FC-96EB-1A41-8C6F-77238BBF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63" y="2854557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01B4CB14-3843-3946-9CC6-35BF09BE4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57" y="3763958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5C36B29B-1EEF-C347-9E25-108C153A5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57" y="4654431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72" name="Conector angular 71">
            <a:extLst>
              <a:ext uri="{FF2B5EF4-FFF2-40B4-BE49-F238E27FC236}">
                <a16:creationId xmlns:a16="http://schemas.microsoft.com/office/drawing/2014/main" id="{0E35738E-AA68-8F48-88BF-AB82DA935100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rot="10800000">
            <a:off x="4967531" y="2331462"/>
            <a:ext cx="1728767" cy="7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>
            <a:extLst>
              <a:ext uri="{FF2B5EF4-FFF2-40B4-BE49-F238E27FC236}">
                <a16:creationId xmlns:a16="http://schemas.microsoft.com/office/drawing/2014/main" id="{CDDFB53F-46C1-D541-AC75-C5562DAEE7C4}"/>
              </a:ext>
            </a:extLst>
          </p:cNvPr>
          <p:cNvCxnSpPr>
            <a:cxnSpLocks/>
            <a:stCxn id="69" idx="1"/>
            <a:endCxn id="57" idx="3"/>
          </p:cNvCxnSpPr>
          <p:nvPr/>
        </p:nvCxnSpPr>
        <p:spPr>
          <a:xfrm rot="10800000">
            <a:off x="4967531" y="2331461"/>
            <a:ext cx="1743933" cy="8836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>
            <a:extLst>
              <a:ext uri="{FF2B5EF4-FFF2-40B4-BE49-F238E27FC236}">
                <a16:creationId xmlns:a16="http://schemas.microsoft.com/office/drawing/2014/main" id="{D42F9746-F9A1-9748-9941-2AB131001B5B}"/>
              </a:ext>
            </a:extLst>
          </p:cNvPr>
          <p:cNvCxnSpPr>
            <a:cxnSpLocks/>
            <a:stCxn id="70" idx="1"/>
            <a:endCxn id="57" idx="3"/>
          </p:cNvCxnSpPr>
          <p:nvPr/>
        </p:nvCxnSpPr>
        <p:spPr>
          <a:xfrm rot="10800000">
            <a:off x="4967531" y="2331462"/>
            <a:ext cx="1742827" cy="17930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>
            <a:extLst>
              <a:ext uri="{FF2B5EF4-FFF2-40B4-BE49-F238E27FC236}">
                <a16:creationId xmlns:a16="http://schemas.microsoft.com/office/drawing/2014/main" id="{73B4002F-6742-2A4E-9D80-D0FCBB242809}"/>
              </a:ext>
            </a:extLst>
          </p:cNvPr>
          <p:cNvCxnSpPr>
            <a:stCxn id="57" idx="3"/>
            <a:endCxn id="71" idx="1"/>
          </p:cNvCxnSpPr>
          <p:nvPr/>
        </p:nvCxnSpPr>
        <p:spPr>
          <a:xfrm>
            <a:off x="4967530" y="2331461"/>
            <a:ext cx="1742827" cy="2683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05431C9D-6C13-F642-8444-7906113BFB69}"/>
              </a:ext>
            </a:extLst>
          </p:cNvPr>
          <p:cNvSpPr txBox="1"/>
          <p:nvPr/>
        </p:nvSpPr>
        <p:spPr>
          <a:xfrm>
            <a:off x="5831914" y="2854557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83AF2D3B-A4D7-9649-9DC6-73D37F5C4A85}"/>
              </a:ext>
            </a:extLst>
          </p:cNvPr>
          <p:cNvSpPr txBox="1"/>
          <p:nvPr/>
        </p:nvSpPr>
        <p:spPr>
          <a:xfrm>
            <a:off x="5852372" y="3772665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AF99C540-BD7D-BD4C-924A-25DAE9B782A5}"/>
              </a:ext>
            </a:extLst>
          </p:cNvPr>
          <p:cNvSpPr txBox="1"/>
          <p:nvPr/>
        </p:nvSpPr>
        <p:spPr>
          <a:xfrm>
            <a:off x="5831914" y="4630276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0632C980-BC96-0C4A-9629-826E332D8A0D}"/>
              </a:ext>
            </a:extLst>
          </p:cNvPr>
          <p:cNvSpPr txBox="1"/>
          <p:nvPr/>
        </p:nvSpPr>
        <p:spPr>
          <a:xfrm>
            <a:off x="5838943" y="1927076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80773271-F8A3-E34A-9896-9968D5D5DE8E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7025602" y="1329832"/>
            <a:ext cx="0" cy="46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621C7D18-8053-1447-9F88-3A13DBD1523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7429047" y="2332238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612B0DD5-9EEC-9144-B1C1-2B08A593048F}"/>
              </a:ext>
            </a:extLst>
          </p:cNvPr>
          <p:cNvSpPr txBox="1"/>
          <p:nvPr/>
        </p:nvSpPr>
        <p:spPr>
          <a:xfrm>
            <a:off x="7550136" y="1916740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CD2A3DC9-1820-B049-9750-3C4B928F5B7B}"/>
              </a:ext>
            </a:extLst>
          </p:cNvPr>
          <p:cNvSpPr txBox="1"/>
          <p:nvPr/>
        </p:nvSpPr>
        <p:spPr>
          <a:xfrm>
            <a:off x="8184387" y="2096353"/>
            <a:ext cx="13055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UL norm value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7D1F1350-AA7C-7E44-8A3A-27D9A1A14723}"/>
              </a:ext>
            </a:extLst>
          </p:cNvPr>
          <p:cNvCxnSpPr>
            <a:cxnSpLocks/>
          </p:cNvCxnSpPr>
          <p:nvPr/>
        </p:nvCxnSpPr>
        <p:spPr>
          <a:xfrm>
            <a:off x="7429047" y="3216596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DBACCDD2-9339-BF49-A972-24E6D5C14F79}"/>
              </a:ext>
            </a:extLst>
          </p:cNvPr>
          <p:cNvSpPr txBox="1"/>
          <p:nvPr/>
        </p:nvSpPr>
        <p:spPr>
          <a:xfrm>
            <a:off x="7550136" y="2801098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F8F446A7-3095-BE41-8A65-47A54388D07B}"/>
              </a:ext>
            </a:extLst>
          </p:cNvPr>
          <p:cNvSpPr txBox="1"/>
          <p:nvPr/>
        </p:nvSpPr>
        <p:spPr>
          <a:xfrm>
            <a:off x="8184387" y="2980711"/>
            <a:ext cx="13055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UL norm value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4130B37F-A001-FF49-BDC1-80BE2032AD45}"/>
              </a:ext>
            </a:extLst>
          </p:cNvPr>
          <p:cNvCxnSpPr>
            <a:cxnSpLocks/>
          </p:cNvCxnSpPr>
          <p:nvPr/>
        </p:nvCxnSpPr>
        <p:spPr>
          <a:xfrm>
            <a:off x="7429047" y="4099311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659594A1-75EE-7F44-9829-B03FF2ED3F56}"/>
              </a:ext>
            </a:extLst>
          </p:cNvPr>
          <p:cNvSpPr txBox="1"/>
          <p:nvPr/>
        </p:nvSpPr>
        <p:spPr>
          <a:xfrm>
            <a:off x="7550136" y="3683813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47D6806F-35F7-4A48-9303-DB1AC33C0CE1}"/>
              </a:ext>
            </a:extLst>
          </p:cNvPr>
          <p:cNvSpPr txBox="1"/>
          <p:nvPr/>
        </p:nvSpPr>
        <p:spPr>
          <a:xfrm>
            <a:off x="8184387" y="3863426"/>
            <a:ext cx="13055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UL norm value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6655E1EB-D678-764C-8DEE-91C9976A2A3F}"/>
              </a:ext>
            </a:extLst>
          </p:cNvPr>
          <p:cNvCxnSpPr>
            <a:cxnSpLocks/>
          </p:cNvCxnSpPr>
          <p:nvPr/>
        </p:nvCxnSpPr>
        <p:spPr>
          <a:xfrm>
            <a:off x="7429047" y="5035438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AB7E0688-D2D3-2F4B-B3E7-B2C74097927E}"/>
              </a:ext>
            </a:extLst>
          </p:cNvPr>
          <p:cNvSpPr txBox="1"/>
          <p:nvPr/>
        </p:nvSpPr>
        <p:spPr>
          <a:xfrm>
            <a:off x="7550136" y="4619940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914A4EFE-B3DA-1140-A2AE-3AD7B6FA5CE9}"/>
              </a:ext>
            </a:extLst>
          </p:cNvPr>
          <p:cNvSpPr txBox="1"/>
          <p:nvPr/>
        </p:nvSpPr>
        <p:spPr>
          <a:xfrm>
            <a:off x="8184387" y="4799553"/>
            <a:ext cx="13055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UL norm value</a:t>
            </a:r>
          </a:p>
        </p:txBody>
      </p:sp>
      <p:sp>
        <p:nvSpPr>
          <p:cNvPr id="116" name="Explosión 2 115">
            <a:extLst>
              <a:ext uri="{FF2B5EF4-FFF2-40B4-BE49-F238E27FC236}">
                <a16:creationId xmlns:a16="http://schemas.microsoft.com/office/drawing/2014/main" id="{48641BEC-3CC3-0649-8BA6-A2620D177692}"/>
              </a:ext>
            </a:extLst>
          </p:cNvPr>
          <p:cNvSpPr/>
          <p:nvPr/>
        </p:nvSpPr>
        <p:spPr>
          <a:xfrm>
            <a:off x="1848155" y="3961406"/>
            <a:ext cx="2524634" cy="1738353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C279424E-9E68-8F48-8819-9293AF4226D7}"/>
              </a:ext>
            </a:extLst>
          </p:cNvPr>
          <p:cNvSpPr txBox="1"/>
          <p:nvPr/>
        </p:nvSpPr>
        <p:spPr>
          <a:xfrm>
            <a:off x="2416200" y="4701362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 Narrow" panose="020B0604020202020204" pitchFamily="34" charset="0"/>
                <a:cs typeface="Arial Narrow" panose="020B0604020202020204" pitchFamily="34" charset="0"/>
              </a:rPr>
              <a:t>Loop n runs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2AABC3F5-2D74-3B4A-A04A-D522D6BE2CAC}"/>
              </a:ext>
            </a:extLst>
          </p:cNvPr>
          <p:cNvSpPr/>
          <p:nvPr/>
        </p:nvSpPr>
        <p:spPr>
          <a:xfrm>
            <a:off x="2281026" y="5699759"/>
            <a:ext cx="1778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take the mean values</a:t>
            </a:r>
            <a:endParaRPr lang="en-GB" sz="1600" i="1" dirty="0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7629CCD0-7595-8E48-98EE-8092528432EE}"/>
              </a:ext>
            </a:extLst>
          </p:cNvPr>
          <p:cNvSpPr/>
          <p:nvPr/>
        </p:nvSpPr>
        <p:spPr>
          <a:xfrm>
            <a:off x="6548396" y="5509869"/>
            <a:ext cx="3557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i="1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derive norm values on 95% CI of detection</a:t>
            </a:r>
            <a:endParaRPr lang="en-GB" sz="1600" b="1" i="1" dirty="0">
              <a:solidFill>
                <a:srgbClr val="FF0000"/>
              </a:solidFill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B243E2FC-429E-3F46-AFA6-2215398C5E92}"/>
              </a:ext>
            </a:extLst>
          </p:cNvPr>
          <p:cNvSpPr txBox="1"/>
          <p:nvPr/>
        </p:nvSpPr>
        <p:spPr>
          <a:xfrm>
            <a:off x="6548396" y="5849718"/>
            <a:ext cx="32213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9 runs of 7 </a:t>
            </a:r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+ LRT each ~ 4.5 min  </a:t>
            </a: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AE6E9350-DC97-6C4E-840D-E3153375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605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E22819C7-3EB9-124A-A778-29CB2E738727}"/>
              </a:ext>
            </a:extLst>
          </p:cNvPr>
          <p:cNvSpPr/>
          <p:nvPr/>
        </p:nvSpPr>
        <p:spPr>
          <a:xfrm>
            <a:off x="8846820" y="1188719"/>
            <a:ext cx="177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for a reference model</a:t>
            </a:r>
            <a:endParaRPr lang="en-GB" sz="1600" i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61EB34-6179-E44D-B92D-1B0FA13E0292}"/>
              </a:ext>
            </a:extLst>
          </p:cNvPr>
          <p:cNvSpPr txBox="1"/>
          <p:nvPr/>
        </p:nvSpPr>
        <p:spPr>
          <a:xfrm>
            <a:off x="8850026" y="1469586"/>
            <a:ext cx="19046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5000 GeV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annihilation channel b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7485A78-FB7F-3147-93E8-DBD32C1DE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89" y="681989"/>
            <a:ext cx="7830183" cy="5800643"/>
          </a:xfrm>
          <a:prstGeom prst="rect">
            <a:avLst/>
          </a:prstGeom>
        </p:spPr>
      </p:pic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699FEB33-CF44-3D42-955E-17C9D6EF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485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17ED93-4FC8-0542-B526-1EF88D81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676ABB6-B83E-FA43-A8A5-61D671A881B1}"/>
              </a:ext>
            </a:extLst>
          </p:cNvPr>
          <p:cNvSpPr txBox="1">
            <a:spLocks/>
          </p:cNvSpPr>
          <p:nvPr/>
        </p:nvSpPr>
        <p:spPr bwMode="black">
          <a:xfrm>
            <a:off x="1507456" y="794446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summary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7C128E48-0F1D-374B-97D5-83F91970628D}"/>
              </a:ext>
            </a:extLst>
          </p:cNvPr>
          <p:cNvSpPr txBox="1">
            <a:spLocks/>
          </p:cNvSpPr>
          <p:nvPr/>
        </p:nvSpPr>
        <p:spPr>
          <a:xfrm>
            <a:off x="11139490" y="6485529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1800" smtClean="0"/>
              <a:pPr/>
              <a:t>15</a:t>
            </a:fld>
            <a:endParaRPr lang="en-US" sz="1800" dirty="0"/>
          </a:p>
        </p:txBody>
      </p:sp>
      <p:pic>
        <p:nvPicPr>
          <p:cNvPr id="7" name="Picture 2" descr="Resultado de imagen de cta cherenkov logo">
            <a:extLst>
              <a:ext uri="{FF2B5EF4-FFF2-40B4-BE49-F238E27FC236}">
                <a16:creationId xmlns:a16="http://schemas.microsoft.com/office/drawing/2014/main" id="{211E3905-41B8-5B44-97BA-6330A1E81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E7F962D-36F6-2F4C-B10E-36CB4C6B8E19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</p:spTree>
    <p:extLst>
      <p:ext uri="{BB962C8B-B14F-4D97-AF65-F5344CB8AC3E}">
        <p14:creationId xmlns:p14="http://schemas.microsoft.com/office/powerpoint/2010/main" val="16756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C08FCFA-F7BD-334E-A471-33D96BF3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5698"/>
            <a:ext cx="11029615" cy="4545465"/>
          </a:xfrm>
        </p:spPr>
        <p:txBody>
          <a:bodyPr>
            <a:noAutofit/>
          </a:bodyPr>
          <a:lstStyle/>
          <a:p>
            <a:r>
              <a:rPr lang="en-GB" sz="2200" dirty="0"/>
              <a:t>Context of the project</a:t>
            </a:r>
          </a:p>
          <a:p>
            <a:endParaRPr lang="en-GB" sz="2200" dirty="0"/>
          </a:p>
          <a:p>
            <a:r>
              <a:rPr lang="en-GB" sz="2200" dirty="0"/>
              <a:t>CTA Dark Matter community</a:t>
            </a:r>
          </a:p>
          <a:p>
            <a:endParaRPr lang="en-GB" sz="2200" dirty="0"/>
          </a:p>
          <a:p>
            <a:r>
              <a:rPr lang="en-GB" sz="2200" dirty="0"/>
              <a:t>Brief introduction to Dark Matter science</a:t>
            </a:r>
          </a:p>
          <a:p>
            <a:endParaRPr lang="en-GB" sz="2200" dirty="0"/>
          </a:p>
          <a:p>
            <a:r>
              <a:rPr lang="en-GB" sz="2200" dirty="0"/>
              <a:t>Proposal for </a:t>
            </a:r>
            <a:r>
              <a:rPr lang="en-GB" sz="2200" dirty="0" err="1"/>
              <a:t>Gammapy</a:t>
            </a:r>
            <a:r>
              <a:rPr lang="en-GB" sz="2200" dirty="0"/>
              <a:t>:  An extension of the dark matter package</a:t>
            </a:r>
          </a:p>
          <a:p>
            <a:endParaRPr lang="en-GB" sz="2200" dirty="0"/>
          </a:p>
          <a:p>
            <a:r>
              <a:rPr lang="en-GB" sz="2200" dirty="0"/>
              <a:t>Notebook work flow</a:t>
            </a:r>
          </a:p>
          <a:p>
            <a:endParaRPr lang="en-GB" sz="2200" dirty="0"/>
          </a:p>
          <a:p>
            <a:r>
              <a:rPr lang="en-GB" sz="2200" dirty="0"/>
              <a:t>Summary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255A0-00FF-9541-8855-0226EA21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54E061A4-2A54-3345-9171-9EA9337447E3}"/>
              </a:ext>
            </a:extLst>
          </p:cNvPr>
          <p:cNvSpPr txBox="1">
            <a:spLocks/>
          </p:cNvSpPr>
          <p:nvPr/>
        </p:nvSpPr>
        <p:spPr bwMode="black">
          <a:xfrm>
            <a:off x="1495425" y="794445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outline</a:t>
            </a:r>
            <a:endParaRPr lang="es-ES" dirty="0"/>
          </a:p>
        </p:txBody>
      </p:sp>
      <p:pic>
        <p:nvPicPr>
          <p:cNvPr id="13" name="Picture 2" descr="Resultado de imagen de cta cherenkov logo">
            <a:extLst>
              <a:ext uri="{FF2B5EF4-FFF2-40B4-BE49-F238E27FC236}">
                <a16:creationId xmlns:a16="http://schemas.microsoft.com/office/drawing/2014/main" id="{50B2FBB6-8D69-2040-AD3C-0D10A27A5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9C1224F-CD8A-1645-8DDC-BDACDBAE96AE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</p:spTree>
    <p:extLst>
      <p:ext uri="{BB962C8B-B14F-4D97-AF65-F5344CB8AC3E}">
        <p14:creationId xmlns:p14="http://schemas.microsoft.com/office/powerpoint/2010/main" val="317919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53341A-6FBC-124D-990E-C8AA16BE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7330"/>
          </a:xfrm>
          <a:ln>
            <a:noFill/>
          </a:ln>
        </p:spPr>
        <p:txBody>
          <a:bodyPr anchor="t">
            <a:normAutofit lnSpcReduction="10000"/>
          </a:bodyPr>
          <a:lstStyle/>
          <a:p>
            <a:r>
              <a:rPr lang="en-GB" sz="2400" dirty="0"/>
              <a:t>Project started in July 2018:</a:t>
            </a:r>
          </a:p>
          <a:p>
            <a:endParaRPr lang="en-GB" sz="300" dirty="0"/>
          </a:p>
          <a:p>
            <a:pPr marL="0" indent="0" algn="ctr">
              <a:buNone/>
            </a:pPr>
            <a:r>
              <a:rPr lang="en-GB" sz="2400" dirty="0"/>
              <a:t>Perform an state-of-the-art study of the capabilities CTA has for Dark Matter searches, mainly using Galaxy Clusters as targets</a:t>
            </a:r>
            <a:endParaRPr lang="en-GB" sz="2200" dirty="0"/>
          </a:p>
          <a:p>
            <a:endParaRPr lang="en-GB" sz="2800" dirty="0"/>
          </a:p>
          <a:p>
            <a:pPr marL="0" indent="0" algn="ctr">
              <a:buNone/>
            </a:pPr>
            <a:r>
              <a:rPr lang="en-GB" sz="2200" dirty="0"/>
              <a:t>Need of a software to perform the analysis:  </a:t>
            </a:r>
            <a:r>
              <a:rPr lang="en-GB" sz="2200" dirty="0" err="1"/>
              <a:t>Gammapy</a:t>
            </a:r>
            <a:endParaRPr lang="en-GB" sz="2200" dirty="0"/>
          </a:p>
          <a:p>
            <a:endParaRPr lang="en-GB" sz="1000" dirty="0"/>
          </a:p>
          <a:p>
            <a:r>
              <a:rPr lang="en-GB" sz="2200" dirty="0"/>
              <a:t>Existence of a basic dark matter utilities package: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https://tinyurl.com/y3puzrl5</a:t>
            </a:r>
            <a:endParaRPr lang="en-GB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2200" dirty="0"/>
              <a:t>Embedded in the CTA Dark Matter SWG:</a:t>
            </a:r>
          </a:p>
          <a:p>
            <a:endParaRPr lang="en-GB" sz="500" dirty="0"/>
          </a:p>
          <a:p>
            <a:pPr marL="0" indent="0" algn="ctr">
              <a:buNone/>
            </a:pPr>
            <a:r>
              <a:rPr lang="en-GB" sz="2200" b="1" dirty="0">
                <a:solidFill>
                  <a:srgbClr val="603C92"/>
                </a:solidFill>
              </a:rPr>
              <a:t>General need of a software to perform the characteristic Dark Matter analysis</a:t>
            </a:r>
          </a:p>
          <a:p>
            <a:endParaRPr lang="en-GB" sz="2200" dirty="0">
              <a:solidFill>
                <a:srgbClr val="94165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54A174-3A01-8844-B043-1A099188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681" y="6487826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3</a:t>
            </a:fld>
            <a:endParaRPr lang="en-US" sz="1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9B813CE-D88C-F14A-89A9-AF6FC326A5DA}"/>
              </a:ext>
            </a:extLst>
          </p:cNvPr>
          <p:cNvSpPr txBox="1">
            <a:spLocks/>
          </p:cNvSpPr>
          <p:nvPr/>
        </p:nvSpPr>
        <p:spPr bwMode="black">
          <a:xfrm>
            <a:off x="1495425" y="794445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Context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s-ES" dirty="0"/>
          </a:p>
        </p:txBody>
      </p:sp>
      <p:pic>
        <p:nvPicPr>
          <p:cNvPr id="6" name="Picture 2" descr="Resultado de imagen de cta cherenkov logo">
            <a:extLst>
              <a:ext uri="{FF2B5EF4-FFF2-40B4-BE49-F238E27FC236}">
                <a16:creationId xmlns:a16="http://schemas.microsoft.com/office/drawing/2014/main" id="{12355F82-E436-C94E-A569-367A8331C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40CF7BB-CB90-EC4D-925D-78FF336DCDF7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9" name="Flecha abajo 8">
            <a:extLst>
              <a:ext uri="{FF2B5EF4-FFF2-40B4-BE49-F238E27FC236}">
                <a16:creationId xmlns:a16="http://schemas.microsoft.com/office/drawing/2014/main" id="{846A23EC-414B-DB46-8075-0CFC5EB7A70B}"/>
              </a:ext>
            </a:extLst>
          </p:cNvPr>
          <p:cNvSpPr/>
          <p:nvPr/>
        </p:nvSpPr>
        <p:spPr>
          <a:xfrm>
            <a:off x="6023809" y="3561346"/>
            <a:ext cx="144379" cy="5293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esultado de imagen de gammapy logo">
            <a:extLst>
              <a:ext uri="{FF2B5EF4-FFF2-40B4-BE49-F238E27FC236}">
                <a16:creationId xmlns:a16="http://schemas.microsoft.com/office/drawing/2014/main" id="{C8035404-7F8C-CE4D-9988-013899E6E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534" y="3919071"/>
            <a:ext cx="830179" cy="8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702E6667-A1D2-0E44-9203-B81D5F570B12}"/>
              </a:ext>
            </a:extLst>
          </p:cNvPr>
          <p:cNvSpPr/>
          <p:nvPr/>
        </p:nvSpPr>
        <p:spPr>
          <a:xfrm>
            <a:off x="8013032" y="3934324"/>
            <a:ext cx="2038681" cy="830179"/>
          </a:xfrm>
          <a:prstGeom prst="roundRect">
            <a:avLst/>
          </a:prstGeom>
          <a:noFill/>
          <a:ln w="38100"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3C3556AC-8831-0644-A40B-878D3AD8F9B7}"/>
              </a:ext>
            </a:extLst>
          </p:cNvPr>
          <p:cNvSpPr/>
          <p:nvPr/>
        </p:nvSpPr>
        <p:spPr>
          <a:xfrm>
            <a:off x="938463" y="5823284"/>
            <a:ext cx="10287000" cy="481263"/>
          </a:xfrm>
          <a:prstGeom prst="roundRect">
            <a:avLst/>
          </a:prstGeom>
          <a:noFill/>
          <a:ln>
            <a:solidFill>
              <a:srgbClr val="60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61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21E153-AB0E-1F44-BA27-8946F6AE5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7331"/>
          </a:xfrm>
        </p:spPr>
        <p:txBody>
          <a:bodyPr anchor="t">
            <a:noAutofit/>
          </a:bodyPr>
          <a:lstStyle/>
          <a:p>
            <a:r>
              <a:rPr lang="en-GB" sz="2200" dirty="0"/>
              <a:t>CTA Collaboration developed an ambitious Dark Matter Programme: CTAC17</a:t>
            </a:r>
            <a:endParaRPr lang="en-GB" sz="300" dirty="0"/>
          </a:p>
          <a:p>
            <a:pPr marL="0" indent="0" algn="ctr">
              <a:buNone/>
            </a:pPr>
            <a:r>
              <a:rPr lang="en-GB" sz="22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https://arxiv.org/abs/1709.07997</a:t>
            </a:r>
            <a:endParaRPr lang="en-GB" sz="2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200" dirty="0"/>
              <a:t>Dark Matter SWG Coordinators: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General document for CTA Dark Matter searches:</a:t>
            </a:r>
          </a:p>
          <a:p>
            <a:pPr marL="0" indent="0" algn="ctr">
              <a:buNone/>
            </a:pPr>
            <a:r>
              <a:rPr lang="en-GB" sz="2200" dirty="0">
                <a:hlinkClick r:id="rId4"/>
              </a:rPr>
              <a:t>https://tinyurl.com/yylbj8t8</a:t>
            </a:r>
            <a:endParaRPr lang="en-GB" sz="2200" dirty="0"/>
          </a:p>
          <a:p>
            <a:pPr marL="0" indent="0" algn="ctr">
              <a:buNone/>
            </a:pPr>
            <a:endParaRPr lang="en-GB" sz="500" dirty="0"/>
          </a:p>
          <a:p>
            <a:r>
              <a:rPr lang="en-GB" sz="2200" dirty="0"/>
              <a:t>More than 150 people working in different projects!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255A0-00FF-9541-8855-0226EA21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681" y="648782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4</a:t>
            </a:fld>
            <a:endParaRPr lang="en-US" sz="1800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54E061A4-2A54-3345-9171-9EA9337447E3}"/>
              </a:ext>
            </a:extLst>
          </p:cNvPr>
          <p:cNvSpPr txBox="1">
            <a:spLocks/>
          </p:cNvSpPr>
          <p:nvPr/>
        </p:nvSpPr>
        <p:spPr bwMode="black">
          <a:xfrm>
            <a:off x="1487229" y="794444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CTA </a:t>
            </a:r>
            <a:r>
              <a:rPr lang="es-ES" dirty="0" err="1"/>
              <a:t>Dark</a:t>
            </a:r>
            <a:r>
              <a:rPr lang="es-ES" dirty="0"/>
              <a:t> </a:t>
            </a:r>
            <a:r>
              <a:rPr lang="es-ES" dirty="0" err="1"/>
              <a:t>matter</a:t>
            </a:r>
            <a:r>
              <a:rPr lang="es-ES" dirty="0"/>
              <a:t> </a:t>
            </a:r>
            <a:r>
              <a:rPr lang="es-ES" dirty="0" err="1"/>
              <a:t>community</a:t>
            </a:r>
            <a:r>
              <a:rPr lang="es-ES" dirty="0"/>
              <a:t> </a:t>
            </a:r>
          </a:p>
        </p:txBody>
      </p:sp>
      <p:pic>
        <p:nvPicPr>
          <p:cNvPr id="13" name="Picture 2" descr="Resultado de imagen de cta cherenkov logo">
            <a:extLst>
              <a:ext uri="{FF2B5EF4-FFF2-40B4-BE49-F238E27FC236}">
                <a16:creationId xmlns:a16="http://schemas.microsoft.com/office/drawing/2014/main" id="{FAF429B9-28A4-6C45-9069-6185AF7C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047B900-9E59-2C4D-BFCA-EE9CD30C564D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D64439-2881-AA42-813E-E4BD93039339}"/>
              </a:ext>
            </a:extLst>
          </p:cNvPr>
          <p:cNvSpPr txBox="1"/>
          <p:nvPr/>
        </p:nvSpPr>
        <p:spPr>
          <a:xfrm>
            <a:off x="4792916" y="3456436"/>
            <a:ext cx="6240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SzPct val="70000"/>
              <a:buFont typeface="Wingdings" pitchFamily="2" charset="2"/>
              <a:buChar char="§"/>
            </a:pPr>
            <a:r>
              <a:rPr lang="en-GB" sz="2200" dirty="0">
                <a:solidFill>
                  <a:schemeClr val="tx2"/>
                </a:solidFill>
              </a:rPr>
              <a:t>Miguel </a:t>
            </a:r>
            <a:r>
              <a:rPr lang="en-GB" sz="2200" dirty="0" err="1">
                <a:solidFill>
                  <a:schemeClr val="tx2"/>
                </a:solidFill>
              </a:rPr>
              <a:t>Á</a:t>
            </a:r>
            <a:r>
              <a:rPr lang="en-GB" sz="2200" dirty="0">
                <a:solidFill>
                  <a:schemeClr val="tx2"/>
                </a:solidFill>
              </a:rPr>
              <a:t>. Sánchez-Conde (IFT UAM-CSIC, Spain)</a:t>
            </a:r>
          </a:p>
          <a:p>
            <a:pPr marL="342900" indent="-342900">
              <a:buClr>
                <a:schemeClr val="accent2"/>
              </a:buClr>
              <a:buSzPct val="70000"/>
              <a:buFont typeface="Wingdings" pitchFamily="2" charset="2"/>
              <a:buChar char="§"/>
            </a:pPr>
            <a:r>
              <a:rPr lang="en-GB" sz="2200" dirty="0" err="1">
                <a:solidFill>
                  <a:schemeClr val="tx2"/>
                </a:solidFill>
              </a:rPr>
              <a:t>Gabrijela</a:t>
            </a:r>
            <a:r>
              <a:rPr lang="en-GB" sz="2200" dirty="0">
                <a:solidFill>
                  <a:schemeClr val="tx2"/>
                </a:solidFill>
              </a:rPr>
              <a:t> </a:t>
            </a:r>
            <a:r>
              <a:rPr lang="en-GB" sz="2200" dirty="0" err="1">
                <a:solidFill>
                  <a:schemeClr val="tx2"/>
                </a:solidFill>
              </a:rPr>
              <a:t>Zaharijas</a:t>
            </a:r>
            <a:r>
              <a:rPr lang="en-GB" sz="2200" dirty="0">
                <a:solidFill>
                  <a:schemeClr val="tx2"/>
                </a:solidFill>
              </a:rPr>
              <a:t> (U. Nova </a:t>
            </a:r>
            <a:r>
              <a:rPr lang="en-GB" sz="2200" dirty="0" err="1">
                <a:solidFill>
                  <a:schemeClr val="tx2"/>
                </a:solidFill>
              </a:rPr>
              <a:t>Garica</a:t>
            </a:r>
            <a:r>
              <a:rPr lang="en-GB" sz="2200" dirty="0">
                <a:solidFill>
                  <a:schemeClr val="tx2"/>
                </a:solidFill>
              </a:rPr>
              <a:t>, Slovenia)</a:t>
            </a:r>
          </a:p>
        </p:txBody>
      </p:sp>
    </p:spTree>
    <p:extLst>
      <p:ext uri="{BB962C8B-B14F-4D97-AF65-F5344CB8AC3E}">
        <p14:creationId xmlns:p14="http://schemas.microsoft.com/office/powerpoint/2010/main" val="64741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C259D2-D0DE-0D48-B9C4-FD553E5C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592" y="6492241"/>
            <a:ext cx="1180376" cy="365759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5</a:t>
            </a:fld>
            <a:endParaRPr lang="en-US" sz="1800" dirty="0"/>
          </a:p>
        </p:txBody>
      </p:sp>
      <p:pic>
        <p:nvPicPr>
          <p:cNvPr id="9" name="Picture 2" descr="Resultado de imagen de cta cherenkov logo">
            <a:extLst>
              <a:ext uri="{FF2B5EF4-FFF2-40B4-BE49-F238E27FC236}">
                <a16:creationId xmlns:a16="http://schemas.microsoft.com/office/drawing/2014/main" id="{F1AB47E8-978A-6D43-9972-566D4C9D8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A04B224-1FA2-5C44-A2C3-3E9FDF7B341F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F312479-D7E8-7943-A92C-51DFEB706B9D}"/>
              </a:ext>
            </a:extLst>
          </p:cNvPr>
          <p:cNvSpPr txBox="1">
            <a:spLocks/>
          </p:cNvSpPr>
          <p:nvPr/>
        </p:nvSpPr>
        <p:spPr>
          <a:xfrm>
            <a:off x="433137" y="974559"/>
            <a:ext cx="11321715" cy="5517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§"/>
            </a:pPr>
            <a:r>
              <a:rPr lang="en-GB" sz="2200" dirty="0"/>
              <a:t>Consortium papers within Dark Matter SWG:</a:t>
            </a:r>
          </a:p>
          <a:p>
            <a:pPr algn="l"/>
            <a:endParaRPr lang="en-GB" sz="5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200" dirty="0"/>
              <a:t>Galactic </a:t>
            </a:r>
            <a:r>
              <a:rPr lang="en-GB" sz="2200" dirty="0" err="1"/>
              <a:t>Center</a:t>
            </a:r>
            <a:r>
              <a:rPr lang="en-GB" sz="2200" dirty="0"/>
              <a:t> (KSP)	     Shared with Diffuse SWG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3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200" dirty="0"/>
              <a:t>Dwarf Spheroidal Galaxies	     Dark Matter Exclusively!	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3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200" dirty="0"/>
              <a:t>Galaxy Clusters  (KSP) 		 Shared with Cosmic Rays SWG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3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200" dirty="0"/>
              <a:t>Large </a:t>
            </a:r>
            <a:r>
              <a:rPr lang="en-GB" sz="2200" dirty="0" err="1"/>
              <a:t>Magellanic</a:t>
            </a:r>
            <a:r>
              <a:rPr lang="en-GB" sz="2200" dirty="0"/>
              <a:t> Cloud (KSP) 	    Shared with Diffuse SWG</a:t>
            </a:r>
            <a:endParaRPr lang="en-GB" sz="22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GB" sz="3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200" dirty="0"/>
              <a:t>Axion-Like Particles           Shared with Gamma-ray Propagation Task Force </a:t>
            </a:r>
            <a:endParaRPr lang="en-GB" sz="22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GB" sz="1000" dirty="0"/>
          </a:p>
          <a:p>
            <a:pPr marL="285750" indent="-285750" algn="l">
              <a:buFont typeface="Wingdings" pitchFamily="2" charset="2"/>
              <a:buChar char="§"/>
            </a:pPr>
            <a:r>
              <a:rPr lang="en-GB" sz="2200" dirty="0"/>
              <a:t>More non-consortium projects from CTA researchers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-GB" sz="1000" dirty="0"/>
          </a:p>
          <a:p>
            <a:pPr marL="285750" indent="-285750" algn="l">
              <a:buFont typeface="Wingdings" pitchFamily="2" charset="2"/>
              <a:buChar char="§"/>
            </a:pPr>
            <a:r>
              <a:rPr lang="en-GB" sz="2100" dirty="0"/>
              <a:t>CTA Dark Matter SWG webpage for more info:</a:t>
            </a:r>
          </a:p>
          <a:p>
            <a:r>
              <a:rPr lang="en-GB" sz="18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https://portal.cta-observatory.org/WG/PHYS/SitePages/Dark Matter and Exotic Physics SWG.aspx</a:t>
            </a: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§"/>
            </a:pPr>
            <a:endParaRPr lang="en-GB" sz="2100" dirty="0"/>
          </a:p>
          <a:p>
            <a:pPr marL="285750" indent="-285750" algn="l">
              <a:buFont typeface="Wingdings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itchFamily="2" charset="2"/>
              <a:buChar char="§"/>
            </a:pPr>
            <a:endParaRPr lang="en-GB" sz="2300" dirty="0"/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97B353B3-3E93-A64B-9699-CE2B66E6B53A}"/>
              </a:ext>
            </a:extLst>
          </p:cNvPr>
          <p:cNvSpPr/>
          <p:nvPr/>
        </p:nvSpPr>
        <p:spPr>
          <a:xfrm>
            <a:off x="1215189" y="2863516"/>
            <a:ext cx="1925053" cy="397042"/>
          </a:xfrm>
          <a:prstGeom prst="roundRect">
            <a:avLst/>
          </a:prstGeom>
          <a:noFill/>
          <a:ln w="57150">
            <a:solidFill>
              <a:srgbClr val="60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03C92"/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20FC9EF-397D-EB43-8E81-66C42787F9A9}"/>
              </a:ext>
            </a:extLst>
          </p:cNvPr>
          <p:cNvCxnSpPr/>
          <p:nvPr/>
        </p:nvCxnSpPr>
        <p:spPr>
          <a:xfrm>
            <a:off x="3966415" y="3080085"/>
            <a:ext cx="64970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2B69C08-14E4-9E4E-B7F6-7ADD684A564B}"/>
              </a:ext>
            </a:extLst>
          </p:cNvPr>
          <p:cNvCxnSpPr/>
          <p:nvPr/>
        </p:nvCxnSpPr>
        <p:spPr>
          <a:xfrm>
            <a:off x="4664248" y="3689683"/>
            <a:ext cx="64970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5467BA-40EF-384A-B501-6120881EEE1D}"/>
              </a:ext>
            </a:extLst>
          </p:cNvPr>
          <p:cNvCxnSpPr/>
          <p:nvPr/>
        </p:nvCxnSpPr>
        <p:spPr>
          <a:xfrm>
            <a:off x="3629530" y="4303295"/>
            <a:ext cx="64970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5D23A3D-9EFE-7746-AC78-2FF57C7F6B14}"/>
              </a:ext>
            </a:extLst>
          </p:cNvPr>
          <p:cNvCxnSpPr/>
          <p:nvPr/>
        </p:nvCxnSpPr>
        <p:spPr>
          <a:xfrm>
            <a:off x="4303300" y="2462463"/>
            <a:ext cx="64970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54DBEF7-75A5-8443-B58F-D85D8BA9CA71}"/>
              </a:ext>
            </a:extLst>
          </p:cNvPr>
          <p:cNvCxnSpPr/>
          <p:nvPr/>
        </p:nvCxnSpPr>
        <p:spPr>
          <a:xfrm>
            <a:off x="3842089" y="1856874"/>
            <a:ext cx="64970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4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32EE462A-E838-0F45-BDC2-636373C86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00" y="2597505"/>
            <a:ext cx="9029261" cy="1217180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C3184DB-1A44-5148-A08F-7D4A2BC6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15" y="1963374"/>
            <a:ext cx="11161629" cy="4663660"/>
          </a:xfrm>
          <a:ln>
            <a:noFill/>
          </a:ln>
        </p:spPr>
        <p:txBody>
          <a:bodyPr anchor="t">
            <a:normAutofit/>
          </a:bodyPr>
          <a:lstStyle/>
          <a:p>
            <a:r>
              <a:rPr lang="en-GB" sz="2200" dirty="0"/>
              <a:t>Dark Matter (DM) flux: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183876-27DE-6848-98F9-0CFDF1E3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0649" y="6487825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2A6609F-D8B6-0F45-AB2E-B8AB573EBA23}"/>
              </a:ext>
            </a:extLst>
          </p:cNvPr>
          <p:cNvSpPr txBox="1">
            <a:spLocks/>
          </p:cNvSpPr>
          <p:nvPr/>
        </p:nvSpPr>
        <p:spPr bwMode="black">
          <a:xfrm>
            <a:off x="1507456" y="794446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tx1"/>
                </a:solidFill>
              </a:rPr>
              <a:t>WIMp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Dark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matter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science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Picture 2" descr="Resultado de imagen de cta cherenkov logo">
            <a:extLst>
              <a:ext uri="{FF2B5EF4-FFF2-40B4-BE49-F238E27FC236}">
                <a16:creationId xmlns:a16="http://schemas.microsoft.com/office/drawing/2014/main" id="{968434A4-3E64-2340-8350-FD3974259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CA82685-0449-0145-8212-634731CAB65A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9833539-4765-0642-A553-4170D28D58DC}"/>
              </a:ext>
            </a:extLst>
          </p:cNvPr>
          <p:cNvSpPr/>
          <p:nvPr/>
        </p:nvSpPr>
        <p:spPr>
          <a:xfrm>
            <a:off x="1624809" y="2598153"/>
            <a:ext cx="1118395" cy="108004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4512DE6-216C-344E-8B0A-43F729BE5158}"/>
              </a:ext>
            </a:extLst>
          </p:cNvPr>
          <p:cNvSpPr/>
          <p:nvPr/>
        </p:nvSpPr>
        <p:spPr>
          <a:xfrm>
            <a:off x="7928812" y="2887577"/>
            <a:ext cx="577514" cy="574051"/>
          </a:xfrm>
          <a:prstGeom prst="ellipse">
            <a:avLst/>
          </a:prstGeom>
          <a:noFill/>
          <a:ln w="57150"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014585E-98A9-BE43-815B-371D4E625E4D}"/>
              </a:ext>
            </a:extLst>
          </p:cNvPr>
          <p:cNvSpPr/>
          <p:nvPr/>
        </p:nvSpPr>
        <p:spPr>
          <a:xfrm>
            <a:off x="5787186" y="2670345"/>
            <a:ext cx="1022687" cy="1031920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echa abajo 17">
            <a:extLst>
              <a:ext uri="{FF2B5EF4-FFF2-40B4-BE49-F238E27FC236}">
                <a16:creationId xmlns:a16="http://schemas.microsoft.com/office/drawing/2014/main" id="{ABF8156D-8731-9245-B346-28EAE77A4589}"/>
              </a:ext>
            </a:extLst>
          </p:cNvPr>
          <p:cNvSpPr/>
          <p:nvPr/>
        </p:nvSpPr>
        <p:spPr>
          <a:xfrm>
            <a:off x="2069432" y="3678202"/>
            <a:ext cx="216568" cy="709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echa abajo 18">
            <a:extLst>
              <a:ext uri="{FF2B5EF4-FFF2-40B4-BE49-F238E27FC236}">
                <a16:creationId xmlns:a16="http://schemas.microsoft.com/office/drawing/2014/main" id="{8667DA33-B706-544C-942A-D6870B856F26}"/>
              </a:ext>
            </a:extLst>
          </p:cNvPr>
          <p:cNvSpPr/>
          <p:nvPr/>
        </p:nvSpPr>
        <p:spPr>
          <a:xfrm>
            <a:off x="6160168" y="3702265"/>
            <a:ext cx="216569" cy="672586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echa abajo 19">
            <a:extLst>
              <a:ext uri="{FF2B5EF4-FFF2-40B4-BE49-F238E27FC236}">
                <a16:creationId xmlns:a16="http://schemas.microsoft.com/office/drawing/2014/main" id="{C705B463-FD2D-D64E-857C-35F77FF3F6D1}"/>
              </a:ext>
            </a:extLst>
          </p:cNvPr>
          <p:cNvSpPr/>
          <p:nvPr/>
        </p:nvSpPr>
        <p:spPr>
          <a:xfrm>
            <a:off x="8133356" y="3461628"/>
            <a:ext cx="201395" cy="913223"/>
          </a:xfrm>
          <a:prstGeom prst="downArrow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9EFCE86-8030-1247-A2CC-E293448540F0}"/>
              </a:ext>
            </a:extLst>
          </p:cNvPr>
          <p:cNvSpPr txBox="1"/>
          <p:nvPr/>
        </p:nvSpPr>
        <p:spPr>
          <a:xfrm>
            <a:off x="4295274" y="4825240"/>
            <a:ext cx="3092115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GB" dirty="0">
                <a:solidFill>
                  <a:schemeClr val="tx2"/>
                </a:solidFill>
              </a:rPr>
              <a:t>Difficult to parametrize analytically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GB" dirty="0">
                <a:solidFill>
                  <a:schemeClr val="tx2"/>
                </a:solidFill>
              </a:rPr>
              <a:t>All WIMP models are tabulated in Cirelli+12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541923C-DA34-CE48-AE52-339BCBB38D22}"/>
              </a:ext>
            </a:extLst>
          </p:cNvPr>
          <p:cNvSpPr txBox="1"/>
          <p:nvPr/>
        </p:nvSpPr>
        <p:spPr>
          <a:xfrm>
            <a:off x="7928440" y="4813253"/>
            <a:ext cx="3381378" cy="1785104"/>
          </a:xfrm>
          <a:prstGeom prst="rect">
            <a:avLst/>
          </a:prstGeom>
          <a:noFill/>
          <a:ln>
            <a:solidFill>
              <a:srgbClr val="DA814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DA8148"/>
              </a:buClr>
              <a:buFont typeface="Wingdings" pitchFamily="2" charset="2"/>
              <a:buChar char="§"/>
            </a:pPr>
            <a:r>
              <a:rPr lang="en-GB" dirty="0"/>
              <a:t>Accounts for the DM distribution of the object</a:t>
            </a:r>
          </a:p>
          <a:p>
            <a:pPr marL="285750" indent="-285750">
              <a:buClr>
                <a:srgbClr val="DA8148"/>
              </a:buClr>
              <a:buFont typeface="Wingdings" pitchFamily="2" charset="2"/>
              <a:buChar char="§"/>
            </a:pPr>
            <a:endParaRPr lang="en-GB" sz="1000" dirty="0"/>
          </a:p>
          <a:p>
            <a:pPr marL="285750" indent="-285750">
              <a:buClr>
                <a:srgbClr val="DA8148"/>
              </a:buClr>
              <a:buFont typeface="Wingdings" pitchFamily="2" charset="2"/>
              <a:buChar char="§"/>
            </a:pPr>
            <a:r>
              <a:rPr lang="en-GB" dirty="0"/>
              <a:t>State-of-the-art computations:</a:t>
            </a:r>
          </a:p>
          <a:p>
            <a:pPr marL="285750" indent="-285750">
              <a:buClr>
                <a:srgbClr val="7030A0"/>
              </a:buClr>
              <a:buFont typeface="Wingdings" pitchFamily="2" charset="2"/>
              <a:buChar char="§"/>
            </a:pPr>
            <a:endParaRPr lang="en-GB" sz="1000" dirty="0"/>
          </a:p>
          <a:p>
            <a:pPr algn="ctr">
              <a:buClr>
                <a:srgbClr val="7030A0"/>
              </a:buClr>
            </a:pPr>
            <a:r>
              <a:rPr lang="en-GB" b="1" dirty="0">
                <a:solidFill>
                  <a:srgbClr val="DA8148"/>
                </a:solidFill>
              </a:rPr>
              <a:t>Strong simulation efforts are needed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6D96858-B0F8-7849-BE36-CC4758DB4024}"/>
              </a:ext>
            </a:extLst>
          </p:cNvPr>
          <p:cNvSpPr txBox="1"/>
          <p:nvPr/>
        </p:nvSpPr>
        <p:spPr>
          <a:xfrm>
            <a:off x="610370" y="5083169"/>
            <a:ext cx="2592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i="1" dirty="0">
                <a:solidFill>
                  <a:schemeClr val="tx2"/>
                </a:solidFill>
              </a:rPr>
              <a:t>E</a:t>
            </a:r>
            <a:r>
              <a:rPr lang="en-GB" sz="1500" dirty="0">
                <a:solidFill>
                  <a:schemeClr val="tx2"/>
                </a:solidFill>
              </a:rPr>
              <a:t> = Energy</a:t>
            </a:r>
          </a:p>
          <a:p>
            <a:r>
              <a:rPr lang="en-GB" sz="1500" i="1" dirty="0" err="1">
                <a:solidFill>
                  <a:schemeClr val="tx2"/>
                </a:solidFill>
              </a:rPr>
              <a:t>l.o.s</a:t>
            </a:r>
            <a:r>
              <a:rPr lang="en-GB" sz="1500" i="1" dirty="0">
                <a:solidFill>
                  <a:schemeClr val="tx2"/>
                </a:solidFill>
              </a:rPr>
              <a:t> </a:t>
            </a:r>
            <a:r>
              <a:rPr lang="en-GB" sz="1500" dirty="0">
                <a:solidFill>
                  <a:schemeClr val="tx2"/>
                </a:solidFill>
              </a:rPr>
              <a:t>= Line of sight</a:t>
            </a:r>
          </a:p>
          <a:p>
            <a:r>
              <a:rPr lang="en-GB" sz="1500" dirty="0">
                <a:solidFill>
                  <a:schemeClr val="tx2"/>
                </a:solidFill>
              </a:rPr>
              <a:t>ΔΩ = Angular extension</a:t>
            </a:r>
          </a:p>
          <a:p>
            <a:r>
              <a:rPr lang="en-GB" sz="1500" i="1" dirty="0">
                <a:solidFill>
                  <a:schemeClr val="tx2"/>
                </a:solidFill>
              </a:rPr>
              <a:t>z</a:t>
            </a:r>
            <a:r>
              <a:rPr lang="en-GB" sz="1500" dirty="0">
                <a:solidFill>
                  <a:schemeClr val="tx2"/>
                </a:solidFill>
              </a:rPr>
              <a:t> = redshift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617D9EF-FDEB-BC44-8092-61A99577D12D}"/>
              </a:ext>
            </a:extLst>
          </p:cNvPr>
          <p:cNvCxnSpPr>
            <a:cxnSpLocks/>
          </p:cNvCxnSpPr>
          <p:nvPr/>
        </p:nvCxnSpPr>
        <p:spPr>
          <a:xfrm>
            <a:off x="3256535" y="6528556"/>
            <a:ext cx="147503" cy="12031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7F9DC2-5D57-5348-BD7A-BD441BE59A46}"/>
              </a:ext>
            </a:extLst>
          </p:cNvPr>
          <p:cNvCxnSpPr>
            <a:cxnSpLocks/>
          </p:cNvCxnSpPr>
          <p:nvPr/>
        </p:nvCxnSpPr>
        <p:spPr>
          <a:xfrm flipV="1">
            <a:off x="3401724" y="6264810"/>
            <a:ext cx="258323" cy="3840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C7F64D9F-EC1A-DC4E-B427-C85C74B8883B}"/>
              </a:ext>
            </a:extLst>
          </p:cNvPr>
          <p:cNvSpPr/>
          <p:nvPr/>
        </p:nvSpPr>
        <p:spPr>
          <a:xfrm>
            <a:off x="718867" y="4545471"/>
            <a:ext cx="2926121" cy="535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Total DM flux coming from an astrophysical object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8B88E21-A5A5-FE41-A855-3233A42DCDA6}"/>
              </a:ext>
            </a:extLst>
          </p:cNvPr>
          <p:cNvSpPr/>
          <p:nvPr/>
        </p:nvSpPr>
        <p:spPr>
          <a:xfrm>
            <a:off x="4295274" y="4417876"/>
            <a:ext cx="3092115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Particle Physics Model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76842367-ED7B-9D4D-A4A1-DFC5C33CCCC5}"/>
              </a:ext>
            </a:extLst>
          </p:cNvPr>
          <p:cNvSpPr/>
          <p:nvPr/>
        </p:nvSpPr>
        <p:spPr>
          <a:xfrm>
            <a:off x="7928440" y="4417876"/>
            <a:ext cx="3381378" cy="369332"/>
          </a:xfrm>
          <a:prstGeom prst="roundRect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Astrophysical Model</a:t>
            </a:r>
          </a:p>
        </p:txBody>
      </p:sp>
    </p:spTree>
    <p:extLst>
      <p:ext uri="{BB962C8B-B14F-4D97-AF65-F5344CB8AC3E}">
        <p14:creationId xmlns:p14="http://schemas.microsoft.com/office/powerpoint/2010/main" val="101602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B46306-3443-AA4A-B7D0-9B88B452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021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7</a:t>
            </a:fld>
            <a:endParaRPr lang="en-US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AC5549-6051-1D43-9D32-085C46DF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6" y="1022602"/>
            <a:ext cx="11794958" cy="5462419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A39E53B-1108-4F42-A68B-FBE0FF0B9498}"/>
              </a:ext>
            </a:extLst>
          </p:cNvPr>
          <p:cNvSpPr txBox="1"/>
          <p:nvPr/>
        </p:nvSpPr>
        <p:spPr>
          <a:xfrm>
            <a:off x="3396901" y="643893"/>
            <a:ext cx="5548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tx2"/>
                </a:solidFill>
              </a:rPr>
              <a:t>Dark Matter induced gamma-ray sky simulation</a:t>
            </a:r>
          </a:p>
        </p:txBody>
      </p:sp>
      <p:pic>
        <p:nvPicPr>
          <p:cNvPr id="8" name="Picture 2" descr="Resultado de imagen de cta cherenkov logo">
            <a:extLst>
              <a:ext uri="{FF2B5EF4-FFF2-40B4-BE49-F238E27FC236}">
                <a16:creationId xmlns:a16="http://schemas.microsoft.com/office/drawing/2014/main" id="{C178392A-2F84-1641-8BD4-37C9079C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AD6F2-34A4-DA47-A87B-553F04E43ADB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AD3472FC-8AA0-3949-BCB5-571E4E047322}"/>
              </a:ext>
            </a:extLst>
          </p:cNvPr>
          <p:cNvSpPr/>
          <p:nvPr/>
        </p:nvSpPr>
        <p:spPr>
          <a:xfrm rot="15190640">
            <a:off x="9877927" y="4969043"/>
            <a:ext cx="1130968" cy="168442"/>
          </a:xfrm>
          <a:prstGeom prst="rightArrow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DAA3B370-071A-6F48-8D70-EB32E01C01B7}"/>
              </a:ext>
            </a:extLst>
          </p:cNvPr>
          <p:cNvSpPr/>
          <p:nvPr/>
        </p:nvSpPr>
        <p:spPr>
          <a:xfrm rot="2231108">
            <a:off x="2520768" y="2378208"/>
            <a:ext cx="3346847" cy="247216"/>
          </a:xfrm>
          <a:prstGeom prst="rightArrow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echa derecha 12">
            <a:extLst>
              <a:ext uri="{FF2B5EF4-FFF2-40B4-BE49-F238E27FC236}">
                <a16:creationId xmlns:a16="http://schemas.microsoft.com/office/drawing/2014/main" id="{5E6E56F6-B10A-B24D-A1B2-9699FC304AF8}"/>
              </a:ext>
            </a:extLst>
          </p:cNvPr>
          <p:cNvSpPr/>
          <p:nvPr/>
        </p:nvSpPr>
        <p:spPr>
          <a:xfrm rot="18444431">
            <a:off x="1380156" y="5107648"/>
            <a:ext cx="1663406" cy="206921"/>
          </a:xfrm>
          <a:prstGeom prst="rightArrow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74164F-C6A3-FF4D-8B43-D9CCE212AD19}"/>
              </a:ext>
            </a:extLst>
          </p:cNvPr>
          <p:cNvSpPr txBox="1"/>
          <p:nvPr/>
        </p:nvSpPr>
        <p:spPr>
          <a:xfrm>
            <a:off x="2031843" y="1090459"/>
            <a:ext cx="194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Galactic Centre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418DF2-767B-2C4C-8267-11FA83CAF886}"/>
              </a:ext>
            </a:extLst>
          </p:cNvPr>
          <p:cNvSpPr txBox="1"/>
          <p:nvPr/>
        </p:nvSpPr>
        <p:spPr>
          <a:xfrm>
            <a:off x="649879" y="5865962"/>
            <a:ext cx="194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Dwarf Satellite Galaxies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15C8A9-FD2A-EC40-B3D5-131EC8AE6AC2}"/>
              </a:ext>
            </a:extLst>
          </p:cNvPr>
          <p:cNvSpPr txBox="1"/>
          <p:nvPr/>
        </p:nvSpPr>
        <p:spPr>
          <a:xfrm>
            <a:off x="9964404" y="5565280"/>
            <a:ext cx="194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Galaxy Clusters</a:t>
            </a:r>
          </a:p>
        </p:txBody>
      </p:sp>
      <p:sp>
        <p:nvSpPr>
          <p:cNvPr id="17" name="Flecha derecha 16">
            <a:extLst>
              <a:ext uri="{FF2B5EF4-FFF2-40B4-BE49-F238E27FC236}">
                <a16:creationId xmlns:a16="http://schemas.microsoft.com/office/drawing/2014/main" id="{C3E1D884-6474-3A48-99A3-D276653261F0}"/>
              </a:ext>
            </a:extLst>
          </p:cNvPr>
          <p:cNvSpPr/>
          <p:nvPr/>
        </p:nvSpPr>
        <p:spPr>
          <a:xfrm rot="8615853" flipV="1">
            <a:off x="6812908" y="2126152"/>
            <a:ext cx="2432354" cy="226636"/>
          </a:xfrm>
          <a:prstGeom prst="rightArrow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7B1525D-49F5-2145-BC5C-0D85A51558A7}"/>
              </a:ext>
            </a:extLst>
          </p:cNvPr>
          <p:cNvSpPr txBox="1"/>
          <p:nvPr/>
        </p:nvSpPr>
        <p:spPr>
          <a:xfrm>
            <a:off x="8803411" y="1176490"/>
            <a:ext cx="169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Milky Way Halo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5958CD8-24CD-EF4F-A158-A1F43A3E6C9A}"/>
              </a:ext>
            </a:extLst>
          </p:cNvPr>
          <p:cNvSpPr txBox="1"/>
          <p:nvPr/>
        </p:nvSpPr>
        <p:spPr>
          <a:xfrm>
            <a:off x="4674839" y="6500700"/>
            <a:ext cx="270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Pieri+09, arXiv:0908.0195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55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18DEB61-FD6D-8644-A3E3-06760917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97562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8</a:t>
            </a:fld>
            <a:endParaRPr lang="en-US" sz="1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DBCFA4-8CC7-9C45-966A-5E67BF21898B}"/>
              </a:ext>
            </a:extLst>
          </p:cNvPr>
          <p:cNvSpPr txBox="1"/>
          <p:nvPr/>
        </p:nvSpPr>
        <p:spPr>
          <a:xfrm>
            <a:off x="721894" y="5390148"/>
            <a:ext cx="766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https://docs.gammapy.org/dev/astro/darkmatter/index.html?highlight=primaryflux</a:t>
            </a:r>
            <a:endParaRPr lang="en-GB" dirty="0"/>
          </a:p>
        </p:txBody>
      </p:sp>
      <p:pic>
        <p:nvPicPr>
          <p:cNvPr id="4" name="Picture 2" descr="Resultado de imagen de clumpy logo">
            <a:extLst>
              <a:ext uri="{FF2B5EF4-FFF2-40B4-BE49-F238E27FC236}">
                <a16:creationId xmlns:a16="http://schemas.microsoft.com/office/drawing/2014/main" id="{1F8D8CD4-08A8-E34B-95DE-8D2987AE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5366"/>
            <a:ext cx="2599360" cy="14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3A0A5B5-BC06-744C-A065-29266A201C1C}"/>
              </a:ext>
            </a:extLst>
          </p:cNvPr>
          <p:cNvSpPr/>
          <p:nvPr/>
        </p:nvSpPr>
        <p:spPr>
          <a:xfrm>
            <a:off x="2599360" y="991524"/>
            <a:ext cx="39324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chemeClr val="bg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https://clumpy.gitlab.io/CLUMPY/</a:t>
            </a:r>
            <a:endParaRPr lang="en-GB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342EB0-CA86-C143-B428-3825BD246E36}"/>
              </a:ext>
            </a:extLst>
          </p:cNvPr>
          <p:cNvSpPr txBox="1"/>
          <p:nvPr/>
        </p:nvSpPr>
        <p:spPr>
          <a:xfrm>
            <a:off x="2307115" y="1604733"/>
            <a:ext cx="8975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2200" dirty="0">
                <a:solidFill>
                  <a:schemeClr val="tx2"/>
                </a:solidFill>
              </a:rPr>
              <a:t>C/C++ code widely used by the DM community to compute J-factors for different structures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3A284C-321B-0E40-9795-74F089533BC0}"/>
              </a:ext>
            </a:extLst>
          </p:cNvPr>
          <p:cNvSpPr txBox="1"/>
          <p:nvPr/>
        </p:nvSpPr>
        <p:spPr>
          <a:xfrm>
            <a:off x="721894" y="2930398"/>
            <a:ext cx="39222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chemeClr val="tx2"/>
                </a:solidFill>
              </a:rPr>
              <a:t>A lot of parameters accounting for the inner structure of the objects</a:t>
            </a:r>
          </a:p>
        </p:txBody>
      </p:sp>
      <p:sp>
        <p:nvSpPr>
          <p:cNvPr id="10" name="Flecha derecha 9">
            <a:extLst>
              <a:ext uri="{FF2B5EF4-FFF2-40B4-BE49-F238E27FC236}">
                <a16:creationId xmlns:a16="http://schemas.microsoft.com/office/drawing/2014/main" id="{28A84106-2846-B742-874A-FD87DD0E616E}"/>
              </a:ext>
            </a:extLst>
          </p:cNvPr>
          <p:cNvSpPr/>
          <p:nvPr/>
        </p:nvSpPr>
        <p:spPr>
          <a:xfrm>
            <a:off x="4812631" y="3361998"/>
            <a:ext cx="1887658" cy="2415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68FD23E2-8FAB-5D45-9FF7-D4D15176C7DF}"/>
              </a:ext>
            </a:extLst>
          </p:cNvPr>
          <p:cNvSpPr/>
          <p:nvPr/>
        </p:nvSpPr>
        <p:spPr>
          <a:xfrm>
            <a:off x="7107715" y="3141569"/>
            <a:ext cx="4174958" cy="682391"/>
          </a:xfrm>
          <a:prstGeom prst="roundRect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/>
                </a:solidFill>
              </a:rPr>
              <a:t>State-of-the-art modelling of the astrophysical DM component</a:t>
            </a:r>
          </a:p>
        </p:txBody>
      </p:sp>
      <p:pic>
        <p:nvPicPr>
          <p:cNvPr id="12" name="Picture 2" descr="Resultado de imagen de cta cherenkov logo">
            <a:extLst>
              <a:ext uri="{FF2B5EF4-FFF2-40B4-BE49-F238E27FC236}">
                <a16:creationId xmlns:a16="http://schemas.microsoft.com/office/drawing/2014/main" id="{1D24A102-5D41-3347-9212-CA49D65BA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9D83A38-B6DB-934B-87A3-BB6F4DCC1FC4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</p:spTree>
    <p:extLst>
      <p:ext uri="{BB962C8B-B14F-4D97-AF65-F5344CB8AC3E}">
        <p14:creationId xmlns:p14="http://schemas.microsoft.com/office/powerpoint/2010/main" val="154544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ADD8ED-32BF-1146-9511-42A948E4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7460" y="6497561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9</a:t>
            </a:fld>
            <a:endParaRPr lang="en-US" sz="1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21E5189-05E8-CB42-8595-E34D397EA118}"/>
              </a:ext>
            </a:extLst>
          </p:cNvPr>
          <p:cNvSpPr txBox="1">
            <a:spLocks/>
          </p:cNvSpPr>
          <p:nvPr/>
        </p:nvSpPr>
        <p:spPr bwMode="black">
          <a:xfrm>
            <a:off x="1507456" y="794446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tx1"/>
                </a:solidFill>
              </a:rPr>
              <a:t>Proposal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gammapy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Picture 2" descr="Resultado de imagen de cta cherenkov logo">
            <a:extLst>
              <a:ext uri="{FF2B5EF4-FFF2-40B4-BE49-F238E27FC236}">
                <a16:creationId xmlns:a16="http://schemas.microsoft.com/office/drawing/2014/main" id="{934450BE-AF0E-0445-8F18-229D7DE2B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7258737-B1EA-7D44-8132-792FDFCDF6F8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F7EBCA7-89F1-1043-AC04-5EB39335606A}"/>
              </a:ext>
            </a:extLst>
          </p:cNvPr>
          <p:cNvSpPr/>
          <p:nvPr/>
        </p:nvSpPr>
        <p:spPr>
          <a:xfrm>
            <a:off x="327702" y="2340803"/>
            <a:ext cx="4379495" cy="2512588"/>
          </a:xfrm>
          <a:prstGeom prst="ellipse">
            <a:avLst/>
          </a:prstGeom>
          <a:solidFill>
            <a:srgbClr val="AC94D2"/>
          </a:solidFill>
          <a:ln>
            <a:solidFill>
              <a:srgbClr val="AC94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389F0634-562D-C14A-96C4-6A435EFF4F03}"/>
              </a:ext>
            </a:extLst>
          </p:cNvPr>
          <p:cNvSpPr/>
          <p:nvPr/>
        </p:nvSpPr>
        <p:spPr>
          <a:xfrm>
            <a:off x="514191" y="3151926"/>
            <a:ext cx="4006516" cy="914400"/>
          </a:xfrm>
          <a:prstGeom prst="roundRect">
            <a:avLst/>
          </a:prstGeom>
          <a:solidFill>
            <a:srgbClr val="603C92"/>
          </a:solidFill>
          <a:ln>
            <a:solidFill>
              <a:srgbClr val="603C9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Create a standard analysis pipeline for DM searches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F261CE-83FF-4744-928A-05F106436E14}"/>
              </a:ext>
            </a:extLst>
          </p:cNvPr>
          <p:cNvSpPr txBox="1"/>
          <p:nvPr/>
        </p:nvSpPr>
        <p:spPr>
          <a:xfrm>
            <a:off x="839044" y="4877449"/>
            <a:ext cx="3356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603C92"/>
                </a:solidFill>
              </a:rPr>
              <a:t>CTA Dark Matter SWG needs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BA6191E-B19C-CE49-BF55-4CB7D304BEB1}"/>
              </a:ext>
            </a:extLst>
          </p:cNvPr>
          <p:cNvSpPr/>
          <p:nvPr/>
        </p:nvSpPr>
        <p:spPr>
          <a:xfrm>
            <a:off x="6334520" y="1937081"/>
            <a:ext cx="5319194" cy="4464224"/>
          </a:xfrm>
          <a:prstGeom prst="ellipse">
            <a:avLst/>
          </a:prstGeom>
          <a:solidFill>
            <a:srgbClr val="DABBC9"/>
          </a:solidFill>
          <a:ln>
            <a:solidFill>
              <a:srgbClr val="DAB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1A9F7360-A11B-B248-9C3A-76A7F0C66FCB}"/>
              </a:ext>
            </a:extLst>
          </p:cNvPr>
          <p:cNvSpPr/>
          <p:nvPr/>
        </p:nvSpPr>
        <p:spPr>
          <a:xfrm>
            <a:off x="6590529" y="2852079"/>
            <a:ext cx="4807176" cy="893932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000" b="1" dirty="0">
                <a:solidFill>
                  <a:schemeClr val="bg1"/>
                </a:solidFill>
              </a:rPr>
              <a:t>Create a tutorial notebook </a:t>
            </a:r>
          </a:p>
          <a:p>
            <a:pPr>
              <a:buClr>
                <a:schemeClr val="bg1"/>
              </a:buClr>
            </a:pPr>
            <a:r>
              <a:rPr lang="en-GB" b="1" dirty="0">
                <a:solidFill>
                  <a:schemeClr val="bg1"/>
                </a:solidFill>
              </a:rPr>
              <a:t>     </a:t>
            </a:r>
            <a:r>
              <a:rPr lang="en-GB" dirty="0">
                <a:solidFill>
                  <a:schemeClr val="bg1"/>
                </a:solidFill>
              </a:rPr>
              <a:t>(maybe two) for this analysis pipeline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111BE618-DBDB-A546-BE7D-AEA3E052C4B2}"/>
              </a:ext>
            </a:extLst>
          </p:cNvPr>
          <p:cNvSpPr/>
          <p:nvPr/>
        </p:nvSpPr>
        <p:spPr>
          <a:xfrm>
            <a:off x="6659373" y="4596435"/>
            <a:ext cx="4747019" cy="1317866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200" dirty="0">
                <a:solidFill>
                  <a:schemeClr val="bg1"/>
                </a:solidFill>
              </a:rPr>
              <a:t>Make an </a:t>
            </a:r>
            <a:r>
              <a:rPr lang="en-GB" sz="2200" b="1" dirty="0">
                <a:solidFill>
                  <a:schemeClr val="bg1"/>
                </a:solidFill>
              </a:rPr>
              <a:t>extension of the existing </a:t>
            </a:r>
            <a:r>
              <a:rPr lang="en-GB" sz="2200" b="1" dirty="0" err="1">
                <a:solidFill>
                  <a:schemeClr val="bg1"/>
                </a:solidFill>
              </a:rPr>
              <a:t>dm</a:t>
            </a:r>
            <a:r>
              <a:rPr lang="en-GB" sz="2200" b="1" dirty="0">
                <a:solidFill>
                  <a:schemeClr val="bg1"/>
                </a:solidFill>
              </a:rPr>
              <a:t>-package</a:t>
            </a:r>
          </a:p>
          <a:p>
            <a:pPr marL="800100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</a:rPr>
              <a:t>Add some new classes</a:t>
            </a:r>
          </a:p>
          <a:p>
            <a:pPr marL="800100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</a:rPr>
              <a:t>Refactorize the code</a:t>
            </a:r>
          </a:p>
        </p:txBody>
      </p:sp>
      <p:sp>
        <p:nvSpPr>
          <p:cNvPr id="25" name="Flecha derecha 24">
            <a:extLst>
              <a:ext uri="{FF2B5EF4-FFF2-40B4-BE49-F238E27FC236}">
                <a16:creationId xmlns:a16="http://schemas.microsoft.com/office/drawing/2014/main" id="{30198B22-99FA-574B-9794-B68C6FD32A10}"/>
              </a:ext>
            </a:extLst>
          </p:cNvPr>
          <p:cNvSpPr/>
          <p:nvPr/>
        </p:nvSpPr>
        <p:spPr>
          <a:xfrm rot="5400000">
            <a:off x="8747146" y="4124129"/>
            <a:ext cx="571472" cy="13825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echa derecha 19">
            <a:extLst>
              <a:ext uri="{FF2B5EF4-FFF2-40B4-BE49-F238E27FC236}">
                <a16:creationId xmlns:a16="http://schemas.microsoft.com/office/drawing/2014/main" id="{4BDAAA6D-9AF1-6B4F-A59F-A488417A5BAE}"/>
              </a:ext>
            </a:extLst>
          </p:cNvPr>
          <p:cNvSpPr/>
          <p:nvPr/>
        </p:nvSpPr>
        <p:spPr>
          <a:xfrm>
            <a:off x="4621693" y="3297249"/>
            <a:ext cx="1876927" cy="21562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FCC2B8F-8FAF-754E-8600-ED016A75A5AE}"/>
              </a:ext>
            </a:extLst>
          </p:cNvPr>
          <p:cNvSpPr txBox="1"/>
          <p:nvPr/>
        </p:nvSpPr>
        <p:spPr>
          <a:xfrm>
            <a:off x="7450985" y="6401305"/>
            <a:ext cx="316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941651"/>
                </a:solidFill>
              </a:rPr>
              <a:t>Gammapy</a:t>
            </a:r>
            <a:r>
              <a:rPr lang="en-GB" sz="2000" dirty="0">
                <a:solidFill>
                  <a:srgbClr val="941651"/>
                </a:solidFill>
              </a:rPr>
              <a:t>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7806782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os 5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{F52039A1-A3BC-1D4F-B4CC-BEDAA9F41772}tf10001123</Template>
  <TotalTime>2453</TotalTime>
  <Words>1243</Words>
  <Application>Microsoft Macintosh PowerPoint</Application>
  <PresentationFormat>Panorámica</PresentationFormat>
  <Paragraphs>248</Paragraphs>
  <Slides>15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Gill Sans MT</vt:lpstr>
      <vt:lpstr>Wingdings</vt:lpstr>
      <vt:lpstr>Wingdings 2</vt:lpstr>
      <vt:lpstr>Dividendo</vt:lpstr>
      <vt:lpstr>CTA Dark matter analysis with gammapy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169</cp:revision>
  <cp:lastPrinted>2018-11-27T11:40:09Z</cp:lastPrinted>
  <dcterms:created xsi:type="dcterms:W3CDTF">2018-11-25T16:30:07Z</dcterms:created>
  <dcterms:modified xsi:type="dcterms:W3CDTF">2019-02-18T17:53:00Z</dcterms:modified>
</cp:coreProperties>
</file>