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39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lgo.inria.fr/flajolet/Publications/FlFuGaMe07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4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DD129-3DE5-4DEB-B3B4-ECB4C33D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4FEF4-089C-4735-B846-78D6BDD1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Space Saving (SS)</a:t>
            </a:r>
          </a:p>
          <a:p>
            <a:pPr lvl="1"/>
            <a:r>
              <a:rPr lang="en-US" altLang="zh-TW" dirty="0"/>
              <a:t>Replace minimum(</a:t>
            </a:r>
            <a:r>
              <a:rPr lang="en-US" altLang="zh-TW" dirty="0" err="1"/>
              <a:t>e_min</a:t>
            </a:r>
            <a:r>
              <a:rPr lang="en-US" altLang="zh-TW" dirty="0"/>
              <a:t>) of Top with arriving element e when Top is full.</a:t>
            </a:r>
          </a:p>
          <a:p>
            <a:pPr lvl="1"/>
            <a:r>
              <a:rPr lang="en-US" altLang="zh-TW" dirty="0"/>
              <a:t>Positive count scenario only.</a:t>
            </a:r>
          </a:p>
          <a:p>
            <a:pPr lvl="1"/>
            <a:r>
              <a:rPr lang="en-US" altLang="zh-TW" dirty="0"/>
              <a:t>Fast( replace </a:t>
            </a:r>
            <a:r>
              <a:rPr lang="en-US" altLang="zh-TW" dirty="0" err="1"/>
              <a:t>e_min</a:t>
            </a:r>
            <a:r>
              <a:rPr lang="en-US" altLang="zh-TW" dirty="0"/>
              <a:t> and sort)</a:t>
            </a:r>
          </a:p>
          <a:p>
            <a:r>
              <a:rPr lang="en-US" altLang="zh-TW" dirty="0"/>
              <a:t>Count Min Sketch (CMS)</a:t>
            </a:r>
          </a:p>
          <a:p>
            <a:pPr lvl="1"/>
            <a:r>
              <a:rPr lang="en-US" altLang="zh-TW" dirty="0"/>
              <a:t>Map whole data stream S into rows with hashes.</a:t>
            </a:r>
          </a:p>
          <a:p>
            <a:pPr lvl="1"/>
            <a:r>
              <a:rPr lang="en-US" altLang="zh-TW" dirty="0"/>
              <a:t>Multiple hashes guarantee error bound.</a:t>
            </a:r>
          </a:p>
          <a:p>
            <a:pPr lvl="1"/>
            <a:r>
              <a:rPr lang="en-US" altLang="zh-TW" dirty="0"/>
              <a:t>Negative count scenario is fine.</a:t>
            </a:r>
          </a:p>
          <a:p>
            <a:pPr lvl="1"/>
            <a:r>
              <a:rPr lang="en-US" altLang="zh-TW" dirty="0"/>
              <a:t>Huge error due to hash collision</a:t>
            </a:r>
          </a:p>
          <a:p>
            <a:pPr lvl="1"/>
            <a:r>
              <a:rPr lang="en-US" altLang="zh-TW" dirty="0"/>
              <a:t>Slow (count and estimate min)</a:t>
            </a:r>
          </a:p>
        </p:txBody>
      </p:sp>
    </p:spTree>
    <p:extLst>
      <p:ext uri="{BB962C8B-B14F-4D97-AF65-F5344CB8AC3E}">
        <p14:creationId xmlns:p14="http://schemas.microsoft.com/office/powerpoint/2010/main" val="273421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2C9D4-8F5B-47E9-B4F8-4334B4E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757EE-1F8B-4D20-BB3A-57402E49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Combine stream-summary (Top) and Sketch to achieve:</a:t>
            </a:r>
          </a:p>
          <a:p>
            <a:pPr lvl="1"/>
            <a:r>
              <a:rPr lang="en-US" altLang="zh-TW" dirty="0"/>
              <a:t>Fast</a:t>
            </a:r>
          </a:p>
          <a:p>
            <a:pPr lvl="2"/>
            <a:r>
              <a:rPr lang="en-US" altLang="zh-TW" dirty="0" err="1"/>
              <a:t>e_max</a:t>
            </a:r>
            <a:r>
              <a:rPr lang="en-US" altLang="zh-TW" dirty="0"/>
              <a:t> to remember max element of Sketch.</a:t>
            </a:r>
          </a:p>
          <a:p>
            <a:pPr lvl="2"/>
            <a:r>
              <a:rPr lang="en-US" altLang="zh-TW" dirty="0"/>
              <a:t>Replace </a:t>
            </a:r>
            <a:r>
              <a:rPr lang="en-US" altLang="zh-TW" dirty="0" err="1"/>
              <a:t>e_max</a:t>
            </a:r>
            <a:r>
              <a:rPr lang="en-US" altLang="zh-TW" dirty="0"/>
              <a:t> with </a:t>
            </a:r>
            <a:r>
              <a:rPr lang="en-US" altLang="zh-TW" dirty="0" err="1"/>
              <a:t>e_min</a:t>
            </a:r>
            <a:r>
              <a:rPr lang="en-US" altLang="zh-TW" dirty="0"/>
              <a:t> as SS.</a:t>
            </a:r>
          </a:p>
          <a:p>
            <a:pPr lvl="1"/>
            <a:r>
              <a:rPr lang="en-US" altLang="zh-TW" dirty="0"/>
              <a:t>Accuracy</a:t>
            </a:r>
          </a:p>
          <a:p>
            <a:pPr lvl="2"/>
            <a:r>
              <a:rPr lang="en-US" altLang="zh-TW" dirty="0" err="1"/>
              <a:t>Hyperloglog</a:t>
            </a:r>
            <a:r>
              <a:rPr lang="en-US" altLang="zh-TW" dirty="0"/>
              <a:t> to estimate distinct elements of a row in Sketch.</a:t>
            </a:r>
          </a:p>
          <a:p>
            <a:pPr lvl="2"/>
            <a:r>
              <a:rPr lang="en-US" altLang="zh-TW" dirty="0"/>
              <a:t>Query(e) by count * ratio of each element in a bucket.</a:t>
            </a:r>
          </a:p>
          <a:p>
            <a:pPr lvl="1"/>
            <a:r>
              <a:rPr lang="en-US" altLang="zh-TW" dirty="0"/>
              <a:t>Negative count support</a:t>
            </a:r>
          </a:p>
          <a:p>
            <a:pPr lvl="2"/>
            <a:r>
              <a:rPr lang="en-US" altLang="zh-TW" dirty="0"/>
              <a:t>Sketch support negative count.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46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Hyperloglog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Solving count-distinct problem.</a:t>
                </a:r>
              </a:p>
              <a:p>
                <a:pPr lvl="1"/>
                <a:r>
                  <a:rPr lang="en-US" altLang="zh-TW" dirty="0">
                    <a:hlinkClick r:id="rId2"/>
                  </a:rPr>
                  <a:t>Hyperloglog: The analysis of a near-optimal cardinality estimation algorithm</a:t>
                </a:r>
                <a:endParaRPr lang="en-US" altLang="zh-TW" dirty="0"/>
              </a:p>
              <a:p>
                <a:r>
                  <a:rPr lang="en-US" altLang="zh-TW" dirty="0"/>
                  <a:t>Operations</a:t>
                </a:r>
              </a:p>
              <a:p>
                <a:pPr lvl="1"/>
                <a:r>
                  <a:rPr lang="en-US" altLang="zh-TW" dirty="0"/>
                  <a:t>Add</a:t>
                </a:r>
              </a:p>
              <a:p>
                <a:pPr lvl="2"/>
                <a:r>
                  <a:rPr lang="en-US" altLang="zh-TW" dirty="0"/>
                  <a:t>O(1)</a:t>
                </a:r>
              </a:p>
              <a:p>
                <a:pPr lvl="1"/>
                <a:r>
                  <a:rPr lang="en-US" altLang="zh-TW" dirty="0"/>
                  <a:t>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dirty="0"/>
                  <a:t> is # of registers</a:t>
                </a:r>
              </a:p>
              <a:p>
                <a:r>
                  <a:rPr lang="en-US" altLang="zh-TW" dirty="0"/>
                  <a:t>Relative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1.04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Space: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𝑙𝑜𝑔𝑙𝑜𝑔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𝑙𝑜𝑔𝑛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: true cardinality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5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57" y="198884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Main</a:t>
            </a:r>
          </a:p>
          <a:p>
            <a:r>
              <a:rPr lang="en-US" altLang="zh-TW" sz="1600" dirty="0"/>
              <a:t>For arriving e: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Top[e]+=1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if </a:t>
            </a:r>
            <a:r>
              <a:rPr lang="en-US" altLang="zh-TW" sz="1600" dirty="0" err="1"/>
              <a:t>e_max.count</a:t>
            </a:r>
            <a:r>
              <a:rPr lang="en-US" altLang="zh-TW" sz="1600" dirty="0"/>
              <a:t> &gt; Top[min].count: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BringBack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Top[min])</a:t>
            </a:r>
          </a:p>
        </p:txBody>
      </p:sp>
      <p:sp>
        <p:nvSpPr>
          <p:cNvPr id="6" name="矩形 5"/>
          <p:cNvSpPr/>
          <p:nvPr/>
        </p:nvSpPr>
        <p:spPr>
          <a:xfrm>
            <a:off x="4932040" y="1989711"/>
            <a:ext cx="52565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UpdateSk</a:t>
            </a:r>
            <a:r>
              <a:rPr lang="en-US" altLang="zh-TW" sz="1600" b="1" dirty="0">
                <a:solidFill>
                  <a:srgbClr val="0070C0"/>
                </a:solidFill>
              </a:rPr>
              <a:t>(e):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row,col</a:t>
            </a:r>
            <a:r>
              <a:rPr lang="en-US" altLang="zh-TW" sz="1600" dirty="0"/>
              <a:t>=</a:t>
            </a:r>
            <a:r>
              <a:rPr lang="en-US" altLang="zh-TW" sz="1600" dirty="0" err="1"/>
              <a:t>get_row_col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</a:t>
            </a:r>
            <a:r>
              <a:rPr lang="en-US" altLang="zh-TW" sz="1600" dirty="0" err="1"/>
              <a:t>total_count</a:t>
            </a:r>
            <a:r>
              <a:rPr lang="en-US" altLang="zh-TW" sz="1600" dirty="0"/>
              <a:t>+=</a:t>
            </a:r>
            <a:r>
              <a:rPr lang="en-US" altLang="zh-TW" sz="1600" dirty="0" err="1"/>
              <a:t>e.count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[row].distinct= </a:t>
            </a:r>
            <a:r>
              <a:rPr lang="en-US" altLang="zh-TW" sz="1600" dirty="0" err="1">
                <a:solidFill>
                  <a:srgbClr val="7030A0"/>
                </a:solidFill>
              </a:rPr>
              <a:t>hyperloglog.add</a:t>
            </a:r>
            <a:r>
              <a:rPr lang="en-US" altLang="zh-TW" sz="1600" dirty="0">
                <a:solidFill>
                  <a:srgbClr val="7030A0"/>
                </a:solidFill>
              </a:rPr>
              <a:t>(e)</a:t>
            </a:r>
          </a:p>
          <a:p>
            <a:r>
              <a:rPr lang="en-US" altLang="zh-TW" sz="1600" dirty="0"/>
              <a:t>    Sketch[row][col]+=1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Update_local_max</a:t>
            </a:r>
            <a:r>
              <a:rPr lang="en-US" altLang="zh-TW" sz="1600" dirty="0"/>
              <a:t>(e,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Update_e_max</a:t>
            </a:r>
            <a:r>
              <a:rPr lang="en-US" altLang="zh-TW" sz="1600" dirty="0"/>
              <a:t>(e,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BringBack</a:t>
            </a:r>
            <a:r>
              <a:rPr lang="en-US" altLang="zh-TW" sz="1600" b="1" dirty="0">
                <a:solidFill>
                  <a:srgbClr val="0070C0"/>
                </a:solidFill>
              </a:rPr>
              <a:t>(</a:t>
            </a:r>
            <a:r>
              <a:rPr lang="en-US" altLang="zh-TW" sz="1600" b="1" dirty="0" err="1">
                <a:solidFill>
                  <a:srgbClr val="0070C0"/>
                </a:solidFill>
              </a:rPr>
              <a:t>e_max</a:t>
            </a:r>
            <a:r>
              <a:rPr lang="en-US" altLang="zh-TW" sz="1600" b="1" dirty="0">
                <a:solidFill>
                  <a:srgbClr val="0070C0"/>
                </a:solidFill>
              </a:rPr>
              <a:t>, </a:t>
            </a:r>
            <a:r>
              <a:rPr lang="en-US" altLang="zh-TW" sz="1600" b="1" dirty="0" err="1">
                <a:solidFill>
                  <a:srgbClr val="0070C0"/>
                </a:solidFill>
              </a:rPr>
              <a:t>e_min</a:t>
            </a:r>
            <a:r>
              <a:rPr lang="en-US" altLang="zh-TW" sz="1600" b="1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1600" dirty="0"/>
              <a:t>    Swap(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DeleteSk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Sketch)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, Sketch)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1520" y="33265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Settings</a:t>
            </a:r>
          </a:p>
          <a:p>
            <a:r>
              <a:rPr lang="en-US" altLang="zh-TW" sz="1600" dirty="0"/>
              <a:t>Top=[k]</a:t>
            </a:r>
          </a:p>
          <a:p>
            <a:r>
              <a:rPr lang="en-US" altLang="zh-TW" sz="1600" dirty="0"/>
              <a:t>Sketch=[depth][width]</a:t>
            </a:r>
          </a:p>
          <a:p>
            <a:r>
              <a:rPr lang="en-US" altLang="zh-TW" sz="1600" dirty="0" err="1"/>
              <a:t>Sketch_head</a:t>
            </a:r>
            <a:r>
              <a:rPr lang="en-US" altLang="zh-TW" sz="1600" dirty="0"/>
              <a:t>=[depth]</a:t>
            </a:r>
          </a:p>
          <a:p>
            <a:r>
              <a:rPr lang="en-US" altLang="zh-TW" sz="1600" dirty="0"/>
              <a:t>hash1(x):[n]-&gt;[depth]</a:t>
            </a:r>
          </a:p>
          <a:p>
            <a:r>
              <a:rPr lang="en-US" altLang="zh-TW" sz="1600" dirty="0"/>
              <a:t>hash2(x):[n]-&gt;[width]</a:t>
            </a:r>
          </a:p>
        </p:txBody>
      </p:sp>
      <p:sp>
        <p:nvSpPr>
          <p:cNvPr id="9" name="矩形 8"/>
          <p:cNvSpPr/>
          <p:nvPr/>
        </p:nvSpPr>
        <p:spPr>
          <a:xfrm>
            <a:off x="251520" y="4149080"/>
            <a:ext cx="7056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Query(e):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return Top[e]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row, col= </a:t>
            </a:r>
            <a:r>
              <a:rPr lang="en-US" altLang="zh-TW" sz="1600" dirty="0" err="1"/>
              <a:t>get_index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    ratio=width/ </a:t>
            </a:r>
            <a:r>
              <a:rPr lang="en-US" altLang="zh-TW" sz="1600" dirty="0" err="1">
                <a:solidFill>
                  <a:srgbClr val="7030A0"/>
                </a:solidFill>
              </a:rPr>
              <a:t>Estimate_distinct_hyperloglog</a:t>
            </a:r>
            <a:r>
              <a:rPr lang="en-US" altLang="zh-TW" sz="1600" dirty="0">
                <a:solidFill>
                  <a:srgbClr val="7030A0"/>
                </a:solidFill>
              </a:rPr>
              <a:t>(</a:t>
            </a:r>
            <a:r>
              <a:rPr lang="en-US" altLang="zh-TW" sz="1600" dirty="0" err="1">
                <a:solidFill>
                  <a:srgbClr val="7030A0"/>
                </a:solidFill>
              </a:rPr>
              <a:t>Sketch_head</a:t>
            </a:r>
            <a:r>
              <a:rPr lang="en-US" altLang="zh-TW" sz="1600" dirty="0">
                <a:solidFill>
                  <a:srgbClr val="7030A0"/>
                </a:solidFill>
              </a:rPr>
              <a:t>[row])</a:t>
            </a:r>
          </a:p>
          <a:p>
            <a:r>
              <a:rPr lang="en-US" altLang="zh-TW" sz="1600" dirty="0"/>
              <a:t>        estimate=Sketch[row][col]*ratio</a:t>
            </a:r>
          </a:p>
          <a:p>
            <a:r>
              <a:rPr lang="en-US" altLang="zh-TW" sz="1600" dirty="0"/>
              <a:t>        return estimate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11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4DC7B-2FD7-4BBB-9152-8A8406A7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694C9-5753-403C-9CAF-FD0CE7FF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Caida2016(1 /</a:t>
            </a:r>
            <a:r>
              <a:rPr lang="zh-TW" altLang="en-US" dirty="0"/>
              <a:t> </a:t>
            </a:r>
            <a:r>
              <a:rPr lang="en-US" altLang="zh-TW" dirty="0"/>
              <a:t>10)</a:t>
            </a:r>
          </a:p>
          <a:p>
            <a:pPr lvl="2"/>
            <a:r>
              <a:rPr lang="en-US" altLang="zh-TW" dirty="0"/>
              <a:t>Distinct: 177,335</a:t>
            </a:r>
          </a:p>
          <a:p>
            <a:pPr lvl="2"/>
            <a:r>
              <a:rPr lang="en-US" altLang="zh-TW" dirty="0"/>
              <a:t>Arriving: 2,472,727</a:t>
            </a:r>
          </a:p>
          <a:p>
            <a:r>
              <a:rPr lang="en-US" altLang="zh-TW" dirty="0" err="1"/>
              <a:t>Kosarak</a:t>
            </a:r>
            <a:endParaRPr lang="en-US" altLang="zh-TW" dirty="0"/>
          </a:p>
          <a:p>
            <a:pPr lvl="2"/>
            <a:r>
              <a:rPr lang="en-US" altLang="zh-TW" dirty="0"/>
              <a:t>Distinct: 606,770</a:t>
            </a:r>
          </a:p>
          <a:p>
            <a:pPr lvl="2"/>
            <a:r>
              <a:rPr lang="en-US" altLang="zh-TW" dirty="0"/>
              <a:t>Arriving: 990,002</a:t>
            </a:r>
          </a:p>
          <a:p>
            <a:r>
              <a:rPr lang="en-US" altLang="zh-TW" dirty="0" err="1"/>
              <a:t>Webdocs</a:t>
            </a:r>
            <a:r>
              <a:rPr lang="en-US" altLang="zh-TW" dirty="0"/>
              <a:t>(1 /20)</a:t>
            </a:r>
          </a:p>
          <a:p>
            <a:pPr lvl="2"/>
            <a:r>
              <a:rPr lang="en-US" altLang="zh-TW" dirty="0"/>
              <a:t>Distinct: 591,722</a:t>
            </a:r>
          </a:p>
          <a:p>
            <a:pPr lvl="2"/>
            <a:r>
              <a:rPr lang="en-US" altLang="zh-TW" dirty="0"/>
              <a:t>Arriving: 15,487,894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01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9F8FA-CAB1-433B-A1C0-3C3DD1E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Performance-Caida0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2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47DCE-613A-4AD0-A4AA-E4982923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Performance-</a:t>
            </a:r>
            <a:r>
              <a:rPr lang="en-US" altLang="zh-TW" dirty="0" err="1"/>
              <a:t>Kosarak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031F0-8D78-41F1-A399-81014C1C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7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784C0-B870-4E80-8C0E-7538F32B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Performance- </a:t>
            </a:r>
            <a:r>
              <a:rPr lang="en-US" altLang="zh-TW" dirty="0" err="1"/>
              <a:t>Webdocs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46E5-99D1-43ED-A959-D5A16AE2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9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498</Words>
  <Application>Microsoft Office PowerPoint</Application>
  <PresentationFormat>如螢幕大小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佈景主題</vt:lpstr>
      <vt:lpstr>PowerPoint 簡報</vt:lpstr>
      <vt:lpstr>About Baseline</vt:lpstr>
      <vt:lpstr>How to</vt:lpstr>
      <vt:lpstr>About Hyperloglog</vt:lpstr>
      <vt:lpstr>PowerPoint 簡報</vt:lpstr>
      <vt:lpstr>Dataset</vt:lpstr>
      <vt:lpstr>Performance-Caida0</vt:lpstr>
      <vt:lpstr>Performance-Kosarak</vt:lpstr>
      <vt:lpstr>Performance- Webdocs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Pero</dc:creator>
  <cp:lastModifiedBy>賴彥丞</cp:lastModifiedBy>
  <cp:revision>28</cp:revision>
  <dcterms:created xsi:type="dcterms:W3CDTF">2021-04-15T02:23:07Z</dcterms:created>
  <dcterms:modified xsi:type="dcterms:W3CDTF">2021-04-20T17:53:14Z</dcterms:modified>
</cp:coreProperties>
</file>