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 smtClean="0"/>
              <a:t>For </a:t>
            </a:r>
            <a:r>
              <a:rPr lang="en-US" altLang="zh-TW" sz="1600" dirty="0"/>
              <a:t>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 smtClean="0"/>
              <a:t>, Top[min</a:t>
            </a:r>
            <a:r>
              <a:rPr lang="en-US" altLang="zh-TW" sz="1600" dirty="0"/>
              <a:t>])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 smtClean="0">
                <a:solidFill>
                  <a:srgbClr val="0070C0"/>
                </a:solidFill>
              </a:rPr>
              <a:t>UpdateSk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(e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row,col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get_row_col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</a:t>
            </a:r>
            <a:r>
              <a:rPr lang="en-US" altLang="zh-TW" sz="1600" dirty="0" smtClean="0"/>
              <a:t>= </a:t>
            </a:r>
            <a:r>
              <a:rPr lang="en-US" altLang="zh-TW" sz="1600" dirty="0" err="1" smtClean="0">
                <a:solidFill>
                  <a:srgbClr val="7030A0"/>
                </a:solidFill>
              </a:rPr>
              <a:t>hyperloglog.add</a:t>
            </a:r>
            <a:r>
              <a:rPr lang="en-US" altLang="zh-TW" sz="1600" dirty="0" smtClean="0">
                <a:solidFill>
                  <a:srgbClr val="7030A0"/>
                </a:solidFill>
              </a:rPr>
              <a:t>(e</a:t>
            </a:r>
            <a:r>
              <a:rPr lang="en-US" altLang="zh-TW" sz="16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Sketch_head</a:t>
            </a:r>
            <a:r>
              <a:rPr lang="en-US" altLang="zh-TW" sz="1600" dirty="0" smtClean="0"/>
              <a:t>[row</a:t>
            </a:r>
            <a:r>
              <a:rPr lang="en-US" altLang="zh-TW" sz="1600" dirty="0"/>
              <a:t>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Update_e_max</a:t>
            </a:r>
            <a:r>
              <a:rPr lang="en-US" altLang="zh-TW" sz="1600" dirty="0"/>
              <a:t>(e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Sketch_head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 smtClean="0"/>
          </a:p>
          <a:p>
            <a:r>
              <a:rPr lang="en-US" altLang="zh-TW" sz="1600" b="1" dirty="0" err="1" smtClean="0">
                <a:solidFill>
                  <a:srgbClr val="0070C0"/>
                </a:solidFill>
              </a:rPr>
              <a:t>BringBack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 smtClean="0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 smtClean="0"/>
              <a:t>Top</a:t>
            </a:r>
            <a:r>
              <a:rPr lang="en-US" altLang="zh-TW" sz="1600" dirty="0"/>
              <a:t>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 smtClean="0"/>
              <a:t>    if </a:t>
            </a:r>
            <a:r>
              <a:rPr lang="en-US" altLang="zh-TW" sz="1600" dirty="0"/>
              <a:t>e in Top: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  return </a:t>
            </a:r>
            <a:r>
              <a:rPr lang="en-US" altLang="zh-TW" sz="1600" dirty="0"/>
              <a:t>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 smtClean="0"/>
              <a:t>        row</a:t>
            </a:r>
            <a:r>
              <a:rPr lang="en-US" altLang="zh-TW" sz="1600" dirty="0"/>
              <a:t>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 smtClean="0"/>
              <a:t>        ratio=width/ </a:t>
            </a:r>
            <a:r>
              <a:rPr lang="en-US" altLang="zh-TW" sz="1600" dirty="0" err="1" smtClean="0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 smtClean="0">
                <a:solidFill>
                  <a:srgbClr val="7030A0"/>
                </a:solidFill>
              </a:rPr>
              <a:t>(</a:t>
            </a:r>
            <a:r>
              <a:rPr lang="en-US" altLang="zh-TW" sz="1600" dirty="0" err="1" smtClean="0">
                <a:solidFill>
                  <a:srgbClr val="7030A0"/>
                </a:solidFill>
              </a:rPr>
              <a:t>Sketch_head</a:t>
            </a:r>
            <a:r>
              <a:rPr lang="en-US" altLang="zh-TW" sz="1600" dirty="0" smtClean="0">
                <a:solidFill>
                  <a:srgbClr val="7030A0"/>
                </a:solidFill>
              </a:rPr>
              <a:t>[row</a:t>
            </a:r>
            <a:r>
              <a:rPr lang="en-US" altLang="zh-TW" sz="1600" dirty="0">
                <a:solidFill>
                  <a:srgbClr val="7030A0"/>
                </a:solidFill>
              </a:rPr>
              <a:t>])</a:t>
            </a:r>
          </a:p>
          <a:p>
            <a:r>
              <a:rPr lang="en-US" altLang="zh-TW" sz="1600" dirty="0" smtClean="0"/>
              <a:t>        estimate=Sketch[row</a:t>
            </a:r>
            <a:r>
              <a:rPr lang="en-US" altLang="zh-TW" sz="1600" dirty="0"/>
              <a:t>][col]*ratio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/>
              <a:t>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Solving count-distinct problem.</a:t>
                </a:r>
              </a:p>
              <a:p>
                <a:pPr lvl="1"/>
                <a:r>
                  <a:rPr lang="en-US" altLang="zh-TW" dirty="0" smtClean="0">
                    <a:hlinkClick r:id="rId2"/>
                  </a:rPr>
                  <a:t>Hyperloglog</a:t>
                </a:r>
                <a:r>
                  <a:rPr lang="en-US" altLang="zh-TW" dirty="0">
                    <a:hlinkClick r:id="rId2"/>
                  </a:rPr>
                  <a:t>: The analysis of a </a:t>
                </a:r>
                <a:r>
                  <a:rPr lang="en-US" altLang="zh-TW" dirty="0" smtClean="0">
                    <a:hlinkClick r:id="rId2"/>
                  </a:rPr>
                  <a:t>near-optimal cardinality </a:t>
                </a:r>
                <a:r>
                  <a:rPr lang="en-US" altLang="zh-TW" dirty="0">
                    <a:hlinkClick r:id="rId2"/>
                  </a:rPr>
                  <a:t>estimation </a:t>
                </a:r>
                <a:r>
                  <a:rPr lang="en-US" altLang="zh-TW" dirty="0" smtClean="0">
                    <a:hlinkClick r:id="rId2"/>
                  </a:rPr>
                  <a:t>algorithm</a:t>
                </a:r>
                <a:endParaRPr lang="en-US" altLang="zh-TW" dirty="0" smtClean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 smtClean="0"/>
                  <a:t>Add</a:t>
                </a:r>
              </a:p>
              <a:p>
                <a:pPr lvl="2"/>
                <a:r>
                  <a:rPr lang="en-US" altLang="zh-TW" dirty="0" smtClean="0"/>
                  <a:t>O(1)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 smtClean="0"/>
                  <a:t> is # of registers</a:t>
                </a:r>
              </a:p>
              <a:p>
                <a:r>
                  <a:rPr lang="en-US" altLang="zh-TW" dirty="0" smtClean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Space: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: true cardinality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207</Words>
  <Application>Microsoft Office PowerPoint</Application>
  <PresentationFormat>如螢幕大小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About Hyperloglog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Pero</cp:lastModifiedBy>
  <cp:revision>10</cp:revision>
  <dcterms:created xsi:type="dcterms:W3CDTF">2021-04-15T02:23:07Z</dcterms:created>
  <dcterms:modified xsi:type="dcterms:W3CDTF">2021-04-20T09:54:11Z</dcterms:modified>
</cp:coreProperties>
</file>