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9" r:id="rId4"/>
    <p:sldId id="257" r:id="rId5"/>
    <p:sldId id="267" r:id="rId6"/>
    <p:sldId id="258" r:id="rId7"/>
    <p:sldId id="260" r:id="rId8"/>
    <p:sldId id="263" r:id="rId9"/>
    <p:sldId id="264"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FF3399"/>
    <a:srgbClr val="E9F6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051188E-0208-405A-84DC-E837919B3DB4}"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A916E-9DE9-4EB6-9BD2-4D37FF284994}" type="slidenum">
              <a:rPr lang="en-IN" smtClean="0"/>
              <a:t>‹#›</a:t>
            </a:fld>
            <a:endParaRPr lang="en-IN"/>
          </a:p>
        </p:txBody>
      </p:sp>
    </p:spTree>
    <p:extLst>
      <p:ext uri="{BB962C8B-B14F-4D97-AF65-F5344CB8AC3E}">
        <p14:creationId xmlns:p14="http://schemas.microsoft.com/office/powerpoint/2010/main" val="3275272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51188E-0208-405A-84DC-E837919B3DB4}"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A916E-9DE9-4EB6-9BD2-4D37FF284994}" type="slidenum">
              <a:rPr lang="en-IN" smtClean="0"/>
              <a:t>‹#›</a:t>
            </a:fld>
            <a:endParaRPr lang="en-IN"/>
          </a:p>
        </p:txBody>
      </p:sp>
    </p:spTree>
    <p:extLst>
      <p:ext uri="{BB962C8B-B14F-4D97-AF65-F5344CB8AC3E}">
        <p14:creationId xmlns:p14="http://schemas.microsoft.com/office/powerpoint/2010/main" val="3843335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51188E-0208-405A-84DC-E837919B3DB4}"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A916E-9DE9-4EB6-9BD2-4D37FF284994}" type="slidenum">
              <a:rPr lang="en-IN" smtClean="0"/>
              <a:t>‹#›</a:t>
            </a:fld>
            <a:endParaRPr lang="en-IN"/>
          </a:p>
        </p:txBody>
      </p:sp>
    </p:spTree>
    <p:extLst>
      <p:ext uri="{BB962C8B-B14F-4D97-AF65-F5344CB8AC3E}">
        <p14:creationId xmlns:p14="http://schemas.microsoft.com/office/powerpoint/2010/main" val="511561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051188E-0208-405A-84DC-E837919B3DB4}"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A916E-9DE9-4EB6-9BD2-4D37FF284994}" type="slidenum">
              <a:rPr lang="en-IN" smtClean="0"/>
              <a:t>‹#›</a:t>
            </a:fld>
            <a:endParaRPr lang="en-IN"/>
          </a:p>
        </p:txBody>
      </p:sp>
    </p:spTree>
    <p:extLst>
      <p:ext uri="{BB962C8B-B14F-4D97-AF65-F5344CB8AC3E}">
        <p14:creationId xmlns:p14="http://schemas.microsoft.com/office/powerpoint/2010/main" val="3757006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051188E-0208-405A-84DC-E837919B3DB4}" type="datetimeFigureOut">
              <a:rPr lang="en-IN" smtClean="0"/>
              <a:t>20-10-2024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3A916E-9DE9-4EB6-9BD2-4D37FF284994}" type="slidenum">
              <a:rPr lang="en-IN" smtClean="0"/>
              <a:t>‹#›</a:t>
            </a:fld>
            <a:endParaRPr lang="en-IN"/>
          </a:p>
        </p:txBody>
      </p:sp>
    </p:spTree>
    <p:extLst>
      <p:ext uri="{BB962C8B-B14F-4D97-AF65-F5344CB8AC3E}">
        <p14:creationId xmlns:p14="http://schemas.microsoft.com/office/powerpoint/2010/main" val="3673081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051188E-0208-405A-84DC-E837919B3DB4}" type="datetimeFigureOut">
              <a:rPr lang="en-IN" smtClean="0"/>
              <a:t>20-10-2024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3A916E-9DE9-4EB6-9BD2-4D37FF284994}" type="slidenum">
              <a:rPr lang="en-IN" smtClean="0"/>
              <a:t>‹#›</a:t>
            </a:fld>
            <a:endParaRPr lang="en-IN"/>
          </a:p>
        </p:txBody>
      </p:sp>
    </p:spTree>
    <p:extLst>
      <p:ext uri="{BB962C8B-B14F-4D97-AF65-F5344CB8AC3E}">
        <p14:creationId xmlns:p14="http://schemas.microsoft.com/office/powerpoint/2010/main" val="2332866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051188E-0208-405A-84DC-E837919B3DB4}" type="datetimeFigureOut">
              <a:rPr lang="en-IN" smtClean="0"/>
              <a:t>20-10-2024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3A916E-9DE9-4EB6-9BD2-4D37FF284994}" type="slidenum">
              <a:rPr lang="en-IN" smtClean="0"/>
              <a:t>‹#›</a:t>
            </a:fld>
            <a:endParaRPr lang="en-IN"/>
          </a:p>
        </p:txBody>
      </p:sp>
    </p:spTree>
    <p:extLst>
      <p:ext uri="{BB962C8B-B14F-4D97-AF65-F5344CB8AC3E}">
        <p14:creationId xmlns:p14="http://schemas.microsoft.com/office/powerpoint/2010/main" val="1046607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051188E-0208-405A-84DC-E837919B3DB4}" type="datetimeFigureOut">
              <a:rPr lang="en-IN" smtClean="0"/>
              <a:t>20-10-2024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3A916E-9DE9-4EB6-9BD2-4D37FF284994}" type="slidenum">
              <a:rPr lang="en-IN" smtClean="0"/>
              <a:t>‹#›</a:t>
            </a:fld>
            <a:endParaRPr lang="en-IN"/>
          </a:p>
        </p:txBody>
      </p:sp>
    </p:spTree>
    <p:extLst>
      <p:ext uri="{BB962C8B-B14F-4D97-AF65-F5344CB8AC3E}">
        <p14:creationId xmlns:p14="http://schemas.microsoft.com/office/powerpoint/2010/main" val="661416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51188E-0208-405A-84DC-E837919B3DB4}" type="datetimeFigureOut">
              <a:rPr lang="en-IN" smtClean="0"/>
              <a:t>20-10-2024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3A916E-9DE9-4EB6-9BD2-4D37FF284994}" type="slidenum">
              <a:rPr lang="en-IN" smtClean="0"/>
              <a:t>‹#›</a:t>
            </a:fld>
            <a:endParaRPr lang="en-IN"/>
          </a:p>
        </p:txBody>
      </p:sp>
    </p:spTree>
    <p:extLst>
      <p:ext uri="{BB962C8B-B14F-4D97-AF65-F5344CB8AC3E}">
        <p14:creationId xmlns:p14="http://schemas.microsoft.com/office/powerpoint/2010/main" val="910111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51188E-0208-405A-84DC-E837919B3DB4}" type="datetimeFigureOut">
              <a:rPr lang="en-IN" smtClean="0"/>
              <a:t>20-10-2024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3A916E-9DE9-4EB6-9BD2-4D37FF284994}" type="slidenum">
              <a:rPr lang="en-IN" smtClean="0"/>
              <a:t>‹#›</a:t>
            </a:fld>
            <a:endParaRPr lang="en-IN"/>
          </a:p>
        </p:txBody>
      </p:sp>
    </p:spTree>
    <p:extLst>
      <p:ext uri="{BB962C8B-B14F-4D97-AF65-F5344CB8AC3E}">
        <p14:creationId xmlns:p14="http://schemas.microsoft.com/office/powerpoint/2010/main" val="12913166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051188E-0208-405A-84DC-E837919B3DB4}" type="datetimeFigureOut">
              <a:rPr lang="en-IN" smtClean="0"/>
              <a:t>20-10-2024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3A916E-9DE9-4EB6-9BD2-4D37FF284994}" type="slidenum">
              <a:rPr lang="en-IN" smtClean="0"/>
              <a:t>‹#›</a:t>
            </a:fld>
            <a:endParaRPr lang="en-IN"/>
          </a:p>
        </p:txBody>
      </p:sp>
    </p:spTree>
    <p:extLst>
      <p:ext uri="{BB962C8B-B14F-4D97-AF65-F5344CB8AC3E}">
        <p14:creationId xmlns:p14="http://schemas.microsoft.com/office/powerpoint/2010/main" val="4128265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51188E-0208-405A-84DC-E837919B3DB4}" type="datetimeFigureOut">
              <a:rPr lang="en-IN" smtClean="0"/>
              <a:t>20-10-2024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3A916E-9DE9-4EB6-9BD2-4D37FF284994}" type="slidenum">
              <a:rPr lang="en-IN" smtClean="0"/>
              <a:t>‹#›</a:t>
            </a:fld>
            <a:endParaRPr lang="en-IN"/>
          </a:p>
        </p:txBody>
      </p:sp>
    </p:spTree>
    <p:extLst>
      <p:ext uri="{BB962C8B-B14F-4D97-AF65-F5344CB8AC3E}">
        <p14:creationId xmlns:p14="http://schemas.microsoft.com/office/powerpoint/2010/main" val="14584333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byjus.com/free-ias-prep/central-pollution-control-board-cpcb/" TargetMode="External"/><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067" y="157942"/>
            <a:ext cx="8645237" cy="2593571"/>
          </a:xfrm>
        </p:spPr>
        <p:style>
          <a:lnRef idx="2">
            <a:schemeClr val="accent2"/>
          </a:lnRef>
          <a:fillRef idx="1">
            <a:schemeClr val="lt1"/>
          </a:fillRef>
          <a:effectRef idx="0">
            <a:schemeClr val="accent2"/>
          </a:effectRef>
          <a:fontRef idx="minor">
            <a:schemeClr val="dk1"/>
          </a:fontRef>
        </p:style>
        <p:txBody>
          <a:bodyPr>
            <a:noAutofit/>
          </a:bodyPr>
          <a:lstStyle/>
          <a:p>
            <a:r>
              <a:rPr lang="en-IN" sz="3600" b="1" smtClean="0">
                <a:solidFill>
                  <a:srgbClr val="C00000"/>
                </a:solidFill>
              </a:rPr>
              <a:t>Lecture 7: </a:t>
            </a:r>
            <a:r>
              <a:rPr lang="en-IN" sz="3600" b="1" u="sng" smtClean="0">
                <a:solidFill>
                  <a:srgbClr val="C00000"/>
                </a:solidFill>
              </a:rPr>
              <a:t>Air </a:t>
            </a:r>
            <a:r>
              <a:rPr lang="en-IN" sz="3600" b="1" u="sng" dirty="0" smtClean="0">
                <a:solidFill>
                  <a:srgbClr val="C00000"/>
                </a:solidFill>
              </a:rPr>
              <a:t>Pollution</a:t>
            </a:r>
            <a:br>
              <a:rPr lang="en-IN" sz="3600" b="1" u="sng" dirty="0" smtClean="0">
                <a:solidFill>
                  <a:srgbClr val="C00000"/>
                </a:solidFill>
              </a:rPr>
            </a:br>
            <a:r>
              <a:rPr lang="en-IN" sz="3600" b="1" dirty="0" smtClean="0">
                <a:solidFill>
                  <a:srgbClr val="C00000"/>
                </a:solidFill>
              </a:rPr>
              <a:t/>
            </a:r>
            <a:br>
              <a:rPr lang="en-IN" sz="3600" b="1" dirty="0" smtClean="0">
                <a:solidFill>
                  <a:srgbClr val="C00000"/>
                </a:solidFill>
              </a:rPr>
            </a:br>
            <a:r>
              <a:rPr lang="en-IN" sz="3600" b="1" dirty="0" smtClean="0">
                <a:solidFill>
                  <a:srgbClr val="C00000"/>
                </a:solidFill>
              </a:rPr>
              <a:t>National Air Quality Index (NAQI) and National Air quality Standards</a:t>
            </a:r>
            <a:endParaRPr lang="en-IN" sz="3600" b="1" dirty="0">
              <a:solidFill>
                <a:srgbClr val="C00000"/>
              </a:solidFill>
            </a:endParaRPr>
          </a:p>
        </p:txBody>
      </p:sp>
      <p:sp>
        <p:nvSpPr>
          <p:cNvPr id="3" name="Subtitle 2"/>
          <p:cNvSpPr>
            <a:spLocks noGrp="1"/>
          </p:cNvSpPr>
          <p:nvPr>
            <p:ph type="subTitle" idx="1"/>
          </p:nvPr>
        </p:nvSpPr>
        <p:spPr>
          <a:xfrm>
            <a:off x="241067" y="3103303"/>
            <a:ext cx="4170218" cy="1003521"/>
          </a:xfrm>
        </p:spPr>
        <p:txBody>
          <a:bodyPr>
            <a:normAutofit fontScale="85000" lnSpcReduction="10000"/>
          </a:bodyPr>
          <a:lstStyle/>
          <a:p>
            <a:r>
              <a:rPr lang="en-IN" sz="2800" dirty="0" smtClean="0">
                <a:solidFill>
                  <a:srgbClr val="0066FF"/>
                </a:solidFill>
              </a:rPr>
              <a:t>B Tech – 1</a:t>
            </a:r>
            <a:r>
              <a:rPr lang="en-IN" sz="2800" baseline="30000" dirty="0" smtClean="0">
                <a:solidFill>
                  <a:srgbClr val="0066FF"/>
                </a:solidFill>
              </a:rPr>
              <a:t>st</a:t>
            </a:r>
            <a:r>
              <a:rPr lang="en-IN" sz="2800" dirty="0" smtClean="0">
                <a:solidFill>
                  <a:srgbClr val="0066FF"/>
                </a:solidFill>
              </a:rPr>
              <a:t> Year UG</a:t>
            </a:r>
          </a:p>
          <a:p>
            <a:r>
              <a:rPr lang="en-IN" sz="2800" dirty="0" smtClean="0">
                <a:solidFill>
                  <a:srgbClr val="0066FF"/>
                </a:solidFill>
              </a:rPr>
              <a:t>Environmental Science (NESV)</a:t>
            </a:r>
            <a:endParaRPr lang="en-IN" sz="2800" dirty="0">
              <a:solidFill>
                <a:srgbClr val="0066FF"/>
              </a:solidFill>
            </a:endParaRPr>
          </a:p>
        </p:txBody>
      </p:sp>
      <p:pic>
        <p:nvPicPr>
          <p:cNvPr id="3074" name="Picture 2" descr="Air Quality in Reno-Sparks Area Reaches Unhealthy Levels, Cauti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0137" y="2955022"/>
            <a:ext cx="6392334" cy="383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39476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15449" y="614945"/>
            <a:ext cx="8148683" cy="5436719"/>
          </a:xfrm>
          <a:prstGeom prst="rect">
            <a:avLst/>
          </a:prstGeom>
        </p:spPr>
      </p:pic>
    </p:spTree>
    <p:extLst>
      <p:ext uri="{BB962C8B-B14F-4D97-AF65-F5344CB8AC3E}">
        <p14:creationId xmlns:p14="http://schemas.microsoft.com/office/powerpoint/2010/main" val="4343673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7995" y="90805"/>
            <a:ext cx="11763895" cy="482773"/>
          </a:xfrm>
          <a:solidFill>
            <a:srgbClr val="C00000"/>
          </a:solidFill>
        </p:spPr>
        <p:txBody>
          <a:bodyPr>
            <a:normAutofit/>
          </a:bodyPr>
          <a:lstStyle/>
          <a:p>
            <a:pPr algn="ctr"/>
            <a:r>
              <a:rPr lang="en-IN" sz="2800" b="1" dirty="0" smtClean="0">
                <a:solidFill>
                  <a:schemeClr val="bg1"/>
                </a:solidFill>
                <a:latin typeface="Arial" panose="020B0604020202020204" pitchFamily="34" charset="0"/>
                <a:cs typeface="Arial" panose="020B0604020202020204" pitchFamily="34" charset="0"/>
              </a:rPr>
              <a:t>Common questions on NAQI</a:t>
            </a:r>
            <a:endParaRPr lang="en-IN" sz="2800" b="1"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562494" y="888744"/>
            <a:ext cx="11349643" cy="5555367"/>
          </a:xfrm>
          <a:prstGeom prst="rect">
            <a:avLst/>
          </a:prstGeom>
        </p:spPr>
        <p:txBody>
          <a:bodyPr wrap="square">
            <a:spAutoFit/>
          </a:bodyPr>
          <a:lstStyle/>
          <a:p>
            <a:pPr>
              <a:spcAft>
                <a:spcPts val="600"/>
              </a:spcAft>
            </a:pPr>
            <a:r>
              <a:rPr lang="en-IN" sz="2000" dirty="0" smtClean="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Q1. What is PM</a:t>
            </a:r>
            <a:r>
              <a:rPr lang="en-IN" sz="2000" baseline="-25000" dirty="0" smtClean="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2.5</a:t>
            </a:r>
            <a:r>
              <a:rPr lang="en-IN" sz="2000" dirty="0" smtClean="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and PM</a:t>
            </a:r>
            <a:r>
              <a:rPr lang="en-IN" sz="2000" baseline="-25000" dirty="0" smtClean="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lang="en-IN" sz="2000" dirty="0" smtClean="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lvl="1">
              <a:spcAft>
                <a:spcPts val="600"/>
              </a:spcAft>
            </a:pPr>
            <a:r>
              <a:rPr lang="en-IN" sz="2000" dirty="0" err="1" smtClean="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Ans</a:t>
            </a:r>
            <a:r>
              <a:rPr lang="en-IN" sz="2000" dirty="0" smtClean="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1: PM</a:t>
            </a:r>
            <a:r>
              <a:rPr lang="en-IN" sz="2000" baseline="-25000" dirty="0" smtClean="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2.5</a:t>
            </a:r>
            <a:r>
              <a:rPr lang="en-IN" sz="2000" dirty="0" smtClean="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refers to the concentration of microscopic particles &lt; 2.5 microns in diameter, and PM 10 refers to the concentration of particles &lt; 10 microns in diameter.</a:t>
            </a:r>
            <a:endParaRPr lang="en-IN" sz="2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600"/>
              </a:spcAft>
            </a:pPr>
            <a:r>
              <a:rPr lang="en-IN" sz="2000" dirty="0" smtClean="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Q2. When was the National Air Quality Index India launched?</a:t>
            </a:r>
            <a:endParaRPr lang="en-IN" sz="2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lvl="1">
              <a:spcAft>
                <a:spcPts val="600"/>
              </a:spcAft>
            </a:pPr>
            <a:r>
              <a:rPr lang="en-IN" sz="2000" dirty="0" err="1" smtClean="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Ans</a:t>
            </a:r>
            <a:r>
              <a:rPr lang="en-IN" sz="2000" dirty="0" smtClean="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2:The National Air Quality </a:t>
            </a:r>
            <a:r>
              <a:rPr lang="en-IN" sz="2000" dirty="0" err="1" smtClean="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Quality</a:t>
            </a:r>
            <a:r>
              <a:rPr lang="en-IN" sz="2000" dirty="0" smtClean="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(AQI) India was launched on 17 September 2014 in New Delhi under the </a:t>
            </a:r>
            <a:r>
              <a:rPr lang="en-IN" sz="2000" dirty="0" err="1" smtClean="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Swachh</a:t>
            </a:r>
            <a:r>
              <a:rPr lang="en-IN" sz="2000" dirty="0" smtClean="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Bharat </a:t>
            </a:r>
            <a:r>
              <a:rPr lang="en-IN" sz="2000" dirty="0" err="1" smtClean="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Abhiyan</a:t>
            </a:r>
            <a:r>
              <a:rPr lang="en-IN" sz="2000" dirty="0" smtClean="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by Environment Minister Shri </a:t>
            </a:r>
            <a:r>
              <a:rPr lang="en-IN" sz="2000" dirty="0" err="1" smtClean="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PrakashJavadekar</a:t>
            </a:r>
            <a:r>
              <a:rPr lang="en-IN" sz="2000" dirty="0" smtClean="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dirty="0" smtClean="0">
              <a:effectLst/>
              <a:latin typeface="Times New Roman" panose="02020603050405020304" pitchFamily="18" charset="0"/>
              <a:ea typeface="Calibri" panose="020F0502020204030204" pitchFamily="34" charset="0"/>
              <a:cs typeface="Times New Roman" panose="02020603050405020304" pitchFamily="18" charset="0"/>
            </a:endParaRPr>
          </a:p>
          <a:p>
            <a:pPr>
              <a:spcAft>
                <a:spcPts val="600"/>
              </a:spcAft>
            </a:pPr>
            <a:r>
              <a:rPr lang="en-IN" sz="2000" dirty="0" smtClean="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Q3. How many air pollutants </a:t>
            </a:r>
            <a:r>
              <a:rPr lang="en-IN" sz="2000" dirty="0" smtClean="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rPr>
              <a:t>are considered for calculating the NAQI? And name those pollutants.</a:t>
            </a:r>
          </a:p>
          <a:p>
            <a:pPr lvl="1">
              <a:spcAft>
                <a:spcPts val="600"/>
              </a:spcAft>
            </a:pPr>
            <a:r>
              <a:rPr lang="en-IN" sz="2000" dirty="0" err="1" smtClean="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rPr>
              <a:t>Ans</a:t>
            </a:r>
            <a:r>
              <a:rPr lang="en-IN" sz="2000" dirty="0" smtClean="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rPr>
              <a:t> 3: 8 Nos.  PM2.5, PM10, SO2, NO2, O3, CO, NH3, </a:t>
            </a:r>
            <a:r>
              <a:rPr lang="en-IN" sz="2000" dirty="0" err="1" smtClean="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rPr>
              <a:t>Pb</a:t>
            </a:r>
            <a:endParaRPr lang="en-IN" sz="2000" dirty="0" smtClean="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spcAft>
                <a:spcPts val="600"/>
              </a:spcAft>
            </a:pPr>
            <a:r>
              <a:rPr lang="en-IN" sz="2000" dirty="0" smtClean="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rPr>
              <a:t>Q4. How many categories are there under NAQI. Name these categories and score values.</a:t>
            </a:r>
          </a:p>
          <a:p>
            <a:pPr lvl="1">
              <a:spcAft>
                <a:spcPts val="600"/>
              </a:spcAft>
            </a:pPr>
            <a:r>
              <a:rPr lang="en-IN" sz="2000" dirty="0" err="1" smtClean="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Ans</a:t>
            </a:r>
            <a:r>
              <a:rPr lang="en-IN" sz="2000" dirty="0" smtClean="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4: 6 </a:t>
            </a:r>
            <a:r>
              <a:rPr lang="en-IN" sz="2000" dirty="0" smtClean="0">
                <a:latin typeface="Times New Roman" panose="02020603050405020304" pitchFamily="18" charset="0"/>
                <a:cs typeface="Times New Roman" panose="02020603050405020304" pitchFamily="18" charset="0"/>
              </a:rPr>
              <a:t>categories</a:t>
            </a:r>
            <a:r>
              <a:rPr lang="en-IN" sz="2000" dirty="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Good (0-50), Satisfactory (51-100), </a:t>
            </a:r>
            <a:r>
              <a:rPr lang="en-IN" sz="2000" dirty="0">
                <a:latin typeface="Times New Roman" panose="02020603050405020304" pitchFamily="18" charset="0"/>
                <a:cs typeface="Times New Roman" panose="02020603050405020304" pitchFamily="18" charset="0"/>
              </a:rPr>
              <a:t>Moderately </a:t>
            </a:r>
            <a:r>
              <a:rPr lang="en-IN" sz="2000" dirty="0" smtClean="0">
                <a:latin typeface="Times New Roman" panose="02020603050405020304" pitchFamily="18" charset="0"/>
                <a:cs typeface="Times New Roman" panose="02020603050405020304" pitchFamily="18" charset="0"/>
              </a:rPr>
              <a:t>polluted (101-200), Poor (201-300), </a:t>
            </a:r>
            <a:r>
              <a:rPr lang="en-IN" sz="2000" dirty="0">
                <a:latin typeface="Times New Roman" panose="02020603050405020304" pitchFamily="18" charset="0"/>
                <a:cs typeface="Times New Roman" panose="02020603050405020304" pitchFamily="18" charset="0"/>
              </a:rPr>
              <a:t>Very </a:t>
            </a:r>
            <a:r>
              <a:rPr lang="en-IN" sz="2000" dirty="0" smtClean="0">
                <a:latin typeface="Times New Roman" panose="02020603050405020304" pitchFamily="18" charset="0"/>
                <a:cs typeface="Times New Roman" panose="02020603050405020304" pitchFamily="18" charset="0"/>
              </a:rPr>
              <a:t>Poor (301-400), </a:t>
            </a:r>
            <a:r>
              <a:rPr lang="en-IN" sz="2000" dirty="0">
                <a:latin typeface="Times New Roman" panose="02020603050405020304" pitchFamily="18" charset="0"/>
                <a:cs typeface="Times New Roman" panose="02020603050405020304" pitchFamily="18" charset="0"/>
              </a:rPr>
              <a:t>and </a:t>
            </a:r>
            <a:r>
              <a:rPr lang="en-IN" sz="2000" dirty="0" smtClean="0">
                <a:latin typeface="Times New Roman" panose="02020603050405020304" pitchFamily="18" charset="0"/>
                <a:cs typeface="Times New Roman" panose="02020603050405020304" pitchFamily="18" charset="0"/>
              </a:rPr>
              <a:t>Severe (401-500). </a:t>
            </a:r>
          </a:p>
          <a:p>
            <a:pPr>
              <a:spcAft>
                <a:spcPts val="600"/>
              </a:spcAft>
            </a:pPr>
            <a:r>
              <a:rPr lang="en-IN" sz="2000" dirty="0" smtClean="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Q5. Where one can see on-line NAQI?</a:t>
            </a:r>
          </a:p>
          <a:p>
            <a:pPr lvl="1">
              <a:spcAft>
                <a:spcPts val="600"/>
              </a:spcAft>
            </a:pPr>
            <a:r>
              <a:rPr lang="en-IN" sz="2000" dirty="0" err="1" smtClean="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rPr>
              <a:t>Ans</a:t>
            </a:r>
            <a:r>
              <a:rPr lang="en-IN" sz="2000" dirty="0" smtClean="0">
                <a:solidFill>
                  <a:srgbClr val="444444"/>
                </a:solidFill>
                <a:latin typeface="Times New Roman" panose="02020603050405020304" pitchFamily="18" charset="0"/>
                <a:ea typeface="Times New Roman" panose="02020603050405020304" pitchFamily="18" charset="0"/>
                <a:cs typeface="Times New Roman" panose="02020603050405020304" pitchFamily="18" charset="0"/>
              </a:rPr>
              <a:t> 5: Main gate of </a:t>
            </a:r>
            <a:r>
              <a:rPr lang="en-IN" sz="2000" dirty="0" smtClean="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 IIT(ISM), </a:t>
            </a:r>
            <a:r>
              <a:rPr lang="en-IN" sz="2000" dirty="0" err="1" smtClean="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Dhanbad</a:t>
            </a:r>
            <a:r>
              <a:rPr lang="en-IN" sz="2000" dirty="0" smtClean="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a:spcAft>
                <a:spcPts val="600"/>
              </a:spcAft>
            </a:pPr>
            <a:endParaRPr lang="en-IN" sz="2000" dirty="0" smtClean="0">
              <a:solidFill>
                <a:srgbClr val="444444"/>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1">
              <a:spcAft>
                <a:spcPts val="600"/>
              </a:spcAft>
            </a:pPr>
            <a:endParaRPr lang="en-IN" sz="2000" dirty="0" smtClean="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8225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656706"/>
          </a:xfrm>
          <a:solidFill>
            <a:schemeClr val="accent4">
              <a:lumMod val="20000"/>
              <a:lumOff val="80000"/>
            </a:schemeClr>
          </a:solidFill>
        </p:spPr>
        <p:txBody>
          <a:bodyPr>
            <a:normAutofit fontScale="90000"/>
          </a:bodyPr>
          <a:lstStyle/>
          <a:p>
            <a:pPr algn="ctr"/>
            <a:r>
              <a:rPr lang="fr-FR" dirty="0" smtClean="0"/>
              <a:t/>
            </a:r>
            <a:br>
              <a:rPr lang="fr-FR" dirty="0" smtClean="0"/>
            </a:br>
            <a:r>
              <a:rPr lang="fr-FR" sz="3100" dirty="0" smtClean="0">
                <a:latin typeface="Arial" panose="020B0604020202020204" pitchFamily="34" charset="0"/>
                <a:cs typeface="Arial" panose="020B0604020202020204" pitchFamily="34" charset="0"/>
              </a:rPr>
              <a:t>National </a:t>
            </a:r>
            <a:r>
              <a:rPr lang="fr-FR" sz="3100" dirty="0" err="1" smtClean="0">
                <a:latin typeface="Arial" panose="020B0604020202020204" pitchFamily="34" charset="0"/>
                <a:cs typeface="Arial" panose="020B0604020202020204" pitchFamily="34" charset="0"/>
              </a:rPr>
              <a:t>Ambient</a:t>
            </a:r>
            <a:r>
              <a:rPr lang="fr-FR" sz="3100" dirty="0" smtClean="0">
                <a:latin typeface="Arial" panose="020B0604020202020204" pitchFamily="34" charset="0"/>
                <a:cs typeface="Arial" panose="020B0604020202020204" pitchFamily="34" charset="0"/>
              </a:rPr>
              <a:t> </a:t>
            </a:r>
            <a:r>
              <a:rPr lang="fr-FR" sz="3100" dirty="0">
                <a:latin typeface="Arial" panose="020B0604020202020204" pitchFamily="34" charset="0"/>
                <a:cs typeface="Arial" panose="020B0604020202020204" pitchFamily="34" charset="0"/>
              </a:rPr>
              <a:t>Air </a:t>
            </a:r>
            <a:r>
              <a:rPr lang="fr-FR" sz="3100" dirty="0" err="1">
                <a:latin typeface="Arial" panose="020B0604020202020204" pitchFamily="34" charset="0"/>
                <a:cs typeface="Arial" panose="020B0604020202020204" pitchFamily="34" charset="0"/>
              </a:rPr>
              <a:t>Quality</a:t>
            </a:r>
            <a:r>
              <a:rPr lang="fr-FR" sz="3100" dirty="0">
                <a:latin typeface="Arial" panose="020B0604020202020204" pitchFamily="34" charset="0"/>
                <a:cs typeface="Arial" panose="020B0604020202020204" pitchFamily="34" charset="0"/>
              </a:rPr>
              <a:t> Standards (NAAQS</a:t>
            </a:r>
            <a:r>
              <a:rPr lang="fr-FR" sz="3100" dirty="0" smtClean="0">
                <a:latin typeface="Arial" panose="020B0604020202020204" pitchFamily="34" charset="0"/>
                <a:cs typeface="Arial" panose="020B0604020202020204" pitchFamily="34" charset="0"/>
              </a:rPr>
              <a:t>), 2009</a:t>
            </a:r>
            <a:r>
              <a:rPr lang="fr-FR" sz="3100" b="1" dirty="0">
                <a:latin typeface="Arial" panose="020B0604020202020204" pitchFamily="34" charset="0"/>
                <a:cs typeface="Arial" panose="020B0604020202020204" pitchFamily="34" charset="0"/>
              </a:rPr>
              <a:t/>
            </a:r>
            <a:br>
              <a:rPr lang="fr-FR" sz="3100" b="1" dirty="0">
                <a:latin typeface="Arial" panose="020B0604020202020204" pitchFamily="34" charset="0"/>
                <a:cs typeface="Arial" panose="020B0604020202020204" pitchFamily="34" charset="0"/>
              </a:rPr>
            </a:br>
            <a:endParaRPr lang="en-IN" sz="3100" dirty="0">
              <a:latin typeface="Arial" panose="020B0604020202020204" pitchFamily="34" charset="0"/>
              <a:cs typeface="Arial" panose="020B0604020202020204" pitchFamily="34" charset="0"/>
            </a:endParaRPr>
          </a:p>
        </p:txBody>
      </p:sp>
      <p:pic>
        <p:nvPicPr>
          <p:cNvPr id="1026" name="Picture 2" descr="Pollutant concentration to ambient ai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4219" y="710302"/>
            <a:ext cx="5677591" cy="588168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8970" y="656706"/>
            <a:ext cx="5178830" cy="5870838"/>
          </a:xfrm>
          <a:prstGeom prst="rect">
            <a:avLst/>
          </a:prstGeom>
          <a:noFill/>
        </p:spPr>
        <p:txBody>
          <a:bodyPr wrap="square" rtlCol="0">
            <a:spAutoFit/>
          </a:bodyPr>
          <a:lstStyle/>
          <a:p>
            <a:r>
              <a:rPr lang="en-US" dirty="0"/>
              <a:t>The NAAQS set by the </a:t>
            </a:r>
            <a:r>
              <a:rPr lang="en-US" dirty="0">
                <a:hlinkClick r:id="rId3"/>
              </a:rPr>
              <a:t>CPCB</a:t>
            </a:r>
            <a:r>
              <a:rPr lang="en-US" dirty="0"/>
              <a:t> are applicable to the whole country. The CPCB draws this power from the Air (Prevention and Control of Pollution) Act, 1981</a:t>
            </a:r>
            <a:r>
              <a:rPr lang="en-US" dirty="0" smtClean="0"/>
              <a:t>.</a:t>
            </a:r>
          </a:p>
          <a:p>
            <a:endParaRPr lang="en-US" dirty="0" smtClean="0"/>
          </a:p>
          <a:p>
            <a:r>
              <a:rPr lang="en-IN" dirty="0"/>
              <a:t>The current standards (2009) comprise 12 pollutants as follows</a:t>
            </a:r>
            <a:r>
              <a:rPr lang="en-IN" dirty="0" smtClean="0"/>
              <a:t>:</a:t>
            </a:r>
          </a:p>
          <a:p>
            <a:pPr marL="914400" lvl="1" indent="-457200">
              <a:spcAft>
                <a:spcPts val="300"/>
              </a:spcAft>
              <a:buFont typeface="+mj-lt"/>
              <a:buAutoNum type="arabicPeriod"/>
            </a:pPr>
            <a:r>
              <a:rPr lang="en-IN" sz="2000" dirty="0" smtClean="0">
                <a:solidFill>
                  <a:srgbClr val="C00000"/>
                </a:solidFill>
              </a:rPr>
              <a:t>Particulate </a:t>
            </a:r>
            <a:r>
              <a:rPr lang="en-IN" sz="2000" dirty="0">
                <a:solidFill>
                  <a:srgbClr val="C00000"/>
                </a:solidFill>
              </a:rPr>
              <a:t>Matter 10 (PM10)</a:t>
            </a:r>
          </a:p>
          <a:p>
            <a:pPr marL="914400" lvl="1" indent="-457200">
              <a:spcAft>
                <a:spcPts val="300"/>
              </a:spcAft>
              <a:buFont typeface="+mj-lt"/>
              <a:buAutoNum type="arabicPeriod"/>
            </a:pPr>
            <a:r>
              <a:rPr lang="en-IN" sz="2000" dirty="0">
                <a:solidFill>
                  <a:srgbClr val="C00000"/>
                </a:solidFill>
              </a:rPr>
              <a:t>Particulate Matter 2.5 (PM2.5) </a:t>
            </a:r>
          </a:p>
          <a:p>
            <a:pPr marL="914400" lvl="1" indent="-457200">
              <a:spcAft>
                <a:spcPts val="300"/>
              </a:spcAft>
              <a:buFont typeface="+mj-lt"/>
              <a:buAutoNum type="arabicPeriod"/>
            </a:pPr>
            <a:r>
              <a:rPr lang="en-IN" sz="2000" dirty="0">
                <a:solidFill>
                  <a:srgbClr val="C00000"/>
                </a:solidFill>
              </a:rPr>
              <a:t>Nitrogen Dioxide (NO2)</a:t>
            </a:r>
          </a:p>
          <a:p>
            <a:pPr marL="914400" lvl="1" indent="-457200">
              <a:spcAft>
                <a:spcPts val="300"/>
              </a:spcAft>
              <a:buFont typeface="+mj-lt"/>
              <a:buAutoNum type="arabicPeriod"/>
            </a:pPr>
            <a:r>
              <a:rPr lang="en-IN" sz="2000" dirty="0">
                <a:solidFill>
                  <a:srgbClr val="C00000"/>
                </a:solidFill>
              </a:rPr>
              <a:t>Sulphur Dioxide (SO2)</a:t>
            </a:r>
          </a:p>
          <a:p>
            <a:pPr marL="914400" lvl="1" indent="-457200">
              <a:spcAft>
                <a:spcPts val="300"/>
              </a:spcAft>
              <a:buFont typeface="+mj-lt"/>
              <a:buAutoNum type="arabicPeriod"/>
            </a:pPr>
            <a:r>
              <a:rPr lang="en-IN" sz="2000" dirty="0">
                <a:solidFill>
                  <a:srgbClr val="C00000"/>
                </a:solidFill>
              </a:rPr>
              <a:t>Carbon Monoxide (CO)</a:t>
            </a:r>
          </a:p>
          <a:p>
            <a:pPr marL="914400" lvl="1" indent="-457200">
              <a:spcAft>
                <a:spcPts val="300"/>
              </a:spcAft>
              <a:buFont typeface="+mj-lt"/>
              <a:buAutoNum type="arabicPeriod"/>
            </a:pPr>
            <a:r>
              <a:rPr lang="en-IN" sz="2000" dirty="0">
                <a:solidFill>
                  <a:srgbClr val="C00000"/>
                </a:solidFill>
              </a:rPr>
              <a:t>Ozone (O3)</a:t>
            </a:r>
          </a:p>
          <a:p>
            <a:pPr marL="914400" lvl="1" indent="-457200">
              <a:spcAft>
                <a:spcPts val="300"/>
              </a:spcAft>
              <a:buFont typeface="+mj-lt"/>
              <a:buAutoNum type="arabicPeriod"/>
            </a:pPr>
            <a:r>
              <a:rPr lang="en-IN" sz="2000" dirty="0">
                <a:solidFill>
                  <a:srgbClr val="C00000"/>
                </a:solidFill>
              </a:rPr>
              <a:t>Ammonia (NH3)</a:t>
            </a:r>
          </a:p>
          <a:p>
            <a:pPr marL="914400" lvl="1" indent="-457200">
              <a:spcAft>
                <a:spcPts val="300"/>
              </a:spcAft>
              <a:buFont typeface="+mj-lt"/>
              <a:buAutoNum type="arabicPeriod"/>
            </a:pPr>
            <a:r>
              <a:rPr lang="en-IN" sz="2000" dirty="0">
                <a:solidFill>
                  <a:srgbClr val="C00000"/>
                </a:solidFill>
              </a:rPr>
              <a:t>Lead (</a:t>
            </a:r>
            <a:r>
              <a:rPr lang="en-IN" sz="2000" dirty="0" err="1">
                <a:solidFill>
                  <a:srgbClr val="C00000"/>
                </a:solidFill>
              </a:rPr>
              <a:t>Pb</a:t>
            </a:r>
            <a:r>
              <a:rPr lang="en-IN" sz="2000" dirty="0">
                <a:solidFill>
                  <a:srgbClr val="C00000"/>
                </a:solidFill>
              </a:rPr>
              <a:t>)</a:t>
            </a:r>
          </a:p>
          <a:p>
            <a:pPr marL="914400" lvl="1" indent="-457200">
              <a:spcAft>
                <a:spcPts val="300"/>
              </a:spcAft>
              <a:buFont typeface="+mj-lt"/>
              <a:buAutoNum type="arabicPeriod"/>
            </a:pPr>
            <a:r>
              <a:rPr lang="en-IN" sz="2000" dirty="0">
                <a:solidFill>
                  <a:srgbClr val="0070C0"/>
                </a:solidFill>
              </a:rPr>
              <a:t>Benzene</a:t>
            </a:r>
          </a:p>
          <a:p>
            <a:pPr marL="914400" lvl="1" indent="-457200">
              <a:spcAft>
                <a:spcPts val="300"/>
              </a:spcAft>
              <a:buFont typeface="+mj-lt"/>
              <a:buAutoNum type="arabicPeriod"/>
            </a:pPr>
            <a:r>
              <a:rPr lang="en-IN" sz="2000" dirty="0" err="1">
                <a:solidFill>
                  <a:srgbClr val="0070C0"/>
                </a:solidFill>
              </a:rPr>
              <a:t>Benzopyrene</a:t>
            </a:r>
            <a:endParaRPr lang="en-IN" sz="2000" dirty="0">
              <a:solidFill>
                <a:srgbClr val="0070C0"/>
              </a:solidFill>
            </a:endParaRPr>
          </a:p>
          <a:p>
            <a:pPr marL="914400" lvl="1" indent="-457200">
              <a:spcAft>
                <a:spcPts val="300"/>
              </a:spcAft>
              <a:buFont typeface="+mj-lt"/>
              <a:buAutoNum type="arabicPeriod"/>
            </a:pPr>
            <a:r>
              <a:rPr lang="en-IN" sz="2000" dirty="0">
                <a:solidFill>
                  <a:srgbClr val="0070C0"/>
                </a:solidFill>
              </a:rPr>
              <a:t>Arsenic</a:t>
            </a:r>
          </a:p>
          <a:p>
            <a:pPr marL="914400" lvl="1" indent="-457200">
              <a:spcAft>
                <a:spcPts val="300"/>
              </a:spcAft>
              <a:buFont typeface="+mj-lt"/>
              <a:buAutoNum type="arabicPeriod"/>
            </a:pPr>
            <a:r>
              <a:rPr lang="en-IN" sz="2000" dirty="0" smtClean="0">
                <a:solidFill>
                  <a:srgbClr val="0070C0"/>
                </a:solidFill>
              </a:rPr>
              <a:t>Nickel</a:t>
            </a:r>
            <a:endParaRPr lang="en-IN" dirty="0">
              <a:solidFill>
                <a:srgbClr val="0070C0"/>
              </a:solidFill>
            </a:endParaRPr>
          </a:p>
        </p:txBody>
      </p:sp>
    </p:spTree>
    <p:extLst>
      <p:ext uri="{BB962C8B-B14F-4D97-AF65-F5344CB8AC3E}">
        <p14:creationId xmlns:p14="http://schemas.microsoft.com/office/powerpoint/2010/main" val="2410640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2" end="1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629" y="115743"/>
            <a:ext cx="11204171" cy="499399"/>
          </a:xfrm>
          <a:solidFill>
            <a:schemeClr val="accent4">
              <a:lumMod val="60000"/>
              <a:lumOff val="40000"/>
            </a:schemeClr>
          </a:solidFill>
        </p:spPr>
        <p:txBody>
          <a:bodyPr>
            <a:noAutofit/>
          </a:bodyPr>
          <a:lstStyle/>
          <a:p>
            <a:pPr algn="ctr"/>
            <a:r>
              <a:rPr lang="en-IN" sz="3200" dirty="0" smtClean="0">
                <a:latin typeface="Arial" panose="020B0604020202020204" pitchFamily="34" charset="0"/>
                <a:cs typeface="Arial" panose="020B0604020202020204" pitchFamily="34" charset="0"/>
              </a:rPr>
              <a:t>NAAQI based on 8 air pollutants (Criteria Pollutants)</a:t>
            </a:r>
            <a:endParaRPr lang="en-IN" sz="3200" dirty="0">
              <a:latin typeface="Arial" panose="020B0604020202020204" pitchFamily="34" charset="0"/>
              <a:cs typeface="Arial" panose="020B0604020202020204" pitchFamily="34" charset="0"/>
            </a:endParaRPr>
          </a:p>
        </p:txBody>
      </p:sp>
      <p:sp>
        <p:nvSpPr>
          <p:cNvPr id="3" name="Rectangle 2"/>
          <p:cNvSpPr/>
          <p:nvPr/>
        </p:nvSpPr>
        <p:spPr>
          <a:xfrm>
            <a:off x="354676" y="879124"/>
            <a:ext cx="10111048" cy="6093976"/>
          </a:xfrm>
          <a:prstGeom prst="rect">
            <a:avLst/>
          </a:prstGeom>
        </p:spPr>
        <p:txBody>
          <a:bodyPr wrap="square">
            <a:spAutoFit/>
          </a:bodyPr>
          <a:lstStyle/>
          <a:p>
            <a:pPr>
              <a:spcBef>
                <a:spcPts val="600"/>
              </a:spcBef>
              <a:spcAft>
                <a:spcPts val="1200"/>
              </a:spcAft>
            </a:pPr>
            <a:r>
              <a:rPr lang="en-IN" sz="2000" dirty="0" smtClean="0">
                <a:solidFill>
                  <a:srgbClr val="444444"/>
                </a:solidFill>
                <a:effectLst/>
                <a:latin typeface="Arial" panose="020B0604020202020204" pitchFamily="34" charset="0"/>
                <a:ea typeface="Times New Roman" panose="02020603050405020304" pitchFamily="18" charset="0"/>
                <a:cs typeface="Times New Roman" panose="02020603050405020304" pitchFamily="18" charset="0"/>
              </a:rPr>
              <a:t>The Air Quality Index is acquired by measuring emissions of </a:t>
            </a:r>
            <a:r>
              <a:rPr lang="en-IN" sz="2000" dirty="0" smtClean="0">
                <a:solidFill>
                  <a:srgbClr val="444444"/>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8 major pollutants present in the air</a:t>
            </a:r>
            <a:r>
              <a:rPr lang="en-IN" sz="2000" dirty="0" smtClean="0">
                <a:solidFill>
                  <a:srgbClr val="444444"/>
                </a:solidFill>
                <a:effectLst/>
                <a:latin typeface="Arial" panose="020B0604020202020204" pitchFamily="34" charset="0"/>
                <a:ea typeface="Times New Roman" panose="02020603050405020304" pitchFamily="18" charset="0"/>
                <a:cs typeface="Times New Roman" panose="02020603050405020304" pitchFamily="18" charset="0"/>
              </a:rPr>
              <a:t>: </a:t>
            </a:r>
          </a:p>
          <a:p>
            <a:pPr marL="457200" indent="-457200">
              <a:spcBef>
                <a:spcPts val="600"/>
              </a:spcBef>
              <a:spcAft>
                <a:spcPts val="1200"/>
              </a:spcAft>
              <a:buFont typeface="+mj-lt"/>
              <a:buAutoNum type="arabicPeriod"/>
            </a:pPr>
            <a:r>
              <a:rPr lang="en-IN" sz="2000" dirty="0" smtClean="0">
                <a:solidFill>
                  <a:srgbClr val="444444"/>
                </a:solidFill>
                <a:effectLst/>
                <a:latin typeface="Arial" panose="020B0604020202020204" pitchFamily="34" charset="0"/>
                <a:ea typeface="Times New Roman" panose="02020603050405020304" pitchFamily="18" charset="0"/>
                <a:cs typeface="Times New Roman" panose="02020603050405020304" pitchFamily="18" charset="0"/>
              </a:rPr>
              <a:t>Particulate matter (PM2.5, µg/m3).	</a:t>
            </a:r>
            <a:r>
              <a:rPr lang="en-IN" sz="2000" dirty="0" smtClean="0">
                <a:solidFill>
                  <a:srgbClr val="444444"/>
                </a:solidFill>
                <a:effectLst/>
                <a:latin typeface="Arial" panose="020B0604020202020204" pitchFamily="34" charset="0"/>
                <a:ea typeface="Times New Roman" panose="02020603050405020304" pitchFamily="18" charset="0"/>
                <a:cs typeface="Times New Roman" panose="02020603050405020304" pitchFamily="18" charset="0"/>
                <a:sym typeface="Wingdings" panose="05000000000000000000" pitchFamily="2" charset="2"/>
              </a:rPr>
              <a:t></a:t>
            </a:r>
            <a:r>
              <a:rPr lang="en-IN" sz="2000" dirty="0" smtClean="0">
                <a:solidFill>
                  <a:srgbClr val="444444"/>
                </a:solidFill>
                <a:effectLst/>
                <a:latin typeface="Arial" panose="020B0604020202020204" pitchFamily="34" charset="0"/>
                <a:ea typeface="Times New Roman" panose="02020603050405020304" pitchFamily="18" charset="0"/>
                <a:cs typeface="Times New Roman" panose="02020603050405020304" pitchFamily="18" charset="0"/>
              </a:rPr>
              <a:t> 24-hr</a:t>
            </a:r>
          </a:p>
          <a:p>
            <a:pPr marL="457200" indent="-457200">
              <a:spcBef>
                <a:spcPts val="600"/>
              </a:spcBef>
              <a:spcAft>
                <a:spcPts val="1200"/>
              </a:spcAft>
              <a:buFont typeface="+mj-lt"/>
              <a:buAutoNum type="arabicPeriod"/>
            </a:pPr>
            <a:r>
              <a:rPr lang="en-IN" sz="2000" dirty="0" smtClean="0">
                <a:solidFill>
                  <a:srgbClr val="444444"/>
                </a:solidFill>
                <a:effectLst/>
                <a:latin typeface="Arial" panose="020B0604020202020204" pitchFamily="34" charset="0"/>
                <a:ea typeface="Times New Roman" panose="02020603050405020304" pitchFamily="18" charset="0"/>
                <a:cs typeface="Times New Roman" panose="02020603050405020304" pitchFamily="18" charset="0"/>
              </a:rPr>
              <a:t>Particulate matter (PM10, µg/m3), </a:t>
            </a:r>
            <a:r>
              <a:rPr lang="en-IN" sz="2000" dirty="0" smtClean="0">
                <a:solidFill>
                  <a:srgbClr val="444444"/>
                </a:solidFill>
                <a:effectLst/>
                <a:latin typeface="Arial" panose="020B0604020202020204" pitchFamily="34" charset="0"/>
                <a:ea typeface="Times New Roman" panose="02020603050405020304" pitchFamily="18" charset="0"/>
                <a:cs typeface="Times New Roman" panose="02020603050405020304" pitchFamily="18" charset="0"/>
                <a:sym typeface="Wingdings" panose="05000000000000000000" pitchFamily="2" charset="2"/>
              </a:rPr>
              <a:t> 24-hr</a:t>
            </a:r>
            <a:endParaRPr lang="en-IN" sz="2000" dirty="0" smtClean="0">
              <a:solidFill>
                <a:srgbClr val="444444"/>
              </a:solidFill>
              <a:effectLst/>
              <a:latin typeface="Arial" panose="020B0604020202020204" pitchFamily="34" charset="0"/>
              <a:ea typeface="Times New Roman" panose="02020603050405020304" pitchFamily="18" charset="0"/>
              <a:cs typeface="Times New Roman" panose="02020603050405020304" pitchFamily="18" charset="0"/>
            </a:endParaRPr>
          </a:p>
          <a:p>
            <a:pPr marL="457200" indent="-457200">
              <a:spcBef>
                <a:spcPts val="600"/>
              </a:spcBef>
              <a:spcAft>
                <a:spcPts val="1200"/>
              </a:spcAft>
              <a:buFont typeface="+mj-lt"/>
              <a:buAutoNum type="arabicPeriod"/>
            </a:pPr>
            <a:r>
              <a:rPr lang="en-IN" sz="2000" dirty="0" smtClean="0">
                <a:solidFill>
                  <a:srgbClr val="444444"/>
                </a:solidFill>
                <a:effectLst/>
                <a:latin typeface="Arial" panose="020B0604020202020204" pitchFamily="34" charset="0"/>
                <a:ea typeface="Times New Roman" panose="02020603050405020304" pitchFamily="18" charset="0"/>
                <a:cs typeface="Times New Roman" panose="02020603050405020304" pitchFamily="18" charset="0"/>
              </a:rPr>
              <a:t>Ozone (O3, µg/m3), </a:t>
            </a:r>
            <a:r>
              <a:rPr lang="en-IN" sz="2000" dirty="0" smtClean="0">
                <a:solidFill>
                  <a:srgbClr val="444444"/>
                </a:solidFill>
                <a:effectLst/>
                <a:latin typeface="Arial" panose="020B0604020202020204" pitchFamily="34" charset="0"/>
                <a:ea typeface="Times New Roman" panose="02020603050405020304" pitchFamily="18" charset="0"/>
                <a:cs typeface="Times New Roman" panose="02020603050405020304" pitchFamily="18" charset="0"/>
                <a:sym typeface="Wingdings" panose="05000000000000000000" pitchFamily="2" charset="2"/>
              </a:rPr>
              <a:t> 8- </a:t>
            </a:r>
            <a:r>
              <a:rPr lang="en-IN" sz="2000" dirty="0" err="1" smtClean="0">
                <a:solidFill>
                  <a:srgbClr val="444444"/>
                </a:solidFill>
                <a:effectLst/>
                <a:latin typeface="Arial" panose="020B0604020202020204" pitchFamily="34" charset="0"/>
                <a:ea typeface="Times New Roman" panose="02020603050405020304" pitchFamily="18" charset="0"/>
                <a:cs typeface="Times New Roman" panose="02020603050405020304" pitchFamily="18" charset="0"/>
                <a:sym typeface="Wingdings" panose="05000000000000000000" pitchFamily="2" charset="2"/>
              </a:rPr>
              <a:t>hr</a:t>
            </a:r>
            <a:endParaRPr lang="en-IN" sz="2000" dirty="0" smtClean="0">
              <a:solidFill>
                <a:srgbClr val="444444"/>
              </a:solidFill>
              <a:effectLst/>
              <a:latin typeface="Arial" panose="020B0604020202020204" pitchFamily="34" charset="0"/>
              <a:ea typeface="Times New Roman" panose="02020603050405020304" pitchFamily="18" charset="0"/>
              <a:cs typeface="Times New Roman" panose="02020603050405020304" pitchFamily="18" charset="0"/>
            </a:endParaRPr>
          </a:p>
          <a:p>
            <a:pPr marL="457200" indent="-457200">
              <a:spcBef>
                <a:spcPts val="600"/>
              </a:spcBef>
              <a:spcAft>
                <a:spcPts val="1200"/>
              </a:spcAft>
              <a:buFont typeface="+mj-lt"/>
              <a:buAutoNum type="arabicPeriod"/>
            </a:pPr>
            <a:r>
              <a:rPr lang="en-IN" sz="2000" dirty="0" smtClean="0">
                <a:solidFill>
                  <a:srgbClr val="444444"/>
                </a:solidFill>
                <a:effectLst/>
                <a:latin typeface="Arial" panose="020B0604020202020204" pitchFamily="34" charset="0"/>
                <a:ea typeface="Times New Roman" panose="02020603050405020304" pitchFamily="18" charset="0"/>
                <a:cs typeface="Times New Roman" panose="02020603050405020304" pitchFamily="18" charset="0"/>
              </a:rPr>
              <a:t>Nitrogen Dioxide (NO2, µg/m3), </a:t>
            </a:r>
            <a:r>
              <a:rPr lang="en-IN" sz="2000" dirty="0" smtClean="0">
                <a:solidFill>
                  <a:srgbClr val="444444"/>
                </a:solidFill>
                <a:effectLst/>
                <a:latin typeface="Arial" panose="020B0604020202020204" pitchFamily="34" charset="0"/>
                <a:ea typeface="Times New Roman" panose="02020603050405020304" pitchFamily="18" charset="0"/>
                <a:cs typeface="Times New Roman" panose="02020603050405020304" pitchFamily="18" charset="0"/>
                <a:sym typeface="Wingdings" panose="05000000000000000000" pitchFamily="2" charset="2"/>
              </a:rPr>
              <a:t> 24 </a:t>
            </a:r>
            <a:r>
              <a:rPr lang="en-IN" sz="2000" dirty="0" err="1" smtClean="0">
                <a:solidFill>
                  <a:srgbClr val="444444"/>
                </a:solidFill>
                <a:effectLst/>
                <a:latin typeface="Arial" panose="020B0604020202020204" pitchFamily="34" charset="0"/>
                <a:ea typeface="Times New Roman" panose="02020603050405020304" pitchFamily="18" charset="0"/>
                <a:cs typeface="Times New Roman" panose="02020603050405020304" pitchFamily="18" charset="0"/>
                <a:sym typeface="Wingdings" panose="05000000000000000000" pitchFamily="2" charset="2"/>
              </a:rPr>
              <a:t>hr</a:t>
            </a:r>
            <a:endParaRPr lang="en-IN" sz="2000" dirty="0" smtClean="0">
              <a:solidFill>
                <a:srgbClr val="444444"/>
              </a:solidFill>
              <a:effectLst/>
              <a:latin typeface="Arial" panose="020B0604020202020204" pitchFamily="34" charset="0"/>
              <a:ea typeface="Times New Roman" panose="02020603050405020304" pitchFamily="18" charset="0"/>
              <a:cs typeface="Times New Roman" panose="02020603050405020304" pitchFamily="18" charset="0"/>
            </a:endParaRPr>
          </a:p>
          <a:p>
            <a:pPr marL="457200" indent="-457200">
              <a:spcBef>
                <a:spcPts val="600"/>
              </a:spcBef>
              <a:spcAft>
                <a:spcPts val="1200"/>
              </a:spcAft>
              <a:buFont typeface="+mj-lt"/>
              <a:buAutoNum type="arabicPeriod"/>
            </a:pPr>
            <a:r>
              <a:rPr lang="en-IN" sz="2000" dirty="0" smtClean="0">
                <a:solidFill>
                  <a:srgbClr val="444444"/>
                </a:solidFill>
                <a:effectLst/>
                <a:latin typeface="Arial" panose="020B0604020202020204" pitchFamily="34" charset="0"/>
                <a:ea typeface="Times New Roman" panose="02020603050405020304" pitchFamily="18" charset="0"/>
                <a:cs typeface="Times New Roman" panose="02020603050405020304" pitchFamily="18" charset="0"/>
              </a:rPr>
              <a:t>Sulphur Dioxide (SO2, µg/m3), </a:t>
            </a:r>
            <a:r>
              <a:rPr lang="en-IN" sz="2000" dirty="0" smtClean="0">
                <a:solidFill>
                  <a:srgbClr val="444444"/>
                </a:solidFill>
                <a:effectLst/>
                <a:latin typeface="Arial" panose="020B0604020202020204" pitchFamily="34" charset="0"/>
                <a:ea typeface="Times New Roman" panose="02020603050405020304" pitchFamily="18" charset="0"/>
                <a:cs typeface="Times New Roman" panose="02020603050405020304" pitchFamily="18" charset="0"/>
                <a:sym typeface="Wingdings" panose="05000000000000000000" pitchFamily="2" charset="2"/>
              </a:rPr>
              <a:t> 24 </a:t>
            </a:r>
            <a:r>
              <a:rPr lang="en-IN" sz="2000" dirty="0" err="1" smtClean="0">
                <a:solidFill>
                  <a:srgbClr val="444444"/>
                </a:solidFill>
                <a:effectLst/>
                <a:latin typeface="Arial" panose="020B0604020202020204" pitchFamily="34" charset="0"/>
                <a:ea typeface="Times New Roman" panose="02020603050405020304" pitchFamily="18" charset="0"/>
                <a:cs typeface="Times New Roman" panose="02020603050405020304" pitchFamily="18" charset="0"/>
                <a:sym typeface="Wingdings" panose="05000000000000000000" pitchFamily="2" charset="2"/>
              </a:rPr>
              <a:t>hr</a:t>
            </a:r>
            <a:endParaRPr lang="en-IN" sz="2000" dirty="0" smtClean="0">
              <a:solidFill>
                <a:srgbClr val="444444"/>
              </a:solidFill>
              <a:effectLst/>
              <a:latin typeface="Arial" panose="020B0604020202020204" pitchFamily="34" charset="0"/>
              <a:ea typeface="Times New Roman" panose="02020603050405020304" pitchFamily="18" charset="0"/>
              <a:cs typeface="Times New Roman" panose="02020603050405020304" pitchFamily="18" charset="0"/>
            </a:endParaRPr>
          </a:p>
          <a:p>
            <a:pPr marL="457200" indent="-457200">
              <a:spcBef>
                <a:spcPts val="600"/>
              </a:spcBef>
              <a:spcAft>
                <a:spcPts val="1200"/>
              </a:spcAft>
              <a:buFont typeface="+mj-lt"/>
              <a:buAutoNum type="arabicPeriod"/>
            </a:pPr>
            <a:r>
              <a:rPr lang="en-IN" sz="2000" dirty="0" smtClean="0">
                <a:solidFill>
                  <a:srgbClr val="444444"/>
                </a:solidFill>
                <a:effectLst/>
                <a:latin typeface="Arial" panose="020B0604020202020204" pitchFamily="34" charset="0"/>
                <a:ea typeface="Times New Roman" panose="02020603050405020304" pitchFamily="18" charset="0"/>
                <a:cs typeface="Times New Roman" panose="02020603050405020304" pitchFamily="18" charset="0"/>
              </a:rPr>
              <a:t>Carbon Monoxide (CO, mg/m3), </a:t>
            </a:r>
            <a:r>
              <a:rPr lang="en-IN" sz="2000" dirty="0" smtClean="0">
                <a:solidFill>
                  <a:srgbClr val="444444"/>
                </a:solidFill>
                <a:effectLst/>
                <a:latin typeface="Arial" panose="020B0604020202020204" pitchFamily="34" charset="0"/>
                <a:ea typeface="Times New Roman" panose="02020603050405020304" pitchFamily="18" charset="0"/>
                <a:cs typeface="Times New Roman" panose="02020603050405020304" pitchFamily="18" charset="0"/>
                <a:sym typeface="Wingdings" panose="05000000000000000000" pitchFamily="2" charset="2"/>
              </a:rPr>
              <a:t> 8hr</a:t>
            </a:r>
            <a:endParaRPr lang="en-IN" sz="2000" dirty="0" smtClean="0">
              <a:solidFill>
                <a:srgbClr val="444444"/>
              </a:solidFill>
              <a:effectLst/>
              <a:latin typeface="Arial" panose="020B0604020202020204" pitchFamily="34" charset="0"/>
              <a:ea typeface="Times New Roman" panose="02020603050405020304" pitchFamily="18" charset="0"/>
              <a:cs typeface="Times New Roman" panose="02020603050405020304" pitchFamily="18" charset="0"/>
            </a:endParaRPr>
          </a:p>
          <a:p>
            <a:pPr marL="457200" indent="-457200">
              <a:spcBef>
                <a:spcPts val="600"/>
              </a:spcBef>
              <a:spcAft>
                <a:spcPts val="1200"/>
              </a:spcAft>
              <a:buFont typeface="+mj-lt"/>
              <a:buAutoNum type="arabicPeriod"/>
            </a:pPr>
            <a:r>
              <a:rPr lang="en-IN" sz="2000" dirty="0" smtClean="0">
                <a:solidFill>
                  <a:srgbClr val="444444"/>
                </a:solidFill>
                <a:effectLst/>
                <a:latin typeface="Arial" panose="020B0604020202020204" pitchFamily="34" charset="0"/>
                <a:ea typeface="Times New Roman" panose="02020603050405020304" pitchFamily="18" charset="0"/>
                <a:cs typeface="Times New Roman" panose="02020603050405020304" pitchFamily="18" charset="0"/>
              </a:rPr>
              <a:t>Lead (</a:t>
            </a:r>
            <a:r>
              <a:rPr lang="en-IN" sz="2000" dirty="0" err="1" smtClean="0">
                <a:solidFill>
                  <a:srgbClr val="444444"/>
                </a:solidFill>
                <a:effectLst/>
                <a:latin typeface="Arial" panose="020B0604020202020204" pitchFamily="34" charset="0"/>
                <a:ea typeface="Times New Roman" panose="02020603050405020304" pitchFamily="18" charset="0"/>
                <a:cs typeface="Times New Roman" panose="02020603050405020304" pitchFamily="18" charset="0"/>
              </a:rPr>
              <a:t>Pb</a:t>
            </a:r>
            <a:r>
              <a:rPr lang="en-IN" sz="2000" dirty="0" smtClean="0">
                <a:solidFill>
                  <a:srgbClr val="444444"/>
                </a:solidFill>
                <a:effectLst/>
                <a:latin typeface="Arial" panose="020B0604020202020204" pitchFamily="34" charset="0"/>
                <a:ea typeface="Times New Roman" panose="02020603050405020304" pitchFamily="18" charset="0"/>
                <a:cs typeface="Times New Roman" panose="02020603050405020304" pitchFamily="18" charset="0"/>
              </a:rPr>
              <a:t>, µg/m3) </a:t>
            </a:r>
            <a:r>
              <a:rPr lang="en-IN" sz="2000" dirty="0" smtClean="0">
                <a:solidFill>
                  <a:srgbClr val="444444"/>
                </a:solidFill>
                <a:effectLst/>
                <a:latin typeface="Arial" panose="020B0604020202020204" pitchFamily="34" charset="0"/>
                <a:ea typeface="Times New Roman" panose="02020603050405020304" pitchFamily="18" charset="0"/>
                <a:cs typeface="Times New Roman" panose="02020603050405020304" pitchFamily="18" charset="0"/>
                <a:sym typeface="Wingdings" panose="05000000000000000000" pitchFamily="2" charset="2"/>
              </a:rPr>
              <a:t> 24 </a:t>
            </a:r>
            <a:r>
              <a:rPr lang="en-IN" sz="2000" dirty="0" err="1" smtClean="0">
                <a:solidFill>
                  <a:srgbClr val="444444"/>
                </a:solidFill>
                <a:effectLst/>
                <a:latin typeface="Arial" panose="020B0604020202020204" pitchFamily="34" charset="0"/>
                <a:ea typeface="Times New Roman" panose="02020603050405020304" pitchFamily="18" charset="0"/>
                <a:cs typeface="Times New Roman" panose="02020603050405020304" pitchFamily="18" charset="0"/>
                <a:sym typeface="Wingdings" panose="05000000000000000000" pitchFamily="2" charset="2"/>
              </a:rPr>
              <a:t>hr</a:t>
            </a:r>
            <a:endParaRPr lang="en-IN" sz="2000" dirty="0" smtClean="0">
              <a:solidFill>
                <a:srgbClr val="444444"/>
              </a:solidFill>
              <a:effectLst/>
              <a:latin typeface="Arial" panose="020B0604020202020204" pitchFamily="34" charset="0"/>
              <a:ea typeface="Times New Roman" panose="02020603050405020304" pitchFamily="18" charset="0"/>
              <a:cs typeface="Times New Roman" panose="02020603050405020304" pitchFamily="18" charset="0"/>
            </a:endParaRPr>
          </a:p>
          <a:p>
            <a:pPr marL="457200" indent="-457200">
              <a:spcBef>
                <a:spcPts val="600"/>
              </a:spcBef>
              <a:spcAft>
                <a:spcPts val="1200"/>
              </a:spcAft>
              <a:buFont typeface="+mj-lt"/>
              <a:buAutoNum type="arabicPeriod"/>
            </a:pPr>
            <a:r>
              <a:rPr lang="en-IN" sz="2000" dirty="0" smtClean="0">
                <a:solidFill>
                  <a:srgbClr val="444444"/>
                </a:solidFill>
                <a:effectLst/>
                <a:latin typeface="Arial" panose="020B0604020202020204" pitchFamily="34" charset="0"/>
                <a:ea typeface="Times New Roman" panose="02020603050405020304" pitchFamily="18" charset="0"/>
                <a:cs typeface="Times New Roman" panose="02020603050405020304" pitchFamily="18" charset="0"/>
              </a:rPr>
              <a:t>Ammonia (NH3, µg/m3) </a:t>
            </a:r>
            <a:r>
              <a:rPr lang="en-IN" sz="2000" dirty="0" smtClean="0">
                <a:solidFill>
                  <a:srgbClr val="444444"/>
                </a:solidFill>
                <a:effectLst/>
                <a:latin typeface="Arial" panose="020B0604020202020204" pitchFamily="34" charset="0"/>
                <a:ea typeface="Times New Roman" panose="02020603050405020304" pitchFamily="18" charset="0"/>
                <a:cs typeface="Times New Roman" panose="02020603050405020304" pitchFamily="18" charset="0"/>
                <a:sym typeface="Wingdings" panose="05000000000000000000" pitchFamily="2" charset="2"/>
              </a:rPr>
              <a:t> 24 </a:t>
            </a:r>
            <a:r>
              <a:rPr lang="en-IN" sz="2000" dirty="0" err="1" smtClean="0">
                <a:solidFill>
                  <a:srgbClr val="444444"/>
                </a:solidFill>
                <a:effectLst/>
                <a:latin typeface="Arial" panose="020B0604020202020204" pitchFamily="34" charset="0"/>
                <a:ea typeface="Times New Roman" panose="02020603050405020304" pitchFamily="18" charset="0"/>
                <a:cs typeface="Times New Roman" panose="02020603050405020304" pitchFamily="18" charset="0"/>
                <a:sym typeface="Wingdings" panose="05000000000000000000" pitchFamily="2" charset="2"/>
              </a:rPr>
              <a:t>hr</a:t>
            </a:r>
            <a:endParaRPr lang="en-IN" sz="2000" dirty="0" smtClean="0">
              <a:solidFill>
                <a:srgbClr val="444444"/>
              </a:solidFill>
              <a:effectLst/>
              <a:latin typeface="Arial" panose="020B0604020202020204" pitchFamily="34" charset="0"/>
              <a:ea typeface="Times New Roman" panose="02020603050405020304" pitchFamily="18" charset="0"/>
              <a:cs typeface="Times New Roman" panose="02020603050405020304" pitchFamily="18" charset="0"/>
            </a:endParaRPr>
          </a:p>
          <a:p>
            <a:pPr>
              <a:spcBef>
                <a:spcPts val="600"/>
              </a:spcBef>
              <a:spcAft>
                <a:spcPts val="1200"/>
              </a:spcAft>
            </a:pPr>
            <a:r>
              <a:rPr lang="en-IN" sz="2000" dirty="0" smtClean="0">
                <a:solidFill>
                  <a:srgbClr val="444444"/>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Readings are noted every hour. </a:t>
            </a:r>
          </a:p>
          <a:p>
            <a:pPr>
              <a:spcBef>
                <a:spcPts val="600"/>
              </a:spcBef>
              <a:spcAft>
                <a:spcPts val="1200"/>
              </a:spcAft>
            </a:pPr>
            <a:r>
              <a:rPr lang="en-IN" sz="2000" dirty="0" smtClean="0">
                <a:solidFill>
                  <a:srgbClr val="444444"/>
                </a:solidFill>
                <a:effectLst/>
                <a:highlight>
                  <a:srgbClr val="FFFF00"/>
                </a:highlight>
                <a:latin typeface="Arial" panose="020B0604020202020204" pitchFamily="34" charset="0"/>
                <a:ea typeface="Times New Roman" panose="02020603050405020304" pitchFamily="18" charset="0"/>
                <a:cs typeface="Times New Roman" panose="02020603050405020304" pitchFamily="18" charset="0"/>
              </a:rPr>
              <a:t>Each country has their air quality indexes based on its air quality standards.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56629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2192000" cy="432262"/>
          </a:xfrm>
          <a:solidFill>
            <a:schemeClr val="accent4">
              <a:lumMod val="40000"/>
              <a:lumOff val="60000"/>
            </a:schemeClr>
          </a:solidFill>
        </p:spPr>
        <p:txBody>
          <a:bodyPr>
            <a:normAutofit fontScale="90000"/>
          </a:bodyPr>
          <a:lstStyle/>
          <a:p>
            <a:pPr algn="ctr"/>
            <a:r>
              <a:rPr lang="en-US" sz="3200" b="1" i="0" dirty="0" smtClean="0">
                <a:effectLst/>
                <a:latin typeface="arial" panose="020B0604020202020204" pitchFamily="34" charset="0"/>
              </a:rPr>
              <a:t>Indian AQI range &amp; probable impacts:</a:t>
            </a:r>
            <a:endParaRPr lang="en-IN" sz="3200" dirty="0"/>
          </a:p>
        </p:txBody>
      </p:sp>
      <p:sp>
        <p:nvSpPr>
          <p:cNvPr id="4" name="TextBox 3"/>
          <p:cNvSpPr txBox="1"/>
          <p:nvPr/>
        </p:nvSpPr>
        <p:spPr>
          <a:xfrm>
            <a:off x="0" y="432262"/>
            <a:ext cx="11812385" cy="1477328"/>
          </a:xfrm>
          <a:prstGeom prst="rect">
            <a:avLst/>
          </a:prstGeom>
          <a:noFill/>
        </p:spPr>
        <p:txBody>
          <a:bodyPr wrap="square" rtlCol="0">
            <a:spAutoFit/>
          </a:bodyPr>
          <a:lstStyle/>
          <a:p>
            <a:r>
              <a:rPr lang="en-IN" dirty="0" smtClean="0"/>
              <a:t>It was lunched in 2014 with “one member - one colour- one description” to judge the air quality by a common man. Developed by CPCB &amp; IIT Kanpur. </a:t>
            </a:r>
            <a:r>
              <a:rPr lang="en-IN" b="1" dirty="0" smtClean="0">
                <a:solidFill>
                  <a:srgbClr val="FF0000"/>
                </a:solidFill>
              </a:rPr>
              <a:t>There are 6 categories of Air Quality in India</a:t>
            </a:r>
            <a:r>
              <a:rPr lang="en-IN" dirty="0" smtClean="0"/>
              <a:t>. </a:t>
            </a:r>
          </a:p>
          <a:p>
            <a:r>
              <a:rPr lang="en-IN" dirty="0" smtClean="0"/>
              <a:t>NAQI has a scale from 0-500 and divided into 6 categories.</a:t>
            </a:r>
          </a:p>
          <a:p>
            <a:r>
              <a:rPr lang="en-IN" dirty="0" smtClean="0"/>
              <a:t>It is unit less, Colour coded numerical values, indicating the level of Pollution/ the Quality of the air at  particular location.</a:t>
            </a:r>
          </a:p>
          <a:p>
            <a:r>
              <a:rPr lang="en-US" dirty="0"/>
              <a:t>To calculate AQI, data for a minimum of </a:t>
            </a:r>
            <a:r>
              <a:rPr lang="en-US" dirty="0" smtClean="0"/>
              <a:t>3 </a:t>
            </a:r>
            <a:r>
              <a:rPr lang="en-US" dirty="0"/>
              <a:t>pollutants must be present, of which one should be either PM10 or </a:t>
            </a:r>
            <a:r>
              <a:rPr lang="en-US" dirty="0" smtClean="0"/>
              <a:t>PM2.5.</a:t>
            </a:r>
            <a:endParaRPr lang="en-IN" dirty="0"/>
          </a:p>
        </p:txBody>
      </p:sp>
      <p:graphicFrame>
        <p:nvGraphicFramePr>
          <p:cNvPr id="6" name="Table 5"/>
          <p:cNvGraphicFramePr>
            <a:graphicFrameLocks noGrp="1"/>
          </p:cNvGraphicFramePr>
          <p:nvPr>
            <p:extLst>
              <p:ext uri="{D42A27DB-BD31-4B8C-83A1-F6EECF244321}">
                <p14:modId xmlns:p14="http://schemas.microsoft.com/office/powerpoint/2010/main" val="2757403506"/>
              </p:ext>
            </p:extLst>
          </p:nvPr>
        </p:nvGraphicFramePr>
        <p:xfrm>
          <a:off x="0" y="2452708"/>
          <a:ext cx="11479877" cy="4195756"/>
        </p:xfrm>
        <a:graphic>
          <a:graphicData uri="http://schemas.openxmlformats.org/drawingml/2006/table">
            <a:tbl>
              <a:tblPr firstRow="1" bandRow="1">
                <a:tableStyleId>{5C22544A-7EE6-4342-B048-85BDC9FD1C3A}</a:tableStyleId>
              </a:tblPr>
              <a:tblGrid>
                <a:gridCol w="1011136"/>
                <a:gridCol w="1438712"/>
                <a:gridCol w="9030029"/>
              </a:tblGrid>
              <a:tr h="360522">
                <a:tc>
                  <a:txBody>
                    <a:bodyPr/>
                    <a:lstStyle/>
                    <a:p>
                      <a:r>
                        <a:rPr lang="en-IN" dirty="0" smtClean="0"/>
                        <a:t>0-50</a:t>
                      </a:r>
                      <a:endParaRPr lang="en-IN" dirty="0"/>
                    </a:p>
                  </a:txBody>
                  <a:tcPr>
                    <a:solidFill>
                      <a:srgbClr val="00B050"/>
                    </a:solidFill>
                  </a:tcPr>
                </a:tc>
                <a:tc>
                  <a:txBody>
                    <a:bodyPr/>
                    <a:lstStyle/>
                    <a:p>
                      <a:r>
                        <a:rPr lang="en-IN" dirty="0" smtClean="0"/>
                        <a:t>Good (green)</a:t>
                      </a:r>
                      <a:endParaRPr lang="en-IN" dirty="0"/>
                    </a:p>
                  </a:txBody>
                  <a:tcPr>
                    <a:solidFill>
                      <a:srgbClr val="00B050"/>
                    </a:solidFill>
                  </a:tcPr>
                </a:tc>
                <a:tc>
                  <a:txBody>
                    <a:bodyPr/>
                    <a:lstStyle/>
                    <a:p>
                      <a:r>
                        <a:rPr lang="en-US" b="0" i="0" dirty="0" smtClean="0">
                          <a:solidFill>
                            <a:srgbClr val="191818"/>
                          </a:solidFill>
                          <a:effectLst/>
                          <a:latin typeface="arial" panose="020B0604020202020204" pitchFamily="34" charset="0"/>
                        </a:rPr>
                        <a:t>This range defines air quality as good as it shows minimal or no impact on health</a:t>
                      </a:r>
                      <a:endParaRPr lang="en-IN" dirty="0"/>
                    </a:p>
                  </a:txBody>
                  <a:tcPr>
                    <a:solidFill>
                      <a:srgbClr val="00B050"/>
                    </a:solidFill>
                  </a:tcPr>
                </a:tc>
              </a:tr>
              <a:tr h="728899">
                <a:tc>
                  <a:txBody>
                    <a:bodyPr/>
                    <a:lstStyle/>
                    <a:p>
                      <a:r>
                        <a:rPr lang="en-US" b="1" i="0" dirty="0" smtClean="0">
                          <a:solidFill>
                            <a:srgbClr val="191818"/>
                          </a:solidFill>
                          <a:effectLst/>
                          <a:latin typeface="arial" panose="020B0604020202020204" pitchFamily="34" charset="0"/>
                        </a:rPr>
                        <a:t>51-100</a:t>
                      </a:r>
                      <a:endParaRPr lang="en-IN" dirty="0"/>
                    </a:p>
                  </a:txBody>
                  <a:tcPr>
                    <a:solidFill>
                      <a:schemeClr val="accent2"/>
                    </a:solidFill>
                  </a:tcPr>
                </a:tc>
                <a:tc>
                  <a:txBody>
                    <a:bodyPr/>
                    <a:lstStyle/>
                    <a:p>
                      <a:r>
                        <a:rPr lang="en-IN" sz="1800" b="1" dirty="0" smtClean="0"/>
                        <a:t>Satisfactory (Orange)</a:t>
                      </a:r>
                      <a:endParaRPr lang="en-IN" sz="1800" b="1" dirty="0"/>
                    </a:p>
                  </a:txBody>
                  <a:tcPr>
                    <a:solidFill>
                      <a:schemeClr val="accent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solidFill>
                            <a:srgbClr val="191818"/>
                          </a:solidFill>
                          <a:effectLst/>
                          <a:latin typeface="arial" panose="020B0604020202020204" pitchFamily="34" charset="0"/>
                        </a:rPr>
                        <a:t> This is a satisfactory air quality range and it can show effects such as breathing difficulty in sensitive groups.</a:t>
                      </a:r>
                      <a:endParaRPr lang="en-IN" dirty="0"/>
                    </a:p>
                  </a:txBody>
                  <a:tcPr>
                    <a:solidFill>
                      <a:schemeClr val="accent2"/>
                    </a:solidFill>
                  </a:tcPr>
                </a:tc>
              </a:tr>
              <a:tr h="728899">
                <a:tc>
                  <a:txBody>
                    <a:bodyPr/>
                    <a:lstStyle/>
                    <a:p>
                      <a:r>
                        <a:rPr lang="en-US" sz="1600" b="1" i="0" dirty="0" smtClean="0">
                          <a:solidFill>
                            <a:srgbClr val="191818"/>
                          </a:solidFill>
                          <a:effectLst/>
                          <a:latin typeface="arial" panose="020B0604020202020204" pitchFamily="34" charset="0"/>
                        </a:rPr>
                        <a:t>101-200</a:t>
                      </a:r>
                      <a:endParaRPr lang="en-IN" sz="1600" dirty="0"/>
                    </a:p>
                  </a:txBody>
                  <a:tcPr>
                    <a:solidFill>
                      <a:srgbClr val="E9F66A"/>
                    </a:solidFill>
                  </a:tcPr>
                </a:tc>
                <a:tc>
                  <a:txBody>
                    <a:bodyPr/>
                    <a:lstStyle/>
                    <a:p>
                      <a:r>
                        <a:rPr lang="en-IN" sz="1800" b="1" dirty="0" smtClean="0"/>
                        <a:t>Moderate </a:t>
                      </a:r>
                    </a:p>
                    <a:p>
                      <a:r>
                        <a:rPr lang="en-IN" sz="1800" b="1" dirty="0" smtClean="0"/>
                        <a:t>(Yellow)</a:t>
                      </a:r>
                      <a:endParaRPr lang="en-IN" sz="1800" b="1" dirty="0"/>
                    </a:p>
                  </a:txBody>
                  <a:tcPr>
                    <a:solidFill>
                      <a:srgbClr val="E9F66A"/>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0" dirty="0" smtClean="0">
                          <a:solidFill>
                            <a:srgbClr val="191818"/>
                          </a:solidFill>
                          <a:effectLst/>
                          <a:latin typeface="arial" panose="020B0604020202020204" pitchFamily="34" charset="0"/>
                        </a:rPr>
                        <a:t>Moderate Air quality with impacts such as breathing discomfort for children and elderly people, and people already suffering from lung disorders and heart disease.</a:t>
                      </a:r>
                      <a:endParaRPr lang="en-IN" dirty="0"/>
                    </a:p>
                  </a:txBody>
                  <a:tcPr>
                    <a:solidFill>
                      <a:srgbClr val="E9F66A"/>
                    </a:solidFill>
                  </a:tcPr>
                </a:tc>
              </a:tr>
              <a:tr h="728899">
                <a:tc>
                  <a:txBody>
                    <a:bodyPr/>
                    <a:lstStyle/>
                    <a:p>
                      <a:r>
                        <a:rPr lang="en-US" sz="1600" b="1" i="0" dirty="0" smtClean="0">
                          <a:solidFill>
                            <a:schemeClr val="bg1"/>
                          </a:solidFill>
                          <a:effectLst/>
                          <a:latin typeface="arial" panose="020B0604020202020204" pitchFamily="34" charset="0"/>
                        </a:rPr>
                        <a:t>201-300</a:t>
                      </a:r>
                      <a:endParaRPr lang="en-IN" sz="1600" dirty="0">
                        <a:solidFill>
                          <a:schemeClr val="bg1"/>
                        </a:solidFill>
                      </a:endParaRPr>
                    </a:p>
                  </a:txBody>
                  <a:tcPr>
                    <a:solidFill>
                      <a:srgbClr val="C00000"/>
                    </a:solidFill>
                  </a:tcPr>
                </a:tc>
                <a:tc>
                  <a:txBody>
                    <a:bodyPr/>
                    <a:lstStyle/>
                    <a:p>
                      <a:r>
                        <a:rPr lang="en-IN" sz="1800" b="1" dirty="0" smtClean="0">
                          <a:solidFill>
                            <a:schemeClr val="bg1"/>
                          </a:solidFill>
                        </a:rPr>
                        <a:t>Poor (Red)</a:t>
                      </a:r>
                      <a:endParaRPr lang="en-IN" sz="1800" b="1" dirty="0">
                        <a:solidFill>
                          <a:schemeClr val="bg1"/>
                        </a:solidFill>
                      </a:endParaRPr>
                    </a:p>
                  </a:txBody>
                  <a:tcPr>
                    <a:solidFill>
                      <a:srgbClr val="C00000"/>
                    </a:solidFill>
                  </a:tcPr>
                </a:tc>
                <a:tc>
                  <a:txBody>
                    <a:bodyPr/>
                    <a:lstStyle/>
                    <a:p>
                      <a:pPr algn="just"/>
                      <a:r>
                        <a:rPr lang="en-US" b="0" i="0" dirty="0" smtClean="0">
                          <a:solidFill>
                            <a:schemeClr val="bg1"/>
                          </a:solidFill>
                          <a:effectLst/>
                          <a:latin typeface="arial" panose="020B0604020202020204" pitchFamily="34" charset="0"/>
                        </a:rPr>
                        <a:t>AQI is poor and shows health effects on people when exposed for the long term. People already suffering from heart diseases can experience discomfort from short exposure.</a:t>
                      </a:r>
                      <a:endParaRPr lang="en-US" b="0" i="0" dirty="0" smtClean="0">
                        <a:solidFill>
                          <a:schemeClr val="bg1"/>
                        </a:solidFill>
                        <a:effectLst/>
                        <a:latin typeface="Roboto"/>
                      </a:endParaRPr>
                    </a:p>
                  </a:txBody>
                  <a:tcPr>
                    <a:solidFill>
                      <a:srgbClr val="C00000"/>
                    </a:solidFill>
                  </a:tcPr>
                </a:tc>
              </a:tr>
              <a:tr h="728899">
                <a:tc>
                  <a:txBody>
                    <a:bodyPr/>
                    <a:lstStyle/>
                    <a:p>
                      <a:r>
                        <a:rPr lang="en-US" sz="1600" b="1" i="0" dirty="0" smtClean="0">
                          <a:solidFill>
                            <a:schemeClr val="bg1"/>
                          </a:solidFill>
                          <a:effectLst/>
                          <a:latin typeface="arial" panose="020B0604020202020204" pitchFamily="34" charset="0"/>
                        </a:rPr>
                        <a:t>301-400</a:t>
                      </a:r>
                      <a:endParaRPr lang="en-IN" sz="1600" dirty="0">
                        <a:solidFill>
                          <a:schemeClr val="bg1"/>
                        </a:solidFill>
                      </a:endParaRPr>
                    </a:p>
                  </a:txBody>
                  <a:tcPr>
                    <a:solidFill>
                      <a:schemeClr val="accent2">
                        <a:lumMod val="75000"/>
                      </a:schemeClr>
                    </a:solidFill>
                  </a:tcPr>
                </a:tc>
                <a:tc>
                  <a:txBody>
                    <a:bodyPr/>
                    <a:lstStyle/>
                    <a:p>
                      <a:r>
                        <a:rPr lang="en-IN" sz="1800" b="1" dirty="0" smtClean="0">
                          <a:solidFill>
                            <a:schemeClr val="bg1"/>
                          </a:solidFill>
                        </a:rPr>
                        <a:t>Very Poor (</a:t>
                      </a:r>
                      <a:r>
                        <a:rPr lang="en-IN" sz="1800" b="1" dirty="0" err="1" smtClean="0">
                          <a:solidFill>
                            <a:schemeClr val="bg1"/>
                          </a:solidFill>
                        </a:rPr>
                        <a:t>Purpel</a:t>
                      </a:r>
                      <a:r>
                        <a:rPr lang="en-IN" sz="1800" b="1" dirty="0" smtClean="0">
                          <a:solidFill>
                            <a:schemeClr val="bg1"/>
                          </a:solidFill>
                        </a:rPr>
                        <a:t>)</a:t>
                      </a:r>
                      <a:endParaRPr lang="en-IN" sz="1800" b="1" dirty="0">
                        <a:solidFill>
                          <a:schemeClr val="bg1"/>
                        </a:solidFill>
                      </a:endParaRPr>
                    </a:p>
                  </a:txBody>
                  <a:tcPr>
                    <a:solidFill>
                      <a:schemeClr val="accent2">
                        <a:lumMod val="75000"/>
                      </a:scheme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bg1"/>
                          </a:solidFill>
                          <a:effectLst/>
                          <a:latin typeface="arial" panose="020B0604020202020204" pitchFamily="34" charset="0"/>
                        </a:rPr>
                        <a:t>This range shows very poor air quality and causes respiratory illness for a longer duration of exposure.</a:t>
                      </a:r>
                      <a:endParaRPr lang="en-US" b="0" i="0" dirty="0" smtClean="0">
                        <a:solidFill>
                          <a:schemeClr val="bg1"/>
                        </a:solidFill>
                        <a:effectLst/>
                        <a:latin typeface="Roboto"/>
                      </a:endParaRPr>
                    </a:p>
                  </a:txBody>
                  <a:tcPr>
                    <a:solidFill>
                      <a:schemeClr val="accent2">
                        <a:lumMod val="75000"/>
                      </a:schemeClr>
                    </a:solidFill>
                  </a:tcPr>
                </a:tc>
              </a:tr>
              <a:tr h="728899">
                <a:tc>
                  <a:txBody>
                    <a:bodyPr/>
                    <a:lstStyle/>
                    <a:p>
                      <a:r>
                        <a:rPr lang="en-US" sz="1600" b="1" i="0" dirty="0" smtClean="0">
                          <a:solidFill>
                            <a:schemeClr val="bg1"/>
                          </a:solidFill>
                          <a:effectLst/>
                          <a:latin typeface="arial" panose="020B0604020202020204" pitchFamily="34" charset="0"/>
                        </a:rPr>
                        <a:t>401-500</a:t>
                      </a:r>
                      <a:endParaRPr lang="en-IN" sz="1600" dirty="0">
                        <a:solidFill>
                          <a:schemeClr val="bg1"/>
                        </a:solidFill>
                      </a:endParaRPr>
                    </a:p>
                  </a:txBody>
                  <a:tcPr>
                    <a:solidFill>
                      <a:srgbClr val="C00000"/>
                    </a:solidFill>
                  </a:tcPr>
                </a:tc>
                <a:tc>
                  <a:txBody>
                    <a:bodyPr/>
                    <a:lstStyle/>
                    <a:p>
                      <a:r>
                        <a:rPr lang="en-IN" sz="1800" b="1" dirty="0" smtClean="0">
                          <a:solidFill>
                            <a:schemeClr val="bg1"/>
                          </a:solidFill>
                        </a:rPr>
                        <a:t>Severe (maroon)</a:t>
                      </a:r>
                      <a:endParaRPr lang="en-IN" sz="1800" b="1" dirty="0">
                        <a:solidFill>
                          <a:schemeClr val="bg1"/>
                        </a:solidFill>
                      </a:endParaRPr>
                    </a:p>
                  </a:txBody>
                  <a:tcPr>
                    <a:solidFill>
                      <a:srgbClr val="C00000"/>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b="0" i="0" dirty="0" smtClean="0">
                          <a:solidFill>
                            <a:schemeClr val="bg1"/>
                          </a:solidFill>
                          <a:effectLst/>
                          <a:latin typeface="arial" panose="020B0604020202020204" pitchFamily="34" charset="0"/>
                        </a:rPr>
                        <a:t>This is the severe range of AQI causing health impacts to normal and diseased people. It also causes severe health impacts on sensitive groups</a:t>
                      </a:r>
                      <a:endParaRPr lang="en-US" b="0" i="0" dirty="0" smtClean="0">
                        <a:solidFill>
                          <a:schemeClr val="bg1"/>
                        </a:solidFill>
                        <a:effectLst/>
                        <a:latin typeface="Roboto"/>
                      </a:endParaRPr>
                    </a:p>
                  </a:txBody>
                  <a:tcPr>
                    <a:solidFill>
                      <a:srgbClr val="C00000"/>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273326993"/>
              </p:ext>
            </p:extLst>
          </p:nvPr>
        </p:nvGraphicFramePr>
        <p:xfrm>
          <a:off x="0" y="2073165"/>
          <a:ext cx="11471564" cy="395715"/>
        </p:xfrm>
        <a:graphic>
          <a:graphicData uri="http://schemas.openxmlformats.org/drawingml/2006/table">
            <a:tbl>
              <a:tblPr firstRow="1" bandRow="1">
                <a:tableStyleId>{5C22544A-7EE6-4342-B048-85BDC9FD1C3A}</a:tableStyleId>
              </a:tblPr>
              <a:tblGrid>
                <a:gridCol w="1013158"/>
                <a:gridCol w="1454373"/>
                <a:gridCol w="9004033"/>
              </a:tblGrid>
              <a:tr h="395715">
                <a:tc>
                  <a:txBody>
                    <a:bodyPr/>
                    <a:lstStyle/>
                    <a:p>
                      <a:r>
                        <a:rPr lang="en-IN" sz="1400" dirty="0" smtClean="0">
                          <a:solidFill>
                            <a:schemeClr val="tx1"/>
                          </a:solidFill>
                          <a:latin typeface="Arial Narrow" panose="020B0606020202030204" pitchFamily="34" charset="0"/>
                        </a:rPr>
                        <a:t>Scale range</a:t>
                      </a:r>
                      <a:endParaRPr lang="en-IN" sz="1400" dirty="0">
                        <a:solidFill>
                          <a:schemeClr val="tx1"/>
                        </a:solidFill>
                        <a:latin typeface="Arial Narrow" panose="020B0606020202030204" pitchFamily="34" charset="0"/>
                      </a:endParaRPr>
                    </a:p>
                  </a:txBody>
                  <a:tcPr>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chemeClr val="tx1"/>
                          </a:solidFill>
                          <a:latin typeface="Arial Narrow" panose="020B0606020202030204" pitchFamily="34" charset="0"/>
                        </a:rPr>
                        <a:t>NAQI category</a:t>
                      </a:r>
                      <a:endParaRPr lang="en-IN" sz="1600" dirty="0"/>
                    </a:p>
                  </a:txBody>
                  <a:tcPr>
                    <a:solidFill>
                      <a:schemeClr val="accent6">
                        <a:lumMod val="20000"/>
                        <a:lumOff val="80000"/>
                      </a:schemeClr>
                    </a:solidFill>
                  </a:tcPr>
                </a:tc>
                <a:tc>
                  <a:txBody>
                    <a:bodyPr/>
                    <a:lstStyle/>
                    <a:p>
                      <a:r>
                        <a:rPr lang="en-IN" dirty="0" smtClean="0">
                          <a:solidFill>
                            <a:schemeClr val="tx1"/>
                          </a:solidFill>
                        </a:rPr>
                        <a:t>Health impacts &amp; Colour coding</a:t>
                      </a:r>
                      <a:endParaRPr lang="en-IN" dirty="0">
                        <a:solidFill>
                          <a:schemeClr val="tx1"/>
                        </a:solidFill>
                      </a:endParaRPr>
                    </a:p>
                  </a:txBody>
                  <a:tcPr>
                    <a:solidFill>
                      <a:schemeClr val="accent6">
                        <a:lumMod val="20000"/>
                        <a:lumOff val="80000"/>
                      </a:schemeClr>
                    </a:solidFill>
                  </a:tcPr>
                </a:tc>
              </a:tr>
            </a:tbl>
          </a:graphicData>
        </a:graphic>
      </p:graphicFrame>
    </p:spTree>
    <p:extLst>
      <p:ext uri="{BB962C8B-B14F-4D97-AF65-F5344CB8AC3E}">
        <p14:creationId xmlns:p14="http://schemas.microsoft.com/office/powerpoint/2010/main" val="25272326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128356589"/>
              </p:ext>
            </p:extLst>
          </p:nvPr>
        </p:nvGraphicFramePr>
        <p:xfrm>
          <a:off x="407323" y="1130533"/>
          <a:ext cx="9892146" cy="5428209"/>
        </p:xfrm>
        <a:graphic>
          <a:graphicData uri="http://schemas.openxmlformats.org/drawingml/2006/table">
            <a:tbl>
              <a:tblPr/>
              <a:tblGrid>
                <a:gridCol w="1978432"/>
                <a:gridCol w="1978432"/>
                <a:gridCol w="1978432"/>
                <a:gridCol w="3956850"/>
              </a:tblGrid>
              <a:tr h="254318">
                <a:tc gridSpan="4">
                  <a:txBody>
                    <a:bodyPr/>
                    <a:lstStyle/>
                    <a:p>
                      <a:r>
                        <a:rPr lang="en-IN" sz="1000" dirty="0"/>
                        <a:t>AQI Basics for Ozone and Particle Pollution</a:t>
                      </a:r>
                    </a:p>
                  </a:txBody>
                  <a:tcPr marL="51776" marR="51776" marT="25888" marB="25888" anchor="ctr"/>
                </a:tc>
                <a:tc hMerge="1">
                  <a:txBody>
                    <a:bodyPr/>
                    <a:lstStyle/>
                    <a:p>
                      <a:endParaRPr lang="en-IN"/>
                    </a:p>
                  </a:txBody>
                  <a:tcPr/>
                </a:tc>
                <a:tc hMerge="1">
                  <a:txBody>
                    <a:bodyPr/>
                    <a:lstStyle/>
                    <a:p>
                      <a:endParaRPr lang="en-IN"/>
                    </a:p>
                  </a:txBody>
                  <a:tcPr/>
                </a:tc>
                <a:tc hMerge="1">
                  <a:txBody>
                    <a:bodyPr/>
                    <a:lstStyle/>
                    <a:p>
                      <a:endParaRPr lang="en-IN"/>
                    </a:p>
                  </a:txBody>
                  <a:tcPr/>
                </a:tc>
              </a:tr>
              <a:tr h="447707">
                <a:tc>
                  <a:txBody>
                    <a:bodyPr/>
                    <a:lstStyle/>
                    <a:p>
                      <a:pPr algn="ctr" fontAlgn="t"/>
                      <a:r>
                        <a:rPr lang="en-IN" sz="1200" b="1" dirty="0">
                          <a:effectLst/>
                          <a:latin typeface="arial" panose="020B0604020202020204" pitchFamily="34" charset="0"/>
                        </a:rPr>
                        <a:t>Daily AQI </a:t>
                      </a:r>
                      <a:r>
                        <a:rPr lang="en-IN" sz="1200" b="1" dirty="0" err="1">
                          <a:effectLst/>
                          <a:latin typeface="arial" panose="020B0604020202020204" pitchFamily="34" charset="0"/>
                        </a:rPr>
                        <a:t>Color</a:t>
                      </a:r>
                      <a:endParaRPr lang="en-IN" sz="1200" b="1" dirty="0">
                        <a:effectLst/>
                        <a:latin typeface="arial" panose="020B0604020202020204" pitchFamily="34" charset="0"/>
                      </a:endParaRPr>
                    </a:p>
                  </a:txBody>
                  <a:tcPr marL="26967" marR="26967" marT="26967" marB="2696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B w="9525" cap="flat" cmpd="sng" algn="ctr">
                      <a:solidFill>
                        <a:srgbClr val="DDDDDD"/>
                      </a:solidFill>
                      <a:prstDash val="solid"/>
                      <a:round/>
                      <a:headEnd type="none" w="med" len="med"/>
                      <a:tailEnd type="none" w="med" len="med"/>
                    </a:lnB>
                    <a:solidFill>
                      <a:srgbClr val="E1EBF4"/>
                    </a:solidFill>
                  </a:tcPr>
                </a:tc>
                <a:tc>
                  <a:txBody>
                    <a:bodyPr/>
                    <a:lstStyle/>
                    <a:p>
                      <a:pPr algn="ctr" fontAlgn="t"/>
                      <a:r>
                        <a:rPr lang="en-IN" sz="1200" b="1" dirty="0">
                          <a:effectLst/>
                          <a:latin typeface="arial" panose="020B0604020202020204" pitchFamily="34" charset="0"/>
                        </a:rPr>
                        <a:t>Levels of Concern</a:t>
                      </a:r>
                    </a:p>
                  </a:txBody>
                  <a:tcPr marL="26967" marR="26967" marT="26967" marB="2696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900F78"/>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1EBF4"/>
                    </a:solidFill>
                  </a:tcPr>
                </a:tc>
                <a:tc>
                  <a:txBody>
                    <a:bodyPr/>
                    <a:lstStyle/>
                    <a:p>
                      <a:pPr algn="ctr" fontAlgn="t"/>
                      <a:r>
                        <a:rPr lang="en-IN" sz="1200" b="1" dirty="0">
                          <a:effectLst/>
                          <a:latin typeface="arial" panose="020B0604020202020204" pitchFamily="34" charset="0"/>
                        </a:rPr>
                        <a:t>Values of Index</a:t>
                      </a:r>
                    </a:p>
                  </a:txBody>
                  <a:tcPr marL="26967" marR="26967" marT="26967" marB="2696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B00F78"/>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1EBF4"/>
                    </a:solidFill>
                  </a:tcPr>
                </a:tc>
                <a:tc>
                  <a:txBody>
                    <a:bodyPr/>
                    <a:lstStyle/>
                    <a:p>
                      <a:pPr algn="ctr" fontAlgn="t"/>
                      <a:r>
                        <a:rPr lang="en-IN" sz="1200" b="1" dirty="0">
                          <a:effectLst/>
                          <a:latin typeface="arial" panose="020B0604020202020204" pitchFamily="34" charset="0"/>
                        </a:rPr>
                        <a:t>Description of Air Quality</a:t>
                      </a:r>
                    </a:p>
                  </a:txBody>
                  <a:tcPr marL="26967" marR="26967" marT="26967" marB="26967" anchor="ctr">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01777"/>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1EBF4"/>
                    </a:solidFill>
                  </a:tcPr>
                </a:tc>
              </a:tr>
              <a:tr h="529879">
                <a:tc>
                  <a:txBody>
                    <a:bodyPr/>
                    <a:lstStyle/>
                    <a:p>
                      <a:pPr fontAlgn="t"/>
                      <a:r>
                        <a:rPr lang="en-IN" sz="1200" b="1" dirty="0">
                          <a:effectLst/>
                          <a:latin typeface="arial" panose="020B0604020202020204" pitchFamily="34" charset="0"/>
                        </a:rPr>
                        <a:t>Green</a:t>
                      </a:r>
                    </a:p>
                  </a:txBody>
                  <a:tcPr marL="43147" marR="43147" marT="43147" marB="431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E400"/>
                    </a:solidFill>
                  </a:tcPr>
                </a:tc>
                <a:tc>
                  <a:txBody>
                    <a:bodyPr/>
                    <a:lstStyle/>
                    <a:p>
                      <a:pPr fontAlgn="t"/>
                      <a:r>
                        <a:rPr lang="en-IN" sz="1200" b="1" dirty="0">
                          <a:effectLst/>
                          <a:latin typeface="arial" panose="020B0604020202020204" pitchFamily="34" charset="0"/>
                        </a:rPr>
                        <a:t>Good</a:t>
                      </a:r>
                    </a:p>
                  </a:txBody>
                  <a:tcPr marL="43147" marR="43147" marT="43147" marB="431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E400"/>
                    </a:solidFill>
                  </a:tcPr>
                </a:tc>
                <a:tc>
                  <a:txBody>
                    <a:bodyPr/>
                    <a:lstStyle/>
                    <a:p>
                      <a:pPr fontAlgn="t"/>
                      <a:r>
                        <a:rPr lang="en-IN" sz="1200" b="1" dirty="0">
                          <a:effectLst/>
                          <a:latin typeface="arial" panose="020B0604020202020204" pitchFamily="34" charset="0"/>
                        </a:rPr>
                        <a:t>0 to 50</a:t>
                      </a:r>
                    </a:p>
                  </a:txBody>
                  <a:tcPr marL="43147" marR="43147" marT="43147" marB="431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E400"/>
                    </a:solidFill>
                  </a:tcPr>
                </a:tc>
                <a:tc>
                  <a:txBody>
                    <a:bodyPr/>
                    <a:lstStyle/>
                    <a:p>
                      <a:pPr fontAlgn="t"/>
                      <a:r>
                        <a:rPr lang="en-US" sz="1200" b="1" dirty="0">
                          <a:effectLst/>
                          <a:latin typeface="arial" panose="020B0604020202020204" pitchFamily="34" charset="0"/>
                        </a:rPr>
                        <a:t>Air quality is satisfactory, and air pollution poses little or no risk.</a:t>
                      </a:r>
                    </a:p>
                  </a:txBody>
                  <a:tcPr marL="43147" marR="43147" marT="43147" marB="431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00E400"/>
                    </a:solidFill>
                  </a:tcPr>
                </a:tc>
              </a:tr>
              <a:tr h="1059661">
                <a:tc>
                  <a:txBody>
                    <a:bodyPr/>
                    <a:lstStyle/>
                    <a:p>
                      <a:pPr fontAlgn="t"/>
                      <a:r>
                        <a:rPr lang="en-IN" sz="1200" b="1">
                          <a:effectLst/>
                          <a:latin typeface="arial" panose="020B0604020202020204" pitchFamily="34" charset="0"/>
                        </a:rPr>
                        <a:t>Yellow</a:t>
                      </a:r>
                    </a:p>
                  </a:txBody>
                  <a:tcPr marL="43147" marR="43147" marT="43147" marB="431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00"/>
                    </a:solidFill>
                  </a:tcPr>
                </a:tc>
                <a:tc>
                  <a:txBody>
                    <a:bodyPr/>
                    <a:lstStyle/>
                    <a:p>
                      <a:pPr fontAlgn="t"/>
                      <a:r>
                        <a:rPr lang="en-IN" sz="1200" b="1">
                          <a:effectLst/>
                          <a:latin typeface="arial" panose="020B0604020202020204" pitchFamily="34" charset="0"/>
                        </a:rPr>
                        <a:t>Moderate</a:t>
                      </a:r>
                    </a:p>
                  </a:txBody>
                  <a:tcPr marL="43147" marR="43147" marT="43147" marB="431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00"/>
                    </a:solidFill>
                  </a:tcPr>
                </a:tc>
                <a:tc>
                  <a:txBody>
                    <a:bodyPr/>
                    <a:lstStyle/>
                    <a:p>
                      <a:pPr fontAlgn="t"/>
                      <a:r>
                        <a:rPr lang="en-IN" sz="1200" b="1">
                          <a:effectLst/>
                          <a:latin typeface="arial" panose="020B0604020202020204" pitchFamily="34" charset="0"/>
                        </a:rPr>
                        <a:t>51 to 100</a:t>
                      </a:r>
                    </a:p>
                  </a:txBody>
                  <a:tcPr marL="43147" marR="43147" marT="43147" marB="431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00"/>
                    </a:solidFill>
                  </a:tcPr>
                </a:tc>
                <a:tc>
                  <a:txBody>
                    <a:bodyPr/>
                    <a:lstStyle/>
                    <a:p>
                      <a:pPr fontAlgn="t"/>
                      <a:r>
                        <a:rPr lang="en-US" sz="1200" b="1" dirty="0">
                          <a:effectLst/>
                          <a:latin typeface="arial" panose="020B0604020202020204" pitchFamily="34" charset="0"/>
                        </a:rPr>
                        <a:t>Air quality is acceptable. However, there may be a risk for some people, particularly those who are unusually sensitive to air pollution.</a:t>
                      </a:r>
                    </a:p>
                  </a:txBody>
                  <a:tcPr marL="43147" marR="43147" marT="43147" marB="431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00"/>
                    </a:solidFill>
                  </a:tcPr>
                </a:tc>
              </a:tr>
              <a:tr h="868922">
                <a:tc>
                  <a:txBody>
                    <a:bodyPr/>
                    <a:lstStyle/>
                    <a:p>
                      <a:pPr fontAlgn="t"/>
                      <a:r>
                        <a:rPr lang="en-IN" sz="1200" b="1">
                          <a:effectLst/>
                          <a:latin typeface="arial" panose="020B0604020202020204" pitchFamily="34" charset="0"/>
                        </a:rPr>
                        <a:t>Orange</a:t>
                      </a:r>
                    </a:p>
                  </a:txBody>
                  <a:tcPr marL="43147" marR="43147" marT="43147" marB="431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7E00"/>
                    </a:solidFill>
                  </a:tcPr>
                </a:tc>
                <a:tc>
                  <a:txBody>
                    <a:bodyPr/>
                    <a:lstStyle/>
                    <a:p>
                      <a:pPr fontAlgn="t"/>
                      <a:r>
                        <a:rPr lang="en-IN" sz="1200" b="1">
                          <a:effectLst/>
                          <a:latin typeface="arial" panose="020B0604020202020204" pitchFamily="34" charset="0"/>
                        </a:rPr>
                        <a:t>Unhealthy for Sensitive Groups</a:t>
                      </a:r>
                    </a:p>
                  </a:txBody>
                  <a:tcPr marL="43147" marR="43147" marT="43147" marB="431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7E00"/>
                    </a:solidFill>
                  </a:tcPr>
                </a:tc>
                <a:tc>
                  <a:txBody>
                    <a:bodyPr/>
                    <a:lstStyle/>
                    <a:p>
                      <a:pPr fontAlgn="t"/>
                      <a:r>
                        <a:rPr lang="en-IN" sz="1200" b="1">
                          <a:effectLst/>
                          <a:latin typeface="arial" panose="020B0604020202020204" pitchFamily="34" charset="0"/>
                        </a:rPr>
                        <a:t>101 to 150</a:t>
                      </a:r>
                    </a:p>
                  </a:txBody>
                  <a:tcPr marL="43147" marR="43147" marT="43147" marB="431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7E00"/>
                    </a:solidFill>
                  </a:tcPr>
                </a:tc>
                <a:tc>
                  <a:txBody>
                    <a:bodyPr/>
                    <a:lstStyle/>
                    <a:p>
                      <a:pPr fontAlgn="t"/>
                      <a:r>
                        <a:rPr lang="en-US" sz="1200" b="1" dirty="0">
                          <a:effectLst/>
                          <a:latin typeface="arial" panose="020B0604020202020204" pitchFamily="34" charset="0"/>
                        </a:rPr>
                        <a:t>Members of sensitive groups may experience health effects. The general public is less likely to be affected.</a:t>
                      </a:r>
                    </a:p>
                  </a:txBody>
                  <a:tcPr marL="43147" marR="43147" marT="43147" marB="431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7E00"/>
                    </a:solidFill>
                  </a:tcPr>
                </a:tc>
              </a:tr>
              <a:tr h="1059661">
                <a:tc>
                  <a:txBody>
                    <a:bodyPr/>
                    <a:lstStyle/>
                    <a:p>
                      <a:pPr fontAlgn="t"/>
                      <a:r>
                        <a:rPr lang="en-IN" sz="1200" b="1">
                          <a:effectLst/>
                          <a:latin typeface="arial" panose="020B0604020202020204" pitchFamily="34" charset="0"/>
                        </a:rPr>
                        <a:t>Red</a:t>
                      </a:r>
                    </a:p>
                  </a:txBody>
                  <a:tcPr marL="43147" marR="43147" marT="43147" marB="431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0000"/>
                    </a:solidFill>
                  </a:tcPr>
                </a:tc>
                <a:tc>
                  <a:txBody>
                    <a:bodyPr/>
                    <a:lstStyle/>
                    <a:p>
                      <a:pPr fontAlgn="t"/>
                      <a:r>
                        <a:rPr lang="en-IN" sz="1200" b="1">
                          <a:effectLst/>
                          <a:latin typeface="arial" panose="020B0604020202020204" pitchFamily="34" charset="0"/>
                        </a:rPr>
                        <a:t>Unhealthy</a:t>
                      </a:r>
                    </a:p>
                  </a:txBody>
                  <a:tcPr marL="43147" marR="43147" marT="43147" marB="431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0000"/>
                    </a:solidFill>
                  </a:tcPr>
                </a:tc>
                <a:tc>
                  <a:txBody>
                    <a:bodyPr/>
                    <a:lstStyle/>
                    <a:p>
                      <a:pPr fontAlgn="t"/>
                      <a:r>
                        <a:rPr lang="en-IN" sz="1200" b="1">
                          <a:effectLst/>
                          <a:latin typeface="arial" panose="020B0604020202020204" pitchFamily="34" charset="0"/>
                        </a:rPr>
                        <a:t>151 to 200</a:t>
                      </a:r>
                    </a:p>
                  </a:txBody>
                  <a:tcPr marL="43147" marR="43147" marT="43147" marB="431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0000"/>
                    </a:solidFill>
                  </a:tcPr>
                </a:tc>
                <a:tc>
                  <a:txBody>
                    <a:bodyPr/>
                    <a:lstStyle/>
                    <a:p>
                      <a:pPr fontAlgn="t"/>
                      <a:r>
                        <a:rPr lang="en-US" sz="1200" b="1" dirty="0">
                          <a:effectLst/>
                          <a:latin typeface="arial" panose="020B0604020202020204" pitchFamily="34" charset="0"/>
                        </a:rPr>
                        <a:t>Some members of the general public may experience health effects; members of sensitive groups may experience more serious health effects.</a:t>
                      </a:r>
                    </a:p>
                  </a:txBody>
                  <a:tcPr marL="43147" marR="43147" marT="43147" marB="431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0000"/>
                    </a:solidFill>
                  </a:tcPr>
                </a:tc>
              </a:tr>
              <a:tr h="529879">
                <a:tc>
                  <a:txBody>
                    <a:bodyPr/>
                    <a:lstStyle/>
                    <a:p>
                      <a:pPr fontAlgn="t"/>
                      <a:r>
                        <a:rPr lang="en-IN" sz="1200" b="1">
                          <a:effectLst/>
                          <a:latin typeface="arial" panose="020B0604020202020204" pitchFamily="34" charset="0"/>
                        </a:rPr>
                        <a:t>Purple</a:t>
                      </a:r>
                    </a:p>
                  </a:txBody>
                  <a:tcPr marL="43147" marR="43147" marT="43147" marB="431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8F3F97"/>
                    </a:solidFill>
                  </a:tcPr>
                </a:tc>
                <a:tc>
                  <a:txBody>
                    <a:bodyPr/>
                    <a:lstStyle/>
                    <a:p>
                      <a:pPr fontAlgn="t"/>
                      <a:r>
                        <a:rPr lang="en-IN" sz="1200" b="1">
                          <a:effectLst/>
                          <a:latin typeface="arial" panose="020B0604020202020204" pitchFamily="34" charset="0"/>
                        </a:rPr>
                        <a:t>Very Unhealthy</a:t>
                      </a:r>
                    </a:p>
                  </a:txBody>
                  <a:tcPr marL="43147" marR="43147" marT="43147" marB="431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8F3F97"/>
                    </a:solidFill>
                  </a:tcPr>
                </a:tc>
                <a:tc>
                  <a:txBody>
                    <a:bodyPr/>
                    <a:lstStyle/>
                    <a:p>
                      <a:pPr fontAlgn="t"/>
                      <a:r>
                        <a:rPr lang="en-IN" sz="1200" b="1">
                          <a:effectLst/>
                          <a:latin typeface="arial" panose="020B0604020202020204" pitchFamily="34" charset="0"/>
                        </a:rPr>
                        <a:t>201 to 300</a:t>
                      </a:r>
                    </a:p>
                  </a:txBody>
                  <a:tcPr marL="43147" marR="43147" marT="43147" marB="431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8F3F97"/>
                    </a:solidFill>
                  </a:tcPr>
                </a:tc>
                <a:tc>
                  <a:txBody>
                    <a:bodyPr/>
                    <a:lstStyle/>
                    <a:p>
                      <a:pPr fontAlgn="t"/>
                      <a:r>
                        <a:rPr lang="en-US" sz="1200" b="1" dirty="0">
                          <a:effectLst/>
                          <a:latin typeface="arial" panose="020B0604020202020204" pitchFamily="34" charset="0"/>
                        </a:rPr>
                        <a:t>Health alert: The risk of health effects is increased for everyone.</a:t>
                      </a:r>
                    </a:p>
                  </a:txBody>
                  <a:tcPr marL="43147" marR="43147" marT="43147" marB="431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8F3F97"/>
                    </a:solidFill>
                  </a:tcPr>
                </a:tc>
              </a:tr>
              <a:tr h="678182">
                <a:tc>
                  <a:txBody>
                    <a:bodyPr/>
                    <a:lstStyle/>
                    <a:p>
                      <a:pPr fontAlgn="t"/>
                      <a:r>
                        <a:rPr lang="en-IN" sz="1200" b="1">
                          <a:effectLst/>
                          <a:latin typeface="arial" panose="020B0604020202020204" pitchFamily="34" charset="0"/>
                        </a:rPr>
                        <a:t>Maroon</a:t>
                      </a:r>
                    </a:p>
                  </a:txBody>
                  <a:tcPr marL="43147" marR="43147" marT="43147" marB="431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7E0023"/>
                    </a:solidFill>
                  </a:tcPr>
                </a:tc>
                <a:tc>
                  <a:txBody>
                    <a:bodyPr/>
                    <a:lstStyle/>
                    <a:p>
                      <a:pPr fontAlgn="t"/>
                      <a:r>
                        <a:rPr lang="en-IN" sz="1200" b="1">
                          <a:effectLst/>
                          <a:latin typeface="arial" panose="020B0604020202020204" pitchFamily="34" charset="0"/>
                        </a:rPr>
                        <a:t>Hazardous</a:t>
                      </a:r>
                    </a:p>
                  </a:txBody>
                  <a:tcPr marL="43147" marR="43147" marT="43147" marB="431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7E0023"/>
                    </a:solidFill>
                  </a:tcPr>
                </a:tc>
                <a:tc>
                  <a:txBody>
                    <a:bodyPr/>
                    <a:lstStyle/>
                    <a:p>
                      <a:pPr fontAlgn="t"/>
                      <a:r>
                        <a:rPr lang="en-IN" sz="1200" b="1">
                          <a:effectLst/>
                          <a:latin typeface="arial" panose="020B0604020202020204" pitchFamily="34" charset="0"/>
                        </a:rPr>
                        <a:t>301 and higher</a:t>
                      </a:r>
                    </a:p>
                  </a:txBody>
                  <a:tcPr marL="43147" marR="43147" marT="43147" marB="431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7E0023"/>
                    </a:solidFill>
                  </a:tcPr>
                </a:tc>
                <a:tc>
                  <a:txBody>
                    <a:bodyPr/>
                    <a:lstStyle/>
                    <a:p>
                      <a:pPr fontAlgn="t"/>
                      <a:r>
                        <a:rPr lang="en-US" sz="1200" b="1" dirty="0">
                          <a:effectLst/>
                          <a:latin typeface="arial" panose="020B0604020202020204" pitchFamily="34" charset="0"/>
                        </a:rPr>
                        <a:t>Health warning of emergency conditions: everyone is more likely to be affected.</a:t>
                      </a:r>
                    </a:p>
                  </a:txBody>
                  <a:tcPr marL="43147" marR="43147" marT="43147" marB="43147">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7E0023"/>
                    </a:solidFill>
                  </a:tcPr>
                </a:tc>
              </a:tr>
            </a:tbl>
          </a:graphicData>
        </a:graphic>
      </p:graphicFrame>
      <p:sp>
        <p:nvSpPr>
          <p:cNvPr id="3" name="Rectangle 1"/>
          <p:cNvSpPr>
            <a:spLocks noChangeArrowheads="1"/>
          </p:cNvSpPr>
          <p:nvPr/>
        </p:nvSpPr>
        <p:spPr bwMode="auto">
          <a:xfrm>
            <a:off x="315479" y="512455"/>
            <a:ext cx="5768975" cy="523220"/>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smtClean="0">
                <a:ln>
                  <a:noFill/>
                </a:ln>
                <a:solidFill>
                  <a:srgbClr val="333333"/>
                </a:solidFill>
                <a:effectLst/>
                <a:latin typeface="DroidSansFont"/>
              </a:rPr>
              <a:t>People to quickly determine whether air quality is reaching unhealthy levels in their communities.</a:t>
            </a:r>
            <a:endParaRPr kumimoji="0" lang="en-US" sz="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22265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2908" y="182246"/>
            <a:ext cx="10515600" cy="906722"/>
          </a:xfrm>
          <a:solidFill>
            <a:schemeClr val="accent4">
              <a:lumMod val="20000"/>
              <a:lumOff val="80000"/>
            </a:schemeClr>
          </a:solidFill>
        </p:spPr>
        <p:txBody>
          <a:bodyPr>
            <a:normAutofit/>
          </a:bodyPr>
          <a:lstStyle/>
          <a:p>
            <a:pPr algn="ctr"/>
            <a:r>
              <a:rPr lang="en-IN" sz="4000" b="1" dirty="0" smtClean="0"/>
              <a:t>AQI indices category</a:t>
            </a:r>
            <a:endParaRPr lang="en-IN" sz="4000" b="1" dirty="0"/>
          </a:p>
        </p:txBody>
      </p:sp>
      <p:pic>
        <p:nvPicPr>
          <p:cNvPr id="3" name="Picture 2"/>
          <p:cNvPicPr>
            <a:picLocks noChangeAspect="1"/>
          </p:cNvPicPr>
          <p:nvPr/>
        </p:nvPicPr>
        <p:blipFill>
          <a:blip r:embed="rId2"/>
          <a:stretch>
            <a:fillRect/>
          </a:stretch>
        </p:blipFill>
        <p:spPr>
          <a:xfrm>
            <a:off x="411359" y="1645920"/>
            <a:ext cx="11058698" cy="4862945"/>
          </a:xfrm>
          <a:prstGeom prst="rect">
            <a:avLst/>
          </a:prstGeom>
        </p:spPr>
      </p:pic>
    </p:spTree>
    <p:extLst>
      <p:ext uri="{BB962C8B-B14F-4D97-AF65-F5344CB8AC3E}">
        <p14:creationId xmlns:p14="http://schemas.microsoft.com/office/powerpoint/2010/main" val="436345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568" y="90806"/>
            <a:ext cx="10515600" cy="565899"/>
          </a:xfrm>
          <a:solidFill>
            <a:schemeClr val="accent4">
              <a:lumMod val="20000"/>
              <a:lumOff val="80000"/>
            </a:schemeClr>
          </a:solidFill>
        </p:spPr>
        <p:txBody>
          <a:bodyPr>
            <a:normAutofit fontScale="90000"/>
          </a:bodyPr>
          <a:lstStyle/>
          <a:p>
            <a:r>
              <a:rPr lang="en-IN" dirty="0" smtClean="0"/>
              <a:t>Calculation on sub-indices</a:t>
            </a:r>
            <a:endParaRPr lang="en-IN" dirty="0"/>
          </a:p>
        </p:txBody>
      </p:sp>
      <p:pic>
        <p:nvPicPr>
          <p:cNvPr id="3" name="Picture 2"/>
          <p:cNvPicPr/>
          <p:nvPr/>
        </p:nvPicPr>
        <p:blipFill>
          <a:blip r:embed="rId2"/>
          <a:stretch>
            <a:fillRect/>
          </a:stretch>
        </p:blipFill>
        <p:spPr>
          <a:xfrm>
            <a:off x="894369" y="980903"/>
            <a:ext cx="7775806" cy="5660966"/>
          </a:xfrm>
          <a:prstGeom prst="rect">
            <a:avLst/>
          </a:prstGeom>
        </p:spPr>
      </p:pic>
    </p:spTree>
    <p:extLst>
      <p:ext uri="{BB962C8B-B14F-4D97-AF65-F5344CB8AC3E}">
        <p14:creationId xmlns:p14="http://schemas.microsoft.com/office/powerpoint/2010/main" val="42446870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880" y="65868"/>
            <a:ext cx="10515600" cy="557588"/>
          </a:xfrm>
          <a:solidFill>
            <a:schemeClr val="accent4">
              <a:lumMod val="20000"/>
              <a:lumOff val="80000"/>
            </a:schemeClr>
          </a:solidFill>
        </p:spPr>
        <p:txBody>
          <a:bodyPr>
            <a:noAutofit/>
          </a:bodyPr>
          <a:lstStyle/>
          <a:p>
            <a:r>
              <a:rPr lang="en-IN" sz="3200" b="1" dirty="0">
                <a:solidFill>
                  <a:srgbClr val="C00000"/>
                </a:solidFill>
              </a:rPr>
              <a:t>AQI Calculation </a:t>
            </a:r>
            <a:r>
              <a:rPr lang="en-IN" sz="3200" b="1" dirty="0" smtClean="0">
                <a:solidFill>
                  <a:srgbClr val="C00000"/>
                </a:solidFill>
              </a:rPr>
              <a:t>Formulas</a:t>
            </a:r>
            <a:endParaRPr lang="en-IN" sz="3200" b="1" dirty="0">
              <a:solidFill>
                <a:srgbClr val="C00000"/>
              </a:solidFill>
            </a:endParaRPr>
          </a:p>
        </p:txBody>
      </p:sp>
      <p:sp>
        <p:nvSpPr>
          <p:cNvPr id="3" name="Rectangle 2"/>
          <p:cNvSpPr/>
          <p:nvPr/>
        </p:nvSpPr>
        <p:spPr>
          <a:xfrm>
            <a:off x="254922" y="894787"/>
            <a:ext cx="11565775" cy="3970318"/>
          </a:xfrm>
          <a:prstGeom prst="rect">
            <a:avLst/>
          </a:prstGeom>
        </p:spPr>
        <p:txBody>
          <a:bodyPr wrap="square">
            <a:spAutoFit/>
          </a:bodyPr>
          <a:lstStyle/>
          <a:p>
            <a:r>
              <a:rPr lang="en-US" b="0" i="0" dirty="0" smtClean="0">
                <a:solidFill>
                  <a:srgbClr val="212529"/>
                </a:solidFill>
                <a:effectLst/>
                <a:latin typeface="roboto slab"/>
              </a:rPr>
              <a:t>The AQI calculation involves determining the individual AQI for each pollutant and then selecting the highest value among them to represent the overall AQI for a specific area. Here are the formulas for calculating the AQI for each pollutant:</a:t>
            </a:r>
          </a:p>
          <a:p>
            <a:r>
              <a:rPr lang="en-US" dirty="0">
                <a:solidFill>
                  <a:srgbClr val="C00000"/>
                </a:solidFill>
              </a:rPr>
              <a:t>3.1 Particulate Matter (PM2.5 and PM10)</a:t>
            </a:r>
          </a:p>
          <a:p>
            <a:r>
              <a:rPr lang="en-US" dirty="0" smtClean="0"/>
              <a:t>AQI of PM2.5 </a:t>
            </a:r>
            <a:r>
              <a:rPr lang="en-US" dirty="0"/>
              <a:t>= [(IHI - ILO) / (BPHI - BPLO)] x (</a:t>
            </a:r>
            <a:r>
              <a:rPr lang="en-US" dirty="0" err="1"/>
              <a:t>Cp</a:t>
            </a:r>
            <a:r>
              <a:rPr lang="en-US" dirty="0"/>
              <a:t> - BPLO) + ILO</a:t>
            </a:r>
          </a:p>
          <a:p>
            <a:endParaRPr lang="en-US" dirty="0" smtClean="0"/>
          </a:p>
          <a:p>
            <a:r>
              <a:rPr lang="en-US" dirty="0" smtClean="0"/>
              <a:t>Where</a:t>
            </a:r>
            <a:r>
              <a:rPr lang="en-US" dirty="0"/>
              <a:t>:</a:t>
            </a:r>
          </a:p>
          <a:p>
            <a:r>
              <a:rPr lang="en-US" dirty="0"/>
              <a:t>AQI_PM25 is the AQI for PM2.5</a:t>
            </a:r>
          </a:p>
          <a:p>
            <a:r>
              <a:rPr lang="en-US" dirty="0"/>
              <a:t>IHI </a:t>
            </a:r>
            <a:r>
              <a:rPr lang="en-US" dirty="0" smtClean="0"/>
              <a:t>= AQI </a:t>
            </a:r>
            <a:r>
              <a:rPr lang="en-US" dirty="0"/>
              <a:t>value corresponding to the upper boundary of the AQI category</a:t>
            </a:r>
          </a:p>
          <a:p>
            <a:r>
              <a:rPr lang="en-US" dirty="0" smtClean="0"/>
              <a:t>ILO = AQI </a:t>
            </a:r>
            <a:r>
              <a:rPr lang="en-US" dirty="0"/>
              <a:t>value corresponding to the lower boundary of the AQI category</a:t>
            </a:r>
          </a:p>
          <a:p>
            <a:r>
              <a:rPr lang="en-US" dirty="0"/>
              <a:t>BPHI </a:t>
            </a:r>
            <a:r>
              <a:rPr lang="en-US" dirty="0" smtClean="0"/>
              <a:t>=  concentration </a:t>
            </a:r>
            <a:r>
              <a:rPr lang="en-US" dirty="0"/>
              <a:t>value corresponding to the upper boundary of the AQI category</a:t>
            </a:r>
          </a:p>
          <a:p>
            <a:r>
              <a:rPr lang="en-US" dirty="0"/>
              <a:t>BPLO </a:t>
            </a:r>
            <a:r>
              <a:rPr lang="en-US" dirty="0" smtClean="0"/>
              <a:t>= </a:t>
            </a:r>
            <a:r>
              <a:rPr lang="en-US" dirty="0"/>
              <a:t>concentration value corresponding to the lower boundary of the AQI category</a:t>
            </a:r>
          </a:p>
          <a:p>
            <a:r>
              <a:rPr lang="en-US" dirty="0" err="1"/>
              <a:t>Cp</a:t>
            </a:r>
            <a:r>
              <a:rPr lang="en-US" dirty="0"/>
              <a:t> </a:t>
            </a:r>
            <a:r>
              <a:rPr lang="en-US" dirty="0" smtClean="0"/>
              <a:t>= Actual </a:t>
            </a:r>
            <a:r>
              <a:rPr lang="en-US" dirty="0"/>
              <a:t>concentration of PM2.5 in µg/m³</a:t>
            </a:r>
          </a:p>
          <a:p>
            <a:endParaRPr lang="en-IN" dirty="0"/>
          </a:p>
        </p:txBody>
      </p:sp>
      <p:sp>
        <p:nvSpPr>
          <p:cNvPr id="4" name="Rectangle 3"/>
          <p:cNvSpPr/>
          <p:nvPr/>
        </p:nvSpPr>
        <p:spPr>
          <a:xfrm>
            <a:off x="254922" y="4768656"/>
            <a:ext cx="9753601" cy="1754326"/>
          </a:xfrm>
          <a:prstGeom prst="rect">
            <a:avLst/>
          </a:prstGeom>
        </p:spPr>
        <p:txBody>
          <a:bodyPr wrap="square">
            <a:spAutoFit/>
          </a:bodyPr>
          <a:lstStyle/>
          <a:p>
            <a:r>
              <a:rPr lang="en-IN" b="0" i="0" dirty="0" smtClean="0">
                <a:solidFill>
                  <a:srgbClr val="C00000"/>
                </a:solidFill>
                <a:effectLst/>
                <a:latin typeface="roboto slab"/>
              </a:rPr>
              <a:t>AQI Calculation Example 1:</a:t>
            </a:r>
          </a:p>
          <a:p>
            <a:r>
              <a:rPr lang="en-IN" b="0" i="0" dirty="0" smtClean="0">
                <a:solidFill>
                  <a:srgbClr val="C00000"/>
                </a:solidFill>
                <a:effectLst/>
                <a:latin typeface="roboto slab"/>
              </a:rPr>
              <a:t>Let's consider an example to demonstrate how to calculate AQI:</a:t>
            </a:r>
          </a:p>
          <a:p>
            <a:r>
              <a:rPr lang="en-IN" b="0" i="0" u="sng" dirty="0" smtClean="0">
                <a:solidFill>
                  <a:srgbClr val="212529"/>
                </a:solidFill>
                <a:effectLst/>
                <a:latin typeface="roboto slab"/>
              </a:rPr>
              <a:t>Example Scenario</a:t>
            </a:r>
            <a:r>
              <a:rPr lang="en-IN" b="0" i="0" dirty="0" smtClean="0">
                <a:solidFill>
                  <a:srgbClr val="212529"/>
                </a:solidFill>
                <a:effectLst/>
                <a:latin typeface="roboto slab"/>
              </a:rPr>
              <a:t>:</a:t>
            </a:r>
          </a:p>
          <a:p>
            <a:pPr>
              <a:buFont typeface="Arial" panose="020B0604020202020204" pitchFamily="34" charset="0"/>
              <a:buChar char="•"/>
            </a:pPr>
            <a:r>
              <a:rPr lang="en-IN" b="0" i="0" dirty="0" smtClean="0">
                <a:solidFill>
                  <a:srgbClr val="212529"/>
                </a:solidFill>
                <a:effectLst/>
                <a:latin typeface="roboto slab"/>
              </a:rPr>
              <a:t>PM10 concentration (</a:t>
            </a:r>
            <a:r>
              <a:rPr lang="en-IN" b="0" i="0" dirty="0" err="1" smtClean="0">
                <a:solidFill>
                  <a:srgbClr val="212529"/>
                </a:solidFill>
                <a:effectLst/>
                <a:latin typeface="roboto slab"/>
              </a:rPr>
              <a:t>Cp</a:t>
            </a:r>
            <a:r>
              <a:rPr lang="en-IN" b="0" i="0" dirty="0" smtClean="0">
                <a:solidFill>
                  <a:srgbClr val="212529"/>
                </a:solidFill>
                <a:effectLst/>
                <a:latin typeface="roboto slab"/>
              </a:rPr>
              <a:t>) = 85 µg/m³</a:t>
            </a:r>
          </a:p>
          <a:p>
            <a:pPr>
              <a:buFont typeface="Arial" panose="020B0604020202020204" pitchFamily="34" charset="0"/>
              <a:buChar char="•"/>
            </a:pPr>
            <a:r>
              <a:rPr lang="en-IN" b="0" i="0" dirty="0" smtClean="0">
                <a:solidFill>
                  <a:srgbClr val="212529"/>
                </a:solidFill>
                <a:effectLst/>
                <a:latin typeface="roboto slab"/>
              </a:rPr>
              <a:t>Ozone concentration (</a:t>
            </a:r>
            <a:r>
              <a:rPr lang="en-IN" b="0" i="0" dirty="0" err="1" smtClean="0">
                <a:solidFill>
                  <a:srgbClr val="212529"/>
                </a:solidFill>
                <a:effectLst/>
                <a:latin typeface="roboto slab"/>
              </a:rPr>
              <a:t>Cp</a:t>
            </a:r>
            <a:r>
              <a:rPr lang="en-IN" b="0" i="0" dirty="0" smtClean="0">
                <a:solidFill>
                  <a:srgbClr val="212529"/>
                </a:solidFill>
                <a:effectLst/>
                <a:latin typeface="roboto slab"/>
              </a:rPr>
              <a:t>) = 70 ppb</a:t>
            </a:r>
          </a:p>
          <a:p>
            <a:pPr>
              <a:buFont typeface="Arial" panose="020B0604020202020204" pitchFamily="34" charset="0"/>
              <a:buChar char="•"/>
            </a:pPr>
            <a:r>
              <a:rPr lang="en-IN" b="0" i="0" dirty="0" smtClean="0">
                <a:solidFill>
                  <a:srgbClr val="0070C0"/>
                </a:solidFill>
                <a:effectLst/>
                <a:latin typeface="roboto slab"/>
              </a:rPr>
              <a:t>AQI category boundaries and corresponding AQI values can be found in AQI reference tables</a:t>
            </a:r>
            <a:r>
              <a:rPr lang="en-IN" b="0" i="0" dirty="0" smtClean="0">
                <a:solidFill>
                  <a:srgbClr val="212529"/>
                </a:solidFill>
                <a:effectLst/>
                <a:latin typeface="roboto slab"/>
              </a:rPr>
              <a:t>.</a:t>
            </a:r>
            <a:endParaRPr lang="en-IN" b="0" i="0" dirty="0">
              <a:solidFill>
                <a:srgbClr val="212529"/>
              </a:solidFill>
              <a:effectLst/>
              <a:latin typeface="roboto slab"/>
            </a:endParaRPr>
          </a:p>
        </p:txBody>
      </p:sp>
    </p:spTree>
    <p:extLst>
      <p:ext uri="{BB962C8B-B14F-4D97-AF65-F5344CB8AC3E}">
        <p14:creationId xmlns:p14="http://schemas.microsoft.com/office/powerpoint/2010/main" val="22692456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2934" y="0"/>
            <a:ext cx="10515600" cy="465513"/>
          </a:xfrm>
          <a:solidFill>
            <a:schemeClr val="accent4">
              <a:lumMod val="20000"/>
              <a:lumOff val="80000"/>
            </a:schemeClr>
          </a:solidFill>
        </p:spPr>
        <p:txBody>
          <a:bodyPr>
            <a:noAutofit/>
          </a:bodyPr>
          <a:lstStyle/>
          <a:p>
            <a:r>
              <a:rPr lang="en-IN" sz="3200" dirty="0" smtClean="0">
                <a:latin typeface="Arial" panose="020B0604020202020204" pitchFamily="34" charset="0"/>
                <a:cs typeface="Arial" panose="020B0604020202020204" pitchFamily="34" charset="0"/>
              </a:rPr>
              <a:t>Solution : </a:t>
            </a:r>
            <a:r>
              <a:rPr lang="en-IN" sz="3200" b="0" i="0" dirty="0" smtClean="0">
                <a:solidFill>
                  <a:srgbClr val="C00000"/>
                </a:solidFill>
                <a:effectLst/>
                <a:latin typeface="Arial" panose="020B0604020202020204" pitchFamily="34" charset="0"/>
                <a:cs typeface="Arial" panose="020B0604020202020204" pitchFamily="34" charset="0"/>
              </a:rPr>
              <a:t>AQI Calculation Example 1:</a:t>
            </a:r>
            <a:endParaRPr lang="en-IN" sz="3200" dirty="0">
              <a:latin typeface="Arial" panose="020B0604020202020204" pitchFamily="34" charset="0"/>
              <a:cs typeface="Arial" panose="020B0604020202020204" pitchFamily="34" charset="0"/>
            </a:endParaRPr>
          </a:p>
        </p:txBody>
      </p:sp>
      <p:sp>
        <p:nvSpPr>
          <p:cNvPr id="3" name="Rectangle 2"/>
          <p:cNvSpPr/>
          <p:nvPr/>
        </p:nvSpPr>
        <p:spPr>
          <a:xfrm>
            <a:off x="687184" y="845324"/>
            <a:ext cx="9984972" cy="4524315"/>
          </a:xfrm>
          <a:prstGeom prst="rect">
            <a:avLst/>
          </a:prstGeom>
        </p:spPr>
        <p:txBody>
          <a:bodyPr wrap="square">
            <a:spAutoFit/>
          </a:bodyPr>
          <a:lstStyle/>
          <a:p>
            <a:r>
              <a:rPr lang="en-IN" b="1" i="0" dirty="0" smtClean="0">
                <a:solidFill>
                  <a:srgbClr val="C00000"/>
                </a:solidFill>
                <a:effectLst/>
                <a:latin typeface="roboto slab"/>
              </a:rPr>
              <a:t>Calculation for AQI PM10 = 85 </a:t>
            </a:r>
            <a:r>
              <a:rPr lang="en-IN" b="0" i="0" dirty="0" smtClean="0">
                <a:solidFill>
                  <a:srgbClr val="212529"/>
                </a:solidFill>
                <a:effectLst/>
                <a:latin typeface="roboto slab"/>
              </a:rPr>
              <a:t>µg/m³ (Comes under good category, 0-30 range)</a:t>
            </a:r>
            <a:r>
              <a:rPr lang="en-IN" b="1" i="0" dirty="0" smtClean="0">
                <a:solidFill>
                  <a:srgbClr val="C00000"/>
                </a:solidFill>
                <a:effectLst/>
                <a:latin typeface="roboto slab"/>
              </a:rPr>
              <a:t>:</a:t>
            </a:r>
          </a:p>
          <a:p>
            <a:r>
              <a:rPr lang="en-IN" b="0" i="0" dirty="0" smtClean="0">
                <a:solidFill>
                  <a:srgbClr val="212529"/>
                </a:solidFill>
                <a:effectLst/>
                <a:latin typeface="roboto slab"/>
              </a:rPr>
              <a:t>IHI = 100, ILO = 50</a:t>
            </a:r>
            <a:br>
              <a:rPr lang="en-IN" b="0" i="0" dirty="0" smtClean="0">
                <a:solidFill>
                  <a:srgbClr val="212529"/>
                </a:solidFill>
                <a:effectLst/>
                <a:latin typeface="roboto slab"/>
              </a:rPr>
            </a:br>
            <a:r>
              <a:rPr lang="en-IN" b="0" i="0" dirty="0" smtClean="0">
                <a:solidFill>
                  <a:srgbClr val="212529"/>
                </a:solidFill>
                <a:effectLst/>
                <a:latin typeface="roboto slab"/>
              </a:rPr>
              <a:t>BHI = 100, BPLO = 50</a:t>
            </a:r>
            <a:br>
              <a:rPr lang="en-IN" b="0" i="0" dirty="0" smtClean="0">
                <a:solidFill>
                  <a:srgbClr val="212529"/>
                </a:solidFill>
                <a:effectLst/>
                <a:latin typeface="roboto slab"/>
              </a:rPr>
            </a:br>
            <a:r>
              <a:rPr lang="en-IN" b="0" i="0" dirty="0" smtClean="0">
                <a:solidFill>
                  <a:srgbClr val="212529"/>
                </a:solidFill>
                <a:effectLst/>
                <a:latin typeface="roboto slab"/>
              </a:rPr>
              <a:t>AQI-PM10 = [(100 - 50) / (100 - 50)] x (85 - 50) + 50</a:t>
            </a:r>
            <a:br>
              <a:rPr lang="en-IN" b="0" i="0" dirty="0" smtClean="0">
                <a:solidFill>
                  <a:srgbClr val="212529"/>
                </a:solidFill>
                <a:effectLst/>
                <a:latin typeface="roboto slab"/>
              </a:rPr>
            </a:br>
            <a:r>
              <a:rPr lang="en-IN" b="0" i="0" dirty="0" smtClean="0">
                <a:solidFill>
                  <a:srgbClr val="212529"/>
                </a:solidFill>
                <a:effectLst/>
                <a:latin typeface="roboto slab"/>
              </a:rPr>
              <a:t>AQI-PM10 ≈ 85</a:t>
            </a:r>
          </a:p>
          <a:p>
            <a:endParaRPr lang="en-IN" b="0" i="0" dirty="0" smtClean="0">
              <a:solidFill>
                <a:srgbClr val="212529"/>
              </a:solidFill>
              <a:effectLst/>
              <a:latin typeface="roboto slab"/>
            </a:endParaRPr>
          </a:p>
          <a:p>
            <a:r>
              <a:rPr lang="en-IN" b="1" i="0" dirty="0" smtClean="0">
                <a:solidFill>
                  <a:srgbClr val="212529"/>
                </a:solidFill>
                <a:effectLst/>
                <a:latin typeface="roboto slab"/>
              </a:rPr>
              <a:t>Calculation for Ozone:</a:t>
            </a:r>
          </a:p>
          <a:p>
            <a:r>
              <a:rPr lang="en-IN" b="0" i="0" dirty="0" smtClean="0">
                <a:solidFill>
                  <a:srgbClr val="212529"/>
                </a:solidFill>
                <a:effectLst/>
                <a:latin typeface="roboto slab"/>
              </a:rPr>
              <a:t>IHI = 100, ILO = 51</a:t>
            </a:r>
            <a:br>
              <a:rPr lang="en-IN" b="0" i="0" dirty="0" smtClean="0">
                <a:solidFill>
                  <a:srgbClr val="212529"/>
                </a:solidFill>
                <a:effectLst/>
                <a:latin typeface="roboto slab"/>
              </a:rPr>
            </a:br>
            <a:r>
              <a:rPr lang="en-IN" b="0" i="0" dirty="0" smtClean="0">
                <a:solidFill>
                  <a:srgbClr val="212529"/>
                </a:solidFill>
                <a:effectLst/>
                <a:latin typeface="roboto slab"/>
              </a:rPr>
              <a:t>BHI = 86, BPLO = 0</a:t>
            </a:r>
            <a:br>
              <a:rPr lang="en-IN" b="0" i="0" dirty="0" smtClean="0">
                <a:solidFill>
                  <a:srgbClr val="212529"/>
                </a:solidFill>
                <a:effectLst/>
                <a:latin typeface="roboto slab"/>
              </a:rPr>
            </a:br>
            <a:r>
              <a:rPr lang="en-IN" b="0" i="0" dirty="0" smtClean="0">
                <a:solidFill>
                  <a:srgbClr val="212529"/>
                </a:solidFill>
                <a:effectLst/>
                <a:latin typeface="roboto slab"/>
              </a:rPr>
              <a:t>AQI_O3 = [(100 - 51) / (86 - 0)] x (70 - 0) + 51</a:t>
            </a:r>
            <a:br>
              <a:rPr lang="en-IN" b="0" i="0" dirty="0" smtClean="0">
                <a:solidFill>
                  <a:srgbClr val="212529"/>
                </a:solidFill>
                <a:effectLst/>
                <a:latin typeface="roboto slab"/>
              </a:rPr>
            </a:br>
            <a:r>
              <a:rPr lang="en-IN" b="0" i="0" dirty="0" smtClean="0">
                <a:solidFill>
                  <a:srgbClr val="212529"/>
                </a:solidFill>
                <a:effectLst/>
                <a:latin typeface="roboto slab"/>
              </a:rPr>
              <a:t>AQI_O3 ≈ 86.63</a:t>
            </a:r>
          </a:p>
          <a:p>
            <a:endParaRPr lang="en-IN" b="0" i="0" dirty="0" smtClean="0">
              <a:solidFill>
                <a:srgbClr val="212529"/>
              </a:solidFill>
              <a:effectLst/>
              <a:latin typeface="roboto slab"/>
            </a:endParaRPr>
          </a:p>
          <a:p>
            <a:r>
              <a:rPr lang="en-IN" sz="2400" dirty="0" smtClean="0">
                <a:solidFill>
                  <a:srgbClr val="C00000"/>
                </a:solidFill>
                <a:latin typeface="Times New Roman" panose="02020603050405020304" pitchFamily="18" charset="0"/>
                <a:cs typeface="Times New Roman" panose="02020603050405020304" pitchFamily="18" charset="0"/>
              </a:rPr>
              <a:t>Answer of AQI: </a:t>
            </a:r>
            <a:r>
              <a:rPr lang="en-IN" sz="2400" b="0" i="0" dirty="0" smtClean="0">
                <a:solidFill>
                  <a:srgbClr val="C00000"/>
                </a:solidFill>
                <a:effectLst/>
                <a:latin typeface="Times New Roman" panose="02020603050405020304" pitchFamily="18" charset="0"/>
                <a:cs typeface="Times New Roman" panose="02020603050405020304" pitchFamily="18" charset="0"/>
              </a:rPr>
              <a:t>In this example, the AQI for PM10 is 85, and the AQI for Ozone is 86.63. Since the Ozone AQI is higher, the overall AQI for this scenario is 86.63, categorized as "Moderate."</a:t>
            </a:r>
            <a:endParaRPr lang="en-IN" sz="2400" b="0" i="0" dirty="0">
              <a:solidFill>
                <a:srgbClr val="C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421586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TotalTime>
  <Words>921</Words>
  <Application>Microsoft Office PowerPoint</Application>
  <PresentationFormat>Widescreen</PresentationFormat>
  <Paragraphs>127</Paragraphs>
  <Slides>11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Arial</vt:lpstr>
      <vt:lpstr>Arial</vt:lpstr>
      <vt:lpstr>Arial Narrow</vt:lpstr>
      <vt:lpstr>Calibri</vt:lpstr>
      <vt:lpstr>Calibri Light</vt:lpstr>
      <vt:lpstr>DroidSansFont</vt:lpstr>
      <vt:lpstr>Roboto</vt:lpstr>
      <vt:lpstr>roboto slab</vt:lpstr>
      <vt:lpstr>Times New Roman</vt:lpstr>
      <vt:lpstr>Wingdings</vt:lpstr>
      <vt:lpstr>Office Theme</vt:lpstr>
      <vt:lpstr>Lecture 7: Air Pollution  National Air Quality Index (NAQI) and National Air quality Standards</vt:lpstr>
      <vt:lpstr> National Ambient Air Quality Standards (NAAQS), 2009 </vt:lpstr>
      <vt:lpstr>NAAQI based on 8 air pollutants (Criteria Pollutants)</vt:lpstr>
      <vt:lpstr>Indian AQI range &amp; probable impacts:</vt:lpstr>
      <vt:lpstr>PowerPoint Presentation</vt:lpstr>
      <vt:lpstr>AQI indices category</vt:lpstr>
      <vt:lpstr>Calculation on sub-indices</vt:lpstr>
      <vt:lpstr>AQI Calculation Formulas</vt:lpstr>
      <vt:lpstr>Solution : AQI Calculation Example 1:</vt:lpstr>
      <vt:lpstr>PowerPoint Presentation</vt:lpstr>
      <vt:lpstr>Common questions on NAQI</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16</cp:revision>
  <dcterms:created xsi:type="dcterms:W3CDTF">2024-10-12T06:00:51Z</dcterms:created>
  <dcterms:modified xsi:type="dcterms:W3CDTF">2024-10-20T12:59:25Z</dcterms:modified>
</cp:coreProperties>
</file>