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61" r:id="rId7"/>
    <p:sldId id="262" r:id="rId8"/>
    <p:sldId id="280" r:id="rId9"/>
    <p:sldId id="281" r:id="rId10"/>
    <p:sldId id="282" r:id="rId11"/>
    <p:sldId id="263" r:id="rId12"/>
    <p:sldId id="258" r:id="rId13"/>
    <p:sldId id="287" r:id="rId14"/>
    <p:sldId id="286" r:id="rId15"/>
    <p:sldId id="285" r:id="rId16"/>
    <p:sldId id="267" r:id="rId17"/>
    <p:sldId id="270" r:id="rId18"/>
    <p:sldId id="288" r:id="rId19"/>
    <p:sldId id="272" r:id="rId20"/>
    <p:sldId id="274" r:id="rId2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xmlns="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xmlns="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xmlns="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4" autoAdjust="0"/>
    <p:restoredTop sz="95730" autoAdjust="0"/>
  </p:normalViewPr>
  <p:slideViewPr>
    <p:cSldViewPr snapToGrid="0" snapToObjects="1" showGuides="1">
      <p:cViewPr>
        <p:scale>
          <a:sx n="56" d="100"/>
          <a:sy n="56" d="100"/>
        </p:scale>
        <p:origin x="-1080" y="-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1.xml"/><Relationship Id="rId3" Type="http://schemas.openxmlformats.org/officeDocument/2006/relationships/customXml" Target="../ink/ink9.xml"/><Relationship Id="rId21" Type="http://schemas.openxmlformats.org/officeDocument/2006/relationships/image" Target="../media/image4.png"/><Relationship Id="rId34" Type="http://schemas.openxmlformats.org/officeDocument/2006/relationships/customXml" Target="../ink/ink28.xml"/><Relationship Id="rId12" Type="http://schemas.openxmlformats.org/officeDocument/2006/relationships/customXml" Target="../ink/ink13.xml"/><Relationship Id="rId17" Type="http://schemas.openxmlformats.org/officeDocument/2006/relationships/customXml" Target="../ink/ink14.xml"/><Relationship Id="rId25" Type="http://schemas.openxmlformats.org/officeDocument/2006/relationships/customXml" Target="../ink/ink20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6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11" Type="http://schemas.openxmlformats.org/officeDocument/2006/relationships/customXml" Target="../ink/ink12.xml"/><Relationship Id="rId24" Type="http://schemas.openxmlformats.org/officeDocument/2006/relationships/customXml" Target="../ink/ink19.xml"/><Relationship Id="rId32" Type="http://schemas.openxmlformats.org/officeDocument/2006/relationships/customXml" Target="../ink/ink27.xml"/><Relationship Id="rId23" Type="http://schemas.openxmlformats.org/officeDocument/2006/relationships/customXml" Target="../ink/ink18.xml"/><Relationship Id="rId28" Type="http://schemas.openxmlformats.org/officeDocument/2006/relationships/customXml" Target="../ink/ink23.xml"/><Relationship Id="rId36" Type="http://schemas.openxmlformats.org/officeDocument/2006/relationships/image" Target="../media/image7.png"/><Relationship Id="rId10" Type="http://schemas.openxmlformats.org/officeDocument/2006/relationships/customXml" Target="../ink/ink11.xml"/><Relationship Id="rId19" Type="http://schemas.openxmlformats.org/officeDocument/2006/relationships/customXml" Target="../ink/ink15.xml"/><Relationship Id="rId31" Type="http://schemas.openxmlformats.org/officeDocument/2006/relationships/customXml" Target="../ink/ink26.xml"/><Relationship Id="rId9" Type="http://schemas.openxmlformats.org/officeDocument/2006/relationships/customXml" Target="../ink/ink10.xml"/><Relationship Id="rId22" Type="http://schemas.openxmlformats.org/officeDocument/2006/relationships/customXml" Target="../ink/ink17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perpetualVJ/Coursera_Capstone/blob/master/The%20Battle%20of%20Neighborhoods/The%20Battle%20of%20Neighborhoods.ipynb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18.png"/><Relationship Id="rId18" Type="http://schemas.openxmlformats.org/officeDocument/2006/relationships/customXml" Target="../ink/ink39.xml"/><Relationship Id="rId3" Type="http://schemas.openxmlformats.org/officeDocument/2006/relationships/customXml" Target="../ink/ink30.xml"/><Relationship Id="rId7" Type="http://schemas.openxmlformats.org/officeDocument/2006/relationships/image" Target="../media/image5.png"/><Relationship Id="rId12" Type="http://schemas.openxmlformats.org/officeDocument/2006/relationships/customXml" Target="../ink/ink34.xml"/><Relationship Id="rId17" Type="http://schemas.openxmlformats.org/officeDocument/2006/relationships/customXml" Target="../ink/ink38.xml"/><Relationship Id="rId2" Type="http://schemas.openxmlformats.org/officeDocument/2006/relationships/image" Target="../media/image6.png"/><Relationship Id="rId16" Type="http://schemas.openxmlformats.org/officeDocument/2006/relationships/customXml" Target="../ink/ink37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6.xml"/><Relationship Id="rId10" Type="http://schemas.openxmlformats.org/officeDocument/2006/relationships/customXml" Target="../ink/ink33.xml"/><Relationship Id="rId9" Type="http://schemas.openxmlformats.org/officeDocument/2006/relationships/customXml" Target="../ink/ink32.xml"/><Relationship Id="rId14" Type="http://schemas.openxmlformats.org/officeDocument/2006/relationships/customXml" Target="../ink/ink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45719"/>
            <a:ext cx="10591800" cy="1325563"/>
          </a:xfrm>
        </p:spPr>
        <p:txBody>
          <a:bodyPr anchor="ctr">
            <a:normAutofit fontScale="90000"/>
          </a:bodyPr>
          <a:lstStyle/>
          <a:p>
            <a:r>
              <a:rPr lang="en-US" sz="5400" b="1" dirty="0" smtClean="0">
                <a:solidFill>
                  <a:srgbClr val="0E659B"/>
                </a:solidFill>
              </a:rPr>
              <a:t>The Battle of Neighborhoods</a:t>
            </a:r>
            <a:r>
              <a:rPr lang="en-US" sz="5400" dirty="0" smtClean="0">
                <a:solidFill>
                  <a:srgbClr val="0E659B"/>
                </a:solidFill>
              </a:rPr>
              <a:t/>
            </a:r>
            <a:br>
              <a:rPr lang="en-US" sz="5400" dirty="0" smtClean="0">
                <a:solidFill>
                  <a:srgbClr val="0E659B"/>
                </a:solidFill>
              </a:rPr>
            </a:br>
            <a:endParaRPr lang="en-US" sz="5400" dirty="0">
              <a:solidFill>
                <a:srgbClr val="0E659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1960" y="4559256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Vishal Jotwani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December 2020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8466" y="1653513"/>
            <a:ext cx="2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5 : Cluster 5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6" y="1961290"/>
            <a:ext cx="10058400" cy="962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8466" y="3287223"/>
            <a:ext cx="864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 neighborhoods of Kanpur are clustered through K-Means are as follows -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8465" y="3820980"/>
            <a:ext cx="2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6 : Cluster 1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1" y="4128757"/>
            <a:ext cx="10058400" cy="14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8466" y="1653513"/>
            <a:ext cx="2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7 : Cluster 2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6" y="1961290"/>
            <a:ext cx="10058400" cy="1577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8465" y="3711937"/>
            <a:ext cx="2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8 : Cluster 3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5" y="3979941"/>
            <a:ext cx="10058400" cy="28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8466" y="1653513"/>
            <a:ext cx="2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9 : Cluster 4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1" y="1976186"/>
            <a:ext cx="10058400" cy="966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1401" y="3751757"/>
            <a:ext cx="2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10 : Cluster 5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1" y="4159210"/>
            <a:ext cx="955490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The Battle of </a:t>
            </a:r>
            <a:r>
              <a:rPr lang="en-US" sz="2400" dirty="0" err="1">
                <a:hlinkClick r:id="rId2"/>
              </a:rPr>
              <a:t>Neighborhoods.ipynb</a:t>
            </a:r>
            <a:r>
              <a:rPr lang="en-US" sz="2400" dirty="0">
                <a:hlinkClick r:id="rId2"/>
              </a:rPr>
              <a:t> (github.com)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MAP OF LUCKNOW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1690688"/>
            <a:ext cx="995680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MAP OF KANPUR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2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2800" y="1825625"/>
            <a:ext cx="5461000" cy="4351338"/>
          </a:xfrm>
        </p:spPr>
        <p:txBody>
          <a:bodyPr/>
          <a:lstStyle/>
          <a:p>
            <a:r>
              <a:rPr lang="en-US" dirty="0"/>
              <a:t>In each of the neighborhood the most common venues include hotels, restaurants </a:t>
            </a:r>
            <a:r>
              <a:rPr lang="en-US" dirty="0" smtClean="0"/>
              <a:t>and  </a:t>
            </a:r>
            <a:r>
              <a:rPr lang="en-US" dirty="0"/>
              <a:t>cafes  indicating  that  these  are  the  most  visited  places  in  </a:t>
            </a:r>
            <a:r>
              <a:rPr lang="en-US" dirty="0" smtClean="0"/>
              <a:t>those neighborhoods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this study, similar  neighborhoods of two largest  cities of Uttar Pradesh, Kanpur and </a:t>
            </a:r>
            <a:r>
              <a:rPr lang="en-US" sz="2000" dirty="0" err="1" smtClean="0"/>
              <a:t>Lucknow</a:t>
            </a:r>
            <a:r>
              <a:rPr lang="en-US" sz="2000" dirty="0"/>
              <a:t> </a:t>
            </a:r>
            <a:r>
              <a:rPr lang="en-US" sz="2000" dirty="0" smtClean="0"/>
              <a:t>are found.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each neighborhood four most common venues are found which can </a:t>
            </a:r>
            <a:r>
              <a:rPr lang="en-US" sz="2000" dirty="0" smtClean="0"/>
              <a:t>help the business person to set up their business in that  neighborhood, by providing </a:t>
            </a:r>
            <a:r>
              <a:rPr lang="en-US" sz="2000" dirty="0"/>
              <a:t>an idea for which that neighborhood is </a:t>
            </a:r>
            <a:r>
              <a:rPr lang="en-US" sz="2000" dirty="0" smtClean="0"/>
              <a:t>famous.</a:t>
            </a:r>
          </a:p>
          <a:p>
            <a:endParaRPr lang="en-US" sz="2000" dirty="0"/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most common venues include hotels, restaurants and  </a:t>
            </a:r>
            <a:r>
              <a:rPr lang="en-US" sz="2000" dirty="0" smtClean="0"/>
              <a:t>cafes.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05564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Data Acquisition</a:t>
            </a:r>
            <a:endParaRPr lang="en-US" sz="3200" dirty="0"/>
          </a:p>
          <a:p>
            <a:r>
              <a:rPr lang="en-US" sz="3200" dirty="0" smtClean="0"/>
              <a:t>Methodology</a:t>
            </a:r>
          </a:p>
          <a:p>
            <a:pPr lvl="1"/>
            <a:r>
              <a:rPr lang="en-US" dirty="0" smtClean="0"/>
              <a:t>Data Preprocessing</a:t>
            </a:r>
          </a:p>
          <a:p>
            <a:pPr lvl="1"/>
            <a:r>
              <a:rPr lang="en-US" dirty="0" smtClean="0"/>
              <a:t>Modeling</a:t>
            </a:r>
            <a:endParaRPr lang="en-US" dirty="0"/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Notebook</a:t>
            </a:r>
            <a:endParaRPr lang="en-US" sz="3200" dirty="0"/>
          </a:p>
          <a:p>
            <a:r>
              <a:rPr lang="en-US" sz="3200" dirty="0"/>
              <a:t>Discussion</a:t>
            </a:r>
          </a:p>
          <a:p>
            <a:r>
              <a:rPr lang="en-US" sz="3200" dirty="0" smtClean="0"/>
              <a:t>Conclusion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048709" y="1439333"/>
            <a:ext cx="7305092" cy="4737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Kanpur and </a:t>
            </a:r>
            <a:r>
              <a:rPr lang="en-US" sz="2100" dirty="0" err="1"/>
              <a:t>Lucknow</a:t>
            </a:r>
            <a:r>
              <a:rPr lang="en-US" sz="2100" dirty="0"/>
              <a:t> are the two most important cities of Uttar Pradesh</a:t>
            </a:r>
            <a:r>
              <a:rPr lang="en-US" sz="2100" dirty="0" smtClean="0"/>
              <a:t>.</a:t>
            </a:r>
          </a:p>
          <a:p>
            <a:pPr marL="0" indent="0">
              <a:buNone/>
            </a:pPr>
            <a:endParaRPr lang="en-US" sz="2100" dirty="0" smtClean="0"/>
          </a:p>
          <a:p>
            <a:r>
              <a:rPr lang="en-US" sz="2100" dirty="0"/>
              <a:t>The two cities being in Uttar Pradesh have various similarities and </a:t>
            </a:r>
            <a:r>
              <a:rPr lang="en-US" sz="2100" dirty="0" smtClean="0"/>
              <a:t>dissimilarities.</a:t>
            </a:r>
          </a:p>
          <a:p>
            <a:pPr marL="0" indent="0">
              <a:buNone/>
            </a:pPr>
            <a:endParaRPr lang="en-US" sz="2100" dirty="0" smtClean="0"/>
          </a:p>
          <a:p>
            <a:r>
              <a:rPr lang="en-US" sz="2100" dirty="0"/>
              <a:t>This study focuses on finding the similarities within neighborhoods of each </a:t>
            </a:r>
            <a:r>
              <a:rPr lang="en-US" sz="2100" dirty="0" smtClean="0"/>
              <a:t>city.</a:t>
            </a:r>
          </a:p>
          <a:p>
            <a:endParaRPr lang="en-US" sz="2100" dirty="0"/>
          </a:p>
          <a:p>
            <a:r>
              <a:rPr lang="en-US" sz="2100" dirty="0"/>
              <a:t>T</a:t>
            </a:r>
            <a:r>
              <a:rPr lang="en-US" sz="2100" dirty="0" smtClean="0"/>
              <a:t>his </a:t>
            </a:r>
            <a:r>
              <a:rPr lang="en-US" sz="2100" dirty="0"/>
              <a:t>project helps business persons can set up their ventures like restaurants, hotels etc.</a:t>
            </a:r>
            <a:endParaRPr lang="en-US" sz="21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data of neighborhoods is collected through https://data.gov.in.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All  India  Pin  code  Directory  contains  all  the  pin-code  list  across  India  with </a:t>
            </a:r>
            <a:r>
              <a:rPr lang="en-US" sz="2200" dirty="0" smtClean="0"/>
              <a:t>geocodes </a:t>
            </a:r>
            <a:r>
              <a:rPr lang="en-US" sz="2200" dirty="0"/>
              <a:t>and other relevant </a:t>
            </a:r>
            <a:r>
              <a:rPr lang="en-US" sz="2200" dirty="0" smtClean="0"/>
              <a:t>information.</a:t>
            </a:r>
          </a:p>
          <a:p>
            <a:endParaRPr lang="en-US" sz="2200" dirty="0"/>
          </a:p>
          <a:p>
            <a:r>
              <a:rPr lang="en-US" sz="2200" dirty="0" smtClean="0"/>
              <a:t>Location data is collected using Foursquare API.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Data Preprocessing</a:t>
            </a:r>
          </a:p>
          <a:p>
            <a:pPr marL="0" indent="0">
              <a:buNone/>
            </a:pPr>
            <a:endParaRPr lang="en-US" sz="2400" b="1" dirty="0" smtClean="0"/>
          </a:p>
          <a:p>
            <a:pPr lvl="1"/>
            <a:r>
              <a:rPr lang="en-US" sz="2000" dirty="0" smtClean="0"/>
              <a:t>Appropriate columns like </a:t>
            </a:r>
            <a:r>
              <a:rPr lang="en-US" sz="2000" dirty="0" err="1" smtClean="0"/>
              <a:t>officename</a:t>
            </a:r>
            <a:r>
              <a:rPr lang="en-US" sz="2000" dirty="0" smtClean="0"/>
              <a:t>, </a:t>
            </a:r>
            <a:r>
              <a:rPr lang="en-US" sz="2000" dirty="0" err="1" smtClean="0"/>
              <a:t>pincode</a:t>
            </a:r>
            <a:r>
              <a:rPr lang="en-US" sz="2000" dirty="0" smtClean="0"/>
              <a:t>, </a:t>
            </a:r>
            <a:r>
              <a:rPr lang="en-US" sz="2000" dirty="0" err="1" smtClean="0"/>
              <a:t>districtname</a:t>
            </a:r>
            <a:r>
              <a:rPr lang="en-US" sz="2000" dirty="0" smtClean="0"/>
              <a:t> and the  </a:t>
            </a:r>
            <a:r>
              <a:rPr lang="en-US" sz="2000" dirty="0"/>
              <a:t>rows  with  </a:t>
            </a:r>
            <a:r>
              <a:rPr lang="en-US" sz="2000" dirty="0" err="1"/>
              <a:t>districtname</a:t>
            </a:r>
            <a:r>
              <a:rPr lang="en-US" sz="2000" dirty="0"/>
              <a:t>  Kanpur  Nagar  and  </a:t>
            </a:r>
            <a:r>
              <a:rPr lang="en-US" sz="2000" dirty="0" err="1"/>
              <a:t>Lucknow</a:t>
            </a:r>
            <a:r>
              <a:rPr lang="en-US" sz="2000" dirty="0"/>
              <a:t>  are  drawn </a:t>
            </a:r>
            <a:r>
              <a:rPr lang="en-US" sz="2000" dirty="0" smtClean="0"/>
              <a:t>from </a:t>
            </a:r>
            <a:r>
              <a:rPr lang="en-US" sz="2000" dirty="0"/>
              <a:t>the dataset.</a:t>
            </a:r>
            <a:endParaRPr lang="en-US" sz="2000" dirty="0" smtClean="0"/>
          </a:p>
          <a:p>
            <a:pPr lvl="1"/>
            <a:endParaRPr lang="en-US" sz="2000" b="1" dirty="0" smtClean="0"/>
          </a:p>
          <a:p>
            <a:pPr lvl="1"/>
            <a:r>
              <a:rPr lang="en-US" sz="2000" dirty="0" smtClean="0"/>
              <a:t>The new names are given to the columns, </a:t>
            </a:r>
            <a:r>
              <a:rPr lang="en-US" sz="2000" dirty="0" err="1" smtClean="0"/>
              <a:t>officename</a:t>
            </a:r>
            <a:r>
              <a:rPr lang="en-US" sz="2000" dirty="0" smtClean="0"/>
              <a:t> is converted into Neighborhood</a:t>
            </a:r>
            <a:r>
              <a:rPr lang="en-US" sz="2000" dirty="0"/>
              <a:t>,   </a:t>
            </a:r>
            <a:r>
              <a:rPr lang="en-US" sz="2000" dirty="0" err="1"/>
              <a:t>pincode</a:t>
            </a:r>
            <a:r>
              <a:rPr lang="en-US" sz="2000" dirty="0"/>
              <a:t> is given  </a:t>
            </a:r>
            <a:r>
              <a:rPr lang="en-US" sz="2000" dirty="0" err="1"/>
              <a:t>Pincode</a:t>
            </a:r>
            <a:r>
              <a:rPr lang="en-US" sz="2000" dirty="0"/>
              <a:t>  and  </a:t>
            </a:r>
            <a:r>
              <a:rPr lang="en-US" sz="2000" dirty="0" err="1"/>
              <a:t>districtname</a:t>
            </a:r>
            <a:r>
              <a:rPr lang="en-US" sz="2000" dirty="0"/>
              <a:t>  is given  City.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Data Preprocessing</a:t>
            </a:r>
          </a:p>
          <a:p>
            <a:pPr marL="0" indent="0">
              <a:buNone/>
            </a:pPr>
            <a:endParaRPr lang="en-US" sz="2400" b="1" dirty="0" smtClean="0"/>
          </a:p>
          <a:p>
            <a:pPr lvl="1"/>
            <a:r>
              <a:rPr lang="en-US" sz="2000" dirty="0"/>
              <a:t>S.O., B.O., H.O. and G.P.O which is </a:t>
            </a:r>
            <a:r>
              <a:rPr lang="en-US" sz="2000" dirty="0" smtClean="0"/>
              <a:t>removed from Neighborhood feature.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/>
              <a:t>The dataset is grouped on the column </a:t>
            </a:r>
            <a:r>
              <a:rPr lang="en-US" sz="2000" dirty="0" err="1"/>
              <a:t>Pincode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New columns  Latitude  and  Longitude  are  added to  the  dataset. 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Foursquare API is used to collect location data for each neighborhood.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2. Modeling</a:t>
            </a:r>
            <a:endParaRPr lang="en-US" sz="2400" b="1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K-Means clustering, an unsupervised machine learning technique is used for segmentation of neighborhoods.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K-Means Clustering machine learning technique is used for finding similarities </a:t>
            </a:r>
            <a:r>
              <a:rPr lang="en-US" sz="2000" dirty="0" smtClean="0"/>
              <a:t>in </a:t>
            </a:r>
            <a:r>
              <a:rPr lang="en-US" sz="2000" dirty="0"/>
              <a:t>neighborhoods of each city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K is chosen as 5, which denotes the no. of clusters.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1401" y="1506022"/>
            <a:ext cx="864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 neighborhoods of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Lucknow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are clustered through K-Means are as follows -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341129"/>
            <a:ext cx="10058400" cy="9764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1400" y="1996645"/>
            <a:ext cx="2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1 : Cluster 1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41401" y="3486778"/>
            <a:ext cx="2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2 : Cluster 2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3794555"/>
            <a:ext cx="10058400" cy="2826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534" y="6217447"/>
            <a:ext cx="11904134" cy="56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3703" y="1690688"/>
            <a:ext cx="2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3 : Cluster 3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3" y="1998465"/>
            <a:ext cx="10058400" cy="15648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3701" y="4042602"/>
            <a:ext cx="2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4 : Cluster 4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1" y="4350379"/>
            <a:ext cx="10058400" cy="15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infopath/2007/PartnerControls"/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80a141d-92ca-4d3d-9308-f7e7b1d44ce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456</Words>
  <Application>Microsoft Office PowerPoint</Application>
  <PresentationFormat>Custom</PresentationFormat>
  <Paragraphs>84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SLIDE_TEMPLATE_skill_network</vt:lpstr>
      <vt:lpstr>The Battle of Neighborhoods </vt:lpstr>
      <vt:lpstr>OUTLINE</vt:lpstr>
      <vt:lpstr>INTRODUCTION</vt:lpstr>
      <vt:lpstr>DATA ACQUISITION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NOTEBOOK</vt:lpstr>
      <vt:lpstr>MAP OF LUCKNOW</vt:lpstr>
      <vt:lpstr>MAP OF KANPUR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Vishal-Jotwani</cp:lastModifiedBy>
  <cp:revision>26</cp:revision>
  <dcterms:created xsi:type="dcterms:W3CDTF">2020-10-28T18:29:43Z</dcterms:created>
  <dcterms:modified xsi:type="dcterms:W3CDTF">2020-12-14T08:13:10Z</dcterms:modified>
</cp:coreProperties>
</file>