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2" r:id="rId7"/>
    <p:sldId id="265" r:id="rId8"/>
    <p:sldId id="261"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4"/>
    <p:restoredTop sz="91408"/>
  </p:normalViewPr>
  <p:slideViewPr>
    <p:cSldViewPr snapToGrid="0">
      <p:cViewPr>
        <p:scale>
          <a:sx n="68" d="100"/>
          <a:sy n="68"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1F4FE-FC2F-439C-9D97-783D6012D62E}"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D7D4DDF0-5A2D-4A49-BEE6-C874C7767FCF}">
      <dgm:prSet/>
      <dgm:spPr/>
      <dgm:t>
        <a:bodyPr/>
        <a:lstStyle/>
        <a:p>
          <a:pPr>
            <a:lnSpc>
              <a:spcPct val="100000"/>
            </a:lnSpc>
            <a:defRPr cap="all"/>
          </a:pPr>
          <a:r>
            <a:rPr lang="en-US" dirty="0"/>
            <a:t>I have a Bachelors degree in Geology from Dalhousie university</a:t>
          </a:r>
        </a:p>
      </dgm:t>
    </dgm:pt>
    <dgm:pt modelId="{3BBBADCC-DF45-4131-990F-E9D12C8F532C}" type="parTrans" cxnId="{056E3B78-131F-4AD1-8651-CEEDD052DA45}">
      <dgm:prSet/>
      <dgm:spPr/>
      <dgm:t>
        <a:bodyPr/>
        <a:lstStyle/>
        <a:p>
          <a:endParaRPr lang="en-US"/>
        </a:p>
      </dgm:t>
    </dgm:pt>
    <dgm:pt modelId="{375DF651-1E3D-40EA-A42D-2EC74D89F81F}" type="sibTrans" cxnId="{056E3B78-131F-4AD1-8651-CEEDD052DA45}">
      <dgm:prSet/>
      <dgm:spPr/>
      <dgm:t>
        <a:bodyPr/>
        <a:lstStyle/>
        <a:p>
          <a:endParaRPr lang="en-US"/>
        </a:p>
      </dgm:t>
    </dgm:pt>
    <dgm:pt modelId="{FBD8EBD7-48A2-407D-97AD-CC9837C20C13}">
      <dgm:prSet/>
      <dgm:spPr/>
      <dgm:t>
        <a:bodyPr/>
        <a:lstStyle/>
        <a:p>
          <a:pPr>
            <a:lnSpc>
              <a:spcPct val="100000"/>
            </a:lnSpc>
            <a:defRPr cap="all"/>
          </a:pPr>
          <a:r>
            <a:rPr lang="en-US"/>
            <a:t>Currently working as a research assistant</a:t>
          </a:r>
        </a:p>
      </dgm:t>
    </dgm:pt>
    <dgm:pt modelId="{8BD20CC0-060E-4E04-B6C4-2562EB82C738}" type="parTrans" cxnId="{068B1769-E841-4DAF-96A4-A2354EEEFCFB}">
      <dgm:prSet/>
      <dgm:spPr/>
      <dgm:t>
        <a:bodyPr/>
        <a:lstStyle/>
        <a:p>
          <a:endParaRPr lang="en-US"/>
        </a:p>
      </dgm:t>
    </dgm:pt>
    <dgm:pt modelId="{B463BC27-1467-4692-AA2B-0CE2E07EB395}" type="sibTrans" cxnId="{068B1769-E841-4DAF-96A4-A2354EEEFCFB}">
      <dgm:prSet/>
      <dgm:spPr/>
      <dgm:t>
        <a:bodyPr/>
        <a:lstStyle/>
        <a:p>
          <a:endParaRPr lang="en-US"/>
        </a:p>
      </dgm:t>
    </dgm:pt>
    <dgm:pt modelId="{2ED0CCD5-12F2-4920-B388-45E3E1F15A8D}">
      <dgm:prSet/>
      <dgm:spPr/>
      <dgm:t>
        <a:bodyPr/>
        <a:lstStyle/>
        <a:p>
          <a:pPr>
            <a:lnSpc>
              <a:spcPct val="100000"/>
            </a:lnSpc>
            <a:defRPr cap="all"/>
          </a:pPr>
          <a:r>
            <a:rPr lang="en-US"/>
            <a:t>Pursued data science because I was interested in the field and I needed a career change</a:t>
          </a:r>
        </a:p>
      </dgm:t>
    </dgm:pt>
    <dgm:pt modelId="{DD294CB1-00B5-417D-BE60-ADE0AADC8195}" type="parTrans" cxnId="{1A69F721-DA25-4A3D-A75F-1AFD7EECD20A}">
      <dgm:prSet/>
      <dgm:spPr/>
      <dgm:t>
        <a:bodyPr/>
        <a:lstStyle/>
        <a:p>
          <a:endParaRPr lang="en-US"/>
        </a:p>
      </dgm:t>
    </dgm:pt>
    <dgm:pt modelId="{CF26A5F2-4364-45CA-95D8-DA72189527E2}" type="sibTrans" cxnId="{1A69F721-DA25-4A3D-A75F-1AFD7EECD20A}">
      <dgm:prSet/>
      <dgm:spPr/>
      <dgm:t>
        <a:bodyPr/>
        <a:lstStyle/>
        <a:p>
          <a:endParaRPr lang="en-US"/>
        </a:p>
      </dgm:t>
    </dgm:pt>
    <dgm:pt modelId="{27703ABA-79E0-4A70-B791-B553D1C496DF}" type="pres">
      <dgm:prSet presAssocID="{5791F4FE-FC2F-439C-9D97-783D6012D62E}" presName="root" presStyleCnt="0">
        <dgm:presLayoutVars>
          <dgm:dir/>
          <dgm:resizeHandles val="exact"/>
        </dgm:presLayoutVars>
      </dgm:prSet>
      <dgm:spPr/>
    </dgm:pt>
    <dgm:pt modelId="{98994384-6CAF-4C3E-87A5-3AA8B5F4F285}" type="pres">
      <dgm:prSet presAssocID="{D7D4DDF0-5A2D-4A49-BEE6-C874C7767FCF}" presName="compNode" presStyleCnt="0"/>
      <dgm:spPr/>
    </dgm:pt>
    <dgm:pt modelId="{13CD3994-55EA-4026-B553-0567EF07F21F}" type="pres">
      <dgm:prSet presAssocID="{D7D4DDF0-5A2D-4A49-BEE6-C874C7767FCF}" presName="iconBgRect" presStyleLbl="bgShp" presStyleIdx="0" presStyleCnt="3"/>
      <dgm:spPr>
        <a:prstGeom prst="round2DiagRect">
          <a:avLst>
            <a:gd name="adj1" fmla="val 29727"/>
            <a:gd name="adj2" fmla="val 0"/>
          </a:avLst>
        </a:prstGeom>
      </dgm:spPr>
    </dgm:pt>
    <dgm:pt modelId="{5B25A89B-C371-4E89-BEE7-55EAE2EAEA47}" type="pres">
      <dgm:prSet presAssocID="{D7D4DDF0-5A2D-4A49-BEE6-C874C7767F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568DEF6-4BB8-4BB2-B4B7-0B3662553655}" type="pres">
      <dgm:prSet presAssocID="{D7D4DDF0-5A2D-4A49-BEE6-C874C7767FCF}" presName="spaceRect" presStyleCnt="0"/>
      <dgm:spPr/>
    </dgm:pt>
    <dgm:pt modelId="{65FF625D-0E62-4A4B-AFC4-330C43DF5D62}" type="pres">
      <dgm:prSet presAssocID="{D7D4DDF0-5A2D-4A49-BEE6-C874C7767FCF}" presName="textRect" presStyleLbl="revTx" presStyleIdx="0" presStyleCnt="3">
        <dgm:presLayoutVars>
          <dgm:chMax val="1"/>
          <dgm:chPref val="1"/>
        </dgm:presLayoutVars>
      </dgm:prSet>
      <dgm:spPr/>
    </dgm:pt>
    <dgm:pt modelId="{3DECA7E6-4FC5-47EE-9887-97CFE08CA937}" type="pres">
      <dgm:prSet presAssocID="{375DF651-1E3D-40EA-A42D-2EC74D89F81F}" presName="sibTrans" presStyleCnt="0"/>
      <dgm:spPr/>
    </dgm:pt>
    <dgm:pt modelId="{13407F38-36F1-46F9-B212-D0ED7109E8C2}" type="pres">
      <dgm:prSet presAssocID="{FBD8EBD7-48A2-407D-97AD-CC9837C20C13}" presName="compNode" presStyleCnt="0"/>
      <dgm:spPr/>
    </dgm:pt>
    <dgm:pt modelId="{23029A32-2231-4116-9E7F-5754893CD91D}" type="pres">
      <dgm:prSet presAssocID="{FBD8EBD7-48A2-407D-97AD-CC9837C20C13}" presName="iconBgRect" presStyleLbl="bgShp" presStyleIdx="1" presStyleCnt="3"/>
      <dgm:spPr>
        <a:prstGeom prst="round2DiagRect">
          <a:avLst>
            <a:gd name="adj1" fmla="val 29727"/>
            <a:gd name="adj2" fmla="val 0"/>
          </a:avLst>
        </a:prstGeom>
      </dgm:spPr>
    </dgm:pt>
    <dgm:pt modelId="{6629AB67-7E8D-411D-B1CE-C1AE88C45B0F}" type="pres">
      <dgm:prSet presAssocID="{FBD8EBD7-48A2-407D-97AD-CC9837C20C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A902D6C2-0480-4675-8442-368722B0C52A}" type="pres">
      <dgm:prSet presAssocID="{FBD8EBD7-48A2-407D-97AD-CC9837C20C13}" presName="spaceRect" presStyleCnt="0"/>
      <dgm:spPr/>
    </dgm:pt>
    <dgm:pt modelId="{8C5E80E2-F7CB-4D7D-9A18-1B9F19908EAF}" type="pres">
      <dgm:prSet presAssocID="{FBD8EBD7-48A2-407D-97AD-CC9837C20C13}" presName="textRect" presStyleLbl="revTx" presStyleIdx="1" presStyleCnt="3">
        <dgm:presLayoutVars>
          <dgm:chMax val="1"/>
          <dgm:chPref val="1"/>
        </dgm:presLayoutVars>
      </dgm:prSet>
      <dgm:spPr/>
    </dgm:pt>
    <dgm:pt modelId="{A0FC8B1B-E07B-44CC-BD85-3DC3C2845E5F}" type="pres">
      <dgm:prSet presAssocID="{B463BC27-1467-4692-AA2B-0CE2E07EB395}" presName="sibTrans" presStyleCnt="0"/>
      <dgm:spPr/>
    </dgm:pt>
    <dgm:pt modelId="{E3A3DC76-8E64-4ADB-A880-4FEED6F0EE9B}" type="pres">
      <dgm:prSet presAssocID="{2ED0CCD5-12F2-4920-B388-45E3E1F15A8D}" presName="compNode" presStyleCnt="0"/>
      <dgm:spPr/>
    </dgm:pt>
    <dgm:pt modelId="{506C1608-6103-4410-80D5-D03BD6B52DA2}" type="pres">
      <dgm:prSet presAssocID="{2ED0CCD5-12F2-4920-B388-45E3E1F15A8D}" presName="iconBgRect" presStyleLbl="bgShp" presStyleIdx="2" presStyleCnt="3"/>
      <dgm:spPr>
        <a:prstGeom prst="round2DiagRect">
          <a:avLst>
            <a:gd name="adj1" fmla="val 29727"/>
            <a:gd name="adj2" fmla="val 0"/>
          </a:avLst>
        </a:prstGeom>
      </dgm:spPr>
    </dgm:pt>
    <dgm:pt modelId="{6F73F6BE-91FD-46EE-86D5-927EC13A2566}" type="pres">
      <dgm:prSet presAssocID="{2ED0CCD5-12F2-4920-B388-45E3E1F15A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F1EA7BB0-C8F7-4C4B-831D-F80792C5C2A0}" type="pres">
      <dgm:prSet presAssocID="{2ED0CCD5-12F2-4920-B388-45E3E1F15A8D}" presName="spaceRect" presStyleCnt="0"/>
      <dgm:spPr/>
    </dgm:pt>
    <dgm:pt modelId="{4D52AB2A-6799-4E3A-A1F6-58D50E3028DF}" type="pres">
      <dgm:prSet presAssocID="{2ED0CCD5-12F2-4920-B388-45E3E1F15A8D}" presName="textRect" presStyleLbl="revTx" presStyleIdx="2" presStyleCnt="3">
        <dgm:presLayoutVars>
          <dgm:chMax val="1"/>
          <dgm:chPref val="1"/>
        </dgm:presLayoutVars>
      </dgm:prSet>
      <dgm:spPr/>
    </dgm:pt>
  </dgm:ptLst>
  <dgm:cxnLst>
    <dgm:cxn modelId="{1A69F721-DA25-4A3D-A75F-1AFD7EECD20A}" srcId="{5791F4FE-FC2F-439C-9D97-783D6012D62E}" destId="{2ED0CCD5-12F2-4920-B388-45E3E1F15A8D}" srcOrd="2" destOrd="0" parTransId="{DD294CB1-00B5-417D-BE60-ADE0AADC8195}" sibTransId="{CF26A5F2-4364-45CA-95D8-DA72189527E2}"/>
    <dgm:cxn modelId="{068B1769-E841-4DAF-96A4-A2354EEEFCFB}" srcId="{5791F4FE-FC2F-439C-9D97-783D6012D62E}" destId="{FBD8EBD7-48A2-407D-97AD-CC9837C20C13}" srcOrd="1" destOrd="0" parTransId="{8BD20CC0-060E-4E04-B6C4-2562EB82C738}" sibTransId="{B463BC27-1467-4692-AA2B-0CE2E07EB395}"/>
    <dgm:cxn modelId="{0C975476-5C45-314B-8ACF-25628E002C6E}" type="presOf" srcId="{2ED0CCD5-12F2-4920-B388-45E3E1F15A8D}" destId="{4D52AB2A-6799-4E3A-A1F6-58D50E3028DF}" srcOrd="0" destOrd="0" presId="urn:microsoft.com/office/officeart/2018/5/layout/IconLeafLabelList"/>
    <dgm:cxn modelId="{056E3B78-131F-4AD1-8651-CEEDD052DA45}" srcId="{5791F4FE-FC2F-439C-9D97-783D6012D62E}" destId="{D7D4DDF0-5A2D-4A49-BEE6-C874C7767FCF}" srcOrd="0" destOrd="0" parTransId="{3BBBADCC-DF45-4131-990F-E9D12C8F532C}" sibTransId="{375DF651-1E3D-40EA-A42D-2EC74D89F81F}"/>
    <dgm:cxn modelId="{81BE5E7E-6E97-EC40-BE25-E20C2B3BF672}" type="presOf" srcId="{D7D4DDF0-5A2D-4A49-BEE6-C874C7767FCF}" destId="{65FF625D-0E62-4A4B-AFC4-330C43DF5D62}" srcOrd="0" destOrd="0" presId="urn:microsoft.com/office/officeart/2018/5/layout/IconLeafLabelList"/>
    <dgm:cxn modelId="{477BB78F-1DAD-1949-B18F-E413F6502056}" type="presOf" srcId="{5791F4FE-FC2F-439C-9D97-783D6012D62E}" destId="{27703ABA-79E0-4A70-B791-B553D1C496DF}" srcOrd="0" destOrd="0" presId="urn:microsoft.com/office/officeart/2018/5/layout/IconLeafLabelList"/>
    <dgm:cxn modelId="{26E59DCB-AFE1-634D-AA46-76D9BE5C7053}" type="presOf" srcId="{FBD8EBD7-48A2-407D-97AD-CC9837C20C13}" destId="{8C5E80E2-F7CB-4D7D-9A18-1B9F19908EAF}" srcOrd="0" destOrd="0" presId="urn:microsoft.com/office/officeart/2018/5/layout/IconLeafLabelList"/>
    <dgm:cxn modelId="{C4407618-F916-624B-A8CA-1BB22D590088}" type="presParOf" srcId="{27703ABA-79E0-4A70-B791-B553D1C496DF}" destId="{98994384-6CAF-4C3E-87A5-3AA8B5F4F285}" srcOrd="0" destOrd="0" presId="urn:microsoft.com/office/officeart/2018/5/layout/IconLeafLabelList"/>
    <dgm:cxn modelId="{16C0227B-ECB5-F043-88AD-C8AFAC53B6F4}" type="presParOf" srcId="{98994384-6CAF-4C3E-87A5-3AA8B5F4F285}" destId="{13CD3994-55EA-4026-B553-0567EF07F21F}" srcOrd="0" destOrd="0" presId="urn:microsoft.com/office/officeart/2018/5/layout/IconLeafLabelList"/>
    <dgm:cxn modelId="{4A7E1556-AEB6-6746-9FD1-5863E607A455}" type="presParOf" srcId="{98994384-6CAF-4C3E-87A5-3AA8B5F4F285}" destId="{5B25A89B-C371-4E89-BEE7-55EAE2EAEA47}" srcOrd="1" destOrd="0" presId="urn:microsoft.com/office/officeart/2018/5/layout/IconLeafLabelList"/>
    <dgm:cxn modelId="{C755413F-DCFE-DC4A-9766-63924B10796B}" type="presParOf" srcId="{98994384-6CAF-4C3E-87A5-3AA8B5F4F285}" destId="{0568DEF6-4BB8-4BB2-B4B7-0B3662553655}" srcOrd="2" destOrd="0" presId="urn:microsoft.com/office/officeart/2018/5/layout/IconLeafLabelList"/>
    <dgm:cxn modelId="{C4447322-F696-2E41-A3F8-2C5C45D39DD3}" type="presParOf" srcId="{98994384-6CAF-4C3E-87A5-3AA8B5F4F285}" destId="{65FF625D-0E62-4A4B-AFC4-330C43DF5D62}" srcOrd="3" destOrd="0" presId="urn:microsoft.com/office/officeart/2018/5/layout/IconLeafLabelList"/>
    <dgm:cxn modelId="{229A3C9A-167B-9A4A-823C-3DA8FE08AF15}" type="presParOf" srcId="{27703ABA-79E0-4A70-B791-B553D1C496DF}" destId="{3DECA7E6-4FC5-47EE-9887-97CFE08CA937}" srcOrd="1" destOrd="0" presId="urn:microsoft.com/office/officeart/2018/5/layout/IconLeafLabelList"/>
    <dgm:cxn modelId="{A45CFC77-74F5-FD48-8844-E9681744E333}" type="presParOf" srcId="{27703ABA-79E0-4A70-B791-B553D1C496DF}" destId="{13407F38-36F1-46F9-B212-D0ED7109E8C2}" srcOrd="2" destOrd="0" presId="urn:microsoft.com/office/officeart/2018/5/layout/IconLeafLabelList"/>
    <dgm:cxn modelId="{363FB511-DDED-1649-917D-3A572DD9E30F}" type="presParOf" srcId="{13407F38-36F1-46F9-B212-D0ED7109E8C2}" destId="{23029A32-2231-4116-9E7F-5754893CD91D}" srcOrd="0" destOrd="0" presId="urn:microsoft.com/office/officeart/2018/5/layout/IconLeafLabelList"/>
    <dgm:cxn modelId="{4D3DABF4-2150-664F-A273-5B84A08D2D4C}" type="presParOf" srcId="{13407F38-36F1-46F9-B212-D0ED7109E8C2}" destId="{6629AB67-7E8D-411D-B1CE-C1AE88C45B0F}" srcOrd="1" destOrd="0" presId="urn:microsoft.com/office/officeart/2018/5/layout/IconLeafLabelList"/>
    <dgm:cxn modelId="{280C7CC4-30FF-CB42-AC34-29A29700C6D0}" type="presParOf" srcId="{13407F38-36F1-46F9-B212-D0ED7109E8C2}" destId="{A902D6C2-0480-4675-8442-368722B0C52A}" srcOrd="2" destOrd="0" presId="urn:microsoft.com/office/officeart/2018/5/layout/IconLeafLabelList"/>
    <dgm:cxn modelId="{F4D74796-ADCB-AB46-8973-5C0F3A92509C}" type="presParOf" srcId="{13407F38-36F1-46F9-B212-D0ED7109E8C2}" destId="{8C5E80E2-F7CB-4D7D-9A18-1B9F19908EAF}" srcOrd="3" destOrd="0" presId="urn:microsoft.com/office/officeart/2018/5/layout/IconLeafLabelList"/>
    <dgm:cxn modelId="{4823210F-7725-FF47-B5A0-108012993463}" type="presParOf" srcId="{27703ABA-79E0-4A70-B791-B553D1C496DF}" destId="{A0FC8B1B-E07B-44CC-BD85-3DC3C2845E5F}" srcOrd="3" destOrd="0" presId="urn:microsoft.com/office/officeart/2018/5/layout/IconLeafLabelList"/>
    <dgm:cxn modelId="{36E18A23-3E75-9444-A0A7-A6A94171542C}" type="presParOf" srcId="{27703ABA-79E0-4A70-B791-B553D1C496DF}" destId="{E3A3DC76-8E64-4ADB-A880-4FEED6F0EE9B}" srcOrd="4" destOrd="0" presId="urn:microsoft.com/office/officeart/2018/5/layout/IconLeafLabelList"/>
    <dgm:cxn modelId="{7DDFCC04-32A7-464C-BF1E-D87E8E15ECA1}" type="presParOf" srcId="{E3A3DC76-8E64-4ADB-A880-4FEED6F0EE9B}" destId="{506C1608-6103-4410-80D5-D03BD6B52DA2}" srcOrd="0" destOrd="0" presId="urn:microsoft.com/office/officeart/2018/5/layout/IconLeafLabelList"/>
    <dgm:cxn modelId="{D0757DCB-705D-E14E-A630-E161BE59277C}" type="presParOf" srcId="{E3A3DC76-8E64-4ADB-A880-4FEED6F0EE9B}" destId="{6F73F6BE-91FD-46EE-86D5-927EC13A2566}" srcOrd="1" destOrd="0" presId="urn:microsoft.com/office/officeart/2018/5/layout/IconLeafLabelList"/>
    <dgm:cxn modelId="{EA1405DA-55C0-2C46-91D5-4FE1896883AE}" type="presParOf" srcId="{E3A3DC76-8E64-4ADB-A880-4FEED6F0EE9B}" destId="{F1EA7BB0-C8F7-4C4B-831D-F80792C5C2A0}" srcOrd="2" destOrd="0" presId="urn:microsoft.com/office/officeart/2018/5/layout/IconLeafLabelList"/>
    <dgm:cxn modelId="{B5FC9C7A-6329-4849-A292-22E4DA9ADE8D}" type="presParOf" srcId="{E3A3DC76-8E64-4ADB-A880-4FEED6F0EE9B}" destId="{4D52AB2A-6799-4E3A-A1F6-58D50E3028DF}"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D3994-55EA-4026-B553-0567EF07F21F}">
      <dsp:nvSpPr>
        <dsp:cNvPr id="0" name=""/>
        <dsp:cNvSpPr/>
      </dsp:nvSpPr>
      <dsp:spPr>
        <a:xfrm>
          <a:off x="624000" y="163717"/>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5A89B-C371-4E89-BEE7-55EAE2EAEA47}">
      <dsp:nvSpPr>
        <dsp:cNvPr id="0" name=""/>
        <dsp:cNvSpPr/>
      </dsp:nvSpPr>
      <dsp:spPr>
        <a:xfrm>
          <a:off x="1004250" y="54396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FF625D-0E62-4A4B-AFC4-330C43DF5D62}">
      <dsp:nvSpPr>
        <dsp:cNvPr id="0" name=""/>
        <dsp:cNvSpPr/>
      </dsp:nvSpPr>
      <dsp:spPr>
        <a:xfrm>
          <a:off x="5362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I have a Bachelors degree in Geology from Dalhousie university</a:t>
          </a:r>
        </a:p>
      </dsp:txBody>
      <dsp:txXfrm>
        <a:off x="53625" y="2503718"/>
        <a:ext cx="2925000" cy="720000"/>
      </dsp:txXfrm>
    </dsp:sp>
    <dsp:sp modelId="{23029A32-2231-4116-9E7F-5754893CD91D}">
      <dsp:nvSpPr>
        <dsp:cNvPr id="0" name=""/>
        <dsp:cNvSpPr/>
      </dsp:nvSpPr>
      <dsp:spPr>
        <a:xfrm>
          <a:off x="4060875" y="163717"/>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29AB67-7E8D-411D-B1CE-C1AE88C45B0F}">
      <dsp:nvSpPr>
        <dsp:cNvPr id="0" name=""/>
        <dsp:cNvSpPr/>
      </dsp:nvSpPr>
      <dsp:spPr>
        <a:xfrm>
          <a:off x="4441125" y="54396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5E80E2-F7CB-4D7D-9A18-1B9F19908EAF}">
      <dsp:nvSpPr>
        <dsp:cNvPr id="0" name=""/>
        <dsp:cNvSpPr/>
      </dsp:nvSpPr>
      <dsp:spPr>
        <a:xfrm>
          <a:off x="3490500"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Currently working as a research assistant</a:t>
          </a:r>
        </a:p>
      </dsp:txBody>
      <dsp:txXfrm>
        <a:off x="3490500" y="2503718"/>
        <a:ext cx="2925000" cy="720000"/>
      </dsp:txXfrm>
    </dsp:sp>
    <dsp:sp modelId="{506C1608-6103-4410-80D5-D03BD6B52DA2}">
      <dsp:nvSpPr>
        <dsp:cNvPr id="0" name=""/>
        <dsp:cNvSpPr/>
      </dsp:nvSpPr>
      <dsp:spPr>
        <a:xfrm>
          <a:off x="7497750" y="163717"/>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3F6BE-91FD-46EE-86D5-927EC13A2566}">
      <dsp:nvSpPr>
        <dsp:cNvPr id="0" name=""/>
        <dsp:cNvSpPr/>
      </dsp:nvSpPr>
      <dsp:spPr>
        <a:xfrm>
          <a:off x="7878000" y="543967"/>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52AB2A-6799-4E3A-A1F6-58D50E3028DF}">
      <dsp:nvSpPr>
        <dsp:cNvPr id="0" name=""/>
        <dsp:cNvSpPr/>
      </dsp:nvSpPr>
      <dsp:spPr>
        <a:xfrm>
          <a:off x="692737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Pursued data science because I was interested in the field and I needed a career change</a:t>
          </a:r>
        </a:p>
      </dsp:txBody>
      <dsp:txXfrm>
        <a:off x="6927375" y="2503718"/>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03D04-0659-2743-9EC5-BE42F5317C63}"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0819B-4560-7646-88E0-888C2183DC7D}" type="slidenum">
              <a:rPr lang="en-US" smtClean="0"/>
              <a:t>‹#›</a:t>
            </a:fld>
            <a:endParaRPr lang="en-US"/>
          </a:p>
        </p:txBody>
      </p:sp>
    </p:spTree>
    <p:extLst>
      <p:ext uri="{BB962C8B-B14F-4D97-AF65-F5344CB8AC3E}">
        <p14:creationId xmlns:p14="http://schemas.microsoft.com/office/powerpoint/2010/main" val="34955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Perpetual and my final project was based on predicting used car price using a regression machine learning model</a:t>
            </a:r>
          </a:p>
        </p:txBody>
      </p:sp>
      <p:sp>
        <p:nvSpPr>
          <p:cNvPr id="4" name="Slide Number Placeholder 3"/>
          <p:cNvSpPr>
            <a:spLocks noGrp="1"/>
          </p:cNvSpPr>
          <p:nvPr>
            <p:ph type="sldNum" sz="quarter" idx="5"/>
          </p:nvPr>
        </p:nvSpPr>
        <p:spPr/>
        <p:txBody>
          <a:bodyPr/>
          <a:lstStyle/>
          <a:p>
            <a:fld id="{4F70819B-4560-7646-88E0-888C2183DC7D}" type="slidenum">
              <a:rPr lang="en-US" smtClean="0"/>
              <a:t>1</a:t>
            </a:fld>
            <a:endParaRPr lang="en-US"/>
          </a:p>
        </p:txBody>
      </p:sp>
    </p:spTree>
    <p:extLst>
      <p:ext uri="{BB962C8B-B14F-4D97-AF65-F5344CB8AC3E}">
        <p14:creationId xmlns:p14="http://schemas.microsoft.com/office/powerpoint/2010/main" val="182755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compared my model against other used car predicting website like auto trader and Carfax. Predicting the price of a 2018 Toyota rav4 with 25k kilometers, my model predicted a selling price of 28k , while </a:t>
            </a:r>
            <a:r>
              <a:rPr lang="en-US" dirty="0" err="1"/>
              <a:t>autotrader</a:t>
            </a:r>
            <a:r>
              <a:rPr lang="en-US" dirty="0"/>
              <a:t> gave a selling price of 25k and Carfax gave a price of 29k. All three prediction model gave an estimate that are close to each other. I would say this was a successful project for me. Thank you.</a:t>
            </a:r>
          </a:p>
        </p:txBody>
      </p:sp>
      <p:sp>
        <p:nvSpPr>
          <p:cNvPr id="4" name="Slide Number Placeholder 3"/>
          <p:cNvSpPr>
            <a:spLocks noGrp="1"/>
          </p:cNvSpPr>
          <p:nvPr>
            <p:ph type="sldNum" sz="quarter" idx="5"/>
          </p:nvPr>
        </p:nvSpPr>
        <p:spPr/>
        <p:txBody>
          <a:bodyPr/>
          <a:lstStyle/>
          <a:p>
            <a:fld id="{4F70819B-4560-7646-88E0-888C2183DC7D}" type="slidenum">
              <a:rPr lang="en-US" smtClean="0"/>
              <a:t>10</a:t>
            </a:fld>
            <a:endParaRPr lang="en-US"/>
          </a:p>
        </p:txBody>
      </p:sp>
    </p:spTree>
    <p:extLst>
      <p:ext uri="{BB962C8B-B14F-4D97-AF65-F5344CB8AC3E}">
        <p14:creationId xmlns:p14="http://schemas.microsoft.com/office/powerpoint/2010/main" val="422577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 I have a bachelors degree in geology from Dalhousie university. Currently working as a </a:t>
            </a:r>
            <a:r>
              <a:rPr lang="en-US" dirty="0" err="1"/>
              <a:t>reaserch</a:t>
            </a:r>
            <a:r>
              <a:rPr lang="en-US" dirty="0"/>
              <a:t> assistant and I felt it was time for a career change and I looked into data science and found it really interesting and it is also a growing industry as well  and decided to go for it.</a:t>
            </a:r>
          </a:p>
        </p:txBody>
      </p:sp>
      <p:sp>
        <p:nvSpPr>
          <p:cNvPr id="4" name="Slide Number Placeholder 3"/>
          <p:cNvSpPr>
            <a:spLocks noGrp="1"/>
          </p:cNvSpPr>
          <p:nvPr>
            <p:ph type="sldNum" sz="quarter" idx="5"/>
          </p:nvPr>
        </p:nvSpPr>
        <p:spPr/>
        <p:txBody>
          <a:bodyPr/>
          <a:lstStyle/>
          <a:p>
            <a:fld id="{4F70819B-4560-7646-88E0-888C2183DC7D}" type="slidenum">
              <a:rPr lang="en-US" smtClean="0"/>
              <a:t>2</a:t>
            </a:fld>
            <a:endParaRPr lang="en-US"/>
          </a:p>
        </p:txBody>
      </p:sp>
    </p:spTree>
    <p:extLst>
      <p:ext uri="{BB962C8B-B14F-4D97-AF65-F5344CB8AC3E}">
        <p14:creationId xmlns:p14="http://schemas.microsoft.com/office/powerpoint/2010/main" val="116066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to do this project because the used car  sales market is a booming industry.  there has always been a need for an individual to want to sell or buy a used car. Not everyone can afford to buy a brand new car and will result to buying a used car instead.  And also people sell their used for variety of reasons like for example they need the money to cover some other expenses, or they want a different kind or car</a:t>
            </a:r>
          </a:p>
          <a:p>
            <a:r>
              <a:rPr lang="en-US" dirty="0"/>
              <a:t>This prediction system can help people to decide whether the price they are paying or quoting for a used car is good.</a:t>
            </a:r>
          </a:p>
        </p:txBody>
      </p:sp>
      <p:sp>
        <p:nvSpPr>
          <p:cNvPr id="4" name="Slide Number Placeholder 3"/>
          <p:cNvSpPr>
            <a:spLocks noGrp="1"/>
          </p:cNvSpPr>
          <p:nvPr>
            <p:ph type="sldNum" sz="quarter" idx="5"/>
          </p:nvPr>
        </p:nvSpPr>
        <p:spPr/>
        <p:txBody>
          <a:bodyPr/>
          <a:lstStyle/>
          <a:p>
            <a:fld id="{4F70819B-4560-7646-88E0-888C2183DC7D}" type="slidenum">
              <a:rPr lang="en-US" smtClean="0"/>
              <a:t>3</a:t>
            </a:fld>
            <a:endParaRPr lang="en-US"/>
          </a:p>
        </p:txBody>
      </p:sp>
    </p:spTree>
    <p:extLst>
      <p:ext uri="{BB962C8B-B14F-4D97-AF65-F5344CB8AC3E}">
        <p14:creationId xmlns:p14="http://schemas.microsoft.com/office/powerpoint/2010/main" val="73619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was gotten from Kaggle. It consisted of about 500,000 rows of data</a:t>
            </a:r>
          </a:p>
          <a:p>
            <a:r>
              <a:rPr lang="en-US" dirty="0"/>
              <a:t>It included features like car model </a:t>
            </a:r>
            <a:r>
              <a:rPr lang="en-US" dirty="0" err="1"/>
              <a:t>etc</a:t>
            </a:r>
            <a:endParaRPr lang="en-US" dirty="0"/>
          </a:p>
          <a:p>
            <a:r>
              <a:rPr lang="en-US" dirty="0"/>
              <a:t>The data was cleaned by replacing missing values, checking for duplicates, dropping </a:t>
            </a:r>
            <a:r>
              <a:rPr lang="en-US" dirty="0" err="1"/>
              <a:t>irrevalent</a:t>
            </a:r>
            <a:r>
              <a:rPr lang="en-US" dirty="0"/>
              <a:t> columns and also removing outliers. </a:t>
            </a:r>
          </a:p>
          <a:p>
            <a:r>
              <a:rPr lang="en-US" dirty="0"/>
              <a:t>I did some exploratory analysis on the data as well. </a:t>
            </a:r>
          </a:p>
        </p:txBody>
      </p:sp>
      <p:sp>
        <p:nvSpPr>
          <p:cNvPr id="4" name="Slide Number Placeholder 3"/>
          <p:cNvSpPr>
            <a:spLocks noGrp="1"/>
          </p:cNvSpPr>
          <p:nvPr>
            <p:ph type="sldNum" sz="quarter" idx="5"/>
          </p:nvPr>
        </p:nvSpPr>
        <p:spPr/>
        <p:txBody>
          <a:bodyPr/>
          <a:lstStyle/>
          <a:p>
            <a:fld id="{4F70819B-4560-7646-88E0-888C2183DC7D}" type="slidenum">
              <a:rPr lang="en-US" smtClean="0"/>
              <a:t>4</a:t>
            </a:fld>
            <a:endParaRPr lang="en-US"/>
          </a:p>
        </p:txBody>
      </p:sp>
    </p:spTree>
    <p:extLst>
      <p:ext uri="{BB962C8B-B14F-4D97-AF65-F5344CB8AC3E}">
        <p14:creationId xmlns:p14="http://schemas.microsoft.com/office/powerpoint/2010/main" val="2607654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feature I looked at against the price was the year of manufacture. We can see that current cars cost more than cars manufactured in the previous years</a:t>
            </a:r>
          </a:p>
        </p:txBody>
      </p:sp>
      <p:sp>
        <p:nvSpPr>
          <p:cNvPr id="4" name="Slide Number Placeholder 3"/>
          <p:cNvSpPr>
            <a:spLocks noGrp="1"/>
          </p:cNvSpPr>
          <p:nvPr>
            <p:ph type="sldNum" sz="quarter" idx="5"/>
          </p:nvPr>
        </p:nvSpPr>
        <p:spPr/>
        <p:txBody>
          <a:bodyPr/>
          <a:lstStyle/>
          <a:p>
            <a:fld id="{4F70819B-4560-7646-88E0-888C2183DC7D}" type="slidenum">
              <a:rPr lang="en-US" smtClean="0"/>
              <a:t>5</a:t>
            </a:fld>
            <a:endParaRPr lang="en-US"/>
          </a:p>
        </p:txBody>
      </p:sp>
    </p:spTree>
    <p:extLst>
      <p:ext uri="{BB962C8B-B14F-4D97-AF65-F5344CB8AC3E}">
        <p14:creationId xmlns:p14="http://schemas.microsoft.com/office/powerpoint/2010/main" val="214472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looked at the mileage against the car price. Cars with less mileage generally cost more than cars with higher mileage</a:t>
            </a:r>
          </a:p>
        </p:txBody>
      </p:sp>
      <p:sp>
        <p:nvSpPr>
          <p:cNvPr id="4" name="Slide Number Placeholder 3"/>
          <p:cNvSpPr>
            <a:spLocks noGrp="1"/>
          </p:cNvSpPr>
          <p:nvPr>
            <p:ph type="sldNum" sz="quarter" idx="5"/>
          </p:nvPr>
        </p:nvSpPr>
        <p:spPr/>
        <p:txBody>
          <a:bodyPr/>
          <a:lstStyle/>
          <a:p>
            <a:fld id="{4F70819B-4560-7646-88E0-888C2183DC7D}" type="slidenum">
              <a:rPr lang="en-US" smtClean="0"/>
              <a:t>6</a:t>
            </a:fld>
            <a:endParaRPr lang="en-US"/>
          </a:p>
        </p:txBody>
      </p:sp>
    </p:spTree>
    <p:extLst>
      <p:ext uri="{BB962C8B-B14F-4D97-AF65-F5344CB8AC3E}">
        <p14:creationId xmlns:p14="http://schemas.microsoft.com/office/powerpoint/2010/main" val="271404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comparing the transmission types against the price, automatic cars has a higher price range compared to manual cars. The other type of transmission like electric vehicles cost more than both automatic and manual cars</a:t>
            </a:r>
          </a:p>
        </p:txBody>
      </p:sp>
      <p:sp>
        <p:nvSpPr>
          <p:cNvPr id="4" name="Slide Number Placeholder 3"/>
          <p:cNvSpPr>
            <a:spLocks noGrp="1"/>
          </p:cNvSpPr>
          <p:nvPr>
            <p:ph type="sldNum" sz="quarter" idx="5"/>
          </p:nvPr>
        </p:nvSpPr>
        <p:spPr/>
        <p:txBody>
          <a:bodyPr/>
          <a:lstStyle/>
          <a:p>
            <a:fld id="{4F70819B-4560-7646-88E0-888C2183DC7D}" type="slidenum">
              <a:rPr lang="en-US" smtClean="0"/>
              <a:t>7</a:t>
            </a:fld>
            <a:endParaRPr lang="en-US"/>
          </a:p>
        </p:txBody>
      </p:sp>
    </p:spTree>
    <p:extLst>
      <p:ext uri="{BB962C8B-B14F-4D97-AF65-F5344CB8AC3E}">
        <p14:creationId xmlns:p14="http://schemas.microsoft.com/office/powerpoint/2010/main" val="329317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trained the dataset using different regression model and random </a:t>
            </a:r>
            <a:r>
              <a:rPr lang="en-US" dirty="0" err="1"/>
              <a:t>forrest</a:t>
            </a:r>
            <a:r>
              <a:rPr lang="en-US" dirty="0"/>
              <a:t> had the highest R2 score of 0.77 after applying </a:t>
            </a:r>
            <a:r>
              <a:rPr lang="en-US" dirty="0" err="1"/>
              <a:t>hypertuned</a:t>
            </a:r>
            <a:r>
              <a:rPr lang="en-US" dirty="0"/>
              <a:t> parameters. </a:t>
            </a:r>
          </a:p>
          <a:p>
            <a:r>
              <a:rPr lang="en-US" dirty="0"/>
              <a:t>I used One hot encoding to convert categorical data to numerical. </a:t>
            </a:r>
          </a:p>
        </p:txBody>
      </p:sp>
      <p:sp>
        <p:nvSpPr>
          <p:cNvPr id="4" name="Slide Number Placeholder 3"/>
          <p:cNvSpPr>
            <a:spLocks noGrp="1"/>
          </p:cNvSpPr>
          <p:nvPr>
            <p:ph type="sldNum" sz="quarter" idx="5"/>
          </p:nvPr>
        </p:nvSpPr>
        <p:spPr/>
        <p:txBody>
          <a:bodyPr/>
          <a:lstStyle/>
          <a:p>
            <a:fld id="{4F70819B-4560-7646-88E0-888C2183DC7D}" type="slidenum">
              <a:rPr lang="en-US" smtClean="0"/>
              <a:t>8</a:t>
            </a:fld>
            <a:endParaRPr lang="en-US"/>
          </a:p>
        </p:txBody>
      </p:sp>
    </p:spTree>
    <p:extLst>
      <p:ext uri="{BB962C8B-B14F-4D97-AF65-F5344CB8AC3E}">
        <p14:creationId xmlns:p14="http://schemas.microsoft.com/office/powerpoint/2010/main" val="315771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result of the model showing some of the predicted values against the actual value. While the model accuracy could still be improved, the model performance is still acceptable.</a:t>
            </a:r>
          </a:p>
        </p:txBody>
      </p:sp>
      <p:sp>
        <p:nvSpPr>
          <p:cNvPr id="4" name="Slide Number Placeholder 3"/>
          <p:cNvSpPr>
            <a:spLocks noGrp="1"/>
          </p:cNvSpPr>
          <p:nvPr>
            <p:ph type="sldNum" sz="quarter" idx="5"/>
          </p:nvPr>
        </p:nvSpPr>
        <p:spPr/>
        <p:txBody>
          <a:bodyPr/>
          <a:lstStyle/>
          <a:p>
            <a:fld id="{4F70819B-4560-7646-88E0-888C2183DC7D}" type="slidenum">
              <a:rPr lang="en-US" smtClean="0"/>
              <a:t>9</a:t>
            </a:fld>
            <a:endParaRPr lang="en-US"/>
          </a:p>
        </p:txBody>
      </p:sp>
    </p:spTree>
    <p:extLst>
      <p:ext uri="{BB962C8B-B14F-4D97-AF65-F5344CB8AC3E}">
        <p14:creationId xmlns:p14="http://schemas.microsoft.com/office/powerpoint/2010/main" val="49989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11/7/22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11/7/22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272E-2C7A-13B1-79E8-17F52569CB12}"/>
              </a:ext>
            </a:extLst>
          </p:cNvPr>
          <p:cNvSpPr>
            <a:spLocks noGrp="1"/>
          </p:cNvSpPr>
          <p:nvPr>
            <p:ph type="ctrTitle"/>
          </p:nvPr>
        </p:nvSpPr>
        <p:spPr>
          <a:xfrm>
            <a:off x="1751012" y="4363271"/>
            <a:ext cx="8676222" cy="1066801"/>
          </a:xfrm>
        </p:spPr>
        <p:txBody>
          <a:bodyPr>
            <a:normAutofit/>
          </a:bodyPr>
          <a:lstStyle/>
          <a:p>
            <a:r>
              <a:rPr lang="en-US" sz="4400"/>
              <a:t>PREDICTING USED CAR PRICE</a:t>
            </a:r>
          </a:p>
        </p:txBody>
      </p:sp>
      <p:sp>
        <p:nvSpPr>
          <p:cNvPr id="3" name="Subtitle 2">
            <a:extLst>
              <a:ext uri="{FF2B5EF4-FFF2-40B4-BE49-F238E27FC236}">
                <a16:creationId xmlns:a16="http://schemas.microsoft.com/office/drawing/2014/main" id="{6DF18B00-8518-3332-56E4-01D25366C0B2}"/>
              </a:ext>
            </a:extLst>
          </p:cNvPr>
          <p:cNvSpPr>
            <a:spLocks noGrp="1"/>
          </p:cNvSpPr>
          <p:nvPr>
            <p:ph type="subTitle" idx="1"/>
          </p:nvPr>
        </p:nvSpPr>
        <p:spPr>
          <a:xfrm>
            <a:off x="1751012" y="5516211"/>
            <a:ext cx="8676222" cy="722243"/>
          </a:xfrm>
        </p:spPr>
        <p:txBody>
          <a:bodyPr>
            <a:normAutofit/>
          </a:bodyPr>
          <a:lstStyle/>
          <a:p>
            <a:r>
              <a:rPr lang="en-US" dirty="0"/>
              <a:t>BY: PERPETUAL OKAFOR</a:t>
            </a:r>
          </a:p>
        </p:txBody>
      </p:sp>
      <p:pic>
        <p:nvPicPr>
          <p:cNvPr id="5" name="Picture 4" descr="Toy cars lined up in a row on floor">
            <a:extLst>
              <a:ext uri="{FF2B5EF4-FFF2-40B4-BE49-F238E27FC236}">
                <a16:creationId xmlns:a16="http://schemas.microsoft.com/office/drawing/2014/main" id="{F1F29D78-8FB5-A5AE-162C-C19D37889B4D}"/>
              </a:ext>
            </a:extLst>
          </p:cNvPr>
          <p:cNvPicPr>
            <a:picLocks noChangeAspect="1"/>
          </p:cNvPicPr>
          <p:nvPr/>
        </p:nvPicPr>
        <p:blipFill rotWithShape="1">
          <a:blip r:embed="rId4"/>
          <a:srcRect t="42025" b="5262"/>
          <a:stretch/>
        </p:blipFill>
        <p:spPr>
          <a:xfrm>
            <a:off x="20" y="10"/>
            <a:ext cx="12191980" cy="4273816"/>
          </a:xfrm>
          <a:prstGeom prst="rect">
            <a:avLst/>
          </a:prstGeom>
        </p:spPr>
      </p:pic>
    </p:spTree>
    <p:extLst>
      <p:ext uri="{BB962C8B-B14F-4D97-AF65-F5344CB8AC3E}">
        <p14:creationId xmlns:p14="http://schemas.microsoft.com/office/powerpoint/2010/main" val="277072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38D17-0069-6368-8992-74FED9F43EE5}"/>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Comparing model with other car predicting websites</a:t>
            </a:r>
          </a:p>
        </p:txBody>
      </p:sp>
      <p:sp>
        <p:nvSpPr>
          <p:cNvPr id="44" name="Rectangle 43">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25" descr="Graphical user interface, application, table&#10;&#10;Description automatically generated">
            <a:extLst>
              <a:ext uri="{FF2B5EF4-FFF2-40B4-BE49-F238E27FC236}">
                <a16:creationId xmlns:a16="http://schemas.microsoft.com/office/drawing/2014/main" id="{39FBCAB3-CC40-3DF1-B361-14BDE7A36034}"/>
              </a:ext>
            </a:extLst>
          </p:cNvPr>
          <p:cNvPicPr>
            <a:picLocks noGrp="1" noChangeAspect="1"/>
          </p:cNvPicPr>
          <p:nvPr>
            <p:ph idx="1"/>
          </p:nvPr>
        </p:nvPicPr>
        <p:blipFill>
          <a:blip r:embed="rId4"/>
          <a:stretch>
            <a:fillRect/>
          </a:stretch>
        </p:blipFill>
        <p:spPr>
          <a:xfrm>
            <a:off x="1105899" y="320039"/>
            <a:ext cx="2807069" cy="3633748"/>
          </a:xfrm>
          <a:prstGeom prst="rect">
            <a:avLst/>
          </a:prstGeom>
        </p:spPr>
      </p:pic>
      <p:pic>
        <p:nvPicPr>
          <p:cNvPr id="30" name="Picture 29" descr="Diagram&#10;&#10;Description automatically generated with low confidence">
            <a:extLst>
              <a:ext uri="{FF2B5EF4-FFF2-40B4-BE49-F238E27FC236}">
                <a16:creationId xmlns:a16="http://schemas.microsoft.com/office/drawing/2014/main" id="{83E1D7DF-D012-C47F-D955-0D3C6A7DA8DD}"/>
              </a:ext>
            </a:extLst>
          </p:cNvPr>
          <p:cNvPicPr>
            <a:picLocks noChangeAspect="1"/>
          </p:cNvPicPr>
          <p:nvPr/>
        </p:nvPicPr>
        <p:blipFill>
          <a:blip r:embed="rId5"/>
          <a:stretch>
            <a:fillRect/>
          </a:stretch>
        </p:blipFill>
        <p:spPr>
          <a:xfrm>
            <a:off x="3912968" y="1267594"/>
            <a:ext cx="3894427" cy="2161406"/>
          </a:xfrm>
          <a:prstGeom prst="rect">
            <a:avLst/>
          </a:prstGeom>
        </p:spPr>
      </p:pic>
      <p:pic>
        <p:nvPicPr>
          <p:cNvPr id="37" name="Picture 36" descr="Graphical user interface, application, Teams&#10;&#10;Description automatically generated">
            <a:extLst>
              <a:ext uri="{FF2B5EF4-FFF2-40B4-BE49-F238E27FC236}">
                <a16:creationId xmlns:a16="http://schemas.microsoft.com/office/drawing/2014/main" id="{9B2EAB9C-B187-9A07-D8AE-750F5701C63A}"/>
              </a:ext>
            </a:extLst>
          </p:cNvPr>
          <p:cNvPicPr>
            <a:picLocks noChangeAspect="1"/>
          </p:cNvPicPr>
          <p:nvPr/>
        </p:nvPicPr>
        <p:blipFill>
          <a:blip r:embed="rId6"/>
          <a:stretch>
            <a:fillRect/>
          </a:stretch>
        </p:blipFill>
        <p:spPr>
          <a:xfrm>
            <a:off x="7846429" y="1357441"/>
            <a:ext cx="3705491" cy="1862009"/>
          </a:xfrm>
          <a:prstGeom prst="rect">
            <a:avLst/>
          </a:prstGeom>
        </p:spPr>
      </p:pic>
    </p:spTree>
    <p:extLst>
      <p:ext uri="{BB962C8B-B14F-4D97-AF65-F5344CB8AC3E}">
        <p14:creationId xmlns:p14="http://schemas.microsoft.com/office/powerpoint/2010/main" val="16101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0637-B33F-8399-E6AD-7CC044BB0402}"/>
              </a:ext>
            </a:extLst>
          </p:cNvPr>
          <p:cNvSpPr>
            <a:spLocks noGrp="1"/>
          </p:cNvSpPr>
          <p:nvPr>
            <p:ph type="title"/>
          </p:nvPr>
        </p:nvSpPr>
        <p:spPr>
          <a:xfrm>
            <a:off x="1751012" y="3883741"/>
            <a:ext cx="8676222" cy="1335959"/>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THANK YOU</a:t>
            </a:r>
            <a:endParaRPr lang="en-US" sz="48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pic>
        <p:nvPicPr>
          <p:cNvPr id="7" name="Graphic 6" descr="Smiling Face with No Fill">
            <a:extLst>
              <a:ext uri="{FF2B5EF4-FFF2-40B4-BE49-F238E27FC236}">
                <a16:creationId xmlns:a16="http://schemas.microsoft.com/office/drawing/2014/main" id="{1D72FDD8-0B45-E4B7-0F1A-5724596B36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04473" y="824487"/>
            <a:ext cx="2983054" cy="2983054"/>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6079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15DB-460A-B725-E592-6BD66C9503E6}"/>
              </a:ext>
            </a:extLst>
          </p:cNvPr>
          <p:cNvSpPr>
            <a:spLocks noGrp="1"/>
          </p:cNvSpPr>
          <p:nvPr>
            <p:ph type="title"/>
          </p:nvPr>
        </p:nvSpPr>
        <p:spPr>
          <a:xfrm>
            <a:off x="1141413" y="609600"/>
            <a:ext cx="9905998" cy="1468582"/>
          </a:xfrm>
        </p:spPr>
        <p:txBody>
          <a:bodyPr>
            <a:normAutofit/>
          </a:bodyPr>
          <a:lstStyle/>
          <a:p>
            <a:r>
              <a:rPr lang="en-US"/>
              <a:t>ABOUT ME</a:t>
            </a:r>
            <a:endParaRPr lang="en-US" dirty="0"/>
          </a:p>
        </p:txBody>
      </p:sp>
      <p:graphicFrame>
        <p:nvGraphicFramePr>
          <p:cNvPr id="5" name="Content Placeholder 2">
            <a:extLst>
              <a:ext uri="{FF2B5EF4-FFF2-40B4-BE49-F238E27FC236}">
                <a16:creationId xmlns:a16="http://schemas.microsoft.com/office/drawing/2014/main" id="{112574B1-C8E4-F8A1-0625-74D56239C351}"/>
              </a:ext>
            </a:extLst>
          </p:cNvPr>
          <p:cNvGraphicFramePr>
            <a:graphicFrameLocks noGrp="1"/>
          </p:cNvGraphicFramePr>
          <p:nvPr>
            <p:ph idx="1"/>
            <p:extLst>
              <p:ext uri="{D42A27DB-BD31-4B8C-83A1-F6EECF244321}">
                <p14:modId xmlns:p14="http://schemas.microsoft.com/office/powerpoint/2010/main" val="239488260"/>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909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ACAF-3887-9E5B-8AD2-BF11231079BB}"/>
              </a:ext>
            </a:extLst>
          </p:cNvPr>
          <p:cNvSpPr>
            <a:spLocks noGrp="1"/>
          </p:cNvSpPr>
          <p:nvPr>
            <p:ph type="title"/>
          </p:nvPr>
        </p:nvSpPr>
        <p:spPr>
          <a:xfrm>
            <a:off x="4303643" y="609600"/>
            <a:ext cx="6743767" cy="1905000"/>
          </a:xfrm>
        </p:spPr>
        <p:txBody>
          <a:bodyPr>
            <a:normAutofit/>
          </a:bodyPr>
          <a:lstStyle/>
          <a:p>
            <a:r>
              <a:rPr lang="en-US" dirty="0"/>
              <a:t>Why I chose this project</a:t>
            </a:r>
          </a:p>
        </p:txBody>
      </p:sp>
      <p:pic>
        <p:nvPicPr>
          <p:cNvPr id="5" name="Picture 4" descr="Cars parked in a line">
            <a:extLst>
              <a:ext uri="{FF2B5EF4-FFF2-40B4-BE49-F238E27FC236}">
                <a16:creationId xmlns:a16="http://schemas.microsoft.com/office/drawing/2014/main" id="{04F08C22-3BF5-BD92-8F42-D2B4F01834A4}"/>
              </a:ext>
            </a:extLst>
          </p:cNvPr>
          <p:cNvPicPr>
            <a:picLocks noChangeAspect="1"/>
          </p:cNvPicPr>
          <p:nvPr/>
        </p:nvPicPr>
        <p:blipFill rotWithShape="1">
          <a:blip r:embed="rId4"/>
          <a:srcRect l="39796" r="22152"/>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368A2F94-95B5-6401-7F79-A1B2F8B252D6}"/>
              </a:ext>
            </a:extLst>
          </p:cNvPr>
          <p:cNvSpPr>
            <a:spLocks noGrp="1"/>
          </p:cNvSpPr>
          <p:nvPr>
            <p:ph idx="1"/>
          </p:nvPr>
        </p:nvSpPr>
        <p:spPr>
          <a:xfrm>
            <a:off x="4303643" y="2666999"/>
            <a:ext cx="7046844" cy="3415749"/>
          </a:xfrm>
        </p:spPr>
        <p:txBody>
          <a:bodyPr>
            <a:normAutofit/>
          </a:bodyPr>
          <a:lstStyle/>
          <a:p>
            <a:r>
              <a:rPr lang="en-US" dirty="0"/>
              <a:t>There as always been a need for people to sell or buy a used car</a:t>
            </a:r>
          </a:p>
          <a:p>
            <a:r>
              <a:rPr lang="en-US" dirty="0"/>
              <a:t>This prediction system can help both the buyer and seller.</a:t>
            </a:r>
          </a:p>
        </p:txBody>
      </p:sp>
    </p:spTree>
    <p:extLst>
      <p:ext uri="{BB962C8B-B14F-4D97-AF65-F5344CB8AC3E}">
        <p14:creationId xmlns:p14="http://schemas.microsoft.com/office/powerpoint/2010/main" val="265139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EC2F-5579-1A2F-E5BF-7697CB8929BE}"/>
              </a:ext>
            </a:extLst>
          </p:cNvPr>
          <p:cNvSpPr>
            <a:spLocks noGrp="1"/>
          </p:cNvSpPr>
          <p:nvPr>
            <p:ph type="title"/>
          </p:nvPr>
        </p:nvSpPr>
        <p:spPr>
          <a:xfrm>
            <a:off x="1141413" y="609600"/>
            <a:ext cx="6842381" cy="1905000"/>
          </a:xfrm>
        </p:spPr>
        <p:txBody>
          <a:bodyPr>
            <a:normAutofit/>
          </a:bodyPr>
          <a:lstStyle/>
          <a:p>
            <a:r>
              <a:rPr lang="en-US"/>
              <a:t>Data exploration</a:t>
            </a:r>
            <a:endParaRPr lang="en-US" dirty="0"/>
          </a:p>
        </p:txBody>
      </p:sp>
      <p:sp>
        <p:nvSpPr>
          <p:cNvPr id="3" name="Content Placeholder 2">
            <a:extLst>
              <a:ext uri="{FF2B5EF4-FFF2-40B4-BE49-F238E27FC236}">
                <a16:creationId xmlns:a16="http://schemas.microsoft.com/office/drawing/2014/main" id="{EA68545E-E068-85CA-1494-65484AF52FFD}"/>
              </a:ext>
            </a:extLst>
          </p:cNvPr>
          <p:cNvSpPr>
            <a:spLocks noGrp="1"/>
          </p:cNvSpPr>
          <p:nvPr>
            <p:ph idx="1"/>
          </p:nvPr>
        </p:nvSpPr>
        <p:spPr>
          <a:xfrm>
            <a:off x="1141413" y="2666999"/>
            <a:ext cx="6930871" cy="3124201"/>
          </a:xfrm>
        </p:spPr>
        <p:txBody>
          <a:bodyPr>
            <a:normAutofit/>
          </a:bodyPr>
          <a:lstStyle/>
          <a:p>
            <a:r>
              <a:rPr lang="en-US" dirty="0"/>
              <a:t>The dataset was gotten from Kaggle</a:t>
            </a:r>
          </a:p>
          <a:p>
            <a:r>
              <a:rPr lang="en-US" dirty="0"/>
              <a:t>Included features like car model, manufacturer, mileage, fuel type etc.</a:t>
            </a:r>
          </a:p>
          <a:p>
            <a:r>
              <a:rPr lang="en-US" dirty="0"/>
              <a:t>The data was cleaned by replacing missing values and dropping irrelevant columns.</a:t>
            </a:r>
          </a:p>
          <a:p>
            <a:r>
              <a:rPr lang="en-US" dirty="0"/>
              <a:t>Performed exploratory analysis on the data</a:t>
            </a:r>
          </a:p>
        </p:txBody>
      </p:sp>
      <p:pic>
        <p:nvPicPr>
          <p:cNvPr id="5" name="Picture 4" descr="Speedometer">
            <a:extLst>
              <a:ext uri="{FF2B5EF4-FFF2-40B4-BE49-F238E27FC236}">
                <a16:creationId xmlns:a16="http://schemas.microsoft.com/office/drawing/2014/main" id="{FDF14136-8BE9-4026-85EB-4B0F0908BE1F}"/>
              </a:ext>
            </a:extLst>
          </p:cNvPr>
          <p:cNvPicPr>
            <a:picLocks noChangeAspect="1"/>
          </p:cNvPicPr>
          <p:nvPr/>
        </p:nvPicPr>
        <p:blipFill rotWithShape="1">
          <a:blip r:embed="rId4"/>
          <a:srcRect l="35335" r="33081"/>
          <a:stretch/>
        </p:blipFill>
        <p:spPr>
          <a:xfrm>
            <a:off x="8546182"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1642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7FA3-48EC-C01F-6CEC-42607765DF6D}"/>
              </a:ext>
            </a:extLst>
          </p:cNvPr>
          <p:cNvSpPr>
            <a:spLocks noGrp="1"/>
          </p:cNvSpPr>
          <p:nvPr>
            <p:ph type="title"/>
          </p:nvPr>
        </p:nvSpPr>
        <p:spPr>
          <a:xfrm>
            <a:off x="643192" y="609600"/>
            <a:ext cx="3643674" cy="1905000"/>
          </a:xfrm>
        </p:spPr>
        <p:txBody>
          <a:bodyPr>
            <a:normAutofit/>
          </a:bodyPr>
          <a:lstStyle/>
          <a:p>
            <a:r>
              <a:rPr lang="en-US" sz="2800"/>
              <a:t>Data visualization</a:t>
            </a:r>
          </a:p>
        </p:txBody>
      </p:sp>
      <p:sp>
        <p:nvSpPr>
          <p:cNvPr id="9" name="Content Placeholder 8">
            <a:extLst>
              <a:ext uri="{FF2B5EF4-FFF2-40B4-BE49-F238E27FC236}">
                <a16:creationId xmlns:a16="http://schemas.microsoft.com/office/drawing/2014/main" id="{FBCBC893-A004-7AEF-8D48-63A0CC3CB970}"/>
              </a:ext>
            </a:extLst>
          </p:cNvPr>
          <p:cNvSpPr>
            <a:spLocks noGrp="1"/>
          </p:cNvSpPr>
          <p:nvPr>
            <p:ph idx="1"/>
          </p:nvPr>
        </p:nvSpPr>
        <p:spPr>
          <a:xfrm>
            <a:off x="643192" y="2666999"/>
            <a:ext cx="3643674" cy="3216276"/>
          </a:xfrm>
        </p:spPr>
        <p:txBody>
          <a:bodyPr anchor="t">
            <a:normAutofit/>
          </a:bodyPr>
          <a:lstStyle/>
          <a:p>
            <a:r>
              <a:rPr lang="en-US" sz="1800" dirty="0"/>
              <a:t>From this visualization, we can see that current cars cost more than cars produced in the previous years. </a:t>
            </a:r>
          </a:p>
        </p:txBody>
      </p:sp>
      <p:pic>
        <p:nvPicPr>
          <p:cNvPr id="5" name="Content Placeholder 4" descr="Chart, histogram&#10;&#10;Description automatically generated">
            <a:extLst>
              <a:ext uri="{FF2B5EF4-FFF2-40B4-BE49-F238E27FC236}">
                <a16:creationId xmlns:a16="http://schemas.microsoft.com/office/drawing/2014/main" id="{5CFDB62C-18CE-EFBA-38D7-737AEC83B01A}"/>
              </a:ext>
            </a:extLst>
          </p:cNvPr>
          <p:cNvPicPr>
            <a:picLocks noChangeAspect="1"/>
          </p:cNvPicPr>
          <p:nvPr/>
        </p:nvPicPr>
        <p:blipFill>
          <a:blip r:embed="rId4"/>
          <a:stretch>
            <a:fillRect/>
          </a:stretch>
        </p:blipFill>
        <p:spPr>
          <a:xfrm>
            <a:off x="4630994" y="804929"/>
            <a:ext cx="6916633" cy="49281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5926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9A97-4A80-84C8-0C95-BA237F72E970}"/>
              </a:ext>
            </a:extLst>
          </p:cNvPr>
          <p:cNvSpPr>
            <a:spLocks noGrp="1"/>
          </p:cNvSpPr>
          <p:nvPr>
            <p:ph type="title"/>
          </p:nvPr>
        </p:nvSpPr>
        <p:spPr>
          <a:xfrm>
            <a:off x="643192" y="609600"/>
            <a:ext cx="3643674" cy="1905000"/>
          </a:xfrm>
        </p:spPr>
        <p:txBody>
          <a:bodyPr>
            <a:normAutofit/>
          </a:bodyPr>
          <a:lstStyle/>
          <a:p>
            <a:r>
              <a:rPr lang="en-US" sz="2800" dirty="0"/>
              <a:t>DATA VISUALIZATION</a:t>
            </a:r>
          </a:p>
        </p:txBody>
      </p:sp>
      <p:sp>
        <p:nvSpPr>
          <p:cNvPr id="8" name="Content Placeholder 7">
            <a:extLst>
              <a:ext uri="{FF2B5EF4-FFF2-40B4-BE49-F238E27FC236}">
                <a16:creationId xmlns:a16="http://schemas.microsoft.com/office/drawing/2014/main" id="{73E7AAA3-F3B5-1819-BAD1-5AEDE702ABD5}"/>
              </a:ext>
            </a:extLst>
          </p:cNvPr>
          <p:cNvSpPr>
            <a:spLocks noGrp="1"/>
          </p:cNvSpPr>
          <p:nvPr>
            <p:ph idx="1"/>
          </p:nvPr>
        </p:nvSpPr>
        <p:spPr>
          <a:xfrm>
            <a:off x="643192" y="2666999"/>
            <a:ext cx="3643674" cy="3216276"/>
          </a:xfrm>
        </p:spPr>
        <p:txBody>
          <a:bodyPr anchor="t">
            <a:normAutofit/>
          </a:bodyPr>
          <a:lstStyle/>
          <a:p>
            <a:r>
              <a:rPr lang="en-US" sz="1800" dirty="0"/>
              <a:t>This plot shows that cars with less mileage have a higher price range compared to cars with higher mileage</a:t>
            </a:r>
          </a:p>
        </p:txBody>
      </p:sp>
      <p:pic>
        <p:nvPicPr>
          <p:cNvPr id="4" name="Content Placeholder 3" descr="Chart, line chart&#10;&#10;Description automatically generated">
            <a:extLst>
              <a:ext uri="{FF2B5EF4-FFF2-40B4-BE49-F238E27FC236}">
                <a16:creationId xmlns:a16="http://schemas.microsoft.com/office/drawing/2014/main" id="{98A43F79-0AD0-F143-BEC3-C6E2472D69F4}"/>
              </a:ext>
            </a:extLst>
          </p:cNvPr>
          <p:cNvPicPr>
            <a:picLocks noChangeAspect="1"/>
          </p:cNvPicPr>
          <p:nvPr/>
        </p:nvPicPr>
        <p:blipFill>
          <a:blip r:embed="rId4"/>
          <a:stretch>
            <a:fillRect/>
          </a:stretch>
        </p:blipFill>
        <p:spPr>
          <a:xfrm>
            <a:off x="4630994" y="1254511"/>
            <a:ext cx="6916633" cy="402893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53493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C2CEA-D412-FD60-1B23-8EDD278E38E6}"/>
              </a:ext>
            </a:extLst>
          </p:cNvPr>
          <p:cNvSpPr>
            <a:spLocks noGrp="1"/>
          </p:cNvSpPr>
          <p:nvPr>
            <p:ph type="title"/>
          </p:nvPr>
        </p:nvSpPr>
        <p:spPr>
          <a:xfrm>
            <a:off x="643192" y="609600"/>
            <a:ext cx="3643674" cy="1905000"/>
          </a:xfrm>
        </p:spPr>
        <p:txBody>
          <a:bodyPr>
            <a:normAutofit/>
          </a:bodyPr>
          <a:lstStyle/>
          <a:p>
            <a:pPr algn="ctr"/>
            <a:r>
              <a:rPr lang="en-US" sz="2800" dirty="0">
                <a:gradFill flip="none" rotWithShape="1">
                  <a:gsLst>
                    <a:gs pos="0">
                      <a:sysClr val="window" lastClr="FFFFFF"/>
                    </a:gs>
                    <a:gs pos="100000">
                      <a:sysClr val="window" lastClr="FFFFFF">
                        <a:lumMod val="65000"/>
                      </a:sysClr>
                    </a:gs>
                  </a:gsLst>
                  <a:lin ang="5580000" scaled="0"/>
                  <a:tileRect/>
                </a:gradFill>
              </a:rPr>
              <a:t>DATA VISUALIZATION</a:t>
            </a:r>
          </a:p>
        </p:txBody>
      </p:sp>
      <p:sp>
        <p:nvSpPr>
          <p:cNvPr id="9" name="Content Placeholder 8">
            <a:extLst>
              <a:ext uri="{FF2B5EF4-FFF2-40B4-BE49-F238E27FC236}">
                <a16:creationId xmlns:a16="http://schemas.microsoft.com/office/drawing/2014/main" id="{DA09F243-01F2-D7F1-CFDB-411A41860978}"/>
              </a:ext>
            </a:extLst>
          </p:cNvPr>
          <p:cNvSpPr>
            <a:spLocks noGrp="1"/>
          </p:cNvSpPr>
          <p:nvPr>
            <p:ph idx="1"/>
          </p:nvPr>
        </p:nvSpPr>
        <p:spPr>
          <a:xfrm>
            <a:off x="643192" y="2666999"/>
            <a:ext cx="3643674" cy="3216276"/>
          </a:xfrm>
        </p:spPr>
        <p:txBody>
          <a:bodyPr anchor="t">
            <a:normAutofit/>
          </a:bodyPr>
          <a:lstStyle/>
          <a:p>
            <a:r>
              <a:rPr lang="en-US" sz="1800" dirty="0">
                <a:gradFill flip="none" rotWithShape="1">
                  <a:gsLst>
                    <a:gs pos="0">
                      <a:sysClr val="window" lastClr="FFFFFF"/>
                    </a:gs>
                    <a:gs pos="100000">
                      <a:sysClr val="window" lastClr="FFFFFF">
                        <a:lumMod val="75000"/>
                      </a:sysClr>
                    </a:gs>
                  </a:gsLst>
                  <a:lin ang="5580000" scaled="0"/>
                  <a:tileRect/>
                </a:gradFill>
              </a:rPr>
              <a:t>Automatic cars cost more then manual cars. </a:t>
            </a:r>
          </a:p>
          <a:p>
            <a:r>
              <a:rPr lang="en-US" sz="1800" dirty="0">
                <a:gradFill flip="none" rotWithShape="1">
                  <a:gsLst>
                    <a:gs pos="0">
                      <a:sysClr val="window" lastClr="FFFFFF"/>
                    </a:gs>
                    <a:gs pos="100000">
                      <a:sysClr val="window" lastClr="FFFFFF">
                        <a:lumMod val="75000"/>
                      </a:sysClr>
                    </a:gs>
                  </a:gsLst>
                  <a:lin ang="5580000" scaled="0"/>
                  <a:tileRect/>
                </a:gradFill>
              </a:rPr>
              <a:t>Other transmission types like electric cars</a:t>
            </a:r>
          </a:p>
        </p:txBody>
      </p:sp>
      <p:sp>
        <p:nvSpPr>
          <p:cNvPr id="14"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Content Placeholder 4" descr="Chart, box and whisker chart&#10;&#10;Description automatically generated">
            <a:extLst>
              <a:ext uri="{FF2B5EF4-FFF2-40B4-BE49-F238E27FC236}">
                <a16:creationId xmlns:a16="http://schemas.microsoft.com/office/drawing/2014/main" id="{43DDA58F-0969-8675-061B-D708873B1456}"/>
              </a:ext>
            </a:extLst>
          </p:cNvPr>
          <p:cNvPicPr>
            <a:picLocks noChangeAspect="1"/>
          </p:cNvPicPr>
          <p:nvPr/>
        </p:nvPicPr>
        <p:blipFill>
          <a:blip r:embed="rId3"/>
          <a:stretch>
            <a:fillRect/>
          </a:stretch>
        </p:blipFill>
        <p:spPr>
          <a:xfrm>
            <a:off x="5152047" y="1115267"/>
            <a:ext cx="5887339" cy="4283039"/>
          </a:xfrm>
          <a:prstGeom prst="rect">
            <a:avLst/>
          </a:prstGeom>
        </p:spPr>
      </p:pic>
    </p:spTree>
    <p:extLst>
      <p:ext uri="{BB962C8B-B14F-4D97-AF65-F5344CB8AC3E}">
        <p14:creationId xmlns:p14="http://schemas.microsoft.com/office/powerpoint/2010/main" val="114149015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53B614-268D-962D-2603-E8AB46014A95}"/>
              </a:ext>
            </a:extLst>
          </p:cNvPr>
          <p:cNvSpPr>
            <a:spLocks noGrp="1"/>
          </p:cNvSpPr>
          <p:nvPr>
            <p:ph type="title"/>
          </p:nvPr>
        </p:nvSpPr>
        <p:spPr>
          <a:xfrm>
            <a:off x="1141413" y="609600"/>
            <a:ext cx="9905998" cy="1173480"/>
          </a:xfrm>
        </p:spPr>
        <p:txBody>
          <a:bodyPr>
            <a:normAutofit/>
          </a:bodyPr>
          <a:lstStyle/>
          <a:p>
            <a:pPr algn="ctr"/>
            <a:r>
              <a:rPr lang="en-US"/>
              <a:t>Building the Model </a:t>
            </a:r>
          </a:p>
        </p:txBody>
      </p:sp>
      <p:sp>
        <p:nvSpPr>
          <p:cNvPr id="3" name="Content Placeholder 2">
            <a:extLst>
              <a:ext uri="{FF2B5EF4-FFF2-40B4-BE49-F238E27FC236}">
                <a16:creationId xmlns:a16="http://schemas.microsoft.com/office/drawing/2014/main" id="{6AEA7348-314B-5F06-321A-9901118790E0}"/>
              </a:ext>
            </a:extLst>
          </p:cNvPr>
          <p:cNvSpPr>
            <a:spLocks noGrp="1"/>
          </p:cNvSpPr>
          <p:nvPr>
            <p:ph idx="1"/>
          </p:nvPr>
        </p:nvSpPr>
        <p:spPr>
          <a:xfrm>
            <a:off x="1141413" y="2666999"/>
            <a:ext cx="9905998" cy="3124201"/>
          </a:xfrm>
        </p:spPr>
        <p:txBody>
          <a:bodyPr>
            <a:normAutofit/>
          </a:bodyPr>
          <a:lstStyle/>
          <a:p>
            <a:r>
              <a:rPr lang="en-US" dirty="0"/>
              <a:t>Random Forest regressor model was used to make predictions</a:t>
            </a:r>
          </a:p>
          <a:p>
            <a:r>
              <a:rPr lang="en-US" dirty="0"/>
              <a:t>It had an r2 score of 0.77</a:t>
            </a:r>
          </a:p>
          <a:p>
            <a:r>
              <a:rPr lang="en-US" dirty="0"/>
              <a:t>Transformed categorical data using one hot encoding</a:t>
            </a:r>
          </a:p>
          <a:p>
            <a:endParaRPr lang="en-US" dirty="0"/>
          </a:p>
        </p:txBody>
      </p:sp>
    </p:spTree>
    <p:extLst>
      <p:ext uri="{BB962C8B-B14F-4D97-AF65-F5344CB8AC3E}">
        <p14:creationId xmlns:p14="http://schemas.microsoft.com/office/powerpoint/2010/main" val="257355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458F-6B29-A9C0-8F8F-0A431D999DBE}"/>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RESULT</a:t>
            </a:r>
            <a:endParaRPr lang="en-US" sz="48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24" name="Rectangle 16">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BA1BD481-3351-8E54-8F9E-EF2BA7D0DF69}"/>
              </a:ext>
            </a:extLst>
          </p:cNvPr>
          <p:cNvPicPr>
            <a:picLocks noGrp="1" noChangeAspect="1"/>
          </p:cNvPicPr>
          <p:nvPr>
            <p:ph idx="1"/>
          </p:nvPr>
        </p:nvPicPr>
        <p:blipFill>
          <a:blip r:embed="rId4"/>
          <a:stretch>
            <a:fillRect/>
          </a:stretch>
        </p:blipFill>
        <p:spPr>
          <a:xfrm>
            <a:off x="1828800" y="189331"/>
            <a:ext cx="2454577" cy="3926838"/>
          </a:xfrm>
          <a:prstGeom prst="rect">
            <a:avLst/>
          </a:prstGeom>
        </p:spPr>
      </p:pic>
      <p:pic>
        <p:nvPicPr>
          <p:cNvPr id="7" name="Picture 6" descr="Chart, bar chart&#10;&#10;Description automatically generated">
            <a:extLst>
              <a:ext uri="{FF2B5EF4-FFF2-40B4-BE49-F238E27FC236}">
                <a16:creationId xmlns:a16="http://schemas.microsoft.com/office/drawing/2014/main" id="{96DCB3EF-32DC-AF7B-DD2C-8468C0462193}"/>
              </a:ext>
            </a:extLst>
          </p:cNvPr>
          <p:cNvPicPr>
            <a:picLocks noChangeAspect="1"/>
          </p:cNvPicPr>
          <p:nvPr/>
        </p:nvPicPr>
        <p:blipFill>
          <a:blip r:embed="rId5"/>
          <a:stretch>
            <a:fillRect/>
          </a:stretch>
        </p:blipFill>
        <p:spPr>
          <a:xfrm>
            <a:off x="5402478" y="0"/>
            <a:ext cx="5670421" cy="4196112"/>
          </a:xfrm>
          <a:prstGeom prst="rect">
            <a:avLst/>
          </a:prstGeom>
        </p:spPr>
      </p:pic>
    </p:spTree>
    <p:extLst>
      <p:ext uri="{BB962C8B-B14F-4D97-AF65-F5344CB8AC3E}">
        <p14:creationId xmlns:p14="http://schemas.microsoft.com/office/powerpoint/2010/main" val="1734731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1440</TotalTime>
  <Words>707</Words>
  <Application>Microsoft Macintosh PowerPoint</Application>
  <PresentationFormat>Widescreen</PresentationFormat>
  <Paragraphs>53</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Mesh</vt:lpstr>
      <vt:lpstr>PREDICTING USED CAR PRICE</vt:lpstr>
      <vt:lpstr>ABOUT ME</vt:lpstr>
      <vt:lpstr>Why I chose this project</vt:lpstr>
      <vt:lpstr>Data exploration</vt:lpstr>
      <vt:lpstr>Data visualization</vt:lpstr>
      <vt:lpstr>DATA VISUALIZATION</vt:lpstr>
      <vt:lpstr>DATA VISUALIZATION</vt:lpstr>
      <vt:lpstr>Building the Model </vt:lpstr>
      <vt:lpstr>RESULT</vt:lpstr>
      <vt:lpstr>Comparing model with other car predicting websites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USED CAR PRICE</dc:title>
  <dc:creator>perpetual okafor</dc:creator>
  <cp:lastModifiedBy>perpetual okafor</cp:lastModifiedBy>
  <cp:revision>2</cp:revision>
  <dcterms:created xsi:type="dcterms:W3CDTF">2022-11-08T03:07:55Z</dcterms:created>
  <dcterms:modified xsi:type="dcterms:W3CDTF">2022-11-09T03:08:00Z</dcterms:modified>
</cp:coreProperties>
</file>