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Bobby Jones Condensed" panose="020B0604020202020204" charset="0"/>
      <p:regular r:id="rId10"/>
    </p:embeddedFont>
    <p:embeddedFont>
      <p:font typeface="Catamaran" panose="020B0604020202020204" charset="0"/>
      <p:regular r:id="rId11"/>
    </p:embeddedFont>
    <p:embeddedFont>
      <p:font typeface="Catamaran 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pe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8.png"/><Relationship Id="rId3" Type="http://schemas.openxmlformats.org/officeDocument/2006/relationships/image" Target="../media/image32.png"/><Relationship Id="rId7" Type="http://schemas.openxmlformats.org/officeDocument/2006/relationships/image" Target="../media/image24.png"/><Relationship Id="rId12" Type="http://schemas.openxmlformats.org/officeDocument/2006/relationships/image" Target="../media/image37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svg"/><Relationship Id="rId11" Type="http://schemas.openxmlformats.org/officeDocument/2006/relationships/image" Target="../media/image36.png"/><Relationship Id="rId5" Type="http://schemas.openxmlformats.org/officeDocument/2006/relationships/image" Target="../media/image34.png"/><Relationship Id="rId10" Type="http://schemas.openxmlformats.org/officeDocument/2006/relationships/image" Target="../media/image13.svg"/><Relationship Id="rId4" Type="http://schemas.openxmlformats.org/officeDocument/2006/relationships/image" Target="../media/image33.sv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9.png"/><Relationship Id="rId3" Type="http://schemas.openxmlformats.org/officeDocument/2006/relationships/image" Target="../media/image32.png"/><Relationship Id="rId7" Type="http://schemas.openxmlformats.org/officeDocument/2006/relationships/image" Target="../media/image24.png"/><Relationship Id="rId12" Type="http://schemas.openxmlformats.org/officeDocument/2006/relationships/image" Target="../media/image37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svg"/><Relationship Id="rId11" Type="http://schemas.openxmlformats.org/officeDocument/2006/relationships/image" Target="../media/image36.png"/><Relationship Id="rId5" Type="http://schemas.openxmlformats.org/officeDocument/2006/relationships/image" Target="../media/image34.png"/><Relationship Id="rId10" Type="http://schemas.openxmlformats.org/officeDocument/2006/relationships/image" Target="../media/image13.svg"/><Relationship Id="rId4" Type="http://schemas.openxmlformats.org/officeDocument/2006/relationships/image" Target="../media/image33.sv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40.jpeg"/><Relationship Id="rId3" Type="http://schemas.openxmlformats.org/officeDocument/2006/relationships/image" Target="../media/image32.png"/><Relationship Id="rId7" Type="http://schemas.openxmlformats.org/officeDocument/2006/relationships/image" Target="../media/image24.png"/><Relationship Id="rId12" Type="http://schemas.openxmlformats.org/officeDocument/2006/relationships/image" Target="../media/image37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svg"/><Relationship Id="rId11" Type="http://schemas.openxmlformats.org/officeDocument/2006/relationships/image" Target="../media/image36.png"/><Relationship Id="rId5" Type="http://schemas.openxmlformats.org/officeDocument/2006/relationships/image" Target="../media/image34.png"/><Relationship Id="rId10" Type="http://schemas.openxmlformats.org/officeDocument/2006/relationships/image" Target="../media/image13.svg"/><Relationship Id="rId4" Type="http://schemas.openxmlformats.org/officeDocument/2006/relationships/image" Target="../media/image33.sv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Freeform 3"/>
          <p:cNvSpPr/>
          <p:nvPr/>
        </p:nvSpPr>
        <p:spPr>
          <a:xfrm rot="-1773597">
            <a:off x="2547230" y="7690814"/>
            <a:ext cx="1650294" cy="1656317"/>
          </a:xfrm>
          <a:custGeom>
            <a:avLst/>
            <a:gdLst/>
            <a:ahLst/>
            <a:cxnLst/>
            <a:rect l="l" t="t" r="r" b="b"/>
            <a:pathLst>
              <a:path w="1650294" h="1656317">
                <a:moveTo>
                  <a:pt x="0" y="0"/>
                </a:moveTo>
                <a:lnTo>
                  <a:pt x="1650294" y="0"/>
                </a:lnTo>
                <a:lnTo>
                  <a:pt x="1650294" y="1656317"/>
                </a:lnTo>
                <a:lnTo>
                  <a:pt x="0" y="16563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989688">
            <a:off x="13935206" y="8369391"/>
            <a:ext cx="2834217" cy="2370436"/>
          </a:xfrm>
          <a:custGeom>
            <a:avLst/>
            <a:gdLst/>
            <a:ahLst/>
            <a:cxnLst/>
            <a:rect l="l" t="t" r="r" b="b"/>
            <a:pathLst>
              <a:path w="2834217" h="2370436">
                <a:moveTo>
                  <a:pt x="0" y="0"/>
                </a:moveTo>
                <a:lnTo>
                  <a:pt x="2834217" y="0"/>
                </a:lnTo>
                <a:lnTo>
                  <a:pt x="2834217" y="2370436"/>
                </a:lnTo>
                <a:lnTo>
                  <a:pt x="0" y="23704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957702">
            <a:off x="-1226964" y="4265566"/>
            <a:ext cx="4676116" cy="3628565"/>
          </a:xfrm>
          <a:custGeom>
            <a:avLst/>
            <a:gdLst/>
            <a:ahLst/>
            <a:cxnLst/>
            <a:rect l="l" t="t" r="r" b="b"/>
            <a:pathLst>
              <a:path w="4676116" h="3628565">
                <a:moveTo>
                  <a:pt x="0" y="0"/>
                </a:moveTo>
                <a:lnTo>
                  <a:pt x="4676116" y="0"/>
                </a:lnTo>
                <a:lnTo>
                  <a:pt x="4676116" y="3628565"/>
                </a:lnTo>
                <a:lnTo>
                  <a:pt x="0" y="362856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552044" y="503792"/>
            <a:ext cx="3134729" cy="4114800"/>
          </a:xfrm>
          <a:custGeom>
            <a:avLst/>
            <a:gdLst/>
            <a:ahLst/>
            <a:cxnLst/>
            <a:rect l="l" t="t" r="r" b="b"/>
            <a:pathLst>
              <a:path w="3134729" h="4114800">
                <a:moveTo>
                  <a:pt x="0" y="0"/>
                </a:moveTo>
                <a:lnTo>
                  <a:pt x="3134729" y="0"/>
                </a:lnTo>
                <a:lnTo>
                  <a:pt x="313472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804282">
            <a:off x="15193844" y="4107573"/>
            <a:ext cx="5414211" cy="4114800"/>
          </a:xfrm>
          <a:custGeom>
            <a:avLst/>
            <a:gdLst/>
            <a:ahLst/>
            <a:cxnLst/>
            <a:rect l="l" t="t" r="r" b="b"/>
            <a:pathLst>
              <a:path w="5414211" h="4114800">
                <a:moveTo>
                  <a:pt x="0" y="0"/>
                </a:moveTo>
                <a:lnTo>
                  <a:pt x="5414211" y="0"/>
                </a:lnTo>
                <a:lnTo>
                  <a:pt x="54142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2700000">
            <a:off x="729813" y="-1273350"/>
            <a:ext cx="1391551" cy="4114800"/>
          </a:xfrm>
          <a:custGeom>
            <a:avLst/>
            <a:gdLst/>
            <a:ahLst/>
            <a:cxnLst/>
            <a:rect l="l" t="t" r="r" b="b"/>
            <a:pathLst>
              <a:path w="1391551" h="4114800">
                <a:moveTo>
                  <a:pt x="0" y="0"/>
                </a:moveTo>
                <a:lnTo>
                  <a:pt x="1391550" y="0"/>
                </a:lnTo>
                <a:lnTo>
                  <a:pt x="13915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745953" y="3065523"/>
            <a:ext cx="1001638" cy="1108313"/>
          </a:xfrm>
          <a:custGeom>
            <a:avLst/>
            <a:gdLst/>
            <a:ahLst/>
            <a:cxnLst/>
            <a:rect l="l" t="t" r="r" b="b"/>
            <a:pathLst>
              <a:path w="1001638" h="1108313">
                <a:moveTo>
                  <a:pt x="0" y="0"/>
                </a:moveTo>
                <a:lnTo>
                  <a:pt x="1001638" y="0"/>
                </a:lnTo>
                <a:lnTo>
                  <a:pt x="1001638" y="1108313"/>
                </a:lnTo>
                <a:lnTo>
                  <a:pt x="0" y="110831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>
            <a:off x="1204541" y="1177771"/>
            <a:ext cx="3086100" cy="4114800"/>
          </a:xfrm>
          <a:custGeom>
            <a:avLst/>
            <a:gdLst/>
            <a:ahLst/>
            <a:cxnLst/>
            <a:rect l="l" t="t" r="r" b="b"/>
            <a:pathLst>
              <a:path w="3086100" h="4114800">
                <a:moveTo>
                  <a:pt x="3086100" y="0"/>
                </a:moveTo>
                <a:lnTo>
                  <a:pt x="0" y="0"/>
                </a:lnTo>
                <a:lnTo>
                  <a:pt x="0" y="4114800"/>
                </a:lnTo>
                <a:lnTo>
                  <a:pt x="3086100" y="4114800"/>
                </a:lnTo>
                <a:lnTo>
                  <a:pt x="308610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7210477">
            <a:off x="144523" y="7200900"/>
            <a:ext cx="1391551" cy="4114800"/>
          </a:xfrm>
          <a:custGeom>
            <a:avLst/>
            <a:gdLst/>
            <a:ahLst/>
            <a:cxnLst/>
            <a:rect l="l" t="t" r="r" b="b"/>
            <a:pathLst>
              <a:path w="1391551" h="4114800">
                <a:moveTo>
                  <a:pt x="0" y="0"/>
                </a:moveTo>
                <a:lnTo>
                  <a:pt x="1391551" y="0"/>
                </a:lnTo>
                <a:lnTo>
                  <a:pt x="13915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5388051" y="3952977"/>
            <a:ext cx="7581303" cy="4123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63"/>
              </a:lnSpc>
            </a:pPr>
            <a:r>
              <a:rPr lang="en-US" sz="23688" spc="1705">
                <a:solidFill>
                  <a:srgbClr val="4EA96F"/>
                </a:solidFill>
                <a:latin typeface="Bobby Jones Condensed"/>
                <a:ea typeface="Bobby Jones Condensed"/>
                <a:cs typeface="Bobby Jones Condensed"/>
                <a:sym typeface="Bobby Jones Condensed"/>
              </a:rPr>
              <a:t>LOGIKA</a:t>
            </a:r>
          </a:p>
        </p:txBody>
      </p:sp>
      <p:sp>
        <p:nvSpPr>
          <p:cNvPr id="13" name="Freeform 13"/>
          <p:cNvSpPr/>
          <p:nvPr/>
        </p:nvSpPr>
        <p:spPr>
          <a:xfrm rot="1690206">
            <a:off x="11228653" y="1504934"/>
            <a:ext cx="2937856" cy="1865539"/>
          </a:xfrm>
          <a:custGeom>
            <a:avLst/>
            <a:gdLst/>
            <a:ahLst/>
            <a:cxnLst/>
            <a:rect l="l" t="t" r="r" b="b"/>
            <a:pathLst>
              <a:path w="2937856" h="1865539">
                <a:moveTo>
                  <a:pt x="0" y="0"/>
                </a:moveTo>
                <a:lnTo>
                  <a:pt x="2937856" y="0"/>
                </a:lnTo>
                <a:lnTo>
                  <a:pt x="2937856" y="1865538"/>
                </a:lnTo>
                <a:lnTo>
                  <a:pt x="0" y="1865538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106372">
            <a:off x="6822696" y="7594730"/>
            <a:ext cx="7922980" cy="1541380"/>
          </a:xfrm>
          <a:custGeom>
            <a:avLst/>
            <a:gdLst/>
            <a:ahLst/>
            <a:cxnLst/>
            <a:rect l="l" t="t" r="r" b="b"/>
            <a:pathLst>
              <a:path w="7922980" h="1541380">
                <a:moveTo>
                  <a:pt x="0" y="0"/>
                </a:moveTo>
                <a:lnTo>
                  <a:pt x="7922980" y="0"/>
                </a:lnTo>
                <a:lnTo>
                  <a:pt x="7922980" y="1541380"/>
                </a:lnTo>
                <a:lnTo>
                  <a:pt x="0" y="154138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3180114">
            <a:off x="12017005" y="7827026"/>
            <a:ext cx="3142211" cy="4114800"/>
          </a:xfrm>
          <a:custGeom>
            <a:avLst/>
            <a:gdLst/>
            <a:ahLst/>
            <a:cxnLst/>
            <a:rect l="l" t="t" r="r" b="b"/>
            <a:pathLst>
              <a:path w="3142211" h="4114800">
                <a:moveTo>
                  <a:pt x="0" y="0"/>
                </a:moveTo>
                <a:lnTo>
                  <a:pt x="3142211" y="0"/>
                </a:lnTo>
                <a:lnTo>
                  <a:pt x="31422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782446">
            <a:off x="4989959" y="1092899"/>
            <a:ext cx="1720266" cy="1786598"/>
          </a:xfrm>
          <a:custGeom>
            <a:avLst/>
            <a:gdLst/>
            <a:ahLst/>
            <a:cxnLst/>
            <a:rect l="l" t="t" r="r" b="b"/>
            <a:pathLst>
              <a:path w="1720266" h="1786598">
                <a:moveTo>
                  <a:pt x="0" y="0"/>
                </a:moveTo>
                <a:lnTo>
                  <a:pt x="1720266" y="0"/>
                </a:lnTo>
                <a:lnTo>
                  <a:pt x="1720266" y="1786598"/>
                </a:lnTo>
                <a:lnTo>
                  <a:pt x="0" y="1786598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4660316" y="9186521"/>
            <a:ext cx="4127398" cy="697906"/>
          </a:xfrm>
          <a:custGeom>
            <a:avLst/>
            <a:gdLst/>
            <a:ahLst/>
            <a:cxnLst/>
            <a:rect l="l" t="t" r="r" b="b"/>
            <a:pathLst>
              <a:path w="4127398" h="697906">
                <a:moveTo>
                  <a:pt x="0" y="0"/>
                </a:moveTo>
                <a:lnTo>
                  <a:pt x="4127398" y="0"/>
                </a:lnTo>
                <a:lnTo>
                  <a:pt x="4127398" y="697905"/>
                </a:lnTo>
                <a:lnTo>
                  <a:pt x="0" y="69790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3094190">
            <a:off x="14432866" y="1028700"/>
            <a:ext cx="1485200" cy="1035927"/>
          </a:xfrm>
          <a:custGeom>
            <a:avLst/>
            <a:gdLst/>
            <a:ahLst/>
            <a:cxnLst/>
            <a:rect l="l" t="t" r="r" b="b"/>
            <a:pathLst>
              <a:path w="1485200" h="1035927">
                <a:moveTo>
                  <a:pt x="0" y="0"/>
                </a:moveTo>
                <a:lnTo>
                  <a:pt x="1485200" y="0"/>
                </a:lnTo>
                <a:lnTo>
                  <a:pt x="1485200" y="1035927"/>
                </a:lnTo>
                <a:lnTo>
                  <a:pt x="0" y="1035927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5341785" y="2561938"/>
            <a:ext cx="7604430" cy="2272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51"/>
              </a:lnSpc>
            </a:pPr>
            <a:r>
              <a:rPr lang="en-US" sz="13036" spc="938">
                <a:solidFill>
                  <a:srgbClr val="333652"/>
                </a:solidFill>
                <a:latin typeface="Bobby Jones Condensed"/>
                <a:ea typeface="Bobby Jones Condensed"/>
                <a:cs typeface="Bobby Jones Condensed"/>
                <a:sym typeface="Bobby Jones Condensed"/>
              </a:rPr>
              <a:t>MEmpelajari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200563" y="6812926"/>
            <a:ext cx="3282459" cy="5389112"/>
          </a:xfrm>
          <a:custGeom>
            <a:avLst/>
            <a:gdLst/>
            <a:ahLst/>
            <a:cxnLst/>
            <a:rect l="l" t="t" r="r" b="b"/>
            <a:pathLst>
              <a:path w="3282459" h="5389112">
                <a:moveTo>
                  <a:pt x="0" y="0"/>
                </a:moveTo>
                <a:lnTo>
                  <a:pt x="3282459" y="0"/>
                </a:lnTo>
                <a:lnTo>
                  <a:pt x="3282459" y="5389112"/>
                </a:lnTo>
                <a:lnTo>
                  <a:pt x="0" y="53891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44296" y="4007715"/>
            <a:ext cx="7141133" cy="2306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63"/>
              </a:lnSpc>
            </a:pPr>
            <a:r>
              <a:rPr lang="en-US" sz="6616">
                <a:solidFill>
                  <a:srgbClr val="333652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IMPLIKASI</a:t>
            </a:r>
          </a:p>
          <a:p>
            <a:pPr algn="ctr">
              <a:lnSpc>
                <a:spcPts val="9263"/>
              </a:lnSpc>
            </a:pPr>
            <a:r>
              <a:rPr lang="en-US" sz="6616">
                <a:solidFill>
                  <a:srgbClr val="333652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(MAKA)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385429" y="342658"/>
            <a:ext cx="3269456" cy="1396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200"/>
              </a:lnSpc>
            </a:pPr>
            <a:r>
              <a:rPr lang="en-US" sz="8000" spc="576">
                <a:solidFill>
                  <a:srgbClr val="333652"/>
                </a:solidFill>
                <a:latin typeface="Bobby Jones Condensed"/>
                <a:ea typeface="Bobby Jones Condensed"/>
                <a:cs typeface="Bobby Jones Condensed"/>
                <a:sym typeface="Bobby Jones Condensed"/>
              </a:rPr>
              <a:t>the team</a:t>
            </a:r>
          </a:p>
        </p:txBody>
      </p:sp>
      <p:sp>
        <p:nvSpPr>
          <p:cNvPr id="6" name="Freeform 6"/>
          <p:cNvSpPr/>
          <p:nvPr/>
        </p:nvSpPr>
        <p:spPr>
          <a:xfrm>
            <a:off x="-907822" y="-1562911"/>
            <a:ext cx="3282459" cy="5389112"/>
          </a:xfrm>
          <a:custGeom>
            <a:avLst/>
            <a:gdLst/>
            <a:ahLst/>
            <a:cxnLst/>
            <a:rect l="l" t="t" r="r" b="b"/>
            <a:pathLst>
              <a:path w="3282459" h="5389112">
                <a:moveTo>
                  <a:pt x="0" y="0"/>
                </a:moveTo>
                <a:lnTo>
                  <a:pt x="3282459" y="0"/>
                </a:lnTo>
                <a:lnTo>
                  <a:pt x="3282459" y="5389112"/>
                </a:lnTo>
                <a:lnTo>
                  <a:pt x="0" y="53891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646770" y="-1562911"/>
            <a:ext cx="3282459" cy="5389112"/>
          </a:xfrm>
          <a:custGeom>
            <a:avLst/>
            <a:gdLst/>
            <a:ahLst/>
            <a:cxnLst/>
            <a:rect l="l" t="t" r="r" b="b"/>
            <a:pathLst>
              <a:path w="3282459" h="5389112">
                <a:moveTo>
                  <a:pt x="0" y="0"/>
                </a:moveTo>
                <a:lnTo>
                  <a:pt x="3282460" y="0"/>
                </a:lnTo>
                <a:lnTo>
                  <a:pt x="3282460" y="5389112"/>
                </a:lnTo>
                <a:lnTo>
                  <a:pt x="0" y="53891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6086204" y="4007715"/>
            <a:ext cx="7141133" cy="2306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63"/>
              </a:lnSpc>
            </a:pPr>
            <a:r>
              <a:rPr lang="en-US" sz="6616">
                <a:solidFill>
                  <a:srgbClr val="333652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KONJUNGSI</a:t>
            </a:r>
          </a:p>
          <a:p>
            <a:pPr algn="ctr">
              <a:lnSpc>
                <a:spcPts val="9263"/>
              </a:lnSpc>
            </a:pPr>
            <a:r>
              <a:rPr lang="en-US" sz="6616">
                <a:solidFill>
                  <a:srgbClr val="333652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(DAN)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787036" y="4007715"/>
            <a:ext cx="7141133" cy="2306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63"/>
              </a:lnSpc>
            </a:pPr>
            <a:r>
              <a:rPr lang="en-US" sz="6616">
                <a:solidFill>
                  <a:srgbClr val="333652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DISJUNGSI</a:t>
            </a:r>
          </a:p>
          <a:p>
            <a:pPr algn="ctr">
              <a:lnSpc>
                <a:spcPts val="9263"/>
              </a:lnSpc>
            </a:pPr>
            <a:r>
              <a:rPr lang="en-US" sz="6616">
                <a:solidFill>
                  <a:srgbClr val="333652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(ATAU)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108375" y="1280634"/>
            <a:ext cx="6281510" cy="3643276"/>
          </a:xfrm>
          <a:custGeom>
            <a:avLst/>
            <a:gdLst/>
            <a:ahLst/>
            <a:cxnLst/>
            <a:rect l="l" t="t" r="r" b="b"/>
            <a:pathLst>
              <a:path w="6281510" h="3643276">
                <a:moveTo>
                  <a:pt x="0" y="0"/>
                </a:moveTo>
                <a:lnTo>
                  <a:pt x="6281510" y="0"/>
                </a:lnTo>
                <a:lnTo>
                  <a:pt x="6281510" y="3643276"/>
                </a:lnTo>
                <a:lnTo>
                  <a:pt x="0" y="36432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385861" y="2268515"/>
            <a:ext cx="3726537" cy="3010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039"/>
              </a:lnSpc>
            </a:pPr>
            <a:r>
              <a:rPr lang="en-US" sz="8599" spc="619">
                <a:solidFill>
                  <a:srgbClr val="333652"/>
                </a:solidFill>
                <a:latin typeface="Bobby Jones Condensed"/>
                <a:ea typeface="Bobby Jones Condensed"/>
                <a:cs typeface="Bobby Jones Condensed"/>
                <a:sym typeface="Bobby Jones Condensed"/>
              </a:rPr>
              <a:t>IMPLIKASI</a:t>
            </a:r>
          </a:p>
          <a:p>
            <a:pPr algn="r">
              <a:lnSpc>
                <a:spcPts val="12039"/>
              </a:lnSpc>
            </a:pPr>
            <a:endParaRPr lang="en-US" sz="8599" spc="619">
              <a:solidFill>
                <a:srgbClr val="333652"/>
              </a:solidFill>
              <a:latin typeface="Bobby Jones Condensed"/>
              <a:ea typeface="Bobby Jones Condensed"/>
              <a:cs typeface="Bobby Jones Condensed"/>
              <a:sym typeface="Bobby Jones Condensed"/>
            </a:endParaRPr>
          </a:p>
        </p:txBody>
      </p:sp>
      <p:sp>
        <p:nvSpPr>
          <p:cNvPr id="5" name="Freeform 5"/>
          <p:cNvSpPr/>
          <p:nvPr/>
        </p:nvSpPr>
        <p:spPr>
          <a:xfrm rot="-9929971" flipH="1">
            <a:off x="3298190" y="5215056"/>
            <a:ext cx="4482001" cy="1377197"/>
          </a:xfrm>
          <a:custGeom>
            <a:avLst/>
            <a:gdLst/>
            <a:ahLst/>
            <a:cxnLst/>
            <a:rect l="l" t="t" r="r" b="b"/>
            <a:pathLst>
              <a:path w="4482001" h="1377197">
                <a:moveTo>
                  <a:pt x="4482002" y="0"/>
                </a:moveTo>
                <a:lnTo>
                  <a:pt x="0" y="0"/>
                </a:lnTo>
                <a:lnTo>
                  <a:pt x="0" y="1377197"/>
                </a:lnTo>
                <a:lnTo>
                  <a:pt x="4482002" y="1377197"/>
                </a:lnTo>
                <a:lnTo>
                  <a:pt x="448200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365743">
            <a:off x="2295910" y="5902340"/>
            <a:ext cx="2366928" cy="2458196"/>
          </a:xfrm>
          <a:custGeom>
            <a:avLst/>
            <a:gdLst/>
            <a:ahLst/>
            <a:cxnLst/>
            <a:rect l="l" t="t" r="r" b="b"/>
            <a:pathLst>
              <a:path w="2366928" h="2458196">
                <a:moveTo>
                  <a:pt x="0" y="0"/>
                </a:moveTo>
                <a:lnTo>
                  <a:pt x="2366929" y="0"/>
                </a:lnTo>
                <a:lnTo>
                  <a:pt x="2366929" y="2458195"/>
                </a:lnTo>
                <a:lnTo>
                  <a:pt x="0" y="245819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4251094">
            <a:off x="611805" y="7486901"/>
            <a:ext cx="1391551" cy="4114800"/>
          </a:xfrm>
          <a:custGeom>
            <a:avLst/>
            <a:gdLst/>
            <a:ahLst/>
            <a:cxnLst/>
            <a:rect l="l" t="t" r="r" b="b"/>
            <a:pathLst>
              <a:path w="1391551" h="4114800">
                <a:moveTo>
                  <a:pt x="0" y="0"/>
                </a:moveTo>
                <a:lnTo>
                  <a:pt x="1391551" y="0"/>
                </a:lnTo>
                <a:lnTo>
                  <a:pt x="13915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3131124">
            <a:off x="760148" y="1011476"/>
            <a:ext cx="2304767" cy="1463527"/>
          </a:xfrm>
          <a:custGeom>
            <a:avLst/>
            <a:gdLst/>
            <a:ahLst/>
            <a:cxnLst/>
            <a:rect l="l" t="t" r="r" b="b"/>
            <a:pathLst>
              <a:path w="2304767" h="1463527">
                <a:moveTo>
                  <a:pt x="0" y="0"/>
                </a:moveTo>
                <a:lnTo>
                  <a:pt x="2304767" y="0"/>
                </a:lnTo>
                <a:lnTo>
                  <a:pt x="2304767" y="1463527"/>
                </a:lnTo>
                <a:lnTo>
                  <a:pt x="0" y="146352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096163" y="3864272"/>
            <a:ext cx="9523289" cy="5026956"/>
          </a:xfrm>
          <a:custGeom>
            <a:avLst/>
            <a:gdLst/>
            <a:ahLst/>
            <a:cxnLst/>
            <a:rect l="l" t="t" r="r" b="b"/>
            <a:pathLst>
              <a:path w="9523289" h="5026956">
                <a:moveTo>
                  <a:pt x="0" y="0"/>
                </a:moveTo>
                <a:lnTo>
                  <a:pt x="9523290" y="0"/>
                </a:lnTo>
                <a:lnTo>
                  <a:pt x="9523290" y="5026956"/>
                </a:lnTo>
                <a:lnTo>
                  <a:pt x="0" y="502695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93432" y="132854"/>
            <a:ext cx="4913822" cy="1985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007"/>
              </a:lnSpc>
            </a:pPr>
            <a:r>
              <a:rPr lang="en-US" sz="11433" spc="823">
                <a:solidFill>
                  <a:srgbClr val="333652"/>
                </a:solidFill>
                <a:latin typeface="Bobby Jones Condensed"/>
                <a:ea typeface="Bobby Jones Condensed"/>
                <a:cs typeface="Bobby Jones Condensed"/>
                <a:sym typeface="Bobby Jones Condensed"/>
              </a:rPr>
              <a:t>Implikasi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15502" y="2042244"/>
            <a:ext cx="17068649" cy="7980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333652"/>
                </a:solidFill>
                <a:latin typeface="Catamaran"/>
                <a:ea typeface="Catamaran"/>
                <a:cs typeface="Catamaran"/>
                <a:sym typeface="Catamaran"/>
              </a:rPr>
              <a:t>contoh 1</a:t>
            </a:r>
          </a:p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333652"/>
                </a:solidFill>
                <a:latin typeface="Catamaran"/>
                <a:ea typeface="Catamaran"/>
                <a:cs typeface="Catamaran"/>
                <a:sym typeface="Catamaran"/>
              </a:rPr>
              <a:t>p : Monica mencuci dengan mesin cuci (nilai pernyataan ini benar)</a:t>
            </a:r>
          </a:p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333652"/>
                </a:solidFill>
                <a:latin typeface="Catamaran"/>
                <a:ea typeface="Catamaran"/>
                <a:cs typeface="Catamaran"/>
                <a:sym typeface="Catamaran"/>
              </a:rPr>
              <a:t>q : Monica dapat mencuci dengan lebih cepat (nilai pernyataan ini benar)</a:t>
            </a:r>
          </a:p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333652"/>
                </a:solidFill>
                <a:latin typeface="Catamaran"/>
                <a:ea typeface="Catamaran"/>
                <a:cs typeface="Catamaran"/>
                <a:sym typeface="Catamaran"/>
              </a:rPr>
              <a:t>p → q : Jika Monica mencuci dengan mesin cuci, maka Monica dapat mencuci dengan lebih cepat (nilai pernyataan ini benar)</a:t>
            </a:r>
          </a:p>
          <a:p>
            <a:pPr algn="l">
              <a:lnSpc>
                <a:spcPts val="5320"/>
              </a:lnSpc>
            </a:pPr>
            <a:endParaRPr lang="en-US" sz="3800">
              <a:solidFill>
                <a:srgbClr val="33365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333652"/>
                </a:solidFill>
                <a:latin typeface="Catamaran"/>
                <a:ea typeface="Catamaran"/>
                <a:cs typeface="Catamaran"/>
                <a:sym typeface="Catamaran"/>
              </a:rPr>
              <a:t>contoh2</a:t>
            </a:r>
          </a:p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333652"/>
                </a:solidFill>
                <a:latin typeface="Catamaran"/>
                <a:ea typeface="Catamaran"/>
                <a:cs typeface="Catamaran"/>
                <a:sym typeface="Catamaran"/>
              </a:rPr>
              <a:t>p : Ani merupakan adik Yati (nilai pernyataan ini benar)</a:t>
            </a:r>
          </a:p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333652"/>
                </a:solidFill>
                <a:latin typeface="Catamaran"/>
                <a:ea typeface="Catamaran"/>
                <a:cs typeface="Catamaran"/>
                <a:sym typeface="Catamaran"/>
              </a:rPr>
              <a:t>q : Ani bukanlah keluarga Yati (nilai pernyataan ini salah)</a:t>
            </a:r>
          </a:p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333652"/>
                </a:solidFill>
                <a:latin typeface="Catamaran"/>
                <a:ea typeface="Catamaran"/>
                <a:cs typeface="Catamaran"/>
                <a:sym typeface="Catamaran"/>
              </a:rPr>
              <a:t>p → q : Jika Ani merupakan adik Yati, maka Ani bukanlah keluarga Yati (nilai pernyataan ini salah)</a:t>
            </a:r>
          </a:p>
          <a:p>
            <a:pPr algn="l">
              <a:lnSpc>
                <a:spcPts val="5320"/>
              </a:lnSpc>
            </a:pPr>
            <a:endParaRPr lang="en-US" sz="3800">
              <a:solidFill>
                <a:srgbClr val="33365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108375" y="1280634"/>
            <a:ext cx="6281510" cy="3643276"/>
          </a:xfrm>
          <a:custGeom>
            <a:avLst/>
            <a:gdLst/>
            <a:ahLst/>
            <a:cxnLst/>
            <a:rect l="l" t="t" r="r" b="b"/>
            <a:pathLst>
              <a:path w="6281510" h="3643276">
                <a:moveTo>
                  <a:pt x="0" y="0"/>
                </a:moveTo>
                <a:lnTo>
                  <a:pt x="6281510" y="0"/>
                </a:lnTo>
                <a:lnTo>
                  <a:pt x="6281510" y="3643276"/>
                </a:lnTo>
                <a:lnTo>
                  <a:pt x="0" y="36432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9929971" flipH="1">
            <a:off x="3298190" y="5215056"/>
            <a:ext cx="4482001" cy="1377197"/>
          </a:xfrm>
          <a:custGeom>
            <a:avLst/>
            <a:gdLst/>
            <a:ahLst/>
            <a:cxnLst/>
            <a:rect l="l" t="t" r="r" b="b"/>
            <a:pathLst>
              <a:path w="4482001" h="1377197">
                <a:moveTo>
                  <a:pt x="4482002" y="0"/>
                </a:moveTo>
                <a:lnTo>
                  <a:pt x="0" y="0"/>
                </a:lnTo>
                <a:lnTo>
                  <a:pt x="0" y="1377197"/>
                </a:lnTo>
                <a:lnTo>
                  <a:pt x="4482002" y="1377197"/>
                </a:lnTo>
                <a:lnTo>
                  <a:pt x="448200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365743">
            <a:off x="2295910" y="5902340"/>
            <a:ext cx="2366928" cy="2458196"/>
          </a:xfrm>
          <a:custGeom>
            <a:avLst/>
            <a:gdLst/>
            <a:ahLst/>
            <a:cxnLst/>
            <a:rect l="l" t="t" r="r" b="b"/>
            <a:pathLst>
              <a:path w="2366928" h="2458196">
                <a:moveTo>
                  <a:pt x="0" y="0"/>
                </a:moveTo>
                <a:lnTo>
                  <a:pt x="2366929" y="0"/>
                </a:lnTo>
                <a:lnTo>
                  <a:pt x="2366929" y="2458195"/>
                </a:lnTo>
                <a:lnTo>
                  <a:pt x="0" y="245819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4251094">
            <a:off x="611805" y="7486901"/>
            <a:ext cx="1391551" cy="4114800"/>
          </a:xfrm>
          <a:custGeom>
            <a:avLst/>
            <a:gdLst/>
            <a:ahLst/>
            <a:cxnLst/>
            <a:rect l="l" t="t" r="r" b="b"/>
            <a:pathLst>
              <a:path w="1391551" h="4114800">
                <a:moveTo>
                  <a:pt x="0" y="0"/>
                </a:moveTo>
                <a:lnTo>
                  <a:pt x="1391551" y="0"/>
                </a:lnTo>
                <a:lnTo>
                  <a:pt x="13915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3131124">
            <a:off x="760148" y="1011476"/>
            <a:ext cx="2304767" cy="1463527"/>
          </a:xfrm>
          <a:custGeom>
            <a:avLst/>
            <a:gdLst/>
            <a:ahLst/>
            <a:cxnLst/>
            <a:rect l="l" t="t" r="r" b="b"/>
            <a:pathLst>
              <a:path w="2304767" h="1463527">
                <a:moveTo>
                  <a:pt x="0" y="0"/>
                </a:moveTo>
                <a:lnTo>
                  <a:pt x="2304767" y="0"/>
                </a:lnTo>
                <a:lnTo>
                  <a:pt x="2304767" y="1463527"/>
                </a:lnTo>
                <a:lnTo>
                  <a:pt x="0" y="146352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7881223" y="3911912"/>
            <a:ext cx="9509052" cy="4810793"/>
          </a:xfrm>
          <a:custGeom>
            <a:avLst/>
            <a:gdLst/>
            <a:ahLst/>
            <a:cxnLst/>
            <a:rect l="l" t="t" r="r" b="b"/>
            <a:pathLst>
              <a:path w="9509052" h="4810793">
                <a:moveTo>
                  <a:pt x="0" y="0"/>
                </a:moveTo>
                <a:lnTo>
                  <a:pt x="9509052" y="0"/>
                </a:lnTo>
                <a:lnTo>
                  <a:pt x="9509052" y="4810792"/>
                </a:lnTo>
                <a:lnTo>
                  <a:pt x="0" y="481079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875797" y="2268515"/>
            <a:ext cx="4236601" cy="1486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039"/>
              </a:lnSpc>
            </a:pPr>
            <a:r>
              <a:rPr lang="en-US" sz="8599" spc="619">
                <a:solidFill>
                  <a:srgbClr val="333652"/>
                </a:solidFill>
                <a:latin typeface="Bobby Jones Condensed"/>
                <a:ea typeface="Bobby Jones Condensed"/>
                <a:cs typeface="Bobby Jones Condensed"/>
                <a:sym typeface="Bobby Jones Condensed"/>
              </a:rPr>
              <a:t>KONJUNGSI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132854"/>
            <a:ext cx="5817009" cy="1985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007"/>
              </a:lnSpc>
            </a:pPr>
            <a:r>
              <a:rPr lang="en-US" sz="11433" spc="823">
                <a:solidFill>
                  <a:srgbClr val="333652"/>
                </a:solidFill>
                <a:latin typeface="Bobby Jones Condensed"/>
                <a:ea typeface="Bobby Jones Condensed"/>
                <a:cs typeface="Bobby Jones Condensed"/>
                <a:sym typeface="Bobby Jones Condensed"/>
              </a:rPr>
              <a:t>KONJUNGSI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15502" y="2042244"/>
            <a:ext cx="17068649" cy="6771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ID" sz="4000" b="1" dirty="0" err="1"/>
              <a:t>Pernyataan</a:t>
            </a:r>
            <a:r>
              <a:rPr lang="en-ID" sz="4000" dirty="0"/>
              <a:t>: "Saya </a:t>
            </a:r>
            <a:r>
              <a:rPr lang="en-ID" sz="4000" dirty="0" err="1"/>
              <a:t>akan</a:t>
            </a:r>
            <a:r>
              <a:rPr lang="en-ID" sz="4000" dirty="0"/>
              <a:t> </a:t>
            </a:r>
            <a:r>
              <a:rPr lang="en-ID" sz="4000" dirty="0" err="1"/>
              <a:t>pergi</a:t>
            </a:r>
            <a:r>
              <a:rPr lang="en-ID" sz="4000" dirty="0"/>
              <a:t> </a:t>
            </a:r>
            <a:r>
              <a:rPr lang="en-ID" sz="4000" dirty="0" err="1"/>
              <a:t>ke</a:t>
            </a:r>
            <a:r>
              <a:rPr lang="en-ID" sz="4000" dirty="0"/>
              <a:t> </a:t>
            </a:r>
            <a:r>
              <a:rPr lang="en-ID" sz="4000" dirty="0" err="1"/>
              <a:t>kantor</a:t>
            </a:r>
            <a:r>
              <a:rPr lang="en-ID" sz="4000" dirty="0"/>
              <a:t> dan </a:t>
            </a:r>
            <a:r>
              <a:rPr lang="en-ID" sz="4000" dirty="0" err="1"/>
              <a:t>cuaca</a:t>
            </a:r>
            <a:r>
              <a:rPr lang="en-ID" sz="4000" dirty="0"/>
              <a:t> </a:t>
            </a:r>
            <a:r>
              <a:rPr lang="en-ID" sz="4000" dirty="0" err="1"/>
              <a:t>cerah</a:t>
            </a:r>
            <a:r>
              <a:rPr lang="en-ID" sz="4000" dirty="0"/>
              <a:t>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4000" dirty="0" err="1"/>
              <a:t>Notasi</a:t>
            </a:r>
            <a:r>
              <a:rPr lang="en-ID" sz="4000" dirty="0"/>
              <a:t> </a:t>
            </a:r>
            <a:r>
              <a:rPr lang="en-ID" sz="4000" dirty="0" err="1"/>
              <a:t>logika</a:t>
            </a:r>
            <a:r>
              <a:rPr lang="en-ID" sz="4000" dirty="0"/>
              <a:t>: P∧QP \wedge QP∧Q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4000" dirty="0"/>
              <a:t>PPP: "Saya </a:t>
            </a:r>
            <a:r>
              <a:rPr lang="en-ID" sz="4000" dirty="0" err="1"/>
              <a:t>akan</a:t>
            </a:r>
            <a:r>
              <a:rPr lang="en-ID" sz="4000" dirty="0"/>
              <a:t> </a:t>
            </a:r>
            <a:r>
              <a:rPr lang="en-ID" sz="4000" dirty="0" err="1"/>
              <a:t>pergi</a:t>
            </a:r>
            <a:r>
              <a:rPr lang="en-ID" sz="4000" dirty="0"/>
              <a:t> </a:t>
            </a:r>
            <a:r>
              <a:rPr lang="en-ID" sz="4000" dirty="0" err="1"/>
              <a:t>ke</a:t>
            </a:r>
            <a:r>
              <a:rPr lang="en-ID" sz="4000" dirty="0"/>
              <a:t> </a:t>
            </a:r>
            <a:r>
              <a:rPr lang="en-ID" sz="4000" dirty="0" err="1"/>
              <a:t>kantor</a:t>
            </a:r>
            <a:r>
              <a:rPr lang="en-ID" sz="4000" dirty="0"/>
              <a:t>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4000" dirty="0"/>
              <a:t>QQQ: "</a:t>
            </a:r>
            <a:r>
              <a:rPr lang="en-ID" sz="4000" dirty="0" err="1"/>
              <a:t>Cuaca</a:t>
            </a:r>
            <a:r>
              <a:rPr lang="en-ID" sz="4000" dirty="0"/>
              <a:t> </a:t>
            </a:r>
            <a:r>
              <a:rPr lang="en-ID" sz="4000" dirty="0" err="1"/>
              <a:t>cerah</a:t>
            </a:r>
            <a:r>
              <a:rPr lang="en-ID" sz="4000" dirty="0"/>
              <a:t>"</a:t>
            </a:r>
          </a:p>
          <a:p>
            <a:r>
              <a:rPr lang="en-ID" sz="4000" dirty="0" err="1"/>
              <a:t>Konjungsi</a:t>
            </a:r>
            <a:r>
              <a:rPr lang="en-ID" sz="4000" dirty="0"/>
              <a:t> P∧QP \wedge QP∧Q </a:t>
            </a:r>
            <a:r>
              <a:rPr lang="en-ID" sz="4000" dirty="0" err="1"/>
              <a:t>bernilai</a:t>
            </a:r>
            <a:r>
              <a:rPr lang="en-ID" sz="4000" dirty="0"/>
              <a:t> </a:t>
            </a:r>
            <a:r>
              <a:rPr lang="en-ID" sz="4000" dirty="0" err="1"/>
              <a:t>benar</a:t>
            </a:r>
            <a:r>
              <a:rPr lang="en-ID" sz="4000" dirty="0"/>
              <a:t> </a:t>
            </a:r>
            <a:r>
              <a:rPr lang="en-ID" sz="4000" dirty="0" err="1"/>
              <a:t>jika</a:t>
            </a:r>
            <a:r>
              <a:rPr lang="en-ID" sz="4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4000" dirty="0"/>
              <a:t>Saya </a:t>
            </a:r>
            <a:r>
              <a:rPr lang="en-ID" sz="4000" dirty="0" err="1"/>
              <a:t>pergi</a:t>
            </a:r>
            <a:r>
              <a:rPr lang="en-ID" sz="4000" dirty="0"/>
              <a:t> </a:t>
            </a:r>
            <a:r>
              <a:rPr lang="en-ID" sz="4000" dirty="0" err="1"/>
              <a:t>ke</a:t>
            </a:r>
            <a:r>
              <a:rPr lang="en-ID" sz="4000" dirty="0"/>
              <a:t> </a:t>
            </a:r>
            <a:r>
              <a:rPr lang="en-ID" sz="4000" dirty="0" err="1"/>
              <a:t>kantor</a:t>
            </a:r>
            <a:r>
              <a:rPr lang="en-ID" sz="4000" dirty="0"/>
              <a:t> (P </a:t>
            </a:r>
            <a:r>
              <a:rPr lang="en-ID" sz="4000" dirty="0" err="1"/>
              <a:t>benar</a:t>
            </a:r>
            <a:r>
              <a:rPr lang="en-ID" sz="4000" dirty="0"/>
              <a:t>) dan </a:t>
            </a:r>
            <a:r>
              <a:rPr lang="en-ID" sz="4000" dirty="0" err="1"/>
              <a:t>cuaca</a:t>
            </a:r>
            <a:r>
              <a:rPr lang="en-ID" sz="4000" dirty="0"/>
              <a:t> </a:t>
            </a:r>
            <a:r>
              <a:rPr lang="en-ID" sz="4000" dirty="0" err="1"/>
              <a:t>cerah</a:t>
            </a:r>
            <a:r>
              <a:rPr lang="en-ID" sz="4000" dirty="0"/>
              <a:t> (Q </a:t>
            </a:r>
            <a:r>
              <a:rPr lang="en-ID" sz="4000" dirty="0" err="1"/>
              <a:t>benar</a:t>
            </a:r>
            <a:r>
              <a:rPr lang="en-ID" sz="4000" dirty="0"/>
              <a:t>).</a:t>
            </a:r>
          </a:p>
          <a:p>
            <a:r>
              <a:rPr lang="en-ID" sz="4000" dirty="0" err="1"/>
              <a:t>Konjungsi</a:t>
            </a:r>
            <a:r>
              <a:rPr lang="en-ID" sz="4000" dirty="0"/>
              <a:t> P∧QP \wedge QP∧Q </a:t>
            </a:r>
            <a:r>
              <a:rPr lang="en-ID" sz="4000" dirty="0" err="1"/>
              <a:t>bernilai</a:t>
            </a:r>
            <a:r>
              <a:rPr lang="en-ID" sz="4000" dirty="0"/>
              <a:t> salah </a:t>
            </a:r>
            <a:r>
              <a:rPr lang="en-ID" sz="4000" dirty="0" err="1"/>
              <a:t>jika</a:t>
            </a:r>
            <a:r>
              <a:rPr lang="en-ID" sz="4000" dirty="0"/>
              <a:t> salah </a:t>
            </a:r>
            <a:r>
              <a:rPr lang="en-ID" sz="4000" dirty="0" err="1"/>
              <a:t>satu</a:t>
            </a:r>
            <a:r>
              <a:rPr lang="en-ID" sz="4000" dirty="0"/>
              <a:t> </a:t>
            </a:r>
            <a:r>
              <a:rPr lang="en-ID" sz="4000" dirty="0" err="1"/>
              <a:t>atau</a:t>
            </a:r>
            <a:r>
              <a:rPr lang="en-ID" sz="4000" dirty="0"/>
              <a:t> </a:t>
            </a:r>
            <a:r>
              <a:rPr lang="en-ID" sz="4000" dirty="0" err="1"/>
              <a:t>kedua</a:t>
            </a:r>
            <a:r>
              <a:rPr lang="en-ID" sz="4000" dirty="0"/>
              <a:t> </a:t>
            </a:r>
            <a:r>
              <a:rPr lang="en-ID" sz="4000" dirty="0" err="1"/>
              <a:t>proposisi</a:t>
            </a:r>
            <a:r>
              <a:rPr lang="en-ID" sz="4000" dirty="0"/>
              <a:t> </a:t>
            </a:r>
            <a:r>
              <a:rPr lang="en-ID" sz="4000" dirty="0" err="1"/>
              <a:t>bernilai</a:t>
            </a:r>
            <a:r>
              <a:rPr lang="en-ID" sz="4000" dirty="0"/>
              <a:t> salah: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4000" dirty="0"/>
              <a:t>Saya </a:t>
            </a:r>
            <a:r>
              <a:rPr lang="en-ID" sz="4000" dirty="0" err="1"/>
              <a:t>tidak</a:t>
            </a:r>
            <a:r>
              <a:rPr lang="en-ID" sz="4000" dirty="0"/>
              <a:t> </a:t>
            </a:r>
            <a:r>
              <a:rPr lang="en-ID" sz="4000" dirty="0" err="1"/>
              <a:t>pergi</a:t>
            </a:r>
            <a:r>
              <a:rPr lang="en-ID" sz="4000" dirty="0"/>
              <a:t> </a:t>
            </a:r>
            <a:r>
              <a:rPr lang="en-ID" sz="4000" dirty="0" err="1"/>
              <a:t>ke</a:t>
            </a:r>
            <a:r>
              <a:rPr lang="en-ID" sz="4000" dirty="0"/>
              <a:t> </a:t>
            </a:r>
            <a:r>
              <a:rPr lang="en-ID" sz="4000" dirty="0" err="1"/>
              <a:t>kantor</a:t>
            </a:r>
            <a:r>
              <a:rPr lang="en-ID" sz="4000" dirty="0"/>
              <a:t> (P salah)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4000" dirty="0" err="1"/>
              <a:t>Cuaca</a:t>
            </a:r>
            <a:r>
              <a:rPr lang="en-ID" sz="4000" dirty="0"/>
              <a:t> </a:t>
            </a:r>
            <a:r>
              <a:rPr lang="en-ID" sz="4000" dirty="0" err="1"/>
              <a:t>tidak</a:t>
            </a:r>
            <a:r>
              <a:rPr lang="en-ID" sz="4000" dirty="0"/>
              <a:t> </a:t>
            </a:r>
            <a:r>
              <a:rPr lang="en-ID" sz="4000" dirty="0" err="1"/>
              <a:t>cerah</a:t>
            </a:r>
            <a:r>
              <a:rPr lang="en-ID" sz="4000" dirty="0"/>
              <a:t> (Q salah)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4000" dirty="0"/>
              <a:t>Saya </a:t>
            </a:r>
            <a:r>
              <a:rPr lang="en-ID" sz="4000" dirty="0" err="1"/>
              <a:t>tidak</a:t>
            </a:r>
            <a:r>
              <a:rPr lang="en-ID" sz="4000" dirty="0"/>
              <a:t> </a:t>
            </a:r>
            <a:r>
              <a:rPr lang="en-ID" sz="4000" dirty="0" err="1"/>
              <a:t>pergi</a:t>
            </a:r>
            <a:r>
              <a:rPr lang="en-ID" sz="4000" dirty="0"/>
              <a:t> </a:t>
            </a:r>
            <a:r>
              <a:rPr lang="en-ID" sz="4000" dirty="0" err="1"/>
              <a:t>ke</a:t>
            </a:r>
            <a:r>
              <a:rPr lang="en-ID" sz="4000" dirty="0"/>
              <a:t> </a:t>
            </a:r>
            <a:r>
              <a:rPr lang="en-ID" sz="4000" dirty="0" err="1"/>
              <a:t>kantor</a:t>
            </a:r>
            <a:r>
              <a:rPr lang="en-ID" sz="4000" dirty="0"/>
              <a:t> dan </a:t>
            </a:r>
            <a:r>
              <a:rPr lang="en-ID" sz="4000" dirty="0" err="1"/>
              <a:t>cuaca</a:t>
            </a:r>
            <a:r>
              <a:rPr lang="en-ID" sz="4000" dirty="0"/>
              <a:t> </a:t>
            </a:r>
            <a:r>
              <a:rPr lang="en-ID" sz="4000" dirty="0" err="1"/>
              <a:t>tidak</a:t>
            </a:r>
            <a:r>
              <a:rPr lang="en-ID" sz="4000" dirty="0"/>
              <a:t> </a:t>
            </a:r>
            <a:r>
              <a:rPr lang="en-ID" sz="4000" dirty="0" err="1"/>
              <a:t>cerah</a:t>
            </a:r>
            <a:r>
              <a:rPr lang="en-ID" sz="4000" dirty="0"/>
              <a:t> (P dan Q </a:t>
            </a:r>
            <a:r>
              <a:rPr lang="en-ID" sz="4000" dirty="0" err="1"/>
              <a:t>keduanya</a:t>
            </a:r>
            <a:r>
              <a:rPr lang="en-ID" sz="4000"/>
              <a:t> salah)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108375" y="1280634"/>
            <a:ext cx="6281510" cy="3643276"/>
          </a:xfrm>
          <a:custGeom>
            <a:avLst/>
            <a:gdLst/>
            <a:ahLst/>
            <a:cxnLst/>
            <a:rect l="l" t="t" r="r" b="b"/>
            <a:pathLst>
              <a:path w="6281510" h="3643276">
                <a:moveTo>
                  <a:pt x="0" y="0"/>
                </a:moveTo>
                <a:lnTo>
                  <a:pt x="6281510" y="0"/>
                </a:lnTo>
                <a:lnTo>
                  <a:pt x="6281510" y="3643276"/>
                </a:lnTo>
                <a:lnTo>
                  <a:pt x="0" y="36432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9929971" flipH="1">
            <a:off x="3298190" y="5215056"/>
            <a:ext cx="4482001" cy="1377197"/>
          </a:xfrm>
          <a:custGeom>
            <a:avLst/>
            <a:gdLst/>
            <a:ahLst/>
            <a:cxnLst/>
            <a:rect l="l" t="t" r="r" b="b"/>
            <a:pathLst>
              <a:path w="4482001" h="1377197">
                <a:moveTo>
                  <a:pt x="4482002" y="0"/>
                </a:moveTo>
                <a:lnTo>
                  <a:pt x="0" y="0"/>
                </a:lnTo>
                <a:lnTo>
                  <a:pt x="0" y="1377197"/>
                </a:lnTo>
                <a:lnTo>
                  <a:pt x="4482002" y="1377197"/>
                </a:lnTo>
                <a:lnTo>
                  <a:pt x="448200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365743">
            <a:off x="2295910" y="5902340"/>
            <a:ext cx="2366928" cy="2458196"/>
          </a:xfrm>
          <a:custGeom>
            <a:avLst/>
            <a:gdLst/>
            <a:ahLst/>
            <a:cxnLst/>
            <a:rect l="l" t="t" r="r" b="b"/>
            <a:pathLst>
              <a:path w="2366928" h="2458196">
                <a:moveTo>
                  <a:pt x="0" y="0"/>
                </a:moveTo>
                <a:lnTo>
                  <a:pt x="2366929" y="0"/>
                </a:lnTo>
                <a:lnTo>
                  <a:pt x="2366929" y="2458195"/>
                </a:lnTo>
                <a:lnTo>
                  <a:pt x="0" y="245819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4251094">
            <a:off x="611805" y="7486901"/>
            <a:ext cx="1391551" cy="4114800"/>
          </a:xfrm>
          <a:custGeom>
            <a:avLst/>
            <a:gdLst/>
            <a:ahLst/>
            <a:cxnLst/>
            <a:rect l="l" t="t" r="r" b="b"/>
            <a:pathLst>
              <a:path w="1391551" h="4114800">
                <a:moveTo>
                  <a:pt x="0" y="0"/>
                </a:moveTo>
                <a:lnTo>
                  <a:pt x="1391551" y="0"/>
                </a:lnTo>
                <a:lnTo>
                  <a:pt x="13915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3131124">
            <a:off x="760148" y="1011476"/>
            <a:ext cx="2304767" cy="1463527"/>
          </a:xfrm>
          <a:custGeom>
            <a:avLst/>
            <a:gdLst/>
            <a:ahLst/>
            <a:cxnLst/>
            <a:rect l="l" t="t" r="r" b="b"/>
            <a:pathLst>
              <a:path w="2304767" h="1463527">
                <a:moveTo>
                  <a:pt x="0" y="0"/>
                </a:moveTo>
                <a:lnTo>
                  <a:pt x="2304767" y="0"/>
                </a:lnTo>
                <a:lnTo>
                  <a:pt x="2304767" y="1463527"/>
                </a:lnTo>
                <a:lnTo>
                  <a:pt x="0" y="146352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7934213" y="4060161"/>
            <a:ext cx="9325087" cy="4662543"/>
          </a:xfrm>
          <a:custGeom>
            <a:avLst/>
            <a:gdLst/>
            <a:ahLst/>
            <a:cxnLst/>
            <a:rect l="l" t="t" r="r" b="b"/>
            <a:pathLst>
              <a:path w="9325087" h="4662543">
                <a:moveTo>
                  <a:pt x="0" y="0"/>
                </a:moveTo>
                <a:lnTo>
                  <a:pt x="9325087" y="0"/>
                </a:lnTo>
                <a:lnTo>
                  <a:pt x="9325087" y="4662543"/>
                </a:lnTo>
                <a:lnTo>
                  <a:pt x="0" y="466254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222031" y="2268515"/>
            <a:ext cx="3890367" cy="1486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039"/>
              </a:lnSpc>
            </a:pPr>
            <a:r>
              <a:rPr lang="en-US" sz="8599" spc="619">
                <a:solidFill>
                  <a:srgbClr val="333652"/>
                </a:solidFill>
                <a:latin typeface="Bobby Jones Condensed"/>
                <a:ea typeface="Bobby Jones Condensed"/>
                <a:cs typeface="Bobby Jones Condensed"/>
                <a:sym typeface="Bobby Jones Condensed"/>
              </a:rPr>
              <a:t>DisJUNGSI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132854"/>
            <a:ext cx="5817009" cy="1985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007"/>
              </a:lnSpc>
            </a:pPr>
            <a:r>
              <a:rPr lang="en-US" sz="11433" spc="823">
                <a:solidFill>
                  <a:srgbClr val="333652"/>
                </a:solidFill>
                <a:latin typeface="Bobby Jones Condensed"/>
                <a:ea typeface="Bobby Jones Condensed"/>
                <a:cs typeface="Bobby Jones Condensed"/>
                <a:sym typeface="Bobby Jones Condensed"/>
              </a:rPr>
              <a:t>DIsJUNGSI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09675" y="2775489"/>
            <a:ext cx="17068649" cy="3313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333652"/>
                </a:solidFill>
                <a:latin typeface="Catamaran"/>
                <a:ea typeface="Catamaran"/>
                <a:cs typeface="Catamaran"/>
                <a:sym typeface="Catamaran"/>
              </a:rPr>
              <a:t>Contoh dalam logika matematika:</a:t>
            </a:r>
          </a:p>
          <a:p>
            <a:pPr marL="820427" lvl="1" indent="-410214" algn="l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333652"/>
                </a:solidFill>
                <a:latin typeface="Catamaran"/>
                <a:ea typeface="Catamaran"/>
                <a:cs typeface="Catamaran"/>
                <a:sym typeface="Catamaran"/>
              </a:rPr>
              <a:t>Jika A: "Hari ini hujan"</a:t>
            </a:r>
          </a:p>
          <a:p>
            <a:pPr marL="820427" lvl="1" indent="-410214" algn="l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333652"/>
                </a:solidFill>
                <a:latin typeface="Catamaran"/>
                <a:ea typeface="Catamaran"/>
                <a:cs typeface="Catamaran"/>
                <a:sym typeface="Catamaran"/>
              </a:rPr>
              <a:t>Jika B: "Hari ini berangin"</a:t>
            </a:r>
          </a:p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333652"/>
                </a:solidFill>
                <a:latin typeface="Catamaran"/>
                <a:ea typeface="Catamaran"/>
                <a:cs typeface="Catamaran"/>
                <a:sym typeface="Catamaran"/>
              </a:rPr>
              <a:t>Disjungsi A∨B berarti "Hari ini hujan atau hari ini berangin" (atau keduanya).</a:t>
            </a:r>
          </a:p>
          <a:p>
            <a:pPr algn="l">
              <a:lnSpc>
                <a:spcPts val="5320"/>
              </a:lnSpc>
            </a:pPr>
            <a:endParaRPr lang="en-US" sz="3800">
              <a:solidFill>
                <a:srgbClr val="33365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Kustom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8</vt:i4>
      </vt:variant>
    </vt:vector>
  </HeadingPairs>
  <TitlesOfParts>
    <vt:vector size="14" baseType="lpstr">
      <vt:lpstr>Bobby Jones Condensed</vt:lpstr>
      <vt:lpstr>Catamaran Bold</vt:lpstr>
      <vt:lpstr>Catamaran</vt:lpstr>
      <vt:lpstr>Arial</vt:lpstr>
      <vt:lpstr>Calibri</vt:lpstr>
      <vt:lpstr>Office Theme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Doodle Creative Project Presentation</dc:title>
  <cp:lastModifiedBy>USER NITRO</cp:lastModifiedBy>
  <cp:revision>2</cp:revision>
  <dcterms:created xsi:type="dcterms:W3CDTF">2006-08-16T00:00:00Z</dcterms:created>
  <dcterms:modified xsi:type="dcterms:W3CDTF">2024-08-08T01:42:40Z</dcterms:modified>
  <dc:identifier>DAGL635d_ec</dc:identifier>
</cp:coreProperties>
</file>