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59" r:id="rId4"/>
    <p:sldId id="260" r:id="rId5"/>
    <p:sldId id="262" r:id="rId6"/>
    <p:sldId id="276" r:id="rId7"/>
    <p:sldId id="263" r:id="rId8"/>
    <p:sldId id="264" r:id="rId9"/>
    <p:sldId id="277" r:id="rId10"/>
    <p:sldId id="265" r:id="rId11"/>
    <p:sldId id="274" r:id="rId12"/>
    <p:sldId id="268" r:id="rId13"/>
    <p:sldId id="267" r:id="rId14"/>
    <p:sldId id="269" r:id="rId15"/>
    <p:sldId id="270" r:id="rId16"/>
    <p:sldId id="271" r:id="rId17"/>
    <p:sldId id="275" r:id="rId18"/>
    <p:sldId id="272" r:id="rId19"/>
    <p:sldId id="273"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0418" autoAdjust="0"/>
  </p:normalViewPr>
  <p:slideViewPr>
    <p:cSldViewPr snapToGrid="0">
      <p:cViewPr varScale="1">
        <p:scale>
          <a:sx n="79" d="100"/>
          <a:sy n="79" d="100"/>
        </p:scale>
        <p:origin x="98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82782\Documents\Graduate%20School\Astrodynamics\Final%20Project\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82782\Documents\Graduate%20School\Astrodynamics\Final%20Project\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82782\Documents\Graduate%20School\Astrodynamics\Final%20Project\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82782\Documents\Graduate%20School\Astrodynamics\Final%20Project\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82782\Documents\Graduate%20School\Astrodynamics\Final%20Project\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diamond"/>
            <c:size val="9"/>
            <c:spPr>
              <a:solidFill>
                <a:schemeClr val="accent1"/>
              </a:solidFill>
              <a:ln w="9525">
                <a:solidFill>
                  <a:schemeClr val="accent1"/>
                </a:solidFill>
              </a:ln>
              <a:effectLst/>
            </c:spPr>
          </c:marker>
          <c:cat>
            <c:numRef>
              <c:f>Sheet1!$A$4:$A$9</c:f>
              <c:numCache>
                <c:formatCode>0</c:formatCode>
                <c:ptCount val="6"/>
                <c:pt idx="0">
                  <c:v>5</c:v>
                </c:pt>
                <c:pt idx="1">
                  <c:v>6</c:v>
                </c:pt>
                <c:pt idx="2">
                  <c:v>7</c:v>
                </c:pt>
                <c:pt idx="3">
                  <c:v>8</c:v>
                </c:pt>
                <c:pt idx="4">
                  <c:v>9</c:v>
                </c:pt>
                <c:pt idx="5">
                  <c:v>10</c:v>
                </c:pt>
              </c:numCache>
            </c:numRef>
          </c:cat>
          <c:val>
            <c:numRef>
              <c:f>Sheet1!$E$4:$E$9</c:f>
              <c:numCache>
                <c:formatCode>0.0000</c:formatCode>
                <c:ptCount val="6"/>
                <c:pt idx="0">
                  <c:v>193.2559</c:v>
                </c:pt>
                <c:pt idx="1">
                  <c:v>193.14009999999999</c:v>
                </c:pt>
                <c:pt idx="2">
                  <c:v>172.40649999999999</c:v>
                </c:pt>
                <c:pt idx="3">
                  <c:v>179.8511</c:v>
                </c:pt>
                <c:pt idx="4" formatCode="General">
                  <c:v>158.42779999999999</c:v>
                </c:pt>
                <c:pt idx="5">
                  <c:v>158.40729999999999</c:v>
                </c:pt>
              </c:numCache>
            </c:numRef>
          </c:val>
          <c:smooth val="0"/>
          <c:extLst>
            <c:ext xmlns:c16="http://schemas.microsoft.com/office/drawing/2014/chart" uri="{C3380CC4-5D6E-409C-BE32-E72D297353CC}">
              <c16:uniqueId val="{00000000-6B09-4C45-8FDC-CFB5C2A1764D}"/>
            </c:ext>
          </c:extLst>
        </c:ser>
        <c:dLbls>
          <c:showLegendKey val="0"/>
          <c:showVal val="0"/>
          <c:showCatName val="0"/>
          <c:showSerName val="0"/>
          <c:showPercent val="0"/>
          <c:showBubbleSize val="0"/>
        </c:dLbls>
        <c:marker val="1"/>
        <c:smooth val="0"/>
        <c:axId val="1946784287"/>
        <c:axId val="1946786367"/>
      </c:lineChart>
      <c:catAx>
        <c:axId val="19467842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Constellation Size</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46786367"/>
        <c:crosses val="autoZero"/>
        <c:auto val="1"/>
        <c:lblAlgn val="ctr"/>
        <c:lblOffset val="100"/>
        <c:noMultiLvlLbl val="0"/>
      </c:catAx>
      <c:valAx>
        <c:axId val="1946786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Average Coverage Time, s</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46784287"/>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diamond"/>
            <c:size val="9"/>
            <c:spPr>
              <a:solidFill>
                <a:schemeClr val="accent1"/>
              </a:solidFill>
              <a:ln w="9525">
                <a:solidFill>
                  <a:schemeClr val="accent1"/>
                </a:solidFill>
              </a:ln>
              <a:effectLst/>
            </c:spPr>
          </c:marker>
          <c:cat>
            <c:numRef>
              <c:f>Sheet1!$A$4:$A$9</c:f>
              <c:numCache>
                <c:formatCode>0</c:formatCode>
                <c:ptCount val="6"/>
                <c:pt idx="0">
                  <c:v>5</c:v>
                </c:pt>
                <c:pt idx="1">
                  <c:v>6</c:v>
                </c:pt>
                <c:pt idx="2">
                  <c:v>7</c:v>
                </c:pt>
                <c:pt idx="3">
                  <c:v>8</c:v>
                </c:pt>
                <c:pt idx="4">
                  <c:v>9</c:v>
                </c:pt>
                <c:pt idx="5">
                  <c:v>10</c:v>
                </c:pt>
              </c:numCache>
            </c:numRef>
          </c:cat>
          <c:val>
            <c:numRef>
              <c:f>Sheet1!$G$4:$G$9</c:f>
              <c:numCache>
                <c:formatCode>0</c:formatCode>
                <c:ptCount val="6"/>
                <c:pt idx="0">
                  <c:v>274.87772968817103</c:v>
                </c:pt>
                <c:pt idx="1">
                  <c:v>274.87775353325401</c:v>
                </c:pt>
                <c:pt idx="2">
                  <c:v>38.283628555880099</c:v>
                </c:pt>
                <c:pt idx="3">
                  <c:v>9.2477999999999998</c:v>
                </c:pt>
                <c:pt idx="4">
                  <c:v>3.2656999999999998</c:v>
                </c:pt>
                <c:pt idx="5">
                  <c:v>2.839</c:v>
                </c:pt>
              </c:numCache>
            </c:numRef>
          </c:val>
          <c:smooth val="0"/>
          <c:extLst>
            <c:ext xmlns:c16="http://schemas.microsoft.com/office/drawing/2014/chart" uri="{C3380CC4-5D6E-409C-BE32-E72D297353CC}">
              <c16:uniqueId val="{00000000-C31B-4EB3-A874-7A468C4C4655}"/>
            </c:ext>
          </c:extLst>
        </c:ser>
        <c:dLbls>
          <c:showLegendKey val="0"/>
          <c:showVal val="0"/>
          <c:showCatName val="0"/>
          <c:showSerName val="0"/>
          <c:showPercent val="0"/>
          <c:showBubbleSize val="0"/>
        </c:dLbls>
        <c:marker val="1"/>
        <c:smooth val="0"/>
        <c:axId val="1828689695"/>
        <c:axId val="1828692191"/>
      </c:lineChart>
      <c:catAx>
        <c:axId val="1828689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Constellation Size</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28692191"/>
        <c:crosses val="autoZero"/>
        <c:auto val="1"/>
        <c:lblAlgn val="ctr"/>
        <c:lblOffset val="100"/>
        <c:noMultiLvlLbl val="0"/>
      </c:catAx>
      <c:valAx>
        <c:axId val="1828692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baseline="0">
                    <a:solidFill>
                      <a:sysClr val="windowText" lastClr="000000">
                        <a:lumMod val="65000"/>
                        <a:lumOff val="35000"/>
                      </a:sysClr>
                    </a:solidFill>
                    <a:latin typeface="+mn-lt"/>
                    <a:ea typeface="+mn-ea"/>
                    <a:cs typeface="+mn-cs"/>
                  </a:defRPr>
                </a:pPr>
                <a:r>
                  <a:rPr lang="en-US" dirty="0"/>
                  <a:t>Average </a:t>
                </a:r>
                <a:r>
                  <a:rPr lang="en-US" dirty="0" smtClean="0"/>
                  <a:t>Revisit </a:t>
                </a:r>
                <a:r>
                  <a:rPr lang="en-US" dirty="0"/>
                  <a:t>Time, </a:t>
                </a:r>
                <a:r>
                  <a:rPr lang="en-US" sz="1800" dirty="0">
                    <a:effectLst/>
                  </a:rPr>
                  <a:t>10</a:t>
                </a:r>
                <a:r>
                  <a:rPr lang="en-US" sz="1800" baseline="30000" dirty="0">
                    <a:effectLst/>
                  </a:rPr>
                  <a:t>4</a:t>
                </a:r>
                <a:r>
                  <a:rPr lang="en-US" sz="1800" baseline="0" dirty="0">
                    <a:effectLst/>
                  </a:rPr>
                  <a:t> </a:t>
                </a:r>
                <a:r>
                  <a:rPr lang="en-US" dirty="0"/>
                  <a:t>s</a:t>
                </a: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baseline="0">
                  <a:solidFill>
                    <a:sysClr val="windowText" lastClr="000000">
                      <a:lumMod val="65000"/>
                      <a:lumOff val="35000"/>
                    </a:sys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28689695"/>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diamond"/>
            <c:size val="9"/>
            <c:spPr>
              <a:solidFill>
                <a:schemeClr val="accent1"/>
              </a:solidFill>
              <a:ln w="9525">
                <a:solidFill>
                  <a:schemeClr val="accent1"/>
                </a:solidFill>
              </a:ln>
              <a:effectLst/>
            </c:spPr>
          </c:marker>
          <c:cat>
            <c:numRef>
              <c:f>Sheet1!$A$4:$A$9</c:f>
              <c:numCache>
                <c:formatCode>0</c:formatCode>
                <c:ptCount val="6"/>
                <c:pt idx="0">
                  <c:v>5</c:v>
                </c:pt>
                <c:pt idx="1">
                  <c:v>6</c:v>
                </c:pt>
                <c:pt idx="2">
                  <c:v>7</c:v>
                </c:pt>
                <c:pt idx="3">
                  <c:v>8</c:v>
                </c:pt>
                <c:pt idx="4">
                  <c:v>9</c:v>
                </c:pt>
                <c:pt idx="5">
                  <c:v>10</c:v>
                </c:pt>
              </c:numCache>
            </c:numRef>
          </c:cat>
          <c:val>
            <c:numRef>
              <c:f>Sheet1!$I$4:$I$11</c:f>
              <c:numCache>
                <c:formatCode>0.0000</c:formatCode>
                <c:ptCount val="8"/>
                <c:pt idx="0">
                  <c:v>11.803100000000001</c:v>
                </c:pt>
                <c:pt idx="1">
                  <c:v>11.796099999999999</c:v>
                </c:pt>
                <c:pt idx="2">
                  <c:v>26.273700000000002</c:v>
                </c:pt>
                <c:pt idx="3">
                  <c:v>36.832700000000003</c:v>
                </c:pt>
                <c:pt idx="4">
                  <c:v>52.942599999999999</c:v>
                </c:pt>
                <c:pt idx="5">
                  <c:v>63.084600000000002</c:v>
                </c:pt>
              </c:numCache>
            </c:numRef>
          </c:val>
          <c:smooth val="0"/>
          <c:extLst>
            <c:ext xmlns:c16="http://schemas.microsoft.com/office/drawing/2014/chart" uri="{C3380CC4-5D6E-409C-BE32-E72D297353CC}">
              <c16:uniqueId val="{00000000-B9A8-439F-A25F-2169A4D03EE4}"/>
            </c:ext>
          </c:extLst>
        </c:ser>
        <c:dLbls>
          <c:showLegendKey val="0"/>
          <c:showVal val="0"/>
          <c:showCatName val="0"/>
          <c:showSerName val="0"/>
          <c:showPercent val="0"/>
          <c:showBubbleSize val="0"/>
        </c:dLbls>
        <c:marker val="1"/>
        <c:smooth val="0"/>
        <c:axId val="182229823"/>
        <c:axId val="182223583"/>
      </c:lineChart>
      <c:dateAx>
        <c:axId val="182229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Constellation Size</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2223583"/>
        <c:crosses val="autoZero"/>
        <c:auto val="0"/>
        <c:lblOffset val="100"/>
        <c:baseTimeUnit val="days"/>
      </c:dateAx>
      <c:valAx>
        <c:axId val="182223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Coverage , Hr</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2229823"/>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diamond"/>
            <c:size val="9"/>
            <c:spPr>
              <a:solidFill>
                <a:schemeClr val="accent1"/>
              </a:solidFill>
              <a:ln w="9525">
                <a:solidFill>
                  <a:schemeClr val="accent1"/>
                </a:solidFill>
              </a:ln>
              <a:effectLst/>
            </c:spPr>
          </c:marker>
          <c:cat>
            <c:numRef>
              <c:f>Sheet1!$A$4:$A$9</c:f>
              <c:numCache>
                <c:formatCode>0</c:formatCode>
                <c:ptCount val="6"/>
                <c:pt idx="0">
                  <c:v>5</c:v>
                </c:pt>
                <c:pt idx="1">
                  <c:v>6</c:v>
                </c:pt>
                <c:pt idx="2">
                  <c:v>7</c:v>
                </c:pt>
                <c:pt idx="3">
                  <c:v>8</c:v>
                </c:pt>
                <c:pt idx="4">
                  <c:v>9</c:v>
                </c:pt>
                <c:pt idx="5">
                  <c:v>10</c:v>
                </c:pt>
              </c:numCache>
            </c:numRef>
          </c:cat>
          <c:val>
            <c:numRef>
              <c:f>Sheet1!$B$4:$B$9</c:f>
              <c:numCache>
                <c:formatCode>0.0000</c:formatCode>
                <c:ptCount val="6"/>
                <c:pt idx="0">
                  <c:v>3.4024999999999999</c:v>
                </c:pt>
                <c:pt idx="1">
                  <c:v>3.4018999999999999</c:v>
                </c:pt>
                <c:pt idx="2">
                  <c:v>3.7362000000000002</c:v>
                </c:pt>
                <c:pt idx="3">
                  <c:v>3.8809999999999998</c:v>
                </c:pt>
                <c:pt idx="4">
                  <c:v>3.6211000000000002</c:v>
                </c:pt>
                <c:pt idx="5">
                  <c:v>3.5777999999999999</c:v>
                </c:pt>
              </c:numCache>
            </c:numRef>
          </c:val>
          <c:smooth val="0"/>
          <c:extLst>
            <c:ext xmlns:c16="http://schemas.microsoft.com/office/drawing/2014/chart" uri="{C3380CC4-5D6E-409C-BE32-E72D297353CC}">
              <c16:uniqueId val="{00000000-6B2A-433F-A2AF-22733B6577E8}"/>
            </c:ext>
          </c:extLst>
        </c:ser>
        <c:dLbls>
          <c:showLegendKey val="0"/>
          <c:showVal val="0"/>
          <c:showCatName val="0"/>
          <c:showSerName val="0"/>
          <c:showPercent val="0"/>
          <c:showBubbleSize val="0"/>
        </c:dLbls>
        <c:marker val="1"/>
        <c:smooth val="0"/>
        <c:axId val="1900055951"/>
        <c:axId val="1900056367"/>
      </c:lineChart>
      <c:catAx>
        <c:axId val="19000559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Constellation Size</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00056367"/>
        <c:crosses val="autoZero"/>
        <c:auto val="1"/>
        <c:lblAlgn val="ctr"/>
        <c:lblOffset val="100"/>
        <c:noMultiLvlLbl val="0"/>
      </c:catAx>
      <c:valAx>
        <c:axId val="1900056367"/>
        <c:scaling>
          <c:orientation val="minMax"/>
          <c:max val="6"/>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PDOP</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00055951"/>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diamond"/>
            <c:size val="9"/>
            <c:spPr>
              <a:solidFill>
                <a:schemeClr val="accent1"/>
              </a:solidFill>
              <a:ln w="9525">
                <a:solidFill>
                  <a:schemeClr val="accent1"/>
                </a:solidFill>
              </a:ln>
              <a:effectLst/>
            </c:spPr>
          </c:marker>
          <c:cat>
            <c:numRef>
              <c:f>Sheet1!$A$4:$A$9</c:f>
              <c:numCache>
                <c:formatCode>0</c:formatCode>
                <c:ptCount val="6"/>
                <c:pt idx="0">
                  <c:v>5</c:v>
                </c:pt>
                <c:pt idx="1">
                  <c:v>6</c:v>
                </c:pt>
                <c:pt idx="2">
                  <c:v>7</c:v>
                </c:pt>
                <c:pt idx="3">
                  <c:v>8</c:v>
                </c:pt>
                <c:pt idx="4">
                  <c:v>9</c:v>
                </c:pt>
                <c:pt idx="5">
                  <c:v>10</c:v>
                </c:pt>
              </c:numCache>
            </c:numRef>
          </c:cat>
          <c:val>
            <c:numRef>
              <c:f>Sheet1!$N$23:$N$29</c:f>
              <c:numCache>
                <c:formatCode>0.00</c:formatCode>
                <c:ptCount val="7"/>
                <c:pt idx="0">
                  <c:v>4.9383903133903129</c:v>
                </c:pt>
                <c:pt idx="1">
                  <c:v>6.1729878917378915</c:v>
                </c:pt>
                <c:pt idx="2">
                  <c:v>7.4274394586894577</c:v>
                </c:pt>
                <c:pt idx="3">
                  <c:v>8.6803329772079767</c:v>
                </c:pt>
                <c:pt idx="4">
                  <c:v>9.9227653133903129</c:v>
                </c:pt>
                <c:pt idx="5">
                  <c:v>11.162304131054132</c:v>
                </c:pt>
                <c:pt idx="6">
                  <c:v>12.364227207977208</c:v>
                </c:pt>
              </c:numCache>
            </c:numRef>
          </c:val>
          <c:smooth val="0"/>
          <c:extLst>
            <c:ext xmlns:c16="http://schemas.microsoft.com/office/drawing/2014/chart" uri="{C3380CC4-5D6E-409C-BE32-E72D297353CC}">
              <c16:uniqueId val="{00000000-61A5-497A-B443-4A235788B5FD}"/>
            </c:ext>
          </c:extLst>
        </c:ser>
        <c:dLbls>
          <c:showLegendKey val="0"/>
          <c:showVal val="0"/>
          <c:showCatName val="0"/>
          <c:showSerName val="0"/>
          <c:showPercent val="0"/>
          <c:showBubbleSize val="0"/>
        </c:dLbls>
        <c:marker val="1"/>
        <c:smooth val="0"/>
        <c:axId val="2045867679"/>
        <c:axId val="2045871007"/>
      </c:lineChart>
      <c:catAx>
        <c:axId val="20458676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Constellation Size</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045871007"/>
        <c:crosses val="autoZero"/>
        <c:auto val="1"/>
        <c:lblAlgn val="ctr"/>
        <c:lblOffset val="100"/>
        <c:noMultiLvlLbl val="0"/>
      </c:catAx>
      <c:valAx>
        <c:axId val="2045871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0" i="0" u="none" strike="noStrike" baseline="0" dirty="0" smtClean="0">
                    <a:effectLst/>
                  </a:rPr>
                  <a:t>∆𝑽𝒕, 10</a:t>
                </a:r>
                <a:r>
                  <a:rPr lang="en-US" sz="1800" b="0" i="0" u="none" strike="noStrike" baseline="30000" dirty="0" smtClean="0">
                    <a:effectLst/>
                  </a:rPr>
                  <a:t>-11</a:t>
                </a:r>
                <a:r>
                  <a:rPr lang="en-US" sz="1800" b="0" i="0" u="none" strike="noStrike" baseline="0" dirty="0" smtClean="0">
                    <a:effectLst/>
                  </a:rPr>
                  <a:t>  km/s</a:t>
                </a:r>
                <a:endParaRPr lang="en-US" b="0"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045867679"/>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66D62-AB1B-4BA8-85F4-1BFECF0E4419}"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2FF0A-B422-427C-906A-75E602124449}" type="slidenum">
              <a:rPr lang="en-US" smtClean="0"/>
              <a:t>‹#›</a:t>
            </a:fld>
            <a:endParaRPr lang="en-US"/>
          </a:p>
        </p:txBody>
      </p:sp>
    </p:spTree>
    <p:extLst>
      <p:ext uri="{BB962C8B-B14F-4D97-AF65-F5344CB8AC3E}">
        <p14:creationId xmlns:p14="http://schemas.microsoft.com/office/powerpoint/2010/main" val="275441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There are systems that do not require continuous global coverage</a:t>
            </a:r>
          </a:p>
          <a:p>
            <a:r>
              <a:rPr lang="en-US" sz="1200" b="1" i="0" u="none" strike="noStrike" kern="1200" baseline="0" dirty="0" smtClean="0">
                <a:solidFill>
                  <a:schemeClr val="tx1"/>
                </a:solidFill>
                <a:latin typeface="+mn-lt"/>
                <a:ea typeface="+mn-ea"/>
                <a:cs typeface="+mn-cs"/>
              </a:rPr>
              <a:t>and can use commercial off-the-shelf products implemented in low Earth orbit constellations to provide regional coverage at reduced costs.</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2</a:t>
            </a:fld>
            <a:endParaRPr lang="en-US"/>
          </a:p>
        </p:txBody>
      </p:sp>
    </p:spTree>
    <p:extLst>
      <p:ext uri="{BB962C8B-B14F-4D97-AF65-F5344CB8AC3E}">
        <p14:creationId xmlns:p14="http://schemas.microsoft.com/office/powerpoint/2010/main" val="274526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12</a:t>
            </a:fld>
            <a:endParaRPr lang="en-US"/>
          </a:p>
        </p:txBody>
      </p:sp>
    </p:spTree>
    <p:extLst>
      <p:ext uri="{BB962C8B-B14F-4D97-AF65-F5344CB8AC3E}">
        <p14:creationId xmlns:p14="http://schemas.microsoft.com/office/powerpoint/2010/main" val="245856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average revisit time decreases rapidly as the constellation size grows. However, the inverse is not true of the</a:t>
            </a:r>
          </a:p>
          <a:p>
            <a:r>
              <a:rPr lang="en-US" sz="1200" b="0" i="0" u="none" strike="noStrike" kern="1200" baseline="0" dirty="0" smtClean="0">
                <a:solidFill>
                  <a:schemeClr val="tx1"/>
                </a:solidFill>
                <a:latin typeface="+mn-lt"/>
                <a:ea typeface="+mn-ea"/>
                <a:cs typeface="+mn-cs"/>
              </a:rPr>
              <a:t>average coverage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larger constellations make much more frequent revisits, but the coverage is shorter in duration.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the end user is concerned only with long blocks of</a:t>
            </a:r>
          </a:p>
          <a:p>
            <a:r>
              <a:rPr lang="en-US" sz="1200" b="0" i="0" u="none" strike="noStrike" kern="1200" baseline="0" dirty="0" smtClean="0">
                <a:solidFill>
                  <a:schemeClr val="tx1"/>
                </a:solidFill>
                <a:latin typeface="+mn-lt"/>
                <a:ea typeface="+mn-ea"/>
                <a:cs typeface="+mn-cs"/>
              </a:rPr>
              <a:t>coverage, and not the revisit time, they may implement a constellation with a small size. Conversely, a large</a:t>
            </a:r>
          </a:p>
          <a:p>
            <a:r>
              <a:rPr lang="en-US" sz="1200" b="0" i="0" u="none" strike="noStrike" kern="1200" baseline="0" dirty="0" smtClean="0">
                <a:solidFill>
                  <a:schemeClr val="tx1"/>
                </a:solidFill>
                <a:latin typeface="+mn-lt"/>
                <a:ea typeface="+mn-ea"/>
                <a:cs typeface="+mn-cs"/>
              </a:rPr>
              <a:t>constellation size should be implemented a user desires a high number of visits at a high frequency.</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13</a:t>
            </a:fld>
            <a:endParaRPr lang="en-US"/>
          </a:p>
        </p:txBody>
      </p:sp>
    </p:spTree>
    <p:extLst>
      <p:ext uri="{BB962C8B-B14F-4D97-AF65-F5344CB8AC3E}">
        <p14:creationId xmlns:p14="http://schemas.microsoft.com/office/powerpoint/2010/main" val="98726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Although the average coverage time does not increase with the size of the constellation, the total does.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Again, this is due to the frequency and number of visits.</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14</a:t>
            </a:fld>
            <a:endParaRPr lang="en-US"/>
          </a:p>
        </p:txBody>
      </p:sp>
    </p:spTree>
    <p:extLst>
      <p:ext uri="{BB962C8B-B14F-4D97-AF65-F5344CB8AC3E}">
        <p14:creationId xmlns:p14="http://schemas.microsoft.com/office/powerpoint/2010/main" val="201247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performance metric that was</a:t>
            </a:r>
            <a:r>
              <a:rPr lang="en-US" baseline="0" dirty="0" smtClean="0"/>
              <a:t> measured was the PDOP. </a:t>
            </a:r>
            <a:r>
              <a:rPr lang="en-US" sz="1200" b="0" i="0" u="none" strike="noStrike" kern="1200" baseline="0" dirty="0" smtClean="0">
                <a:solidFill>
                  <a:schemeClr val="tx1"/>
                </a:solidFill>
                <a:latin typeface="+mn-lt"/>
                <a:ea typeface="+mn-ea"/>
                <a:cs typeface="+mn-cs"/>
              </a:rPr>
              <a:t>PDOP is worsened by a close proximity of satellites</a:t>
            </a:r>
            <a:r>
              <a:rPr lang="en-US" baseline="0" dirty="0" smtClean="0"/>
              <a:t> </a:t>
            </a:r>
          </a:p>
          <a:p>
            <a:endParaRPr lang="en-US" baseline="0" dirty="0" smtClean="0"/>
          </a:p>
          <a:p>
            <a:r>
              <a:rPr lang="en-US" sz="1200" b="0" i="0" u="none" strike="noStrike" kern="1200" baseline="0" dirty="0" smtClean="0">
                <a:solidFill>
                  <a:schemeClr val="tx1"/>
                </a:solidFill>
                <a:latin typeface="+mn-lt"/>
                <a:ea typeface="+mn-ea"/>
                <a:cs typeface="+mn-cs"/>
              </a:rPr>
              <a:t>As the constellation size grows, excess satellites in the PDOP computations reduce the distance between satellites. These</a:t>
            </a:r>
          </a:p>
          <a:p>
            <a:r>
              <a:rPr lang="en-US" sz="1200" b="0" i="0" u="none" strike="noStrike" kern="1200" baseline="0" dirty="0" smtClean="0">
                <a:solidFill>
                  <a:schemeClr val="tx1"/>
                </a:solidFill>
                <a:latin typeface="+mn-lt"/>
                <a:ea typeface="+mn-ea"/>
                <a:cs typeface="+mn-cs"/>
              </a:rPr>
              <a:t>excess contributions crowd out the 4 satellites that would offer the best PDOP</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And subsequently the precision does not get better as the constellation size grows. </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15</a:t>
            </a:fld>
            <a:endParaRPr lang="en-US"/>
          </a:p>
        </p:txBody>
      </p:sp>
    </p:spTree>
    <p:extLst>
      <p:ext uri="{BB962C8B-B14F-4D97-AF65-F5344CB8AC3E}">
        <p14:creationId xmlns:p14="http://schemas.microsoft.com/office/powerpoint/2010/main" val="340588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3200" b="1" dirty="0" smtClean="0"/>
              <a:t>Drag does not have a larger impact on the</a:t>
            </a:r>
            <a:r>
              <a:rPr lang="en-US" sz="3200" b="1" baseline="0" dirty="0" smtClean="0"/>
              <a:t> accuracy of the model is the constellation is larger</a:t>
            </a:r>
          </a:p>
          <a:p>
            <a:pPr lvl="1"/>
            <a:endParaRPr lang="en-US" sz="3200" b="1" baseline="0" dirty="0" smtClean="0"/>
          </a:p>
          <a:p>
            <a:pPr lvl="1"/>
            <a:r>
              <a:rPr lang="en-US" sz="3200" b="1" baseline="0" dirty="0" smtClean="0"/>
              <a:t>In the future if you are doing back of the envelope calculations on constellations with 10-less satellites you could ignore drag</a:t>
            </a:r>
          </a:p>
          <a:p>
            <a:pPr lvl="1"/>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16</a:t>
            </a:fld>
            <a:endParaRPr lang="en-US"/>
          </a:p>
        </p:txBody>
      </p:sp>
    </p:spTree>
    <p:extLst>
      <p:ext uri="{BB962C8B-B14F-4D97-AF65-F5344CB8AC3E}">
        <p14:creationId xmlns:p14="http://schemas.microsoft.com/office/powerpoint/2010/main" val="389192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delta </a:t>
            </a:r>
            <a:r>
              <a:rPr lang="en-US" sz="1200" b="0" i="0" u="none" strike="noStrike" kern="1200" baseline="0" dirty="0" err="1" smtClean="0">
                <a:solidFill>
                  <a:schemeClr val="tx1"/>
                </a:solidFill>
                <a:latin typeface="+mn-lt"/>
                <a:ea typeface="+mn-ea"/>
                <a:cs typeface="+mn-cs"/>
              </a:rPr>
              <a:t>V</a:t>
            </a:r>
            <a:r>
              <a:rPr lang="en-US" sz="800" b="0" i="0" u="none" strike="noStrike" kern="1200" baseline="0" dirty="0" err="1" smtClean="0">
                <a:solidFill>
                  <a:schemeClr val="tx1"/>
                </a:solidFill>
                <a:latin typeface="+mn-lt"/>
                <a:ea typeface="+mn-ea"/>
                <a:cs typeface="+mn-cs"/>
              </a:rPr>
              <a:t>t</a:t>
            </a:r>
            <a:r>
              <a:rPr lang="en-US" sz="8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 the system scales linearly with how many satellites are included in the constellation. This is expected, as satellites with</a:t>
            </a:r>
          </a:p>
          <a:p>
            <a:r>
              <a:rPr lang="en-US" sz="1200" b="0" i="0" u="none" strike="noStrike" kern="1200" baseline="0" dirty="0" smtClean="0">
                <a:solidFill>
                  <a:schemeClr val="tx1"/>
                </a:solidFill>
                <a:latin typeface="+mn-lt"/>
                <a:ea typeface="+mn-ea"/>
                <a:cs typeface="+mn-cs"/>
              </a:rPr>
              <a:t>similar Keplerian orbital parameters will have to perform modifications that require similar V. Research indicates that operation costs are scaled linearly with the number of satellites, we can say that operation and orbital sustainment costs increase linearly with constellation size [6].</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17</a:t>
            </a:fld>
            <a:endParaRPr lang="en-US"/>
          </a:p>
        </p:txBody>
      </p:sp>
    </p:spTree>
    <p:extLst>
      <p:ext uri="{BB962C8B-B14F-4D97-AF65-F5344CB8AC3E}">
        <p14:creationId xmlns:p14="http://schemas.microsoft.com/office/powerpoint/2010/main" val="1961157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are limitations to the value added by implementing more satellites in a constellation. </a:t>
            </a:r>
            <a:r>
              <a:rPr lang="en-US" sz="1200" b="1" baseline="0" dirty="0" smtClean="0"/>
              <a:t> </a:t>
            </a:r>
            <a:r>
              <a:rPr lang="en-US" dirty="0" smtClean="0"/>
              <a:t>A designer should take into account which performance metrics need to be optimized, and act accordingly.</a:t>
            </a:r>
            <a:endParaRPr lang="en-US" sz="3200" b="1" dirty="0" smtClean="0"/>
          </a:p>
          <a:p>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18</a:t>
            </a:fld>
            <a:endParaRPr lang="en-US"/>
          </a:p>
        </p:txBody>
      </p:sp>
    </p:spTree>
    <p:extLst>
      <p:ext uri="{BB962C8B-B14F-4D97-AF65-F5344CB8AC3E}">
        <p14:creationId xmlns:p14="http://schemas.microsoft.com/office/powerpoint/2010/main" val="603114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19</a:t>
            </a:fld>
            <a:endParaRPr lang="en-US"/>
          </a:p>
        </p:txBody>
      </p:sp>
    </p:spTree>
    <p:extLst>
      <p:ext uri="{BB962C8B-B14F-4D97-AF65-F5344CB8AC3E}">
        <p14:creationId xmlns:p14="http://schemas.microsoft.com/office/powerpoint/2010/main" val="294945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20</a:t>
            </a:fld>
            <a:endParaRPr lang="en-US"/>
          </a:p>
        </p:txBody>
      </p:sp>
    </p:spTree>
    <p:extLst>
      <p:ext uri="{BB962C8B-B14F-4D97-AF65-F5344CB8AC3E}">
        <p14:creationId xmlns:p14="http://schemas.microsoft.com/office/powerpoint/2010/main" val="1620134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21</a:t>
            </a:fld>
            <a:endParaRPr lang="en-US"/>
          </a:p>
        </p:txBody>
      </p:sp>
    </p:spTree>
    <p:extLst>
      <p:ext uri="{BB962C8B-B14F-4D97-AF65-F5344CB8AC3E}">
        <p14:creationId xmlns:p14="http://schemas.microsoft.com/office/powerpoint/2010/main" val="33200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3200" b="1" dirty="0" smtClean="0"/>
              <a:t>2 major paradigm shifts that were the impetus for this project: </a:t>
            </a:r>
          </a:p>
          <a:p>
            <a:pPr lvl="1"/>
            <a:r>
              <a:rPr lang="en-US" sz="3200" b="1" dirty="0" smtClean="0"/>
              <a:t>Necessity</a:t>
            </a:r>
            <a:r>
              <a:rPr lang="en-US" sz="3200" b="1" baseline="0" dirty="0" smtClean="0"/>
              <a:t> </a:t>
            </a:r>
            <a:r>
              <a:rPr lang="en-US" sz="3200" b="1" baseline="0" dirty="0" smtClean="0"/>
              <a:t>for redundancy: </a:t>
            </a:r>
            <a:r>
              <a:rPr lang="en-US" sz="3200" b="1" dirty="0" smtClean="0"/>
              <a:t>Disaster relief/emergency services: many emergency services depend upon GPS for location and timing capabilities.</a:t>
            </a:r>
          </a:p>
          <a:p>
            <a:pPr lvl="1"/>
            <a:endParaRPr lang="en-US" sz="3200" b="1" dirty="0" smtClean="0"/>
          </a:p>
          <a:p>
            <a:pPr lvl="1"/>
            <a:r>
              <a:rPr lang="en-US" sz="3200" b="1" dirty="0" smtClean="0"/>
              <a:t>What do I do if I am:</a:t>
            </a:r>
          </a:p>
          <a:p>
            <a:pPr lvl="1"/>
            <a:r>
              <a:rPr lang="en-US" sz="3200" b="1" dirty="0" smtClean="0"/>
              <a:t>	producing redundant</a:t>
            </a:r>
            <a:r>
              <a:rPr lang="en-US" sz="3200" b="1" baseline="0" dirty="0" smtClean="0"/>
              <a:t> system</a:t>
            </a:r>
            <a:endParaRPr lang="en-US" sz="3200" b="1" dirty="0" smtClean="0"/>
          </a:p>
          <a:p>
            <a:pPr lvl="2"/>
            <a:r>
              <a:rPr lang="en-US" sz="2400" b="1" dirty="0" smtClean="0"/>
              <a:t>Performing research</a:t>
            </a:r>
          </a:p>
          <a:p>
            <a:pPr lvl="2"/>
            <a:r>
              <a:rPr lang="en-US" sz="2400" b="1" dirty="0" smtClean="0"/>
              <a:t>Developing a proof of concept prototype and</a:t>
            </a:r>
            <a:r>
              <a:rPr lang="en-US" sz="2400" b="1" baseline="0" dirty="0" smtClean="0"/>
              <a:t> doing</a:t>
            </a:r>
            <a:r>
              <a:rPr lang="en-US" sz="2400" b="1" dirty="0" smtClean="0"/>
              <a:t> design verification testing</a:t>
            </a:r>
          </a:p>
          <a:p>
            <a:pPr lvl="1"/>
            <a:endParaRPr lang="en-US" sz="2800" b="1" dirty="0" smtClean="0"/>
          </a:p>
          <a:p>
            <a:r>
              <a:rPr lang="en-US" sz="2800" b="1" i="0" u="none" strike="noStrike" kern="1200" baseline="0" dirty="0" smtClean="0">
                <a:solidFill>
                  <a:schemeClr val="tx1"/>
                </a:solidFill>
                <a:latin typeface="+mn-lt"/>
                <a:ea typeface="+mn-ea"/>
                <a:cs typeface="+mn-cs"/>
              </a:rPr>
              <a:t>WE need redundant systems for security and safety,</a:t>
            </a:r>
          </a:p>
          <a:p>
            <a:r>
              <a:rPr lang="en-US" sz="2800" b="1" i="0" u="none" strike="noStrike" kern="1200" baseline="0" dirty="0" smtClean="0">
                <a:solidFill>
                  <a:schemeClr val="tx1"/>
                </a:solidFill>
                <a:latin typeface="+mn-lt"/>
                <a:ea typeface="+mn-ea"/>
                <a:cs typeface="+mn-cs"/>
              </a:rPr>
              <a:t>WE can build them cheaper with COTS parts</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BUT, even though COTS systems are getting better, they are still limited to low earth orbit signal transmission</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3</a:t>
            </a:fld>
            <a:endParaRPr lang="en-US"/>
          </a:p>
        </p:txBody>
      </p:sp>
    </p:spTree>
    <p:extLst>
      <p:ext uri="{BB962C8B-B14F-4D97-AF65-F5344CB8AC3E}">
        <p14:creationId xmlns:p14="http://schemas.microsoft.com/office/powerpoint/2010/main" val="47099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Generate constellations</a:t>
            </a:r>
            <a:r>
              <a:rPr lang="en-US" baseline="0" dirty="0" smtClean="0"/>
              <a:t> of various size  and compare their performance</a:t>
            </a:r>
            <a:r>
              <a:rPr lang="en-US" baseline="0" dirty="0" smtClean="0"/>
              <a:t>.</a:t>
            </a:r>
          </a:p>
          <a:p>
            <a:pPr lvl="1"/>
            <a:endParaRPr lang="en-US" baseline="0" dirty="0" smtClean="0"/>
          </a:p>
          <a:p>
            <a:pPr lvl="1"/>
            <a:r>
              <a:rPr lang="en-US" sz="1200" b="0" i="0" u="none" strike="noStrike" kern="1200" baseline="0" dirty="0" smtClean="0">
                <a:solidFill>
                  <a:schemeClr val="tx1"/>
                </a:solidFill>
                <a:latin typeface="+mn-lt"/>
                <a:ea typeface="+mn-ea"/>
                <a:cs typeface="+mn-cs"/>
              </a:rPr>
              <a:t>Martin Hall at the University of Maryland.</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4</a:t>
            </a:fld>
            <a:endParaRPr lang="en-US"/>
          </a:p>
        </p:txBody>
      </p:sp>
    </p:spTree>
    <p:extLst>
      <p:ext uri="{BB962C8B-B14F-4D97-AF65-F5344CB8AC3E}">
        <p14:creationId xmlns:p14="http://schemas.microsoft.com/office/powerpoint/2010/main" val="90872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Propagate</a:t>
            </a:r>
            <a:r>
              <a:rPr lang="en-US" baseline="0" dirty="0" smtClean="0"/>
              <a:t> using 2 body problem numerical integrator. Included atmospheric drag into the acceleration computations.</a:t>
            </a:r>
          </a:p>
          <a:p>
            <a:pPr lvl="1"/>
            <a:endParaRPr lang="en-US" baseline="0" dirty="0" smtClean="0"/>
          </a:p>
          <a:p>
            <a:pPr lvl="1"/>
            <a:r>
              <a:rPr lang="en-US" baseline="0" dirty="0" smtClean="0"/>
              <a:t>Also ran without any perturbing forces, in order to measure the effect of the perturbations on the constellation </a:t>
            </a:r>
            <a:r>
              <a:rPr lang="en-US" baseline="0" dirty="0" smtClean="0"/>
              <a:t>performance</a:t>
            </a:r>
          </a:p>
          <a:p>
            <a:pPr lvl="1"/>
            <a:endParaRPr lang="en-US" baseline="0" dirty="0" smtClean="0"/>
          </a:p>
          <a:p>
            <a:r>
              <a:rPr lang="en-US" sz="1200" b="0" i="0" u="none" strike="noStrike" kern="1200" baseline="0" dirty="0" smtClean="0">
                <a:solidFill>
                  <a:schemeClr val="tx1"/>
                </a:solidFill>
                <a:latin typeface="+mn-lt"/>
                <a:ea typeface="+mn-ea"/>
                <a:cs typeface="+mn-cs"/>
              </a:rPr>
              <a:t>The ram area is also considered a constant in this model, as tumbling and satellite attitude are</a:t>
            </a:r>
          </a:p>
          <a:p>
            <a:r>
              <a:rPr lang="en-US" sz="1200" b="0" i="0" u="none" strike="noStrike" kern="1200" baseline="0" dirty="0" smtClean="0">
                <a:solidFill>
                  <a:schemeClr val="tx1"/>
                </a:solidFill>
                <a:latin typeface="+mn-lt"/>
                <a:ea typeface="+mn-ea"/>
                <a:cs typeface="+mn-cs"/>
              </a:rPr>
              <a:t>ignored.</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COSPAR International Reference Atmosphere</a:t>
            </a:r>
            <a:endParaRPr lang="en-US" baseline="0" dirty="0" smtClean="0"/>
          </a:p>
          <a:p>
            <a:pPr lvl="1"/>
            <a:endParaRPr lang="en-US" baseline="0" dirty="0" smtClean="0"/>
          </a:p>
          <a:p>
            <a:pPr lvl="1"/>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5</a:t>
            </a:fld>
            <a:endParaRPr lang="en-US"/>
          </a:p>
        </p:txBody>
      </p:sp>
    </p:spTree>
    <p:extLst>
      <p:ext uri="{BB962C8B-B14F-4D97-AF65-F5344CB8AC3E}">
        <p14:creationId xmlns:p14="http://schemas.microsoft.com/office/powerpoint/2010/main" val="114511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Initialize the ground station at the geocentric longitude and latitude of Martin Hall at UMD</a:t>
            </a:r>
          </a:p>
          <a:p>
            <a:r>
              <a:rPr lang="en-US" sz="1200" b="0" i="0" u="none" strike="noStrike" kern="1200" baseline="0" dirty="0" smtClean="0">
                <a:solidFill>
                  <a:schemeClr val="tx1"/>
                </a:solidFill>
                <a:latin typeface="+mn-lt"/>
                <a:ea typeface="+mn-ea"/>
                <a:cs typeface="+mn-cs"/>
              </a:rPr>
              <a:t>Assuming Earth is spherical, so ignore eccentricity in ground station location propagation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Earth-Centered Inertial (ECI) frame is used in this analysis, so the ground</a:t>
            </a:r>
          </a:p>
          <a:p>
            <a:r>
              <a:rPr lang="en-US" sz="1200" b="0" i="0" u="none" strike="noStrike" kern="1200" baseline="0" dirty="0" smtClean="0">
                <a:solidFill>
                  <a:schemeClr val="tx1"/>
                </a:solidFill>
                <a:latin typeface="+mn-lt"/>
                <a:ea typeface="+mn-ea"/>
                <a:cs typeface="+mn-cs"/>
              </a:rPr>
              <a:t>station location is rotated about true north at  rotational velocity of the Earth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Satellites are initialized at an altitude of 880 </a:t>
            </a:r>
            <a:r>
              <a:rPr lang="en-US" sz="1200" b="0" i="0" u="none" strike="noStrike" kern="1200" baseline="0" dirty="0" smtClean="0">
                <a:solidFill>
                  <a:schemeClr val="tx1"/>
                </a:solidFill>
                <a:latin typeface="+mn-lt"/>
                <a:ea typeface="+mn-ea"/>
                <a:cs typeface="+mn-cs"/>
              </a:rPr>
              <a:t>km at the same longitude as Martin hall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constellations are distributed at random latitudes around the globe. None of the</a:t>
            </a:r>
          </a:p>
          <a:p>
            <a:r>
              <a:rPr lang="en-US" sz="1200" b="0" i="0" u="none" strike="noStrike" kern="1200" baseline="0" dirty="0" smtClean="0">
                <a:solidFill>
                  <a:schemeClr val="tx1"/>
                </a:solidFill>
                <a:latin typeface="+mn-lt"/>
                <a:ea typeface="+mn-ea"/>
                <a:cs typeface="+mn-cs"/>
              </a:rPr>
              <a:t>latitudes are within 5 degrees of each other, to ensure the network geometry is dispersed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Each constellation is made up</a:t>
            </a:r>
          </a:p>
          <a:p>
            <a:r>
              <a:rPr lang="en-US" sz="1200" b="0" i="0" u="none" strike="noStrike" kern="1200" baseline="0" dirty="0" smtClean="0">
                <a:solidFill>
                  <a:schemeClr val="tx1"/>
                </a:solidFill>
                <a:latin typeface="+mn-lt"/>
                <a:ea typeface="+mn-ea"/>
                <a:cs typeface="+mn-cs"/>
              </a:rPr>
              <a:t>of the previous constellation’s orbits, with the addition of a newly generated orbit. This construction technique ensures</a:t>
            </a:r>
          </a:p>
          <a:p>
            <a:r>
              <a:rPr lang="en-US" sz="1200" b="0" i="0" u="none" strike="noStrike" kern="1200" baseline="0" dirty="0" smtClean="0">
                <a:solidFill>
                  <a:schemeClr val="tx1"/>
                </a:solidFill>
                <a:latin typeface="+mn-lt"/>
                <a:ea typeface="+mn-ea"/>
                <a:cs typeface="+mn-cs"/>
              </a:rPr>
              <a:t>that the performance variation is not due to unique geometry, but rather constellation size.</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6</a:t>
            </a:fld>
            <a:endParaRPr lang="en-US"/>
          </a:p>
        </p:txBody>
      </p:sp>
    </p:spTree>
    <p:extLst>
      <p:ext uri="{BB962C8B-B14F-4D97-AF65-F5344CB8AC3E}">
        <p14:creationId xmlns:p14="http://schemas.microsoft.com/office/powerpoint/2010/main" val="18912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lvl="1"/>
            <a:r>
              <a:rPr lang="en-US" dirty="0" smtClean="0"/>
              <a:t>Compute </a:t>
            </a:r>
            <a:r>
              <a:rPr lang="en-US" dirty="0" err="1" smtClean="0"/>
              <a:t>Keplarian</a:t>
            </a:r>
            <a:r>
              <a:rPr lang="en-US" dirty="0" smtClean="0"/>
              <a:t> orbital </a:t>
            </a:r>
            <a:r>
              <a:rPr lang="en-US" dirty="0" smtClean="0"/>
              <a:t>elements</a:t>
            </a:r>
            <a:r>
              <a:rPr lang="en-US" baseline="0" dirty="0" smtClean="0"/>
              <a:t> </a:t>
            </a:r>
            <a:r>
              <a:rPr lang="en-US" baseline="0" dirty="0" smtClean="0"/>
              <a:t>for each satellite at each time step.</a:t>
            </a:r>
          </a:p>
          <a:p>
            <a:pPr lvl="1"/>
            <a:endParaRPr lang="en-US" baseline="0" dirty="0" smtClean="0"/>
          </a:p>
          <a:p>
            <a:pPr lvl="1"/>
            <a:r>
              <a:rPr lang="en-US" baseline="0" dirty="0" smtClean="0"/>
              <a:t>Verify the minimum and maximum orbital radii of each satellite is within the bounds of LEO defined at 2000km </a:t>
            </a:r>
            <a:r>
              <a:rPr lang="en-US" sz="1200" b="0" i="0" u="none" strike="noStrike" kern="1200" baseline="0" dirty="0" smtClean="0">
                <a:solidFill>
                  <a:schemeClr val="tx1"/>
                </a:solidFill>
                <a:latin typeface="+mn-lt"/>
                <a:ea typeface="+mn-ea"/>
                <a:cs typeface="+mn-cs"/>
              </a:rPr>
              <a:t>minimum </a:t>
            </a:r>
            <a:r>
              <a:rPr lang="en-US" sz="1200" b="0" i="0" u="none" strike="noStrike" kern="1200" baseline="0" dirty="0" smtClean="0">
                <a:solidFill>
                  <a:schemeClr val="tx1"/>
                </a:solidFill>
                <a:latin typeface="+mn-lt"/>
                <a:ea typeface="+mn-ea"/>
                <a:cs typeface="+mn-cs"/>
              </a:rPr>
              <a:t>restriction at </a:t>
            </a:r>
            <a:r>
              <a:rPr lang="en-US" sz="1200" b="0" i="0" u="none" strike="noStrike" kern="1200" baseline="0" dirty="0" smtClean="0">
                <a:solidFill>
                  <a:schemeClr val="tx1"/>
                </a:solidFill>
                <a:latin typeface="+mn-lt"/>
                <a:ea typeface="+mn-ea"/>
                <a:cs typeface="+mn-cs"/>
              </a:rPr>
              <a:t>100km </a:t>
            </a:r>
            <a:r>
              <a:rPr lang="en-US" sz="1200" b="0" i="0" u="none" strike="noStrike" kern="1200" baseline="0" dirty="0" smtClean="0">
                <a:solidFill>
                  <a:schemeClr val="tx1"/>
                </a:solidFill>
                <a:latin typeface="+mn-lt"/>
                <a:ea typeface="+mn-ea"/>
                <a:cs typeface="+mn-cs"/>
              </a:rPr>
              <a:t>so that there were not </a:t>
            </a:r>
            <a:r>
              <a:rPr lang="en-US" sz="1200" b="0" i="0" u="none" strike="noStrike" kern="1200" baseline="0" dirty="0" smtClean="0">
                <a:solidFill>
                  <a:schemeClr val="tx1"/>
                </a:solidFill>
                <a:latin typeface="+mn-lt"/>
                <a:ea typeface="+mn-ea"/>
                <a:cs typeface="+mn-cs"/>
              </a:rPr>
              <a:t>reentry situations.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Compared apoapsis </a:t>
            </a:r>
            <a:r>
              <a:rPr lang="en-US" sz="1200" b="0" i="0" u="none" strike="noStrike" kern="1200" baseline="0" dirty="0" smtClean="0">
                <a:solidFill>
                  <a:schemeClr val="tx1"/>
                </a:solidFill>
                <a:latin typeface="+mn-lt"/>
                <a:ea typeface="+mn-ea"/>
                <a:cs typeface="+mn-cs"/>
              </a:rPr>
              <a:t>at initialization and after 1 period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change in velocity required to perform a general orbital modification to</a:t>
            </a:r>
          </a:p>
          <a:p>
            <a:r>
              <a:rPr lang="en-US" sz="1200" b="0" i="0" u="none" strike="noStrike" kern="1200" baseline="0" dirty="0" smtClean="0">
                <a:solidFill>
                  <a:schemeClr val="tx1"/>
                </a:solidFill>
                <a:latin typeface="+mn-lt"/>
                <a:ea typeface="+mn-ea"/>
                <a:cs typeface="+mn-cs"/>
              </a:rPr>
              <a:t>return the apoapsis back to its original state is computed using the following equation:</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7</a:t>
            </a:fld>
            <a:endParaRPr lang="en-US"/>
          </a:p>
        </p:txBody>
      </p:sp>
    </p:spTree>
    <p:extLst>
      <p:ext uri="{BB962C8B-B14F-4D97-AF65-F5344CB8AC3E}">
        <p14:creationId xmlns:p14="http://schemas.microsoft.com/office/powerpoint/2010/main" val="83481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Vector</a:t>
            </a:r>
            <a:r>
              <a:rPr lang="en-US" baseline="0" dirty="0" smtClean="0"/>
              <a:t> from the origin of the ECI frame to the receiver (martin hall) and transmitter (Satellite)</a:t>
            </a:r>
          </a:p>
          <a:p>
            <a:pPr lvl="1"/>
            <a:endParaRPr lang="en-US" baseline="0" dirty="0" smtClean="0"/>
          </a:p>
          <a:p>
            <a:pPr lvl="1"/>
            <a:r>
              <a:rPr lang="en-US" dirty="0" smtClean="0"/>
              <a:t>TAU M minimizes</a:t>
            </a:r>
            <a:r>
              <a:rPr lang="en-US" baseline="0" dirty="0" smtClean="0"/>
              <a:t> the distance to the central body</a:t>
            </a:r>
          </a:p>
          <a:p>
            <a:pPr lvl="1"/>
            <a:endParaRPr lang="en-US" baseline="0" dirty="0" smtClean="0"/>
          </a:p>
          <a:p>
            <a:pPr lvl="1"/>
            <a:r>
              <a:rPr lang="en-US" baseline="0" dirty="0" smtClean="0"/>
              <a:t>Geometric derivation can be found in </a:t>
            </a:r>
            <a:r>
              <a:rPr lang="en-US" baseline="0" dirty="0" err="1" smtClean="0"/>
              <a:t>Vallado</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8</a:t>
            </a:fld>
            <a:endParaRPr lang="en-US"/>
          </a:p>
        </p:txBody>
      </p:sp>
    </p:spTree>
    <p:extLst>
      <p:ext uri="{BB962C8B-B14F-4D97-AF65-F5344CB8AC3E}">
        <p14:creationId xmlns:p14="http://schemas.microsoft.com/office/powerpoint/2010/main" val="157192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mn-lt"/>
                <a:ea typeface="+mn-ea"/>
                <a:cs typeface="+mn-cs"/>
              </a:rPr>
              <a:t>Dilution </a:t>
            </a:r>
            <a:r>
              <a:rPr lang="en-US" sz="1200" b="0" i="0" u="none" strike="noStrike" kern="1200" baseline="0" dirty="0" smtClean="0">
                <a:solidFill>
                  <a:schemeClr val="tx1"/>
                </a:solidFill>
                <a:latin typeface="+mn-lt"/>
                <a:ea typeface="+mn-ea"/>
                <a:cs typeface="+mn-cs"/>
              </a:rPr>
              <a:t>of precision (DOP) is a quantification of a satellite system’s accuracy</a:t>
            </a:r>
            <a:r>
              <a:rPr lang="en-US" sz="1200" b="0" i="0" u="none" strike="noStrike" kern="1200" baseline="0" dirty="0" smtClean="0">
                <a:solidFill>
                  <a:schemeClr val="tx1"/>
                </a:solidFill>
                <a:latin typeface="+mn-lt"/>
                <a:ea typeface="+mn-ea"/>
                <a:cs typeface="+mn-cs"/>
              </a:rPr>
              <a:t>.</a:t>
            </a:r>
          </a:p>
          <a:p>
            <a:pPr algn="l"/>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Others factor in transmission and timing errors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graphic explains the theory: </a:t>
            </a:r>
            <a:r>
              <a:rPr lang="en-US" sz="1200" kern="1200" dirty="0" smtClean="0">
                <a:solidFill>
                  <a:schemeClr val="tx1"/>
                </a:solidFill>
                <a:effectLst/>
                <a:latin typeface="+mn-lt"/>
                <a:ea typeface="+mn-ea"/>
                <a:cs typeface="+mn-cs"/>
              </a:rPr>
              <a:t>(a), the position uncertainty is small (low</a:t>
            </a:r>
          </a:p>
          <a:p>
            <a:r>
              <a:rPr lang="en-US" sz="1200" kern="1200" dirty="0" smtClean="0">
                <a:solidFill>
                  <a:schemeClr val="tx1"/>
                </a:solidFill>
                <a:effectLst/>
                <a:latin typeface="+mn-lt"/>
                <a:ea typeface="+mn-ea"/>
                <a:cs typeface="+mn-cs"/>
              </a:rPr>
              <a:t>dilution of precision). In (b), transmitter 2</a:t>
            </a:r>
          </a:p>
          <a:p>
            <a:r>
              <a:rPr lang="en-US" sz="1200" kern="1200" dirty="0" smtClean="0">
                <a:solidFill>
                  <a:schemeClr val="tx1"/>
                </a:solidFill>
                <a:effectLst/>
                <a:latin typeface="+mn-lt"/>
                <a:ea typeface="+mn-ea"/>
                <a:cs typeface="+mn-cs"/>
              </a:rPr>
              <a:t>is moved closer to transmitter 1, and,</a:t>
            </a:r>
          </a:p>
          <a:p>
            <a:r>
              <a:rPr lang="en-US" sz="1200" kern="1200" dirty="0" smtClean="0">
                <a:solidFill>
                  <a:schemeClr val="tx1"/>
                </a:solidFill>
                <a:effectLst/>
                <a:latin typeface="+mn-lt"/>
                <a:ea typeface="+mn-ea"/>
                <a:cs typeface="+mn-cs"/>
              </a:rPr>
              <a:t>although the measurement uncertainty</a:t>
            </a:r>
          </a:p>
          <a:p>
            <a:r>
              <a:rPr lang="en-US" sz="1200" kern="1200" dirty="0" smtClean="0">
                <a:solidFill>
                  <a:schemeClr val="tx1"/>
                </a:solidFill>
                <a:effectLst/>
                <a:latin typeface="+mn-lt"/>
                <a:ea typeface="+mn-ea"/>
                <a:cs typeface="+mn-cs"/>
              </a:rPr>
              <a:t>is the same, the position uncertainty is</a:t>
            </a:r>
          </a:p>
          <a:p>
            <a:r>
              <a:rPr lang="en-US" sz="1200" kern="1200" dirty="0" smtClean="0">
                <a:solidFill>
                  <a:schemeClr val="tx1"/>
                </a:solidFill>
                <a:effectLst/>
                <a:latin typeface="+mn-lt"/>
                <a:ea typeface="+mn-ea"/>
                <a:cs typeface="+mn-cs"/>
              </a:rPr>
              <a:t>considerably larger (high dilution of</a:t>
            </a:r>
          </a:p>
          <a:p>
            <a:r>
              <a:rPr lang="en-US" sz="1200" kern="1200" dirty="0" smtClean="0">
                <a:solidFill>
                  <a:schemeClr val="tx1"/>
                </a:solidFill>
                <a:effectLst/>
                <a:latin typeface="+mn-lt"/>
                <a:ea typeface="+mn-ea"/>
                <a:cs typeface="+mn-cs"/>
              </a:rPr>
              <a:t>precision).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PDOP is only measured when there is LOS for the total constellation, and only those satellites which have LOS are included in A. If the PDOP of the constellation is </a:t>
            </a:r>
            <a:r>
              <a:rPr lang="en-US" sz="1200" b="0" i="0" u="none" strike="noStrike" kern="1200" baseline="0" dirty="0" smtClean="0">
                <a:solidFill>
                  <a:schemeClr val="tx1"/>
                </a:solidFill>
                <a:latin typeface="+mn-lt"/>
                <a:ea typeface="+mn-ea"/>
                <a:cs typeface="+mn-cs"/>
              </a:rPr>
              <a:t>larger than </a:t>
            </a:r>
            <a:r>
              <a:rPr lang="en-US" sz="1200" b="0" i="0" u="none" strike="noStrike" kern="1200" baseline="0" dirty="0" smtClean="0">
                <a:solidFill>
                  <a:schemeClr val="tx1"/>
                </a:solidFill>
                <a:latin typeface="+mn-lt"/>
                <a:ea typeface="+mn-ea"/>
                <a:cs typeface="+mn-cs"/>
              </a:rPr>
              <a:t>6, the measurement is considered too imprecise, and therefore the constellation is considered out-of-sight at that</a:t>
            </a:r>
          </a:p>
          <a:p>
            <a:r>
              <a:rPr lang="en-US" sz="1200" b="0" i="0" u="none" strike="noStrike" kern="1200" baseline="0" dirty="0" smtClean="0">
                <a:solidFill>
                  <a:schemeClr val="tx1"/>
                </a:solidFill>
                <a:latin typeface="+mn-lt"/>
                <a:ea typeface="+mn-ea"/>
                <a:cs typeface="+mn-cs"/>
              </a:rPr>
              <a:t>moment [5]. </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10</a:t>
            </a:fld>
            <a:endParaRPr lang="en-US"/>
          </a:p>
        </p:txBody>
      </p:sp>
    </p:spTree>
    <p:extLst>
      <p:ext uri="{BB962C8B-B14F-4D97-AF65-F5344CB8AC3E}">
        <p14:creationId xmlns:p14="http://schemas.microsoft.com/office/powerpoint/2010/main" val="307221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 matrix of receiver position unit vectors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 = covariance matrix</a:t>
            </a:r>
            <a:endParaRPr lang="en-US" dirty="0"/>
          </a:p>
        </p:txBody>
      </p:sp>
      <p:sp>
        <p:nvSpPr>
          <p:cNvPr id="4" name="Slide Number Placeholder 3"/>
          <p:cNvSpPr>
            <a:spLocks noGrp="1"/>
          </p:cNvSpPr>
          <p:nvPr>
            <p:ph type="sldNum" sz="quarter" idx="10"/>
          </p:nvPr>
        </p:nvSpPr>
        <p:spPr/>
        <p:txBody>
          <a:bodyPr/>
          <a:lstStyle/>
          <a:p>
            <a:fld id="{A572FF0A-B422-427C-906A-75E602124449}" type="slidenum">
              <a:rPr lang="en-US" smtClean="0"/>
              <a:t>11</a:t>
            </a:fld>
            <a:endParaRPr lang="en-US"/>
          </a:p>
        </p:txBody>
      </p:sp>
    </p:spTree>
    <p:extLst>
      <p:ext uri="{BB962C8B-B14F-4D97-AF65-F5344CB8AC3E}">
        <p14:creationId xmlns:p14="http://schemas.microsoft.com/office/powerpoint/2010/main" val="110786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E28ACF-9C07-4860-BE81-867CAD0C473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9BB43-EC44-46B5-B30B-F02C4231D3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7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28ACF-9C07-4860-BE81-867CAD0C473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274149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28ACF-9C07-4860-BE81-867CAD0C473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209529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28ACF-9C07-4860-BE81-867CAD0C473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136431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E28ACF-9C07-4860-BE81-867CAD0C473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9BB43-EC44-46B5-B30B-F02C4231D3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24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28ACF-9C07-4860-BE81-867CAD0C473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193880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28ACF-9C07-4860-BE81-867CAD0C4733}"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176355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E28ACF-9C07-4860-BE81-867CAD0C4733}"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153532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E28ACF-9C07-4860-BE81-867CAD0C4733}" type="datetimeFigureOut">
              <a:rPr lang="en-US" smtClean="0"/>
              <a:t>12/3/2019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260738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E28ACF-9C07-4860-BE81-867CAD0C4733}" type="datetimeFigureOut">
              <a:rPr lang="en-US" smtClean="0"/>
              <a:t>12/3/2019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59BB43-EC44-46B5-B30B-F02C4231D39E}" type="slidenum">
              <a:rPr lang="en-US" smtClean="0"/>
              <a:t>‹#›</a:t>
            </a:fld>
            <a:endParaRPr lang="en-US"/>
          </a:p>
        </p:txBody>
      </p:sp>
    </p:spTree>
    <p:extLst>
      <p:ext uri="{BB962C8B-B14F-4D97-AF65-F5344CB8AC3E}">
        <p14:creationId xmlns:p14="http://schemas.microsoft.com/office/powerpoint/2010/main" val="12309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E28ACF-9C07-4860-BE81-867CAD0C473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9BB43-EC44-46B5-B30B-F02C4231D39E}" type="slidenum">
              <a:rPr lang="en-US" smtClean="0"/>
              <a:t>‹#›</a:t>
            </a:fld>
            <a:endParaRPr lang="en-US"/>
          </a:p>
        </p:txBody>
      </p:sp>
    </p:spTree>
    <p:extLst>
      <p:ext uri="{BB962C8B-B14F-4D97-AF65-F5344CB8AC3E}">
        <p14:creationId xmlns:p14="http://schemas.microsoft.com/office/powerpoint/2010/main" val="4112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E28ACF-9C07-4860-BE81-867CAD0C4733}" type="datetimeFigureOut">
              <a:rPr lang="en-US" smtClean="0"/>
              <a:t>12/3/2019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59BB43-EC44-46B5-B30B-F02C4231D3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6352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a:t>Measuring the Performance of Low Earth Orbit Regional</a:t>
            </a:r>
            <a:br>
              <a:rPr lang="en-US" sz="6600" b="1" dirty="0"/>
            </a:br>
            <a:r>
              <a:rPr lang="en-US" sz="6600" b="1" dirty="0"/>
              <a:t>Positioning Satellite Constellations</a:t>
            </a:r>
            <a:endParaRPr lang="en-US" sz="6600" dirty="0"/>
          </a:p>
        </p:txBody>
      </p:sp>
      <p:sp>
        <p:nvSpPr>
          <p:cNvPr id="3" name="Subtitle 2"/>
          <p:cNvSpPr>
            <a:spLocks noGrp="1"/>
          </p:cNvSpPr>
          <p:nvPr>
            <p:ph type="subTitle" idx="1"/>
          </p:nvPr>
        </p:nvSpPr>
        <p:spPr/>
        <p:txBody>
          <a:bodyPr/>
          <a:lstStyle/>
          <a:p>
            <a:r>
              <a:rPr lang="en-US" dirty="0" smtClean="0"/>
              <a:t>Joe Perrella</a:t>
            </a:r>
          </a:p>
          <a:p>
            <a:endParaRPr lang="en-US" dirty="0"/>
          </a:p>
        </p:txBody>
      </p:sp>
    </p:spTree>
    <p:extLst>
      <p:ext uri="{BB962C8B-B14F-4D97-AF65-F5344CB8AC3E}">
        <p14:creationId xmlns:p14="http://schemas.microsoft.com/office/powerpoint/2010/main" val="334298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fontScale="90000"/>
          </a:bodyPr>
          <a:lstStyle/>
          <a:p>
            <a:r>
              <a:rPr lang="en-US" sz="8000" dirty="0" smtClean="0"/>
              <a:t>Position Dilution of Precision</a:t>
            </a:r>
            <a:endParaRPr lang="en-US" sz="8000" dirty="0"/>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3"/>
          <a:srcRect t="50519"/>
          <a:stretch/>
        </p:blipFill>
        <p:spPr>
          <a:xfrm>
            <a:off x="6307753" y="1845733"/>
            <a:ext cx="5111017" cy="4412191"/>
          </a:xfrm>
          <a:prstGeom prst="rect">
            <a:avLst/>
          </a:prstGeom>
        </p:spPr>
      </p:pic>
      <p:pic>
        <p:nvPicPr>
          <p:cNvPr id="6" name="Picture 5"/>
          <p:cNvPicPr>
            <a:picLocks noChangeAspect="1"/>
          </p:cNvPicPr>
          <p:nvPr/>
        </p:nvPicPr>
        <p:blipFill rotWithShape="1">
          <a:blip r:embed="rId3"/>
          <a:srcRect b="49644"/>
          <a:stretch/>
        </p:blipFill>
        <p:spPr>
          <a:xfrm>
            <a:off x="834189" y="1845734"/>
            <a:ext cx="5069305" cy="4453501"/>
          </a:xfrm>
          <a:prstGeom prst="rect">
            <a:avLst/>
          </a:prstGeom>
        </p:spPr>
      </p:pic>
      <p:sp>
        <p:nvSpPr>
          <p:cNvPr id="7" name="TextBox 6"/>
          <p:cNvSpPr txBox="1"/>
          <p:nvPr/>
        </p:nvSpPr>
        <p:spPr>
          <a:xfrm>
            <a:off x="11418770" y="5888593"/>
            <a:ext cx="530087" cy="369332"/>
          </a:xfrm>
          <a:prstGeom prst="rect">
            <a:avLst/>
          </a:prstGeom>
          <a:noFill/>
        </p:spPr>
        <p:txBody>
          <a:bodyPr wrap="square" rtlCol="0">
            <a:spAutoFit/>
          </a:bodyPr>
          <a:lstStyle/>
          <a:p>
            <a:r>
              <a:rPr lang="en-US" dirty="0" smtClean="0"/>
              <a:t>[5]</a:t>
            </a:r>
            <a:endParaRPr lang="en-US" dirty="0"/>
          </a:p>
        </p:txBody>
      </p:sp>
    </p:spTree>
    <p:extLst>
      <p:ext uri="{BB962C8B-B14F-4D97-AF65-F5344CB8AC3E}">
        <p14:creationId xmlns:p14="http://schemas.microsoft.com/office/powerpoint/2010/main" val="3523313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fontScale="90000"/>
          </a:bodyPr>
          <a:lstStyle/>
          <a:p>
            <a:r>
              <a:rPr lang="en-US" sz="8000" dirty="0" smtClean="0"/>
              <a:t>Position Dilution of Precision</a:t>
            </a:r>
            <a:endParaRPr lang="en-US" sz="8000" dirty="0"/>
          </a:p>
        </p:txBody>
      </p:sp>
      <mc:AlternateContent xmlns:mc="http://schemas.openxmlformats.org/markup-compatibility/2006">
        <mc:Choice xmlns:a14="http://schemas.microsoft.com/office/drawing/2010/main" Requires="a14">
          <p:sp>
            <p:nvSpPr>
              <p:cNvPr id="3" name="Rectangle 2"/>
              <p:cNvSpPr/>
              <p:nvPr/>
            </p:nvSpPr>
            <p:spPr>
              <a:xfrm>
                <a:off x="-278295" y="1915418"/>
                <a:ext cx="6096000" cy="3636765"/>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𝑖</m:t>
                          </m:r>
                        </m:sub>
                      </m:sSub>
                      <m:r>
                        <a:rPr lang="en-US"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𝑠𝑖</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r>
                            <a:rPr lang="en-US"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𝑠𝑖</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𝑠𝑖</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e>
                      </m:rad>
                      <m:r>
                        <a:rPr lang="en-US" i="1">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𝐴</m:t>
                      </m:r>
                      <m:r>
                        <a:rPr lang="en-US"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e>
                                  </m:m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den>
                                      </m:f>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den>
                                      </m:f>
                                    </m:e>
                                  </m:mr>
                                </m:m>
                              </m:e>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e>
                                    <m:e>
                                      <m:r>
                                        <a:rPr lang="en-US" i="1">
                                          <a:latin typeface="Cambria Math" panose="02040503050406030204" pitchFamily="18" charset="0"/>
                                          <a:ea typeface="Calibri" panose="020F0502020204030204" pitchFamily="34" charset="0"/>
                                          <a:cs typeface="Times New Roman" panose="02020603050405020304" pitchFamily="18" charset="0"/>
                                        </a:rPr>
                                        <m:t>1</m:t>
                                      </m:r>
                                    </m:e>
                                  </m:m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den>
                                      </m:f>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mr>
                            <m:m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3</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den>
                                      </m:f>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3</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den>
                                      </m:f>
                                    </m:e>
                                  </m:m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4</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4</m:t>
                                              </m:r>
                                            </m:sub>
                                          </m:sSub>
                                        </m:den>
                                      </m:f>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4</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4</m:t>
                                              </m:r>
                                            </m:sub>
                                          </m:sSub>
                                        </m:den>
                                      </m:f>
                                    </m:e>
                                  </m:mr>
                                </m:m>
                              </m:e>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3</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den>
                                      </m:f>
                                    </m:e>
                                    <m:e>
                                      <m:r>
                                        <a:rPr lang="en-US" i="1">
                                          <a:latin typeface="Cambria Math" panose="02040503050406030204" pitchFamily="18" charset="0"/>
                                          <a:ea typeface="Calibri" panose="020F0502020204030204" pitchFamily="34" charset="0"/>
                                          <a:cs typeface="Times New Roman" panose="02020603050405020304" pitchFamily="18" charset="0"/>
                                        </a:rPr>
                                        <m:t>1</m:t>
                                      </m:r>
                                    </m:e>
                                  </m:mr>
                                  <m:m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𝑠</m:t>
                                              </m:r>
                                              <m:r>
                                                <a:rPr lang="en-US" i="1">
                                                  <a:latin typeface="Cambria Math" panose="02040503050406030204" pitchFamily="18" charset="0"/>
                                                  <a:ea typeface="Calibri" panose="020F0502020204030204" pitchFamily="34" charset="0"/>
                                                  <a:cs typeface="Times New Roman" panose="02020603050405020304" pitchFamily="18" charset="0"/>
                                                </a:rPr>
                                                <m:t>4</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i="1">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4</m:t>
                                              </m:r>
                                            </m:sub>
                                          </m:sSub>
                                        </m:den>
                                      </m:f>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mr>
                          </m:m>
                        </m:e>
                      </m:d>
                    </m:oMath>
                  </m:oMathPara>
                </a14:m>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278295" y="1915418"/>
                <a:ext cx="6096000" cy="36367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161722" y="1915417"/>
                <a:ext cx="6096000" cy="3764107"/>
              </a:xfrm>
              <a:prstGeom prst="rect">
                <a:avLst/>
              </a:prstGeom>
            </p:spPr>
            <p:txBody>
              <a:bodyPr>
                <a:spAutoFit/>
              </a:bodyPr>
              <a:lstStyle/>
              <a:p>
                <a:pPr algn="ctr">
                  <a:lnSpc>
                    <a:spcPct val="107000"/>
                  </a:lnSpc>
                  <a:spcAft>
                    <a:spcPts val="800"/>
                  </a:spcAft>
                </a:pP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𝐶</m:t>
                        </m:r>
                      </m:e>
                      <m:sub>
                        <m:r>
                          <a:rPr lang="en-US" i="1">
                            <a:latin typeface="Cambria Math" panose="02040503050406030204" pitchFamily="18" charset="0"/>
                            <a:ea typeface="Cambria Math" panose="02040503050406030204" pitchFamily="18" charset="0"/>
                            <a:cs typeface="Times New Roman" panose="02020603050405020304" pitchFamily="18" charset="0"/>
                          </a:rPr>
                          <m:t>∆</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smtClean="0">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𝐴</m:t>
                                </m:r>
                              </m:e>
                              <m:sup>
                                <m:r>
                                  <a:rPr lang="en-US" i="1">
                                    <a:latin typeface="Cambria Math" panose="02040503050406030204" pitchFamily="18" charset="0"/>
                                    <a:cs typeface="Times New Roman" panose="02020603050405020304" pitchFamily="18" charset="0"/>
                                  </a:rPr>
                                  <m:t>𝑇</m:t>
                                </m:r>
                              </m:sup>
                            </m:sSup>
                            <m:r>
                              <a:rPr lang="en-US" i="1">
                                <a:latin typeface="Cambria Math" panose="02040503050406030204" pitchFamily="18" charset="0"/>
                                <a:cs typeface="Times New Roman" panose="02020603050405020304" pitchFamily="18" charset="0"/>
                              </a:rPr>
                              <m:t>𝐴</m:t>
                            </m:r>
                          </m:e>
                        </m:d>
                      </m:e>
                      <m:sup>
                        <m:r>
                          <a:rPr lang="en-US" b="0" i="1" smtClean="0">
                            <a:latin typeface="Cambria Math" panose="02040503050406030204" pitchFamily="18" charset="0"/>
                            <a:cs typeface="Times New Roman" panose="02020603050405020304" pitchFamily="18" charset="0"/>
                          </a:rPr>
                          <m:t>−1</m:t>
                        </m:r>
                      </m:sup>
                    </m:sSup>
                  </m:oMath>
                </a14:m>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a:rPr lang="en-US"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𝑥</m:t>
                                          </m:r>
                                        </m:sub>
                                        <m:sup>
                                          <m:r>
                                            <a:rPr lang="en-US" b="0" i="1" smtClean="0">
                                              <a:latin typeface="Cambria Math" panose="02040503050406030204" pitchFamily="18" charset="0"/>
                                              <a:cs typeface="Times New Roman" panose="02020603050405020304" pitchFamily="18" charset="0"/>
                                            </a:rPr>
                                            <m:t>2</m:t>
                                          </m:r>
                                        </m:sup>
                                      </m:sSubSup>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𝑥𝑦</m:t>
                                          </m:r>
                                        </m:sub>
                                      </m:sSub>
                                    </m:e>
                                  </m:mr>
                                  <m:mr>
                                    <m:e>
                                      <m:sSub>
                                        <m:sSubPr>
                                          <m:ctrlPr>
                                            <a:rPr lang="en-US" i="1" smtClean="0">
                                              <a:latin typeface="Cambria Math"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𝑥𝑦</m:t>
                                          </m:r>
                                        </m:sub>
                                      </m:sSub>
                                    </m:e>
                                    <m:e>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sub>
                                        <m:sup>
                                          <m:r>
                                            <a:rPr lang="en-US" i="1">
                                              <a:latin typeface="Cambria Math" panose="02040503050406030204" pitchFamily="18" charset="0"/>
                                              <a:cs typeface="Times New Roman" panose="02020603050405020304" pitchFamily="18" charset="0"/>
                                            </a:rPr>
                                            <m:t>2</m:t>
                                          </m:r>
                                        </m:sup>
                                      </m:sSubSup>
                                    </m:e>
                                  </m:mr>
                                </m:m>
                              </m:e>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𝑧</m:t>
                                          </m:r>
                                        </m:sub>
                                      </m:sSub>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𝑡</m:t>
                                          </m:r>
                                        </m:sub>
                                      </m:sSub>
                                    </m:e>
                                  </m:mr>
                                  <m:m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𝑦𝑧</m:t>
                                          </m:r>
                                        </m:sub>
                                      </m:sSub>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𝑦</m:t>
                                          </m:r>
                                          <m:r>
                                            <a:rPr lang="en-US" i="1">
                                              <a:latin typeface="Cambria Math" panose="02040503050406030204" pitchFamily="18" charset="0"/>
                                              <a:cs typeface="Times New Roman" panose="02020603050405020304" pitchFamily="18" charset="0"/>
                                            </a:rPr>
                                            <m:t>𝑡</m:t>
                                          </m:r>
                                        </m:sub>
                                      </m:sSub>
                                    </m:e>
                                  </m:mr>
                                </m:m>
                              </m:e>
                            </m:mr>
                            <m:mr>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𝑧</m:t>
                                          </m:r>
                                        </m:sub>
                                      </m:sSub>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𝑦𝑧</m:t>
                                          </m:r>
                                        </m:sub>
                                      </m:sSub>
                                    </m:e>
                                  </m:mr>
                                  <m:m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𝑡</m:t>
                                          </m:r>
                                        </m:sub>
                                      </m:sSub>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𝑡</m:t>
                                          </m:r>
                                        </m:sub>
                                      </m:sSub>
                                    </m:e>
                                  </m:mr>
                                </m:m>
                              </m:e>
                              <m:e>
                                <m:m>
                                  <m:mPr>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sub>
                                        <m:sup>
                                          <m:r>
                                            <a:rPr lang="en-US" i="1">
                                              <a:latin typeface="Cambria Math" panose="02040503050406030204" pitchFamily="18" charset="0"/>
                                              <a:cs typeface="Times New Roman" panose="02020603050405020304" pitchFamily="18" charset="0"/>
                                            </a:rPr>
                                            <m:t>2</m:t>
                                          </m:r>
                                        </m:sup>
                                      </m:sSubSup>
                                    </m:e>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𝑧𝑡</m:t>
                                          </m:r>
                                        </m:sub>
                                      </m:sSub>
                                    </m:e>
                                  </m:mr>
                                  <m:m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𝑧𝑡</m:t>
                                          </m:r>
                                        </m:sub>
                                      </m:sSub>
                                    </m:e>
                                    <m:e>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sub>
                                        <m:sup>
                                          <m:r>
                                            <a:rPr lang="en-US" i="1">
                                              <a:latin typeface="Cambria Math" panose="02040503050406030204" pitchFamily="18" charset="0"/>
                                              <a:cs typeface="Times New Roman" panose="02020603050405020304" pitchFamily="18" charset="0"/>
                                            </a:rPr>
                                            <m:t>2</m:t>
                                          </m:r>
                                        </m:sup>
                                      </m:sSubSup>
                                    </m:e>
                                  </m:mr>
                                </m:m>
                              </m:e>
                            </m:mr>
                          </m:m>
                        </m:e>
                      </m:d>
                    </m:oMath>
                  </m:oMathPara>
                </a14:m>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r>
                      <a:rPr lang="en-US" b="0" i="1" smtClean="0">
                        <a:latin typeface="Cambria Math" panose="02040503050406030204" pitchFamily="18" charset="0"/>
                        <a:cs typeface="Times New Roman" panose="02020603050405020304" pitchFamily="18" charset="0"/>
                      </a:rPr>
                      <m:t>𝑃𝐷𝑂𝑃</m:t>
                    </m:r>
                    <m:r>
                      <a:rPr lang="en-US"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smtClean="0">
                            <a:latin typeface="Cambria Math" panose="02040503050406030204" pitchFamily="18" charset="0"/>
                            <a:cs typeface="Times New Roman" panose="02020603050405020304" pitchFamily="18" charset="0"/>
                          </a:rPr>
                        </m:ctrlPr>
                      </m:radPr>
                      <m:deg/>
                      <m:e>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𝑥</m:t>
                            </m:r>
                          </m:sub>
                          <m:sup>
                            <m:r>
                              <a:rPr lang="en-US" i="1">
                                <a:latin typeface="Cambria Math" panose="02040503050406030204" pitchFamily="18" charset="0"/>
                                <a:cs typeface="Times New Roman" panose="02020603050405020304" pitchFamily="18" charset="0"/>
                              </a:rPr>
                              <m:t>2</m:t>
                            </m:r>
                          </m:sup>
                        </m:sSubSup>
                        <m:r>
                          <a:rPr lang="en-US"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sub>
                          <m:sup>
                            <m:r>
                              <a:rPr lang="en-US" i="1">
                                <a:latin typeface="Cambria Math" panose="02040503050406030204" pitchFamily="18" charset="0"/>
                                <a:cs typeface="Times New Roman" panose="02020603050405020304" pitchFamily="18" charset="0"/>
                              </a:rPr>
                              <m:t>2</m:t>
                            </m:r>
                          </m:sup>
                        </m:sSubSup>
                        <m:r>
                          <a:rPr lang="en-US"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sub>
                          <m:sup>
                            <m:r>
                              <a:rPr lang="en-US" i="1">
                                <a:latin typeface="Cambria Math" panose="02040503050406030204" pitchFamily="18" charset="0"/>
                                <a:cs typeface="Times New Roman" panose="02020603050405020304" pitchFamily="18" charset="0"/>
                              </a:rPr>
                              <m:t>2</m:t>
                            </m:r>
                          </m:sup>
                        </m:sSubSup>
                      </m:e>
                    </m:rad>
                  </m:oMath>
                </a14:m>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5161722" y="1915417"/>
                <a:ext cx="6096000" cy="3764107"/>
              </a:xfrm>
              <a:prstGeom prst="rect">
                <a:avLst/>
              </a:prstGeom>
              <a:blipFill>
                <a:blip r:embed="rId4"/>
                <a:stretch>
                  <a:fillRect/>
                </a:stretch>
              </a:blipFill>
            </p:spPr>
            <p:txBody>
              <a:bodyPr/>
              <a:lstStyle/>
              <a:p>
                <a:r>
                  <a:rPr lang="en-US">
                    <a:noFill/>
                  </a:rPr>
                  <a:t> </a:t>
                </a:r>
              </a:p>
            </p:txBody>
          </p:sp>
        </mc:Fallback>
      </mc:AlternateContent>
      <p:sp>
        <p:nvSpPr>
          <p:cNvPr id="6" name="TextBox 5"/>
          <p:cNvSpPr txBox="1"/>
          <p:nvPr/>
        </p:nvSpPr>
        <p:spPr>
          <a:xfrm>
            <a:off x="11541944" y="5932485"/>
            <a:ext cx="530087" cy="369332"/>
          </a:xfrm>
          <a:prstGeom prst="rect">
            <a:avLst/>
          </a:prstGeom>
          <a:noFill/>
        </p:spPr>
        <p:txBody>
          <a:bodyPr wrap="square" rtlCol="0">
            <a:spAutoFit/>
          </a:bodyPr>
          <a:lstStyle/>
          <a:p>
            <a:r>
              <a:rPr lang="en-US" dirty="0" smtClean="0"/>
              <a:t>[5]</a:t>
            </a:r>
            <a:endParaRPr lang="en-US" dirty="0"/>
          </a:p>
        </p:txBody>
      </p:sp>
    </p:spTree>
    <p:extLst>
      <p:ext uri="{BB962C8B-B14F-4D97-AF65-F5344CB8AC3E}">
        <p14:creationId xmlns:p14="http://schemas.microsoft.com/office/powerpoint/2010/main" val="296772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Coverage</a:t>
            </a:r>
            <a:endParaRPr lang="en-US" sz="8000" dirty="0"/>
          </a:p>
        </p:txBody>
      </p:sp>
      <p:pic>
        <p:nvPicPr>
          <p:cNvPr id="7" name="Picture 6"/>
          <p:cNvPicPr>
            <a:picLocks noChangeAspect="1"/>
          </p:cNvPicPr>
          <p:nvPr/>
        </p:nvPicPr>
        <p:blipFill>
          <a:blip r:embed="rId3"/>
          <a:stretch>
            <a:fillRect/>
          </a:stretch>
        </p:blipFill>
        <p:spPr>
          <a:xfrm>
            <a:off x="3087094" y="1737360"/>
            <a:ext cx="6078772" cy="5111535"/>
          </a:xfrm>
          <a:prstGeom prst="rect">
            <a:avLst/>
          </a:prstGeom>
        </p:spPr>
      </p:pic>
    </p:spTree>
    <p:extLst>
      <p:ext uri="{BB962C8B-B14F-4D97-AF65-F5344CB8AC3E}">
        <p14:creationId xmlns:p14="http://schemas.microsoft.com/office/powerpoint/2010/main" val="51771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Results</a:t>
            </a:r>
            <a:endParaRPr lang="en-US" sz="8000" dirty="0"/>
          </a:p>
        </p:txBody>
      </p:sp>
      <p:graphicFrame>
        <p:nvGraphicFramePr>
          <p:cNvPr id="5" name="Chart 4"/>
          <p:cNvGraphicFramePr>
            <a:graphicFrameLocks/>
          </p:cNvGraphicFramePr>
          <p:nvPr>
            <p:extLst>
              <p:ext uri="{D42A27DB-BD31-4B8C-83A1-F6EECF244321}">
                <p14:modId xmlns:p14="http://schemas.microsoft.com/office/powerpoint/2010/main" val="1438269983"/>
              </p:ext>
            </p:extLst>
          </p:nvPr>
        </p:nvGraphicFramePr>
        <p:xfrm>
          <a:off x="6175513" y="1737360"/>
          <a:ext cx="6016487" cy="45574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762579462"/>
              </p:ext>
            </p:extLst>
          </p:nvPr>
        </p:nvGraphicFramePr>
        <p:xfrm>
          <a:off x="0" y="1737360"/>
          <a:ext cx="6175513" cy="45574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9640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Results</a:t>
            </a:r>
            <a:endParaRPr lang="en-US" sz="8000" dirty="0"/>
          </a:p>
        </p:txBody>
      </p:sp>
      <p:graphicFrame>
        <p:nvGraphicFramePr>
          <p:cNvPr id="5" name="Chart 4"/>
          <p:cNvGraphicFramePr>
            <a:graphicFrameLocks/>
          </p:cNvGraphicFramePr>
          <p:nvPr>
            <p:extLst>
              <p:ext uri="{D42A27DB-BD31-4B8C-83A1-F6EECF244321}">
                <p14:modId xmlns:p14="http://schemas.microsoft.com/office/powerpoint/2010/main" val="4103843326"/>
              </p:ext>
            </p:extLst>
          </p:nvPr>
        </p:nvGraphicFramePr>
        <p:xfrm>
          <a:off x="1724242" y="1737360"/>
          <a:ext cx="8214811" cy="46053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535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Results</a:t>
            </a:r>
            <a:endParaRPr lang="en-US" sz="8000" dirty="0"/>
          </a:p>
        </p:txBody>
      </p:sp>
      <p:graphicFrame>
        <p:nvGraphicFramePr>
          <p:cNvPr id="5" name="Chart 4"/>
          <p:cNvGraphicFramePr>
            <a:graphicFrameLocks/>
          </p:cNvGraphicFramePr>
          <p:nvPr>
            <p:extLst>
              <p:ext uri="{D42A27DB-BD31-4B8C-83A1-F6EECF244321}">
                <p14:modId xmlns:p14="http://schemas.microsoft.com/office/powerpoint/2010/main" val="2128023745"/>
              </p:ext>
            </p:extLst>
          </p:nvPr>
        </p:nvGraphicFramePr>
        <p:xfrm>
          <a:off x="2304327" y="1737360"/>
          <a:ext cx="8295612" cy="45747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201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Results</a:t>
            </a:r>
            <a:endParaRPr lang="en-US" sz="8000" dirty="0"/>
          </a:p>
        </p:txBody>
      </p:sp>
      <p:graphicFrame>
        <p:nvGraphicFramePr>
          <p:cNvPr id="5" name="Table 4"/>
          <p:cNvGraphicFramePr>
            <a:graphicFrameLocks noGrp="1"/>
          </p:cNvGraphicFramePr>
          <p:nvPr>
            <p:extLst>
              <p:ext uri="{D42A27DB-BD31-4B8C-83A1-F6EECF244321}">
                <p14:modId xmlns:p14="http://schemas.microsoft.com/office/powerpoint/2010/main" val="1475399388"/>
              </p:ext>
            </p:extLst>
          </p:nvPr>
        </p:nvGraphicFramePr>
        <p:xfrm>
          <a:off x="1097279" y="1737358"/>
          <a:ext cx="10034547" cy="4517672"/>
        </p:xfrm>
        <a:graphic>
          <a:graphicData uri="http://schemas.openxmlformats.org/drawingml/2006/table">
            <a:tbl>
              <a:tblPr>
                <a:tableStyleId>{7DF18680-E054-41AD-8BC1-D1AEF772440D}</a:tableStyleId>
              </a:tblPr>
              <a:tblGrid>
                <a:gridCol w="2166267">
                  <a:extLst>
                    <a:ext uri="{9D8B030D-6E8A-4147-A177-3AD203B41FA5}">
                      <a16:colId xmlns:a16="http://schemas.microsoft.com/office/drawing/2014/main" val="3742612637"/>
                    </a:ext>
                  </a:extLst>
                </a:gridCol>
                <a:gridCol w="2091568">
                  <a:extLst>
                    <a:ext uri="{9D8B030D-6E8A-4147-A177-3AD203B41FA5}">
                      <a16:colId xmlns:a16="http://schemas.microsoft.com/office/drawing/2014/main" val="3743437931"/>
                    </a:ext>
                  </a:extLst>
                </a:gridCol>
                <a:gridCol w="3037754">
                  <a:extLst>
                    <a:ext uri="{9D8B030D-6E8A-4147-A177-3AD203B41FA5}">
                      <a16:colId xmlns:a16="http://schemas.microsoft.com/office/drawing/2014/main" val="2260837117"/>
                    </a:ext>
                  </a:extLst>
                </a:gridCol>
                <a:gridCol w="2738958">
                  <a:extLst>
                    <a:ext uri="{9D8B030D-6E8A-4147-A177-3AD203B41FA5}">
                      <a16:colId xmlns:a16="http://schemas.microsoft.com/office/drawing/2014/main" val="2390234565"/>
                    </a:ext>
                  </a:extLst>
                </a:gridCol>
              </a:tblGrid>
              <a:tr h="564709">
                <a:tc>
                  <a:txBody>
                    <a:bodyPr/>
                    <a:lstStyle/>
                    <a:p>
                      <a:pPr algn="ctr" fontAlgn="b"/>
                      <a:r>
                        <a:rPr lang="en-US" sz="2000" b="1" u="none" strike="noStrike" dirty="0">
                          <a:effectLst/>
                        </a:rPr>
                        <a:t>Constellation Size</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2000" b="1" u="none" strike="noStrike" dirty="0">
                          <a:effectLst/>
                        </a:rPr>
                        <a:t>PDOP</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2000" b="1" u="none" strike="noStrike" dirty="0" smtClean="0">
                          <a:effectLst/>
                        </a:rPr>
                        <a:t>PDOP (no drag)</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2000" b="1" u="none" strike="noStrike" dirty="0">
                          <a:effectLst/>
                        </a:rPr>
                        <a:t>PDOP diff</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708193230"/>
                  </a:ext>
                </a:extLst>
              </a:tr>
              <a:tr h="564709">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NaN</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NaN</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NaN</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6107048"/>
                  </a:ext>
                </a:extLst>
              </a:tr>
              <a:tr h="564709">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3.4025</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3.3991</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-0.0034</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2411624"/>
                  </a:ext>
                </a:extLst>
              </a:tr>
              <a:tr h="564709">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3.4019</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3.4032</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0.0013</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9963589"/>
                  </a:ext>
                </a:extLst>
              </a:tr>
              <a:tr h="564709">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3.7362</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3.7344</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-0.0018</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97401361"/>
                  </a:ext>
                </a:extLst>
              </a:tr>
              <a:tr h="564709">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3.8810</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3.8815</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0.0005</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46350034"/>
                  </a:ext>
                </a:extLst>
              </a:tr>
              <a:tr h="564709">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3.6211</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3.6204</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-0.0007</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76664000"/>
                  </a:ext>
                </a:extLst>
              </a:tr>
              <a:tr h="564709">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a:effectLst/>
                        </a:rPr>
                        <a:t>3.5778</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3.5786</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u="none" strike="noStrike" dirty="0">
                          <a:effectLst/>
                        </a:rPr>
                        <a:t>0.0008</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4046748"/>
                  </a:ext>
                </a:extLst>
              </a:tr>
            </a:tbl>
          </a:graphicData>
        </a:graphic>
      </p:graphicFrame>
    </p:spTree>
    <p:extLst>
      <p:ext uri="{BB962C8B-B14F-4D97-AF65-F5344CB8AC3E}">
        <p14:creationId xmlns:p14="http://schemas.microsoft.com/office/powerpoint/2010/main" val="379390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Results</a:t>
            </a:r>
            <a:endParaRPr lang="en-US" sz="8000"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236132667"/>
                  </p:ext>
                </p:extLst>
              </p:nvPr>
            </p:nvGraphicFramePr>
            <p:xfrm>
              <a:off x="0" y="1737360"/>
              <a:ext cx="7511143" cy="4402184"/>
            </p:xfrm>
            <a:graphic>
              <a:graphicData uri="http://schemas.openxmlformats.org/drawingml/2006/table">
                <a:tbl>
                  <a:tblPr>
                    <a:tableStyleId>{7DF18680-E054-41AD-8BC1-D1AEF772440D}</a:tableStyleId>
                  </a:tblPr>
                  <a:tblGrid>
                    <a:gridCol w="2230271">
                      <a:extLst>
                        <a:ext uri="{9D8B030D-6E8A-4147-A177-3AD203B41FA5}">
                          <a16:colId xmlns:a16="http://schemas.microsoft.com/office/drawing/2014/main" val="3742612637"/>
                        </a:ext>
                      </a:extLst>
                    </a:gridCol>
                    <a:gridCol w="2153365">
                      <a:extLst>
                        <a:ext uri="{9D8B030D-6E8A-4147-A177-3AD203B41FA5}">
                          <a16:colId xmlns:a16="http://schemas.microsoft.com/office/drawing/2014/main" val="3743437931"/>
                        </a:ext>
                      </a:extLst>
                    </a:gridCol>
                    <a:gridCol w="3127507">
                      <a:extLst>
                        <a:ext uri="{9D8B030D-6E8A-4147-A177-3AD203B41FA5}">
                          <a16:colId xmlns:a16="http://schemas.microsoft.com/office/drawing/2014/main" val="2260837117"/>
                        </a:ext>
                      </a:extLst>
                    </a:gridCol>
                  </a:tblGrid>
                  <a:tr h="550273">
                    <a:tc>
                      <a:txBody>
                        <a:bodyPr/>
                        <a:lstStyle/>
                        <a:p>
                          <a:pPr algn="ctr" fontAlgn="b"/>
                          <a:r>
                            <a:rPr lang="en-US" sz="2000" b="1" u="none" strike="noStrike" dirty="0">
                              <a:effectLst/>
                            </a:rPr>
                            <a:t>Constellation Size</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14:m>
                            <m:oMath xmlns:m="http://schemas.openxmlformats.org/officeDocument/2006/math">
                              <m:sSub>
                                <m:sSubPr>
                                  <m:ctrlPr>
                                    <a:rPr lang="en-US" sz="1800" b="1" i="1" u="none" strike="noStrike" dirty="0" smtClean="0">
                                      <a:effectLst/>
                                      <a:latin typeface="Cambria Math" panose="02040503050406030204" pitchFamily="18" charset="0"/>
                                    </a:rPr>
                                  </m:ctrlPr>
                                </m:sSubPr>
                                <m:e>
                                  <m:r>
                                    <a:rPr lang="en-US" sz="1800" b="1" i="1" u="none" strike="noStrike" dirty="0" smtClean="0">
                                      <a:effectLst/>
                                      <a:latin typeface="Cambria Math" panose="02040503050406030204" pitchFamily="18" charset="0"/>
                                    </a:rPr>
                                    <m:t>∆</m:t>
                                  </m:r>
                                  <m:r>
                                    <a:rPr lang="en-US" sz="1800" b="1" i="1" u="none" strike="noStrike" dirty="0" smtClean="0">
                                      <a:effectLst/>
                                      <a:latin typeface="Cambria Math" panose="02040503050406030204" pitchFamily="18" charset="0"/>
                                    </a:rPr>
                                    <m:t>𝑽</m:t>
                                  </m:r>
                                </m:e>
                                <m:sub>
                                  <m:r>
                                    <a:rPr lang="en-US" sz="1800" b="1" i="1" u="none" strike="noStrike" dirty="0" smtClean="0">
                                      <a:effectLst/>
                                      <a:latin typeface="Cambria Math" panose="02040503050406030204" pitchFamily="18" charset="0"/>
                                    </a:rPr>
                                    <m:t>𝒕</m:t>
                                  </m:r>
                                </m:sub>
                              </m:sSub>
                            </m:oMath>
                          </a14:m>
                          <a:r>
                            <a:rPr lang="en-US" sz="1800" b="1" u="none" strike="noStrike" dirty="0" smtClean="0">
                              <a:effectLst/>
                            </a:rPr>
                            <a:t>, </a:t>
                          </a:r>
                          <a14:m>
                            <m:oMath xmlns:m="http://schemas.openxmlformats.org/officeDocument/2006/math">
                              <m:sSup>
                                <m:sSupPr>
                                  <m:ctrlPr>
                                    <a:rPr lang="en-US" sz="1800" b="1" i="1" u="none" strike="noStrike" dirty="0" smtClean="0">
                                      <a:effectLst/>
                                      <a:latin typeface="Cambria Math" panose="02040503050406030204" pitchFamily="18" charset="0"/>
                                    </a:rPr>
                                  </m:ctrlPr>
                                </m:sSupPr>
                                <m:e>
                                  <m:r>
                                    <a:rPr lang="en-US" sz="1800" b="1" i="1" u="none" strike="noStrike" dirty="0" smtClean="0">
                                      <a:effectLst/>
                                      <a:latin typeface="Cambria Math" panose="02040503050406030204" pitchFamily="18" charset="0"/>
                                    </a:rPr>
                                    <m:t>𝟏𝟎</m:t>
                                  </m:r>
                                </m:e>
                                <m:sup>
                                  <m:r>
                                    <a:rPr lang="en-US" sz="1800" b="1" i="1" u="none" strike="noStrike" dirty="0" smtClean="0">
                                      <a:effectLst/>
                                      <a:latin typeface="Cambria Math" panose="02040503050406030204" pitchFamily="18" charset="0"/>
                                    </a:rPr>
                                    <m:t>−</m:t>
                                  </m:r>
                                  <m:r>
                                    <a:rPr lang="en-US" sz="1800" b="1" i="1" u="none" strike="noStrike" dirty="0" smtClean="0">
                                      <a:effectLst/>
                                      <a:latin typeface="Cambria Math" panose="02040503050406030204" pitchFamily="18" charset="0"/>
                                    </a:rPr>
                                    <m:t>𝟏𝟏</m:t>
                                  </m:r>
                                </m:sup>
                              </m:sSup>
                            </m:oMath>
                          </a14:m>
                          <a:r>
                            <a:rPr lang="en-US" sz="1800" b="1" u="none" strike="noStrike" dirty="0" smtClean="0">
                              <a:effectLst/>
                            </a:rPr>
                            <a:t> </a:t>
                          </a:r>
                          <a:r>
                            <a:rPr lang="en-US" sz="1800" b="1" u="none" strike="noStrike" dirty="0">
                              <a:effectLst/>
                            </a:rPr>
                            <a:t>km/s</a:t>
                          </a:r>
                          <a:endParaRPr lang="en-US"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1800" b="1" u="none" strike="noStrike" dirty="0">
                              <a:effectLst/>
                            </a:rPr>
                            <a:t>∆V per Satellite,</a:t>
                          </a:r>
                          <a:r>
                            <a:rPr lang="en-US" sz="1800" b="1" u="none" strike="noStrike" dirty="0" smtClean="0">
                              <a:effectLst/>
                            </a:rPr>
                            <a:t> </a:t>
                          </a:r>
                          <a14:m>
                            <m:oMath xmlns:m="http://schemas.openxmlformats.org/officeDocument/2006/math">
                              <m:sSup>
                                <m:sSupPr>
                                  <m:ctrlPr>
                                    <a:rPr lang="en-US" sz="1800" b="1" i="1" u="none" strike="noStrike" dirty="0" smtClean="0">
                                      <a:effectLst/>
                                      <a:latin typeface="Cambria Math" panose="02040503050406030204" pitchFamily="18" charset="0"/>
                                    </a:rPr>
                                  </m:ctrlPr>
                                </m:sSupPr>
                                <m:e>
                                  <m:r>
                                    <a:rPr lang="en-US" sz="1800" b="1" i="1" u="none" strike="noStrike" dirty="0" smtClean="0">
                                      <a:effectLst/>
                                      <a:latin typeface="Cambria Math" panose="02040503050406030204" pitchFamily="18" charset="0"/>
                                    </a:rPr>
                                    <m:t>𝟏𝟎</m:t>
                                  </m:r>
                                </m:e>
                                <m:sup>
                                  <m:r>
                                    <a:rPr lang="en-US" sz="1800" b="1" i="1" u="none" strike="noStrike" dirty="0" smtClean="0">
                                      <a:effectLst/>
                                      <a:latin typeface="Cambria Math" panose="02040503050406030204" pitchFamily="18" charset="0"/>
                                    </a:rPr>
                                    <m:t>−</m:t>
                                  </m:r>
                                  <m:r>
                                    <a:rPr lang="en-US" sz="1800" b="1" i="1" u="none" strike="noStrike" dirty="0" smtClean="0">
                                      <a:effectLst/>
                                      <a:latin typeface="Cambria Math" panose="02040503050406030204" pitchFamily="18" charset="0"/>
                                    </a:rPr>
                                    <m:t>𝟏𝟏</m:t>
                                  </m:r>
                                </m:sup>
                              </m:sSup>
                            </m:oMath>
                          </a14:m>
                          <a:r>
                            <a:rPr lang="en-US" sz="1800" b="1" u="none" strike="noStrike" dirty="0">
                              <a:effectLst/>
                            </a:rPr>
                            <a:t> km/s</a:t>
                          </a:r>
                          <a:endParaRPr lang="en-US"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708193230"/>
                      </a:ext>
                    </a:extLst>
                  </a:tr>
                  <a:tr h="550273">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4.94</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1.234</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6107048"/>
                      </a:ext>
                    </a:extLst>
                  </a:tr>
                  <a:tr h="550273">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6.17</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1.235</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2411624"/>
                      </a:ext>
                    </a:extLst>
                  </a:tr>
                  <a:tr h="550273">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7.43</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1.238</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9963589"/>
                      </a:ext>
                    </a:extLst>
                  </a:tr>
                  <a:tr h="550273">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8.68</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97401361"/>
                      </a:ext>
                    </a:extLst>
                  </a:tr>
                  <a:tr h="550273">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9.92</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46350034"/>
                      </a:ext>
                    </a:extLst>
                  </a:tr>
                  <a:tr h="550273">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11.16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76664000"/>
                      </a:ext>
                    </a:extLst>
                  </a:tr>
                  <a:tr h="550273">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4046748"/>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236132667"/>
                  </p:ext>
                </p:extLst>
              </p:nvPr>
            </p:nvGraphicFramePr>
            <p:xfrm>
              <a:off x="0" y="1737360"/>
              <a:ext cx="7511143" cy="4402184"/>
            </p:xfrm>
            <a:graphic>
              <a:graphicData uri="http://schemas.openxmlformats.org/drawingml/2006/table">
                <a:tbl>
                  <a:tblPr>
                    <a:tableStyleId>{7DF18680-E054-41AD-8BC1-D1AEF772440D}</a:tableStyleId>
                  </a:tblPr>
                  <a:tblGrid>
                    <a:gridCol w="2230271">
                      <a:extLst>
                        <a:ext uri="{9D8B030D-6E8A-4147-A177-3AD203B41FA5}">
                          <a16:colId xmlns:a16="http://schemas.microsoft.com/office/drawing/2014/main" val="3742612637"/>
                        </a:ext>
                      </a:extLst>
                    </a:gridCol>
                    <a:gridCol w="2153365">
                      <a:extLst>
                        <a:ext uri="{9D8B030D-6E8A-4147-A177-3AD203B41FA5}">
                          <a16:colId xmlns:a16="http://schemas.microsoft.com/office/drawing/2014/main" val="3743437931"/>
                        </a:ext>
                      </a:extLst>
                    </a:gridCol>
                    <a:gridCol w="3127507">
                      <a:extLst>
                        <a:ext uri="{9D8B030D-6E8A-4147-A177-3AD203B41FA5}">
                          <a16:colId xmlns:a16="http://schemas.microsoft.com/office/drawing/2014/main" val="2260837117"/>
                        </a:ext>
                      </a:extLst>
                    </a:gridCol>
                  </a:tblGrid>
                  <a:tr h="550273">
                    <a:tc>
                      <a:txBody>
                        <a:bodyPr/>
                        <a:lstStyle/>
                        <a:p>
                          <a:pPr algn="ctr" fontAlgn="b"/>
                          <a:r>
                            <a:rPr lang="en-US" sz="2000" b="1" u="none" strike="noStrike" dirty="0">
                              <a:effectLst/>
                            </a:rPr>
                            <a:t>Constellation Size</a:t>
                          </a:r>
                          <a:endParaRPr lang="en-US" sz="20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en-US"/>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3955" t="-2222" r="-145480" b="-708889"/>
                          </a:stretch>
                        </a:blipFill>
                      </a:tcPr>
                    </a:tc>
                    <a:tc>
                      <a:txBody>
                        <a:bodyPr/>
                        <a:lstStyle/>
                        <a:p>
                          <a:endParaRPr lang="en-US"/>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0741" t="-2222" r="-390" b="-708889"/>
                          </a:stretch>
                        </a:blipFill>
                      </a:tcPr>
                    </a:tc>
                    <a:extLst>
                      <a:ext uri="{0D108BD9-81ED-4DB2-BD59-A6C34878D82A}">
                        <a16:rowId xmlns:a16="http://schemas.microsoft.com/office/drawing/2014/main" val="2708193230"/>
                      </a:ext>
                    </a:extLst>
                  </a:tr>
                  <a:tr h="550273">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4.94</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1.234</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6107048"/>
                      </a:ext>
                    </a:extLst>
                  </a:tr>
                  <a:tr h="550273">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6.17</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1.235</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2411624"/>
                      </a:ext>
                    </a:extLst>
                  </a:tr>
                  <a:tr h="550273">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7.43</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1.238</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9963589"/>
                      </a:ext>
                    </a:extLst>
                  </a:tr>
                  <a:tr h="550273">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8.68</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97401361"/>
                      </a:ext>
                    </a:extLst>
                  </a:tr>
                  <a:tr h="550273">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9.92</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46350034"/>
                      </a:ext>
                    </a:extLst>
                  </a:tr>
                  <a:tr h="550273">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11.16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1.240</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76664000"/>
                      </a:ext>
                    </a:extLst>
                  </a:tr>
                  <a:tr h="550273">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dirty="0">
                              <a:effectLst/>
                            </a:rPr>
                            <a:t>1.236</a:t>
                          </a:r>
                          <a:endParaRPr lang="en-US"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4046748"/>
                      </a:ext>
                    </a:extLst>
                  </a:tr>
                </a:tbl>
              </a:graphicData>
            </a:graphic>
          </p:graphicFrame>
        </mc:Fallback>
      </mc:AlternateContent>
      <p:graphicFrame>
        <p:nvGraphicFramePr>
          <p:cNvPr id="5" name="Chart 4"/>
          <p:cNvGraphicFramePr>
            <a:graphicFrameLocks/>
          </p:cNvGraphicFramePr>
          <p:nvPr>
            <p:extLst>
              <p:ext uri="{D42A27DB-BD31-4B8C-83A1-F6EECF244321}">
                <p14:modId xmlns:p14="http://schemas.microsoft.com/office/powerpoint/2010/main" val="2871964065"/>
              </p:ext>
            </p:extLst>
          </p:nvPr>
        </p:nvGraphicFramePr>
        <p:xfrm>
          <a:off x="7506960" y="1737360"/>
          <a:ext cx="4685040" cy="45763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4400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Conclusion</a:t>
            </a:r>
            <a:endParaRPr lang="en-US" sz="8000" dirty="0"/>
          </a:p>
        </p:txBody>
      </p:sp>
      <p:sp>
        <p:nvSpPr>
          <p:cNvPr id="3" name="Content Placeholder 2"/>
          <p:cNvSpPr>
            <a:spLocks noGrp="1"/>
          </p:cNvSpPr>
          <p:nvPr>
            <p:ph idx="1"/>
          </p:nvPr>
        </p:nvSpPr>
        <p:spPr>
          <a:xfrm>
            <a:off x="1097279" y="1845734"/>
            <a:ext cx="10256522" cy="4023360"/>
          </a:xfrm>
        </p:spPr>
        <p:txBody>
          <a:bodyPr>
            <a:normAutofit/>
          </a:bodyPr>
          <a:lstStyle/>
          <a:p>
            <a:endParaRPr lang="en-US" dirty="0" smtClean="0"/>
          </a:p>
          <a:p>
            <a:pPr lvl="1"/>
            <a:r>
              <a:rPr lang="en-US" sz="4100" dirty="0" smtClean="0"/>
              <a:t>Advantages of large constellations:</a:t>
            </a:r>
          </a:p>
          <a:p>
            <a:pPr lvl="2"/>
            <a:r>
              <a:rPr lang="en-US" sz="2800" dirty="0" smtClean="0"/>
              <a:t>Total </a:t>
            </a:r>
            <a:r>
              <a:rPr lang="en-US" sz="2800" dirty="0"/>
              <a:t>coverage </a:t>
            </a:r>
            <a:r>
              <a:rPr lang="en-US" sz="2800" dirty="0" smtClean="0"/>
              <a:t>grows</a:t>
            </a:r>
          </a:p>
          <a:p>
            <a:pPr lvl="2"/>
            <a:r>
              <a:rPr lang="en-US" sz="2800" dirty="0"/>
              <a:t>R</a:t>
            </a:r>
            <a:r>
              <a:rPr lang="en-US" sz="2800" dirty="0" smtClean="0"/>
              <a:t>evisit </a:t>
            </a:r>
            <a:r>
              <a:rPr lang="en-US" sz="2800" dirty="0"/>
              <a:t>time </a:t>
            </a:r>
            <a:r>
              <a:rPr lang="en-US" sz="2800" dirty="0" smtClean="0"/>
              <a:t>rapidly decreases</a:t>
            </a:r>
          </a:p>
          <a:p>
            <a:pPr lvl="1"/>
            <a:r>
              <a:rPr lang="en-US" sz="4100" dirty="0" smtClean="0"/>
              <a:t>Penalty of implementing large constellations:</a:t>
            </a:r>
          </a:p>
          <a:p>
            <a:pPr lvl="2"/>
            <a:r>
              <a:rPr lang="en-US" sz="2800" dirty="0"/>
              <a:t>A</a:t>
            </a:r>
            <a:r>
              <a:rPr lang="en-US" sz="2800" dirty="0" smtClean="0"/>
              <a:t>verage </a:t>
            </a:r>
            <a:r>
              <a:rPr lang="en-US" sz="2800" dirty="0"/>
              <a:t>coverage time </a:t>
            </a:r>
            <a:r>
              <a:rPr lang="en-US" sz="2800" dirty="0" smtClean="0"/>
              <a:t>slightly decreases</a:t>
            </a:r>
          </a:p>
          <a:p>
            <a:pPr lvl="2"/>
            <a:r>
              <a:rPr lang="en-US" sz="2800" dirty="0" smtClean="0"/>
              <a:t>The </a:t>
            </a:r>
            <a:r>
              <a:rPr lang="en-US" sz="2800" dirty="0"/>
              <a:t>PDOP does not </a:t>
            </a:r>
            <a:r>
              <a:rPr lang="en-US" sz="2800" dirty="0" smtClean="0"/>
              <a:t>improve</a:t>
            </a:r>
          </a:p>
          <a:p>
            <a:pPr lvl="2"/>
            <a:r>
              <a:rPr lang="en-US" sz="2800" dirty="0" smtClean="0"/>
              <a:t>Operation and sustainment </a:t>
            </a:r>
            <a:r>
              <a:rPr lang="en-US" sz="2800" dirty="0"/>
              <a:t>costs </a:t>
            </a:r>
            <a:r>
              <a:rPr lang="en-US" sz="2800" dirty="0" smtClean="0"/>
              <a:t>increase </a:t>
            </a:r>
            <a:r>
              <a:rPr lang="en-US" sz="2800" dirty="0"/>
              <a:t>linearly [6].</a:t>
            </a:r>
          </a:p>
          <a:p>
            <a:pPr lvl="2"/>
            <a:endParaRPr lang="en-US" sz="2800" dirty="0"/>
          </a:p>
          <a:p>
            <a:pPr lvl="1"/>
            <a:endParaRPr lang="en-US" sz="2400" b="1" dirty="0" smtClean="0"/>
          </a:p>
          <a:p>
            <a:pPr lvl="2"/>
            <a:endParaRPr lang="en-US" sz="2400" b="1" dirty="0" smtClean="0"/>
          </a:p>
        </p:txBody>
      </p:sp>
    </p:spTree>
    <p:extLst>
      <p:ext uri="{BB962C8B-B14F-4D97-AF65-F5344CB8AC3E}">
        <p14:creationId xmlns:p14="http://schemas.microsoft.com/office/powerpoint/2010/main" val="372070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Future Work</a:t>
            </a:r>
            <a:endParaRPr lang="en-US" sz="8000" dirty="0"/>
          </a:p>
        </p:txBody>
      </p:sp>
      <p:sp>
        <p:nvSpPr>
          <p:cNvPr id="3" name="Content Placeholder 2"/>
          <p:cNvSpPr>
            <a:spLocks noGrp="1"/>
          </p:cNvSpPr>
          <p:nvPr>
            <p:ph idx="1"/>
          </p:nvPr>
        </p:nvSpPr>
        <p:spPr/>
        <p:txBody>
          <a:bodyPr>
            <a:normAutofit/>
          </a:bodyPr>
          <a:lstStyle/>
          <a:p>
            <a:pPr lvl="1"/>
            <a:r>
              <a:rPr lang="en-US" sz="3200" dirty="0" smtClean="0"/>
              <a:t>Include:</a:t>
            </a:r>
          </a:p>
          <a:p>
            <a:pPr lvl="2"/>
            <a:r>
              <a:rPr lang="en-US" sz="2400" dirty="0" smtClean="0"/>
              <a:t>Zonal </a:t>
            </a:r>
            <a:r>
              <a:rPr lang="en-US" sz="2400" dirty="0"/>
              <a:t>harmonic </a:t>
            </a:r>
            <a:r>
              <a:rPr lang="en-US" sz="2400" dirty="0" smtClean="0"/>
              <a:t>perturbations</a:t>
            </a:r>
          </a:p>
          <a:p>
            <a:pPr lvl="2"/>
            <a:r>
              <a:rPr lang="en-US" sz="2400" dirty="0"/>
              <a:t>G</a:t>
            </a:r>
            <a:r>
              <a:rPr lang="en-US" sz="2400" dirty="0" smtClean="0"/>
              <a:t>eometric model </a:t>
            </a:r>
            <a:r>
              <a:rPr lang="en-US" sz="2400" dirty="0"/>
              <a:t>error in the computation of </a:t>
            </a:r>
            <a:r>
              <a:rPr lang="en-US" sz="2400" dirty="0" smtClean="0"/>
              <a:t>PDOP</a:t>
            </a:r>
          </a:p>
          <a:p>
            <a:pPr lvl="2"/>
            <a:r>
              <a:rPr lang="en-US" sz="2400" dirty="0"/>
              <a:t>A</a:t>
            </a:r>
            <a:r>
              <a:rPr lang="en-US" sz="2400" dirty="0" smtClean="0"/>
              <a:t>tmospheric </a:t>
            </a:r>
            <a:r>
              <a:rPr lang="en-US" sz="2400" dirty="0"/>
              <a:t>density that varies with </a:t>
            </a:r>
            <a:r>
              <a:rPr lang="en-US" sz="2400" dirty="0" smtClean="0"/>
              <a:t>altitude</a:t>
            </a:r>
          </a:p>
          <a:p>
            <a:pPr lvl="1"/>
            <a:r>
              <a:rPr lang="en-US" sz="2800" dirty="0" smtClean="0"/>
              <a:t>Add:</a:t>
            </a:r>
          </a:p>
          <a:p>
            <a:pPr lvl="2"/>
            <a:r>
              <a:rPr lang="en-US" sz="2400" dirty="0" smtClean="0"/>
              <a:t>Algorithm </a:t>
            </a:r>
            <a:r>
              <a:rPr lang="en-US" sz="2400" dirty="0"/>
              <a:t>that </a:t>
            </a:r>
            <a:r>
              <a:rPr lang="en-US" sz="2400" dirty="0" smtClean="0"/>
              <a:t>produces the </a:t>
            </a:r>
            <a:r>
              <a:rPr lang="en-US" sz="2400" dirty="0"/>
              <a:t>best PDOP at each time step by </a:t>
            </a:r>
            <a:r>
              <a:rPr lang="en-US" sz="2400" dirty="0" smtClean="0"/>
              <a:t>exclusively factoring </a:t>
            </a:r>
            <a:r>
              <a:rPr lang="en-US" sz="2400" dirty="0"/>
              <a:t>in the 4 most spread out satellites.</a:t>
            </a:r>
            <a:endParaRPr lang="en-US" sz="2400" b="1" dirty="0" smtClean="0"/>
          </a:p>
          <a:p>
            <a:pPr lvl="1"/>
            <a:endParaRPr lang="en-US" sz="2400" b="1" dirty="0" smtClean="0"/>
          </a:p>
          <a:p>
            <a:pPr lvl="2"/>
            <a:endParaRPr lang="en-US" sz="2400" b="1" dirty="0" smtClean="0"/>
          </a:p>
        </p:txBody>
      </p:sp>
    </p:spTree>
    <p:extLst>
      <p:ext uri="{BB962C8B-B14F-4D97-AF65-F5344CB8AC3E}">
        <p14:creationId xmlns:p14="http://schemas.microsoft.com/office/powerpoint/2010/main" val="10416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Motivation</a:t>
            </a:r>
            <a:endParaRPr lang="en-US" sz="8000" dirty="0"/>
          </a:p>
        </p:txBody>
      </p:sp>
      <p:sp>
        <p:nvSpPr>
          <p:cNvPr id="3" name="Content Placeholder 2"/>
          <p:cNvSpPr>
            <a:spLocks noGrp="1"/>
          </p:cNvSpPr>
          <p:nvPr>
            <p:ph idx="1"/>
          </p:nvPr>
        </p:nvSpPr>
        <p:spPr>
          <a:xfrm>
            <a:off x="1097280" y="1845734"/>
            <a:ext cx="10058400" cy="4314434"/>
          </a:xfrm>
        </p:spPr>
        <p:txBody>
          <a:bodyPr>
            <a:normAutofit/>
          </a:bodyPr>
          <a:lstStyle/>
          <a:p>
            <a:pPr lvl="1"/>
            <a:r>
              <a:rPr lang="en-US" sz="3200" b="1" dirty="0"/>
              <a:t>State-of-the-art navigation </a:t>
            </a:r>
            <a:r>
              <a:rPr lang="en-US" sz="3200" b="1" dirty="0" smtClean="0"/>
              <a:t>systems:</a:t>
            </a:r>
          </a:p>
          <a:p>
            <a:pPr lvl="2"/>
            <a:r>
              <a:rPr lang="en-US" sz="2400" b="1" dirty="0"/>
              <a:t>C</a:t>
            </a:r>
            <a:r>
              <a:rPr lang="en-US" sz="2400" b="1" dirty="0" smtClean="0"/>
              <a:t>ontinuous </a:t>
            </a:r>
            <a:r>
              <a:rPr lang="en-US" sz="2400" b="1" dirty="0"/>
              <a:t>global </a:t>
            </a:r>
            <a:r>
              <a:rPr lang="en-US" sz="2400" b="1" dirty="0" smtClean="0"/>
              <a:t>coverage</a:t>
            </a:r>
          </a:p>
          <a:p>
            <a:pPr lvl="2"/>
            <a:r>
              <a:rPr lang="en-US" sz="2400" b="1" dirty="0" smtClean="0"/>
              <a:t>Medium </a:t>
            </a:r>
            <a:r>
              <a:rPr lang="en-US" sz="2400" b="1" dirty="0"/>
              <a:t>or geosynchronous Earth </a:t>
            </a:r>
            <a:r>
              <a:rPr lang="en-US" sz="2400" b="1" dirty="0" smtClean="0"/>
              <a:t>orbits</a:t>
            </a:r>
          </a:p>
          <a:p>
            <a:pPr lvl="2"/>
            <a:r>
              <a:rPr lang="en-US" sz="2400" b="1" dirty="0"/>
              <a:t>R</a:t>
            </a:r>
            <a:r>
              <a:rPr lang="en-US" sz="2400" b="1" dirty="0" smtClean="0"/>
              <a:t>equire </a:t>
            </a:r>
            <a:r>
              <a:rPr lang="en-US" sz="2400" b="1" dirty="0"/>
              <a:t>high production, launch, </a:t>
            </a:r>
            <a:r>
              <a:rPr lang="en-US" sz="2400" b="1" dirty="0" smtClean="0"/>
              <a:t>operation, and </a:t>
            </a:r>
            <a:r>
              <a:rPr lang="en-US" sz="2400" b="1" dirty="0"/>
              <a:t>sustainment </a:t>
            </a:r>
            <a:r>
              <a:rPr lang="en-US" sz="2400" b="1" dirty="0" smtClean="0"/>
              <a:t>costs.</a:t>
            </a:r>
          </a:p>
          <a:p>
            <a:pPr lvl="1"/>
            <a:r>
              <a:rPr lang="en-US" sz="3200" b="1" dirty="0" smtClean="0"/>
              <a:t>High accuracy services for professionals:</a:t>
            </a:r>
          </a:p>
          <a:p>
            <a:pPr lvl="2"/>
            <a:r>
              <a:rPr lang="en-US" sz="2400" b="1" dirty="0" smtClean="0"/>
              <a:t>Surveying &amp; mapping</a:t>
            </a:r>
          </a:p>
          <a:p>
            <a:pPr lvl="2"/>
            <a:r>
              <a:rPr lang="en-US" sz="2400" b="1" dirty="0" smtClean="0"/>
              <a:t>Research</a:t>
            </a:r>
          </a:p>
          <a:p>
            <a:pPr lvl="2"/>
            <a:r>
              <a:rPr lang="en-US" sz="2400" b="1" dirty="0"/>
              <a:t>P</a:t>
            </a:r>
            <a:r>
              <a:rPr lang="en-US" sz="2400" b="1" dirty="0" smtClean="0"/>
              <a:t>recision agriculture</a:t>
            </a:r>
          </a:p>
          <a:p>
            <a:pPr lvl="2"/>
            <a:r>
              <a:rPr lang="en-US" sz="2400" b="1" dirty="0" smtClean="0"/>
              <a:t>Military</a:t>
            </a:r>
          </a:p>
        </p:txBody>
      </p:sp>
    </p:spTree>
    <p:extLst>
      <p:ext uri="{BB962C8B-B14F-4D97-AF65-F5344CB8AC3E}">
        <p14:creationId xmlns:p14="http://schemas.microsoft.com/office/powerpoint/2010/main" val="3368105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Questions?</a:t>
            </a:r>
            <a:endParaRPr lang="en-US" sz="8000" dirty="0"/>
          </a:p>
        </p:txBody>
      </p:sp>
    </p:spTree>
    <p:extLst>
      <p:ext uri="{BB962C8B-B14F-4D97-AF65-F5344CB8AC3E}">
        <p14:creationId xmlns:p14="http://schemas.microsoft.com/office/powerpoint/2010/main" val="380943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9709" cy="1450757"/>
          </a:xfrm>
        </p:spPr>
        <p:txBody>
          <a:bodyPr>
            <a:normAutofit/>
          </a:bodyPr>
          <a:lstStyle/>
          <a:p>
            <a:r>
              <a:rPr lang="en-US" sz="8000" dirty="0" smtClean="0"/>
              <a:t>References</a:t>
            </a:r>
            <a:endParaRPr lang="en-US" sz="8000" dirty="0"/>
          </a:p>
        </p:txBody>
      </p:sp>
      <p:pic>
        <p:nvPicPr>
          <p:cNvPr id="5" name="Picture 4"/>
          <p:cNvPicPr>
            <a:picLocks noChangeAspect="1"/>
          </p:cNvPicPr>
          <p:nvPr/>
        </p:nvPicPr>
        <p:blipFill>
          <a:blip r:embed="rId3"/>
          <a:stretch>
            <a:fillRect/>
          </a:stretch>
        </p:blipFill>
        <p:spPr>
          <a:xfrm>
            <a:off x="524407" y="1922417"/>
            <a:ext cx="11282581" cy="3940356"/>
          </a:xfrm>
          <a:prstGeom prst="rect">
            <a:avLst/>
          </a:prstGeom>
        </p:spPr>
      </p:pic>
    </p:spTree>
    <p:extLst>
      <p:ext uri="{BB962C8B-B14F-4D97-AF65-F5344CB8AC3E}">
        <p14:creationId xmlns:p14="http://schemas.microsoft.com/office/powerpoint/2010/main" val="163325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Motivation</a:t>
            </a:r>
            <a:endParaRPr lang="en-US" sz="8000" dirty="0"/>
          </a:p>
        </p:txBody>
      </p:sp>
      <p:sp>
        <p:nvSpPr>
          <p:cNvPr id="3" name="Content Placeholder 2"/>
          <p:cNvSpPr>
            <a:spLocks noGrp="1"/>
          </p:cNvSpPr>
          <p:nvPr>
            <p:ph idx="1"/>
          </p:nvPr>
        </p:nvSpPr>
        <p:spPr/>
        <p:txBody>
          <a:bodyPr>
            <a:normAutofit/>
          </a:bodyPr>
          <a:lstStyle/>
          <a:p>
            <a:pPr lvl="1"/>
            <a:r>
              <a:rPr lang="en-US" sz="3200" b="1" dirty="0" smtClean="0"/>
              <a:t>Growth of mass </a:t>
            </a:r>
            <a:r>
              <a:rPr lang="en-US" sz="3200" b="1" dirty="0" smtClean="0"/>
              <a:t>market in entry level internet-of-things devices </a:t>
            </a:r>
            <a:r>
              <a:rPr lang="en-US" sz="3200" b="1" dirty="0" smtClean="0"/>
              <a:t>that require GPS</a:t>
            </a:r>
            <a:endParaRPr lang="en-US" sz="3200" b="1" dirty="0" smtClean="0"/>
          </a:p>
          <a:p>
            <a:pPr lvl="2"/>
            <a:r>
              <a:rPr lang="en-US" sz="2400" b="1" dirty="0" smtClean="0"/>
              <a:t>Need: regional </a:t>
            </a:r>
            <a:r>
              <a:rPr lang="en-US" sz="2400" b="1" dirty="0" smtClean="0"/>
              <a:t>networks that provide redundancies in security and safety</a:t>
            </a:r>
          </a:p>
          <a:p>
            <a:pPr lvl="1"/>
            <a:r>
              <a:rPr lang="en-US" sz="3200" b="1" dirty="0" smtClean="0"/>
              <a:t>Availability </a:t>
            </a:r>
            <a:r>
              <a:rPr lang="en-US" sz="3200" b="1" dirty="0" smtClean="0"/>
              <a:t>and quality of commercial-off-the-shelf (COTS) parts</a:t>
            </a:r>
          </a:p>
          <a:p>
            <a:pPr lvl="2"/>
            <a:r>
              <a:rPr lang="en-US" sz="2400" b="1" dirty="0" smtClean="0"/>
              <a:t>Drives down production and launch costs</a:t>
            </a:r>
          </a:p>
          <a:p>
            <a:pPr lvl="1"/>
            <a:endParaRPr lang="en-US" sz="2400" b="1" dirty="0" smtClean="0"/>
          </a:p>
          <a:p>
            <a:pPr lvl="2"/>
            <a:endParaRPr lang="en-US" sz="2400" b="1" dirty="0" smtClean="0"/>
          </a:p>
        </p:txBody>
      </p:sp>
      <p:sp>
        <p:nvSpPr>
          <p:cNvPr id="4" name="TextBox 3"/>
          <p:cNvSpPr txBox="1"/>
          <p:nvPr/>
        </p:nvSpPr>
        <p:spPr>
          <a:xfrm>
            <a:off x="10484535" y="5899828"/>
            <a:ext cx="530087"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00662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Objective</a:t>
            </a:r>
            <a:endParaRPr lang="en-US" sz="8000" dirty="0"/>
          </a:p>
        </p:txBody>
      </p:sp>
      <p:sp>
        <p:nvSpPr>
          <p:cNvPr id="3" name="Content Placeholder 2"/>
          <p:cNvSpPr>
            <a:spLocks noGrp="1"/>
          </p:cNvSpPr>
          <p:nvPr>
            <p:ph idx="1"/>
          </p:nvPr>
        </p:nvSpPr>
        <p:spPr/>
        <p:txBody>
          <a:bodyPr>
            <a:normAutofit/>
          </a:bodyPr>
          <a:lstStyle/>
          <a:p>
            <a:pPr lvl="1"/>
            <a:r>
              <a:rPr lang="en-US" sz="3200" b="1" dirty="0" smtClean="0"/>
              <a:t>Compare the performance of several low Earth orbit constellations that provide regional positioning and navigation coverage to a preselected latitude and longitude</a:t>
            </a:r>
          </a:p>
          <a:p>
            <a:pPr lvl="2"/>
            <a:r>
              <a:rPr lang="en-US" sz="2400" b="1" dirty="0" smtClean="0"/>
              <a:t>Revisit time</a:t>
            </a:r>
          </a:p>
          <a:p>
            <a:pPr lvl="2"/>
            <a:r>
              <a:rPr lang="en-US" sz="2400" b="1" dirty="0" smtClean="0"/>
              <a:t>Average coverage time</a:t>
            </a:r>
          </a:p>
          <a:p>
            <a:pPr lvl="2"/>
            <a:r>
              <a:rPr lang="en-US" sz="2400" b="1" dirty="0" smtClean="0"/>
              <a:t>Total coverage time</a:t>
            </a:r>
          </a:p>
          <a:p>
            <a:pPr lvl="2"/>
            <a:r>
              <a:rPr lang="en-US" sz="2400" b="1" dirty="0" smtClean="0"/>
              <a:t>Position dilution of precision</a:t>
            </a:r>
          </a:p>
          <a:p>
            <a:pPr lvl="1"/>
            <a:r>
              <a:rPr lang="en-US" sz="2800" b="1" dirty="0" smtClean="0"/>
              <a:t>Determine burn requirements to maintain orbit</a:t>
            </a:r>
          </a:p>
          <a:p>
            <a:pPr marL="384048" lvl="2" indent="0">
              <a:buNone/>
            </a:pPr>
            <a:endParaRPr lang="en-US" sz="2000" b="1" dirty="0" smtClean="0"/>
          </a:p>
          <a:p>
            <a:pPr lvl="2"/>
            <a:endParaRPr lang="en-US" sz="2000" b="1" dirty="0" smtClean="0"/>
          </a:p>
          <a:p>
            <a:pPr lvl="1"/>
            <a:endParaRPr lang="en-US" sz="2400" b="1" dirty="0" smtClean="0"/>
          </a:p>
          <a:p>
            <a:pPr lvl="2"/>
            <a:endParaRPr lang="en-US" sz="2400" b="1" dirty="0" smtClean="0"/>
          </a:p>
        </p:txBody>
      </p:sp>
    </p:spTree>
    <p:extLst>
      <p:ext uri="{BB962C8B-B14F-4D97-AF65-F5344CB8AC3E}">
        <p14:creationId xmlns:p14="http://schemas.microsoft.com/office/powerpoint/2010/main" val="405868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Propagation</a:t>
            </a:r>
            <a:endParaRPr lang="en-US" sz="8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5422790" cy="4023360"/>
              </a:xfrm>
            </p:spPr>
            <p:txBody>
              <a:bodyPr>
                <a:normAutofit lnSpcReduction="10000"/>
              </a:bodyPr>
              <a:lstStyle/>
              <a:p>
                <a:pPr lvl="1"/>
                <a:r>
                  <a:rPr lang="en-US" sz="3200" b="1" dirty="0" smtClean="0"/>
                  <a:t>Cube-satellites</a:t>
                </a:r>
              </a:p>
              <a:p>
                <a:pPr lvl="2"/>
                <a:r>
                  <a:rPr lang="en-US" sz="2400" b="1" dirty="0" smtClean="0"/>
                  <a:t>A = 100 </a:t>
                </a:r>
                <a14:m>
                  <m:oMath xmlns:m="http://schemas.openxmlformats.org/officeDocument/2006/math">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𝒄𝒎</m:t>
                        </m:r>
                      </m:e>
                      <m:sup>
                        <m:r>
                          <a:rPr lang="en-US" sz="2400" b="1" i="1" dirty="0" smtClean="0">
                            <a:latin typeface="Cambria Math" panose="02040503050406030204" pitchFamily="18" charset="0"/>
                          </a:rPr>
                          <m:t>𝟐</m:t>
                        </m:r>
                      </m:sup>
                    </m:sSup>
                  </m:oMath>
                </a14:m>
                <a:endParaRPr lang="en-US" sz="2400" b="1" dirty="0" smtClean="0"/>
              </a:p>
              <a:p>
                <a:pPr lvl="3"/>
                <a:r>
                  <a:rPr lang="en-US" sz="2400" b="1" dirty="0" smtClean="0"/>
                  <a:t>Constant, ignore tumbling &amp; attitude</a:t>
                </a:r>
                <a:endParaRPr lang="en-US" sz="2400" b="1" dirty="0" smtClean="0"/>
              </a:p>
              <a:p>
                <a:pPr lvl="2"/>
                <a:r>
                  <a:rPr lang="en-US" sz="2400" b="1" dirty="0"/>
                  <a:t>m</a:t>
                </a:r>
                <a:r>
                  <a:rPr lang="en-US" sz="2400" b="1" dirty="0" smtClean="0"/>
                  <a:t> = 1.3 kg</a:t>
                </a:r>
              </a:p>
              <a:p>
                <a:pPr lvl="2"/>
                <a:r>
                  <a:rPr lang="en-US" sz="2400" b="1" dirty="0" smtClean="0"/>
                  <a:t>Modeled as a flat plate</a:t>
                </a:r>
              </a:p>
              <a:p>
                <a:pPr lvl="3"/>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𝒄</m:t>
                        </m:r>
                      </m:e>
                      <m:sub>
                        <m:r>
                          <a:rPr lang="en-US" sz="2400" b="1" i="1" smtClean="0">
                            <a:latin typeface="Cambria Math" panose="02040503050406030204" pitchFamily="18" charset="0"/>
                          </a:rPr>
                          <m:t>𝑫</m:t>
                        </m:r>
                      </m:sub>
                    </m:sSub>
                  </m:oMath>
                </a14:m>
                <a:r>
                  <a:rPr lang="en-US" sz="2400" b="1" dirty="0" smtClean="0"/>
                  <a:t> = 2.2</a:t>
                </a:r>
              </a:p>
              <a:p>
                <a:pPr lvl="2"/>
                <a:r>
                  <a:rPr lang="en-US" sz="2400" b="1" dirty="0" smtClean="0"/>
                  <a:t>Sliding and lifting forces are ignored</a:t>
                </a:r>
              </a:p>
              <a:p>
                <a:pPr lvl="1"/>
                <a:r>
                  <a:rPr lang="en-US" sz="3200" b="1" dirty="0" smtClean="0"/>
                  <a:t>Atmospheric Drag</a:t>
                </a:r>
              </a:p>
              <a:p>
                <a:pPr lvl="2"/>
                <a:r>
                  <a:rPr lang="en-US" sz="2400" b="1" dirty="0" smtClean="0"/>
                  <a:t>Constant density </a:t>
                </a:r>
                <a:r>
                  <a:rPr lang="en-US" sz="2400" b="1" dirty="0" smtClean="0"/>
                  <a:t>in this </a:t>
                </a:r>
                <a:r>
                  <a:rPr lang="en-US" sz="2400" b="1" dirty="0"/>
                  <a:t>model [3</a:t>
                </a:r>
                <a:r>
                  <a:rPr lang="en-US" sz="2400" b="1" dirty="0" smtClean="0"/>
                  <a:t>]</a:t>
                </a:r>
              </a:p>
              <a:p>
                <a:pPr lvl="3"/>
                <a:r>
                  <a:rPr lang="en-US" sz="2000" b="1" dirty="0"/>
                  <a:t>M</a:t>
                </a:r>
                <a:r>
                  <a:rPr lang="en-US" sz="2000" b="1" dirty="0" smtClean="0"/>
                  <a:t>ean </a:t>
                </a:r>
                <a:r>
                  <a:rPr lang="en-US" sz="2000" b="1" dirty="0"/>
                  <a:t>solar and geomagnetic activities</a:t>
                </a:r>
                <a:endParaRPr lang="en-US" sz="2000" b="1" dirty="0" smtClean="0"/>
              </a:p>
              <a:p>
                <a:pPr lvl="1"/>
                <a:endParaRPr lang="en-US" sz="2400" b="1" dirty="0" smtClean="0"/>
              </a:p>
              <a:p>
                <a:pPr lvl="2"/>
                <a:endParaRPr lang="en-US" sz="2400"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5422790" cy="4023360"/>
              </a:xfrm>
              <a:blipFill>
                <a:blip r:embed="rId3"/>
                <a:stretch>
                  <a:fillRect l="-899" t="-4545" r="-292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842428" y="1986508"/>
            <a:ext cx="3831783" cy="1001858"/>
          </a:xfrm>
          <a:prstGeom prst="rect">
            <a:avLst/>
          </a:prstGeom>
        </p:spPr>
      </p:pic>
      <p:pic>
        <p:nvPicPr>
          <p:cNvPr id="5" name="Picture 4"/>
          <p:cNvPicPr>
            <a:picLocks noChangeAspect="1"/>
          </p:cNvPicPr>
          <p:nvPr/>
        </p:nvPicPr>
        <p:blipFill>
          <a:blip r:embed="rId5"/>
          <a:stretch>
            <a:fillRect/>
          </a:stretch>
        </p:blipFill>
        <p:spPr>
          <a:xfrm>
            <a:off x="6842428" y="3081131"/>
            <a:ext cx="4036435" cy="1144448"/>
          </a:xfrm>
          <a:prstGeom prst="rect">
            <a:avLst/>
          </a:prstGeom>
        </p:spPr>
      </p:pic>
      <p:pic>
        <p:nvPicPr>
          <p:cNvPr id="6" name="Picture 5"/>
          <p:cNvPicPr>
            <a:picLocks noChangeAspect="1"/>
          </p:cNvPicPr>
          <p:nvPr/>
        </p:nvPicPr>
        <p:blipFill rotWithShape="1">
          <a:blip r:embed="rId6"/>
          <a:srcRect r="61780"/>
          <a:stretch/>
        </p:blipFill>
        <p:spPr>
          <a:xfrm>
            <a:off x="6842428" y="4225579"/>
            <a:ext cx="3083450" cy="1285875"/>
          </a:xfrm>
          <a:prstGeom prst="rect">
            <a:avLst/>
          </a:prstGeom>
        </p:spPr>
      </p:pic>
      <p:sp>
        <p:nvSpPr>
          <p:cNvPr id="7" name="TextBox 6"/>
          <p:cNvSpPr txBox="1"/>
          <p:nvPr/>
        </p:nvSpPr>
        <p:spPr>
          <a:xfrm>
            <a:off x="10484535" y="5899828"/>
            <a:ext cx="530087" cy="369332"/>
          </a:xfrm>
          <a:prstGeom prst="rect">
            <a:avLst/>
          </a:prstGeom>
          <a:noFill/>
        </p:spPr>
        <p:txBody>
          <a:bodyPr wrap="square" rtlCol="0">
            <a:spAutoFit/>
          </a:bodyPr>
          <a:lstStyle/>
          <a:p>
            <a:r>
              <a:rPr lang="en-US" dirty="0"/>
              <a:t>[2</a:t>
            </a:r>
            <a:r>
              <a:rPr lang="en-US" dirty="0" smtClean="0"/>
              <a:t>]</a:t>
            </a:r>
            <a:endParaRPr lang="en-US" dirty="0"/>
          </a:p>
        </p:txBody>
      </p:sp>
    </p:spTree>
    <p:extLst>
      <p:ext uri="{BB962C8B-B14F-4D97-AF65-F5344CB8AC3E}">
        <p14:creationId xmlns:p14="http://schemas.microsoft.com/office/powerpoint/2010/main" val="2658695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7996918" cy="6868931"/>
          </a:xfrm>
          <a:prstGeom prst="rect">
            <a:avLst/>
          </a:prstGeom>
        </p:spPr>
      </p:pic>
      <p:pic>
        <p:nvPicPr>
          <p:cNvPr id="2" name="Picture 1"/>
          <p:cNvPicPr>
            <a:picLocks noChangeAspect="1"/>
          </p:cNvPicPr>
          <p:nvPr/>
        </p:nvPicPr>
        <p:blipFill>
          <a:blip r:embed="rId4"/>
          <a:stretch>
            <a:fillRect/>
          </a:stretch>
        </p:blipFill>
        <p:spPr>
          <a:xfrm>
            <a:off x="7859486" y="0"/>
            <a:ext cx="4332514" cy="6858000"/>
          </a:xfrm>
          <a:prstGeom prst="rect">
            <a:avLst/>
          </a:prstGeom>
        </p:spPr>
      </p:pic>
    </p:spTree>
    <p:extLst>
      <p:ext uri="{BB962C8B-B14F-4D97-AF65-F5344CB8AC3E}">
        <p14:creationId xmlns:p14="http://schemas.microsoft.com/office/powerpoint/2010/main" val="3060427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Orbital Modifications</a:t>
            </a:r>
            <a:endParaRPr lang="en-US" sz="8000" dirty="0"/>
          </a:p>
        </p:txBody>
      </p:sp>
      <p:sp>
        <p:nvSpPr>
          <p:cNvPr id="3" name="Content Placeholder 2"/>
          <p:cNvSpPr>
            <a:spLocks noGrp="1"/>
          </p:cNvSpPr>
          <p:nvPr>
            <p:ph idx="1"/>
          </p:nvPr>
        </p:nvSpPr>
        <p:spPr/>
        <p:txBody>
          <a:bodyPr>
            <a:normAutofit/>
          </a:bodyPr>
          <a:lstStyle/>
          <a:p>
            <a:pPr lvl="1"/>
            <a:r>
              <a:rPr lang="en-US" sz="3200" b="1" dirty="0" smtClean="0"/>
              <a:t>Compute Keplerian orbital elements</a:t>
            </a:r>
          </a:p>
          <a:p>
            <a:pPr lvl="2"/>
            <a:r>
              <a:rPr lang="en-US" sz="2400" b="1" dirty="0" smtClean="0"/>
              <a:t>Verify within </a:t>
            </a:r>
            <a:r>
              <a:rPr lang="en-US" sz="2400" b="1" dirty="0"/>
              <a:t>LEO </a:t>
            </a:r>
            <a:r>
              <a:rPr lang="en-US" sz="2400" b="1" dirty="0" smtClean="0"/>
              <a:t>and reentry bounds</a:t>
            </a:r>
            <a:r>
              <a:rPr lang="en-US" sz="2400" b="1" dirty="0" smtClean="0"/>
              <a:t>: </a:t>
            </a:r>
            <a:r>
              <a:rPr lang="en-US" sz="2400" b="1" dirty="0" smtClean="0"/>
              <a:t>2000 km – </a:t>
            </a:r>
            <a:r>
              <a:rPr lang="en-US" sz="2400" b="1" dirty="0" smtClean="0"/>
              <a:t>100 </a:t>
            </a:r>
            <a:r>
              <a:rPr lang="en-US" sz="2400" b="1" dirty="0" smtClean="0"/>
              <a:t>km [4</a:t>
            </a:r>
            <a:r>
              <a:rPr lang="en-US" sz="2400" b="1" dirty="0" smtClean="0"/>
              <a:t>].</a:t>
            </a:r>
            <a:endParaRPr lang="en-US" sz="2400" b="1" dirty="0" smtClean="0"/>
          </a:p>
          <a:p>
            <a:pPr lvl="1"/>
            <a:r>
              <a:rPr lang="en-US" sz="2800" b="1" dirty="0" smtClean="0"/>
              <a:t>Determine magnitude of orbit maintenance </a:t>
            </a:r>
            <a:r>
              <a:rPr lang="en-US" sz="2800" b="1" dirty="0" smtClean="0"/>
              <a:t>burns</a:t>
            </a:r>
          </a:p>
          <a:p>
            <a:pPr lvl="2"/>
            <a:r>
              <a:rPr lang="en-US" sz="2400" b="1" dirty="0" smtClean="0"/>
              <a:t>Drag acts to circularize the orbit</a:t>
            </a:r>
          </a:p>
          <a:p>
            <a:pPr lvl="2"/>
            <a:r>
              <a:rPr lang="en-US" sz="2400" b="1" dirty="0" smtClean="0"/>
              <a:t>Combat apoapsis reduction</a:t>
            </a:r>
            <a:endParaRPr lang="en-US" sz="2400" b="1" dirty="0" smtClean="0"/>
          </a:p>
          <a:p>
            <a:pPr lvl="1"/>
            <a:endParaRPr lang="en-US" sz="2400" b="1" dirty="0" smtClean="0"/>
          </a:p>
          <a:p>
            <a:pPr lvl="2"/>
            <a:endParaRPr lang="en-US" sz="2400" b="1" dirty="0" smtClean="0"/>
          </a:p>
        </p:txBody>
      </p:sp>
      <p:pic>
        <p:nvPicPr>
          <p:cNvPr id="4" name="Picture 3"/>
          <p:cNvPicPr>
            <a:picLocks noChangeAspect="1"/>
          </p:cNvPicPr>
          <p:nvPr/>
        </p:nvPicPr>
        <p:blipFill>
          <a:blip r:embed="rId3"/>
          <a:stretch>
            <a:fillRect/>
          </a:stretch>
        </p:blipFill>
        <p:spPr>
          <a:xfrm>
            <a:off x="1097280" y="4487636"/>
            <a:ext cx="9658350" cy="1104900"/>
          </a:xfrm>
          <a:prstGeom prst="rect">
            <a:avLst/>
          </a:prstGeom>
        </p:spPr>
      </p:pic>
    </p:spTree>
    <p:extLst>
      <p:ext uri="{BB962C8B-B14F-4D97-AF65-F5344CB8AC3E}">
        <p14:creationId xmlns:p14="http://schemas.microsoft.com/office/powerpoint/2010/main" val="3946604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Line of sight</a:t>
            </a:r>
            <a:endParaRPr lang="en-US" sz="8000" dirty="0"/>
          </a:p>
        </p:txBody>
      </p:sp>
      <p:pic>
        <p:nvPicPr>
          <p:cNvPr id="5" name="Picture 4"/>
          <p:cNvPicPr>
            <a:picLocks noChangeAspect="1"/>
          </p:cNvPicPr>
          <p:nvPr/>
        </p:nvPicPr>
        <p:blipFill>
          <a:blip r:embed="rId3"/>
          <a:stretch>
            <a:fillRect/>
          </a:stretch>
        </p:blipFill>
        <p:spPr>
          <a:xfrm>
            <a:off x="481726" y="2085802"/>
            <a:ext cx="8974293" cy="1575543"/>
          </a:xfrm>
          <a:prstGeom prst="rect">
            <a:avLst/>
          </a:prstGeom>
        </p:spPr>
      </p:pic>
      <p:pic>
        <p:nvPicPr>
          <p:cNvPr id="6" name="Picture 5"/>
          <p:cNvPicPr>
            <a:picLocks noChangeAspect="1"/>
          </p:cNvPicPr>
          <p:nvPr/>
        </p:nvPicPr>
        <p:blipFill>
          <a:blip r:embed="rId4"/>
          <a:stretch>
            <a:fillRect/>
          </a:stretch>
        </p:blipFill>
        <p:spPr>
          <a:xfrm>
            <a:off x="2304104" y="4583637"/>
            <a:ext cx="7391400" cy="14097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171076" y="3534866"/>
                <a:ext cx="3266173"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tx1">
                                  <a:lumMod val="75000"/>
                                  <a:lumOff val="25000"/>
                                </a:schemeClr>
                              </a:solidFill>
                              <a:latin typeface="Cambria Math" panose="02040503050406030204" pitchFamily="18" charset="0"/>
                            </a:rPr>
                          </m:ctrlPr>
                        </m:sSubPr>
                        <m:e>
                          <m:r>
                            <a:rPr lang="en-US" sz="3600" b="0" i="1" smtClean="0">
                              <a:solidFill>
                                <a:schemeClr val="tx1">
                                  <a:lumMod val="75000"/>
                                  <a:lumOff val="25000"/>
                                </a:schemeClr>
                              </a:solidFill>
                              <a:latin typeface="Cambria Math" panose="02040503050406030204" pitchFamily="18" charset="0"/>
                            </a:rPr>
                            <m:t>0&lt;</m:t>
                          </m:r>
                          <m:r>
                            <a:rPr lang="en-US" sz="3600" i="1" smtClean="0">
                              <a:solidFill>
                                <a:schemeClr val="tx1">
                                  <a:lumMod val="75000"/>
                                  <a:lumOff val="25000"/>
                                </a:schemeClr>
                              </a:solidFill>
                              <a:latin typeface="Cambria Math" panose="02040503050406030204" pitchFamily="18" charset="0"/>
                              <a:ea typeface="Cambria Math" panose="02040503050406030204" pitchFamily="18" charset="0"/>
                            </a:rPr>
                            <m:t>𝜏</m:t>
                          </m:r>
                        </m:e>
                        <m:sub>
                          <m:r>
                            <a:rPr lang="en-US" sz="3600" b="0" i="1" smtClean="0">
                              <a:solidFill>
                                <a:schemeClr val="tx1">
                                  <a:lumMod val="75000"/>
                                  <a:lumOff val="25000"/>
                                </a:schemeClr>
                              </a:solidFill>
                              <a:latin typeface="Cambria Math" panose="02040503050406030204" pitchFamily="18" charset="0"/>
                            </a:rPr>
                            <m:t>𝑚</m:t>
                          </m:r>
                        </m:sub>
                      </m:sSub>
                      <m:r>
                        <a:rPr lang="en-US" sz="3600" b="0" i="1" smtClean="0">
                          <a:solidFill>
                            <a:schemeClr val="tx1">
                              <a:lumMod val="75000"/>
                              <a:lumOff val="25000"/>
                            </a:schemeClr>
                          </a:solidFill>
                          <a:latin typeface="Cambria Math" panose="02040503050406030204" pitchFamily="18" charset="0"/>
                        </a:rPr>
                        <m:t>&lt;1</m:t>
                      </m:r>
                    </m:oMath>
                  </m:oMathPara>
                </a14:m>
                <a:endParaRPr lang="en-US" sz="3600" dirty="0">
                  <a:solidFill>
                    <a:schemeClr val="tx1">
                      <a:lumMod val="75000"/>
                      <a:lumOff val="25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71076" y="3534866"/>
                <a:ext cx="3266173" cy="553998"/>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984986" y="1827332"/>
            <a:ext cx="3267777" cy="646331"/>
          </a:xfrm>
          <a:prstGeom prst="rect">
            <a:avLst/>
          </a:prstGeom>
          <a:noFill/>
        </p:spPr>
        <p:txBody>
          <a:bodyPr wrap="square" rtlCol="0">
            <a:spAutoFit/>
          </a:bodyPr>
          <a:lstStyle/>
          <a:p>
            <a:r>
              <a:rPr lang="en-US" sz="3600" dirty="0" smtClean="0">
                <a:solidFill>
                  <a:schemeClr val="tx1">
                    <a:lumMod val="75000"/>
                    <a:lumOff val="25000"/>
                  </a:schemeClr>
                </a:solidFill>
              </a:rPr>
              <a:t>LOS = False</a:t>
            </a:r>
          </a:p>
        </p:txBody>
      </p:sp>
      <p:sp>
        <p:nvSpPr>
          <p:cNvPr id="9" name="TextBox 8"/>
          <p:cNvSpPr txBox="1"/>
          <p:nvPr/>
        </p:nvSpPr>
        <p:spPr>
          <a:xfrm>
            <a:off x="1997242" y="4218103"/>
            <a:ext cx="2223436" cy="646331"/>
          </a:xfrm>
          <a:prstGeom prst="rect">
            <a:avLst/>
          </a:prstGeom>
          <a:noFill/>
        </p:spPr>
        <p:txBody>
          <a:bodyPr wrap="square" rtlCol="0">
            <a:spAutoFit/>
          </a:bodyPr>
          <a:lstStyle/>
          <a:p>
            <a:r>
              <a:rPr lang="en-US" sz="3600" dirty="0" smtClean="0">
                <a:solidFill>
                  <a:schemeClr val="tx1">
                    <a:lumMod val="75000"/>
                    <a:lumOff val="25000"/>
                  </a:schemeClr>
                </a:solidFill>
              </a:rPr>
              <a:t>LOS = True</a:t>
            </a:r>
          </a:p>
        </p:txBody>
      </p:sp>
      <p:sp>
        <p:nvSpPr>
          <p:cNvPr id="10" name="TextBox 9"/>
          <p:cNvSpPr txBox="1"/>
          <p:nvPr/>
        </p:nvSpPr>
        <p:spPr>
          <a:xfrm>
            <a:off x="1033112" y="3467519"/>
            <a:ext cx="2223436" cy="646331"/>
          </a:xfrm>
          <a:prstGeom prst="rect">
            <a:avLst/>
          </a:prstGeom>
          <a:noFill/>
        </p:spPr>
        <p:txBody>
          <a:bodyPr wrap="square" rtlCol="0">
            <a:spAutoFit/>
          </a:bodyPr>
          <a:lstStyle/>
          <a:p>
            <a:r>
              <a:rPr lang="en-US" sz="3600" dirty="0" smtClean="0">
                <a:solidFill>
                  <a:schemeClr val="tx1">
                    <a:lumMod val="75000"/>
                    <a:lumOff val="25000"/>
                  </a:schemeClr>
                </a:solidFill>
              </a:rPr>
              <a:t>If</a:t>
            </a:r>
          </a:p>
        </p:txBody>
      </p:sp>
      <p:sp>
        <p:nvSpPr>
          <p:cNvPr id="11" name="TextBox 10"/>
          <p:cNvSpPr txBox="1"/>
          <p:nvPr/>
        </p:nvSpPr>
        <p:spPr>
          <a:xfrm>
            <a:off x="984986" y="5010605"/>
            <a:ext cx="2223436" cy="646331"/>
          </a:xfrm>
          <a:prstGeom prst="rect">
            <a:avLst/>
          </a:prstGeom>
          <a:noFill/>
        </p:spPr>
        <p:txBody>
          <a:bodyPr wrap="square" rtlCol="0">
            <a:spAutoFit/>
          </a:bodyPr>
          <a:lstStyle/>
          <a:p>
            <a:r>
              <a:rPr lang="en-US" sz="3600" dirty="0" smtClean="0">
                <a:solidFill>
                  <a:schemeClr val="tx1">
                    <a:lumMod val="75000"/>
                    <a:lumOff val="25000"/>
                  </a:schemeClr>
                </a:solidFill>
              </a:rPr>
              <a:t>Else, if</a:t>
            </a:r>
            <a:endParaRPr lang="en-US" sz="3600" dirty="0" smtClean="0">
              <a:solidFill>
                <a:schemeClr val="tx1">
                  <a:lumMod val="75000"/>
                  <a:lumOff val="25000"/>
                </a:schemeClr>
              </a:solidFill>
            </a:endParaRPr>
          </a:p>
        </p:txBody>
      </p:sp>
      <p:sp>
        <p:nvSpPr>
          <p:cNvPr id="12" name="TextBox 11"/>
          <p:cNvSpPr txBox="1"/>
          <p:nvPr/>
        </p:nvSpPr>
        <p:spPr>
          <a:xfrm>
            <a:off x="1997242" y="5761329"/>
            <a:ext cx="2223436" cy="646331"/>
          </a:xfrm>
          <a:prstGeom prst="rect">
            <a:avLst/>
          </a:prstGeom>
          <a:noFill/>
        </p:spPr>
        <p:txBody>
          <a:bodyPr wrap="square" rtlCol="0">
            <a:spAutoFit/>
          </a:bodyPr>
          <a:lstStyle/>
          <a:p>
            <a:r>
              <a:rPr lang="en-US" sz="3600" dirty="0" smtClean="0">
                <a:solidFill>
                  <a:schemeClr val="tx1">
                    <a:lumMod val="75000"/>
                    <a:lumOff val="25000"/>
                  </a:schemeClr>
                </a:solidFill>
              </a:rPr>
              <a:t>LOS = True</a:t>
            </a:r>
          </a:p>
        </p:txBody>
      </p:sp>
      <p:sp>
        <p:nvSpPr>
          <p:cNvPr id="13" name="TextBox 12"/>
          <p:cNvSpPr txBox="1"/>
          <p:nvPr/>
        </p:nvSpPr>
        <p:spPr>
          <a:xfrm>
            <a:off x="10484535" y="5899828"/>
            <a:ext cx="530087" cy="369332"/>
          </a:xfrm>
          <a:prstGeom prst="rect">
            <a:avLst/>
          </a:prstGeom>
          <a:noFill/>
        </p:spPr>
        <p:txBody>
          <a:bodyPr wrap="square" rtlCol="0">
            <a:spAutoFit/>
          </a:bodyPr>
          <a:lstStyle/>
          <a:p>
            <a:r>
              <a:rPr lang="en-US" dirty="0"/>
              <a:t>[2</a:t>
            </a:r>
            <a:r>
              <a:rPr lang="en-US" dirty="0" smtClean="0"/>
              <a:t>]</a:t>
            </a:r>
            <a:endParaRPr lang="en-US" dirty="0"/>
          </a:p>
        </p:txBody>
      </p:sp>
    </p:spTree>
    <p:extLst>
      <p:ext uri="{BB962C8B-B14F-4D97-AF65-F5344CB8AC3E}">
        <p14:creationId xmlns:p14="http://schemas.microsoft.com/office/powerpoint/2010/main" val="933712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4462" y="1"/>
            <a:ext cx="11177403" cy="6858000"/>
          </a:xfrm>
          <a:prstGeom prst="rect">
            <a:avLst/>
          </a:prstGeom>
        </p:spPr>
      </p:pic>
    </p:spTree>
    <p:extLst>
      <p:ext uri="{BB962C8B-B14F-4D97-AF65-F5344CB8AC3E}">
        <p14:creationId xmlns:p14="http://schemas.microsoft.com/office/powerpoint/2010/main" val="3465979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9B2D1F"/>
      </a:accent1>
      <a:accent2>
        <a:srgbClr val="FF0000"/>
      </a:accent2>
      <a:accent3>
        <a:srgbClr val="956251"/>
      </a:accent3>
      <a:accent4>
        <a:srgbClr val="262626"/>
      </a:accent4>
      <a:accent5>
        <a:srgbClr val="BFBFBF"/>
      </a:accent5>
      <a:accent6>
        <a:srgbClr val="9E3511"/>
      </a:accent6>
      <a:hlink>
        <a:srgbClr val="69230B"/>
      </a:hlink>
      <a:folHlink>
        <a:srgbClr val="BFBFB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1594</TotalTime>
  <Words>1299</Words>
  <Application>Microsoft Office PowerPoint</Application>
  <PresentationFormat>Widescreen</PresentationFormat>
  <Paragraphs>268</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Cambria Math</vt:lpstr>
      <vt:lpstr>Times New Roman</vt:lpstr>
      <vt:lpstr>Retrospect</vt:lpstr>
      <vt:lpstr>Measuring the Performance of Low Earth Orbit Regional Positioning Satellite Constellations</vt:lpstr>
      <vt:lpstr>Motivation</vt:lpstr>
      <vt:lpstr>Motivation</vt:lpstr>
      <vt:lpstr>Objective</vt:lpstr>
      <vt:lpstr>Propagation</vt:lpstr>
      <vt:lpstr>PowerPoint Presentation</vt:lpstr>
      <vt:lpstr>Orbital Modifications</vt:lpstr>
      <vt:lpstr>Line of sight</vt:lpstr>
      <vt:lpstr>PowerPoint Presentation</vt:lpstr>
      <vt:lpstr>Position Dilution of Precision</vt:lpstr>
      <vt:lpstr>Position Dilution of Precision</vt:lpstr>
      <vt:lpstr>Coverage</vt:lpstr>
      <vt:lpstr>Results</vt:lpstr>
      <vt:lpstr>Results</vt:lpstr>
      <vt:lpstr>Results</vt:lpstr>
      <vt:lpstr>Results</vt:lpstr>
      <vt:lpstr>Results</vt:lpstr>
      <vt:lpstr>Conclusion</vt:lpstr>
      <vt:lpstr>Future Work</vt:lpstr>
      <vt:lpstr>Questions?</vt:lpstr>
      <vt:lpstr>References</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Performance of Low Earth Orbit Regional Positioning Satellite Constellations</dc:title>
  <dc:creator>Perrella, Joseph F [US] (MS)</dc:creator>
  <cp:lastModifiedBy>Perrella, Joseph F [US] (MS)</cp:lastModifiedBy>
  <cp:revision>58</cp:revision>
  <dcterms:created xsi:type="dcterms:W3CDTF">2019-12-03T02:11:36Z</dcterms:created>
  <dcterms:modified xsi:type="dcterms:W3CDTF">2019-12-04T19:59:34Z</dcterms:modified>
</cp:coreProperties>
</file>