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78" r:id="rId3"/>
    <p:sldId id="296" r:id="rId4"/>
    <p:sldId id="300" r:id="rId5"/>
    <p:sldId id="299" r:id="rId6"/>
    <p:sldId id="297" r:id="rId7"/>
    <p:sldId id="258" r:id="rId8"/>
    <p:sldId id="292" r:id="rId9"/>
    <p:sldId id="293" r:id="rId10"/>
    <p:sldId id="298" r:id="rId11"/>
    <p:sldId id="302" r:id="rId12"/>
    <p:sldId id="303" r:id="rId13"/>
    <p:sldId id="30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53" autoAdjust="0"/>
    <p:restoredTop sz="94660"/>
  </p:normalViewPr>
  <p:slideViewPr>
    <p:cSldViewPr snapToGrid="0">
      <p:cViewPr varScale="1">
        <p:scale>
          <a:sx n="70" d="100"/>
          <a:sy n="70" d="100"/>
        </p:scale>
        <p:origin x="74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7BC6B3-2E07-41D9-83F8-5840DBA941EE}" type="datetimeFigureOut">
              <a:rPr lang="en-US" smtClean="0"/>
              <a:pPr/>
              <a:t>27-Jun-19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DDD14D-2885-49C1-BD58-2E1442ABED78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2450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B82E4-F0B4-4F3B-A8EE-0CCB8CEAD4FB}" type="datetime1">
              <a:rPr lang="en-IN" smtClean="0"/>
              <a:pPr/>
              <a:t>27-06-2019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9166F-83A7-4CBF-A8E0-3192C50764B6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2960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9E9B8-1C5E-45F2-A47A-55503A27C38E}" type="datetime1">
              <a:rPr lang="en-IN" smtClean="0"/>
              <a:pPr/>
              <a:t>27-06-2019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9166F-83A7-4CBF-A8E0-3192C50764B6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5069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4DA42-C804-444C-BC27-DD4FC827A59F}" type="datetime1">
              <a:rPr lang="en-IN" smtClean="0"/>
              <a:pPr/>
              <a:t>27-06-2019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9166F-83A7-4CBF-A8E0-3192C50764B6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4838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9C8A8-3AC9-485A-91F1-C2C16A4F459B}" type="datetime1">
              <a:rPr lang="en-IN" smtClean="0"/>
              <a:pPr/>
              <a:t>27-06-2019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9166F-83A7-4CBF-A8E0-3192C50764B6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1831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A7022-F7A5-446F-AF68-62B83AEB4ECF}" type="datetime1">
              <a:rPr lang="en-IN" smtClean="0"/>
              <a:pPr/>
              <a:t>27-06-2019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9166F-83A7-4CBF-A8E0-3192C50764B6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4508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672B7-01E5-4827-BE6A-E96A63C64468}" type="datetime1">
              <a:rPr lang="en-IN" smtClean="0"/>
              <a:pPr/>
              <a:t>27-06-2019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9166F-83A7-4CBF-A8E0-3192C50764B6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1045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B5A92-BC9F-44EA-ADDA-EDB3F1E0E756}" type="datetime1">
              <a:rPr lang="en-IN" smtClean="0"/>
              <a:pPr/>
              <a:t>27-06-2019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9166F-83A7-4CBF-A8E0-3192C50764B6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9327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178DA-E689-4406-AF4D-3F7C33BC3565}" type="datetime1">
              <a:rPr lang="en-IN" smtClean="0"/>
              <a:pPr/>
              <a:t>27-06-2019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9166F-83A7-4CBF-A8E0-3192C50764B6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3279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5D366-B4B6-4BDF-BF27-EA69D5DE70CE}" type="datetime1">
              <a:rPr lang="en-IN" smtClean="0"/>
              <a:pPr/>
              <a:t>27-06-2019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9166F-83A7-4CBF-A8E0-3192C50764B6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2306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E20C4-7CC2-4B3D-A5B1-04EC1A8031C4}" type="datetime1">
              <a:rPr lang="en-IN" smtClean="0"/>
              <a:pPr/>
              <a:t>27-06-2019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9166F-83A7-4CBF-A8E0-3192C50764B6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3746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3ED40-54F8-4779-AD2F-26D41C0A1B88}" type="datetime1">
              <a:rPr lang="en-IN" smtClean="0"/>
              <a:pPr/>
              <a:t>27-06-2019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9166F-83A7-4CBF-A8E0-3192C50764B6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0758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3C0D7-FF72-4B1F-8EF9-62D56A70FCF2}" type="datetime1">
              <a:rPr lang="en-IN" smtClean="0"/>
              <a:pPr/>
              <a:t>27-06-2019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29166F-83A7-4CBF-A8E0-3192C50764B6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2748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2701" y="2984077"/>
            <a:ext cx="10486598" cy="2138256"/>
          </a:xfrm>
        </p:spPr>
        <p:txBody>
          <a:bodyPr>
            <a:normAutofit/>
          </a:bodyPr>
          <a:lstStyle/>
          <a:p>
            <a:r>
              <a:rPr lang="en-IN" sz="4400" dirty="0" err="1" smtClean="0">
                <a:solidFill>
                  <a:srgbClr val="002060"/>
                </a:solidFill>
                <a:latin typeface="Bahnschrift Light" panose="020B0502040204020203" pitchFamily="34" charset="0"/>
              </a:rPr>
              <a:t>Beeclust</a:t>
            </a:r>
            <a:r>
              <a:rPr lang="en-IN" sz="4400" dirty="0" smtClean="0">
                <a:solidFill>
                  <a:srgbClr val="002060"/>
                </a:solidFill>
                <a:latin typeface="Bahnschrift Light" panose="020B0502040204020203" pitchFamily="34" charset="0"/>
              </a:rPr>
              <a:t> Multi Robot Systems Lab</a:t>
            </a:r>
          </a:p>
          <a:p>
            <a:r>
              <a:rPr lang="en-IN" sz="3200" dirty="0" smtClean="0">
                <a:solidFill>
                  <a:srgbClr val="002060"/>
                </a:solidFill>
                <a:latin typeface="Bahnschrift Light" panose="020B0502040204020203" pitchFamily="34" charset="0"/>
              </a:rPr>
              <a:t>1306/A, Dept. of ECE, Tech Park</a:t>
            </a:r>
            <a:endParaRPr lang="en-IN" sz="3200" dirty="0">
              <a:solidFill>
                <a:srgbClr val="002060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10" name="Slide Number Placeholder 7">
            <a:extLst>
              <a:ext uri="{FF2B5EF4-FFF2-40B4-BE49-F238E27FC236}">
                <a16:creationId xmlns:a16="http://schemas.microsoft.com/office/drawing/2014/main" xmlns="" id="{883E3989-6D16-46BE-9796-6154BAA2B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9091" y="6370636"/>
            <a:ext cx="2493818" cy="365125"/>
          </a:xfrm>
        </p:spPr>
        <p:txBody>
          <a:bodyPr/>
          <a:lstStyle/>
          <a:p>
            <a:pPr algn="ctr"/>
            <a:r>
              <a:rPr lang="en-IN" sz="2000" b="1" dirty="0"/>
              <a:t>(</a:t>
            </a:r>
            <a:fld id="{6729166F-83A7-4CBF-A8E0-3192C50764B6}" type="slidenum">
              <a:rPr lang="en-IN" sz="2000" b="1" smtClean="0"/>
              <a:pPr algn="ctr"/>
              <a:t>1</a:t>
            </a:fld>
            <a:r>
              <a:rPr lang="en-IN" sz="2000" b="1" dirty="0"/>
              <a:t>)</a:t>
            </a:r>
          </a:p>
        </p:txBody>
      </p:sp>
      <p:pic>
        <p:nvPicPr>
          <p:cNvPr id="8" name="Picture 2" descr="C:\Users\user\Desktop\College\Beeclust\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4975" y="206579"/>
            <a:ext cx="2581180" cy="1473684"/>
          </a:xfrm>
          <a:prstGeom prst="rect">
            <a:avLst/>
          </a:prstGeom>
          <a:noFill/>
        </p:spPr>
      </p:pic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488" y="5418189"/>
            <a:ext cx="2856674" cy="1196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3D Printing Filamen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3749" y="5708352"/>
            <a:ext cx="3156274" cy="610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Untitled-3.png" descr="Untitled-3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099302" y="446209"/>
            <a:ext cx="2645167" cy="994424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556845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xmlns="" id="{FA8C897F-877A-4EC7-894B-E7C5132538FF}"/>
              </a:ext>
            </a:extLst>
          </p:cNvPr>
          <p:cNvSpPr txBox="1">
            <a:spLocks/>
          </p:cNvSpPr>
          <p:nvPr/>
        </p:nvSpPr>
        <p:spPr>
          <a:xfrm>
            <a:off x="277094" y="2215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6000" dirty="0" smtClean="0">
                <a:solidFill>
                  <a:schemeClr val="accent6">
                    <a:lumMod val="50000"/>
                  </a:schemeClr>
                </a:solidFill>
                <a:latin typeface="Bahnschrift SemiLight Condensed" panose="020B0502040204020203" pitchFamily="34" charset="0"/>
              </a:rPr>
              <a:t>SPRINTER:</a:t>
            </a:r>
            <a:endParaRPr lang="en-US" sz="6000" dirty="0"/>
          </a:p>
        </p:txBody>
      </p:sp>
      <p:pic>
        <p:nvPicPr>
          <p:cNvPr id="11" name="Picture 2" descr="C:\Users\user\Desktop\College\Beeclust\logo.png">
            <a:extLst>
              <a:ext uri="{FF2B5EF4-FFF2-40B4-BE49-F238E27FC236}">
                <a16:creationId xmlns:a16="http://schemas.microsoft.com/office/drawing/2014/main" xmlns="" id="{0B7709FB-B199-436E-A1B2-6923713019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6754" y="5855427"/>
            <a:ext cx="1423851" cy="812925"/>
          </a:xfrm>
          <a:prstGeom prst="rect">
            <a:avLst/>
          </a:prstGeom>
          <a:noFill/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82F3860E-31E7-434C-B1A1-6E654A9515B9}"/>
              </a:ext>
            </a:extLst>
          </p:cNvPr>
          <p:cNvCxnSpPr>
            <a:cxnSpLocks/>
          </p:cNvCxnSpPr>
          <p:nvPr/>
        </p:nvCxnSpPr>
        <p:spPr>
          <a:xfrm flipV="1">
            <a:off x="277094" y="1245270"/>
            <a:ext cx="11637812" cy="674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lide Number Placeholder 7">
            <a:extLst>
              <a:ext uri="{FF2B5EF4-FFF2-40B4-BE49-F238E27FC236}">
                <a16:creationId xmlns:a16="http://schemas.microsoft.com/office/drawing/2014/main" xmlns="" id="{D1609E13-047E-4EB3-A12D-9725D8FC6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9091" y="6370636"/>
            <a:ext cx="2493818" cy="365125"/>
          </a:xfrm>
        </p:spPr>
        <p:txBody>
          <a:bodyPr/>
          <a:lstStyle/>
          <a:p>
            <a:pPr algn="ctr"/>
            <a:r>
              <a:rPr lang="en-IN" sz="2000" b="1" dirty="0"/>
              <a:t>(</a:t>
            </a:r>
            <a:fld id="{6729166F-83A7-4CBF-A8E0-3192C50764B6}" type="slidenum">
              <a:rPr lang="en-IN" sz="2000" b="1" smtClean="0"/>
              <a:pPr algn="ctr"/>
              <a:t>10</a:t>
            </a:fld>
            <a:r>
              <a:rPr lang="en-IN" sz="2000" b="1" dirty="0"/>
              <a:t>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465" y="1547124"/>
            <a:ext cx="3602743" cy="360274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4894" y="1543849"/>
            <a:ext cx="5218928" cy="3609295"/>
          </a:xfrm>
          <a:prstGeom prst="rect">
            <a:avLst/>
          </a:prstGeom>
        </p:spPr>
      </p:pic>
      <p:pic>
        <p:nvPicPr>
          <p:cNvPr id="10" name="Untitled-3.png" descr="Untitled-3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0104129" y="6063920"/>
            <a:ext cx="1933950" cy="72704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147547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xmlns="" id="{FA8C897F-877A-4EC7-894B-E7C5132538FF}"/>
              </a:ext>
            </a:extLst>
          </p:cNvPr>
          <p:cNvSpPr txBox="1">
            <a:spLocks/>
          </p:cNvSpPr>
          <p:nvPr/>
        </p:nvSpPr>
        <p:spPr>
          <a:xfrm>
            <a:off x="277094" y="2215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6000" dirty="0" smtClean="0">
                <a:solidFill>
                  <a:schemeClr val="accent6">
                    <a:lumMod val="50000"/>
                  </a:schemeClr>
                </a:solidFill>
                <a:latin typeface="Bahnschrift SemiLight Condensed" panose="020B0502040204020203" pitchFamily="34" charset="0"/>
              </a:rPr>
              <a:t>Achievements</a:t>
            </a:r>
            <a:endParaRPr lang="en-US" sz="6000" dirty="0"/>
          </a:p>
        </p:txBody>
      </p:sp>
      <p:pic>
        <p:nvPicPr>
          <p:cNvPr id="11" name="Picture 2" descr="C:\Users\user\Desktop\College\Beeclust\logo.png">
            <a:extLst>
              <a:ext uri="{FF2B5EF4-FFF2-40B4-BE49-F238E27FC236}">
                <a16:creationId xmlns:a16="http://schemas.microsoft.com/office/drawing/2014/main" xmlns="" id="{0B7709FB-B199-436E-A1B2-6923713019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6754" y="5855427"/>
            <a:ext cx="1423851" cy="812925"/>
          </a:xfrm>
          <a:prstGeom prst="rect">
            <a:avLst/>
          </a:prstGeom>
          <a:noFill/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7094" y="1678675"/>
            <a:ext cx="6751503" cy="40972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 smtClean="0">
                <a:latin typeface="Bahnschrift SemiLight Condensed" panose="020B0502040204020203" pitchFamily="34" charset="0"/>
              </a:rPr>
              <a:t>RESEARCH:</a:t>
            </a:r>
          </a:p>
          <a:p>
            <a:pPr algn="just"/>
            <a:r>
              <a:rPr lang="en-IN" sz="2400" dirty="0" smtClean="0">
                <a:latin typeface="Bahnschrift SemiLight Condensed" panose="020B0502040204020203" pitchFamily="34" charset="0"/>
              </a:rPr>
              <a:t>Sprinter was patented successfully</a:t>
            </a:r>
          </a:p>
          <a:p>
            <a:pPr lvl="0" algn="just"/>
            <a:r>
              <a:rPr lang="en-US" sz="2400" dirty="0">
                <a:latin typeface="Bahnschrift SemiLight Condensed" pitchFamily="34" charset="0"/>
              </a:rPr>
              <a:t>Publication of the paper ‘Perturbation Analysis in Decentralized Estimators’ in the proceedings of IEEE </a:t>
            </a:r>
            <a:r>
              <a:rPr lang="en-US" sz="2400" dirty="0" smtClean="0">
                <a:latin typeface="Bahnschrift SemiLight Condensed" pitchFamily="34" charset="0"/>
              </a:rPr>
              <a:t>ROBIO 2018, Kuala Lumpur, Malaysia</a:t>
            </a:r>
          </a:p>
          <a:p>
            <a:pPr lvl="0" algn="just"/>
            <a:r>
              <a:rPr lang="en-US" sz="2400" dirty="0">
                <a:latin typeface="Bahnschrift SemiLight Condensed" pitchFamily="34" charset="0"/>
              </a:rPr>
              <a:t>Applied for International Conference on Robotics and </a:t>
            </a:r>
            <a:r>
              <a:rPr lang="en-US" sz="2400" dirty="0" smtClean="0">
                <a:latin typeface="Bahnschrift SemiLight Condensed" pitchFamily="34" charset="0"/>
              </a:rPr>
              <a:t>Automation (ICRA) 2018</a:t>
            </a:r>
            <a:endParaRPr lang="en-US" sz="2400" dirty="0">
              <a:latin typeface="Bahnschrift SemiLight Condensed" pitchFamily="34" charset="0"/>
            </a:endParaRPr>
          </a:p>
          <a:p>
            <a:pPr lvl="0" algn="just"/>
            <a:r>
              <a:rPr lang="en-US" sz="2400" dirty="0" smtClean="0">
                <a:latin typeface="Bahnschrift SemiLight Condensed" pitchFamily="34" charset="0"/>
              </a:rPr>
              <a:t>Applied </a:t>
            </a:r>
            <a:r>
              <a:rPr lang="en-US" sz="2400" dirty="0">
                <a:latin typeface="Bahnschrift SemiLight Condensed" pitchFamily="34" charset="0"/>
              </a:rPr>
              <a:t>for International Conference on Intelligent Robots and </a:t>
            </a:r>
            <a:r>
              <a:rPr lang="en-US" sz="2400" dirty="0" smtClean="0">
                <a:latin typeface="Bahnschrift SemiLight Condensed" pitchFamily="34" charset="0"/>
              </a:rPr>
              <a:t>Systems (IROS) 2019</a:t>
            </a:r>
            <a:endParaRPr lang="en-IN" sz="2400" dirty="0"/>
          </a:p>
          <a:p>
            <a:endParaRPr lang="en-IN" sz="2400" dirty="0" smtClean="0">
              <a:latin typeface="Bahnschrift SemiLight Condensed" panose="020B0502040204020203" pitchFamily="34" charset="0"/>
            </a:endParaRPr>
          </a:p>
          <a:p>
            <a:endParaRPr lang="en-IN" sz="2400" dirty="0" smtClean="0">
              <a:latin typeface="Bahnschrift SemiLight Condensed" panose="020B0502040204020203" pitchFamily="34" charset="0"/>
            </a:endParaRPr>
          </a:p>
          <a:p>
            <a:pPr marL="0" indent="0">
              <a:buNone/>
            </a:pPr>
            <a:endParaRPr lang="en-IN" sz="3000" b="1" dirty="0" smtClean="0">
              <a:latin typeface="Bahnschrift SemiLight Condensed" panose="020B0502040204020203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82F3860E-31E7-434C-B1A1-6E654A9515B9}"/>
              </a:ext>
            </a:extLst>
          </p:cNvPr>
          <p:cNvCxnSpPr>
            <a:cxnSpLocks/>
          </p:cNvCxnSpPr>
          <p:nvPr/>
        </p:nvCxnSpPr>
        <p:spPr>
          <a:xfrm flipV="1">
            <a:off x="277094" y="1245270"/>
            <a:ext cx="11637812" cy="674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lide Number Placeholder 7">
            <a:extLst>
              <a:ext uri="{FF2B5EF4-FFF2-40B4-BE49-F238E27FC236}">
                <a16:creationId xmlns:a16="http://schemas.microsoft.com/office/drawing/2014/main" xmlns="" id="{D1609E13-047E-4EB3-A12D-9725D8FC6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9091" y="6370636"/>
            <a:ext cx="2493818" cy="365125"/>
          </a:xfrm>
        </p:spPr>
        <p:txBody>
          <a:bodyPr/>
          <a:lstStyle/>
          <a:p>
            <a:pPr algn="ctr"/>
            <a:r>
              <a:rPr lang="en-IN" sz="2000" b="1" dirty="0"/>
              <a:t>(</a:t>
            </a:r>
            <a:fld id="{6729166F-83A7-4CBF-A8E0-3192C50764B6}" type="slidenum">
              <a:rPr lang="en-IN" sz="2000" b="1" smtClean="0"/>
              <a:pPr algn="ctr"/>
              <a:t>11</a:t>
            </a:fld>
            <a:r>
              <a:rPr lang="en-IN" sz="2000" b="1" dirty="0"/>
              <a:t>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0317" y="1880452"/>
            <a:ext cx="4744589" cy="3147705"/>
          </a:xfrm>
          <a:prstGeom prst="rect">
            <a:avLst/>
          </a:prstGeom>
        </p:spPr>
      </p:pic>
      <p:pic>
        <p:nvPicPr>
          <p:cNvPr id="10" name="Untitled-3.png" descr="Untitled-3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104129" y="6063920"/>
            <a:ext cx="1933950" cy="72704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9914909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xmlns="" id="{FA8C897F-877A-4EC7-894B-E7C5132538FF}"/>
              </a:ext>
            </a:extLst>
          </p:cNvPr>
          <p:cNvSpPr txBox="1">
            <a:spLocks/>
          </p:cNvSpPr>
          <p:nvPr/>
        </p:nvSpPr>
        <p:spPr>
          <a:xfrm>
            <a:off x="277094" y="2215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6000" dirty="0" smtClean="0">
                <a:solidFill>
                  <a:schemeClr val="accent6">
                    <a:lumMod val="50000"/>
                  </a:schemeClr>
                </a:solidFill>
                <a:latin typeface="Bahnschrift SemiLight Condensed" panose="020B0502040204020203" pitchFamily="34" charset="0"/>
              </a:rPr>
              <a:t>Achievements</a:t>
            </a:r>
            <a:endParaRPr lang="en-US" sz="6000" dirty="0"/>
          </a:p>
        </p:txBody>
      </p:sp>
      <p:pic>
        <p:nvPicPr>
          <p:cNvPr id="11" name="Picture 2" descr="C:\Users\user\Desktop\College\Beeclust\logo.png">
            <a:extLst>
              <a:ext uri="{FF2B5EF4-FFF2-40B4-BE49-F238E27FC236}">
                <a16:creationId xmlns:a16="http://schemas.microsoft.com/office/drawing/2014/main" xmlns="" id="{0B7709FB-B199-436E-A1B2-6923713019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6754" y="5855427"/>
            <a:ext cx="1423851" cy="812925"/>
          </a:xfrm>
          <a:prstGeom prst="rect">
            <a:avLst/>
          </a:prstGeom>
          <a:noFill/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7094" y="1678675"/>
            <a:ext cx="8348290" cy="242930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2400" b="1" dirty="0" smtClean="0">
                <a:latin typeface="Bahnschrift SemiLight Condensed" panose="020B0502040204020203" pitchFamily="34" charset="0"/>
              </a:rPr>
              <a:t>COMPETITIONS:</a:t>
            </a:r>
          </a:p>
          <a:p>
            <a:pPr algn="just"/>
            <a:r>
              <a:rPr lang="en-IN" sz="2400" dirty="0" smtClean="0">
                <a:latin typeface="Bahnschrift SemiLight Condensed" panose="020B0502040204020203" pitchFamily="34" charset="0"/>
              </a:rPr>
              <a:t>Won the First Place in Line Follower, Daksh-2019</a:t>
            </a:r>
          </a:p>
          <a:p>
            <a:pPr algn="just"/>
            <a:r>
              <a:rPr lang="en-IN" sz="2400" dirty="0" smtClean="0">
                <a:latin typeface="Bahnschrift SemiLight Condensed" panose="020B0502040204020203" pitchFamily="34" charset="0"/>
              </a:rPr>
              <a:t>Selected for the Siemens ‘Make it Real Hackathon’ 2017 and 2018</a:t>
            </a:r>
          </a:p>
          <a:p>
            <a:pPr algn="just"/>
            <a:r>
              <a:rPr lang="en-IN" sz="2400" dirty="0" smtClean="0">
                <a:latin typeface="Bahnschrift SemiLight Condensed" panose="020B0502040204020203" pitchFamily="34" charset="0"/>
              </a:rPr>
              <a:t>International Finalists at International Autonomous Robotics Competition, IIT Kanpur   </a:t>
            </a:r>
            <a:endParaRPr lang="en-IN" sz="3000" b="1" dirty="0" smtClean="0">
              <a:latin typeface="Bahnschrift SemiLight Condensed" panose="020B0502040204020203" pitchFamily="34" charset="0"/>
            </a:endParaRPr>
          </a:p>
          <a:p>
            <a:pPr marL="0" indent="0">
              <a:buNone/>
            </a:pPr>
            <a:endParaRPr lang="en-IN" sz="3000" b="1" dirty="0" smtClean="0">
              <a:latin typeface="Bahnschrift SemiLight Condensed" panose="020B0502040204020203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82F3860E-31E7-434C-B1A1-6E654A9515B9}"/>
              </a:ext>
            </a:extLst>
          </p:cNvPr>
          <p:cNvCxnSpPr>
            <a:cxnSpLocks/>
          </p:cNvCxnSpPr>
          <p:nvPr/>
        </p:nvCxnSpPr>
        <p:spPr>
          <a:xfrm flipV="1">
            <a:off x="277094" y="1245270"/>
            <a:ext cx="11637812" cy="674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lide Number Placeholder 7">
            <a:extLst>
              <a:ext uri="{FF2B5EF4-FFF2-40B4-BE49-F238E27FC236}">
                <a16:creationId xmlns:a16="http://schemas.microsoft.com/office/drawing/2014/main" xmlns="" id="{D1609E13-047E-4EB3-A12D-9725D8FC6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9091" y="6370636"/>
            <a:ext cx="2493818" cy="365125"/>
          </a:xfrm>
        </p:spPr>
        <p:txBody>
          <a:bodyPr/>
          <a:lstStyle/>
          <a:p>
            <a:pPr algn="ctr"/>
            <a:r>
              <a:rPr lang="en-IN" sz="2000" b="1" dirty="0"/>
              <a:t>(</a:t>
            </a:r>
            <a:fld id="{6729166F-83A7-4CBF-A8E0-3192C50764B6}" type="slidenum">
              <a:rPr lang="en-IN" sz="2000" b="1" smtClean="0"/>
              <a:pPr algn="ctr"/>
              <a:t>12</a:t>
            </a:fld>
            <a:r>
              <a:rPr lang="en-IN" sz="2000" b="1" dirty="0"/>
              <a:t>)</a:t>
            </a:r>
          </a:p>
        </p:txBody>
      </p:sp>
      <p:pic>
        <p:nvPicPr>
          <p:cNvPr id="1026" name="Picture 2" descr="https://d1vdjc70h9nzd9.cloudfront.net/media/campaign/91000/91802/image/5cc316e38c9be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5384" y="1409008"/>
            <a:ext cx="3289521" cy="2469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77094" y="4013064"/>
            <a:ext cx="11637811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Bahnschrift SemiLight Condensed" panose="020B0502040204020203" pitchFamily="34" charset="0"/>
              </a:rPr>
              <a:t>WORKSHOPS: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Bahnschrift SemiLight Condensed" panose="020B0502040204020203" pitchFamily="34" charset="0"/>
              </a:rPr>
              <a:t>Organized PCB Design, Testing and Fabrication </a:t>
            </a:r>
            <a:r>
              <a:rPr lang="en-IN" sz="2400" dirty="0" smtClean="0">
                <a:latin typeface="Bahnschrift SemiLight Condensed" panose="020B0502040204020203" pitchFamily="34" charset="0"/>
              </a:rPr>
              <a:t>Workshop, 2018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Bahnschrift SemiLight Condensed" panose="020B0502040204020203" pitchFamily="34" charset="0"/>
              </a:rPr>
              <a:t>Presented at different workshops such as Machine Learning for Intelligent Speech Processing and Speech Signal &amp; Image Processing</a:t>
            </a:r>
            <a:endParaRPr lang="en-IN" sz="2400" dirty="0">
              <a:latin typeface="Bahnschrift SemiLight Condensed" panose="020B0502040204020203" pitchFamily="34" charset="0"/>
            </a:endParaRPr>
          </a:p>
          <a:p>
            <a:endParaRPr lang="en-US" dirty="0"/>
          </a:p>
        </p:txBody>
      </p:sp>
      <p:pic>
        <p:nvPicPr>
          <p:cNvPr id="12" name="Untitled-3.png" descr="Untitled-3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104129" y="6063920"/>
            <a:ext cx="1933950" cy="72704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447693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xmlns="" id="{FA8C897F-877A-4EC7-894B-E7C5132538FF}"/>
              </a:ext>
            </a:extLst>
          </p:cNvPr>
          <p:cNvSpPr txBox="1">
            <a:spLocks/>
          </p:cNvSpPr>
          <p:nvPr/>
        </p:nvSpPr>
        <p:spPr>
          <a:xfrm>
            <a:off x="277094" y="2215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6000" dirty="0" smtClean="0">
                <a:solidFill>
                  <a:schemeClr val="accent6">
                    <a:lumMod val="50000"/>
                  </a:schemeClr>
                </a:solidFill>
                <a:latin typeface="Bahnschrift SemiLight Condensed" panose="020B0502040204020203" pitchFamily="34" charset="0"/>
              </a:rPr>
              <a:t>Contact Us</a:t>
            </a:r>
            <a:endParaRPr lang="en-US" sz="6000" dirty="0"/>
          </a:p>
        </p:txBody>
      </p:sp>
      <p:pic>
        <p:nvPicPr>
          <p:cNvPr id="11" name="Picture 2" descr="C:\Users\user\Desktop\College\Beeclust\logo.png">
            <a:extLst>
              <a:ext uri="{FF2B5EF4-FFF2-40B4-BE49-F238E27FC236}">
                <a16:creationId xmlns:a16="http://schemas.microsoft.com/office/drawing/2014/main" xmlns="" id="{0B7709FB-B199-436E-A1B2-6923713019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6754" y="5855427"/>
            <a:ext cx="1423851" cy="812925"/>
          </a:xfrm>
          <a:prstGeom prst="rect">
            <a:avLst/>
          </a:prstGeom>
          <a:noFill/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7094" y="1678675"/>
            <a:ext cx="11637812" cy="409725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4800" dirty="0" smtClean="0">
                <a:latin typeface="Bahnschrift SemiLight Condensed" panose="020B0502040204020203" pitchFamily="34" charset="0"/>
              </a:rPr>
              <a:t>Venue : </a:t>
            </a:r>
            <a:r>
              <a:rPr lang="en-IN" sz="4800" dirty="0" err="1" smtClean="0">
                <a:latin typeface="Bahnschrift SemiLight Condensed" panose="020B0502040204020203" pitchFamily="34" charset="0"/>
              </a:rPr>
              <a:t>Beeclust</a:t>
            </a:r>
            <a:r>
              <a:rPr lang="en-IN" sz="4800" dirty="0" smtClean="0">
                <a:latin typeface="Bahnschrift SemiLight Condensed" panose="020B0502040204020203" pitchFamily="34" charset="0"/>
              </a:rPr>
              <a:t> MRSL, 1306/A, 13</a:t>
            </a:r>
            <a:r>
              <a:rPr lang="en-IN" sz="4800" baseline="30000" dirty="0" smtClean="0">
                <a:latin typeface="Bahnschrift SemiLight Condensed" panose="020B0502040204020203" pitchFamily="34" charset="0"/>
              </a:rPr>
              <a:t>th</a:t>
            </a:r>
            <a:r>
              <a:rPr lang="en-IN" sz="4800" dirty="0" smtClean="0">
                <a:latin typeface="Bahnschrift SemiLight Condensed" panose="020B0502040204020203" pitchFamily="34" charset="0"/>
              </a:rPr>
              <a:t> Floor, Tech Park</a:t>
            </a:r>
            <a:endParaRPr lang="en-IN" sz="4800" dirty="0">
              <a:latin typeface="Bahnschrift SemiLight Condensed" panose="020B0502040204020203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82F3860E-31E7-434C-B1A1-6E654A9515B9}"/>
              </a:ext>
            </a:extLst>
          </p:cNvPr>
          <p:cNvCxnSpPr>
            <a:cxnSpLocks/>
          </p:cNvCxnSpPr>
          <p:nvPr/>
        </p:nvCxnSpPr>
        <p:spPr>
          <a:xfrm flipV="1">
            <a:off x="277094" y="1245270"/>
            <a:ext cx="11637812" cy="674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lide Number Placeholder 7">
            <a:extLst>
              <a:ext uri="{FF2B5EF4-FFF2-40B4-BE49-F238E27FC236}">
                <a16:creationId xmlns:a16="http://schemas.microsoft.com/office/drawing/2014/main" xmlns="" id="{D1609E13-047E-4EB3-A12D-9725D8FC6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9091" y="6370636"/>
            <a:ext cx="2493818" cy="365125"/>
          </a:xfrm>
        </p:spPr>
        <p:txBody>
          <a:bodyPr/>
          <a:lstStyle/>
          <a:p>
            <a:pPr algn="ctr"/>
            <a:r>
              <a:rPr lang="en-IN" sz="2000" b="1" smtClean="0"/>
              <a:t>(</a:t>
            </a:r>
            <a:fld id="{6729166F-83A7-4CBF-A8E0-3192C50764B6}" type="slidenum">
              <a:rPr lang="en-IN" sz="2000" b="1" smtClean="0"/>
              <a:pPr algn="ctr"/>
              <a:t>13</a:t>
            </a:fld>
            <a:r>
              <a:rPr lang="en-IN" sz="2000" b="1" smtClean="0"/>
              <a:t>)</a:t>
            </a:r>
            <a:endParaRPr lang="en-IN" sz="2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77093" y="3152952"/>
            <a:ext cx="1163781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800" dirty="0" err="1" smtClean="0">
                <a:latin typeface="Bahnschrift SemiLight Condensed" panose="020B0502040204020203"/>
              </a:rPr>
              <a:t>Sukriti</a:t>
            </a:r>
            <a:r>
              <a:rPr lang="en-US" sz="4800" dirty="0" smtClean="0">
                <a:latin typeface="Bahnschrift SemiLight Condensed" panose="020B0502040204020203"/>
              </a:rPr>
              <a:t> Pandey         - 7275956423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800" dirty="0" err="1" smtClean="0">
                <a:latin typeface="Bahnschrift SemiLight Condensed" panose="020B0502040204020203"/>
              </a:rPr>
              <a:t>Atul</a:t>
            </a:r>
            <a:r>
              <a:rPr lang="en-US" sz="4800" dirty="0" smtClean="0">
                <a:latin typeface="Bahnschrift SemiLight Condensed" panose="020B0502040204020203"/>
              </a:rPr>
              <a:t> John Abraham - 8129674916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800" dirty="0" err="1" smtClean="0">
                <a:latin typeface="Bahnschrift SemiLight Condensed" panose="020B0502040204020203"/>
              </a:rPr>
              <a:t>Panshul</a:t>
            </a:r>
            <a:r>
              <a:rPr lang="en-US" sz="4800" dirty="0" smtClean="0">
                <a:latin typeface="Bahnschrift SemiLight Condensed" panose="020B0502040204020203"/>
              </a:rPr>
              <a:t> </a:t>
            </a:r>
            <a:r>
              <a:rPr lang="en-US" sz="4800" dirty="0" err="1" smtClean="0">
                <a:latin typeface="Bahnschrift SemiLight Condensed" panose="020B0502040204020203"/>
              </a:rPr>
              <a:t>Saraswat</a:t>
            </a:r>
            <a:r>
              <a:rPr lang="en-US" sz="4800" dirty="0" smtClean="0">
                <a:latin typeface="Bahnschrift SemiLight Condensed" panose="020B0502040204020203"/>
              </a:rPr>
              <a:t>    - 7013342131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580605" y="5592826"/>
            <a:ext cx="8887847" cy="1098193"/>
          </a:xfrm>
        </p:spPr>
        <p:txBody>
          <a:bodyPr>
            <a:noAutofit/>
          </a:bodyPr>
          <a:lstStyle/>
          <a:p>
            <a:pPr algn="ctr"/>
            <a:r>
              <a:rPr lang="en-IN" sz="4800" dirty="0">
                <a:solidFill>
                  <a:schemeClr val="accent6">
                    <a:lumMod val="50000"/>
                  </a:schemeClr>
                </a:solidFill>
                <a:latin typeface="Bahnschrift SemiLight Condensed" pitchFamily="34" charset="0"/>
              </a:rPr>
              <a:t>THANK YOU</a:t>
            </a:r>
          </a:p>
        </p:txBody>
      </p:sp>
      <p:pic>
        <p:nvPicPr>
          <p:cNvPr id="14" name="Untitled-3.png" descr="Untitled-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104129" y="6063920"/>
            <a:ext cx="1933950" cy="72704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003595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54F7C56-30EC-4D6B-809D-93F90D217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" y="155575"/>
            <a:ext cx="10515600" cy="1325563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accent6">
                    <a:lumMod val="50000"/>
                  </a:schemeClr>
                </a:solidFill>
                <a:latin typeface="Bahnschrift SemiLight Condensed" panose="020B0502040204020203" pitchFamily="34" charset="0"/>
              </a:rPr>
              <a:t> </a:t>
            </a:r>
            <a:r>
              <a:rPr lang="en-US" sz="6000" dirty="0" smtClean="0">
                <a:solidFill>
                  <a:schemeClr val="accent6">
                    <a:lumMod val="50000"/>
                  </a:schemeClr>
                </a:solidFill>
                <a:latin typeface="Bahnschrift SemiLight Condensed" panose="020B0502040204020203" pitchFamily="34" charset="0"/>
              </a:rPr>
              <a:t>What we do?</a:t>
            </a:r>
            <a:endParaRPr lang="en-US" sz="6000" dirty="0">
              <a:solidFill>
                <a:schemeClr val="accent6">
                  <a:lumMod val="50000"/>
                </a:schemeClr>
              </a:solidFill>
              <a:latin typeface="Bahnschrift SemiLight Condense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B7728CC-237C-40D4-90A8-75E04F7FF1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798" y="1484312"/>
            <a:ext cx="11211341" cy="4625880"/>
          </a:xfrm>
        </p:spPr>
        <p:txBody>
          <a:bodyPr>
            <a:normAutofit/>
          </a:bodyPr>
          <a:lstStyle/>
          <a:p>
            <a:pPr algn="just"/>
            <a:r>
              <a:rPr lang="en-US" dirty="0" err="1" smtClean="0">
                <a:latin typeface="Bahnschrift SemiLight Condensed" panose="020B0502040204020203" pitchFamily="34" charset="0"/>
              </a:rPr>
              <a:t>Beeclust</a:t>
            </a:r>
            <a:r>
              <a:rPr lang="en-US" dirty="0" smtClean="0">
                <a:latin typeface="Bahnschrift SemiLight Condensed" panose="020B0502040204020203" pitchFamily="34" charset="0"/>
              </a:rPr>
              <a:t> Multi Robot Systems Lab (</a:t>
            </a:r>
            <a:r>
              <a:rPr lang="en-US" dirty="0" err="1" smtClean="0">
                <a:latin typeface="Bahnschrift SemiLight Condensed" panose="020B0502040204020203" pitchFamily="34" charset="0"/>
              </a:rPr>
              <a:t>Beeclust</a:t>
            </a:r>
            <a:r>
              <a:rPr lang="en-US" dirty="0" smtClean="0">
                <a:latin typeface="Bahnschrift SemiLight Condensed" panose="020B0502040204020203" pitchFamily="34" charset="0"/>
              </a:rPr>
              <a:t> MRSL) started in February, 2017 is a research team working in the field of swarm robotics. </a:t>
            </a:r>
          </a:p>
          <a:p>
            <a:pPr algn="just"/>
            <a:r>
              <a:rPr lang="en-US" dirty="0" smtClean="0">
                <a:latin typeface="Bahnschrift SemiLight Condensed" panose="020B0502040204020203" pitchFamily="34" charset="0"/>
              </a:rPr>
              <a:t>The team is associated with Dept. of ECE and funded by Directorate of Research, </a:t>
            </a:r>
            <a:r>
              <a:rPr lang="en-US" dirty="0" smtClean="0">
                <a:latin typeface="Bahnschrift SemiLight Condensed" panose="020B0502040204020203" pitchFamily="34" charset="0"/>
              </a:rPr>
              <a:t>SRM-IST.</a:t>
            </a:r>
          </a:p>
          <a:p>
            <a:pPr algn="just"/>
            <a:r>
              <a:rPr lang="en-US" dirty="0">
                <a:latin typeface="Bahnschrift SemiLight Condensed" panose="020B0502040204020203" pitchFamily="34" charset="0"/>
              </a:rPr>
              <a:t>Our first project titled Sprinter has been patented. </a:t>
            </a:r>
            <a:endParaRPr lang="en-US" dirty="0" smtClean="0">
              <a:latin typeface="Bahnschrift SemiLight Condensed" panose="020B0502040204020203" pitchFamily="34" charset="0"/>
            </a:endParaRPr>
          </a:p>
          <a:p>
            <a:pPr algn="just"/>
            <a:r>
              <a:rPr lang="en-US" dirty="0" smtClean="0">
                <a:latin typeface="Bahnschrift SemiLight Condensed" panose="020B0502040204020203" pitchFamily="34" charset="0"/>
              </a:rPr>
              <a:t>Our research has been published in international conferences.</a:t>
            </a:r>
          </a:p>
          <a:p>
            <a:pPr algn="just"/>
            <a:r>
              <a:rPr lang="en-US" dirty="0" smtClean="0">
                <a:latin typeface="Bahnschrift SemiLight Condensed" panose="020B0502040204020203" pitchFamily="34" charset="0"/>
              </a:rPr>
              <a:t>We have participated and won in various national and international competitions and hackathons. </a:t>
            </a:r>
            <a:endParaRPr lang="en-US" dirty="0">
              <a:latin typeface="Bahnschrift SemiLight Condensed" panose="020B0502040204020203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64345D35-DAF2-42C0-9ABF-E7298140111E}"/>
              </a:ext>
            </a:extLst>
          </p:cNvPr>
          <p:cNvCxnSpPr>
            <a:cxnSpLocks/>
          </p:cNvCxnSpPr>
          <p:nvPr/>
        </p:nvCxnSpPr>
        <p:spPr>
          <a:xfrm>
            <a:off x="323850" y="1295400"/>
            <a:ext cx="111922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C:\Users\user\Desktop\College\Beeclust\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6754" y="5855427"/>
            <a:ext cx="1423851" cy="812925"/>
          </a:xfrm>
          <a:prstGeom prst="rect">
            <a:avLst/>
          </a:prstGeom>
          <a:noFill/>
        </p:spPr>
      </p:pic>
      <p:sp>
        <p:nvSpPr>
          <p:cNvPr id="14" name="Slide Number Placeholder 7">
            <a:extLst>
              <a:ext uri="{FF2B5EF4-FFF2-40B4-BE49-F238E27FC236}">
                <a16:creationId xmlns:a16="http://schemas.microsoft.com/office/drawing/2014/main" xmlns="" id="{1CF7A93B-6EE8-4215-B52A-71A444FFF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9091" y="6370636"/>
            <a:ext cx="2493818" cy="365125"/>
          </a:xfrm>
        </p:spPr>
        <p:txBody>
          <a:bodyPr/>
          <a:lstStyle/>
          <a:p>
            <a:pPr algn="ctr"/>
            <a:r>
              <a:rPr lang="en-IN" sz="2000" b="1" dirty="0"/>
              <a:t>(</a:t>
            </a:r>
            <a:fld id="{6729166F-83A7-4CBF-A8E0-3192C50764B6}" type="slidenum">
              <a:rPr lang="en-IN" sz="2000" b="1" smtClean="0"/>
              <a:pPr algn="ctr"/>
              <a:t>2</a:t>
            </a:fld>
            <a:r>
              <a:rPr lang="en-IN" sz="2000" b="1" dirty="0"/>
              <a:t>)</a:t>
            </a:r>
          </a:p>
        </p:txBody>
      </p:sp>
      <p:pic>
        <p:nvPicPr>
          <p:cNvPr id="8" name="Untitled-3.png" descr="Untitled-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104129" y="6063920"/>
            <a:ext cx="1933950" cy="72704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183333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54F7C56-30EC-4D6B-809D-93F90D217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" y="155575"/>
            <a:ext cx="10515600" cy="1325563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accent6">
                    <a:lumMod val="50000"/>
                  </a:schemeClr>
                </a:solidFill>
                <a:latin typeface="Bahnschrift SemiLight Condensed" panose="020B0502040204020203" pitchFamily="34" charset="0"/>
              </a:rPr>
              <a:t> </a:t>
            </a:r>
            <a:r>
              <a:rPr lang="en-US" sz="6000" dirty="0" smtClean="0">
                <a:solidFill>
                  <a:schemeClr val="accent6">
                    <a:lumMod val="50000"/>
                  </a:schemeClr>
                </a:solidFill>
                <a:latin typeface="Bahnschrift SemiLight Condensed" panose="020B0502040204020203" pitchFamily="34" charset="0"/>
              </a:rPr>
              <a:t>Our Mentors</a:t>
            </a:r>
            <a:endParaRPr lang="en-US" sz="6000" dirty="0">
              <a:solidFill>
                <a:schemeClr val="accent6">
                  <a:lumMod val="50000"/>
                </a:schemeClr>
              </a:solidFill>
              <a:latin typeface="Bahnschrift SemiLight Condensed" panose="020B0502040204020203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64345D35-DAF2-42C0-9ABF-E7298140111E}"/>
              </a:ext>
            </a:extLst>
          </p:cNvPr>
          <p:cNvCxnSpPr>
            <a:cxnSpLocks/>
          </p:cNvCxnSpPr>
          <p:nvPr/>
        </p:nvCxnSpPr>
        <p:spPr>
          <a:xfrm>
            <a:off x="323850" y="1295400"/>
            <a:ext cx="111922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C:\Users\user\Desktop\College\Beeclust\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6754" y="5855427"/>
            <a:ext cx="1423851" cy="812925"/>
          </a:xfrm>
          <a:prstGeom prst="rect">
            <a:avLst/>
          </a:prstGeom>
          <a:noFill/>
        </p:spPr>
      </p:pic>
      <p:sp>
        <p:nvSpPr>
          <p:cNvPr id="14" name="Slide Number Placeholder 7">
            <a:extLst>
              <a:ext uri="{FF2B5EF4-FFF2-40B4-BE49-F238E27FC236}">
                <a16:creationId xmlns:a16="http://schemas.microsoft.com/office/drawing/2014/main" xmlns="" id="{1CF7A93B-6EE8-4215-B52A-71A444FFF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9091" y="6370636"/>
            <a:ext cx="2493818" cy="365125"/>
          </a:xfrm>
        </p:spPr>
        <p:txBody>
          <a:bodyPr/>
          <a:lstStyle/>
          <a:p>
            <a:pPr algn="ctr"/>
            <a:r>
              <a:rPr lang="en-IN" sz="2000" b="1" dirty="0"/>
              <a:t>(</a:t>
            </a:r>
            <a:fld id="{6729166F-83A7-4CBF-A8E0-3192C50764B6}" type="slidenum">
              <a:rPr lang="en-IN" sz="2000" b="1" smtClean="0"/>
              <a:pPr algn="ctr"/>
              <a:t>3</a:t>
            </a:fld>
            <a:r>
              <a:rPr lang="en-IN" sz="2000" b="1" dirty="0"/>
              <a:t>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1452" y="1485000"/>
            <a:ext cx="11054687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600" b="1" dirty="0" smtClean="0">
                <a:latin typeface="Bahnschrift SemiLight Condensed" panose="020B0502040204020203"/>
              </a:rPr>
              <a:t>Faculty Coordinators: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600" dirty="0" smtClean="0">
                <a:latin typeface="Bahnschrift SemiLight Condensed" panose="020B0502040204020203"/>
              </a:rPr>
              <a:t>Dr. R. Kumar, Professor, Department of ECE, SRM-IST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600" dirty="0" smtClean="0">
                <a:latin typeface="Bahnschrift SemiLight Condensed" panose="020B0502040204020203"/>
              </a:rPr>
              <a:t>Dr. S. </a:t>
            </a:r>
            <a:r>
              <a:rPr lang="en-US" sz="2600" dirty="0" err="1" smtClean="0">
                <a:latin typeface="Bahnschrift SemiLight Condensed" panose="020B0502040204020203"/>
              </a:rPr>
              <a:t>Dhanalakshmi</a:t>
            </a:r>
            <a:r>
              <a:rPr lang="en-US" sz="2600" dirty="0" smtClean="0">
                <a:latin typeface="Bahnschrift SemiLight Condensed" panose="020B0502040204020203"/>
              </a:rPr>
              <a:t>, Associate Professor, Department of ECE, SRM-IST</a:t>
            </a:r>
          </a:p>
          <a:p>
            <a:pPr algn="just"/>
            <a:endParaRPr lang="en-US" sz="2600" dirty="0" smtClean="0">
              <a:latin typeface="Bahnschrift SemiLight Condensed" panose="020B0502040204020203"/>
            </a:endParaRPr>
          </a:p>
          <a:p>
            <a:pPr algn="just"/>
            <a:r>
              <a:rPr lang="en-US" sz="2600" b="1" dirty="0" smtClean="0">
                <a:latin typeface="Bahnschrift SemiLight Condensed" panose="020B0502040204020203"/>
              </a:rPr>
              <a:t>International Relations:</a:t>
            </a:r>
            <a:endParaRPr lang="en-US" sz="2600" b="1" dirty="0">
              <a:latin typeface="Bahnschrift SemiLight Condensed" panose="020B0502040204020203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600" dirty="0" smtClean="0">
                <a:latin typeface="Bahnschrift SemiLight Condensed" panose="020B0502040204020203"/>
              </a:rPr>
              <a:t>Dr. Lorenzo </a:t>
            </a:r>
            <a:r>
              <a:rPr lang="en-US" sz="2600" dirty="0" err="1" smtClean="0">
                <a:latin typeface="Bahnschrift SemiLight Condensed" panose="020B0502040204020203"/>
              </a:rPr>
              <a:t>Sabattini</a:t>
            </a:r>
            <a:r>
              <a:rPr lang="en-US" sz="2600" dirty="0">
                <a:latin typeface="Bahnschrift SemiLight Condensed" panose="020B0502040204020203"/>
              </a:rPr>
              <a:t>, Associate </a:t>
            </a:r>
            <a:r>
              <a:rPr lang="en-US" sz="2600" dirty="0" smtClean="0">
                <a:latin typeface="Bahnschrift SemiLight Condensed" panose="020B0502040204020203"/>
              </a:rPr>
              <a:t>Professor, Department </a:t>
            </a:r>
            <a:r>
              <a:rPr lang="en-US" sz="2600" dirty="0">
                <a:latin typeface="Bahnschrift SemiLight Condensed" panose="020B0502040204020203"/>
              </a:rPr>
              <a:t>of Engineering Sciences and </a:t>
            </a:r>
            <a:r>
              <a:rPr lang="en-US" sz="2600" dirty="0" smtClean="0">
                <a:latin typeface="Bahnschrift SemiLight Condensed" panose="020B0502040204020203"/>
              </a:rPr>
              <a:t>Methods, University of Modena and Reggio Emilia, Italy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600" dirty="0">
              <a:latin typeface="Bahnschrift SemiLight Condensed" panose="020B0502040204020203"/>
            </a:endParaRPr>
          </a:p>
          <a:p>
            <a:pPr algn="just"/>
            <a:r>
              <a:rPr lang="en-US" sz="2600" b="1" dirty="0" smtClean="0">
                <a:latin typeface="Bahnschrift SemiLight Condensed" panose="020B0502040204020203"/>
              </a:rPr>
              <a:t>Team Principal: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600" dirty="0" smtClean="0">
                <a:latin typeface="Bahnschrift SemiLight Condensed" panose="020B0502040204020203"/>
              </a:rPr>
              <a:t>Mr. </a:t>
            </a:r>
            <a:r>
              <a:rPr lang="en-US" sz="2600" dirty="0" err="1" smtClean="0">
                <a:latin typeface="Bahnschrift SemiLight Condensed" panose="020B0502040204020203"/>
              </a:rPr>
              <a:t>Kedar</a:t>
            </a:r>
            <a:r>
              <a:rPr lang="en-US" sz="2600" dirty="0" smtClean="0">
                <a:latin typeface="Bahnschrift SemiLight Condensed" panose="020B0502040204020203"/>
              </a:rPr>
              <a:t> </a:t>
            </a:r>
            <a:r>
              <a:rPr lang="en-US" sz="2600" dirty="0" err="1" smtClean="0">
                <a:latin typeface="Bahnschrift SemiLight Condensed" panose="020B0502040204020203"/>
              </a:rPr>
              <a:t>Karpe</a:t>
            </a:r>
            <a:r>
              <a:rPr lang="en-US" sz="2600" dirty="0" smtClean="0">
                <a:latin typeface="Bahnschrift SemiLight Condensed" panose="020B0502040204020203"/>
              </a:rPr>
              <a:t>, Batch of 2019, Department of ECE, SRM-IST</a:t>
            </a:r>
          </a:p>
          <a:p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8" name="Untitled-3.png" descr="Untitled-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104129" y="6063920"/>
            <a:ext cx="1933950" cy="72704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664450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54F7C56-30EC-4D6B-809D-93F90D217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" y="155575"/>
            <a:ext cx="10515600" cy="1325563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accent6">
                    <a:lumMod val="50000"/>
                  </a:schemeClr>
                </a:solidFill>
                <a:latin typeface="Bahnschrift SemiLight Condensed" panose="020B0502040204020203" pitchFamily="34" charset="0"/>
              </a:rPr>
              <a:t> </a:t>
            </a:r>
            <a:r>
              <a:rPr lang="en-US" sz="6000" dirty="0" smtClean="0">
                <a:solidFill>
                  <a:schemeClr val="accent6">
                    <a:lumMod val="50000"/>
                  </a:schemeClr>
                </a:solidFill>
                <a:latin typeface="Bahnschrift SemiLight Condensed" panose="020B0502040204020203" pitchFamily="34" charset="0"/>
              </a:rPr>
              <a:t>Our Domains</a:t>
            </a:r>
            <a:endParaRPr lang="en-US" sz="6000" dirty="0">
              <a:solidFill>
                <a:schemeClr val="accent6">
                  <a:lumMod val="50000"/>
                </a:schemeClr>
              </a:solidFill>
              <a:latin typeface="Bahnschrift SemiLight Condensed" panose="020B0502040204020203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64345D35-DAF2-42C0-9ABF-E7298140111E}"/>
              </a:ext>
            </a:extLst>
          </p:cNvPr>
          <p:cNvCxnSpPr>
            <a:cxnSpLocks/>
          </p:cNvCxnSpPr>
          <p:nvPr/>
        </p:nvCxnSpPr>
        <p:spPr>
          <a:xfrm>
            <a:off x="323850" y="1295400"/>
            <a:ext cx="111922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C:\Users\user\Desktop\College\Beeclust\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6754" y="5855427"/>
            <a:ext cx="1423851" cy="812925"/>
          </a:xfrm>
          <a:prstGeom prst="rect">
            <a:avLst/>
          </a:prstGeom>
          <a:noFill/>
        </p:spPr>
      </p:pic>
      <p:sp>
        <p:nvSpPr>
          <p:cNvPr id="14" name="Slide Number Placeholder 7">
            <a:extLst>
              <a:ext uri="{FF2B5EF4-FFF2-40B4-BE49-F238E27FC236}">
                <a16:creationId xmlns:a16="http://schemas.microsoft.com/office/drawing/2014/main" xmlns="" id="{1CF7A93B-6EE8-4215-B52A-71A444FFF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9091" y="6370636"/>
            <a:ext cx="2493818" cy="365125"/>
          </a:xfrm>
        </p:spPr>
        <p:txBody>
          <a:bodyPr/>
          <a:lstStyle/>
          <a:p>
            <a:pPr algn="ctr"/>
            <a:r>
              <a:rPr lang="en-IN" sz="2000" b="1" dirty="0"/>
              <a:t>(</a:t>
            </a:r>
            <a:fld id="{6729166F-83A7-4CBF-A8E0-3192C50764B6}" type="slidenum">
              <a:rPr lang="en-IN" sz="2000" b="1" smtClean="0"/>
              <a:pPr algn="ctr"/>
              <a:t>4</a:t>
            </a:fld>
            <a:r>
              <a:rPr lang="en-IN" sz="2000" b="1" dirty="0"/>
              <a:t>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3850" y="3537735"/>
            <a:ext cx="7513284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sz="2400" dirty="0" smtClean="0">
              <a:latin typeface="Bahnschrift SemiLight Condensed" panose="020B0502040204020203"/>
            </a:endParaRPr>
          </a:p>
          <a:p>
            <a:pPr algn="just"/>
            <a:r>
              <a:rPr lang="en-US" sz="2800" b="1" dirty="0" smtClean="0">
                <a:latin typeface="Bahnschrift SemiLight Condensed" panose="020B0502040204020203"/>
              </a:rPr>
              <a:t>Mechanical: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600" dirty="0" smtClean="0">
                <a:latin typeface="Bahnschrift SemiLight Condensed" panose="020B0502040204020203"/>
              </a:rPr>
              <a:t>Design 3-D models of the robots and build all the physical blocks of the system.</a:t>
            </a:r>
            <a:endParaRPr lang="en-US" sz="3600" dirty="0">
              <a:latin typeface="Bahnschrift SemiLight Condensed" panose="020B0502040204020203"/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3850" y="1589885"/>
            <a:ext cx="7346192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 smtClean="0">
                <a:latin typeface="Bahnschrift SemiLight Condensed" panose="020B0502040204020203"/>
              </a:rPr>
              <a:t>Embedded Systems: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600" dirty="0" smtClean="0">
                <a:latin typeface="Bahnschrift SemiLight Condensed" panose="020B0502040204020203"/>
              </a:rPr>
              <a:t>Design the necessary electronic circuit boards.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600" dirty="0" smtClean="0">
                <a:latin typeface="Bahnschrift SemiLight Condensed" panose="020B0502040204020203"/>
              </a:rPr>
              <a:t>Program the robots to perform the tasks we require.  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8318" y="3875964"/>
            <a:ext cx="3201799" cy="213574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318" y="1449722"/>
            <a:ext cx="3184578" cy="2119429"/>
          </a:xfrm>
          <a:prstGeom prst="rect">
            <a:avLst/>
          </a:prstGeom>
        </p:spPr>
      </p:pic>
      <p:pic>
        <p:nvPicPr>
          <p:cNvPr id="13" name="Untitled-3.png" descr="Untitled-3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0104129" y="6063920"/>
            <a:ext cx="1933950" cy="72704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830629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54F7C56-30EC-4D6B-809D-93F90D217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" y="155575"/>
            <a:ext cx="10515600" cy="1325563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accent6">
                    <a:lumMod val="50000"/>
                  </a:schemeClr>
                </a:solidFill>
                <a:latin typeface="Bahnschrift SemiLight Condensed" panose="020B0502040204020203" pitchFamily="34" charset="0"/>
              </a:rPr>
              <a:t> </a:t>
            </a:r>
            <a:r>
              <a:rPr lang="en-US" sz="6000" dirty="0" smtClean="0">
                <a:solidFill>
                  <a:schemeClr val="accent6">
                    <a:lumMod val="50000"/>
                  </a:schemeClr>
                </a:solidFill>
                <a:latin typeface="Bahnschrift SemiLight Condensed" panose="020B0502040204020203" pitchFamily="34" charset="0"/>
              </a:rPr>
              <a:t>Our Domains</a:t>
            </a:r>
            <a:endParaRPr lang="en-US" sz="6000" dirty="0">
              <a:solidFill>
                <a:schemeClr val="accent6">
                  <a:lumMod val="50000"/>
                </a:schemeClr>
              </a:solidFill>
              <a:latin typeface="Bahnschrift SemiLight Condensed" panose="020B0502040204020203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64345D35-DAF2-42C0-9ABF-E7298140111E}"/>
              </a:ext>
            </a:extLst>
          </p:cNvPr>
          <p:cNvCxnSpPr>
            <a:cxnSpLocks/>
          </p:cNvCxnSpPr>
          <p:nvPr/>
        </p:nvCxnSpPr>
        <p:spPr>
          <a:xfrm>
            <a:off x="323850" y="1295400"/>
            <a:ext cx="111922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C:\Users\user\Desktop\College\Beeclust\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6754" y="5855427"/>
            <a:ext cx="1423851" cy="812925"/>
          </a:xfrm>
          <a:prstGeom prst="rect">
            <a:avLst/>
          </a:prstGeom>
          <a:noFill/>
        </p:spPr>
      </p:pic>
      <p:sp>
        <p:nvSpPr>
          <p:cNvPr id="14" name="Slide Number Placeholder 7">
            <a:extLst>
              <a:ext uri="{FF2B5EF4-FFF2-40B4-BE49-F238E27FC236}">
                <a16:creationId xmlns:a16="http://schemas.microsoft.com/office/drawing/2014/main" xmlns="" id="{1CF7A93B-6EE8-4215-B52A-71A444FFF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9091" y="6370636"/>
            <a:ext cx="2493818" cy="365125"/>
          </a:xfrm>
        </p:spPr>
        <p:txBody>
          <a:bodyPr/>
          <a:lstStyle/>
          <a:p>
            <a:pPr algn="ctr"/>
            <a:r>
              <a:rPr lang="en-IN" sz="2000" b="1" dirty="0"/>
              <a:t>(</a:t>
            </a:r>
            <a:fld id="{6729166F-83A7-4CBF-A8E0-3192C50764B6}" type="slidenum">
              <a:rPr lang="en-IN" sz="2000" b="1" smtClean="0"/>
              <a:pPr algn="ctr"/>
              <a:t>5</a:t>
            </a:fld>
            <a:r>
              <a:rPr lang="en-IN" sz="2000" b="1" dirty="0"/>
              <a:t>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1453" y="1485000"/>
            <a:ext cx="7058463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 smtClean="0">
                <a:latin typeface="Bahnschrift SemiLight Condensed" panose="020B0502040204020203"/>
              </a:rPr>
              <a:t>Robotics and Simulation: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600" dirty="0" smtClean="0">
                <a:latin typeface="Bahnschrift SemiLight Condensed" panose="020B0502040204020203"/>
              </a:rPr>
              <a:t>Derive </a:t>
            </a:r>
            <a:r>
              <a:rPr lang="en-US" sz="2600" dirty="0">
                <a:latin typeface="Bahnschrift SemiLight Condensed" panose="020B0502040204020203"/>
              </a:rPr>
              <a:t>and test </a:t>
            </a:r>
            <a:r>
              <a:rPr lang="en-US" sz="2600" dirty="0" smtClean="0">
                <a:latin typeface="Bahnschrift SemiLight Condensed" panose="020B0502040204020203"/>
              </a:rPr>
              <a:t>the algorithms by simulating them using software like MATLAB &amp; Simulink.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600" dirty="0" smtClean="0">
                <a:latin typeface="Bahnschrift SemiLight Condensed" panose="020B0502040204020203"/>
              </a:rPr>
              <a:t>Study the system by performing experiments through robots fabricated in our lab.</a:t>
            </a:r>
          </a:p>
          <a:p>
            <a:pPr algn="just"/>
            <a:r>
              <a:rPr lang="en-US" sz="2800" b="1" dirty="0">
                <a:latin typeface="Bahnschrift SemiLight Condensed" panose="020B0502040204020203"/>
              </a:rPr>
              <a:t>Computer Vision: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600" dirty="0">
                <a:latin typeface="Bahnschrift SemiLight Condensed" panose="020B0502040204020203"/>
              </a:rPr>
              <a:t>Interface Cameras with the system to track the robots in real time.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600" dirty="0">
                <a:latin typeface="Bahnschrift SemiLight Condensed" panose="020B0502040204020203"/>
              </a:rPr>
              <a:t>Provide feedback on any visible defects in the system.</a:t>
            </a:r>
          </a:p>
          <a:p>
            <a:pPr algn="just"/>
            <a:endParaRPr lang="en-US" sz="2600" dirty="0" smtClean="0">
              <a:latin typeface="Bahnschrift SemiLight Condensed" panose="020B0502040204020203"/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9916" y="2218430"/>
            <a:ext cx="4347078" cy="2899704"/>
          </a:xfrm>
          <a:prstGeom prst="rect">
            <a:avLst/>
          </a:prstGeom>
        </p:spPr>
      </p:pic>
      <p:pic>
        <p:nvPicPr>
          <p:cNvPr id="9" name="Untitled-3.png" descr="Untitled-3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104129" y="6063920"/>
            <a:ext cx="1933950" cy="72704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673647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54F7C56-30EC-4D6B-809D-93F90D217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" y="155575"/>
            <a:ext cx="10515600" cy="1325563"/>
          </a:xfrm>
        </p:spPr>
        <p:txBody>
          <a:bodyPr>
            <a:normAutofit/>
          </a:bodyPr>
          <a:lstStyle/>
          <a:p>
            <a:r>
              <a:rPr lang="en-US" sz="6000" dirty="0" smtClean="0">
                <a:solidFill>
                  <a:schemeClr val="accent6">
                    <a:lumMod val="50000"/>
                  </a:schemeClr>
                </a:solidFill>
                <a:latin typeface="Bahnschrift SemiLight Condensed" panose="020B0502040204020203" pitchFamily="34" charset="0"/>
              </a:rPr>
              <a:t>Current Projects </a:t>
            </a:r>
            <a:endParaRPr lang="en-US" sz="6000" dirty="0">
              <a:solidFill>
                <a:schemeClr val="accent6">
                  <a:lumMod val="50000"/>
                </a:schemeClr>
              </a:solidFill>
              <a:latin typeface="Bahnschrift SemiLight Condensed" panose="020B0502040204020203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64345D35-DAF2-42C0-9ABF-E7298140111E}"/>
              </a:ext>
            </a:extLst>
          </p:cNvPr>
          <p:cNvCxnSpPr>
            <a:cxnSpLocks/>
          </p:cNvCxnSpPr>
          <p:nvPr/>
        </p:nvCxnSpPr>
        <p:spPr>
          <a:xfrm>
            <a:off x="323850" y="1295400"/>
            <a:ext cx="111922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C:\Users\user\Desktop\College\Beeclust\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6754" y="5855427"/>
            <a:ext cx="1423851" cy="812925"/>
          </a:xfrm>
          <a:prstGeom prst="rect">
            <a:avLst/>
          </a:prstGeom>
          <a:noFill/>
        </p:spPr>
      </p:pic>
      <p:sp>
        <p:nvSpPr>
          <p:cNvPr id="14" name="Slide Number Placeholder 7">
            <a:extLst>
              <a:ext uri="{FF2B5EF4-FFF2-40B4-BE49-F238E27FC236}">
                <a16:creationId xmlns:a16="http://schemas.microsoft.com/office/drawing/2014/main" xmlns="" id="{1CF7A93B-6EE8-4215-B52A-71A444FFF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9091" y="6370636"/>
            <a:ext cx="2493818" cy="365125"/>
          </a:xfrm>
        </p:spPr>
        <p:txBody>
          <a:bodyPr/>
          <a:lstStyle/>
          <a:p>
            <a:pPr algn="ctr"/>
            <a:r>
              <a:rPr lang="en-IN" sz="2000" b="1" dirty="0"/>
              <a:t>(</a:t>
            </a:r>
            <a:fld id="{6729166F-83A7-4CBF-A8E0-3192C50764B6}" type="slidenum">
              <a:rPr lang="en-IN" sz="2000" b="1" smtClean="0"/>
              <a:pPr algn="ctr"/>
              <a:t>6</a:t>
            </a:fld>
            <a:r>
              <a:rPr lang="en-IN" sz="2000" b="1" dirty="0"/>
              <a:t>)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A721A2F4-DB4D-40D9-9AD8-99AA39036B94}"/>
              </a:ext>
            </a:extLst>
          </p:cNvPr>
          <p:cNvSpPr txBox="1">
            <a:spLocks/>
          </p:cNvSpPr>
          <p:nvPr/>
        </p:nvSpPr>
        <p:spPr>
          <a:xfrm>
            <a:off x="-313898" y="937058"/>
            <a:ext cx="12192000" cy="19800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3200" dirty="0" smtClean="0">
                <a:solidFill>
                  <a:schemeClr val="tx2">
                    <a:lumMod val="50000"/>
                  </a:schemeClr>
                </a:solidFill>
                <a:latin typeface="Bahnschrift Condensed" panose="020B0502040204020203" pitchFamily="34" charset="0"/>
                <a:cs typeface="Times New Roman" panose="02020603050405020304" pitchFamily="18" charset="0"/>
              </a:rPr>
              <a:t>LOGISWARM: Logistics Using Semi-Automated Multi Robot Systems</a:t>
            </a:r>
            <a:endParaRPr lang="en-IN" sz="3200" dirty="0">
              <a:ln w="0"/>
              <a:solidFill>
                <a:schemeClr val="tx2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hnschrift Condensed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323850" y="2328561"/>
            <a:ext cx="6621237" cy="38948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>
                <a:latin typeface="Bahnschrift SemiLight Condensed" panose="020B0502040204020203" pitchFamily="34" charset="0"/>
              </a:rPr>
              <a:t>OBJECTIVES:</a:t>
            </a:r>
          </a:p>
          <a:p>
            <a:pPr marL="0" indent="0">
              <a:buNone/>
            </a:pPr>
            <a:r>
              <a:rPr lang="en-IN" sz="2400" dirty="0">
                <a:latin typeface="Bahnschrift SemiLight Condensed" panose="020B0502040204020203" pitchFamily="34" charset="0"/>
              </a:rPr>
              <a:t>To develop a Multi-Robot System for :</a:t>
            </a:r>
          </a:p>
          <a:p>
            <a:r>
              <a:rPr lang="en-IN" sz="2400" dirty="0">
                <a:latin typeface="Bahnschrift SemiLight Condensed" panose="020B0502040204020203" pitchFamily="34" charset="0"/>
              </a:rPr>
              <a:t>Simplifying warehouse transportation problems</a:t>
            </a:r>
          </a:p>
          <a:p>
            <a:r>
              <a:rPr lang="en-IN" sz="2400" dirty="0">
                <a:latin typeface="Bahnschrift SemiLight Condensed" panose="020B0502040204020203" pitchFamily="34" charset="0"/>
              </a:rPr>
              <a:t>Prevention of problems arising due to human intrusion</a:t>
            </a:r>
          </a:p>
          <a:p>
            <a:r>
              <a:rPr lang="en-IN" sz="2400" dirty="0">
                <a:latin typeface="Bahnschrift SemiLight Condensed" panose="020B0502040204020203" pitchFamily="34" charset="0"/>
              </a:rPr>
              <a:t>Making </a:t>
            </a:r>
            <a:r>
              <a:rPr lang="en-IN" sz="2400" dirty="0" smtClean="0">
                <a:latin typeface="Bahnschrift SemiLight Condensed" panose="020B0502040204020203" pitchFamily="34" charset="0"/>
              </a:rPr>
              <a:t>the current </a:t>
            </a:r>
            <a:r>
              <a:rPr lang="en-IN" sz="2400" dirty="0">
                <a:latin typeface="Bahnschrift SemiLight Condensed" panose="020B0502040204020203" pitchFamily="34" charset="0"/>
              </a:rPr>
              <a:t>system more energy efficient</a:t>
            </a:r>
          </a:p>
          <a:p>
            <a:r>
              <a:rPr lang="en-IN" sz="2400" dirty="0">
                <a:latin typeface="Bahnschrift SemiLight Condensed" panose="020B0502040204020203" pitchFamily="34" charset="0"/>
              </a:rPr>
              <a:t>Reduction of cost and time</a:t>
            </a:r>
          </a:p>
        </p:txBody>
      </p:sp>
      <p:pic>
        <p:nvPicPr>
          <p:cNvPr id="13" name="Picture 8" descr="C:\Users\user\Desktop\College\Beeclust\exploded atlast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81555" y="1481138"/>
            <a:ext cx="4883928" cy="5504757"/>
          </a:xfrm>
          <a:prstGeom prst="rect">
            <a:avLst/>
          </a:prstGeom>
          <a:noFill/>
        </p:spPr>
      </p:pic>
      <p:pic>
        <p:nvPicPr>
          <p:cNvPr id="10" name="Untitled-3.png" descr="Untitled-3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104129" y="6063920"/>
            <a:ext cx="1933950" cy="72704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794056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862" y="253840"/>
            <a:ext cx="9144000" cy="1054145"/>
          </a:xfrm>
        </p:spPr>
        <p:txBody>
          <a:bodyPr/>
          <a:lstStyle/>
          <a:p>
            <a:pPr algn="l"/>
            <a:r>
              <a:rPr lang="en-IN" dirty="0" smtClean="0">
                <a:solidFill>
                  <a:schemeClr val="accent6">
                    <a:lumMod val="50000"/>
                  </a:schemeClr>
                </a:solidFill>
                <a:latin typeface="Bahnschrift SemiLight Condensed" panose="020B0502040204020203" pitchFamily="34" charset="0"/>
              </a:rPr>
              <a:t>WORKING</a:t>
            </a:r>
            <a:endParaRPr lang="en-IN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accent6">
                  <a:lumMod val="50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Bahnschrift SemiLight Condensed" panose="020B0502040204020203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5C531CF4-A2E9-4C36-BAC7-B4EB534DC715}"/>
              </a:ext>
            </a:extLst>
          </p:cNvPr>
          <p:cNvCxnSpPr/>
          <p:nvPr/>
        </p:nvCxnSpPr>
        <p:spPr>
          <a:xfrm>
            <a:off x="187862" y="1307985"/>
            <a:ext cx="114370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C:\Users\user\Desktop\College\Beeclust\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6754" y="5855427"/>
            <a:ext cx="1423851" cy="812925"/>
          </a:xfrm>
          <a:prstGeom prst="rect">
            <a:avLst/>
          </a:prstGeom>
          <a:noFill/>
        </p:spPr>
      </p:pic>
      <p:sp>
        <p:nvSpPr>
          <p:cNvPr id="13" name="Slide Number Placeholder 7">
            <a:extLst>
              <a:ext uri="{FF2B5EF4-FFF2-40B4-BE49-F238E27FC236}">
                <a16:creationId xmlns:a16="http://schemas.microsoft.com/office/drawing/2014/main" xmlns="" id="{E1990991-BC40-4A61-9220-F89EB01B7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9091" y="6370636"/>
            <a:ext cx="2493818" cy="365125"/>
          </a:xfrm>
        </p:spPr>
        <p:txBody>
          <a:bodyPr/>
          <a:lstStyle/>
          <a:p>
            <a:pPr algn="ctr"/>
            <a:r>
              <a:rPr lang="en-IN" sz="2000" b="1" dirty="0"/>
              <a:t>(</a:t>
            </a:r>
            <a:fld id="{6729166F-83A7-4CBF-A8E0-3192C50764B6}" type="slidenum">
              <a:rPr lang="en-IN" sz="2000" b="1" smtClean="0"/>
              <a:pPr algn="ctr"/>
              <a:t>7</a:t>
            </a:fld>
            <a:r>
              <a:rPr lang="en-IN" sz="2000" b="1" dirty="0"/>
              <a:t>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259D877C-9039-40CD-8827-B3D6E7020E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62" y="1430192"/>
            <a:ext cx="5295201" cy="453225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3575AEC5-9B78-43CC-A2BF-700D267078A2}"/>
              </a:ext>
            </a:extLst>
          </p:cNvPr>
          <p:cNvSpPr/>
          <p:nvPr/>
        </p:nvSpPr>
        <p:spPr>
          <a:xfrm>
            <a:off x="6247930" y="1930578"/>
            <a:ext cx="5376966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u="sng" dirty="0" smtClean="0">
                <a:latin typeface="Bahnschrift SemiLight Condensed" panose="020B0502040204020203" pitchFamily="34" charset="0"/>
              </a:rPr>
              <a:t>Deliverable </a:t>
            </a:r>
            <a:r>
              <a:rPr lang="en-IN" sz="2400" u="sng" dirty="0">
                <a:latin typeface="Bahnschrift SemiLight Condensed" panose="020B0502040204020203" pitchFamily="34" charset="0"/>
              </a:rPr>
              <a:t>1 : </a:t>
            </a:r>
          </a:p>
          <a:p>
            <a:pPr lvl="1"/>
            <a:r>
              <a:rPr lang="en-IN" sz="2000" dirty="0">
                <a:latin typeface="Bahnschrift SemiLight Condensed" panose="020B0502040204020203" pitchFamily="34" charset="0"/>
              </a:rPr>
              <a:t>Development of tracking system for robots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u="sng" dirty="0">
                <a:latin typeface="Bahnschrift SemiLight Condensed" panose="020B0502040204020203" pitchFamily="34" charset="0"/>
              </a:rPr>
              <a:t>Deliverable 2: </a:t>
            </a:r>
          </a:p>
          <a:p>
            <a:pPr lvl="1"/>
            <a:r>
              <a:rPr lang="en-IN" sz="2000" dirty="0">
                <a:latin typeface="Bahnschrift SemiLight Condensed" panose="020B0502040204020203" pitchFamily="34" charset="0"/>
              </a:rPr>
              <a:t>Design and Development of </a:t>
            </a:r>
            <a:r>
              <a:rPr lang="en-IN" sz="2000" dirty="0" err="1" smtClean="0">
                <a:latin typeface="Bahnschrift SemiLight Condensed" panose="020B0502040204020203" pitchFamily="34" charset="0"/>
              </a:rPr>
              <a:t>BudgeBOTs</a:t>
            </a:r>
            <a:endParaRPr lang="en-IN" sz="2000" dirty="0">
              <a:latin typeface="Bahnschrift SemiLight Condensed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u="sng" dirty="0">
                <a:latin typeface="Bahnschrift SemiLight Condensed" panose="020B0502040204020203" pitchFamily="34" charset="0"/>
              </a:rPr>
              <a:t>Deliverable 3</a:t>
            </a:r>
            <a:r>
              <a:rPr lang="en-IN" sz="2400" dirty="0">
                <a:latin typeface="Bahnschrift SemiLight Condensed" panose="020B0502040204020203" pitchFamily="34" charset="0"/>
              </a:rPr>
              <a:t>:</a:t>
            </a:r>
          </a:p>
          <a:p>
            <a:pPr lvl="1"/>
            <a:r>
              <a:rPr lang="en-IN" sz="2000" dirty="0">
                <a:latin typeface="Bahnschrift SemiLight Condensed" panose="020B0502040204020203" pitchFamily="34" charset="0"/>
              </a:rPr>
              <a:t>Coordinating the Multi-Robot System to work together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u="sng" dirty="0">
                <a:latin typeface="Bahnschrift SemiLight Condensed" panose="020B0502040204020203" pitchFamily="34" charset="0"/>
              </a:rPr>
              <a:t>Deliverable 4:</a:t>
            </a:r>
          </a:p>
          <a:p>
            <a:pPr lvl="1"/>
            <a:r>
              <a:rPr lang="en-IN" sz="2000" dirty="0">
                <a:latin typeface="Bahnschrift SemiLight Condensed" panose="020B0502040204020203" pitchFamily="34" charset="0"/>
              </a:rPr>
              <a:t>Testing of the developed system in different scenarios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962B0D6E-66C3-40EE-857E-CFB1738EEE6E}"/>
              </a:ext>
            </a:extLst>
          </p:cNvPr>
          <p:cNvSpPr/>
          <p:nvPr/>
        </p:nvSpPr>
        <p:spPr>
          <a:xfrm>
            <a:off x="6247930" y="1430191"/>
            <a:ext cx="290971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u="sng" dirty="0">
                <a:solidFill>
                  <a:srgbClr val="002060"/>
                </a:solidFill>
                <a:latin typeface="Bahnschrift SemiLight Condensed" panose="020B0502040204020203" pitchFamily="34" charset="0"/>
              </a:rPr>
              <a:t>WORKFLOW:</a:t>
            </a:r>
          </a:p>
        </p:txBody>
      </p:sp>
      <p:pic>
        <p:nvPicPr>
          <p:cNvPr id="14" name="Untitled-3.png" descr="Untitled-3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104129" y="6063920"/>
            <a:ext cx="1933950" cy="72704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160162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2099" y="1657128"/>
            <a:ext cx="11449084" cy="435133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u="sng" dirty="0" smtClean="0">
                <a:latin typeface="Bahnschrift Light Condensed" panose="020B0502040204020203" pitchFamily="34" charset="0"/>
              </a:rPr>
              <a:t>PATENT</a:t>
            </a:r>
            <a:endParaRPr lang="en-IN" u="sng" dirty="0">
              <a:latin typeface="Bahnschrift Light Condensed" panose="020B0502040204020203" pitchFamily="34" charset="0"/>
            </a:endParaRPr>
          </a:p>
          <a:p>
            <a:r>
              <a:rPr lang="en-US" dirty="0">
                <a:latin typeface="Bahnschrift Light Condensed" panose="020B0502040204020203" pitchFamily="34" charset="0"/>
              </a:rPr>
              <a:t>A patent on multi robot testbed for research</a:t>
            </a:r>
            <a:endParaRPr lang="en-IN" dirty="0">
              <a:latin typeface="Bahnschrift Light Condensed" panose="020B0502040204020203" pitchFamily="34" charset="0"/>
            </a:endParaRPr>
          </a:p>
          <a:p>
            <a:pPr>
              <a:buNone/>
            </a:pPr>
            <a:r>
              <a:rPr lang="en-IN" u="sng" dirty="0">
                <a:latin typeface="Bahnschrift Light Condensed" panose="020B0502040204020203" pitchFamily="34" charset="0"/>
              </a:rPr>
              <a:t>CONFERENCES</a:t>
            </a:r>
          </a:p>
          <a:p>
            <a:r>
              <a:rPr lang="en-IN" dirty="0" smtClean="0">
                <a:latin typeface="Bahnschrift Light Condensed" panose="020B0502040204020203" pitchFamily="34" charset="0"/>
              </a:rPr>
              <a:t>International </a:t>
            </a:r>
            <a:r>
              <a:rPr lang="en-IN" dirty="0">
                <a:latin typeface="Bahnschrift Light Condensed" panose="020B0502040204020203" pitchFamily="34" charset="0"/>
              </a:rPr>
              <a:t>Conference on Intelligent Robots and Systems</a:t>
            </a:r>
          </a:p>
          <a:p>
            <a:r>
              <a:rPr lang="en-IN" dirty="0" smtClean="0">
                <a:latin typeface="Bahnschrift Light Condensed" panose="020B0502040204020203" pitchFamily="34" charset="0"/>
              </a:rPr>
              <a:t>International </a:t>
            </a:r>
            <a:r>
              <a:rPr lang="en-IN" dirty="0">
                <a:latin typeface="Bahnschrift Light Condensed" panose="020B0502040204020203" pitchFamily="34" charset="0"/>
              </a:rPr>
              <a:t>Conference on Robotics and Automation</a:t>
            </a:r>
          </a:p>
          <a:p>
            <a:r>
              <a:rPr lang="en-IN" dirty="0" smtClean="0">
                <a:latin typeface="Bahnschrift Light Condensed" panose="020B0502040204020203" pitchFamily="34" charset="0"/>
              </a:rPr>
              <a:t>International </a:t>
            </a:r>
            <a:r>
              <a:rPr lang="en-IN" dirty="0">
                <a:latin typeface="Bahnschrift Light Condensed" panose="020B0502040204020203" pitchFamily="34" charset="0"/>
              </a:rPr>
              <a:t>Conference on Robotics and Biomimetics </a:t>
            </a:r>
          </a:p>
          <a:p>
            <a:pPr marL="0" indent="0">
              <a:buNone/>
            </a:pPr>
            <a:endParaRPr lang="en-IN" dirty="0" smtClean="0"/>
          </a:p>
          <a:p>
            <a:pPr marL="0" lvl="1" indent="0">
              <a:spcBef>
                <a:spcPts val="1000"/>
              </a:spcBef>
              <a:buNone/>
            </a:pPr>
            <a:r>
              <a:rPr lang="en-IN" sz="3600" dirty="0" smtClean="0">
                <a:latin typeface="Bahnschrift SemiLight Condensed" panose="020B0502040204020203" pitchFamily="34" charset="0"/>
              </a:rPr>
              <a:t>Project Funded By Directorate of Research, SRM-IST</a:t>
            </a:r>
            <a:endParaRPr lang="en-IN" sz="20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xmlns="" id="{6D357A0A-5825-4E7F-803F-7584DFC0C0AC}"/>
              </a:ext>
            </a:extLst>
          </p:cNvPr>
          <p:cNvSpPr txBox="1">
            <a:spLocks/>
          </p:cNvSpPr>
          <p:nvPr/>
        </p:nvSpPr>
        <p:spPr>
          <a:xfrm>
            <a:off x="277094" y="2215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6000" dirty="0">
                <a:solidFill>
                  <a:schemeClr val="accent6">
                    <a:lumMod val="50000"/>
                  </a:schemeClr>
                </a:solidFill>
                <a:latin typeface="Bahnschrift SemiLight Condensed" panose="020B0502040204020203" pitchFamily="34" charset="0"/>
              </a:rPr>
              <a:t>Outcomes</a:t>
            </a:r>
            <a:endParaRPr lang="en-US" sz="60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A88061F6-C685-4AB9-8190-D8DA5DB469D3}"/>
              </a:ext>
            </a:extLst>
          </p:cNvPr>
          <p:cNvCxnSpPr>
            <a:cxnSpLocks/>
          </p:cNvCxnSpPr>
          <p:nvPr/>
        </p:nvCxnSpPr>
        <p:spPr>
          <a:xfrm>
            <a:off x="277094" y="1394085"/>
            <a:ext cx="115040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C:\Users\user\Desktop\College\Beeclust\logo.png">
            <a:extLst>
              <a:ext uri="{FF2B5EF4-FFF2-40B4-BE49-F238E27FC236}">
                <a16:creationId xmlns:a16="http://schemas.microsoft.com/office/drawing/2014/main" xmlns="" id="{9A30849D-C3A3-44F2-B040-20D6C053E4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6754" y="5855427"/>
            <a:ext cx="1423851" cy="812925"/>
          </a:xfrm>
          <a:prstGeom prst="rect">
            <a:avLst/>
          </a:prstGeom>
          <a:noFill/>
        </p:spPr>
      </p:pic>
      <p:sp>
        <p:nvSpPr>
          <p:cNvPr id="11" name="Slide Number Placeholder 7">
            <a:extLst>
              <a:ext uri="{FF2B5EF4-FFF2-40B4-BE49-F238E27FC236}">
                <a16:creationId xmlns:a16="http://schemas.microsoft.com/office/drawing/2014/main" xmlns="" id="{0721E75A-1C66-43CA-AD11-48F0443BC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9091" y="6370636"/>
            <a:ext cx="2493818" cy="365125"/>
          </a:xfrm>
        </p:spPr>
        <p:txBody>
          <a:bodyPr/>
          <a:lstStyle/>
          <a:p>
            <a:pPr algn="ctr"/>
            <a:r>
              <a:rPr lang="en-IN" sz="2000" b="1" dirty="0"/>
              <a:t>(</a:t>
            </a:r>
            <a:fld id="{6729166F-83A7-4CBF-A8E0-3192C50764B6}" type="slidenum">
              <a:rPr lang="en-IN" sz="2000" b="1" smtClean="0"/>
              <a:pPr algn="ctr"/>
              <a:t>8</a:t>
            </a:fld>
            <a:r>
              <a:rPr lang="en-IN" sz="2000" b="1" dirty="0"/>
              <a:t>)</a:t>
            </a:r>
          </a:p>
        </p:txBody>
      </p:sp>
      <p:pic>
        <p:nvPicPr>
          <p:cNvPr id="8" name="Untitled-3.png" descr="Untitled-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104129" y="6063920"/>
            <a:ext cx="1933950" cy="72704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xmlns="" id="{FA8C897F-877A-4EC7-894B-E7C5132538FF}"/>
              </a:ext>
            </a:extLst>
          </p:cNvPr>
          <p:cNvSpPr txBox="1">
            <a:spLocks/>
          </p:cNvSpPr>
          <p:nvPr/>
        </p:nvSpPr>
        <p:spPr>
          <a:xfrm>
            <a:off x="277094" y="2215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6000" dirty="0">
                <a:solidFill>
                  <a:schemeClr val="accent6">
                    <a:lumMod val="50000"/>
                  </a:schemeClr>
                </a:solidFill>
                <a:latin typeface="Bahnschrift SemiLight Condensed" panose="020B0502040204020203" pitchFamily="34" charset="0"/>
              </a:rPr>
              <a:t>Projects Completed</a:t>
            </a:r>
            <a:endParaRPr lang="en-US" sz="6000" dirty="0"/>
          </a:p>
        </p:txBody>
      </p:sp>
      <p:pic>
        <p:nvPicPr>
          <p:cNvPr id="11" name="Picture 2" descr="C:\Users\user\Desktop\College\Beeclust\logo.png">
            <a:extLst>
              <a:ext uri="{FF2B5EF4-FFF2-40B4-BE49-F238E27FC236}">
                <a16:creationId xmlns:a16="http://schemas.microsoft.com/office/drawing/2014/main" xmlns="" id="{0B7709FB-B199-436E-A1B2-6923713019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6754" y="5855427"/>
            <a:ext cx="1423851" cy="812925"/>
          </a:xfrm>
          <a:prstGeom prst="rect">
            <a:avLst/>
          </a:prstGeom>
          <a:noFill/>
        </p:spPr>
      </p:pic>
      <p:pic>
        <p:nvPicPr>
          <p:cNvPr id="1032" name="Picture 8" descr="W14u 0006 1213729 1556615526">
            <a:extLst>
              <a:ext uri="{FF2B5EF4-FFF2-40B4-BE49-F238E27FC236}">
                <a16:creationId xmlns:a16="http://schemas.microsoft.com/office/drawing/2014/main" xmlns="" id="{2E1DD9C6-30CE-49C2-996B-88E32C7AC3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8804" y="1355830"/>
            <a:ext cx="4305490" cy="5133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7094" y="1678675"/>
            <a:ext cx="7381710" cy="409725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3000" b="1" dirty="0">
                <a:latin typeface="Bahnschrift SemiLight Condensed" panose="020B0502040204020203" pitchFamily="34" charset="0"/>
              </a:rPr>
              <a:t>Sprinter : A multi-robot printing </a:t>
            </a:r>
            <a:r>
              <a:rPr lang="en-IN" sz="3000" b="1" dirty="0" smtClean="0">
                <a:latin typeface="Bahnschrift SemiLight Condensed" panose="020B0502040204020203" pitchFamily="34" charset="0"/>
              </a:rPr>
              <a:t>system</a:t>
            </a:r>
          </a:p>
          <a:p>
            <a:pPr lvl="1" algn="just"/>
            <a:r>
              <a:rPr lang="en-IN" dirty="0" smtClean="0">
                <a:latin typeface="Bahnschrift SemiLight Condensed" panose="020B0502040204020203" pitchFamily="34" charset="0"/>
              </a:rPr>
              <a:t>A multi robot system capable of printing over a surface as they move. </a:t>
            </a:r>
          </a:p>
          <a:p>
            <a:pPr lvl="1" algn="just"/>
            <a:r>
              <a:rPr lang="en-IN" dirty="0" smtClean="0">
                <a:latin typeface="Bahnschrift SemiLight Condensed" panose="020B0502040204020203" pitchFamily="34" charset="0"/>
              </a:rPr>
              <a:t>The </a:t>
            </a:r>
            <a:r>
              <a:rPr lang="en-IN" dirty="0">
                <a:latin typeface="Bahnschrift SemiLight Condensed" panose="020B0502040204020203" pitchFamily="34" charset="0"/>
              </a:rPr>
              <a:t>entire task of printing is divided among all the sprinters.</a:t>
            </a:r>
          </a:p>
          <a:p>
            <a:pPr lvl="1" algn="just"/>
            <a:r>
              <a:rPr lang="en-IN" dirty="0" smtClean="0">
                <a:latin typeface="Bahnschrift SemiLight Condensed" panose="020B0502040204020203" pitchFamily="34" charset="0"/>
              </a:rPr>
              <a:t>They </a:t>
            </a:r>
            <a:r>
              <a:rPr lang="en-IN" dirty="0">
                <a:latin typeface="Bahnschrift SemiLight Condensed" panose="020B0502040204020203" pitchFamily="34" charset="0"/>
              </a:rPr>
              <a:t>communicate and coordinate themselves to complete </a:t>
            </a:r>
            <a:r>
              <a:rPr lang="en-IN" dirty="0" smtClean="0">
                <a:latin typeface="Bahnschrift SemiLight Condensed" panose="020B0502040204020203" pitchFamily="34" charset="0"/>
              </a:rPr>
              <a:t>the printing</a:t>
            </a:r>
            <a:r>
              <a:rPr lang="en-IN" dirty="0">
                <a:latin typeface="Bahnschrift SemiLight Condensed" panose="020B0502040204020203" pitchFamily="34" charset="0"/>
              </a:rPr>
              <a:t>. </a:t>
            </a:r>
          </a:p>
          <a:p>
            <a:pPr lvl="1" algn="just"/>
            <a:r>
              <a:rPr lang="en-IN" dirty="0" smtClean="0">
                <a:latin typeface="Bahnschrift SemiLight Condensed" panose="020B0502040204020203" pitchFamily="34" charset="0"/>
              </a:rPr>
              <a:t>Printing </a:t>
            </a:r>
            <a:r>
              <a:rPr lang="en-IN" dirty="0">
                <a:latin typeface="Bahnschrift SemiLight Condensed" panose="020B0502040204020203" pitchFamily="34" charset="0"/>
              </a:rPr>
              <a:t>can be done irrespective of the paper size.</a:t>
            </a:r>
          </a:p>
          <a:p>
            <a:pPr marL="457200" lvl="1" indent="0">
              <a:buNone/>
            </a:pPr>
            <a:endParaRPr lang="en-IN" sz="1900" dirty="0">
              <a:latin typeface="Bahnschrift SemiLight Condensed" panose="020B0502040204020203" pitchFamily="34" charset="0"/>
            </a:endParaRPr>
          </a:p>
          <a:p>
            <a:pPr marL="0" lvl="1" indent="0">
              <a:spcBef>
                <a:spcPts val="1000"/>
              </a:spcBef>
              <a:buNone/>
            </a:pPr>
            <a:r>
              <a:rPr lang="en-IN" sz="2200" dirty="0">
                <a:latin typeface="Bahnschrift SemiLight Condensed" panose="020B0502040204020203" pitchFamily="34" charset="0"/>
              </a:rPr>
              <a:t>Project </a:t>
            </a:r>
            <a:r>
              <a:rPr lang="en-IN" sz="2200" dirty="0" smtClean="0">
                <a:latin typeface="Bahnschrift SemiLight Condensed" panose="020B0502040204020203" pitchFamily="34" charset="0"/>
              </a:rPr>
              <a:t>was Funded By </a:t>
            </a:r>
            <a:r>
              <a:rPr lang="en-IN" sz="2200" dirty="0">
                <a:latin typeface="Bahnschrift SemiLight Condensed" panose="020B0502040204020203" pitchFamily="34" charset="0"/>
              </a:rPr>
              <a:t>Directorate of Research, SRM-IST</a:t>
            </a:r>
            <a:endParaRPr lang="en-IN" sz="40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82F3860E-31E7-434C-B1A1-6E654A9515B9}"/>
              </a:ext>
            </a:extLst>
          </p:cNvPr>
          <p:cNvCxnSpPr>
            <a:cxnSpLocks/>
          </p:cNvCxnSpPr>
          <p:nvPr/>
        </p:nvCxnSpPr>
        <p:spPr>
          <a:xfrm flipV="1">
            <a:off x="277094" y="1245270"/>
            <a:ext cx="11637812" cy="674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lide Number Placeholder 7">
            <a:extLst>
              <a:ext uri="{FF2B5EF4-FFF2-40B4-BE49-F238E27FC236}">
                <a16:creationId xmlns:a16="http://schemas.microsoft.com/office/drawing/2014/main" xmlns="" id="{D1609E13-047E-4EB3-A12D-9725D8FC6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9091" y="6370636"/>
            <a:ext cx="2493818" cy="365125"/>
          </a:xfrm>
        </p:spPr>
        <p:txBody>
          <a:bodyPr/>
          <a:lstStyle/>
          <a:p>
            <a:pPr algn="ctr"/>
            <a:r>
              <a:rPr lang="en-IN" sz="2000" b="1" dirty="0"/>
              <a:t>(</a:t>
            </a:r>
            <a:fld id="{6729166F-83A7-4CBF-A8E0-3192C50764B6}" type="slidenum">
              <a:rPr lang="en-IN" sz="2000" b="1" smtClean="0"/>
              <a:pPr algn="ctr"/>
              <a:t>9</a:t>
            </a:fld>
            <a:r>
              <a:rPr lang="en-IN" sz="2000" b="1" dirty="0"/>
              <a:t>)</a:t>
            </a:r>
          </a:p>
        </p:txBody>
      </p:sp>
      <p:pic>
        <p:nvPicPr>
          <p:cNvPr id="9" name="Untitled-3.png" descr="Untitled-3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104129" y="6063920"/>
            <a:ext cx="1933950" cy="72704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2006</TotalTime>
  <Words>648</Words>
  <Application>Microsoft Office PowerPoint</Application>
  <PresentationFormat>Widescreen</PresentationFormat>
  <Paragraphs>102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Bahnschrift Condensed</vt:lpstr>
      <vt:lpstr>Bahnschrift Light</vt:lpstr>
      <vt:lpstr>Bahnschrift Light Condensed</vt:lpstr>
      <vt:lpstr>Bahnschrift SemiLight Condensed</vt:lpstr>
      <vt:lpstr>Calibri</vt:lpstr>
      <vt:lpstr>Calibri Light</vt:lpstr>
      <vt:lpstr>Times New Roman</vt:lpstr>
      <vt:lpstr>Office Theme</vt:lpstr>
      <vt:lpstr>PowerPoint Presentation</vt:lpstr>
      <vt:lpstr> What we do?</vt:lpstr>
      <vt:lpstr> Our Mentors</vt:lpstr>
      <vt:lpstr> Our Domains</vt:lpstr>
      <vt:lpstr> Our Domains</vt:lpstr>
      <vt:lpstr>Current Projects </vt:lpstr>
      <vt:lpstr>WORKING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LOGISWARM</dc:title>
  <dc:creator>Shashank Shekhar</dc:creator>
  <cp:lastModifiedBy>Pranav Srinivas</cp:lastModifiedBy>
  <cp:revision>153</cp:revision>
  <dcterms:created xsi:type="dcterms:W3CDTF">2019-04-11T12:29:23Z</dcterms:created>
  <dcterms:modified xsi:type="dcterms:W3CDTF">2019-06-27T17:28:51Z</dcterms:modified>
</cp:coreProperties>
</file>